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Self-reconfiguration to achieve autonomous resilience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9" name="Shape 3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Underlying concept that allows generic system description at design-time.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-1" y="314006"/>
            <a:ext cx="13004801" cy="3251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65024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8" name="Shape 118"/>
          <p:cNvSpPr/>
          <p:nvPr>
            <p:ph type="title"/>
          </p:nvPr>
        </p:nvSpPr>
        <p:spPr>
          <a:xfrm>
            <a:off x="650239" y="758613"/>
            <a:ext cx="11704322" cy="1408854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pc="-140" sz="56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650239" y="2275839"/>
            <a:ext cx="11704322" cy="6935895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259079" indent="-259079" defTabSz="1300480">
              <a:spcBef>
                <a:spcPts val="800"/>
              </a:spcBef>
              <a:buClr>
                <a:srgbClr val="93A299"/>
              </a:buClr>
              <a:buSzPct val="85000"/>
              <a:buFont typeface="Arial"/>
              <a:defRPr sz="3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85216" indent="-310896" defTabSz="1300480">
              <a:spcBef>
                <a:spcPts val="800"/>
              </a:spcBef>
              <a:buClr>
                <a:srgbClr val="93A299"/>
              </a:buClr>
              <a:buSzPct val="85000"/>
              <a:buFont typeface="Arial"/>
              <a:defRPr sz="3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94080" indent="-345440" defTabSz="1300480">
              <a:spcBef>
                <a:spcPts val="800"/>
              </a:spcBef>
              <a:buClr>
                <a:srgbClr val="93A299"/>
              </a:buClr>
              <a:buSzPct val="90000"/>
              <a:buFont typeface="Arial"/>
              <a:defRPr sz="3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11579" indent="-388619" defTabSz="1300480">
              <a:spcBef>
                <a:spcPts val="800"/>
              </a:spcBef>
              <a:buClr>
                <a:srgbClr val="93A299"/>
              </a:buClr>
              <a:buSzPct val="100000"/>
              <a:buFont typeface="Arial"/>
              <a:defRPr sz="3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84662" indent="-333102" defTabSz="1300480">
              <a:spcBef>
                <a:spcPts val="800"/>
              </a:spcBef>
              <a:buClr>
                <a:srgbClr val="93A299"/>
              </a:buClr>
              <a:buSzPct val="100000"/>
              <a:buFont typeface="Arial"/>
              <a:defRPr sz="3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xfrm>
            <a:off x="10837333" y="65461"/>
            <a:ext cx="397021" cy="389270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l" defTabSz="650240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314006"/>
            <a:ext cx="13004801" cy="3251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65024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8" name="Shape 128"/>
          <p:cNvSpPr/>
          <p:nvPr>
            <p:ph type="title"/>
          </p:nvPr>
        </p:nvSpPr>
        <p:spPr>
          <a:xfrm>
            <a:off x="650239" y="758613"/>
            <a:ext cx="11704322" cy="1408854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pc="-140" sz="56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650239" y="2275839"/>
            <a:ext cx="11704322" cy="6935895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259079" indent="-259079" defTabSz="1300480">
              <a:spcBef>
                <a:spcPts val="800"/>
              </a:spcBef>
              <a:buClr>
                <a:srgbClr val="93A299"/>
              </a:buClr>
              <a:buSzPct val="85000"/>
              <a:buFont typeface="Arial"/>
              <a:defRPr sz="3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85216" indent="-310896" defTabSz="1300480">
              <a:spcBef>
                <a:spcPts val="800"/>
              </a:spcBef>
              <a:buClr>
                <a:srgbClr val="93A299"/>
              </a:buClr>
              <a:buSzPct val="85000"/>
              <a:buFont typeface="Arial"/>
              <a:defRPr sz="3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94080" indent="-345440" defTabSz="1300480">
              <a:spcBef>
                <a:spcPts val="800"/>
              </a:spcBef>
              <a:buClr>
                <a:srgbClr val="93A299"/>
              </a:buClr>
              <a:buSzPct val="90000"/>
              <a:buFont typeface="Arial"/>
              <a:defRPr sz="3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11579" indent="-388619" defTabSz="1300480">
              <a:spcBef>
                <a:spcPts val="800"/>
              </a:spcBef>
              <a:buClr>
                <a:srgbClr val="93A299"/>
              </a:buClr>
              <a:buSzPct val="100000"/>
              <a:buFont typeface="Arial"/>
              <a:defRPr sz="3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84662" indent="-333102" defTabSz="1300480">
              <a:spcBef>
                <a:spcPts val="800"/>
              </a:spcBef>
              <a:buClr>
                <a:srgbClr val="93A299"/>
              </a:buClr>
              <a:buSzPct val="100000"/>
              <a:buFont typeface="Arial"/>
              <a:defRPr sz="3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0837333" y="65461"/>
            <a:ext cx="397021" cy="389270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l" defTabSz="650240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-1" y="314006"/>
            <a:ext cx="13004801" cy="3251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65024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-1" y="-1"/>
            <a:ext cx="13004801" cy="520193"/>
          </a:xfrm>
          <a:prstGeom prst="rect">
            <a:avLst/>
          </a:prstGeom>
          <a:solidFill>
            <a:srgbClr val="93A299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65024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9" name="Shape 139"/>
          <p:cNvSpPr/>
          <p:nvPr>
            <p:ph type="title"/>
          </p:nvPr>
        </p:nvSpPr>
        <p:spPr>
          <a:xfrm>
            <a:off x="650239" y="758613"/>
            <a:ext cx="11704322" cy="1408854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pc="-140" sz="56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650239" y="2275839"/>
            <a:ext cx="11704322" cy="6935895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259079" indent="-259079" defTabSz="1300480">
              <a:spcBef>
                <a:spcPts val="800"/>
              </a:spcBef>
              <a:buClr>
                <a:srgbClr val="93A299"/>
              </a:buClr>
              <a:buSzPct val="85000"/>
              <a:buFont typeface="Arial"/>
              <a:defRPr sz="3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85216" indent="-310896" defTabSz="1300480">
              <a:spcBef>
                <a:spcPts val="800"/>
              </a:spcBef>
              <a:buClr>
                <a:srgbClr val="93A299"/>
              </a:buClr>
              <a:buSzPct val="85000"/>
              <a:buFont typeface="Arial"/>
              <a:defRPr sz="3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94080" indent="-345440" defTabSz="1300480">
              <a:spcBef>
                <a:spcPts val="800"/>
              </a:spcBef>
              <a:buClr>
                <a:srgbClr val="93A299"/>
              </a:buClr>
              <a:buSzPct val="90000"/>
              <a:buFont typeface="Arial"/>
              <a:defRPr sz="3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11579" indent="-388619" defTabSz="1300480">
              <a:spcBef>
                <a:spcPts val="800"/>
              </a:spcBef>
              <a:buClr>
                <a:srgbClr val="93A299"/>
              </a:buClr>
              <a:buSzPct val="100000"/>
              <a:buFont typeface="Arial"/>
              <a:defRPr sz="3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84662" indent="-333102" defTabSz="1300480">
              <a:spcBef>
                <a:spcPts val="800"/>
              </a:spcBef>
              <a:buClr>
                <a:srgbClr val="93A299"/>
              </a:buClr>
              <a:buSzPct val="100000"/>
              <a:buFont typeface="Arial"/>
              <a:defRPr sz="3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hape 141"/>
          <p:cNvSpPr/>
          <p:nvPr>
            <p:ph type="sldNum" sz="quarter" idx="2"/>
          </p:nvPr>
        </p:nvSpPr>
        <p:spPr>
          <a:xfrm>
            <a:off x="10837333" y="65461"/>
            <a:ext cx="397021" cy="389270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l" defTabSz="650240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ctrTitle"/>
          </p:nvPr>
        </p:nvSpPr>
        <p:spPr>
          <a:xfrm>
            <a:off x="1282700" y="1549400"/>
            <a:ext cx="10464800" cy="33020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solidFill>
                  <a:schemeClr val="accent1"/>
                </a:solidFill>
              </a:defRPr>
            </a:pPr>
            <a:r>
              <a:t>CHARIOT Webgme</a:t>
            </a:r>
          </a:p>
          <a:p>
            <a:pPr/>
          </a:p>
          <a:p>
            <a:pPr>
              <a:defRPr sz="4000"/>
            </a:pPr>
            <a:r>
              <a:t>Final Project Presentation</a:t>
            </a:r>
          </a:p>
        </p:txBody>
      </p:sp>
      <p:sp>
        <p:nvSpPr>
          <p:cNvPr id="151" name="Shape 151"/>
          <p:cNvSpPr/>
          <p:nvPr>
            <p:ph type="subTitle" sz="quarter" idx="1"/>
          </p:nvPr>
        </p:nvSpPr>
        <p:spPr>
          <a:xfrm>
            <a:off x="1384300" y="64008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Chinmaya Samal</a:t>
            </a:r>
          </a:p>
          <a:p>
            <a:pPr/>
            <a:r>
              <a:t>Avisek Naug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title"/>
          </p:nvPr>
        </p:nvSpPr>
        <p:spPr>
          <a:xfrm>
            <a:off x="893303" y="69423"/>
            <a:ext cx="11704321" cy="1625601"/>
          </a:xfrm>
          <a:prstGeom prst="rect">
            <a:avLst/>
          </a:prstGeom>
        </p:spPr>
        <p:txBody>
          <a:bodyPr/>
          <a:lstStyle/>
          <a:p>
            <a:pPr/>
            <a:r>
              <a:t>                 </a:t>
            </a:r>
            <a:r>
              <a:rPr spc="-100" sz="4000"/>
              <a:t>Goal Description</a:t>
            </a:r>
          </a:p>
        </p:txBody>
      </p:sp>
      <p:sp>
        <p:nvSpPr>
          <p:cNvPr id="335" name="Shape 335"/>
          <p:cNvSpPr/>
          <p:nvPr>
            <p:ph type="body" idx="1"/>
          </p:nvPr>
        </p:nvSpPr>
        <p:spPr>
          <a:xfrm>
            <a:off x="211841" y="1806338"/>
            <a:ext cx="7532277" cy="7843287"/>
          </a:xfrm>
          <a:prstGeom prst="rect">
            <a:avLst/>
          </a:prstGeom>
        </p:spPr>
        <p:txBody>
          <a:bodyPr/>
          <a:lstStyle/>
          <a:p>
            <a:pPr marL="251459" indent="-251459">
              <a:lnSpc>
                <a:spcPct val="96000"/>
              </a:lnSpc>
              <a:spcBef>
                <a:spcPts val="500"/>
              </a:spcBef>
              <a:defRPr sz="2200"/>
            </a:pPr>
            <a:r>
              <a:t>A system’s goal requires one or more objectives to be satisfied</a:t>
            </a:r>
          </a:p>
          <a:p>
            <a:pPr marL="0" indent="0">
              <a:lnSpc>
                <a:spcPct val="96000"/>
              </a:lnSpc>
              <a:spcBef>
                <a:spcPts val="500"/>
              </a:spcBef>
              <a:buSzTx/>
              <a:buNone/>
              <a:defRPr sz="2200"/>
            </a:pPr>
          </a:p>
          <a:p>
            <a:pPr marL="251459" indent="-251459">
              <a:lnSpc>
                <a:spcPct val="96000"/>
              </a:lnSpc>
              <a:spcBef>
                <a:spcPts val="500"/>
              </a:spcBef>
              <a:defRPr sz="2200"/>
            </a:pPr>
            <a:r>
              <a:t>An objective requires existence of one or more functionalities, where functionalities are provided by components</a:t>
            </a:r>
          </a:p>
          <a:p>
            <a:pPr lvl="1" marL="509451" indent="-235131">
              <a:lnSpc>
                <a:spcPct val="96000"/>
              </a:lnSpc>
              <a:spcBef>
                <a:spcPts val="400"/>
              </a:spcBef>
              <a:defRPr sz="1800"/>
            </a:pPr>
            <a:r>
              <a:t>A component provides exactly one functionality</a:t>
            </a:r>
          </a:p>
          <a:p>
            <a:pPr lvl="1" marL="509451" indent="-235131">
              <a:lnSpc>
                <a:spcPct val="96000"/>
              </a:lnSpc>
              <a:spcBef>
                <a:spcPts val="400"/>
              </a:spcBef>
              <a:defRPr sz="1800"/>
            </a:pPr>
            <a:r>
              <a:t>Multiple components can provide same functionality</a:t>
            </a:r>
          </a:p>
          <a:p>
            <a:pPr lvl="1" marL="0" indent="274320">
              <a:lnSpc>
                <a:spcPct val="96000"/>
              </a:lnSpc>
              <a:spcBef>
                <a:spcPts val="400"/>
              </a:spcBef>
              <a:buSzTx/>
              <a:buNone/>
              <a:defRPr sz="1800"/>
            </a:pPr>
          </a:p>
          <a:p>
            <a:pPr marL="251459" indent="-251459">
              <a:lnSpc>
                <a:spcPct val="96000"/>
              </a:lnSpc>
              <a:spcBef>
                <a:spcPts val="500"/>
              </a:spcBef>
              <a:defRPr sz="2200"/>
            </a:pPr>
            <a:r>
              <a:t>Dynamic representation of a system, which doesn’t require systems to be described as a collection of concrete components</a:t>
            </a:r>
          </a:p>
          <a:p>
            <a:pPr lvl="1" marL="509451" indent="-235131">
              <a:lnSpc>
                <a:spcPct val="96000"/>
              </a:lnSpc>
              <a:spcBef>
                <a:spcPts val="400"/>
              </a:spcBef>
              <a:defRPr sz="1800"/>
            </a:pPr>
            <a:r>
              <a:t>Doesn’t matter which component provides a certain functionality as long as it is provided</a:t>
            </a:r>
          </a:p>
          <a:p>
            <a:pPr lvl="1" marL="509451" indent="-235131">
              <a:lnSpc>
                <a:spcPct val="96000"/>
              </a:lnSpc>
              <a:spcBef>
                <a:spcPts val="400"/>
              </a:spcBef>
              <a:defRPr sz="1800"/>
            </a:pPr>
            <a:r>
              <a:t>Live system comprising one or more instances of different components</a:t>
            </a:r>
          </a:p>
          <a:p>
            <a:pPr lvl="1" marL="0" indent="274320">
              <a:lnSpc>
                <a:spcPct val="96000"/>
              </a:lnSpc>
              <a:spcBef>
                <a:spcPts val="400"/>
              </a:spcBef>
              <a:buSzTx/>
              <a:buNone/>
              <a:defRPr sz="1800"/>
            </a:pPr>
          </a:p>
          <a:p>
            <a:pPr marL="251459" indent="-251459">
              <a:lnSpc>
                <a:spcPct val="96000"/>
              </a:lnSpc>
              <a:spcBef>
                <a:spcPts val="500"/>
              </a:spcBef>
              <a:defRPr sz="2200"/>
            </a:pPr>
            <a:r>
              <a:t>Redundancy patterns can be applied to functionalities for resilience </a:t>
            </a:r>
          </a:p>
          <a:p>
            <a:pPr lvl="1" marL="509451" indent="-235131">
              <a:lnSpc>
                <a:spcPct val="96000"/>
              </a:lnSpc>
              <a:spcBef>
                <a:spcPts val="400"/>
              </a:spcBef>
              <a:defRPr sz="1800"/>
            </a:pPr>
            <a:r>
              <a:t>Voter, Consensus, Simple cluster patterns</a:t>
            </a:r>
          </a:p>
        </p:txBody>
      </p:sp>
      <p:grpSp>
        <p:nvGrpSpPr>
          <p:cNvPr id="367" name="Group 367"/>
          <p:cNvGrpSpPr/>
          <p:nvPr/>
        </p:nvGrpSpPr>
        <p:grpSpPr>
          <a:xfrm>
            <a:off x="8174786" y="3170921"/>
            <a:ext cx="4509336" cy="5147741"/>
            <a:chOff x="0" y="0"/>
            <a:chExt cx="4509334" cy="5147740"/>
          </a:xfrm>
        </p:grpSpPr>
        <p:sp>
          <p:nvSpPr>
            <p:cNvPr id="336" name="Shape 336"/>
            <p:cNvSpPr/>
            <p:nvPr/>
          </p:nvSpPr>
          <p:spPr>
            <a:xfrm>
              <a:off x="-1" y="45529"/>
              <a:ext cx="4509336" cy="510221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339" name="Group 339"/>
            <p:cNvGrpSpPr/>
            <p:nvPr/>
          </p:nvGrpSpPr>
          <p:grpSpPr>
            <a:xfrm>
              <a:off x="1750097" y="346764"/>
              <a:ext cx="963320" cy="623380"/>
              <a:chOff x="0" y="0"/>
              <a:chExt cx="963319" cy="623378"/>
            </a:xfrm>
          </p:grpSpPr>
          <p:sp>
            <p:nvSpPr>
              <p:cNvPr id="337" name="Shape 337"/>
              <p:cNvSpPr/>
              <p:nvPr/>
            </p:nvSpPr>
            <p:spPr>
              <a:xfrm>
                <a:off x="0" y="0"/>
                <a:ext cx="963320" cy="62337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solidFill>
                  <a:srgbClr val="292934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650240">
                  <a:defRPr sz="2200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30431" y="117053"/>
                <a:ext cx="902458" cy="3892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ctr">
                <a:spAutoFit/>
              </a:bodyPr>
              <a:lstStyle>
                <a:lvl1pPr defTabSz="650240">
                  <a:defRPr sz="1800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Goal</a:t>
                </a:r>
              </a:p>
            </p:txBody>
          </p:sp>
        </p:grpSp>
        <p:grpSp>
          <p:nvGrpSpPr>
            <p:cNvPr id="342" name="Group 342"/>
            <p:cNvGrpSpPr/>
            <p:nvPr/>
          </p:nvGrpSpPr>
          <p:grpSpPr>
            <a:xfrm>
              <a:off x="253515" y="1430365"/>
              <a:ext cx="1634205" cy="623380"/>
              <a:chOff x="0" y="0"/>
              <a:chExt cx="1634204" cy="623378"/>
            </a:xfrm>
          </p:grpSpPr>
          <p:sp>
            <p:nvSpPr>
              <p:cNvPr id="340" name="Shape 340"/>
              <p:cNvSpPr/>
              <p:nvPr/>
            </p:nvSpPr>
            <p:spPr>
              <a:xfrm>
                <a:off x="0" y="0"/>
                <a:ext cx="1634205" cy="62337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solidFill>
                  <a:srgbClr val="292934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650240">
                  <a:defRPr baseline="-20777" sz="1800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30431" y="52133"/>
                <a:ext cx="1573343" cy="5191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ctr">
                <a:spAutoFit/>
              </a:bodyPr>
              <a:lstStyle/>
              <a:p>
                <a:pPr defTabSz="650240">
                  <a:defRPr sz="1800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Objective</a:t>
                </a:r>
                <a:r>
                  <a:rPr baseline="-20777"/>
                  <a:t> </a:t>
                </a:r>
                <a:r>
                  <a:rPr baseline="-20250" sz="2400"/>
                  <a:t>1</a:t>
                </a:r>
              </a:p>
            </p:txBody>
          </p:sp>
        </p:grpSp>
        <p:grpSp>
          <p:nvGrpSpPr>
            <p:cNvPr id="345" name="Group 345"/>
            <p:cNvGrpSpPr/>
            <p:nvPr/>
          </p:nvGrpSpPr>
          <p:grpSpPr>
            <a:xfrm>
              <a:off x="95244" y="2857538"/>
              <a:ext cx="1964493" cy="623380"/>
              <a:chOff x="0" y="0"/>
              <a:chExt cx="1964491" cy="623378"/>
            </a:xfrm>
          </p:grpSpPr>
          <p:sp>
            <p:nvSpPr>
              <p:cNvPr id="343" name="Shape 343"/>
              <p:cNvSpPr/>
              <p:nvPr/>
            </p:nvSpPr>
            <p:spPr>
              <a:xfrm>
                <a:off x="0" y="0"/>
                <a:ext cx="1964492" cy="62337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solidFill>
                  <a:srgbClr val="292934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650240">
                  <a:defRPr baseline="-20777" sz="1800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4" name="Shape 344"/>
              <p:cNvSpPr/>
              <p:nvPr/>
            </p:nvSpPr>
            <p:spPr>
              <a:xfrm>
                <a:off x="30431" y="52133"/>
                <a:ext cx="1903630" cy="5191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ctr">
                <a:spAutoFit/>
              </a:bodyPr>
              <a:lstStyle/>
              <a:p>
                <a:pPr defTabSz="650240">
                  <a:defRPr sz="1800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Functionality</a:t>
                </a:r>
                <a:r>
                  <a:rPr baseline="-20250" sz="2400"/>
                  <a:t>1</a:t>
                </a:r>
              </a:p>
            </p:txBody>
          </p:sp>
        </p:grpSp>
        <p:grpSp>
          <p:nvGrpSpPr>
            <p:cNvPr id="348" name="Group 348"/>
            <p:cNvGrpSpPr/>
            <p:nvPr/>
          </p:nvGrpSpPr>
          <p:grpSpPr>
            <a:xfrm>
              <a:off x="158458" y="4263448"/>
              <a:ext cx="1840628" cy="751036"/>
              <a:chOff x="0" y="32936"/>
              <a:chExt cx="1840627" cy="751034"/>
            </a:xfrm>
          </p:grpSpPr>
          <p:sp>
            <p:nvSpPr>
              <p:cNvPr id="346" name="Shape 346"/>
              <p:cNvSpPr/>
              <p:nvPr/>
            </p:nvSpPr>
            <p:spPr>
              <a:xfrm>
                <a:off x="0" y="55811"/>
                <a:ext cx="1840628" cy="70528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AFAFB0"/>
                  </a:gs>
                  <a:gs pos="45000">
                    <a:srgbClr val="BFBFC0"/>
                  </a:gs>
                  <a:gs pos="100000">
                    <a:srgbClr val="DCDCDD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solidFill>
                  <a:srgbClr val="292934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650240">
                  <a:defRPr sz="1800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34429" y="32936"/>
                <a:ext cx="1771770" cy="7510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ctr">
                <a:spAutoFit/>
              </a:bodyPr>
              <a:lstStyle/>
              <a:p>
                <a:pPr defTabSz="650240">
                  <a:defRPr sz="1800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Component</a:t>
                </a:r>
                <a:r>
                  <a:rPr baseline="-20250" sz="2400"/>
                  <a:t>A</a:t>
                </a:r>
                <a:br>
                  <a:rPr baseline="-20250" sz="2400"/>
                </a:br>
                <a:r>
                  <a:rPr sz="1600"/>
                  <a:t>(App)</a:t>
                </a:r>
              </a:p>
            </p:txBody>
          </p:sp>
        </p:grpSp>
        <p:grpSp>
          <p:nvGrpSpPr>
            <p:cNvPr id="351" name="Group 351"/>
            <p:cNvGrpSpPr/>
            <p:nvPr/>
          </p:nvGrpSpPr>
          <p:grpSpPr>
            <a:xfrm>
              <a:off x="2524192" y="1430365"/>
              <a:ext cx="1694411" cy="623380"/>
              <a:chOff x="0" y="0"/>
              <a:chExt cx="1694409" cy="623378"/>
            </a:xfrm>
          </p:grpSpPr>
          <p:sp>
            <p:nvSpPr>
              <p:cNvPr id="349" name="Shape 349"/>
              <p:cNvSpPr/>
              <p:nvPr/>
            </p:nvSpPr>
            <p:spPr>
              <a:xfrm>
                <a:off x="0" y="0"/>
                <a:ext cx="1694410" cy="62337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solidFill>
                  <a:srgbClr val="292934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650240">
                  <a:defRPr baseline="-20777" sz="1800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30431" y="52133"/>
                <a:ext cx="1633548" cy="5191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ctr">
                <a:spAutoFit/>
              </a:bodyPr>
              <a:lstStyle/>
              <a:p>
                <a:pPr defTabSz="650240">
                  <a:defRPr sz="1800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Objective</a:t>
                </a:r>
                <a:r>
                  <a:rPr baseline="-20250" sz="2400"/>
                  <a:t> n</a:t>
                </a:r>
              </a:p>
            </p:txBody>
          </p:sp>
        </p:grpSp>
        <p:grpSp>
          <p:nvGrpSpPr>
            <p:cNvPr id="354" name="Group 354"/>
            <p:cNvGrpSpPr/>
            <p:nvPr/>
          </p:nvGrpSpPr>
          <p:grpSpPr>
            <a:xfrm>
              <a:off x="2429579" y="2857538"/>
              <a:ext cx="1960934" cy="623380"/>
              <a:chOff x="0" y="0"/>
              <a:chExt cx="1960933" cy="623378"/>
            </a:xfrm>
          </p:grpSpPr>
          <p:sp>
            <p:nvSpPr>
              <p:cNvPr id="352" name="Shape 352"/>
              <p:cNvSpPr/>
              <p:nvPr/>
            </p:nvSpPr>
            <p:spPr>
              <a:xfrm>
                <a:off x="0" y="0"/>
                <a:ext cx="1960934" cy="62337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solidFill>
                  <a:srgbClr val="292934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650240">
                  <a:defRPr baseline="-20777" sz="1800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30431" y="52133"/>
                <a:ext cx="1900071" cy="5191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ctr">
                <a:spAutoFit/>
              </a:bodyPr>
              <a:lstStyle/>
              <a:p>
                <a:pPr defTabSz="650240">
                  <a:defRPr sz="1800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Functionality</a:t>
                </a:r>
                <a:r>
                  <a:rPr baseline="-20250" sz="2400"/>
                  <a:t>n</a:t>
                </a:r>
              </a:p>
            </p:txBody>
          </p:sp>
        </p:grpSp>
        <p:grpSp>
          <p:nvGrpSpPr>
            <p:cNvPr id="357" name="Group 357"/>
            <p:cNvGrpSpPr/>
            <p:nvPr/>
          </p:nvGrpSpPr>
          <p:grpSpPr>
            <a:xfrm>
              <a:off x="2489237" y="4263431"/>
              <a:ext cx="1840628" cy="751035"/>
              <a:chOff x="0" y="32936"/>
              <a:chExt cx="1840627" cy="751034"/>
            </a:xfrm>
          </p:grpSpPr>
          <p:sp>
            <p:nvSpPr>
              <p:cNvPr id="355" name="Shape 355"/>
              <p:cNvSpPr/>
              <p:nvPr/>
            </p:nvSpPr>
            <p:spPr>
              <a:xfrm>
                <a:off x="0" y="55811"/>
                <a:ext cx="1840628" cy="70528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AFAFB0"/>
                  </a:gs>
                  <a:gs pos="45000">
                    <a:srgbClr val="BFBFC0"/>
                  </a:gs>
                  <a:gs pos="100000">
                    <a:srgbClr val="DCDCDD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solidFill>
                  <a:srgbClr val="292934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650240">
                  <a:defRPr sz="1600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34429" y="32936"/>
                <a:ext cx="1771770" cy="7510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ctr">
                <a:spAutoFit/>
              </a:bodyPr>
              <a:lstStyle/>
              <a:p>
                <a:pPr defTabSz="650240">
                  <a:defRPr sz="1800">
                    <a:solidFill>
                      <a:srgbClr val="29293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Component</a:t>
                </a:r>
                <a:r>
                  <a:rPr baseline="-20250" sz="2400"/>
                  <a:t>B</a:t>
                </a:r>
                <a:br>
                  <a:rPr baseline="-20250" sz="2400"/>
                </a:br>
                <a:r>
                  <a:rPr sz="1600"/>
                  <a:t>(App)</a:t>
                </a:r>
              </a:p>
            </p:txBody>
          </p:sp>
        </p:grpSp>
        <p:sp>
          <p:nvSpPr>
            <p:cNvPr id="358" name="Shape 358"/>
            <p:cNvSpPr/>
            <p:nvPr/>
          </p:nvSpPr>
          <p:spPr>
            <a:xfrm flipH="1">
              <a:off x="1070617" y="970143"/>
              <a:ext cx="1161140" cy="460222"/>
            </a:xfrm>
            <a:prstGeom prst="line">
              <a:avLst/>
            </a:prstGeom>
            <a:noFill/>
            <a:ln w="127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sz="24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9" name="Shape 359"/>
            <p:cNvSpPr/>
            <p:nvPr/>
          </p:nvSpPr>
          <p:spPr>
            <a:xfrm>
              <a:off x="2231756" y="970143"/>
              <a:ext cx="1139642" cy="460222"/>
            </a:xfrm>
            <a:prstGeom prst="line">
              <a:avLst/>
            </a:prstGeom>
            <a:noFill/>
            <a:ln w="127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sz="24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0" name="Shape 360"/>
            <p:cNvSpPr/>
            <p:nvPr/>
          </p:nvSpPr>
          <p:spPr>
            <a:xfrm>
              <a:off x="1070617" y="2053744"/>
              <a:ext cx="6875" cy="803795"/>
            </a:xfrm>
            <a:prstGeom prst="line">
              <a:avLst/>
            </a:prstGeom>
            <a:noFill/>
            <a:ln w="127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sz="24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1" name="Shape 361"/>
            <p:cNvSpPr/>
            <p:nvPr/>
          </p:nvSpPr>
          <p:spPr>
            <a:xfrm flipH="1" flipV="1">
              <a:off x="1070617" y="2053744"/>
              <a:ext cx="2339430" cy="803795"/>
            </a:xfrm>
            <a:prstGeom prst="line">
              <a:avLst/>
            </a:prstGeom>
            <a:noFill/>
            <a:ln w="127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sz="24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2" name="Shape 362"/>
            <p:cNvSpPr/>
            <p:nvPr/>
          </p:nvSpPr>
          <p:spPr>
            <a:xfrm flipH="1" flipV="1">
              <a:off x="1077491" y="3480918"/>
              <a:ext cx="1282" cy="805405"/>
            </a:xfrm>
            <a:prstGeom prst="line">
              <a:avLst/>
            </a:prstGeom>
            <a:noFill/>
            <a:ln w="127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sz="24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3" name="Shape 363"/>
            <p:cNvSpPr/>
            <p:nvPr/>
          </p:nvSpPr>
          <p:spPr>
            <a:xfrm flipV="1">
              <a:off x="3409551" y="3480918"/>
              <a:ext cx="496" cy="805388"/>
            </a:xfrm>
            <a:prstGeom prst="line">
              <a:avLst/>
            </a:prstGeom>
            <a:noFill/>
            <a:ln w="127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sz="24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4" name="Shape 364"/>
            <p:cNvSpPr/>
            <p:nvPr/>
          </p:nvSpPr>
          <p:spPr>
            <a:xfrm>
              <a:off x="48086" y="0"/>
              <a:ext cx="2011652" cy="38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650240">
                <a:defRPr i="1"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System Model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1727324" y="1543436"/>
              <a:ext cx="951688" cy="4756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650240">
                <a:defRPr sz="24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…...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1853314" y="2986251"/>
              <a:ext cx="779671" cy="475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650240">
                <a:defRPr sz="24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...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CHARIOT Meta-Model walkthrough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CHARIOT Runtime walkthrough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 You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650239" y="242158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spc="-100" sz="4000"/>
            </a:lvl1pPr>
          </a:lstStyle>
          <a:p>
            <a:pPr/>
            <a:r>
              <a:t>CHARIOT</a:t>
            </a:r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623918" y="2159912"/>
            <a:ext cx="11704322" cy="1385625"/>
          </a:xfrm>
          <a:prstGeom prst="rect">
            <a:avLst/>
          </a:prstGeom>
        </p:spPr>
        <p:txBody>
          <a:bodyPr/>
          <a:lstStyle/>
          <a:p>
            <a:pPr marL="248194" indent="-248194">
              <a:spcBef>
                <a:spcPts val="900"/>
              </a:spcBef>
              <a:defRPr sz="2500" u="sng"/>
            </a:pPr>
            <a:r>
              <a:t>C</a:t>
            </a:r>
            <a:r>
              <a:rPr u="none"/>
              <a:t>yber-p</a:t>
            </a:r>
            <a:r>
              <a:t>H</a:t>
            </a:r>
            <a:r>
              <a:rPr u="none"/>
              <a:t>ysical </a:t>
            </a:r>
            <a:r>
              <a:t>A</a:t>
            </a:r>
            <a:r>
              <a:rPr u="none"/>
              <a:t>pplication a</a:t>
            </a:r>
            <a:r>
              <a:t>R</a:t>
            </a:r>
            <a:r>
              <a:rPr u="none"/>
              <a:t>chi</a:t>
            </a:r>
            <a:r>
              <a:t>T</a:t>
            </a:r>
            <a:r>
              <a:rPr u="none"/>
              <a:t>ecture with </a:t>
            </a:r>
            <a:r>
              <a:t>O</a:t>
            </a:r>
            <a:r>
              <a:rPr u="none"/>
              <a:t>bjective-based reconfigura</a:t>
            </a:r>
            <a:r>
              <a:t>T</a:t>
            </a:r>
            <a:r>
              <a:rPr u="none"/>
              <a:t>ion</a:t>
            </a:r>
          </a:p>
        </p:txBody>
      </p:sp>
      <p:sp>
        <p:nvSpPr>
          <p:cNvPr id="155" name="Shape 155"/>
          <p:cNvSpPr/>
          <p:nvPr/>
        </p:nvSpPr>
        <p:spPr>
          <a:xfrm>
            <a:off x="2566395" y="6835968"/>
            <a:ext cx="8016111" cy="2600961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>
            <a:solidFill>
              <a:srgbClr val="808080"/>
            </a:solidFill>
            <a:prstDash val="dash"/>
          </a:ln>
        </p:spPr>
        <p:txBody>
          <a:bodyPr lIns="65023" tIns="65023" rIns="65023" bIns="65023" anchor="ctr"/>
          <a:lstStyle/>
          <a:p>
            <a:pPr defTabSz="650240"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56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89813" y="4688191"/>
            <a:ext cx="1073329" cy="866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60814" y="4670964"/>
            <a:ext cx="874318" cy="86779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>
            <a:off x="8915044" y="4455025"/>
            <a:ext cx="1596170" cy="1083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156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292934"/>
            </a:solidFill>
          </a:ln>
        </p:spPr>
        <p:txBody>
          <a:bodyPr lIns="65023" tIns="65023" rIns="65023" bIns="65023" anchor="ctr"/>
          <a:lstStyle/>
          <a:p>
            <a:pPr defTabSz="650240"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61" name="Group 161"/>
          <p:cNvGrpSpPr/>
          <p:nvPr/>
        </p:nvGrpSpPr>
        <p:grpSpPr>
          <a:xfrm>
            <a:off x="8806671" y="4563398"/>
            <a:ext cx="1625601" cy="1083735"/>
            <a:chOff x="0" y="0"/>
            <a:chExt cx="1625600" cy="1083733"/>
          </a:xfrm>
        </p:grpSpPr>
        <p:sp>
          <p:nvSpPr>
            <p:cNvPr id="159" name="Shape 159"/>
            <p:cNvSpPr/>
            <p:nvPr/>
          </p:nvSpPr>
          <p:spPr>
            <a:xfrm>
              <a:off x="0" y="0"/>
              <a:ext cx="1625601" cy="1083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2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0" name="Shape 160"/>
            <p:cNvSpPr/>
            <p:nvPr/>
          </p:nvSpPr>
          <p:spPr>
            <a:xfrm>
              <a:off x="-1" y="259038"/>
              <a:ext cx="1535289" cy="655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defTabSz="65024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Generated </a:t>
              </a:r>
              <a:br/>
              <a:r>
                <a:t>artifacts</a:t>
              </a:r>
            </a:p>
          </p:txBody>
        </p:sp>
      </p:grpSp>
      <p:grpSp>
        <p:nvGrpSpPr>
          <p:cNvPr id="164" name="Group 164"/>
          <p:cNvGrpSpPr/>
          <p:nvPr/>
        </p:nvGrpSpPr>
        <p:grpSpPr>
          <a:xfrm>
            <a:off x="7210052" y="8271097"/>
            <a:ext cx="1950721" cy="935950"/>
            <a:chOff x="0" y="0"/>
            <a:chExt cx="1950720" cy="935948"/>
          </a:xfrm>
        </p:grpSpPr>
        <p:sp>
          <p:nvSpPr>
            <p:cNvPr id="162" name="Shape 162"/>
            <p:cNvSpPr/>
            <p:nvPr/>
          </p:nvSpPr>
          <p:spPr>
            <a:xfrm>
              <a:off x="0" y="0"/>
              <a:ext cx="1950721" cy="935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7" y="0"/>
                  </a:moveTo>
                  <a:lnTo>
                    <a:pt x="21600" y="0"/>
                  </a:lnTo>
                  <a:lnTo>
                    <a:pt x="21600" y="18000"/>
                  </a:lnTo>
                  <a:cubicBezTo>
                    <a:pt x="21600" y="19988"/>
                    <a:pt x="20827" y="21600"/>
                    <a:pt x="19873" y="21600"/>
                  </a:cubicBezTo>
                  <a:lnTo>
                    <a:pt x="0" y="21600"/>
                  </a:lnTo>
                  <a:lnTo>
                    <a:pt x="0" y="3600"/>
                  </a:lnTo>
                  <a:cubicBezTo>
                    <a:pt x="0" y="1612"/>
                    <a:pt x="773" y="0"/>
                    <a:pt x="172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3" name="Shape 163"/>
            <p:cNvSpPr/>
            <p:nvPr/>
          </p:nvSpPr>
          <p:spPr>
            <a:xfrm>
              <a:off x="45688" y="139989"/>
              <a:ext cx="1859344" cy="655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defTabSz="65024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Management</a:t>
              </a:r>
              <a:br/>
              <a:r>
                <a:t>Infrastructure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5180505" y="8271097"/>
            <a:ext cx="1517228" cy="935950"/>
            <a:chOff x="0" y="0"/>
            <a:chExt cx="1517226" cy="935948"/>
          </a:xfrm>
        </p:grpSpPr>
        <p:sp>
          <p:nvSpPr>
            <p:cNvPr id="165" name="Shape 165"/>
            <p:cNvSpPr/>
            <p:nvPr/>
          </p:nvSpPr>
          <p:spPr>
            <a:xfrm>
              <a:off x="0" y="0"/>
              <a:ext cx="1517227" cy="9359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BCC1CA"/>
                </a:gs>
                <a:gs pos="45000">
                  <a:srgbClr val="CCD1DA"/>
                </a:gs>
                <a:gs pos="100000">
                  <a:srgbClr val="E2E6EB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rgbClr val="808DA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45688" y="139989"/>
              <a:ext cx="1425850" cy="655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defTabSz="65024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Managed</a:t>
              </a:r>
              <a:br/>
              <a:r>
                <a:t>system</a:t>
              </a:r>
            </a:p>
          </p:txBody>
        </p:sp>
      </p:grpSp>
      <p:grpSp>
        <p:nvGrpSpPr>
          <p:cNvPr id="170" name="Group 170"/>
          <p:cNvGrpSpPr/>
          <p:nvPr/>
        </p:nvGrpSpPr>
        <p:grpSpPr>
          <a:xfrm>
            <a:off x="2733885" y="8271097"/>
            <a:ext cx="1950721" cy="935950"/>
            <a:chOff x="0" y="0"/>
            <a:chExt cx="1950720" cy="935948"/>
          </a:xfrm>
        </p:grpSpPr>
        <p:sp>
          <p:nvSpPr>
            <p:cNvPr id="168" name="Shape 168"/>
            <p:cNvSpPr/>
            <p:nvPr/>
          </p:nvSpPr>
          <p:spPr>
            <a:xfrm>
              <a:off x="0" y="0"/>
              <a:ext cx="1950721" cy="935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7" y="0"/>
                  </a:moveTo>
                  <a:lnTo>
                    <a:pt x="21600" y="0"/>
                  </a:lnTo>
                  <a:lnTo>
                    <a:pt x="21600" y="18000"/>
                  </a:lnTo>
                  <a:cubicBezTo>
                    <a:pt x="21600" y="19988"/>
                    <a:pt x="20827" y="21600"/>
                    <a:pt x="19873" y="21600"/>
                  </a:cubicBezTo>
                  <a:lnTo>
                    <a:pt x="0" y="21600"/>
                  </a:lnTo>
                  <a:lnTo>
                    <a:pt x="0" y="3600"/>
                  </a:lnTo>
                  <a:cubicBezTo>
                    <a:pt x="0" y="1612"/>
                    <a:pt x="773" y="0"/>
                    <a:pt x="1727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9" name="Shape 169"/>
            <p:cNvSpPr/>
            <p:nvPr/>
          </p:nvSpPr>
          <p:spPr>
            <a:xfrm>
              <a:off x="45688" y="139989"/>
              <a:ext cx="1859344" cy="655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defTabSz="65024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Monitoring</a:t>
              </a:r>
              <a:br/>
              <a:r>
                <a:t>infrastructure</a:t>
              </a:r>
            </a:p>
          </p:txBody>
        </p:sp>
      </p:grpSp>
      <p:grpSp>
        <p:nvGrpSpPr>
          <p:cNvPr id="173" name="Group 173"/>
          <p:cNvGrpSpPr/>
          <p:nvPr/>
        </p:nvGrpSpPr>
        <p:grpSpPr>
          <a:xfrm>
            <a:off x="5525337" y="7010019"/>
            <a:ext cx="1950721" cy="883407"/>
            <a:chOff x="0" y="0"/>
            <a:chExt cx="1950720" cy="883406"/>
          </a:xfrm>
        </p:grpSpPr>
        <p:sp>
          <p:nvSpPr>
            <p:cNvPr id="171" name="Shape 171"/>
            <p:cNvSpPr/>
            <p:nvPr/>
          </p:nvSpPr>
          <p:spPr>
            <a:xfrm>
              <a:off x="0" y="-1"/>
              <a:ext cx="1950721" cy="883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0" y="0"/>
                  </a:moveTo>
                  <a:lnTo>
                    <a:pt x="21600" y="0"/>
                  </a:lnTo>
                  <a:lnTo>
                    <a:pt x="21600" y="18000"/>
                  </a:lnTo>
                  <a:cubicBezTo>
                    <a:pt x="21600" y="19988"/>
                    <a:pt x="20870" y="21600"/>
                    <a:pt x="19970" y="21600"/>
                  </a:cubicBezTo>
                  <a:lnTo>
                    <a:pt x="0" y="21600"/>
                  </a:lnTo>
                  <a:lnTo>
                    <a:pt x="0" y="3600"/>
                  </a:lnTo>
                  <a:cubicBezTo>
                    <a:pt x="0" y="1612"/>
                    <a:pt x="730" y="0"/>
                    <a:pt x="163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2" name="Shape 172"/>
            <p:cNvSpPr/>
            <p:nvPr/>
          </p:nvSpPr>
          <p:spPr>
            <a:xfrm>
              <a:off x="43124" y="113718"/>
              <a:ext cx="1864472" cy="655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defTabSz="65024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Resilience</a:t>
              </a:r>
              <a:br/>
              <a:r>
                <a:t>infrastructure</a:t>
              </a:r>
            </a:p>
          </p:txBody>
        </p:sp>
      </p:grpSp>
      <p:sp>
        <p:nvSpPr>
          <p:cNvPr id="174" name="Shape 174"/>
          <p:cNvSpPr/>
          <p:nvPr/>
        </p:nvSpPr>
        <p:spPr>
          <a:xfrm>
            <a:off x="2566397" y="6458296"/>
            <a:ext cx="7819364" cy="4237"/>
          </a:xfrm>
          <a:prstGeom prst="line">
            <a:avLst/>
          </a:prstGeom>
          <a:ln w="12700">
            <a:solidFill>
              <a:srgbClr val="292934"/>
            </a:solidFill>
          </a:ln>
        </p:spPr>
        <p:txBody>
          <a:bodyPr lIns="65023" tIns="65023" rIns="65023" bIns="65023"/>
          <a:lstStyle/>
          <a:p>
            <a:pPr algn="l" defTabSz="650240"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79" name="Group 179"/>
          <p:cNvGrpSpPr/>
          <p:nvPr/>
        </p:nvGrpSpPr>
        <p:grpSpPr>
          <a:xfrm>
            <a:off x="8868533" y="6024803"/>
            <a:ext cx="1517228" cy="1967141"/>
            <a:chOff x="0" y="0"/>
            <a:chExt cx="1517226" cy="1967139"/>
          </a:xfrm>
        </p:grpSpPr>
        <p:sp>
          <p:nvSpPr>
            <p:cNvPr id="175" name="Shape 175"/>
            <p:cNvSpPr/>
            <p:nvPr/>
          </p:nvSpPr>
          <p:spPr>
            <a:xfrm>
              <a:off x="0" y="-1"/>
              <a:ext cx="1517227" cy="1967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82"/>
                  </a:moveTo>
                  <a:cubicBezTo>
                    <a:pt x="0" y="932"/>
                    <a:pt x="4835" y="0"/>
                    <a:pt x="10800" y="0"/>
                  </a:cubicBezTo>
                  <a:cubicBezTo>
                    <a:pt x="16765" y="0"/>
                    <a:pt x="21600" y="932"/>
                    <a:pt x="21600" y="2082"/>
                  </a:cubicBezTo>
                  <a:lnTo>
                    <a:pt x="21600" y="19518"/>
                  </a:lnTo>
                  <a:cubicBezTo>
                    <a:pt x="21600" y="20668"/>
                    <a:pt x="16765" y="21600"/>
                    <a:pt x="10800" y="21600"/>
                  </a:cubicBezTo>
                  <a:cubicBezTo>
                    <a:pt x="4835" y="21600"/>
                    <a:pt x="0" y="20668"/>
                    <a:pt x="0" y="1951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6" name="Shape 176"/>
            <p:cNvSpPr/>
            <p:nvPr/>
          </p:nvSpPr>
          <p:spPr>
            <a:xfrm>
              <a:off x="0" y="-1"/>
              <a:ext cx="1517227" cy="379308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7" name="Shape 177"/>
            <p:cNvSpPr/>
            <p:nvPr/>
          </p:nvSpPr>
          <p:spPr>
            <a:xfrm>
              <a:off x="0" y="-1"/>
              <a:ext cx="1517227" cy="1967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82"/>
                  </a:moveTo>
                  <a:cubicBezTo>
                    <a:pt x="21600" y="3233"/>
                    <a:pt x="16765" y="4165"/>
                    <a:pt x="10800" y="4165"/>
                  </a:cubicBezTo>
                  <a:cubicBezTo>
                    <a:pt x="4835" y="4165"/>
                    <a:pt x="0" y="3233"/>
                    <a:pt x="0" y="2082"/>
                  </a:cubicBezTo>
                  <a:cubicBezTo>
                    <a:pt x="0" y="932"/>
                    <a:pt x="4835" y="0"/>
                    <a:pt x="10800" y="0"/>
                  </a:cubicBezTo>
                  <a:cubicBezTo>
                    <a:pt x="16765" y="0"/>
                    <a:pt x="21600" y="932"/>
                    <a:pt x="21600" y="2082"/>
                  </a:cubicBezTo>
                  <a:lnTo>
                    <a:pt x="21600" y="19518"/>
                  </a:lnTo>
                  <a:cubicBezTo>
                    <a:pt x="21600" y="20668"/>
                    <a:pt x="16765" y="21600"/>
                    <a:pt x="10800" y="21600"/>
                  </a:cubicBezTo>
                  <a:cubicBezTo>
                    <a:pt x="4835" y="21600"/>
                    <a:pt x="0" y="20668"/>
                    <a:pt x="0" y="19518"/>
                  </a:cubicBezTo>
                  <a:lnTo>
                    <a:pt x="0" y="2082"/>
                  </a:lnTo>
                </a:path>
              </a:pathLst>
            </a:custGeom>
            <a:noFill/>
            <a:ln w="127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750411"/>
              <a:ext cx="1517227" cy="655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defTabSz="650240">
                <a:defRPr sz="1800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Distributed</a:t>
              </a:r>
              <a:br/>
              <a:r>
                <a:t>Database</a:t>
              </a:r>
            </a:p>
          </p:txBody>
        </p:sp>
      </p:grpSp>
      <p:sp>
        <p:nvSpPr>
          <p:cNvPr id="198" name="Shape 198"/>
          <p:cNvSpPr/>
          <p:nvPr/>
        </p:nvSpPr>
        <p:spPr>
          <a:xfrm>
            <a:off x="3860138" y="5108425"/>
            <a:ext cx="575190" cy="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292934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/>
        </p:nvSpPr>
        <p:spPr>
          <a:xfrm>
            <a:off x="6605042" y="5104325"/>
            <a:ext cx="783238" cy="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292934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/>
        </p:nvSpPr>
        <p:spPr>
          <a:xfrm>
            <a:off x="7992181" y="5104502"/>
            <a:ext cx="808141" cy="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292934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/>
        </p:nvSpPr>
        <p:spPr>
          <a:xfrm>
            <a:off x="9621683" y="5653614"/>
            <a:ext cx="1472" cy="364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292934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/>
        </p:nvSpPr>
        <p:spPr>
          <a:xfrm>
            <a:off x="9627148" y="7991943"/>
            <a:ext cx="1" cy="747130"/>
          </a:xfrm>
          <a:prstGeom prst="line">
            <a:avLst/>
          </a:prstGeom>
          <a:ln w="12700">
            <a:solidFill>
              <a:srgbClr val="292934"/>
            </a:solidFill>
          </a:ln>
        </p:spPr>
        <p:txBody>
          <a:bodyPr lIns="65023" tIns="65023" rIns="65023" bIns="65023"/>
          <a:lstStyle/>
          <a:p>
            <a:pPr algn="l" defTabSz="650240"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5" name="Shape 185"/>
          <p:cNvSpPr/>
          <p:nvPr/>
        </p:nvSpPr>
        <p:spPr>
          <a:xfrm flipH="1">
            <a:off x="9160772" y="8739072"/>
            <a:ext cx="466376" cy="1"/>
          </a:xfrm>
          <a:prstGeom prst="line">
            <a:avLst/>
          </a:prstGeom>
          <a:ln w="12700">
            <a:solidFill>
              <a:srgbClr val="292934"/>
            </a:solidFill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6704109" y="8739071"/>
            <a:ext cx="49959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2700">
            <a:solidFill>
              <a:srgbClr val="292934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/>
        </p:nvSpPr>
        <p:spPr>
          <a:xfrm>
            <a:off x="4690875" y="8739071"/>
            <a:ext cx="48328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2700">
            <a:solidFill>
              <a:srgbClr val="292934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/>
        </p:nvSpPr>
        <p:spPr>
          <a:xfrm flipV="1">
            <a:off x="3709245" y="7730856"/>
            <a:ext cx="1" cy="540241"/>
          </a:xfrm>
          <a:prstGeom prst="line">
            <a:avLst/>
          </a:prstGeom>
          <a:ln w="12700">
            <a:solidFill>
              <a:srgbClr val="292934"/>
            </a:solidFill>
          </a:ln>
        </p:spPr>
        <p:txBody>
          <a:bodyPr lIns="65023" tIns="65023" rIns="65023" bIns="65023"/>
          <a:lstStyle/>
          <a:p>
            <a:pPr algn="l" defTabSz="650240"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3709245" y="7730856"/>
            <a:ext cx="1816093" cy="1"/>
          </a:xfrm>
          <a:prstGeom prst="line">
            <a:avLst/>
          </a:prstGeom>
          <a:ln w="12700">
            <a:solidFill>
              <a:srgbClr val="292934"/>
            </a:solidFill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0" name="Shape 190"/>
          <p:cNvSpPr/>
          <p:nvPr/>
        </p:nvSpPr>
        <p:spPr>
          <a:xfrm flipH="1">
            <a:off x="7476057" y="7451723"/>
            <a:ext cx="1392479" cy="1"/>
          </a:xfrm>
          <a:prstGeom prst="line">
            <a:avLst/>
          </a:prstGeom>
          <a:ln w="12700">
            <a:solidFill>
              <a:srgbClr val="292934"/>
            </a:solidFill>
          </a:ln>
        </p:spPr>
        <p:txBody>
          <a:bodyPr lIns="65023" tIns="65023" rIns="65023" bIns="65023"/>
          <a:lstStyle/>
          <a:p>
            <a:pPr algn="l" defTabSz="650240"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2566397" y="6044508"/>
            <a:ext cx="1842347" cy="38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650240">
              <a:defRPr i="1" sz="1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Design-time</a:t>
            </a:r>
          </a:p>
        </p:txBody>
      </p:sp>
      <p:sp>
        <p:nvSpPr>
          <p:cNvPr id="192" name="Shape 192"/>
          <p:cNvSpPr/>
          <p:nvPr/>
        </p:nvSpPr>
        <p:spPr>
          <a:xfrm>
            <a:off x="2566397" y="6376199"/>
            <a:ext cx="1842347" cy="38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650240">
              <a:defRPr i="1" sz="1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Runtime</a:t>
            </a:r>
          </a:p>
        </p:txBody>
      </p:sp>
      <p:sp>
        <p:nvSpPr>
          <p:cNvPr id="193" name="Shape 193"/>
          <p:cNvSpPr/>
          <p:nvPr/>
        </p:nvSpPr>
        <p:spPr>
          <a:xfrm>
            <a:off x="4495790" y="3713628"/>
            <a:ext cx="2059095" cy="38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1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System model</a:t>
            </a:r>
          </a:p>
        </p:txBody>
      </p:sp>
      <p:sp>
        <p:nvSpPr>
          <p:cNvPr id="194" name="Shape 194"/>
          <p:cNvSpPr/>
          <p:nvPr/>
        </p:nvSpPr>
        <p:spPr>
          <a:xfrm>
            <a:off x="6727321" y="3588039"/>
            <a:ext cx="2059095" cy="92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1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Interpreter + </a:t>
            </a:r>
            <a:br/>
            <a:r>
              <a:t>Design-time analysis tools</a:t>
            </a:r>
          </a:p>
        </p:txBody>
      </p:sp>
      <p:sp>
        <p:nvSpPr>
          <p:cNvPr id="195" name="Shape 195"/>
          <p:cNvSpPr/>
          <p:nvPr/>
        </p:nvSpPr>
        <p:spPr>
          <a:xfrm>
            <a:off x="2735541" y="6758316"/>
            <a:ext cx="2169112" cy="655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650240">
              <a:defRPr i="1" sz="1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Autonomous </a:t>
            </a:r>
          </a:p>
          <a:p>
            <a:pPr algn="l" defTabSz="650240">
              <a:defRPr i="1" sz="1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Resilience loop</a:t>
            </a:r>
          </a:p>
        </p:txBody>
      </p:sp>
      <p:pic>
        <p:nvPicPr>
          <p:cNvPr id="196" name="image10.png" descr="Syste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41676" y="4123901"/>
            <a:ext cx="2156865" cy="1960788"/>
          </a:xfrm>
          <a:prstGeom prst="rect">
            <a:avLst/>
          </a:prstGeom>
          <a:ln w="12700">
            <a:solidFill>
              <a:srgbClr val="292934"/>
            </a:solidFill>
          </a:ln>
        </p:spPr>
      </p:pic>
      <p:sp>
        <p:nvSpPr>
          <p:cNvPr id="197" name="Shape 197"/>
          <p:cNvSpPr/>
          <p:nvPr/>
        </p:nvSpPr>
        <p:spPr>
          <a:xfrm>
            <a:off x="2566397" y="4059044"/>
            <a:ext cx="1396745" cy="65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1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System </a:t>
            </a:r>
            <a:br/>
            <a:r>
              <a:t>architect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650239" y="301493"/>
            <a:ext cx="11704322" cy="1396921"/>
          </a:xfrm>
          <a:prstGeom prst="rect">
            <a:avLst/>
          </a:prstGeom>
        </p:spPr>
        <p:txBody>
          <a:bodyPr/>
          <a:lstStyle>
            <a:lvl1pPr algn="ctr">
              <a:defRPr spc="-100" sz="4000">
                <a:solidFill>
                  <a:schemeClr val="accent4"/>
                </a:solidFill>
              </a:defRPr>
            </a:lvl1pPr>
          </a:lstStyle>
          <a:p>
            <a:pPr/>
            <a:r>
              <a:t>CHARIOT</a:t>
            </a:r>
          </a:p>
        </p:txBody>
      </p:sp>
      <p:sp>
        <p:nvSpPr>
          <p:cNvPr id="208" name="Shape 208"/>
          <p:cNvSpPr/>
          <p:nvPr/>
        </p:nvSpPr>
        <p:spPr>
          <a:xfrm>
            <a:off x="1062587" y="4387676"/>
            <a:ext cx="1887283" cy="2533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29" fill="norm" stroke="1" extrusionOk="0">
                <a:moveTo>
                  <a:pt x="13069" y="532"/>
                </a:moveTo>
                <a:cubicBezTo>
                  <a:pt x="13477" y="644"/>
                  <a:pt x="14738" y="947"/>
                  <a:pt x="15247" y="1196"/>
                </a:cubicBezTo>
                <a:cubicBezTo>
                  <a:pt x="16244" y="1682"/>
                  <a:pt x="14891" y="1286"/>
                  <a:pt x="16155" y="1595"/>
                </a:cubicBezTo>
                <a:cubicBezTo>
                  <a:pt x="16276" y="1683"/>
                  <a:pt x="16371" y="1796"/>
                  <a:pt x="16518" y="1860"/>
                </a:cubicBezTo>
                <a:cubicBezTo>
                  <a:pt x="16682" y="1932"/>
                  <a:pt x="16927" y="1894"/>
                  <a:pt x="17062" y="1993"/>
                </a:cubicBezTo>
                <a:cubicBezTo>
                  <a:pt x="18030" y="2702"/>
                  <a:pt x="16336" y="2170"/>
                  <a:pt x="17788" y="2525"/>
                </a:cubicBezTo>
                <a:cubicBezTo>
                  <a:pt x="17909" y="2613"/>
                  <a:pt x="18018" y="2712"/>
                  <a:pt x="18151" y="2790"/>
                </a:cubicBezTo>
                <a:cubicBezTo>
                  <a:pt x="18322" y="2890"/>
                  <a:pt x="18542" y="2943"/>
                  <a:pt x="18696" y="3056"/>
                </a:cubicBezTo>
                <a:cubicBezTo>
                  <a:pt x="18850" y="3169"/>
                  <a:pt x="18923" y="3330"/>
                  <a:pt x="19059" y="3455"/>
                </a:cubicBezTo>
                <a:cubicBezTo>
                  <a:pt x="19354" y="3725"/>
                  <a:pt x="19562" y="3789"/>
                  <a:pt x="19966" y="3986"/>
                </a:cubicBezTo>
                <a:cubicBezTo>
                  <a:pt x="20027" y="4119"/>
                  <a:pt x="20049" y="4265"/>
                  <a:pt x="20148" y="4385"/>
                </a:cubicBezTo>
                <a:cubicBezTo>
                  <a:pt x="20236" y="4492"/>
                  <a:pt x="20404" y="4553"/>
                  <a:pt x="20511" y="4651"/>
                </a:cubicBezTo>
                <a:cubicBezTo>
                  <a:pt x="20647" y="4775"/>
                  <a:pt x="20753" y="4916"/>
                  <a:pt x="20874" y="5049"/>
                </a:cubicBezTo>
                <a:cubicBezTo>
                  <a:pt x="20934" y="5226"/>
                  <a:pt x="20957" y="5413"/>
                  <a:pt x="21055" y="5581"/>
                </a:cubicBezTo>
                <a:cubicBezTo>
                  <a:pt x="21141" y="5728"/>
                  <a:pt x="21321" y="5837"/>
                  <a:pt x="21418" y="5979"/>
                </a:cubicBezTo>
                <a:cubicBezTo>
                  <a:pt x="21504" y="6105"/>
                  <a:pt x="21539" y="6245"/>
                  <a:pt x="21600" y="6378"/>
                </a:cubicBezTo>
                <a:cubicBezTo>
                  <a:pt x="21539" y="7397"/>
                  <a:pt x="21521" y="8417"/>
                  <a:pt x="21418" y="9434"/>
                </a:cubicBezTo>
                <a:cubicBezTo>
                  <a:pt x="21400" y="9616"/>
                  <a:pt x="21291" y="9787"/>
                  <a:pt x="21237" y="9966"/>
                </a:cubicBezTo>
                <a:cubicBezTo>
                  <a:pt x="21170" y="10186"/>
                  <a:pt x="21130" y="10411"/>
                  <a:pt x="21055" y="10630"/>
                </a:cubicBezTo>
                <a:cubicBezTo>
                  <a:pt x="21009" y="10766"/>
                  <a:pt x="20927" y="10894"/>
                  <a:pt x="20874" y="11029"/>
                </a:cubicBezTo>
                <a:cubicBezTo>
                  <a:pt x="20805" y="11204"/>
                  <a:pt x="20764" y="11385"/>
                  <a:pt x="20692" y="11560"/>
                </a:cubicBezTo>
                <a:cubicBezTo>
                  <a:pt x="20582" y="11829"/>
                  <a:pt x="20422" y="12086"/>
                  <a:pt x="20329" y="12358"/>
                </a:cubicBezTo>
                <a:cubicBezTo>
                  <a:pt x="20271" y="12528"/>
                  <a:pt x="20097" y="13097"/>
                  <a:pt x="19966" y="13288"/>
                </a:cubicBezTo>
                <a:cubicBezTo>
                  <a:pt x="19869" y="13431"/>
                  <a:pt x="19724" y="13553"/>
                  <a:pt x="19603" y="13686"/>
                </a:cubicBezTo>
                <a:cubicBezTo>
                  <a:pt x="19147" y="14688"/>
                  <a:pt x="19763" y="13453"/>
                  <a:pt x="19059" y="14484"/>
                </a:cubicBezTo>
                <a:cubicBezTo>
                  <a:pt x="18973" y="14609"/>
                  <a:pt x="18992" y="14770"/>
                  <a:pt x="18877" y="14882"/>
                </a:cubicBezTo>
                <a:cubicBezTo>
                  <a:pt x="18621" y="15133"/>
                  <a:pt x="18272" y="15325"/>
                  <a:pt x="17970" y="15547"/>
                </a:cubicBezTo>
                <a:lnTo>
                  <a:pt x="17607" y="15812"/>
                </a:lnTo>
                <a:cubicBezTo>
                  <a:pt x="17425" y="15945"/>
                  <a:pt x="17205" y="16055"/>
                  <a:pt x="17062" y="16211"/>
                </a:cubicBezTo>
                <a:cubicBezTo>
                  <a:pt x="16941" y="16344"/>
                  <a:pt x="16835" y="16485"/>
                  <a:pt x="16699" y="16610"/>
                </a:cubicBezTo>
                <a:cubicBezTo>
                  <a:pt x="16592" y="16707"/>
                  <a:pt x="16443" y="16778"/>
                  <a:pt x="16336" y="16875"/>
                </a:cubicBezTo>
                <a:cubicBezTo>
                  <a:pt x="16200" y="17000"/>
                  <a:pt x="16115" y="17153"/>
                  <a:pt x="15973" y="17274"/>
                </a:cubicBezTo>
                <a:cubicBezTo>
                  <a:pt x="15750" y="17464"/>
                  <a:pt x="15247" y="17806"/>
                  <a:pt x="15247" y="17806"/>
                </a:cubicBezTo>
                <a:cubicBezTo>
                  <a:pt x="14942" y="18476"/>
                  <a:pt x="15287" y="17989"/>
                  <a:pt x="14521" y="18470"/>
                </a:cubicBezTo>
                <a:cubicBezTo>
                  <a:pt x="13425" y="19158"/>
                  <a:pt x="14251" y="18890"/>
                  <a:pt x="13250" y="19134"/>
                </a:cubicBezTo>
                <a:cubicBezTo>
                  <a:pt x="12433" y="19733"/>
                  <a:pt x="13473" y="19041"/>
                  <a:pt x="11980" y="19666"/>
                </a:cubicBezTo>
                <a:cubicBezTo>
                  <a:pt x="11831" y="19728"/>
                  <a:pt x="11770" y="19876"/>
                  <a:pt x="11617" y="19932"/>
                </a:cubicBezTo>
                <a:cubicBezTo>
                  <a:pt x="11275" y="20057"/>
                  <a:pt x="10891" y="20109"/>
                  <a:pt x="10528" y="20197"/>
                </a:cubicBezTo>
                <a:lnTo>
                  <a:pt x="8894" y="20596"/>
                </a:lnTo>
                <a:lnTo>
                  <a:pt x="7260" y="20995"/>
                </a:lnTo>
                <a:lnTo>
                  <a:pt x="6716" y="21127"/>
                </a:lnTo>
                <a:cubicBezTo>
                  <a:pt x="4157" y="21052"/>
                  <a:pt x="3121" y="21600"/>
                  <a:pt x="1634" y="20729"/>
                </a:cubicBezTo>
                <a:cubicBezTo>
                  <a:pt x="1500" y="20651"/>
                  <a:pt x="1377" y="20561"/>
                  <a:pt x="1271" y="20463"/>
                </a:cubicBezTo>
                <a:cubicBezTo>
                  <a:pt x="1134" y="20338"/>
                  <a:pt x="1029" y="20197"/>
                  <a:pt x="908" y="20064"/>
                </a:cubicBezTo>
                <a:cubicBezTo>
                  <a:pt x="847" y="19932"/>
                  <a:pt x="824" y="19786"/>
                  <a:pt x="726" y="19666"/>
                </a:cubicBezTo>
                <a:cubicBezTo>
                  <a:pt x="638" y="19558"/>
                  <a:pt x="440" y="19512"/>
                  <a:pt x="363" y="19400"/>
                </a:cubicBezTo>
                <a:cubicBezTo>
                  <a:pt x="192" y="19149"/>
                  <a:pt x="0" y="18603"/>
                  <a:pt x="0" y="18603"/>
                </a:cubicBezTo>
                <a:cubicBezTo>
                  <a:pt x="121" y="17141"/>
                  <a:pt x="80" y="15667"/>
                  <a:pt x="363" y="14218"/>
                </a:cubicBezTo>
                <a:cubicBezTo>
                  <a:pt x="484" y="13598"/>
                  <a:pt x="585" y="12975"/>
                  <a:pt x="726" y="12358"/>
                </a:cubicBezTo>
                <a:cubicBezTo>
                  <a:pt x="847" y="11826"/>
                  <a:pt x="1022" y="11300"/>
                  <a:pt x="1089" y="10763"/>
                </a:cubicBezTo>
                <a:cubicBezTo>
                  <a:pt x="1150" y="10276"/>
                  <a:pt x="1188" y="9787"/>
                  <a:pt x="1271" y="9301"/>
                </a:cubicBezTo>
                <a:cubicBezTo>
                  <a:pt x="1309" y="9077"/>
                  <a:pt x="1408" y="8861"/>
                  <a:pt x="1452" y="8637"/>
                </a:cubicBezTo>
                <a:cubicBezTo>
                  <a:pt x="1530" y="8240"/>
                  <a:pt x="1556" y="7838"/>
                  <a:pt x="1634" y="7441"/>
                </a:cubicBezTo>
                <a:cubicBezTo>
                  <a:pt x="1677" y="7218"/>
                  <a:pt x="1764" y="7000"/>
                  <a:pt x="1815" y="6777"/>
                </a:cubicBezTo>
                <a:cubicBezTo>
                  <a:pt x="2093" y="5555"/>
                  <a:pt x="1830" y="6212"/>
                  <a:pt x="2178" y="5448"/>
                </a:cubicBezTo>
                <a:cubicBezTo>
                  <a:pt x="2623" y="3169"/>
                  <a:pt x="2119" y="5356"/>
                  <a:pt x="2541" y="4119"/>
                </a:cubicBezTo>
                <a:cubicBezTo>
                  <a:pt x="2740" y="3536"/>
                  <a:pt x="2696" y="3228"/>
                  <a:pt x="3086" y="2658"/>
                </a:cubicBezTo>
                <a:cubicBezTo>
                  <a:pt x="3207" y="2480"/>
                  <a:pt x="3342" y="2308"/>
                  <a:pt x="3449" y="2126"/>
                </a:cubicBezTo>
                <a:cubicBezTo>
                  <a:pt x="3524" y="1997"/>
                  <a:pt x="3532" y="1848"/>
                  <a:pt x="3630" y="1727"/>
                </a:cubicBezTo>
                <a:cubicBezTo>
                  <a:pt x="3833" y="1481"/>
                  <a:pt x="4252" y="1363"/>
                  <a:pt x="4538" y="1196"/>
                </a:cubicBezTo>
                <a:cubicBezTo>
                  <a:pt x="5101" y="866"/>
                  <a:pt x="4700" y="937"/>
                  <a:pt x="5445" y="664"/>
                </a:cubicBezTo>
                <a:cubicBezTo>
                  <a:pt x="5617" y="602"/>
                  <a:pt x="5806" y="570"/>
                  <a:pt x="5990" y="532"/>
                </a:cubicBezTo>
                <a:cubicBezTo>
                  <a:pt x="7053" y="309"/>
                  <a:pt x="7084" y="372"/>
                  <a:pt x="8531" y="266"/>
                </a:cubicBezTo>
                <a:cubicBezTo>
                  <a:pt x="9202" y="102"/>
                  <a:pt x="9512" y="0"/>
                  <a:pt x="10346" y="0"/>
                </a:cubicBezTo>
                <a:cubicBezTo>
                  <a:pt x="11075" y="0"/>
                  <a:pt x="11798" y="89"/>
                  <a:pt x="12524" y="133"/>
                </a:cubicBezTo>
                <a:cubicBezTo>
                  <a:pt x="13140" y="433"/>
                  <a:pt x="12978" y="465"/>
                  <a:pt x="13069" y="532"/>
                </a:cubicBezTo>
                <a:close/>
              </a:path>
            </a:pathLst>
          </a:custGeom>
          <a:solidFill>
            <a:srgbClr val="FF0000">
              <a:alpha val="29000"/>
            </a:srgbClr>
          </a:solidFill>
          <a:ln w="25400">
            <a:solidFill>
              <a:srgbClr val="C00000"/>
            </a:solidFill>
          </a:ln>
        </p:spPr>
        <p:txBody>
          <a:bodyPr lIns="65023" tIns="65023" rIns="65023" bIns="65023" anchor="ctr"/>
          <a:lstStyle/>
          <a:p>
            <a:pPr defTabSz="65024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34" name="Group 234"/>
          <p:cNvGrpSpPr/>
          <p:nvPr/>
        </p:nvGrpSpPr>
        <p:grpSpPr>
          <a:xfrm>
            <a:off x="854431" y="3642279"/>
            <a:ext cx="6440946" cy="4781642"/>
            <a:chOff x="0" y="0"/>
            <a:chExt cx="6440945" cy="4781640"/>
          </a:xfrm>
        </p:grpSpPr>
        <p:sp>
          <p:nvSpPr>
            <p:cNvPr id="209" name="Shape 209"/>
            <p:cNvSpPr/>
            <p:nvPr/>
          </p:nvSpPr>
          <p:spPr>
            <a:xfrm>
              <a:off x="3393934" y="2109313"/>
              <a:ext cx="380630" cy="364770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0" name="Shape 210"/>
            <p:cNvSpPr/>
            <p:nvPr/>
          </p:nvSpPr>
          <p:spPr>
            <a:xfrm>
              <a:off x="1078445" y="967428"/>
              <a:ext cx="380630" cy="364769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2870570" y="1015007"/>
              <a:ext cx="380631" cy="364769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585948" y="1538368"/>
              <a:ext cx="380630" cy="364769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3" name="Shape 213"/>
            <p:cNvSpPr/>
            <p:nvPr/>
          </p:nvSpPr>
          <p:spPr>
            <a:xfrm>
              <a:off x="4504099" y="1332196"/>
              <a:ext cx="380630" cy="364770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4" name="Shape 214"/>
            <p:cNvSpPr/>
            <p:nvPr/>
          </p:nvSpPr>
          <p:spPr>
            <a:xfrm>
              <a:off x="3584247" y="3520809"/>
              <a:ext cx="380630" cy="364770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5" name="Shape 215"/>
            <p:cNvSpPr/>
            <p:nvPr/>
          </p:nvSpPr>
          <p:spPr>
            <a:xfrm>
              <a:off x="2696115" y="2759553"/>
              <a:ext cx="380630" cy="364770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149812" y="2478046"/>
              <a:ext cx="380630" cy="364769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966576" y="3156040"/>
              <a:ext cx="380630" cy="364770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8" name="Shape 218"/>
            <p:cNvSpPr/>
            <p:nvPr/>
          </p:nvSpPr>
          <p:spPr>
            <a:xfrm>
              <a:off x="4504099" y="2474082"/>
              <a:ext cx="380630" cy="364769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268757" y="3703193"/>
              <a:ext cx="380630" cy="364770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>
              <a:off x="2838848" y="3520809"/>
              <a:ext cx="380630" cy="364770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1" name="Shape 221"/>
            <p:cNvSpPr/>
            <p:nvPr/>
          </p:nvSpPr>
          <p:spPr>
            <a:xfrm>
              <a:off x="666097" y="1744544"/>
              <a:ext cx="380631" cy="364770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64765" y="2656466"/>
              <a:ext cx="380631" cy="364770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3" name="Shape 223"/>
            <p:cNvSpPr/>
            <p:nvPr/>
          </p:nvSpPr>
          <p:spPr>
            <a:xfrm>
              <a:off x="2347204" y="4186907"/>
              <a:ext cx="380630" cy="364769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4" name="Shape 224"/>
            <p:cNvSpPr/>
            <p:nvPr/>
          </p:nvSpPr>
          <p:spPr>
            <a:xfrm>
              <a:off x="4472379" y="3861785"/>
              <a:ext cx="380630" cy="364770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5" name="Shape 225"/>
            <p:cNvSpPr/>
            <p:nvPr/>
          </p:nvSpPr>
          <p:spPr>
            <a:xfrm>
              <a:off x="4282066" y="3132251"/>
              <a:ext cx="380630" cy="364769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6" name="Shape 226"/>
            <p:cNvSpPr/>
            <p:nvPr/>
          </p:nvSpPr>
          <p:spPr>
            <a:xfrm>
              <a:off x="0" y="0"/>
              <a:ext cx="6440946" cy="4781641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7" name="Shape 227"/>
            <p:cNvSpPr/>
            <p:nvPr/>
          </p:nvSpPr>
          <p:spPr>
            <a:xfrm>
              <a:off x="3774560" y="441919"/>
              <a:ext cx="380631" cy="364770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8" name="Shape 228"/>
            <p:cNvSpPr/>
            <p:nvPr/>
          </p:nvSpPr>
          <p:spPr>
            <a:xfrm>
              <a:off x="3814210" y="1189462"/>
              <a:ext cx="380631" cy="364770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9" name="Shape 229"/>
            <p:cNvSpPr/>
            <p:nvPr/>
          </p:nvSpPr>
          <p:spPr>
            <a:xfrm>
              <a:off x="5741142" y="1926927"/>
              <a:ext cx="380630" cy="364770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0" name="Shape 230"/>
            <p:cNvSpPr/>
            <p:nvPr/>
          </p:nvSpPr>
          <p:spPr>
            <a:xfrm>
              <a:off x="5336723" y="2727833"/>
              <a:ext cx="380631" cy="364770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1" name="Shape 231"/>
            <p:cNvSpPr/>
            <p:nvPr/>
          </p:nvSpPr>
          <p:spPr>
            <a:xfrm>
              <a:off x="5257426" y="3469263"/>
              <a:ext cx="380630" cy="364770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2" name="Shape 232"/>
            <p:cNvSpPr/>
            <p:nvPr/>
          </p:nvSpPr>
          <p:spPr>
            <a:xfrm>
              <a:off x="5447735" y="602659"/>
              <a:ext cx="380630" cy="364770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3" name="Shape 233"/>
            <p:cNvSpPr/>
            <p:nvPr/>
          </p:nvSpPr>
          <p:spPr>
            <a:xfrm>
              <a:off x="2148957" y="275396"/>
              <a:ext cx="380631" cy="364769"/>
            </a:xfrm>
            <a:prstGeom prst="ellipse">
              <a:avLst/>
            </a:prstGeom>
            <a:solidFill>
              <a:srgbClr val="A6A6A6"/>
            </a:solidFill>
            <a:ln w="38100" cap="flat">
              <a:solidFill>
                <a:srgbClr val="292934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650240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35" name="Shape 235"/>
          <p:cNvSpPr/>
          <p:nvPr/>
        </p:nvSpPr>
        <p:spPr>
          <a:xfrm>
            <a:off x="7702448" y="3679684"/>
            <a:ext cx="4844895" cy="418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162243" indent="-162243" algn="l" defTabSz="650240">
              <a:buSzPct val="100000"/>
              <a:buFont typeface="Arial"/>
              <a:buChar char="•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Configuration space</a:t>
            </a:r>
          </a:p>
          <a:p>
            <a:pPr marL="162243" indent="-162243" algn="l" defTabSz="650240">
              <a:buSzPct val="100000"/>
              <a:buFont typeface="Arial"/>
              <a:buChar char="•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Initial configuration point</a:t>
            </a:r>
          </a:p>
          <a:p>
            <a:pPr marL="162243" indent="-162243" algn="l" defTabSz="650240">
              <a:buSzPct val="100000"/>
              <a:buFont typeface="Arial"/>
              <a:buChar char="•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Fault disables part of space</a:t>
            </a:r>
          </a:p>
          <a:p>
            <a:pPr marL="162243" indent="-162243" algn="l" defTabSz="650240">
              <a:buSzPct val="100000"/>
              <a:buFont typeface="Arial"/>
              <a:buChar char="•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New configuration point</a:t>
            </a:r>
          </a:p>
          <a:p>
            <a:pPr marL="162243" indent="-162243" algn="l" defTabSz="650240">
              <a:buSzPct val="100000"/>
              <a:buFont typeface="Arial"/>
              <a:buChar char="•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Reconfiguration</a:t>
            </a:r>
          </a:p>
          <a:p>
            <a:pPr marL="162243" indent="-162243" algn="l" defTabSz="650240">
              <a:buSzPct val="100000"/>
              <a:buFont typeface="Arial"/>
              <a:buChar char="•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Function recovered</a:t>
            </a:r>
          </a:p>
          <a:p>
            <a:pPr marL="162243" indent="-162243" algn="l" defTabSz="650240">
              <a:buSzPct val="100000"/>
              <a:buFont typeface="Arial"/>
              <a:buChar char="•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Another fault</a:t>
            </a:r>
          </a:p>
          <a:p>
            <a:pPr marL="162243" indent="-162243" algn="l" defTabSz="650240">
              <a:buSzPct val="100000"/>
              <a:buFont typeface="Arial"/>
              <a:buChar char="•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New configuration point</a:t>
            </a:r>
          </a:p>
          <a:p>
            <a:pPr marL="162243" indent="-162243" algn="l" defTabSz="650240">
              <a:buSzPct val="100000"/>
              <a:buFont typeface="Arial"/>
              <a:buChar char="•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Reconfiguration</a:t>
            </a:r>
          </a:p>
          <a:p>
            <a:pPr marL="162243" indent="-162243" algn="l" defTabSz="650240">
              <a:buSzPct val="100000"/>
              <a:buFont typeface="Arial"/>
              <a:buChar char="•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Function recovered </a:t>
            </a:r>
          </a:p>
        </p:txBody>
      </p:sp>
      <p:sp>
        <p:nvSpPr>
          <p:cNvPr id="236" name="Shape 236"/>
          <p:cNvSpPr/>
          <p:nvPr/>
        </p:nvSpPr>
        <p:spPr>
          <a:xfrm>
            <a:off x="2004243" y="6124292"/>
            <a:ext cx="380631" cy="364769"/>
          </a:xfrm>
          <a:prstGeom prst="ellipse">
            <a:avLst/>
          </a:prstGeom>
          <a:solidFill>
            <a:srgbClr val="FFFF00"/>
          </a:solidFill>
          <a:ln w="38100">
            <a:solidFill>
              <a:srgbClr val="92D050"/>
            </a:solidFill>
          </a:ln>
        </p:spPr>
        <p:txBody>
          <a:bodyPr lIns="65023" tIns="65023" rIns="65023" bIns="65023" anchor="ctr"/>
          <a:lstStyle/>
          <a:p>
            <a:pPr defTabSz="65024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2822992" y="6798320"/>
            <a:ext cx="380631" cy="36477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92D050"/>
            </a:solidFill>
          </a:ln>
        </p:spPr>
        <p:txBody>
          <a:bodyPr lIns="65023" tIns="65023" rIns="65023" bIns="65023" anchor="ctr"/>
          <a:lstStyle/>
          <a:p>
            <a:pPr defTabSz="65024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cxnSp>
        <p:nvCxnSpPr>
          <p:cNvPr id="238" name="Connector 238"/>
          <p:cNvCxnSpPr>
            <a:stCxn id="236" idx="0"/>
            <a:endCxn id="237" idx="0"/>
          </p:cNvCxnSpPr>
          <p:nvPr/>
        </p:nvCxnSpPr>
        <p:spPr>
          <a:xfrm>
            <a:off x="2194558" y="6306676"/>
            <a:ext cx="818750" cy="674030"/>
          </a:xfrm>
          <a:prstGeom prst="straightConnector1">
            <a:avLst/>
          </a:prstGeom>
          <a:ln w="38100">
            <a:solidFill>
              <a:srgbClr val="292934"/>
            </a:solidFill>
            <a:prstDash val="dash"/>
            <a:tailEnd type="triangle"/>
          </a:ln>
        </p:spPr>
      </p:cxnSp>
      <p:sp>
        <p:nvSpPr>
          <p:cNvPr id="239" name="Shape 239"/>
          <p:cNvSpPr/>
          <p:nvPr/>
        </p:nvSpPr>
        <p:spPr>
          <a:xfrm>
            <a:off x="2004243" y="6128258"/>
            <a:ext cx="380631" cy="364770"/>
          </a:xfrm>
          <a:prstGeom prst="ellipse">
            <a:avLst/>
          </a:prstGeom>
          <a:solidFill>
            <a:srgbClr val="A6A6A6"/>
          </a:solidFill>
          <a:ln w="38100">
            <a:solidFill>
              <a:srgbClr val="292934"/>
            </a:solidFill>
          </a:ln>
        </p:spPr>
        <p:txBody>
          <a:bodyPr lIns="65023" tIns="65023" rIns="65023" bIns="65023" anchor="ctr"/>
          <a:lstStyle/>
          <a:p>
            <a:pPr defTabSz="65024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0" name="Shape 240"/>
          <p:cNvSpPr/>
          <p:nvPr/>
        </p:nvSpPr>
        <p:spPr>
          <a:xfrm>
            <a:off x="2000327" y="6085081"/>
            <a:ext cx="3861696" cy="2116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1" h="21510" fill="norm" stroke="1" extrusionOk="0">
                <a:moveTo>
                  <a:pt x="6129" y="224"/>
                </a:moveTo>
                <a:cubicBezTo>
                  <a:pt x="5729" y="784"/>
                  <a:pt x="5352" y="1403"/>
                  <a:pt x="4928" y="1904"/>
                </a:cubicBezTo>
                <a:cubicBezTo>
                  <a:pt x="4802" y="2053"/>
                  <a:pt x="4672" y="2193"/>
                  <a:pt x="4549" y="2352"/>
                </a:cubicBezTo>
                <a:cubicBezTo>
                  <a:pt x="4355" y="2603"/>
                  <a:pt x="4114" y="2782"/>
                  <a:pt x="3980" y="3136"/>
                </a:cubicBezTo>
                <a:cubicBezTo>
                  <a:pt x="3810" y="3589"/>
                  <a:pt x="3895" y="3443"/>
                  <a:pt x="3601" y="3808"/>
                </a:cubicBezTo>
                <a:cubicBezTo>
                  <a:pt x="3477" y="3962"/>
                  <a:pt x="3313" y="4040"/>
                  <a:pt x="3222" y="4256"/>
                </a:cubicBezTo>
                <a:cubicBezTo>
                  <a:pt x="2970" y="4853"/>
                  <a:pt x="3117" y="4592"/>
                  <a:pt x="2780" y="5040"/>
                </a:cubicBezTo>
                <a:cubicBezTo>
                  <a:pt x="2538" y="5683"/>
                  <a:pt x="2707" y="5280"/>
                  <a:pt x="2211" y="6159"/>
                </a:cubicBezTo>
                <a:cubicBezTo>
                  <a:pt x="1980" y="6682"/>
                  <a:pt x="1782" y="7257"/>
                  <a:pt x="1516" y="7727"/>
                </a:cubicBezTo>
                <a:lnTo>
                  <a:pt x="1200" y="8287"/>
                </a:lnTo>
                <a:cubicBezTo>
                  <a:pt x="1050" y="9087"/>
                  <a:pt x="1148" y="8763"/>
                  <a:pt x="948" y="9295"/>
                </a:cubicBezTo>
                <a:cubicBezTo>
                  <a:pt x="927" y="9407"/>
                  <a:pt x="901" y="9517"/>
                  <a:pt x="885" y="9631"/>
                </a:cubicBezTo>
                <a:cubicBezTo>
                  <a:pt x="859" y="9816"/>
                  <a:pt x="859" y="10013"/>
                  <a:pt x="821" y="10191"/>
                </a:cubicBezTo>
                <a:cubicBezTo>
                  <a:pt x="795" y="10317"/>
                  <a:pt x="737" y="10415"/>
                  <a:pt x="695" y="10527"/>
                </a:cubicBezTo>
                <a:cubicBezTo>
                  <a:pt x="674" y="10714"/>
                  <a:pt x="655" y="10901"/>
                  <a:pt x="632" y="11087"/>
                </a:cubicBezTo>
                <a:cubicBezTo>
                  <a:pt x="613" y="11237"/>
                  <a:pt x="585" y="11384"/>
                  <a:pt x="569" y="11535"/>
                </a:cubicBezTo>
                <a:cubicBezTo>
                  <a:pt x="478" y="12394"/>
                  <a:pt x="488" y="12654"/>
                  <a:pt x="379" y="13327"/>
                </a:cubicBezTo>
                <a:cubicBezTo>
                  <a:pt x="361" y="13440"/>
                  <a:pt x="346" y="13557"/>
                  <a:pt x="316" y="13663"/>
                </a:cubicBezTo>
                <a:cubicBezTo>
                  <a:pt x="282" y="13783"/>
                  <a:pt x="232" y="13887"/>
                  <a:pt x="190" y="13999"/>
                </a:cubicBezTo>
                <a:cubicBezTo>
                  <a:pt x="168" y="14148"/>
                  <a:pt x="151" y="14299"/>
                  <a:pt x="126" y="14447"/>
                </a:cubicBezTo>
                <a:cubicBezTo>
                  <a:pt x="88" y="14673"/>
                  <a:pt x="0" y="15119"/>
                  <a:pt x="0" y="15119"/>
                </a:cubicBezTo>
                <a:cubicBezTo>
                  <a:pt x="21" y="15604"/>
                  <a:pt x="9" y="16097"/>
                  <a:pt x="63" y="16575"/>
                </a:cubicBezTo>
                <a:cubicBezTo>
                  <a:pt x="75" y="16678"/>
                  <a:pt x="144" y="16731"/>
                  <a:pt x="190" y="16799"/>
                </a:cubicBezTo>
                <a:cubicBezTo>
                  <a:pt x="270" y="16918"/>
                  <a:pt x="372" y="16995"/>
                  <a:pt x="442" y="17134"/>
                </a:cubicBezTo>
                <a:cubicBezTo>
                  <a:pt x="748" y="17744"/>
                  <a:pt x="586" y="17730"/>
                  <a:pt x="885" y="18142"/>
                </a:cubicBezTo>
                <a:cubicBezTo>
                  <a:pt x="1004" y="18308"/>
                  <a:pt x="1137" y="18441"/>
                  <a:pt x="1264" y="18590"/>
                </a:cubicBezTo>
                <a:cubicBezTo>
                  <a:pt x="1494" y="18863"/>
                  <a:pt x="1672" y="19093"/>
                  <a:pt x="1959" y="19262"/>
                </a:cubicBezTo>
                <a:cubicBezTo>
                  <a:pt x="2085" y="19337"/>
                  <a:pt x="2214" y="19399"/>
                  <a:pt x="2338" y="19486"/>
                </a:cubicBezTo>
                <a:cubicBezTo>
                  <a:pt x="2861" y="19857"/>
                  <a:pt x="2299" y="19607"/>
                  <a:pt x="2906" y="19822"/>
                </a:cubicBezTo>
                <a:cubicBezTo>
                  <a:pt x="3382" y="20385"/>
                  <a:pt x="2777" y="19724"/>
                  <a:pt x="3349" y="20158"/>
                </a:cubicBezTo>
                <a:cubicBezTo>
                  <a:pt x="3418" y="20211"/>
                  <a:pt x="3465" y="20346"/>
                  <a:pt x="3538" y="20382"/>
                </a:cubicBezTo>
                <a:cubicBezTo>
                  <a:pt x="4318" y="20766"/>
                  <a:pt x="4343" y="20653"/>
                  <a:pt x="4991" y="20830"/>
                </a:cubicBezTo>
                <a:cubicBezTo>
                  <a:pt x="5098" y="20859"/>
                  <a:pt x="5202" y="20908"/>
                  <a:pt x="5307" y="20942"/>
                </a:cubicBezTo>
                <a:cubicBezTo>
                  <a:pt x="5708" y="21071"/>
                  <a:pt x="5752" y="21069"/>
                  <a:pt x="6192" y="21166"/>
                </a:cubicBezTo>
                <a:cubicBezTo>
                  <a:pt x="6339" y="21241"/>
                  <a:pt x="6481" y="21367"/>
                  <a:pt x="6634" y="21390"/>
                </a:cubicBezTo>
                <a:cubicBezTo>
                  <a:pt x="8016" y="21600"/>
                  <a:pt x="8530" y="21492"/>
                  <a:pt x="9856" y="21390"/>
                </a:cubicBezTo>
                <a:cubicBezTo>
                  <a:pt x="10151" y="21315"/>
                  <a:pt x="10445" y="21220"/>
                  <a:pt x="10741" y="21166"/>
                </a:cubicBezTo>
                <a:cubicBezTo>
                  <a:pt x="11056" y="21108"/>
                  <a:pt x="11373" y="21099"/>
                  <a:pt x="11689" y="21054"/>
                </a:cubicBezTo>
                <a:cubicBezTo>
                  <a:pt x="11900" y="21024"/>
                  <a:pt x="12110" y="20979"/>
                  <a:pt x="12321" y="20942"/>
                </a:cubicBezTo>
                <a:cubicBezTo>
                  <a:pt x="12702" y="20773"/>
                  <a:pt x="12491" y="20879"/>
                  <a:pt x="12952" y="20606"/>
                </a:cubicBezTo>
                <a:cubicBezTo>
                  <a:pt x="13155" y="20486"/>
                  <a:pt x="13284" y="20391"/>
                  <a:pt x="13521" y="20382"/>
                </a:cubicBezTo>
                <a:lnTo>
                  <a:pt x="19397" y="20270"/>
                </a:lnTo>
                <a:cubicBezTo>
                  <a:pt x="19460" y="20233"/>
                  <a:pt x="19522" y="20184"/>
                  <a:pt x="19587" y="20158"/>
                </a:cubicBezTo>
                <a:cubicBezTo>
                  <a:pt x="19712" y="20109"/>
                  <a:pt x="19843" y="20111"/>
                  <a:pt x="19966" y="20046"/>
                </a:cubicBezTo>
                <a:cubicBezTo>
                  <a:pt x="20056" y="19998"/>
                  <a:pt x="20138" y="19908"/>
                  <a:pt x="20218" y="19822"/>
                </a:cubicBezTo>
                <a:cubicBezTo>
                  <a:pt x="20303" y="19732"/>
                  <a:pt x="20741" y="19216"/>
                  <a:pt x="20850" y="19038"/>
                </a:cubicBezTo>
                <a:cubicBezTo>
                  <a:pt x="21026" y="18753"/>
                  <a:pt x="21356" y="18142"/>
                  <a:pt x="21356" y="18142"/>
                </a:cubicBezTo>
                <a:cubicBezTo>
                  <a:pt x="21398" y="17956"/>
                  <a:pt x="21449" y="17775"/>
                  <a:pt x="21482" y="17582"/>
                </a:cubicBezTo>
                <a:cubicBezTo>
                  <a:pt x="21600" y="16885"/>
                  <a:pt x="21574" y="15994"/>
                  <a:pt x="21482" y="15343"/>
                </a:cubicBezTo>
                <a:cubicBezTo>
                  <a:pt x="21430" y="14970"/>
                  <a:pt x="21202" y="14750"/>
                  <a:pt x="21040" y="14559"/>
                </a:cubicBezTo>
                <a:cubicBezTo>
                  <a:pt x="20791" y="13896"/>
                  <a:pt x="21069" y="14515"/>
                  <a:pt x="20661" y="13999"/>
                </a:cubicBezTo>
                <a:cubicBezTo>
                  <a:pt x="20588" y="13907"/>
                  <a:pt x="20551" y="13734"/>
                  <a:pt x="20471" y="13663"/>
                </a:cubicBezTo>
                <a:cubicBezTo>
                  <a:pt x="20375" y="13578"/>
                  <a:pt x="20259" y="13599"/>
                  <a:pt x="20155" y="13551"/>
                </a:cubicBezTo>
                <a:cubicBezTo>
                  <a:pt x="19859" y="13412"/>
                  <a:pt x="19562" y="13275"/>
                  <a:pt x="19271" y="13103"/>
                </a:cubicBezTo>
                <a:cubicBezTo>
                  <a:pt x="19207" y="13066"/>
                  <a:pt x="19146" y="13014"/>
                  <a:pt x="19081" y="12991"/>
                </a:cubicBezTo>
                <a:cubicBezTo>
                  <a:pt x="18935" y="12939"/>
                  <a:pt x="18785" y="12925"/>
                  <a:pt x="18639" y="12879"/>
                </a:cubicBezTo>
                <a:cubicBezTo>
                  <a:pt x="17291" y="12457"/>
                  <a:pt x="18470" y="12815"/>
                  <a:pt x="17754" y="12543"/>
                </a:cubicBezTo>
                <a:cubicBezTo>
                  <a:pt x="17544" y="12463"/>
                  <a:pt x="17122" y="12319"/>
                  <a:pt x="17122" y="12319"/>
                </a:cubicBezTo>
                <a:cubicBezTo>
                  <a:pt x="16975" y="12207"/>
                  <a:pt x="16831" y="12080"/>
                  <a:pt x="16680" y="11983"/>
                </a:cubicBezTo>
                <a:cubicBezTo>
                  <a:pt x="16599" y="11930"/>
                  <a:pt x="16511" y="11913"/>
                  <a:pt x="16427" y="11871"/>
                </a:cubicBezTo>
                <a:cubicBezTo>
                  <a:pt x="16363" y="11839"/>
                  <a:pt x="16302" y="11791"/>
                  <a:pt x="16238" y="11759"/>
                </a:cubicBezTo>
                <a:cubicBezTo>
                  <a:pt x="16154" y="11717"/>
                  <a:pt x="16066" y="11701"/>
                  <a:pt x="15985" y="11647"/>
                </a:cubicBezTo>
                <a:cubicBezTo>
                  <a:pt x="15897" y="11588"/>
                  <a:pt x="15814" y="11506"/>
                  <a:pt x="15732" y="11423"/>
                </a:cubicBezTo>
                <a:cubicBezTo>
                  <a:pt x="15667" y="11356"/>
                  <a:pt x="15614" y="11246"/>
                  <a:pt x="15543" y="11199"/>
                </a:cubicBezTo>
                <a:cubicBezTo>
                  <a:pt x="15442" y="11132"/>
                  <a:pt x="15332" y="11124"/>
                  <a:pt x="15227" y="11087"/>
                </a:cubicBezTo>
                <a:cubicBezTo>
                  <a:pt x="15122" y="10975"/>
                  <a:pt x="15018" y="10857"/>
                  <a:pt x="14911" y="10751"/>
                </a:cubicBezTo>
                <a:cubicBezTo>
                  <a:pt x="14829" y="10670"/>
                  <a:pt x="14735" y="10624"/>
                  <a:pt x="14658" y="10527"/>
                </a:cubicBezTo>
                <a:cubicBezTo>
                  <a:pt x="14586" y="10435"/>
                  <a:pt x="14540" y="10288"/>
                  <a:pt x="14469" y="10191"/>
                </a:cubicBezTo>
                <a:cubicBezTo>
                  <a:pt x="14033" y="9596"/>
                  <a:pt x="13781" y="9472"/>
                  <a:pt x="13458" y="8735"/>
                </a:cubicBezTo>
                <a:cubicBezTo>
                  <a:pt x="13310" y="8399"/>
                  <a:pt x="13155" y="8074"/>
                  <a:pt x="13016" y="7727"/>
                </a:cubicBezTo>
                <a:cubicBezTo>
                  <a:pt x="12910" y="7466"/>
                  <a:pt x="12813" y="7194"/>
                  <a:pt x="12700" y="6943"/>
                </a:cubicBezTo>
                <a:cubicBezTo>
                  <a:pt x="12644" y="6820"/>
                  <a:pt x="12567" y="6729"/>
                  <a:pt x="12510" y="6607"/>
                </a:cubicBezTo>
                <a:cubicBezTo>
                  <a:pt x="12462" y="6504"/>
                  <a:pt x="12424" y="6386"/>
                  <a:pt x="12384" y="6271"/>
                </a:cubicBezTo>
                <a:cubicBezTo>
                  <a:pt x="12319" y="6087"/>
                  <a:pt x="12273" y="5879"/>
                  <a:pt x="12194" y="5711"/>
                </a:cubicBezTo>
                <a:cubicBezTo>
                  <a:pt x="12061" y="5428"/>
                  <a:pt x="11868" y="5235"/>
                  <a:pt x="11752" y="4928"/>
                </a:cubicBezTo>
                <a:cubicBezTo>
                  <a:pt x="11710" y="4816"/>
                  <a:pt x="11677" y="4690"/>
                  <a:pt x="11626" y="4592"/>
                </a:cubicBezTo>
                <a:cubicBezTo>
                  <a:pt x="11403" y="4166"/>
                  <a:pt x="11112" y="3843"/>
                  <a:pt x="10931" y="3360"/>
                </a:cubicBezTo>
                <a:cubicBezTo>
                  <a:pt x="10837" y="3110"/>
                  <a:pt x="10806" y="2982"/>
                  <a:pt x="10678" y="2800"/>
                </a:cubicBezTo>
                <a:cubicBezTo>
                  <a:pt x="10619" y="2716"/>
                  <a:pt x="10547" y="2662"/>
                  <a:pt x="10488" y="2576"/>
                </a:cubicBezTo>
                <a:cubicBezTo>
                  <a:pt x="10420" y="2474"/>
                  <a:pt x="10356" y="2361"/>
                  <a:pt x="10299" y="2240"/>
                </a:cubicBezTo>
                <a:cubicBezTo>
                  <a:pt x="10250" y="2136"/>
                  <a:pt x="10232" y="1988"/>
                  <a:pt x="10172" y="1904"/>
                </a:cubicBezTo>
                <a:cubicBezTo>
                  <a:pt x="10120" y="1830"/>
                  <a:pt x="10046" y="1829"/>
                  <a:pt x="9983" y="1792"/>
                </a:cubicBezTo>
                <a:cubicBezTo>
                  <a:pt x="9779" y="1431"/>
                  <a:pt x="9818" y="1428"/>
                  <a:pt x="9541" y="1232"/>
                </a:cubicBezTo>
                <a:cubicBezTo>
                  <a:pt x="9417" y="1144"/>
                  <a:pt x="9161" y="1008"/>
                  <a:pt x="9161" y="1008"/>
                </a:cubicBezTo>
                <a:cubicBezTo>
                  <a:pt x="9077" y="896"/>
                  <a:pt x="9004" y="750"/>
                  <a:pt x="8909" y="672"/>
                </a:cubicBezTo>
                <a:cubicBezTo>
                  <a:pt x="8727" y="524"/>
                  <a:pt x="8530" y="448"/>
                  <a:pt x="8340" y="336"/>
                </a:cubicBezTo>
                <a:cubicBezTo>
                  <a:pt x="8277" y="299"/>
                  <a:pt x="8215" y="253"/>
                  <a:pt x="8151" y="224"/>
                </a:cubicBezTo>
                <a:cubicBezTo>
                  <a:pt x="7833" y="83"/>
                  <a:pt x="7980" y="161"/>
                  <a:pt x="7708" y="0"/>
                </a:cubicBezTo>
                <a:cubicBezTo>
                  <a:pt x="7308" y="37"/>
                  <a:pt x="6907" y="48"/>
                  <a:pt x="6508" y="112"/>
                </a:cubicBezTo>
                <a:cubicBezTo>
                  <a:pt x="6441" y="123"/>
                  <a:pt x="6192" y="205"/>
                  <a:pt x="6129" y="224"/>
                </a:cubicBezTo>
                <a:close/>
              </a:path>
            </a:pathLst>
          </a:custGeom>
          <a:solidFill>
            <a:srgbClr val="C00000">
              <a:alpha val="28000"/>
            </a:srgbClr>
          </a:solidFill>
          <a:ln w="25400">
            <a:solidFill>
              <a:srgbClr val="C00000"/>
            </a:solidFill>
          </a:ln>
        </p:spPr>
        <p:txBody>
          <a:bodyPr lIns="65023" tIns="65023" rIns="65023" bIns="65023" anchor="ctr"/>
          <a:lstStyle/>
          <a:p>
            <a:pPr defTabSz="65024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3725000" y="4655353"/>
            <a:ext cx="380630" cy="364769"/>
          </a:xfrm>
          <a:prstGeom prst="ellipse">
            <a:avLst/>
          </a:prstGeom>
          <a:solidFill>
            <a:srgbClr val="FFFF00"/>
          </a:solidFill>
          <a:ln w="38100">
            <a:solidFill>
              <a:srgbClr val="92D050"/>
            </a:solidFill>
          </a:ln>
        </p:spPr>
        <p:txBody>
          <a:bodyPr lIns="65023" tIns="65023" rIns="65023" bIns="65023" anchor="ctr"/>
          <a:lstStyle/>
          <a:p>
            <a:pPr defTabSz="65024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2824978" y="6798320"/>
            <a:ext cx="380630" cy="364770"/>
          </a:xfrm>
          <a:prstGeom prst="ellipse">
            <a:avLst/>
          </a:prstGeom>
          <a:solidFill>
            <a:srgbClr val="A6A6A6"/>
          </a:solidFill>
          <a:ln w="38100">
            <a:solidFill>
              <a:srgbClr val="292934"/>
            </a:solidFill>
          </a:ln>
        </p:spPr>
        <p:txBody>
          <a:bodyPr lIns="65023" tIns="65023" rIns="65023" bIns="65023" anchor="ctr"/>
          <a:lstStyle/>
          <a:p>
            <a:pPr defTabSz="65024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3" name="Shape 243"/>
          <p:cNvSpPr/>
          <p:nvPr/>
        </p:nvSpPr>
        <p:spPr>
          <a:xfrm flipV="1">
            <a:off x="3088635" y="4966702"/>
            <a:ext cx="692107" cy="1793416"/>
          </a:xfrm>
          <a:prstGeom prst="line">
            <a:avLst/>
          </a:prstGeom>
          <a:ln w="38100">
            <a:solidFill>
              <a:srgbClr val="292934"/>
            </a:solidFill>
            <a:prstDash val="dash"/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487319" y="2015975"/>
            <a:ext cx="11861615" cy="993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182879" indent="-182879" algn="l" defTabSz="457200">
              <a:defRPr sz="2800">
                <a:solidFill>
                  <a:srgbClr val="36374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solidFill>
                  <a:srgbClr val="192C43"/>
                </a:solidFill>
              </a:rPr>
              <a:t>C</a:t>
            </a:r>
            <a:r>
              <a:t>yber-p</a:t>
            </a:r>
            <a:r>
              <a:rPr u="sng"/>
              <a:t>H</a:t>
            </a:r>
            <a:r>
              <a:t>ysical </a:t>
            </a:r>
            <a:r>
              <a:rPr u="sng"/>
              <a:t>A</a:t>
            </a:r>
            <a:r>
              <a:t>pplication a</a:t>
            </a:r>
            <a:r>
              <a:rPr u="sng"/>
              <a:t>R</a:t>
            </a:r>
            <a:r>
              <a:t>chi</a:t>
            </a:r>
            <a:r>
              <a:rPr u="sng"/>
              <a:t>T</a:t>
            </a:r>
            <a:r>
              <a:t>ecture with </a:t>
            </a:r>
            <a:r>
              <a:rPr u="sng"/>
              <a:t>O</a:t>
            </a:r>
            <a:r>
              <a:t>bjective-based reconfigura</a:t>
            </a:r>
            <a:r>
              <a:rPr u="sng"/>
              <a:t>T</a:t>
            </a:r>
            <a:r>
              <a:t>ion</a:t>
            </a:r>
          </a:p>
        </p:txBody>
      </p:sp>
      <p:sp>
        <p:nvSpPr>
          <p:cNvPr id="245" name="Shape 245"/>
          <p:cNvSpPr/>
          <p:nvPr/>
        </p:nvSpPr>
        <p:spPr>
          <a:xfrm>
            <a:off x="854433" y="8544681"/>
            <a:ext cx="6440946" cy="831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Configuration space generated from models of the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8" grpId="5"/>
      <p:bldP build="whole" bldLvl="1" animBg="1" rev="0" advAuto="0" spid="208" grpId="3"/>
      <p:bldP build="p" bldLvl="5" animBg="1" rev="0" advAuto="0" spid="235" grpId="1"/>
      <p:bldP build="whole" bldLvl="1" animBg="1" rev="0" advAuto="0" spid="242" grpId="10"/>
      <p:bldP build="whole" bldLvl="1" animBg="1" rev="0" advAuto="0" spid="236" grpId="2"/>
      <p:bldP build="whole" bldLvl="1" animBg="1" rev="0" advAuto="0" spid="239" grpId="6"/>
      <p:bldP build="whole" bldLvl="1" animBg="1" rev="0" advAuto="0" spid="240" grpId="7"/>
      <p:bldP build="whole" bldLvl="1" animBg="1" rev="0" advAuto="0" spid="241" grpId="8"/>
      <p:bldP build="whole" bldLvl="1" animBg="1" rev="0" advAuto="0" spid="237" grpId="4"/>
      <p:bldP build="whole" bldLvl="1" animBg="1" rev="0" advAuto="0" spid="243" grpId="9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952500" y="57565"/>
            <a:ext cx="11099800" cy="1518395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CHARIOT Implementation </a:t>
            </a:r>
          </a:p>
        </p:txBody>
      </p:sp>
      <p:sp>
        <p:nvSpPr>
          <p:cNvPr id="248" name="Shape 248"/>
          <p:cNvSpPr/>
          <p:nvPr/>
        </p:nvSpPr>
        <p:spPr>
          <a:xfrm>
            <a:off x="756667" y="4381500"/>
            <a:ext cx="3034123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9" name="Shape 249"/>
          <p:cNvSpPr/>
          <p:nvPr/>
        </p:nvSpPr>
        <p:spPr>
          <a:xfrm>
            <a:off x="1165193" y="4737100"/>
            <a:ext cx="224137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Design-time</a:t>
            </a:r>
          </a:p>
        </p:txBody>
      </p:sp>
      <p:sp>
        <p:nvSpPr>
          <p:cNvPr id="250" name="Shape 250"/>
          <p:cNvSpPr/>
          <p:nvPr/>
        </p:nvSpPr>
        <p:spPr>
          <a:xfrm>
            <a:off x="4691770" y="3874244"/>
            <a:ext cx="4123879" cy="245025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1" name="Shape 251"/>
          <p:cNvSpPr/>
          <p:nvPr/>
        </p:nvSpPr>
        <p:spPr>
          <a:xfrm>
            <a:off x="9799066" y="4241800"/>
            <a:ext cx="2836083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10493529" y="4597400"/>
            <a:ext cx="22409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Runtime</a:t>
            </a:r>
          </a:p>
        </p:txBody>
      </p:sp>
      <p:sp>
        <p:nvSpPr>
          <p:cNvPr id="253" name="Shape 253"/>
          <p:cNvSpPr/>
          <p:nvPr/>
        </p:nvSpPr>
        <p:spPr>
          <a:xfrm>
            <a:off x="5600700" y="4419600"/>
            <a:ext cx="330994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6526768" y="4537025"/>
            <a:ext cx="330995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7315200" y="5029200"/>
            <a:ext cx="330994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6192485" y="4089400"/>
            <a:ext cx="330994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7" name="Shape 257"/>
          <p:cNvSpPr/>
          <p:nvPr/>
        </p:nvSpPr>
        <p:spPr>
          <a:xfrm>
            <a:off x="6526768" y="5426025"/>
            <a:ext cx="330995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7273980" y="5727923"/>
            <a:ext cx="330995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9" name="Shape 259"/>
          <p:cNvSpPr/>
          <p:nvPr/>
        </p:nvSpPr>
        <p:spPr>
          <a:xfrm>
            <a:off x="5600700" y="5591125"/>
            <a:ext cx="330994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5964288" y="5029200"/>
            <a:ext cx="330995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5036659" y="5029200"/>
            <a:ext cx="330995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8060254" y="5029200"/>
            <a:ext cx="330995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7315200" y="4089400"/>
            <a:ext cx="330994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7817804" y="4419600"/>
            <a:ext cx="330994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3734065" y="5092700"/>
            <a:ext cx="975100" cy="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6" name="Shape 266"/>
          <p:cNvSpPr/>
          <p:nvPr/>
        </p:nvSpPr>
        <p:spPr>
          <a:xfrm>
            <a:off x="8869791" y="5016500"/>
            <a:ext cx="975101" cy="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7" name="Shape 267"/>
          <p:cNvSpPr/>
          <p:nvPr/>
        </p:nvSpPr>
        <p:spPr>
          <a:xfrm>
            <a:off x="5416706" y="6597327"/>
            <a:ext cx="267400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/>
            </a:lvl1pPr>
          </a:lstStyle>
          <a:p>
            <a:pPr/>
            <a:r>
              <a:t>Configuration Space</a:t>
            </a:r>
          </a:p>
        </p:txBody>
      </p:sp>
      <p:pic>
        <p:nvPicPr>
          <p:cNvPr id="268" name="Database-300x3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754" y="2170304"/>
            <a:ext cx="1096896" cy="1096896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hape 269"/>
          <p:cNvSpPr/>
          <p:nvPr/>
        </p:nvSpPr>
        <p:spPr>
          <a:xfrm>
            <a:off x="5582234" y="3152301"/>
            <a:ext cx="691983" cy="691983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70" name="mongodb-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14116" y="1976340"/>
            <a:ext cx="1679187" cy="1162515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Shape 271"/>
          <p:cNvSpPr/>
          <p:nvPr/>
        </p:nvSpPr>
        <p:spPr>
          <a:xfrm>
            <a:off x="2260238" y="3849253"/>
            <a:ext cx="1" cy="55880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2" name="Shape 272"/>
          <p:cNvSpPr/>
          <p:nvPr/>
        </p:nvSpPr>
        <p:spPr>
          <a:xfrm>
            <a:off x="11106734" y="5531206"/>
            <a:ext cx="1" cy="691983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3" name="Shape 273"/>
          <p:cNvSpPr/>
          <p:nvPr/>
        </p:nvSpPr>
        <p:spPr>
          <a:xfrm>
            <a:off x="11959979" y="3476113"/>
            <a:ext cx="1" cy="74628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4" name="Shape 274"/>
          <p:cNvSpPr/>
          <p:nvPr/>
        </p:nvSpPr>
        <p:spPr>
          <a:xfrm>
            <a:off x="10444758" y="3473223"/>
            <a:ext cx="1" cy="75206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75" name="zeromq1-300x11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443035" y="2795721"/>
            <a:ext cx="1599789" cy="613253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/>
        </p:nvSpPr>
        <p:spPr>
          <a:xfrm>
            <a:off x="10293528" y="6313351"/>
            <a:ext cx="2017556" cy="508001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Zookeeper</a:t>
            </a:r>
          </a:p>
        </p:txBody>
      </p:sp>
      <p:sp>
        <p:nvSpPr>
          <p:cNvPr id="277" name="Shape 277"/>
          <p:cNvSpPr/>
          <p:nvPr/>
        </p:nvSpPr>
        <p:spPr>
          <a:xfrm>
            <a:off x="1788789" y="3321050"/>
            <a:ext cx="942899" cy="571501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Xtext</a:t>
            </a:r>
          </a:p>
        </p:txBody>
      </p:sp>
      <p:sp>
        <p:nvSpPr>
          <p:cNvPr id="278" name="Shape 278"/>
          <p:cNvSpPr/>
          <p:nvPr/>
        </p:nvSpPr>
        <p:spPr>
          <a:xfrm>
            <a:off x="11411532" y="2298648"/>
            <a:ext cx="1096896" cy="11416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Z3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952500" y="57565"/>
            <a:ext cx="11099800" cy="1518395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8000"/>
            </a:pPr>
            <a:r>
              <a:rPr sz="5000"/>
              <a:t>CHARIOT WebGME</a:t>
            </a:r>
          </a:p>
        </p:txBody>
      </p:sp>
      <p:sp>
        <p:nvSpPr>
          <p:cNvPr id="281" name="Shape 281"/>
          <p:cNvSpPr/>
          <p:nvPr/>
        </p:nvSpPr>
        <p:spPr>
          <a:xfrm>
            <a:off x="756667" y="4381500"/>
            <a:ext cx="3034123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1165193" y="4737100"/>
            <a:ext cx="224137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Design-time</a:t>
            </a:r>
          </a:p>
        </p:txBody>
      </p:sp>
      <p:sp>
        <p:nvSpPr>
          <p:cNvPr id="283" name="Shape 283"/>
          <p:cNvSpPr/>
          <p:nvPr/>
        </p:nvSpPr>
        <p:spPr>
          <a:xfrm>
            <a:off x="4691770" y="3874244"/>
            <a:ext cx="4123879" cy="245025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4" name="Shape 284"/>
          <p:cNvSpPr/>
          <p:nvPr/>
        </p:nvSpPr>
        <p:spPr>
          <a:xfrm>
            <a:off x="9799066" y="4241800"/>
            <a:ext cx="2836083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10493529" y="4597400"/>
            <a:ext cx="224091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Runtime</a:t>
            </a:r>
          </a:p>
        </p:txBody>
      </p:sp>
      <p:sp>
        <p:nvSpPr>
          <p:cNvPr id="286" name="Shape 286"/>
          <p:cNvSpPr/>
          <p:nvPr/>
        </p:nvSpPr>
        <p:spPr>
          <a:xfrm>
            <a:off x="5600700" y="4419600"/>
            <a:ext cx="330994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6526768" y="4537025"/>
            <a:ext cx="330995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7315200" y="5029200"/>
            <a:ext cx="330994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9" name="Shape 289"/>
          <p:cNvSpPr/>
          <p:nvPr/>
        </p:nvSpPr>
        <p:spPr>
          <a:xfrm>
            <a:off x="6192485" y="4089400"/>
            <a:ext cx="330994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6526768" y="5426025"/>
            <a:ext cx="330995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7273980" y="5727923"/>
            <a:ext cx="330995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5600700" y="5591125"/>
            <a:ext cx="330994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5964288" y="5029200"/>
            <a:ext cx="330995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5036659" y="5029200"/>
            <a:ext cx="330995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5" name="Shape 295"/>
          <p:cNvSpPr/>
          <p:nvPr/>
        </p:nvSpPr>
        <p:spPr>
          <a:xfrm>
            <a:off x="8060254" y="5029200"/>
            <a:ext cx="330995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7315200" y="4089400"/>
            <a:ext cx="330994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7817804" y="4419600"/>
            <a:ext cx="330994" cy="2985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3734065" y="5092700"/>
            <a:ext cx="975100" cy="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9" name="Shape 299"/>
          <p:cNvSpPr/>
          <p:nvPr/>
        </p:nvSpPr>
        <p:spPr>
          <a:xfrm>
            <a:off x="8869791" y="5016500"/>
            <a:ext cx="975101" cy="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0" name="Shape 300"/>
          <p:cNvSpPr/>
          <p:nvPr/>
        </p:nvSpPr>
        <p:spPr>
          <a:xfrm>
            <a:off x="5416706" y="6597327"/>
            <a:ext cx="267400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200"/>
            </a:lvl1pPr>
          </a:lstStyle>
          <a:p>
            <a:pPr/>
            <a:r>
              <a:t>Configuration Space</a:t>
            </a:r>
          </a:p>
        </p:txBody>
      </p:sp>
      <p:pic>
        <p:nvPicPr>
          <p:cNvPr id="301" name="Database-300x3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754" y="2170304"/>
            <a:ext cx="1096896" cy="1096896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Shape 302"/>
          <p:cNvSpPr/>
          <p:nvPr/>
        </p:nvSpPr>
        <p:spPr>
          <a:xfrm>
            <a:off x="5582234" y="3152301"/>
            <a:ext cx="691983" cy="691983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303" name="mongodb-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14116" y="1976340"/>
            <a:ext cx="1679187" cy="1162515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hape 304"/>
          <p:cNvSpPr/>
          <p:nvPr/>
        </p:nvSpPr>
        <p:spPr>
          <a:xfrm>
            <a:off x="2260238" y="3849253"/>
            <a:ext cx="1" cy="55880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5" name="Shape 305"/>
          <p:cNvSpPr/>
          <p:nvPr/>
        </p:nvSpPr>
        <p:spPr>
          <a:xfrm>
            <a:off x="11106734" y="5531206"/>
            <a:ext cx="1" cy="691983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6" name="Shape 306"/>
          <p:cNvSpPr/>
          <p:nvPr/>
        </p:nvSpPr>
        <p:spPr>
          <a:xfrm>
            <a:off x="11959979" y="3476113"/>
            <a:ext cx="1" cy="74628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7" name="Shape 307"/>
          <p:cNvSpPr/>
          <p:nvPr/>
        </p:nvSpPr>
        <p:spPr>
          <a:xfrm>
            <a:off x="10444758" y="3473223"/>
            <a:ext cx="1" cy="75206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308" name="zeromq1-300x11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443035" y="2795721"/>
            <a:ext cx="1599789" cy="613253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Shape 309"/>
          <p:cNvSpPr/>
          <p:nvPr/>
        </p:nvSpPr>
        <p:spPr>
          <a:xfrm>
            <a:off x="10293528" y="6313351"/>
            <a:ext cx="2017556" cy="508001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Zookeeper</a:t>
            </a:r>
          </a:p>
        </p:txBody>
      </p:sp>
      <p:pic>
        <p:nvPicPr>
          <p:cNvPr id="310" name="webgme-header-logo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51992" y="2294101"/>
            <a:ext cx="1616493" cy="1616493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Shape 311"/>
          <p:cNvSpPr/>
          <p:nvPr/>
        </p:nvSpPr>
        <p:spPr>
          <a:xfrm>
            <a:off x="11411532" y="2298648"/>
            <a:ext cx="1096896" cy="11416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11636053" y="2545626"/>
            <a:ext cx="6478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Z3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xfrm>
            <a:off x="952500" y="444500"/>
            <a:ext cx="11099800" cy="9782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Example: Smart Parking system</a:t>
            </a:r>
          </a:p>
        </p:txBody>
      </p:sp>
      <p:sp>
        <p:nvSpPr>
          <p:cNvPr id="315" name="Shape 315"/>
          <p:cNvSpPr/>
          <p:nvPr>
            <p:ph type="body" sz="quarter" idx="1"/>
          </p:nvPr>
        </p:nvSpPr>
        <p:spPr>
          <a:xfrm>
            <a:off x="2979249" y="6609963"/>
            <a:ext cx="7046301" cy="2637936"/>
          </a:xfrm>
          <a:prstGeom prst="rect">
            <a:avLst/>
          </a:prstGeom>
        </p:spPr>
        <p:txBody>
          <a:bodyPr anchor="t"/>
          <a:lstStyle/>
          <a:p>
            <a:pPr>
              <a:defRPr sz="16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Camera Nodes</a:t>
            </a:r>
            <a:r>
              <a:t> - captures images of parking spaces</a:t>
            </a:r>
          </a:p>
          <a:p>
            <a:pPr>
              <a:defRPr sz="16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Occupancy Detector</a:t>
            </a:r>
            <a:r>
              <a:t> - checks if there is a parking space or not</a:t>
            </a:r>
          </a:p>
          <a:p>
            <a:pPr>
              <a:defRPr sz="16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Parking Manager</a:t>
            </a:r>
            <a:r>
              <a:t> - contains occupancy status of all parking spaces</a:t>
            </a:r>
          </a:p>
          <a:p>
            <a:pPr>
              <a:defRPr sz="16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Client</a:t>
            </a:r>
            <a:r>
              <a:t> - sends a request for a parking space</a:t>
            </a:r>
          </a:p>
        </p:txBody>
      </p:sp>
      <p:pic>
        <p:nvPicPr>
          <p:cNvPr id="316" name="page5image39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0913" y="1629060"/>
            <a:ext cx="7440368" cy="4460152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Shape 317"/>
          <p:cNvSpPr/>
          <p:nvPr/>
        </p:nvSpPr>
        <p:spPr>
          <a:xfrm>
            <a:off x="-2262146" y="-4296405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title"/>
          </p:nvPr>
        </p:nvSpPr>
        <p:spPr>
          <a:xfrm>
            <a:off x="952500" y="184952"/>
            <a:ext cx="11099800" cy="106058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Functionalities &amp; Compositions</a:t>
            </a:r>
          </a:p>
        </p:txBody>
      </p:sp>
      <p:sp>
        <p:nvSpPr>
          <p:cNvPr id="320" name="Shape 320"/>
          <p:cNvSpPr/>
          <p:nvPr>
            <p:ph type="body" sz="half" idx="1"/>
          </p:nvPr>
        </p:nvSpPr>
        <p:spPr>
          <a:xfrm>
            <a:off x="1014535" y="2101087"/>
            <a:ext cx="11246831" cy="2396168"/>
          </a:xfrm>
          <a:prstGeom prst="rect">
            <a:avLst/>
          </a:prstGeom>
        </p:spPr>
        <p:txBody>
          <a:bodyPr anchor="t"/>
          <a:lstStyle/>
          <a:p>
            <a:pPr>
              <a:defRPr sz="2000"/>
            </a:pPr>
            <a:r>
              <a:t>Functionality - Entities with one or more input and output ports</a:t>
            </a:r>
          </a:p>
          <a:p>
            <a:pPr>
              <a:defRPr sz="2000"/>
            </a:pPr>
            <a:r>
              <a:t>Composition - Collection of functionalities and their inter-dependencies </a:t>
            </a:r>
          </a:p>
        </p:txBody>
      </p:sp>
      <p:pic>
        <p:nvPicPr>
          <p:cNvPr id="321" name="Screen Shot 2016-12-01 at 2.23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514" y="4729912"/>
            <a:ext cx="8557741" cy="2396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xfrm>
            <a:off x="952500" y="174491"/>
            <a:ext cx="11099800" cy="1092359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Component Types</a:t>
            </a:r>
          </a:p>
        </p:txBody>
      </p:sp>
      <p:sp>
        <p:nvSpPr>
          <p:cNvPr id="324" name="Shape 324"/>
          <p:cNvSpPr/>
          <p:nvPr>
            <p:ph type="body" idx="1"/>
          </p:nvPr>
        </p:nvSpPr>
        <p:spPr>
          <a:xfrm>
            <a:off x="688792" y="1914410"/>
            <a:ext cx="11627216" cy="7068632"/>
          </a:xfrm>
          <a:prstGeom prst="rect">
            <a:avLst/>
          </a:prstGeom>
        </p:spPr>
        <p:txBody>
          <a:bodyPr anchor="t"/>
          <a:lstStyle/>
          <a:p>
            <a:pPr>
              <a:defRPr sz="1800"/>
            </a:pPr>
            <a:r>
              <a:t>Each component type is associated with a functionality.</a:t>
            </a:r>
          </a:p>
          <a:p>
            <a:pPr>
              <a:defRPr sz="1800"/>
            </a:pPr>
            <a:r>
              <a:t>A component instance therefore only provides a single functionality, whereas a functionality can be provided by component instances of different types.</a:t>
            </a:r>
          </a:p>
          <a:p>
            <a:pPr>
              <a:defRPr sz="1800"/>
            </a:pPr>
            <a:r>
              <a:t>When a component type is instantiated, the component instance provides the functionality associated with its type. </a:t>
            </a:r>
          </a:p>
          <a:p>
            <a:pPr>
              <a:defRPr sz="1800"/>
            </a:pPr>
            <a:r>
              <a:t>Each Component Type has :-</a:t>
            </a:r>
          </a:p>
          <a:p>
            <a:pPr lvl="1" marL="666750" indent="-222250">
              <a:spcBef>
                <a:spcPts val="1200"/>
              </a:spcBef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Memory</a:t>
            </a:r>
            <a:r>
              <a:t> - memory it requires for computation</a:t>
            </a:r>
          </a:p>
          <a:p>
            <a:pPr lvl="1" marL="666750" indent="-222250">
              <a:spcBef>
                <a:spcPts val="1200"/>
              </a:spcBef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Storage</a:t>
            </a:r>
            <a:r>
              <a:t> - storage it requires</a:t>
            </a:r>
          </a:p>
          <a:p>
            <a:pPr lvl="1" marL="666750" indent="-222250">
              <a:spcBef>
                <a:spcPts val="1200"/>
              </a:spcBef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provided functionality</a:t>
            </a:r>
            <a:r>
              <a:t> - functionality provided by the component</a:t>
            </a:r>
          </a:p>
          <a:p>
            <a:pPr lvl="1" marL="666750" indent="-222250">
              <a:spcBef>
                <a:spcPts val="1200"/>
              </a:spcBef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OS</a:t>
            </a:r>
            <a:r>
              <a:t>  - OS it needs to run on</a:t>
            </a:r>
          </a:p>
          <a:p>
            <a:pPr lvl="1" marL="666750" indent="-222250">
              <a:spcBef>
                <a:spcPts val="1200"/>
              </a:spcBef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Middleware</a:t>
            </a:r>
            <a:r>
              <a:t> - middleware it needs</a:t>
            </a:r>
          </a:p>
          <a:p>
            <a:pPr lvl="1" marL="666750" indent="-222250">
              <a:spcBef>
                <a:spcPts val="1200"/>
              </a:spcBef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start script </a:t>
            </a:r>
            <a:r>
              <a:t>- The script that will start the component</a:t>
            </a:r>
          </a:p>
          <a:p>
            <a:pPr lvl="1" marL="666750" indent="-222250">
              <a:spcBef>
                <a:spcPts val="1200"/>
              </a:spcBef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stop script</a:t>
            </a:r>
            <a:r>
              <a:t> - The script that will stop the component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title"/>
          </p:nvPr>
        </p:nvSpPr>
        <p:spPr>
          <a:xfrm>
            <a:off x="952500" y="170251"/>
            <a:ext cx="11099800" cy="97479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Node Categories</a:t>
            </a:r>
          </a:p>
        </p:txBody>
      </p:sp>
      <p:sp>
        <p:nvSpPr>
          <p:cNvPr id="327" name="Shape 327"/>
          <p:cNvSpPr/>
          <p:nvPr>
            <p:ph type="body" idx="1"/>
          </p:nvPr>
        </p:nvSpPr>
        <p:spPr>
          <a:xfrm>
            <a:off x="829987" y="1733550"/>
            <a:ext cx="11344826" cy="7264143"/>
          </a:xfrm>
          <a:prstGeom prst="rect">
            <a:avLst/>
          </a:prstGeom>
        </p:spPr>
        <p:txBody>
          <a:bodyPr anchor="t"/>
          <a:lstStyle/>
          <a:p>
            <a:pPr marL="342900" indent="-342900">
              <a:defRPr sz="1700"/>
            </a:pPr>
            <a:r>
              <a:t>The nodes are not explicitly modeled since the group of nodes comprising a system can change dynamically at runtime. </a:t>
            </a:r>
          </a:p>
          <a:p>
            <a:pPr marL="342900" indent="-342900">
              <a:defRPr sz="1700"/>
            </a:pPr>
            <a:r>
              <a:t>Node category can be defined as a logical concept used to establish groups of nodes </a:t>
            </a:r>
          </a:p>
          <a:p>
            <a:pPr marL="342900" indent="-342900">
              <a:defRPr sz="1700"/>
            </a:pPr>
            <a:r>
              <a:t>Node templates represent the kinds of nodes that can belong to a category </a:t>
            </a:r>
          </a:p>
          <a:p>
            <a:pPr marL="342900" indent="-342900">
              <a:defRPr sz="1700"/>
            </a:pPr>
            <a:r>
              <a:t>Node category is a collection of node templates </a:t>
            </a:r>
          </a:p>
        </p:txBody>
      </p:sp>
      <p:pic>
        <p:nvPicPr>
          <p:cNvPr id="328" name="Screen Shot 2016-12-01 at 2.48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0267" y="7171110"/>
            <a:ext cx="10926082" cy="1234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Screen Shot 2016-12-01 at 2.48.4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57" y="4546302"/>
            <a:ext cx="2588853" cy="1638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Screen Shot 2016-12-01 at 2.51.1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91056" y="4668065"/>
            <a:ext cx="2988488" cy="1648064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Shape 331"/>
          <p:cNvSpPr/>
          <p:nvPr/>
        </p:nvSpPr>
        <p:spPr>
          <a:xfrm>
            <a:off x="3330082" y="4958220"/>
            <a:ext cx="1821692" cy="4699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Client Node</a:t>
            </a:r>
          </a:p>
        </p:txBody>
      </p:sp>
      <p:sp>
        <p:nvSpPr>
          <p:cNvPr id="332" name="Shape 332"/>
          <p:cNvSpPr/>
          <p:nvPr/>
        </p:nvSpPr>
        <p:spPr>
          <a:xfrm>
            <a:off x="4650785" y="6811459"/>
            <a:ext cx="3185047" cy="4318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Occupancy D</a:t>
            </a:r>
            <a:r>
              <a:rPr sz="2200"/>
              <a:t>etector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