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98" r:id="rId4"/>
    <p:sldId id="300" r:id="rId5"/>
    <p:sldId id="312" r:id="rId6"/>
    <p:sldId id="313" r:id="rId7"/>
    <p:sldId id="314" r:id="rId8"/>
    <p:sldId id="315" r:id="rId9"/>
    <p:sldId id="301" r:id="rId10"/>
    <p:sldId id="302" r:id="rId11"/>
    <p:sldId id="316" r:id="rId12"/>
    <p:sldId id="303" r:id="rId13"/>
    <p:sldId id="304" r:id="rId14"/>
    <p:sldId id="306" r:id="rId15"/>
    <p:sldId id="307" r:id="rId16"/>
    <p:sldId id="308" r:id="rId17"/>
    <p:sldId id="309" r:id="rId18"/>
    <p:sldId id="310" r:id="rId19"/>
    <p:sldId id="311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4"/>
    <p:restoredTop sz="92639"/>
  </p:normalViewPr>
  <p:slideViewPr>
    <p:cSldViewPr showGuides="1">
      <p:cViewPr varScale="1">
        <p:scale>
          <a:sx n="103" d="100"/>
          <a:sy n="103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107950" y="107950"/>
            <a:ext cx="8928100" cy="6642100"/>
            <a:chOff x="68" y="68"/>
            <a:chExt cx="5624" cy="4184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ltGray">
            <a:xfrm>
              <a:off x="68" y="68"/>
              <a:ext cx="5624" cy="418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ltGray">
            <a:xfrm>
              <a:off x="151" y="140"/>
              <a:ext cx="5469" cy="405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191" y="188"/>
              <a:ext cx="5377" cy="39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white">
            <a:xfrm>
              <a:off x="272" y="272"/>
              <a:ext cx="5216" cy="37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47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7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096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60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107950" y="107950"/>
            <a:ext cx="8928100" cy="6642100"/>
            <a:chOff x="68" y="68"/>
            <a:chExt cx="5624" cy="4184"/>
          </a:xfrm>
        </p:grpSpPr>
        <p:sp>
          <p:nvSpPr>
            <p:cNvPr id="61443" name="Rectangle 3"/>
            <p:cNvSpPr>
              <a:spLocks noChangeArrowheads="1"/>
            </p:cNvSpPr>
            <p:nvPr/>
          </p:nvSpPr>
          <p:spPr bwMode="ltGray">
            <a:xfrm>
              <a:off x="68" y="68"/>
              <a:ext cx="5624" cy="418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4" name="Rectangle 4"/>
            <p:cNvSpPr>
              <a:spLocks noChangeArrowheads="1"/>
            </p:cNvSpPr>
            <p:nvPr/>
          </p:nvSpPr>
          <p:spPr bwMode="ltGray">
            <a:xfrm>
              <a:off x="151" y="140"/>
              <a:ext cx="5469" cy="405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5" name="Rectangle 5"/>
            <p:cNvSpPr>
              <a:spLocks noChangeArrowheads="1"/>
            </p:cNvSpPr>
            <p:nvPr/>
          </p:nvSpPr>
          <p:spPr bwMode="ltGray">
            <a:xfrm>
              <a:off x="191" y="188"/>
              <a:ext cx="5377" cy="39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white">
            <a:xfrm>
              <a:off x="272" y="272"/>
              <a:ext cx="5216" cy="37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7" name="Rectangle 7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zh-CN" altLang="en-US" sz="6000" dirty="0">
                <a:latin typeface="宋体" panose="02010600030101010101" pitchFamily="2" charset="-122"/>
              </a:rPr>
              <a:t>算  法  图  论</a:t>
            </a:r>
            <a:endParaRPr lang="zh-CN" altLang="en-US" sz="6000" dirty="0">
              <a:latin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685800" y="2636838"/>
            <a:ext cx="7772400" cy="3459162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zh-CN" b="1" dirty="0"/>
              <a:t>                     </a:t>
            </a:r>
            <a:r>
              <a:rPr lang="zh-CN" altLang="en-US" b="1" dirty="0"/>
              <a:t>云南大学数学系</a:t>
            </a:r>
            <a:endParaRPr lang="zh-CN" altLang="en-US" b="1" dirty="0"/>
          </a:p>
          <a:p>
            <a:pPr>
              <a:buNone/>
            </a:pPr>
            <a:endParaRPr lang="zh-CN" altLang="en-US" b="1" dirty="0"/>
          </a:p>
          <a:p>
            <a:pPr>
              <a:buNone/>
            </a:pPr>
            <a:r>
              <a:rPr lang="zh-CN" altLang="en-US" b="1" dirty="0"/>
              <a:t>                            李 建 平</a:t>
            </a:r>
            <a:endParaRPr lang="zh-CN" altLang="en-US" b="1" dirty="0"/>
          </a:p>
          <a:p>
            <a:pPr>
              <a:buNone/>
            </a:pPr>
            <a:endParaRPr lang="zh-CN" altLang="en-US" dirty="0"/>
          </a:p>
          <a:p>
            <a:pPr algn="ctr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2016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月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457200" y="457200"/>
            <a:ext cx="8153400" cy="58674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zh-CN" dirty="0"/>
              <a:t>    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  <a:r>
              <a:rPr lang="zh-CN" altLang="en-US" dirty="0"/>
              <a:t>问题</a:t>
            </a:r>
            <a:r>
              <a:rPr lang="en-US" altLang="zh-CN" dirty="0"/>
              <a:t>1  </a:t>
            </a:r>
            <a:r>
              <a:rPr lang="zh-CN" altLang="en-US" dirty="0"/>
              <a:t>如何求二部图中的最大团问题？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     问题</a:t>
            </a:r>
            <a:r>
              <a:rPr lang="en-US" altLang="zh-CN" dirty="0"/>
              <a:t>2  </a:t>
            </a:r>
            <a:r>
              <a:rPr lang="zh-CN" altLang="en-US" dirty="0"/>
              <a:t>如何求平面图中的最大团问题？ </a:t>
            </a:r>
            <a:endParaRPr lang="zh-CN" altLang="en-US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/>
          </p:nvPr>
        </p:nvSpPr>
        <p:spPr>
          <a:xfrm>
            <a:off x="457200" y="457200"/>
            <a:ext cx="8229600" cy="5919788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zh-CN" dirty="0"/>
              <a:t>8.3  Ramsey</a:t>
            </a:r>
            <a:r>
              <a:rPr lang="zh-CN" altLang="en-US" dirty="0"/>
              <a:t>定理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例   设有</a:t>
            </a:r>
            <a:r>
              <a:rPr lang="en-US" altLang="zh-CN" dirty="0"/>
              <a:t>6</a:t>
            </a:r>
            <a:r>
              <a:rPr lang="zh-CN" altLang="en-US" dirty="0"/>
              <a:t>个人，则一定存在</a:t>
            </a:r>
            <a:r>
              <a:rPr lang="en-US" altLang="zh-CN" dirty="0"/>
              <a:t>3</a:t>
            </a:r>
            <a:r>
              <a:rPr lang="zh-CN" altLang="en-US" dirty="0"/>
              <a:t>个人彼此认识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或者彼此不认识。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解：构造一个</a:t>
            </a:r>
            <a:r>
              <a:rPr lang="en-US" altLang="zh-CN" dirty="0"/>
              <a:t>6</a:t>
            </a:r>
            <a:r>
              <a:rPr lang="zh-CN" altLang="en-US" dirty="0"/>
              <a:t>阶图，如果第</a:t>
            </a:r>
            <a:r>
              <a:rPr lang="en-US" altLang="zh-CN" dirty="0"/>
              <a:t>i</a:t>
            </a:r>
            <a:r>
              <a:rPr lang="zh-CN" altLang="en-US" dirty="0"/>
              <a:t>人与第</a:t>
            </a:r>
            <a:r>
              <a:rPr lang="en-US" altLang="zh-CN" dirty="0"/>
              <a:t>j</a:t>
            </a:r>
            <a:r>
              <a:rPr lang="zh-CN" altLang="en-US" dirty="0"/>
              <a:t>人认识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en-US" altLang="zh-CN" dirty="0"/>
              <a:t>v</a:t>
            </a:r>
            <a:r>
              <a:rPr lang="en-US" altLang="zh-CN" baseline="-25000" dirty="0"/>
              <a:t>j</a:t>
            </a:r>
            <a:r>
              <a:rPr lang="zh-CN" altLang="en-US" dirty="0"/>
              <a:t>把染成红色；如果第</a:t>
            </a:r>
            <a:r>
              <a:rPr lang="en-US" altLang="zh-CN" dirty="0"/>
              <a:t>i</a:t>
            </a:r>
            <a:r>
              <a:rPr lang="zh-CN" altLang="en-US" dirty="0"/>
              <a:t>人与第</a:t>
            </a:r>
            <a:r>
              <a:rPr lang="en-US" altLang="zh-CN" dirty="0"/>
              <a:t>j</a:t>
            </a:r>
            <a:r>
              <a:rPr lang="zh-CN" altLang="en-US" dirty="0"/>
              <a:t>人不认 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识，把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en-US" altLang="zh-CN" dirty="0"/>
              <a:t>v</a:t>
            </a:r>
            <a:r>
              <a:rPr lang="en-US" altLang="zh-CN" baseline="-25000" dirty="0"/>
              <a:t>j</a:t>
            </a:r>
            <a:r>
              <a:rPr lang="zh-CN" altLang="en-US" dirty="0"/>
              <a:t>染成蓝色。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  。                    对于任意的一点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，不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。                     。     妨设它与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,v</a:t>
            </a:r>
            <a:r>
              <a:rPr lang="en-US" altLang="zh-CN" baseline="-25000" dirty="0"/>
              <a:t>3</a:t>
            </a:r>
            <a:r>
              <a:rPr lang="en-US" altLang="zh-CN" dirty="0"/>
              <a:t>,v</a:t>
            </a:r>
            <a:r>
              <a:rPr lang="en-US" altLang="zh-CN" baseline="-25000" dirty="0"/>
              <a:t>4</a:t>
            </a:r>
            <a:r>
              <a:rPr lang="zh-CN" altLang="en-US" dirty="0"/>
              <a:t>认识，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。              。         则</a:t>
            </a:r>
            <a:r>
              <a:rPr lang="en-US" altLang="zh-CN" dirty="0"/>
              <a:t>d</a:t>
            </a:r>
            <a:r>
              <a:rPr lang="en-US" altLang="zh-CN" baseline="-25000" dirty="0"/>
              <a:t>G</a:t>
            </a:r>
            <a:r>
              <a:rPr lang="en-US" altLang="zh-CN" dirty="0"/>
              <a:t>(v</a:t>
            </a:r>
            <a:r>
              <a:rPr lang="en-US" altLang="zh-CN" baseline="-25000" dirty="0"/>
              <a:t>1</a:t>
            </a:r>
            <a:r>
              <a:rPr lang="en-US" altLang="zh-CN" dirty="0"/>
              <a:t>)≥3</a:t>
            </a:r>
            <a:r>
              <a:rPr lang="zh-CN" altLang="en-US" dirty="0"/>
              <a:t>，否则考虑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   。                  </a:t>
            </a:r>
            <a:r>
              <a:rPr lang="en-US" altLang="zh-CN" dirty="0"/>
              <a:t>d</a:t>
            </a:r>
            <a:r>
              <a:rPr lang="en-US" altLang="zh-CN" baseline="-25000" dirty="0"/>
              <a:t>G</a:t>
            </a:r>
            <a:r>
              <a:rPr lang="en-US" altLang="zh-CN" dirty="0"/>
              <a:t>(v</a:t>
            </a:r>
            <a:r>
              <a:rPr lang="en-US" altLang="zh-CN" baseline="-25000" dirty="0"/>
              <a:t>1</a:t>
            </a:r>
            <a:r>
              <a:rPr lang="en-US" altLang="zh-CN" dirty="0"/>
              <a:t>)≥3 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828800" y="3810000"/>
            <a:ext cx="4492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57200" y="4267200"/>
            <a:ext cx="4492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762000" y="5638800"/>
            <a:ext cx="4492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676400" y="5715000"/>
            <a:ext cx="4492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2971800" y="4343400"/>
            <a:ext cx="4492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819400" y="5105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1" name="Line 9"/>
          <p:cNvSpPr/>
          <p:nvPr/>
        </p:nvSpPr>
        <p:spPr>
          <a:xfrm flipH="1">
            <a:off x="609600" y="4343400"/>
            <a:ext cx="1066800" cy="6096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2" name="Line 10"/>
          <p:cNvSpPr/>
          <p:nvPr/>
        </p:nvSpPr>
        <p:spPr>
          <a:xfrm flipH="1">
            <a:off x="990600" y="4343400"/>
            <a:ext cx="792163" cy="115252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3" name="Line 11"/>
          <p:cNvSpPr/>
          <p:nvPr/>
        </p:nvSpPr>
        <p:spPr>
          <a:xfrm>
            <a:off x="1752600" y="4419600"/>
            <a:ext cx="142875" cy="172402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4" name="Line 12"/>
          <p:cNvSpPr/>
          <p:nvPr/>
        </p:nvSpPr>
        <p:spPr>
          <a:xfrm>
            <a:off x="4478338" y="5986463"/>
            <a:ext cx="1444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/>
          </p:nvPr>
        </p:nvSpPr>
        <p:spPr>
          <a:xfrm>
            <a:off x="457200" y="533400"/>
            <a:ext cx="8229600" cy="58674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zh-CN" altLang="en-US" dirty="0"/>
              <a:t>若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r>
              <a:rPr lang="en-US" altLang="zh-CN" dirty="0"/>
              <a:t>∈E</a:t>
            </a:r>
            <a:r>
              <a:rPr lang="zh-CN" altLang="en-US" dirty="0"/>
              <a:t>，或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en-US" altLang="zh-CN" dirty="0"/>
              <a:t>∈E</a:t>
            </a:r>
            <a:r>
              <a:rPr lang="zh-CN" altLang="en-US" dirty="0"/>
              <a:t>，或</a:t>
            </a:r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en-US" altLang="zh-CN" dirty="0"/>
              <a:t>∈E</a:t>
            </a:r>
            <a:r>
              <a:rPr lang="zh-CN" altLang="en-US" dirty="0"/>
              <a:t>，则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en-US" altLang="zh-CN" baseline="-25000" dirty="0"/>
          </a:p>
          <a:p>
            <a:pPr>
              <a:buNone/>
            </a:pPr>
            <a:r>
              <a:rPr lang="zh-CN" altLang="en-US" dirty="0"/>
              <a:t>构成团，或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zh-CN" altLang="en-US" dirty="0"/>
              <a:t>构成团，或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zh-CN" altLang="en-US" dirty="0"/>
              <a:t>构成团。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若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r>
              <a:rPr lang="en-US" altLang="zh-CN" dirty="0"/>
              <a:t>∈E,</a:t>
            </a:r>
            <a:r>
              <a:rPr lang="zh-CN" altLang="en-US" dirty="0"/>
              <a:t>且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en-US" altLang="zh-CN" dirty="0"/>
              <a:t>∈E,</a:t>
            </a:r>
            <a:r>
              <a:rPr lang="zh-CN" altLang="en-US" dirty="0"/>
              <a:t>且</a:t>
            </a:r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en-US" altLang="zh-CN" dirty="0"/>
              <a:t>∈E</a:t>
            </a:r>
            <a:r>
              <a:rPr lang="zh-CN" altLang="en-US" dirty="0"/>
              <a:t>，则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en-US" altLang="zh-CN" baseline="-25000" dirty="0"/>
          </a:p>
          <a:p>
            <a:pPr>
              <a:buNone/>
            </a:pPr>
            <a:r>
              <a:rPr lang="zh-CN" altLang="en-US" dirty="0"/>
              <a:t>可构成一个独立集。                       证毕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如果是</a:t>
            </a:r>
            <a:r>
              <a:rPr lang="en-US" altLang="zh-CN" dirty="0"/>
              <a:t>5</a:t>
            </a:r>
            <a:r>
              <a:rPr lang="zh-CN" altLang="en-US" dirty="0"/>
              <a:t>个人，则上述结果不成立。反例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如下：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                   。                                                        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           。             。                                                                                                                         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               。     。         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                                              图</a:t>
            </a:r>
            <a:r>
              <a:rPr lang="en-US" altLang="zh-CN" dirty="0"/>
              <a:t>8.1</a:t>
            </a:r>
            <a:endParaRPr lang="en-US" altLang="zh-CN" dirty="0"/>
          </a:p>
        </p:txBody>
      </p:sp>
      <p:sp>
        <p:nvSpPr>
          <p:cNvPr id="14339" name="Line 3"/>
          <p:cNvSpPr/>
          <p:nvPr/>
        </p:nvSpPr>
        <p:spPr>
          <a:xfrm flipH="1">
            <a:off x="1828800" y="1828800"/>
            <a:ext cx="15240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0" name="Line 4"/>
          <p:cNvSpPr/>
          <p:nvPr/>
        </p:nvSpPr>
        <p:spPr>
          <a:xfrm flipH="1">
            <a:off x="3733800" y="1828800"/>
            <a:ext cx="7620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1" name="Line 5"/>
          <p:cNvSpPr/>
          <p:nvPr/>
        </p:nvSpPr>
        <p:spPr>
          <a:xfrm flipH="1">
            <a:off x="5588000" y="1803400"/>
            <a:ext cx="15240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133600" y="4876800"/>
            <a:ext cx="4492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2895600" y="5791200"/>
            <a:ext cx="4492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4343400" y="5791200"/>
            <a:ext cx="4492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4953000" y="4495800"/>
            <a:ext cx="4492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3581400" y="3581400"/>
            <a:ext cx="4492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Line 11"/>
          <p:cNvSpPr/>
          <p:nvPr/>
        </p:nvSpPr>
        <p:spPr>
          <a:xfrm flipH="1">
            <a:off x="2819400" y="4419600"/>
            <a:ext cx="855663" cy="533400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8" name="Line 12"/>
          <p:cNvSpPr/>
          <p:nvPr/>
        </p:nvSpPr>
        <p:spPr>
          <a:xfrm>
            <a:off x="2819400" y="5029200"/>
            <a:ext cx="431800" cy="563563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9" name="Line 13"/>
          <p:cNvSpPr/>
          <p:nvPr/>
        </p:nvSpPr>
        <p:spPr>
          <a:xfrm>
            <a:off x="3276600" y="5562600"/>
            <a:ext cx="936625" cy="0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Line 14"/>
          <p:cNvSpPr/>
          <p:nvPr/>
        </p:nvSpPr>
        <p:spPr>
          <a:xfrm flipH="1">
            <a:off x="4267200" y="5029200"/>
            <a:ext cx="381000" cy="550863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1" name="Line 15"/>
          <p:cNvSpPr/>
          <p:nvPr/>
        </p:nvSpPr>
        <p:spPr>
          <a:xfrm>
            <a:off x="3733800" y="4419600"/>
            <a:ext cx="935038" cy="579438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/>
          </p:nvPr>
        </p:nvSpPr>
        <p:spPr>
          <a:xfrm>
            <a:off x="457200" y="457200"/>
            <a:ext cx="8229600" cy="59436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定义</a:t>
            </a:r>
            <a:r>
              <a:rPr lang="en-US" altLang="zh-CN" dirty="0"/>
              <a:t>8.8 </a:t>
            </a:r>
            <a:r>
              <a:rPr lang="zh-CN" altLang="en-US" dirty="0"/>
              <a:t>给定两个正整数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，在顶点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数为</a:t>
            </a:r>
            <a:r>
              <a:rPr lang="en-US" altLang="zh-CN" dirty="0"/>
              <a:t>n</a:t>
            </a:r>
            <a:r>
              <a:rPr lang="zh-CN" altLang="en-US" dirty="0"/>
              <a:t>的图</a:t>
            </a:r>
            <a:r>
              <a:rPr lang="en-US" altLang="zh-CN" dirty="0"/>
              <a:t>G</a:t>
            </a:r>
            <a:r>
              <a:rPr lang="zh-CN" altLang="en-US" dirty="0"/>
              <a:t>中，若存在一个子图</a:t>
            </a:r>
            <a:r>
              <a:rPr lang="en-US" altLang="zh-CN" dirty="0"/>
              <a:t>K</a:t>
            </a:r>
            <a:r>
              <a:rPr lang="en-US" altLang="zh-CN" baseline="-25000" dirty="0"/>
              <a:t>r1</a:t>
            </a:r>
            <a:r>
              <a:rPr lang="zh-CN" altLang="en-US" dirty="0"/>
              <a:t>或者存在  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一个子图</a:t>
            </a:r>
            <a:r>
              <a:rPr lang="en-US" altLang="zh-CN" dirty="0"/>
              <a:t>K</a:t>
            </a:r>
            <a:r>
              <a:rPr lang="en-US" altLang="zh-CN" baseline="-25000" dirty="0"/>
              <a:t>r2</a:t>
            </a:r>
            <a:r>
              <a:rPr lang="en-US" altLang="zh-CN" baseline="30000" dirty="0"/>
              <a:t>C</a:t>
            </a:r>
            <a:r>
              <a:rPr lang="en-US" altLang="zh-CN" dirty="0"/>
              <a:t>,</a:t>
            </a:r>
            <a:r>
              <a:rPr lang="zh-CN" altLang="en-US" dirty="0"/>
              <a:t>称这样的最小正整数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zh-CN" altLang="en-US" dirty="0"/>
              <a:t>由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endParaRPr lang="en-US" altLang="zh-CN" baseline="-25000" dirty="0"/>
          </a:p>
          <a:p>
            <a:pPr>
              <a:buNone/>
            </a:pPr>
            <a:r>
              <a:rPr lang="zh-CN" altLang="en-US" dirty="0"/>
              <a:t>所确定的</a:t>
            </a:r>
            <a:r>
              <a:rPr lang="en-US" altLang="zh-CN" dirty="0"/>
              <a:t>)Ramsey</a:t>
            </a:r>
            <a:r>
              <a:rPr lang="zh-CN" altLang="en-US" dirty="0"/>
              <a:t>数，记为</a:t>
            </a:r>
            <a:r>
              <a:rPr lang="en-US" altLang="zh-CN" dirty="0"/>
              <a:t>R(r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问题：对于给定的正整数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，如何确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定</a:t>
            </a:r>
            <a:r>
              <a:rPr lang="en-US" altLang="zh-CN" dirty="0"/>
              <a:t>Ramsey</a:t>
            </a:r>
            <a:r>
              <a:rPr lang="zh-CN" altLang="en-US" dirty="0"/>
              <a:t>数</a:t>
            </a:r>
            <a:r>
              <a:rPr lang="en-US" altLang="zh-CN" dirty="0"/>
              <a:t>R(r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？    </a:t>
            </a:r>
            <a:r>
              <a:rPr lang="en-US" altLang="zh-CN" dirty="0"/>
              <a:t>(</a:t>
            </a:r>
            <a:r>
              <a:rPr lang="zh-CN" altLang="en-US" dirty="0"/>
              <a:t>很难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定理</a:t>
            </a:r>
            <a:r>
              <a:rPr lang="en-US" altLang="zh-CN" dirty="0"/>
              <a:t>8.4  (1)  R(r</a:t>
            </a:r>
            <a:r>
              <a:rPr lang="en-US" altLang="zh-CN" baseline="-25000" dirty="0"/>
              <a:t>1</a:t>
            </a:r>
            <a:r>
              <a:rPr lang="en-US" altLang="zh-CN" dirty="0"/>
              <a:t>,2)=r</a:t>
            </a:r>
            <a:r>
              <a:rPr lang="en-US" altLang="zh-CN" baseline="-25000" dirty="0"/>
              <a:t>1</a:t>
            </a:r>
            <a:r>
              <a:rPr lang="en-US" altLang="zh-CN" dirty="0"/>
              <a:t>,  R(2,r</a:t>
            </a:r>
            <a:r>
              <a:rPr lang="en-US" altLang="zh-CN" baseline="-25000" dirty="0"/>
              <a:t>2</a:t>
            </a:r>
            <a:r>
              <a:rPr lang="en-US" altLang="zh-CN" dirty="0"/>
              <a:t>)=r</a:t>
            </a:r>
            <a:r>
              <a:rPr lang="en-US" altLang="zh-CN" baseline="-25000" dirty="0"/>
              <a:t>2</a:t>
            </a:r>
            <a:endParaRPr lang="en-US" altLang="zh-CN" baseline="-25000" dirty="0"/>
          </a:p>
          <a:p>
            <a:pPr>
              <a:buNone/>
            </a:pPr>
            <a:r>
              <a:rPr lang="en-US" altLang="zh-CN" dirty="0"/>
              <a:t>        (2)  R(3,3)=6 , R(3,4)=9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(3)  R(r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)=R(r</a:t>
            </a:r>
            <a:r>
              <a:rPr lang="en-US" altLang="zh-CN" baseline="-25000" dirty="0"/>
              <a:t>2</a:t>
            </a:r>
            <a:r>
              <a:rPr lang="en-US" altLang="zh-CN" dirty="0"/>
              <a:t>,r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/>
          </p:nvPr>
        </p:nvSpPr>
        <p:spPr>
          <a:xfrm>
            <a:off x="457200" y="609600"/>
            <a:ext cx="8153400" cy="57912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zh-CN" altLang="en-US" dirty="0"/>
              <a:t>对于一般的</a:t>
            </a:r>
            <a:r>
              <a:rPr lang="en-US" altLang="zh-CN" dirty="0"/>
              <a:t>R(r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，有这样的表：   图</a:t>
            </a:r>
            <a:r>
              <a:rPr lang="en-US" altLang="zh-CN" dirty="0"/>
              <a:t>8.2           		</a:t>
            </a:r>
            <a:endParaRPr lang="en-US" altLang="zh-CN" dirty="0"/>
          </a:p>
        </p:txBody>
      </p:sp>
      <p:graphicFrame>
        <p:nvGraphicFramePr>
          <p:cNvPr id="101451" name="Group 75"/>
          <p:cNvGraphicFramePr>
            <a:graphicFrameLocks noGrp="1"/>
          </p:cNvGraphicFramePr>
          <p:nvPr/>
        </p:nvGraphicFramePr>
        <p:xfrm>
          <a:off x="838200" y="1371600"/>
          <a:ext cx="7239000" cy="4795838"/>
        </p:xfrm>
        <a:graphic>
          <a:graphicData uri="http://schemas.openxmlformats.org/drawingml/2006/table">
            <a:tbl>
              <a:tblPr/>
              <a:tblGrid>
                <a:gridCol w="806450"/>
                <a:gridCol w="801688"/>
                <a:gridCol w="804862"/>
                <a:gridCol w="804863"/>
                <a:gridCol w="803275"/>
                <a:gridCol w="804862"/>
                <a:gridCol w="804863"/>
                <a:gridCol w="801687"/>
                <a:gridCol w="806450"/>
              </a:tblGrid>
              <a:tr h="10844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25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28/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29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39/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44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25/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34/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44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42/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51/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9" name="Line 55"/>
          <p:cNvSpPr/>
          <p:nvPr/>
        </p:nvSpPr>
        <p:spPr>
          <a:xfrm>
            <a:off x="838200" y="1371600"/>
            <a:ext cx="7620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40" name="Line 56"/>
          <p:cNvSpPr/>
          <p:nvPr/>
        </p:nvSpPr>
        <p:spPr>
          <a:xfrm flipV="1">
            <a:off x="5435600" y="2420938"/>
            <a:ext cx="576263" cy="576262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/>
          </p:nvPr>
        </p:nvSpPr>
        <p:spPr>
          <a:xfrm>
            <a:off x="457200" y="457200"/>
            <a:ext cx="8229600" cy="59436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定理</a:t>
            </a:r>
            <a:r>
              <a:rPr lang="en-US" altLang="zh-CN" dirty="0"/>
              <a:t>8.5 </a:t>
            </a:r>
            <a:r>
              <a:rPr lang="zh-CN" altLang="en-US" dirty="0"/>
              <a:t>对于任意给定的正整数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≥2</a:t>
            </a:r>
            <a:r>
              <a:rPr lang="zh-CN" altLang="en-US" dirty="0"/>
              <a:t>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则  </a:t>
            </a:r>
            <a:r>
              <a:rPr lang="en-US" altLang="zh-CN" dirty="0">
                <a:latin typeface="Times New Roman" panose="02020603050405020304" pitchFamily="18" charset="0"/>
              </a:rPr>
              <a:t>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)≤R(r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-1)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-1,r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证明：对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＋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使用数学归纳法，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易知，</a:t>
            </a:r>
            <a:r>
              <a:rPr lang="en-US" altLang="zh-CN" dirty="0">
                <a:latin typeface="Times New Roman" panose="02020603050405020304" pitchFamily="18" charset="0"/>
              </a:rPr>
              <a:t>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,1)=1,            R(1,r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)=1</a:t>
            </a:r>
            <a:r>
              <a:rPr lang="en-US" altLang="zh-CN" baseline="-25000" dirty="0">
                <a:latin typeface="Times New Roman" panose="02020603050405020304" pitchFamily="18" charset="0"/>
              </a:rPr>
              <a:t>    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aseline="-25000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,2)=r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           R(2,r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)=r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aseline="-25000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</a:rPr>
              <a:t>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,2)=r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≤1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-1)=R(r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,1)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-1,2) 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R(2,r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)=r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≤(r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-1)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1=R(2,r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-1)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R(1,r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/>
              <a:t>说明对于较小的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/>
              <a:t>，原命题成立，即此时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-1)</a:t>
            </a:r>
            <a:r>
              <a:rPr lang="zh-CN" altLang="en-US" dirty="0"/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-1,r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/>
              <a:t>已经被完全确定。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记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-1)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R(r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-1,r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，对于任意的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/>
          </p:nvPr>
        </p:nvSpPr>
        <p:spPr>
          <a:xfrm>
            <a:off x="457200" y="457200"/>
            <a:ext cx="8229600" cy="60198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zh-CN" dirty="0"/>
              <a:t>k</a:t>
            </a:r>
            <a:r>
              <a:rPr lang="zh-CN" altLang="en-US" dirty="0"/>
              <a:t>阶图</a:t>
            </a:r>
            <a:r>
              <a:rPr lang="en-US" altLang="zh-CN" dirty="0"/>
              <a:t>G</a:t>
            </a:r>
            <a:r>
              <a:rPr lang="zh-CN" altLang="en-US" dirty="0"/>
              <a:t>，其补图记为</a:t>
            </a:r>
            <a:r>
              <a:rPr lang="en-US" altLang="zh-CN" dirty="0"/>
              <a:t>G</a:t>
            </a:r>
            <a:r>
              <a:rPr lang="en-US" altLang="zh-CN" baseline="30000" dirty="0"/>
              <a:t>C</a:t>
            </a:r>
            <a:r>
              <a:rPr lang="zh-CN" altLang="en-US" dirty="0"/>
              <a:t>，对于任意的点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en-US" altLang="en-US" dirty="0"/>
              <a:t>∈</a:t>
            </a:r>
            <a:r>
              <a:rPr lang="en-US" altLang="zh-CN" dirty="0"/>
              <a:t>V(G)</a:t>
            </a:r>
            <a:r>
              <a:rPr lang="zh-CN" altLang="en-US" dirty="0"/>
              <a:t>，有                              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altLang="zh-CN" baseline="-25000" dirty="0"/>
              <a:t>G</a:t>
            </a:r>
            <a:r>
              <a:rPr lang="en-US" altLang="zh-CN" dirty="0"/>
              <a:t>(v</a:t>
            </a:r>
            <a:r>
              <a:rPr lang="en-US" altLang="zh-CN" baseline="-25000" dirty="0"/>
              <a:t>1</a:t>
            </a:r>
            <a:r>
              <a:rPr lang="en-US" altLang="zh-CN" dirty="0"/>
              <a:t>)+d</a:t>
            </a:r>
            <a:r>
              <a:rPr lang="en-US" altLang="zh-CN" baseline="-25000" dirty="0"/>
              <a:t>G</a:t>
            </a:r>
            <a:r>
              <a:rPr lang="en-US" altLang="zh-CN" sz="1600" dirty="0"/>
              <a:t>c</a:t>
            </a:r>
            <a:r>
              <a:rPr lang="en-US" altLang="zh-CN" dirty="0"/>
              <a:t>(v</a:t>
            </a:r>
            <a:r>
              <a:rPr lang="en-US" altLang="zh-CN" baseline="-25000" dirty="0"/>
              <a:t>1</a:t>
            </a:r>
            <a:r>
              <a:rPr lang="en-US" altLang="zh-CN" dirty="0"/>
              <a:t>)=k-1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=R(r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1)</a:t>
            </a:r>
            <a:r>
              <a:rPr lang="zh-CN" altLang="en-US" dirty="0"/>
              <a:t>＋</a:t>
            </a:r>
            <a:r>
              <a:rPr lang="en-US" altLang="zh-CN" dirty="0"/>
              <a:t>R(r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1,r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 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则或者</a:t>
            </a:r>
            <a:r>
              <a:rPr lang="en-US" altLang="zh-CN" dirty="0"/>
              <a:t>d</a:t>
            </a:r>
            <a:r>
              <a:rPr lang="en-US" altLang="zh-CN" baseline="-25000" dirty="0"/>
              <a:t>G</a:t>
            </a:r>
            <a:r>
              <a:rPr lang="en-US" altLang="zh-CN" dirty="0"/>
              <a:t>(v</a:t>
            </a:r>
            <a:r>
              <a:rPr lang="en-US" altLang="zh-CN" baseline="-25000" dirty="0"/>
              <a:t>1</a:t>
            </a:r>
            <a:r>
              <a:rPr lang="en-US" altLang="zh-CN" dirty="0"/>
              <a:t>)≥R(r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1,r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zh-CN" altLang="en-US" dirty="0"/>
              <a:t>或者  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d</a:t>
            </a:r>
            <a:r>
              <a:rPr lang="en-US" altLang="zh-CN" baseline="-25000" dirty="0"/>
              <a:t>G</a:t>
            </a:r>
            <a:r>
              <a:rPr lang="en-US" altLang="zh-CN" sz="1600" dirty="0"/>
              <a:t>c</a:t>
            </a:r>
            <a:r>
              <a:rPr lang="en-US" altLang="zh-CN" dirty="0"/>
              <a:t>(v</a:t>
            </a:r>
            <a:r>
              <a:rPr lang="en-US" altLang="zh-CN" baseline="-25000" dirty="0"/>
              <a:t>1</a:t>
            </a:r>
            <a:r>
              <a:rPr lang="en-US" altLang="zh-CN" dirty="0"/>
              <a:t>)≥R(r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1)</a:t>
            </a:r>
            <a:r>
              <a:rPr lang="zh-CN" altLang="en-US" dirty="0"/>
              <a:t>。当 </a:t>
            </a:r>
            <a:r>
              <a:rPr lang="en-US" altLang="zh-CN" dirty="0"/>
              <a:t>d</a:t>
            </a:r>
            <a:r>
              <a:rPr lang="en-US" altLang="zh-CN" baseline="-25000" dirty="0"/>
              <a:t>G</a:t>
            </a:r>
            <a:r>
              <a:rPr lang="en-US" altLang="zh-CN" dirty="0"/>
              <a:t>(v</a:t>
            </a:r>
            <a:r>
              <a:rPr lang="en-US" altLang="zh-CN" baseline="-25000" dirty="0"/>
              <a:t>1</a:t>
            </a:r>
            <a:r>
              <a:rPr lang="en-US" altLang="zh-CN" dirty="0"/>
              <a:t>)≥R(r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1,r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时，说明</a:t>
            </a:r>
            <a:r>
              <a:rPr lang="en-US" altLang="zh-CN" dirty="0"/>
              <a:t>︱N</a:t>
            </a:r>
            <a:r>
              <a:rPr lang="en-US" altLang="zh-CN" baseline="-25000" dirty="0"/>
              <a:t>G</a:t>
            </a:r>
            <a:r>
              <a:rPr lang="en-US" altLang="zh-CN" dirty="0"/>
              <a:t>(v</a:t>
            </a:r>
            <a:r>
              <a:rPr lang="en-US" altLang="zh-CN" baseline="-25000" dirty="0"/>
              <a:t>1</a:t>
            </a:r>
            <a:r>
              <a:rPr lang="en-US" altLang="zh-CN" dirty="0"/>
              <a:t>)︱≥R(r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1,r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。考虑由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N</a:t>
            </a:r>
            <a:r>
              <a:rPr lang="en-US" altLang="zh-CN" baseline="-25000" dirty="0"/>
              <a:t>G</a:t>
            </a:r>
            <a:r>
              <a:rPr lang="en-US" altLang="zh-CN" dirty="0"/>
              <a:t>(v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所得到的诱导子图</a:t>
            </a:r>
            <a:r>
              <a:rPr lang="en-US" altLang="zh-CN" dirty="0"/>
              <a:t>H=G[N</a:t>
            </a:r>
            <a:r>
              <a:rPr lang="en-US" altLang="zh-CN" baseline="-25000" dirty="0"/>
              <a:t>G</a:t>
            </a:r>
            <a:r>
              <a:rPr lang="en-US" altLang="zh-CN" dirty="0"/>
              <a:t>(v</a:t>
            </a:r>
            <a:r>
              <a:rPr lang="en-US" altLang="zh-CN" baseline="-25000" dirty="0"/>
              <a:t>1</a:t>
            </a:r>
            <a:r>
              <a:rPr lang="en-US" altLang="zh-CN" dirty="0"/>
              <a:t>)]</a:t>
            </a:r>
            <a:r>
              <a:rPr lang="zh-CN" altLang="en-US" dirty="0"/>
              <a:t>。由于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H</a:t>
            </a:r>
            <a:r>
              <a:rPr lang="zh-CN" altLang="en-US" dirty="0"/>
              <a:t>的顶点数≥ </a:t>
            </a:r>
            <a:r>
              <a:rPr lang="en-US" altLang="zh-CN" dirty="0"/>
              <a:t>R(r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1,r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，则根据归纳假设，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即</a:t>
            </a:r>
            <a:r>
              <a:rPr lang="en-US" altLang="zh-CN" dirty="0"/>
              <a:t>R(r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1,r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存在，有或者 </a:t>
            </a:r>
            <a:r>
              <a:rPr lang="en-US" altLang="zh-CN" dirty="0"/>
              <a:t>H</a:t>
            </a:r>
            <a:r>
              <a:rPr lang="zh-CN" altLang="en-US" dirty="0"/>
              <a:t>含有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</a:t>
            </a:r>
            <a:r>
              <a:rPr lang="zh-CN" altLang="en-US" dirty="0"/>
              <a:t>个顶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8305800" cy="59436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zh-CN" altLang="en-US" sz="3000" dirty="0"/>
              <a:t>的团，即</a:t>
            </a:r>
            <a:r>
              <a:rPr lang="en-US" altLang="zh-CN" sz="3000" dirty="0"/>
              <a:t>H</a:t>
            </a:r>
            <a:r>
              <a:rPr lang="zh-CN" altLang="en-US" sz="3000" dirty="0"/>
              <a:t>含有</a:t>
            </a:r>
            <a:r>
              <a:rPr lang="en-US" altLang="zh-CN" sz="3000" dirty="0"/>
              <a:t>K</a:t>
            </a:r>
            <a:r>
              <a:rPr lang="en-US" altLang="zh-CN" sz="3000" baseline="-25000" dirty="0"/>
              <a:t>r1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-</a:t>
            </a:r>
            <a:r>
              <a:rPr lang="en-US" altLang="zh-CN" sz="3000" baseline="-25000" dirty="0"/>
              <a:t>1</a:t>
            </a:r>
            <a:r>
              <a:rPr lang="zh-CN" altLang="en-US" sz="3000" dirty="0"/>
              <a:t>，再把</a:t>
            </a:r>
            <a:r>
              <a:rPr lang="en-US" altLang="zh-CN" sz="3000" dirty="0"/>
              <a:t>v</a:t>
            </a:r>
            <a:r>
              <a:rPr lang="en-US" altLang="zh-CN" sz="3000" baseline="-25000" dirty="0"/>
              <a:t>1</a:t>
            </a:r>
            <a:r>
              <a:rPr lang="zh-CN" altLang="en-US" sz="3000" dirty="0"/>
              <a:t>加上那个子图，于</a:t>
            </a:r>
            <a:endParaRPr lang="zh-CN" altLang="en-US" sz="3000" dirty="0"/>
          </a:p>
          <a:p>
            <a:pPr>
              <a:buNone/>
            </a:pPr>
            <a:r>
              <a:rPr lang="zh-CN" altLang="en-US" sz="3000" dirty="0"/>
              <a:t>是</a:t>
            </a:r>
            <a:r>
              <a:rPr lang="en-US" altLang="zh-CN" sz="3000" dirty="0"/>
              <a:t>G</a:t>
            </a:r>
            <a:r>
              <a:rPr lang="zh-CN" altLang="en-US" sz="3000" dirty="0"/>
              <a:t>含有</a:t>
            </a:r>
            <a:r>
              <a:rPr lang="en-US" altLang="zh-CN" sz="3000" dirty="0"/>
              <a:t>K</a:t>
            </a:r>
            <a:r>
              <a:rPr lang="en-US" altLang="zh-CN" sz="3000" baseline="-25000" dirty="0"/>
              <a:t>r1</a:t>
            </a:r>
            <a:r>
              <a:rPr lang="zh-CN" altLang="en-US" sz="3000" dirty="0"/>
              <a:t>；或者 </a:t>
            </a:r>
            <a:r>
              <a:rPr lang="en-US" altLang="zh-CN" sz="3000" dirty="0"/>
              <a:t>H</a:t>
            </a:r>
            <a:r>
              <a:rPr lang="zh-CN" altLang="en-US" sz="3000" dirty="0"/>
              <a:t>含有</a:t>
            </a:r>
            <a:r>
              <a:rPr lang="en-US" altLang="zh-CN" sz="3000" dirty="0"/>
              <a:t>r</a:t>
            </a:r>
            <a:r>
              <a:rPr lang="en-US" altLang="zh-CN" sz="3000" baseline="-25000" dirty="0"/>
              <a:t>2</a:t>
            </a:r>
            <a:r>
              <a:rPr lang="zh-CN" altLang="en-US" sz="3000" dirty="0"/>
              <a:t>个顶点的独立集，即</a:t>
            </a:r>
            <a:endParaRPr lang="zh-CN" altLang="en-US" sz="3000" dirty="0"/>
          </a:p>
          <a:p>
            <a:pPr>
              <a:buNone/>
            </a:pPr>
            <a:r>
              <a:rPr lang="en-US" altLang="zh-CN" sz="3000" dirty="0"/>
              <a:t>H</a:t>
            </a:r>
            <a:r>
              <a:rPr lang="zh-CN" altLang="en-US" sz="3000" dirty="0"/>
              <a:t>含有</a:t>
            </a:r>
            <a:r>
              <a:rPr lang="en-US" altLang="zh-CN" sz="3000" dirty="0"/>
              <a:t>K</a:t>
            </a:r>
            <a:r>
              <a:rPr lang="en-US" altLang="zh-CN" sz="3000" baseline="-25000" dirty="0"/>
              <a:t>r2</a:t>
            </a:r>
            <a:r>
              <a:rPr lang="en-US" altLang="zh-CN" sz="3000" baseline="30000" dirty="0"/>
              <a:t>c</a:t>
            </a:r>
            <a:r>
              <a:rPr lang="zh-CN" altLang="en-US" sz="3000" dirty="0"/>
              <a:t>，于是</a:t>
            </a:r>
            <a:r>
              <a:rPr lang="en-US" altLang="zh-CN" sz="3000" dirty="0"/>
              <a:t>G</a:t>
            </a:r>
            <a:r>
              <a:rPr lang="zh-CN" altLang="en-US" sz="3000" dirty="0"/>
              <a:t>含有</a:t>
            </a:r>
            <a:r>
              <a:rPr lang="en-US" altLang="zh-CN" sz="3000" dirty="0"/>
              <a:t>K</a:t>
            </a:r>
            <a:r>
              <a:rPr lang="en-US" altLang="zh-CN" sz="3000" baseline="-25000" dirty="0"/>
              <a:t>r2</a:t>
            </a:r>
            <a:r>
              <a:rPr lang="en-US" altLang="zh-CN" sz="3000" baseline="30000" dirty="0"/>
              <a:t>c</a:t>
            </a:r>
            <a:r>
              <a:rPr lang="zh-CN" altLang="en-US" sz="3000" dirty="0"/>
              <a:t>。</a:t>
            </a:r>
            <a:endParaRPr lang="zh-CN" altLang="en-US" sz="3000" dirty="0"/>
          </a:p>
          <a:p>
            <a:pPr>
              <a:buNone/>
            </a:pPr>
            <a:r>
              <a:rPr lang="zh-CN" altLang="en-US" sz="3000" dirty="0"/>
              <a:t>       类似地，可证</a:t>
            </a:r>
            <a:r>
              <a:rPr lang="en-US" altLang="zh-CN" sz="3000" dirty="0"/>
              <a:t>d</a:t>
            </a:r>
            <a:r>
              <a:rPr lang="en-US" altLang="zh-CN" sz="3000" baseline="-25000" dirty="0"/>
              <a:t>G</a:t>
            </a:r>
            <a:r>
              <a:rPr lang="en-US" altLang="zh-CN" sz="3000" dirty="0"/>
              <a:t>c(v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)≥R(r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,r</a:t>
            </a:r>
            <a:r>
              <a:rPr lang="en-US" altLang="zh-CN" sz="3000" baseline="-25000" dirty="0"/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en-US" altLang="zh-CN" sz="3000" dirty="0"/>
              <a:t>1)=R(r</a:t>
            </a:r>
            <a:r>
              <a:rPr lang="en-US" altLang="zh-CN" sz="3000" baseline="-25000" dirty="0"/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en-US" altLang="zh-CN" sz="3000" dirty="0"/>
              <a:t>1, r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)</a:t>
            </a:r>
            <a:endParaRPr lang="en-US" altLang="zh-CN" sz="3000" dirty="0"/>
          </a:p>
          <a:p>
            <a:pPr>
              <a:buNone/>
            </a:pPr>
            <a:r>
              <a:rPr lang="zh-CN" altLang="en-US" sz="3000" dirty="0"/>
              <a:t>时，结论也成立。                 </a:t>
            </a:r>
            <a:endParaRPr lang="zh-CN" altLang="en-US" sz="3000" dirty="0"/>
          </a:p>
          <a:p>
            <a:pPr>
              <a:buNone/>
            </a:pPr>
            <a:r>
              <a:rPr lang="zh-CN" altLang="en-US" sz="3000" dirty="0"/>
              <a:t>       定理</a:t>
            </a:r>
            <a:r>
              <a:rPr lang="en-US" altLang="zh-CN" sz="3000" dirty="0"/>
              <a:t>8.6   (Erdos and Szekeres, 1935)</a:t>
            </a:r>
            <a:endParaRPr lang="en-US" altLang="zh-CN" sz="3000" dirty="0"/>
          </a:p>
          <a:p>
            <a:pPr>
              <a:buNone/>
            </a:pPr>
            <a:r>
              <a:rPr lang="en-US" altLang="zh-CN" sz="3000" dirty="0"/>
              <a:t>                             </a:t>
            </a:r>
            <a:endParaRPr lang="en-US" altLang="zh-CN" sz="3000" dirty="0"/>
          </a:p>
          <a:p>
            <a:pPr>
              <a:buNone/>
            </a:pPr>
            <a:endParaRPr lang="en-US" altLang="zh-CN" sz="3000" dirty="0"/>
          </a:p>
          <a:p>
            <a:pPr>
              <a:buNone/>
            </a:pPr>
            <a:r>
              <a:rPr lang="en-US" altLang="zh-CN" sz="3000" dirty="0"/>
              <a:t>       </a:t>
            </a:r>
            <a:r>
              <a:rPr lang="zh-CN" altLang="en-US" sz="3000" dirty="0"/>
              <a:t>证明：（用数学归纳法）当</a:t>
            </a:r>
            <a:r>
              <a:rPr lang="en-US" altLang="zh-CN" sz="3000" dirty="0"/>
              <a:t>r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,r</a:t>
            </a:r>
            <a:r>
              <a:rPr lang="en-US" altLang="zh-CN" sz="3000" baseline="-25000" dirty="0"/>
              <a:t>2</a:t>
            </a:r>
            <a:r>
              <a:rPr lang="zh-CN" altLang="en-US" sz="3000" dirty="0"/>
              <a:t>较小时，上式成立。假设当</a:t>
            </a:r>
            <a:r>
              <a:rPr lang="en-US" altLang="zh-CN" sz="3000" dirty="0"/>
              <a:t>r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+r</a:t>
            </a:r>
            <a:r>
              <a:rPr lang="en-US" altLang="zh-CN" sz="3000" baseline="-25000" dirty="0"/>
              <a:t>2</a:t>
            </a:r>
            <a:r>
              <a:rPr lang="zh-CN" altLang="en-US" sz="3000" dirty="0"/>
              <a:t>＜</a:t>
            </a:r>
            <a:r>
              <a:rPr lang="en-US" altLang="zh-CN" sz="3000" dirty="0"/>
              <a:t>k</a:t>
            </a:r>
            <a:r>
              <a:rPr lang="zh-CN" altLang="en-US" sz="3000" dirty="0"/>
              <a:t>时，上式成立，即</a:t>
            </a:r>
            <a:endParaRPr lang="zh-CN" altLang="en-US" sz="3000" dirty="0"/>
          </a:p>
          <a:p>
            <a:pPr>
              <a:buNone/>
            </a:pPr>
            <a:r>
              <a:rPr lang="zh-CN" altLang="en-US" sz="3000" dirty="0"/>
              <a:t>                                 和</a:t>
            </a:r>
            <a:endParaRPr lang="zh-CN" altLang="en-US" sz="3000" dirty="0"/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4495800" y="5842000"/>
          <a:ext cx="2819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218565" imgH="254000" progId="Equation.DSMT4">
                  <p:embed/>
                </p:oleObj>
              </mc:Choice>
              <mc:Fallback>
                <p:oleObj name="" r:id="rId1" imgW="1218565" imgH="254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495800" y="5842000"/>
                        <a:ext cx="2819400" cy="587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438400" y="3810000"/>
          <a:ext cx="4267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598930" imgH="254000" progId="Equation.DSMT4">
                  <p:embed/>
                </p:oleObj>
              </mc:Choice>
              <mc:Fallback>
                <p:oleObj name="" r:id="rId3" imgW="1598930" imgH="254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438400" y="3810000"/>
                        <a:ext cx="4267200" cy="6778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1"/>
          <p:cNvGraphicFramePr>
            <a:graphicFrameLocks noChangeAspect="1"/>
          </p:cNvGraphicFramePr>
          <p:nvPr>
            <p:ph sz="quarter" idx="4"/>
          </p:nvPr>
        </p:nvGraphicFramePr>
        <p:xfrm>
          <a:off x="914400" y="5791200"/>
          <a:ext cx="29638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218565" imgH="254000" progId="Equation.DSMT4">
                  <p:embed/>
                </p:oleObj>
              </mc:Choice>
              <mc:Fallback>
                <p:oleObj name="" r:id="rId5" imgW="1218565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914400" y="5791200"/>
                        <a:ext cx="2963863" cy="6175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/>
          </p:nvPr>
        </p:nvSpPr>
        <p:spPr>
          <a:xfrm>
            <a:off x="381000" y="457200"/>
            <a:ext cx="8382000" cy="60198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当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+r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k</a:t>
            </a:r>
            <a:r>
              <a:rPr lang="zh-CN" altLang="en-US" dirty="0"/>
              <a:t>时，则利用定理</a:t>
            </a:r>
            <a:r>
              <a:rPr lang="en-US" altLang="zh-CN" dirty="0"/>
              <a:t>8.5</a:t>
            </a:r>
            <a:r>
              <a:rPr lang="zh-CN" altLang="en-US" dirty="0"/>
              <a:t>，有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R(r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)≤R(r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1)</a:t>
            </a:r>
            <a:r>
              <a:rPr lang="zh-CN" altLang="en-US" dirty="0"/>
              <a:t>＋</a:t>
            </a:r>
            <a:r>
              <a:rPr lang="en-US" altLang="zh-CN" dirty="0"/>
              <a:t>R(r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/>
              <a:t>1,r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                               </a:t>
            </a:r>
            <a:r>
              <a:rPr lang="zh-CN" altLang="en-US" dirty="0"/>
              <a:t>证毕</a:t>
            </a:r>
            <a:endParaRPr lang="zh-CN" altLang="en-US" dirty="0"/>
          </a:p>
        </p:txBody>
      </p:sp>
      <p:graphicFrame>
        <p:nvGraphicFramePr>
          <p:cNvPr id="20483" name="Object 8"/>
          <p:cNvGraphicFramePr>
            <a:graphicFrameLocks noChangeAspect="1"/>
          </p:cNvGraphicFramePr>
          <p:nvPr/>
        </p:nvGraphicFramePr>
        <p:xfrm>
          <a:off x="2743200" y="2784475"/>
          <a:ext cx="3581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104900" imgH="254000" progId="Equation.DSMT4">
                  <p:embed/>
                </p:oleObj>
              </mc:Choice>
              <mc:Fallback>
                <p:oleObj name="" r:id="rId1" imgW="1104900" imgH="254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2784475"/>
                        <a:ext cx="358140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9"/>
          <p:cNvGraphicFramePr>
            <a:graphicFrameLocks noChangeAspect="1"/>
          </p:cNvGraphicFramePr>
          <p:nvPr/>
        </p:nvGraphicFramePr>
        <p:xfrm>
          <a:off x="2743200" y="1752600"/>
          <a:ext cx="3505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078865" imgH="254000" progId="Equation.DSMT4">
                  <p:embed/>
                </p:oleObj>
              </mc:Choice>
              <mc:Fallback>
                <p:oleObj name="" r:id="rId3" imgW="1078865" imgH="254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1752600"/>
                        <a:ext cx="3505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第八章   独立集和团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724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  <a:buNone/>
            </a:pPr>
            <a:r>
              <a:rPr lang="en-US" altLang="zh-CN" dirty="0"/>
              <a:t>8.1  </a:t>
            </a:r>
            <a:r>
              <a:rPr lang="zh-CN" altLang="en-US" dirty="0"/>
              <a:t>独立集（</a:t>
            </a:r>
            <a:r>
              <a:rPr lang="en-US" altLang="zh-CN" dirty="0"/>
              <a:t>independent set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    定义</a:t>
            </a:r>
            <a:r>
              <a:rPr lang="en-US" altLang="zh-CN" dirty="0"/>
              <a:t>8.1</a:t>
            </a:r>
            <a:r>
              <a:rPr lang="zh-CN" altLang="en-US" dirty="0"/>
              <a:t>设</a:t>
            </a:r>
            <a:r>
              <a:rPr lang="en-US" altLang="zh-CN" dirty="0"/>
              <a:t>G=(V,E)</a:t>
            </a:r>
            <a:r>
              <a:rPr lang="zh-CN" altLang="en-US" dirty="0"/>
              <a:t>是一个图，</a:t>
            </a:r>
            <a:r>
              <a:rPr lang="en-US" altLang="zh-CN" dirty="0"/>
              <a:t>S    V</a:t>
            </a:r>
            <a:r>
              <a:rPr lang="zh-CN" altLang="en-US" dirty="0"/>
              <a:t>，称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S</a:t>
            </a:r>
            <a:r>
              <a:rPr lang="zh-CN" altLang="en-US" dirty="0"/>
              <a:t>为（点）独立集，如果</a:t>
            </a:r>
            <a:r>
              <a:rPr lang="en-US" altLang="zh-CN" dirty="0"/>
              <a:t>S</a:t>
            </a:r>
            <a:r>
              <a:rPr lang="zh-CN" altLang="en-US" dirty="0"/>
              <a:t>中的任意两个顶点 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都不相邻。  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    最大独立集问题：给定一个图</a:t>
            </a:r>
            <a:r>
              <a:rPr lang="en-US" altLang="zh-CN" dirty="0"/>
              <a:t>G</a:t>
            </a:r>
            <a:r>
              <a:rPr lang="zh-CN" altLang="en-US" dirty="0"/>
              <a:t>，要寻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找</a:t>
            </a:r>
            <a:r>
              <a:rPr lang="en-US" altLang="zh-CN" dirty="0"/>
              <a:t>G</a:t>
            </a:r>
            <a:r>
              <a:rPr lang="zh-CN" altLang="en-US" dirty="0"/>
              <a:t>的一个独立集</a:t>
            </a:r>
            <a:r>
              <a:rPr lang="en-US" altLang="zh-CN" dirty="0"/>
              <a:t>S</a:t>
            </a:r>
            <a:r>
              <a:rPr lang="zh-CN" altLang="en-US" dirty="0"/>
              <a:t>，使</a:t>
            </a:r>
            <a:r>
              <a:rPr lang="en-US" altLang="zh-CN" dirty="0"/>
              <a:t>|S|</a:t>
            </a:r>
            <a:r>
              <a:rPr lang="zh-CN" altLang="en-US" dirty="0"/>
              <a:t>是所有独立集中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的最大者，即若</a:t>
            </a:r>
            <a:r>
              <a:rPr lang="en-US" altLang="zh-CN" dirty="0"/>
              <a:t>S’</a:t>
            </a:r>
            <a:r>
              <a:rPr lang="zh-CN" altLang="en-US" dirty="0"/>
              <a:t>为任意独立集，有</a:t>
            </a:r>
            <a:r>
              <a:rPr lang="en-US" altLang="zh-CN" dirty="0"/>
              <a:t>|S’|</a:t>
            </a:r>
            <a:r>
              <a:rPr lang="en-US" altLang="en-US" dirty="0"/>
              <a:t>≤|</a:t>
            </a:r>
            <a:r>
              <a:rPr lang="en-US" altLang="zh-CN" dirty="0"/>
              <a:t>S|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    最大独立集问题是</a:t>
            </a:r>
            <a:r>
              <a:rPr lang="en-US" altLang="zh-CN" dirty="0"/>
              <a:t>NP-</a:t>
            </a:r>
            <a:r>
              <a:rPr lang="zh-CN" altLang="en-US" dirty="0"/>
              <a:t>完备问题。</a:t>
            </a:r>
            <a:endParaRPr lang="zh-CN" altLang="en-US" dirty="0"/>
          </a:p>
        </p:txBody>
      </p:sp>
      <p:sp>
        <p:nvSpPr>
          <p:cNvPr id="4100" name="Rectangle 4"/>
          <p:cNvSpPr/>
          <p:nvPr/>
        </p:nvSpPr>
        <p:spPr>
          <a:xfrm rot="5400000">
            <a:off x="6927850" y="2263775"/>
            <a:ext cx="590550" cy="57943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dirty="0"/>
              <a:t>∪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body"/>
          </p:nvPr>
        </p:nvSpPr>
        <p:spPr>
          <a:xfrm>
            <a:off x="381000" y="457200"/>
            <a:ext cx="8229600" cy="5924550"/>
          </a:xfrm>
          <a:ln/>
        </p:spPr>
        <p:txBody>
          <a:bodyPr vert="horz" wrap="square" lIns="92075" tIns="46038" rIns="92075" bIns="46038" anchor="t"/>
          <a:p>
            <a:pPr lv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定义</a:t>
            </a:r>
            <a:r>
              <a:rPr lang="en-US" altLang="zh-CN" dirty="0"/>
              <a:t>8.2 </a:t>
            </a:r>
            <a:r>
              <a:rPr lang="zh-CN" altLang="en-US" dirty="0"/>
              <a:t>若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的最大独立集，则规定</a:t>
            </a:r>
            <a:endParaRPr lang="zh-CN" altLang="en-US" dirty="0"/>
          </a:p>
          <a:p>
            <a:pPr lvl="0">
              <a:buNone/>
            </a:pPr>
            <a:r>
              <a:rPr lang="en-US" altLang="zh-CN" dirty="0"/>
              <a:t>G</a:t>
            </a:r>
            <a:r>
              <a:rPr lang="zh-CN" altLang="en-US" dirty="0"/>
              <a:t>的独立数为</a:t>
            </a:r>
            <a:r>
              <a:rPr lang="en-US" altLang="en-US" dirty="0"/>
              <a:t>︱</a:t>
            </a:r>
            <a:r>
              <a:rPr lang="en-US" altLang="zh-CN" dirty="0"/>
              <a:t>S︱</a:t>
            </a:r>
            <a:r>
              <a:rPr lang="zh-CN" altLang="en-US" dirty="0"/>
              <a:t>，记为          。</a:t>
            </a:r>
            <a:endParaRPr lang="zh-CN" altLang="en-US" dirty="0"/>
          </a:p>
          <a:p>
            <a:pPr lvl="0">
              <a:buNone/>
            </a:pPr>
            <a:r>
              <a:rPr lang="zh-CN" altLang="en-US" dirty="0"/>
              <a:t>       设</a:t>
            </a:r>
            <a:r>
              <a:rPr lang="en-US" altLang="zh-CN" dirty="0"/>
              <a:t>G=(S,T;E)</a:t>
            </a:r>
            <a:r>
              <a:rPr lang="zh-CN" altLang="en-US" dirty="0"/>
              <a:t>是二部图，则                                        </a:t>
            </a:r>
            <a:endParaRPr lang="zh-CN" altLang="en-US" dirty="0"/>
          </a:p>
          <a:p>
            <a:pPr lvl="0">
              <a:buNone/>
            </a:pPr>
            <a:r>
              <a:rPr lang="zh-CN" altLang="en-US" dirty="0"/>
              <a:t>                            ≥</a:t>
            </a:r>
            <a:r>
              <a:rPr lang="en-US" altLang="zh-CN" dirty="0"/>
              <a:t>max{︱S︱,︱T︱}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>
              <a:buNone/>
            </a:pPr>
            <a:r>
              <a:rPr lang="zh-CN" altLang="en-US" dirty="0"/>
              <a:t>       定义</a:t>
            </a:r>
            <a:r>
              <a:rPr lang="en-US" altLang="zh-CN" dirty="0"/>
              <a:t>8.3 </a:t>
            </a:r>
            <a:r>
              <a:rPr lang="zh-CN" altLang="en-US" dirty="0"/>
              <a:t>设</a:t>
            </a:r>
            <a:r>
              <a:rPr lang="en-US" altLang="zh-CN" dirty="0"/>
              <a:t>G=(V,E)</a:t>
            </a:r>
            <a:r>
              <a:rPr lang="zh-CN" altLang="en-US" dirty="0"/>
              <a:t>是一个图，称</a:t>
            </a:r>
            <a:r>
              <a:rPr lang="en-US" altLang="zh-CN" dirty="0"/>
              <a:t>C   V</a:t>
            </a:r>
            <a:r>
              <a:rPr lang="zh-CN" altLang="en-US" dirty="0"/>
              <a:t>为</a:t>
            </a:r>
            <a:endParaRPr lang="zh-CN" altLang="en-US" dirty="0"/>
          </a:p>
          <a:p>
            <a:pPr lvl="0">
              <a:buNone/>
            </a:pPr>
            <a:r>
              <a:rPr lang="en-US" altLang="zh-CN" dirty="0"/>
              <a:t>G</a:t>
            </a:r>
            <a:r>
              <a:rPr lang="zh-CN" altLang="en-US" dirty="0"/>
              <a:t>的一个点覆盖，如果任意的边</a:t>
            </a:r>
            <a:r>
              <a:rPr lang="en-US" altLang="zh-CN" dirty="0"/>
              <a:t>e=uv∈E</a:t>
            </a:r>
            <a:r>
              <a:rPr lang="zh-CN" altLang="en-US" dirty="0"/>
              <a:t>，有</a:t>
            </a:r>
            <a:endParaRPr lang="zh-CN" altLang="en-US" dirty="0"/>
          </a:p>
          <a:p>
            <a:pPr lvl="0">
              <a:buNone/>
            </a:pPr>
            <a:r>
              <a:rPr lang="zh-CN" altLang="en-US" dirty="0"/>
              <a:t>或者</a:t>
            </a:r>
            <a:r>
              <a:rPr lang="en-US" altLang="zh-CN" dirty="0"/>
              <a:t>u∈C</a:t>
            </a:r>
            <a:r>
              <a:rPr lang="zh-CN" altLang="en-US" dirty="0"/>
              <a:t>，或者</a:t>
            </a:r>
            <a:r>
              <a:rPr lang="en-US" altLang="zh-CN" dirty="0"/>
              <a:t>v∈C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>
              <a:buNone/>
            </a:pPr>
            <a:r>
              <a:rPr lang="zh-CN" altLang="en-US" dirty="0"/>
              <a:t>      最小点覆盖问题：给定一个图</a:t>
            </a:r>
            <a:r>
              <a:rPr lang="en-US" altLang="zh-CN" dirty="0"/>
              <a:t>G</a:t>
            </a:r>
            <a:r>
              <a:rPr lang="zh-CN" altLang="en-US" dirty="0"/>
              <a:t>，要寻找</a:t>
            </a:r>
            <a:endParaRPr lang="zh-CN" altLang="en-US" dirty="0"/>
          </a:p>
          <a:p>
            <a:pPr lvl="0">
              <a:buNone/>
            </a:pPr>
            <a:r>
              <a:rPr lang="en-US" altLang="zh-CN" dirty="0"/>
              <a:t>G</a:t>
            </a:r>
            <a:r>
              <a:rPr lang="zh-CN" altLang="en-US" dirty="0"/>
              <a:t>的一个点覆盖</a:t>
            </a:r>
            <a:r>
              <a:rPr lang="en-US" altLang="zh-CN" dirty="0"/>
              <a:t>C</a:t>
            </a:r>
            <a:r>
              <a:rPr lang="zh-CN" altLang="en-US" dirty="0"/>
              <a:t>，使</a:t>
            </a:r>
            <a:r>
              <a:rPr lang="en-US" altLang="zh-CN" dirty="0"/>
              <a:t>|C|</a:t>
            </a:r>
            <a:r>
              <a:rPr lang="zh-CN" altLang="en-US" dirty="0"/>
              <a:t>是所有点覆盖中的最</a:t>
            </a:r>
            <a:endParaRPr lang="zh-CN" altLang="en-US" dirty="0"/>
          </a:p>
          <a:p>
            <a:pPr lvl="0">
              <a:buNone/>
            </a:pPr>
            <a:r>
              <a:rPr lang="zh-CN" altLang="en-US" dirty="0"/>
              <a:t>小者，即若</a:t>
            </a:r>
            <a:r>
              <a:rPr lang="en-US" altLang="zh-CN" dirty="0"/>
              <a:t>C’</a:t>
            </a:r>
            <a:r>
              <a:rPr lang="zh-CN" altLang="en-US" dirty="0"/>
              <a:t>为任意点覆盖，则有</a:t>
            </a:r>
            <a:r>
              <a:rPr lang="en-US" altLang="zh-CN" dirty="0"/>
              <a:t>|C|</a:t>
            </a:r>
            <a:r>
              <a:rPr lang="en-US" altLang="en-US" dirty="0"/>
              <a:t>≤|</a:t>
            </a:r>
            <a:r>
              <a:rPr lang="en-US" altLang="zh-CN" dirty="0"/>
              <a:t>C’|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2667000" y="2209800"/>
          <a:ext cx="838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8300" imgH="203200" progId="Equation.DSMT4">
                  <p:embed/>
                </p:oleObj>
              </mc:Choice>
              <mc:Fallback>
                <p:oleObj name="" r:id="rId1" imgW="3683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209800"/>
                        <a:ext cx="8382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6"/>
          <p:cNvSpPr/>
          <p:nvPr/>
        </p:nvSpPr>
        <p:spPr>
          <a:xfrm rot="5400000">
            <a:off x="7229475" y="2822575"/>
            <a:ext cx="644525" cy="5794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dirty="0"/>
              <a:t>∪</a:t>
            </a:r>
            <a:endParaRPr lang="en-US" altLang="zh-CN" dirty="0"/>
          </a:p>
        </p:txBody>
      </p:sp>
      <p:graphicFrame>
        <p:nvGraphicFramePr>
          <p:cNvPr id="5125" name="Object 10"/>
          <p:cNvGraphicFramePr>
            <a:graphicFrameLocks noChangeAspect="1"/>
          </p:cNvGraphicFramePr>
          <p:nvPr/>
        </p:nvGraphicFramePr>
        <p:xfrm>
          <a:off x="5257800" y="1066800"/>
          <a:ext cx="1066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368300" imgH="203200" progId="Equation.DSMT4">
                  <p:embed/>
                </p:oleObj>
              </mc:Choice>
              <mc:Fallback>
                <p:oleObj name="" r:id="rId3" imgW="368300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1066800"/>
                        <a:ext cx="106680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381000" y="444500"/>
            <a:ext cx="8305800" cy="61722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        </a:t>
            </a:r>
            <a:r>
              <a:rPr lang="zh-CN" altLang="en-US" sz="3000" dirty="0"/>
              <a:t>定义</a:t>
            </a:r>
            <a:r>
              <a:rPr lang="en-US" altLang="zh-CN" sz="3000" dirty="0"/>
              <a:t>8.4 </a:t>
            </a:r>
            <a:r>
              <a:rPr lang="zh-CN" altLang="en-US" sz="3000" dirty="0"/>
              <a:t>若</a:t>
            </a:r>
            <a:r>
              <a:rPr lang="en-US" altLang="zh-CN" sz="3000" dirty="0"/>
              <a:t>C</a:t>
            </a:r>
            <a:r>
              <a:rPr lang="zh-CN" altLang="en-US" sz="3000" dirty="0"/>
              <a:t>是图</a:t>
            </a:r>
            <a:r>
              <a:rPr lang="en-US" altLang="zh-CN" sz="3000" dirty="0"/>
              <a:t>G</a:t>
            </a:r>
            <a:r>
              <a:rPr lang="zh-CN" altLang="en-US" sz="3000" dirty="0"/>
              <a:t>的最小点覆盖，规定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en-US" altLang="el-GR" sz="3000" dirty="0"/>
              <a:t>︱</a:t>
            </a:r>
            <a:r>
              <a:rPr lang="en-US" altLang="zh-CN" sz="3000" dirty="0"/>
              <a:t>C</a:t>
            </a:r>
            <a:r>
              <a:rPr lang="el-GR" altLang="zh-CN" sz="3000" dirty="0"/>
              <a:t>︱</a:t>
            </a:r>
            <a:r>
              <a:rPr lang="zh-CN" altLang="en-US" sz="3000" dirty="0"/>
              <a:t>为</a:t>
            </a:r>
            <a:r>
              <a:rPr lang="en-US" altLang="zh-CN" sz="3000" dirty="0"/>
              <a:t>G</a:t>
            </a:r>
            <a:r>
              <a:rPr lang="zh-CN" altLang="en-US" sz="3000" dirty="0"/>
              <a:t>的点覆盖数，记为        。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        最小点覆盖问题是</a:t>
            </a:r>
            <a:r>
              <a:rPr lang="en-US" altLang="zh-CN" sz="3000" dirty="0"/>
              <a:t>NP-</a:t>
            </a:r>
            <a:r>
              <a:rPr lang="zh-CN" altLang="en-US" sz="3000" dirty="0"/>
              <a:t>完备问题。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        定理</a:t>
            </a:r>
            <a:r>
              <a:rPr lang="en-US" altLang="zh-CN" sz="3000" dirty="0"/>
              <a:t>8.1 </a:t>
            </a:r>
            <a:r>
              <a:rPr lang="zh-CN" altLang="en-US" sz="3000" dirty="0"/>
              <a:t>设</a:t>
            </a:r>
            <a:r>
              <a:rPr lang="en-US" altLang="zh-CN" sz="3000" dirty="0"/>
              <a:t>G=(V,E)</a:t>
            </a:r>
            <a:r>
              <a:rPr lang="zh-CN" altLang="en-US" sz="3000" dirty="0"/>
              <a:t>是一个图，则       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        证明  首先有如下事实：</a:t>
            </a:r>
            <a:r>
              <a:rPr lang="en-US" altLang="zh-CN" sz="3000" dirty="0"/>
              <a:t>S</a:t>
            </a:r>
            <a:r>
              <a:rPr lang="zh-CN" altLang="en-US" sz="3000" dirty="0"/>
              <a:t>是</a:t>
            </a:r>
            <a:r>
              <a:rPr lang="en-US" altLang="zh-CN" sz="3000" dirty="0"/>
              <a:t>G</a:t>
            </a:r>
            <a:r>
              <a:rPr lang="zh-CN" altLang="en-US" sz="3000" dirty="0"/>
              <a:t>的点独立集当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且仅当</a:t>
            </a:r>
            <a:r>
              <a:rPr lang="en-US" altLang="zh-CN" sz="3000" dirty="0"/>
              <a:t>V-S</a:t>
            </a:r>
            <a:r>
              <a:rPr lang="zh-CN" altLang="en-US" sz="3000" dirty="0"/>
              <a:t>是</a:t>
            </a:r>
            <a:r>
              <a:rPr lang="en-US" altLang="zh-CN" sz="3000" dirty="0"/>
              <a:t>G</a:t>
            </a:r>
            <a:r>
              <a:rPr lang="zh-CN" altLang="en-US" sz="3000" dirty="0"/>
              <a:t>的点覆盖集。事实上，若</a:t>
            </a:r>
            <a:r>
              <a:rPr lang="en-US" altLang="zh-CN" sz="3000" dirty="0"/>
              <a:t>S</a:t>
            </a:r>
            <a:r>
              <a:rPr lang="zh-CN" altLang="en-US" sz="3000" dirty="0"/>
              <a:t>是</a:t>
            </a:r>
            <a:r>
              <a:rPr lang="en-US" altLang="zh-CN" sz="3000" dirty="0"/>
              <a:t>G</a:t>
            </a:r>
            <a:r>
              <a:rPr lang="zh-CN" altLang="en-US" sz="3000" dirty="0"/>
              <a:t>的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点独立集，则</a:t>
            </a:r>
            <a:r>
              <a:rPr lang="en-US" altLang="zh-CN" sz="3000" dirty="0"/>
              <a:t>G</a:t>
            </a:r>
            <a:r>
              <a:rPr lang="zh-CN" altLang="en-US" sz="3000" dirty="0"/>
              <a:t>的任何一边至少有一个端点在</a:t>
            </a:r>
            <a:r>
              <a:rPr lang="en-US" altLang="zh-CN" sz="3000" dirty="0"/>
              <a:t>V-</a:t>
            </a:r>
            <a:endParaRPr lang="en-US" altLang="zh-CN" sz="3000" dirty="0"/>
          </a:p>
          <a:p>
            <a:pPr>
              <a:lnSpc>
                <a:spcPct val="90000"/>
              </a:lnSpc>
              <a:buNone/>
            </a:pPr>
            <a:r>
              <a:rPr lang="en-US" altLang="zh-CN" sz="3000" dirty="0"/>
              <a:t>S</a:t>
            </a:r>
            <a:r>
              <a:rPr lang="zh-CN" altLang="en-US" sz="3000" dirty="0"/>
              <a:t>中，从而</a:t>
            </a:r>
            <a:r>
              <a:rPr lang="en-US" altLang="zh-CN" sz="3000" dirty="0"/>
              <a:t>V-S</a:t>
            </a:r>
            <a:r>
              <a:rPr lang="zh-CN" altLang="en-US" sz="3000" dirty="0"/>
              <a:t>是点覆盖集；反之，若</a:t>
            </a:r>
            <a:r>
              <a:rPr lang="en-US" altLang="zh-CN" sz="3000" dirty="0"/>
              <a:t>C</a:t>
            </a:r>
            <a:r>
              <a:rPr lang="zh-CN" altLang="en-US" sz="3000" dirty="0"/>
              <a:t>是</a:t>
            </a:r>
            <a:r>
              <a:rPr lang="en-US" altLang="zh-CN" sz="3000" dirty="0"/>
              <a:t>G</a:t>
            </a:r>
            <a:r>
              <a:rPr lang="zh-CN" altLang="en-US" sz="3000" dirty="0"/>
              <a:t>的点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覆盖集，则不可能存在一条边的两个端点都在</a:t>
            </a:r>
            <a:r>
              <a:rPr lang="en-US" altLang="zh-CN" sz="3000" dirty="0"/>
              <a:t>V-</a:t>
            </a:r>
            <a:endParaRPr lang="en-US" altLang="zh-CN" sz="3000" dirty="0"/>
          </a:p>
          <a:p>
            <a:pPr>
              <a:lnSpc>
                <a:spcPct val="90000"/>
              </a:lnSpc>
              <a:buNone/>
            </a:pPr>
            <a:r>
              <a:rPr lang="en-US" altLang="zh-CN" sz="3000" dirty="0"/>
              <a:t>C</a:t>
            </a:r>
            <a:r>
              <a:rPr lang="zh-CN" altLang="en-US" sz="3000" dirty="0"/>
              <a:t>中，故</a:t>
            </a:r>
            <a:r>
              <a:rPr lang="en-US" altLang="zh-CN" sz="3000" dirty="0"/>
              <a:t>V-C</a:t>
            </a:r>
            <a:r>
              <a:rPr lang="zh-CN" altLang="en-US" sz="3000" dirty="0"/>
              <a:t>是点独立集。</a:t>
            </a:r>
            <a:endParaRPr lang="zh-CN" altLang="en-US" sz="3000" dirty="0"/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2895600" y="2895600"/>
          <a:ext cx="3124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55700" imgH="203200" progId="Equation.DSMT4">
                  <p:embed/>
                </p:oleObj>
              </mc:Choice>
              <mc:Fallback>
                <p:oleObj name="" r:id="rId1" imgW="1155700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2895600"/>
                        <a:ext cx="3124200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5257800" y="990600"/>
          <a:ext cx="838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81000" imgH="203200" progId="Equation.DSMT4">
                  <p:embed/>
                </p:oleObj>
              </mc:Choice>
              <mc:Fallback>
                <p:oleObj name="" r:id="rId3" imgW="381000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990600"/>
                        <a:ext cx="8382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457200"/>
            <a:ext cx="8229600" cy="60198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zh-CN" sz="2800" dirty="0"/>
              <a:t>       </a:t>
            </a:r>
            <a:r>
              <a:rPr lang="zh-CN" altLang="en-US" sz="3000" dirty="0">
                <a:latin typeface="宋体" panose="02010600030101010101" pitchFamily="2" charset="-122"/>
              </a:rPr>
              <a:t>由此，如果</a:t>
            </a:r>
            <a:r>
              <a:rPr lang="en-US" altLang="zh-CN" sz="3000" dirty="0">
                <a:latin typeface="宋体" panose="02010600030101010101" pitchFamily="2" charset="-122"/>
              </a:rPr>
              <a:t>S</a:t>
            </a:r>
            <a:r>
              <a:rPr lang="en-US" altLang="zh-CN" sz="3000" baseline="-25000" dirty="0">
                <a:latin typeface="宋体" panose="02010600030101010101" pitchFamily="2" charset="-122"/>
              </a:rPr>
              <a:t>0</a:t>
            </a:r>
            <a:r>
              <a:rPr lang="zh-CN" altLang="en-US" sz="3000" dirty="0">
                <a:latin typeface="宋体" panose="02010600030101010101" pitchFamily="2" charset="-122"/>
              </a:rPr>
              <a:t>是</a:t>
            </a:r>
            <a:r>
              <a:rPr lang="en-US" altLang="zh-CN" sz="3000" dirty="0">
                <a:latin typeface="宋体" panose="02010600030101010101" pitchFamily="2" charset="-122"/>
              </a:rPr>
              <a:t>G</a:t>
            </a:r>
            <a:r>
              <a:rPr lang="zh-CN" altLang="en-US" sz="3000" dirty="0">
                <a:latin typeface="宋体" panose="02010600030101010101" pitchFamily="2" charset="-122"/>
              </a:rPr>
              <a:t>的最大独立集，</a:t>
            </a:r>
            <a:r>
              <a:rPr lang="en-US" altLang="zh-CN" sz="3000" dirty="0">
                <a:latin typeface="宋体" panose="02010600030101010101" pitchFamily="2" charset="-122"/>
              </a:rPr>
              <a:t>C</a:t>
            </a:r>
            <a:r>
              <a:rPr lang="en-US" altLang="zh-CN" sz="3000" baseline="-25000" dirty="0">
                <a:latin typeface="宋体" panose="02010600030101010101" pitchFamily="2" charset="-122"/>
              </a:rPr>
              <a:t>0</a:t>
            </a:r>
            <a:r>
              <a:rPr lang="zh-CN" altLang="en-US" sz="3000" dirty="0">
                <a:latin typeface="宋体" panose="02010600030101010101" pitchFamily="2" charset="-122"/>
              </a:rPr>
              <a:t>是</a:t>
            </a:r>
            <a:r>
              <a:rPr lang="en-US" altLang="zh-CN" sz="3000" dirty="0">
                <a:latin typeface="宋体" panose="02010600030101010101" pitchFamily="2" charset="-122"/>
              </a:rPr>
              <a:t>G</a:t>
            </a:r>
            <a:r>
              <a:rPr lang="zh-CN" altLang="en-US" sz="3000" dirty="0">
                <a:latin typeface="宋体" panose="02010600030101010101" pitchFamily="2" charset="-122"/>
              </a:rPr>
              <a:t>的最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3000" dirty="0">
                <a:latin typeface="宋体" panose="02010600030101010101" pitchFamily="2" charset="-122"/>
              </a:rPr>
              <a:t>小点覆盖集，则有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3000" dirty="0">
                <a:latin typeface="宋体" panose="02010600030101010101" pitchFamily="2" charset="-122"/>
              </a:rPr>
              <a:t>       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dirty="0"/>
              <a:t>和</a:t>
            </a: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从而                            。               证毕</a:t>
            </a: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   从</a:t>
            </a:r>
            <a:r>
              <a:rPr lang="zh-CN" altLang="en-US" sz="3000" dirty="0"/>
              <a:t>定理</a:t>
            </a:r>
            <a:r>
              <a:rPr lang="en-US" altLang="zh-CN" sz="3000" dirty="0"/>
              <a:t>8.1</a:t>
            </a:r>
            <a:r>
              <a:rPr lang="zh-CN" altLang="en-US" sz="3000" dirty="0"/>
              <a:t>可知，求一个图的</a:t>
            </a:r>
            <a:r>
              <a:rPr lang="zh-CN" altLang="en-US" sz="3000" dirty="0">
                <a:latin typeface="宋体" panose="02010600030101010101" pitchFamily="2" charset="-122"/>
              </a:rPr>
              <a:t>最大独立集问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3000" dirty="0">
                <a:latin typeface="宋体" panose="02010600030101010101" pitchFamily="2" charset="-122"/>
              </a:rPr>
              <a:t>题与最小点覆盖集问题是等价的。</a:t>
            </a:r>
            <a:endParaRPr lang="zh-CN" altLang="en-US" sz="3000" dirty="0">
              <a:latin typeface="宋体" panose="02010600030101010101" pitchFamily="2" charset="-122"/>
            </a:endParaRPr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2514600"/>
          <a:ext cx="4953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057400" imgH="228600" progId="Equation.DSMT4">
                  <p:embed/>
                </p:oleObj>
              </mc:Choice>
              <mc:Fallback>
                <p:oleObj name="" r:id="rId1" imgW="20574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981200" y="2514600"/>
                        <a:ext cx="4953000" cy="5508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057400" y="1600200"/>
          <a:ext cx="472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057400" imgH="228600" progId="Equation.DSMT4">
                  <p:embed/>
                </p:oleObj>
              </mc:Choice>
              <mc:Fallback>
                <p:oleObj name="" r:id="rId3" imgW="20574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057400" y="1600200"/>
                        <a:ext cx="4724400" cy="609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1600200" y="3124200"/>
          <a:ext cx="2667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155700" imgH="203200" progId="Equation.DSMT4">
                  <p:embed/>
                </p:oleObj>
              </mc:Choice>
              <mc:Fallback>
                <p:oleObj name="" r:id="rId5" imgW="1155700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124200"/>
                        <a:ext cx="2667000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最小</a:t>
            </a:r>
            <a:r>
              <a:rPr lang="zh-CN" altLang="en-US" dirty="0">
                <a:latin typeface="宋体" panose="02010600030101010101" pitchFamily="2" charset="-122"/>
              </a:rPr>
              <a:t>点覆盖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问题和最大</a:t>
            </a:r>
            <a:r>
              <a:rPr lang="zh-CN" altLang="en-US" dirty="0">
                <a:latin typeface="宋体" panose="02010600030101010101" pitchFamily="2" charset="-122"/>
              </a:rPr>
              <a:t>独立集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问题都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</a:rPr>
              <a:t>NP-</a:t>
            </a:r>
            <a:r>
              <a:rPr lang="zh-CN" altLang="en-US" dirty="0">
                <a:latin typeface="宋体" panose="02010600030101010101" pitchFamily="2" charset="-122"/>
              </a:rPr>
              <a:t>完备性问题，目前还没有多项式算法找到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它们的最优解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r>
              <a:rPr lang="zh-CN" altLang="en-US" dirty="0">
                <a:latin typeface="宋体" panose="02010600030101010101" pitchFamily="2" charset="-122"/>
              </a:rPr>
              <a:t>但是，二部图的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最小</a:t>
            </a:r>
            <a:r>
              <a:rPr lang="zh-CN" altLang="en-US" dirty="0">
                <a:latin typeface="宋体" panose="02010600030101010101" pitchFamily="2" charset="-122"/>
              </a:rPr>
              <a:t>点覆盖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问</a:t>
            </a:r>
            <a:endParaRPr lang="zh-CN" altLang="en-US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题和最大</a:t>
            </a:r>
            <a:r>
              <a:rPr lang="zh-CN" altLang="en-US" dirty="0">
                <a:latin typeface="宋体" panose="02010600030101010101" pitchFamily="2" charset="-122"/>
              </a:rPr>
              <a:t>独立集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问题可以利用</a:t>
            </a:r>
            <a:r>
              <a:rPr lang="zh-CN" altLang="en-US" dirty="0">
                <a:latin typeface="宋体" panose="02010600030101010101" pitchFamily="2" charset="-122"/>
              </a:rPr>
              <a:t>二部图匹配算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法找到最优解。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下面算法能够求得二部图</a:t>
            </a:r>
            <a:r>
              <a:rPr lang="en-US" altLang="zh-CN" i="1" dirty="0">
                <a:latin typeface="宋体" panose="02010600030101010101" pitchFamily="2" charset="-122"/>
              </a:rPr>
              <a:t>G=</a:t>
            </a:r>
            <a:r>
              <a:rPr lang="zh-CN" altLang="en-US" i="1" dirty="0">
                <a:latin typeface="宋体" panose="02010600030101010101" pitchFamily="2" charset="-122"/>
              </a:rPr>
              <a:t>（</a:t>
            </a:r>
            <a:r>
              <a:rPr lang="en-US" altLang="zh-CN" i="1" dirty="0">
                <a:latin typeface="宋体" panose="02010600030101010101" pitchFamily="2" charset="-122"/>
              </a:rPr>
              <a:t>S</a:t>
            </a:r>
            <a:r>
              <a:rPr lang="zh-CN" altLang="en-US" i="1" dirty="0">
                <a:latin typeface="宋体" panose="02010600030101010101" pitchFamily="2" charset="-122"/>
              </a:rPr>
              <a:t>，</a:t>
            </a:r>
            <a:r>
              <a:rPr lang="en-US" altLang="zh-CN" i="1" dirty="0">
                <a:latin typeface="宋体" panose="02010600030101010101" pitchFamily="2" charset="-122"/>
              </a:rPr>
              <a:t>T</a:t>
            </a:r>
            <a:r>
              <a:rPr lang="zh-CN" altLang="en-US" i="1" dirty="0">
                <a:latin typeface="宋体" panose="02010600030101010101" pitchFamily="2" charset="-122"/>
              </a:rPr>
              <a:t>；</a:t>
            </a:r>
            <a:r>
              <a:rPr lang="en-US" altLang="zh-CN" i="1" dirty="0">
                <a:latin typeface="宋体" panose="02010600030101010101" pitchFamily="2" charset="-122"/>
              </a:rPr>
              <a:t>E</a:t>
            </a:r>
            <a:r>
              <a:rPr lang="zh-CN" altLang="en-US" i="1" dirty="0">
                <a:latin typeface="宋体" panose="02010600030101010101" pitchFamily="2" charset="-122"/>
              </a:rPr>
              <a:t>）</a:t>
            </a:r>
            <a:endParaRPr lang="zh-CN" altLang="en-US" i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最小</a:t>
            </a:r>
            <a:r>
              <a:rPr lang="zh-CN" altLang="en-US" dirty="0">
                <a:latin typeface="宋体" panose="02010600030101010101" pitchFamily="2" charset="-122"/>
              </a:rPr>
              <a:t>点覆盖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和最大</a:t>
            </a:r>
            <a:r>
              <a:rPr lang="zh-CN" altLang="en-US" dirty="0">
                <a:latin typeface="宋体" panose="02010600030101010101" pitchFamily="2" charset="-122"/>
              </a:rPr>
              <a:t>独立集：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9436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zh-CN" sz="3400" dirty="0">
                <a:latin typeface="宋体" panose="02010600030101010101" pitchFamily="2" charset="-122"/>
              </a:rPr>
              <a:t>    </a:t>
            </a:r>
            <a:r>
              <a:rPr lang="zh-CN" altLang="en-US" sz="3400" dirty="0">
                <a:latin typeface="宋体" panose="02010600030101010101" pitchFamily="2" charset="-122"/>
              </a:rPr>
              <a:t>二部图的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最小</a:t>
            </a:r>
            <a:r>
              <a:rPr lang="zh-CN" altLang="en-US" sz="3400" dirty="0">
                <a:latin typeface="宋体" panose="02010600030101010101" pitchFamily="2" charset="-122"/>
              </a:rPr>
              <a:t>点覆盖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问题和最大</a:t>
            </a:r>
            <a:r>
              <a:rPr lang="zh-CN" altLang="en-US" sz="3400" dirty="0">
                <a:latin typeface="宋体" panose="02010600030101010101" pitchFamily="2" charset="-122"/>
              </a:rPr>
              <a:t>独立</a:t>
            </a:r>
            <a:endParaRPr lang="zh-CN" altLang="en-US" sz="34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3400" dirty="0">
                <a:latin typeface="宋体" panose="02010600030101010101" pitchFamily="2" charset="-122"/>
              </a:rPr>
              <a:t>集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的求解算法：</a:t>
            </a:r>
            <a:endParaRPr lang="zh-CN" altLang="en-US" sz="3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1. 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在给定的</a:t>
            </a:r>
            <a:r>
              <a:rPr lang="zh-CN" altLang="en-US" sz="3400" dirty="0">
                <a:latin typeface="宋体" panose="02010600030101010101" pitchFamily="2" charset="-122"/>
              </a:rPr>
              <a:t>二部图</a:t>
            </a:r>
            <a:r>
              <a:rPr lang="en-US" altLang="zh-CN" sz="3400" dirty="0">
                <a:latin typeface="宋体" panose="02010600030101010101" pitchFamily="2" charset="-122"/>
              </a:rPr>
              <a:t>G</a:t>
            </a:r>
            <a:r>
              <a:rPr lang="zh-CN" altLang="en-US" sz="3400" dirty="0">
                <a:latin typeface="宋体" panose="02010600030101010101" pitchFamily="2" charset="-122"/>
              </a:rPr>
              <a:t>上，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利用反圈法找到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的一个最大匹配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，并且得到相应的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； </a:t>
            </a:r>
            <a:endParaRPr lang="zh-CN" altLang="en-US" sz="3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取集合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C=A</a:t>
            </a:r>
            <a:r>
              <a:rPr lang="en-US" altLang="zh-CN" sz="3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∪A</a:t>
            </a:r>
            <a:r>
              <a:rPr lang="en-US" altLang="zh-CN" sz="3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，于是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就是图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的最小</a:t>
            </a:r>
            <a:r>
              <a:rPr lang="zh-CN" altLang="en-US" sz="3400" dirty="0">
                <a:latin typeface="宋体" panose="02010600030101010101" pitchFamily="2" charset="-122"/>
              </a:rPr>
              <a:t>点覆盖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集合；</a:t>
            </a:r>
            <a:endParaRPr lang="zh-CN" altLang="en-US" sz="3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3. 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取集合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I=A</a:t>
            </a:r>
            <a:r>
              <a:rPr lang="en-US" altLang="zh-CN" sz="3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∪A</a:t>
            </a:r>
            <a:r>
              <a:rPr lang="en-US" altLang="zh-CN" sz="3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，于是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就是图</a:t>
            </a:r>
            <a:r>
              <a:rPr lang="en-US" altLang="zh-CN" sz="3400" dirty="0">
                <a:latin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的最大</a:t>
            </a:r>
            <a:r>
              <a:rPr lang="zh-CN" altLang="en-US" sz="3400" dirty="0">
                <a:latin typeface="宋体" panose="02010600030101010101" pitchFamily="2" charset="-122"/>
              </a:rPr>
              <a:t>独立集</a:t>
            </a:r>
            <a:r>
              <a:rPr lang="zh-CN" altLang="en-US" sz="34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3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34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body" sz="half" idx="1"/>
          </p:nvPr>
        </p:nvSpPr>
        <p:spPr>
          <a:xfrm>
            <a:off x="381000" y="404813"/>
            <a:ext cx="8280400" cy="607695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  <a:buNone/>
            </a:pPr>
            <a:r>
              <a:rPr lang="en-US" altLang="zh-CN" sz="3000" dirty="0"/>
              <a:t>        </a:t>
            </a:r>
            <a:r>
              <a:rPr lang="zh-CN" altLang="en-US" sz="3000" dirty="0"/>
              <a:t>定义</a:t>
            </a:r>
            <a:r>
              <a:rPr lang="en-US" altLang="zh-CN" sz="3000" dirty="0"/>
              <a:t>8.5  </a:t>
            </a:r>
            <a:r>
              <a:rPr lang="zh-CN" altLang="en-US" sz="3000" dirty="0"/>
              <a:t>设</a:t>
            </a:r>
            <a:r>
              <a:rPr lang="en-US" altLang="zh-CN" sz="3000" dirty="0"/>
              <a:t>G=(V,E)</a:t>
            </a:r>
            <a:r>
              <a:rPr lang="zh-CN" altLang="en-US" sz="3000" dirty="0"/>
              <a:t>是一个图， </a:t>
            </a:r>
            <a:r>
              <a:rPr lang="en-US" altLang="zh-CN" sz="3000" dirty="0"/>
              <a:t>M   E</a:t>
            </a:r>
            <a:r>
              <a:rPr lang="zh-CN" altLang="en-US" sz="3000" dirty="0"/>
              <a:t>称为</a:t>
            </a:r>
            <a:r>
              <a:rPr lang="en-US" altLang="zh-CN" sz="3000" dirty="0"/>
              <a:t>G</a:t>
            </a:r>
            <a:endParaRPr lang="en-US" altLang="zh-CN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的一个边独立集（或匹配），如果</a:t>
            </a:r>
            <a:r>
              <a:rPr lang="en-US" altLang="zh-CN" sz="3000" dirty="0"/>
              <a:t>M</a:t>
            </a:r>
            <a:r>
              <a:rPr lang="zh-CN" altLang="en-US" sz="3000" dirty="0"/>
              <a:t>中任两条边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都没有公共的端点。元素个数最大的边独立集称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为最大边独立集，称其最大个数为</a:t>
            </a:r>
            <a:r>
              <a:rPr lang="en-US" altLang="zh-CN" sz="3000" dirty="0"/>
              <a:t>G</a:t>
            </a:r>
            <a:r>
              <a:rPr lang="zh-CN" altLang="en-US" sz="3000" dirty="0"/>
              <a:t>边独立数，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记为         。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       定义</a:t>
            </a:r>
            <a:r>
              <a:rPr lang="en-US" altLang="zh-CN" sz="3000" dirty="0"/>
              <a:t>8.6 </a:t>
            </a:r>
            <a:r>
              <a:rPr lang="zh-CN" altLang="en-US" sz="3000" dirty="0"/>
              <a:t>设</a:t>
            </a:r>
            <a:r>
              <a:rPr lang="en-US" altLang="zh-CN" sz="3000" dirty="0"/>
              <a:t>G=(V,E)</a:t>
            </a:r>
            <a:r>
              <a:rPr lang="zh-CN" altLang="en-US" sz="3000" dirty="0"/>
              <a:t>为一个图，且不含孤立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点 ，称</a:t>
            </a:r>
            <a:r>
              <a:rPr lang="en-US" altLang="zh-CN" sz="3000" dirty="0"/>
              <a:t>E’    E</a:t>
            </a:r>
            <a:r>
              <a:rPr lang="zh-CN" altLang="en-US" sz="3000" dirty="0"/>
              <a:t>为</a:t>
            </a:r>
            <a:r>
              <a:rPr lang="en-US" altLang="zh-CN" sz="3000" dirty="0"/>
              <a:t>G</a:t>
            </a:r>
            <a:r>
              <a:rPr lang="zh-CN" altLang="en-US" sz="3000" dirty="0"/>
              <a:t>的一个边覆盖集，如果对任意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的一个顶点</a:t>
            </a:r>
            <a:r>
              <a:rPr lang="en-US" altLang="zh-CN" sz="3000" dirty="0"/>
              <a:t>u</a:t>
            </a:r>
            <a:r>
              <a:rPr lang="zh-CN" altLang="en-US" sz="3000" dirty="0"/>
              <a:t>，都存在一条边</a:t>
            </a:r>
            <a:r>
              <a:rPr lang="en-US" altLang="zh-CN" sz="3000" dirty="0"/>
              <a:t>e</a:t>
            </a:r>
            <a:r>
              <a:rPr lang="zh-CN" altLang="en-US" sz="3000" dirty="0"/>
              <a:t>以</a:t>
            </a:r>
            <a:r>
              <a:rPr lang="en-US" altLang="zh-CN" sz="3000" dirty="0"/>
              <a:t>u</a:t>
            </a:r>
            <a:r>
              <a:rPr lang="zh-CN" altLang="en-US" sz="3000" dirty="0"/>
              <a:t>为端点。元素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个数最小的边覆盖集称为最小边覆盖集，称其最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小个数为</a:t>
            </a:r>
            <a:r>
              <a:rPr lang="en-US" altLang="zh-CN" sz="3000" dirty="0"/>
              <a:t>G</a:t>
            </a:r>
            <a:r>
              <a:rPr lang="zh-CN" altLang="en-US" sz="3000" dirty="0"/>
              <a:t>边覆盖数，记边覆盖数为        。</a:t>
            </a:r>
            <a:endParaRPr lang="zh-CN" altLang="en-US" sz="3000" baseline="30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       定理</a:t>
            </a:r>
            <a:r>
              <a:rPr lang="en-US" altLang="zh-CN" sz="3000" dirty="0"/>
              <a:t>8.2 </a:t>
            </a:r>
            <a:r>
              <a:rPr lang="zh-CN" altLang="en-US" sz="3000" dirty="0"/>
              <a:t>设</a:t>
            </a:r>
            <a:r>
              <a:rPr lang="en-US" altLang="zh-CN" sz="3000" dirty="0"/>
              <a:t>G=(V,E)</a:t>
            </a:r>
            <a:r>
              <a:rPr lang="zh-CN" altLang="en-US" sz="3000" dirty="0"/>
              <a:t>是一个图，并且</a:t>
            </a:r>
            <a:r>
              <a:rPr lang="en-US" altLang="zh-CN" sz="3000" dirty="0"/>
              <a:t>G</a:t>
            </a:r>
            <a:r>
              <a:rPr lang="zh-CN" altLang="en-US" sz="3000" dirty="0"/>
              <a:t>不含孤</a:t>
            </a:r>
            <a:endParaRPr lang="zh-CN" altLang="en-US" sz="3000" dirty="0"/>
          </a:p>
          <a:p>
            <a:pPr>
              <a:lnSpc>
                <a:spcPct val="90000"/>
              </a:lnSpc>
              <a:buNone/>
            </a:pPr>
            <a:r>
              <a:rPr lang="zh-CN" altLang="en-US" sz="3000" dirty="0"/>
              <a:t>点，即</a:t>
            </a:r>
            <a:r>
              <a:rPr lang="en-US" altLang="zh-CN" sz="3000" dirty="0"/>
              <a:t>d(G)≥1</a:t>
            </a:r>
            <a:r>
              <a:rPr lang="zh-CN" altLang="en-US" sz="3000" dirty="0"/>
              <a:t>，则                                。</a:t>
            </a:r>
            <a:endParaRPr lang="zh-CN" altLang="en-US" sz="3000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295400" y="2514600"/>
          <a:ext cx="936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05765" imgH="203200" progId="Equation.DSMT4">
                  <p:embed/>
                </p:oleObj>
              </mc:Choice>
              <mc:Fallback>
                <p:oleObj name="" r:id="rId1" imgW="405765" imgH="203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295400" y="2514600"/>
                        <a:ext cx="936625" cy="469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/>
          <p:nvPr/>
        </p:nvSpPr>
        <p:spPr>
          <a:xfrm rot="5400000">
            <a:off x="6807200" y="395288"/>
            <a:ext cx="609600" cy="5794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dirty="0"/>
              <a:t>∪</a:t>
            </a:r>
            <a:endParaRPr lang="en-US" altLang="zh-CN" dirty="0"/>
          </a:p>
        </p:txBody>
      </p:sp>
      <p:sp>
        <p:nvSpPr>
          <p:cNvPr id="10245" name="Line 5"/>
          <p:cNvSpPr/>
          <p:nvPr/>
        </p:nvSpPr>
        <p:spPr>
          <a:xfrm>
            <a:off x="6958013" y="914400"/>
            <a:ext cx="2873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246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6477000" y="49530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405765" imgH="203200" progId="Equation.DSMT4">
                  <p:embed/>
                </p:oleObj>
              </mc:Choice>
              <mc:Fallback>
                <p:oleObj name="" r:id="rId3" imgW="405765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477000" y="4953000"/>
                        <a:ext cx="838200" cy="406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914775" y="5943600"/>
          <a:ext cx="3076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447165" imgH="203200" progId="Equation.DSMT4">
                  <p:embed/>
                </p:oleObj>
              </mc:Choice>
              <mc:Fallback>
                <p:oleObj name="" r:id="rId5" imgW="1447165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4775" y="5943600"/>
                        <a:ext cx="30765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8"/>
          <p:cNvSpPr/>
          <p:nvPr/>
        </p:nvSpPr>
        <p:spPr>
          <a:xfrm>
            <a:off x="2108200" y="3886200"/>
            <a:ext cx="2873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9" name="Rectangle 9"/>
          <p:cNvSpPr/>
          <p:nvPr/>
        </p:nvSpPr>
        <p:spPr>
          <a:xfrm rot="5400000">
            <a:off x="2000250" y="3408363"/>
            <a:ext cx="590550" cy="5794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dirty="0"/>
              <a:t>∪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zh-CN" dirty="0"/>
              <a:t>8.2  </a:t>
            </a:r>
            <a:r>
              <a:rPr lang="zh-CN" altLang="en-US" dirty="0"/>
              <a:t>团（</a:t>
            </a:r>
            <a:r>
              <a:rPr lang="en-US" altLang="zh-CN" dirty="0">
                <a:latin typeface="Times New Roman" panose="02020603050405020304" pitchFamily="18" charset="0"/>
              </a:rPr>
              <a:t>clique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定义</a:t>
            </a:r>
            <a:r>
              <a:rPr lang="en-US" altLang="zh-CN" dirty="0"/>
              <a:t>8.7 </a:t>
            </a:r>
            <a:r>
              <a:rPr lang="zh-CN" altLang="en-US" dirty="0"/>
              <a:t>设</a:t>
            </a:r>
            <a:r>
              <a:rPr lang="en-US" altLang="zh-CN" dirty="0"/>
              <a:t>G=(V,E)</a:t>
            </a:r>
            <a:r>
              <a:rPr lang="zh-CN" altLang="en-US" dirty="0"/>
              <a:t>是一个图，</a:t>
            </a:r>
            <a:r>
              <a:rPr lang="en-US" altLang="zh-CN" dirty="0"/>
              <a:t>S    V</a:t>
            </a:r>
            <a:r>
              <a:rPr lang="zh-CN" altLang="en-US" dirty="0"/>
              <a:t>，称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S</a:t>
            </a:r>
            <a:r>
              <a:rPr lang="zh-CN" altLang="en-US" dirty="0"/>
              <a:t>是一个团，如果</a:t>
            </a:r>
            <a:r>
              <a:rPr lang="en-US" altLang="zh-CN" dirty="0"/>
              <a:t>S</a:t>
            </a:r>
            <a:r>
              <a:rPr lang="zh-CN" altLang="en-US" dirty="0"/>
              <a:t>中的任何两个端点都相邻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。进一步，若对于任意的团</a:t>
            </a:r>
            <a:r>
              <a:rPr lang="en-US" altLang="zh-CN" dirty="0"/>
              <a:t>S’,</a:t>
            </a:r>
            <a:r>
              <a:rPr lang="zh-CN" altLang="en-US" dirty="0"/>
              <a:t>使  </a:t>
            </a:r>
            <a:r>
              <a:rPr lang="en-US" altLang="zh-CN" dirty="0"/>
              <a:t>S</a:t>
            </a:r>
            <a:r>
              <a:rPr lang="zh-CN" altLang="en-US" sz="4400" baseline="30000" dirty="0"/>
              <a:t>，</a:t>
            </a:r>
            <a:r>
              <a:rPr lang="en-US" altLang="en-US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S </a:t>
            </a:r>
            <a:r>
              <a:rPr lang="zh-CN" altLang="en-US" dirty="0"/>
              <a:t>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称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的一个最大团。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最大团问题：给定图</a:t>
            </a:r>
            <a:r>
              <a:rPr lang="en-US" altLang="zh-CN" dirty="0"/>
              <a:t>G</a:t>
            </a:r>
            <a:r>
              <a:rPr lang="zh-CN" altLang="en-US" dirty="0"/>
              <a:t>，要寻求</a:t>
            </a:r>
            <a:r>
              <a:rPr lang="en-US" altLang="zh-CN" dirty="0"/>
              <a:t>S      V</a:t>
            </a:r>
            <a:r>
              <a:rPr lang="zh-CN" altLang="en-US" dirty="0"/>
              <a:t>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使得</a:t>
            </a:r>
            <a:r>
              <a:rPr lang="en-US" altLang="zh-CN" dirty="0"/>
              <a:t>S</a:t>
            </a:r>
            <a:r>
              <a:rPr lang="zh-CN" altLang="en-US" dirty="0"/>
              <a:t>是一个团，并且</a:t>
            </a:r>
            <a:r>
              <a:rPr lang="en-US" altLang="en-US" dirty="0"/>
              <a:t>︱</a:t>
            </a:r>
            <a:r>
              <a:rPr lang="en-US" altLang="zh-CN" dirty="0"/>
              <a:t>S︱</a:t>
            </a:r>
            <a:r>
              <a:rPr lang="zh-CN" altLang="en-US" dirty="0"/>
              <a:t>达到最大。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最大团问题是</a:t>
            </a:r>
            <a:r>
              <a:rPr lang="en-US" altLang="zh-CN" dirty="0"/>
              <a:t>NP</a:t>
            </a:r>
            <a:r>
              <a:rPr lang="zh-CN" altLang="en-US" dirty="0"/>
              <a:t>完备的。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定理</a:t>
            </a:r>
            <a:r>
              <a:rPr lang="en-US" altLang="zh-CN" dirty="0"/>
              <a:t>8.3 </a:t>
            </a:r>
            <a:r>
              <a:rPr lang="zh-CN" altLang="en-US" dirty="0"/>
              <a:t>最大团问题等价于最大独立集问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题，反之亦然。（？）</a:t>
            </a:r>
            <a:endParaRPr lang="zh-CN" altLang="en-US" dirty="0"/>
          </a:p>
        </p:txBody>
      </p:sp>
      <p:sp>
        <p:nvSpPr>
          <p:cNvPr id="11267" name="Rectangle 4"/>
          <p:cNvSpPr/>
          <p:nvPr/>
        </p:nvSpPr>
        <p:spPr>
          <a:xfrm rot="5400000">
            <a:off x="6991350" y="1020763"/>
            <a:ext cx="590550" cy="57943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dirty="0"/>
              <a:t>∪</a:t>
            </a:r>
            <a:endParaRPr lang="en-US" altLang="zh-CN" dirty="0"/>
          </a:p>
        </p:txBody>
      </p:sp>
      <p:sp>
        <p:nvSpPr>
          <p:cNvPr id="11268" name="Line 5"/>
          <p:cNvSpPr/>
          <p:nvPr/>
        </p:nvSpPr>
        <p:spPr>
          <a:xfrm>
            <a:off x="7632700" y="2286000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9" name="Line 6"/>
          <p:cNvSpPr/>
          <p:nvPr/>
        </p:nvSpPr>
        <p:spPr>
          <a:xfrm>
            <a:off x="8077200" y="2286000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0" name="Line 7"/>
          <p:cNvSpPr/>
          <p:nvPr/>
        </p:nvSpPr>
        <p:spPr>
          <a:xfrm>
            <a:off x="7010400" y="2286000"/>
            <a:ext cx="0" cy="5032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1" name="Line 8"/>
          <p:cNvSpPr/>
          <p:nvPr/>
        </p:nvSpPr>
        <p:spPr>
          <a:xfrm>
            <a:off x="6400800" y="2286000"/>
            <a:ext cx="0" cy="5048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Rectangle 9"/>
          <p:cNvSpPr/>
          <p:nvPr/>
        </p:nvSpPr>
        <p:spPr>
          <a:xfrm rot="5400000">
            <a:off x="7181850" y="3344863"/>
            <a:ext cx="590550" cy="57943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dirty="0"/>
              <a:t>∪</a:t>
            </a:r>
            <a:endParaRPr lang="en-US" altLang="zh-CN" dirty="0"/>
          </a:p>
        </p:txBody>
      </p:sp>
      <p:sp>
        <p:nvSpPr>
          <p:cNvPr id="11273" name="Line 10"/>
          <p:cNvSpPr/>
          <p:nvPr/>
        </p:nvSpPr>
        <p:spPr>
          <a:xfrm>
            <a:off x="7315200" y="3810000"/>
            <a:ext cx="304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4" name="Line 12"/>
          <p:cNvSpPr/>
          <p:nvPr/>
        </p:nvSpPr>
        <p:spPr>
          <a:xfrm>
            <a:off x="7162800" y="1524000"/>
            <a:ext cx="2841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Bluebox">
  <a:themeElements>
    <a:clrScheme name="Bluebox 1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FF0033"/>
      </a:accent2>
      <a:accent3>
        <a:srgbClr val="AAAACA"/>
      </a:accent3>
      <a:accent4>
        <a:srgbClr val="DADADA"/>
      </a:accent4>
      <a:accent5>
        <a:srgbClr val="FFCAAA"/>
      </a:accent5>
      <a:accent6>
        <a:srgbClr val="E7002D"/>
      </a:accent6>
      <a:hlink>
        <a:srgbClr val="00CCCC"/>
      </a:hlink>
      <a:folHlink>
        <a:srgbClr val="6699FF"/>
      </a:folHlink>
    </a:clrScheme>
    <a:fontScheme name="Bluebox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box 1">
        <a:dk1>
          <a:srgbClr val="000000"/>
        </a:dk1>
        <a:lt1>
          <a:srgbClr val="FFFFFF"/>
        </a:lt1>
        <a:dk2>
          <a:srgbClr val="000099"/>
        </a:dk2>
        <a:lt2>
          <a:srgbClr val="FFFF00"/>
        </a:lt2>
        <a:accent1>
          <a:srgbClr val="FF9900"/>
        </a:accent1>
        <a:accent2>
          <a:srgbClr val="FF0033"/>
        </a:accent2>
        <a:accent3>
          <a:srgbClr val="AAAACA"/>
        </a:accent3>
        <a:accent4>
          <a:srgbClr val="DADADA"/>
        </a:accent4>
        <a:accent5>
          <a:srgbClr val="FFCAAA"/>
        </a:accent5>
        <a:accent6>
          <a:srgbClr val="E7002D"/>
        </a:accent6>
        <a:hlink>
          <a:srgbClr val="00CC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box 2">
        <a:dk1>
          <a:srgbClr val="000000"/>
        </a:dk1>
        <a:lt1>
          <a:srgbClr val="FFFFFF"/>
        </a:lt1>
        <a:dk2>
          <a:srgbClr val="FF0033"/>
        </a:dk2>
        <a:lt2>
          <a:srgbClr val="CCCCFF"/>
        </a:lt2>
        <a:accent1>
          <a:srgbClr val="FF33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ADFF"/>
        </a:accent5>
        <a:accent6>
          <a:srgbClr val="0000E7"/>
        </a:accent6>
        <a:hlink>
          <a:srgbClr val="00FFFF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ox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DDDDDD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6B6B6B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ox 4">
        <a:dk1>
          <a:srgbClr val="663300"/>
        </a:dk1>
        <a:lt1>
          <a:srgbClr val="FFFFFF"/>
        </a:lt1>
        <a:dk2>
          <a:srgbClr val="996600"/>
        </a:dk2>
        <a:lt2>
          <a:srgbClr val="FFFF00"/>
        </a:lt2>
        <a:accent1>
          <a:srgbClr val="FF9900"/>
        </a:accent1>
        <a:accent2>
          <a:srgbClr val="FF0033"/>
        </a:accent2>
        <a:accent3>
          <a:srgbClr val="CAB8AA"/>
        </a:accent3>
        <a:accent4>
          <a:srgbClr val="DADADA"/>
        </a:accent4>
        <a:accent5>
          <a:srgbClr val="FFCAAA"/>
        </a:accent5>
        <a:accent6>
          <a:srgbClr val="E7002D"/>
        </a:accent6>
        <a:hlink>
          <a:srgbClr val="00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Chapter2</Template>
  <TotalTime>0</TotalTime>
  <Words>4081</Words>
  <Application>WPS 演示</Application>
  <PresentationFormat>全屏显示(4:3)</PresentationFormat>
  <Paragraphs>265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18</vt:i4>
      </vt:variant>
    </vt:vector>
  </HeadingPairs>
  <TitlesOfParts>
    <vt:vector size="44" baseType="lpstr">
      <vt:lpstr>Arial</vt:lpstr>
      <vt:lpstr>宋体</vt:lpstr>
      <vt:lpstr>Wingdings</vt:lpstr>
      <vt:lpstr>Monotype Sorts</vt:lpstr>
      <vt:lpstr>Calibri</vt:lpstr>
      <vt:lpstr>Times New Roman</vt:lpstr>
      <vt:lpstr>黑体</vt:lpstr>
      <vt:lpstr>Symbol</vt:lpstr>
      <vt:lpstr>微软雅黑</vt:lpstr>
      <vt:lpstr>Wingdings</vt:lpstr>
      <vt:lpstr>Bluebox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wjz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5.1 匹配问题</dc:title>
  <dc:creator>wjz</dc:creator>
  <cp:lastModifiedBy>Jin Yang</cp:lastModifiedBy>
  <cp:revision>152</cp:revision>
  <dcterms:created xsi:type="dcterms:W3CDTF">2005-09-04T12:16:17Z</dcterms:created>
  <dcterms:modified xsi:type="dcterms:W3CDTF">2017-01-05T10:54:09Z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2052-10.1.0.6159</vt:lpwstr>
  </property>
</Properties>
</file>