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>
        <p:scale>
          <a:sx n="42" d="100"/>
          <a:sy n="42" d="100"/>
        </p:scale>
        <p:origin x="2280" y="-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A9A8-D8E8-4D35-9E96-E941011D7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94646-F48C-4A4C-9C21-3905D2BE7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CFF5-8871-449D-A7FC-8661799D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EF58-6206-4328-96E3-F282F51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CA81A-B68D-44F6-9A05-05193B20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840B-3EA1-446A-8077-9D64BBFD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8B94D-12A5-4D06-A115-CD4E0540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E7C9-7173-4561-B5AE-9AA867D9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6509-5417-4CD3-9237-02662E4B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73C9-65B1-426E-96C7-8751F636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AAEFE-0FF7-484E-A0E7-72820CE8F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444F-3E14-4C70-928A-F8BF25420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1001-F2B4-446C-A588-0238463E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2B19-4DE0-4F7F-BCE3-C91E7207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36F87-DEE0-472C-BB0D-9188E18C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89C8-140C-4765-988C-C509A4E3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2594-BB71-446E-A61C-EA9480B0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2698-4D6E-41BB-AC74-935A3557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2526-CBCE-4855-8A55-38A6D191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619C-290E-4506-8149-EE55C82B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229E-012B-4D0E-A1D7-2A91ABFB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FE0E1-91E8-49A1-9C82-912F8992C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3106-A916-4726-9A13-A64FAC46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6204F-B262-42C7-A6DB-5D5F3CE3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2506-DE61-4B2E-BCB9-EC15D167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2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6418-F715-4943-AE2C-EAF9291D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8E9C-B6D1-4244-80A3-B5CE426F0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F070D-0866-4C1E-96E1-43625767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0B2C-5320-488C-AA65-7B292FF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2B4F-2B4D-4103-96F2-B865FDE9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1D69-9EBE-463A-90B7-E20C777F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324D-5CAD-414F-B245-938466C2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35E6-2A3B-41FC-82E6-BC797F7E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829B3-87C5-43B5-9D84-16FCB5EA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A6699-EB9A-44A1-9D34-9CEE89E18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92F11-AD57-4F7F-84B5-30F5E30F0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4131E-6307-4A05-B4D4-B837A8A4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4DBDB-C9D2-4BCE-8957-E65F268E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9221E-047F-4724-A2D3-72A80B04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FC62-3D9A-4769-9AB5-B98BCBF4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D2295-1D5E-4482-B313-729EFC0F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AE5E3-36BF-4BE3-AA13-F88EB37E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8C6B-9508-4C3C-A8A5-B6728477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073C4-8077-4CC9-BF29-C48DC0AA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F328A-AA39-42D2-B178-58DF0F65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FEE28-259B-4E87-8B7A-E03AAA2E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DC3C-0444-48FC-AE7B-3FE57749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6F6A-9A93-429F-AF2D-70DAEBF0B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753A3-BB14-4BCC-8D84-F01358C0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D3714-F088-42AE-BD46-5D69F917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54C57-60E3-46A4-ACC0-336C9B86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475FD-4474-4CEA-B489-7F1345B4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9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D15-1220-4EA6-99D0-5108FD23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9378C-6059-40D5-896A-9612D98F7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78FEC-05EA-47EF-8D17-28F1FF919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C57E-32C6-440E-BA7A-D70815F6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C0BD-2270-481F-95F3-29802165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F2836-B5F1-499B-A517-9EBB79C4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3083D-4489-4CA1-8B18-AF11CB48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A550-D754-4C34-93CB-059708EA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2A24-FE93-4505-94DB-F0455DE93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D4C3-E8F6-44F2-909D-AFFAFA3A283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FB21E-A1B6-4EE9-BC5F-C033F95E6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E196-2CAC-414B-91A5-D22A419D9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05E4-062C-407F-BA29-DAD203B8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opervision.co.uk/practitioner/clinical-resources/myopia-in-children/the-myopia-epidemic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opervision.co.uk/practitioner/clinical-resources/myopia-in-children/introduction-myopia-management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coopervision.com/practitioner/myopia-management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coopervision.co.uk/practitioner/clinical-resources/myopia-in-children/myopia-manangement-vs-myopia-corre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hyperlink" Target="https://coopervision.com/practitioner/myopia-managemen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opervision.com/practitioner/myopia-management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DBE181-E3A7-4972-B9CF-99BC75A5A4B2}"/>
              </a:ext>
            </a:extLst>
          </p:cNvPr>
          <p:cNvSpPr/>
          <p:nvPr/>
        </p:nvSpPr>
        <p:spPr>
          <a:xfrm>
            <a:off x="0" y="1123950"/>
            <a:ext cx="68580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Баннер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ru-RU" dirty="0"/>
              <a:t> анонс  нового контента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F53A1-A316-4A8D-835C-8A8714F7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" y="1907640"/>
            <a:ext cx="6724650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57323-8661-43C8-A966-0F4DD4DF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" y="7594079"/>
            <a:ext cx="6696075" cy="2924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77EF5-4A30-41BE-91E8-537B6C76C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" y="10003839"/>
            <a:ext cx="6724650" cy="3076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C32A92-DB25-4078-BD8F-E160B4B7A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" y="4317465"/>
            <a:ext cx="6677025" cy="32099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C48CB8-D3C7-400C-8FEA-75348EB934F2}"/>
              </a:ext>
            </a:extLst>
          </p:cNvPr>
          <p:cNvSpPr txBox="1"/>
          <p:nvPr/>
        </p:nvSpPr>
        <p:spPr>
          <a:xfrm>
            <a:off x="534974" y="38729"/>
            <a:ext cx="274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Активная страница выделена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C7DDB6-4688-4CA6-B7D9-6E41E1FF62BE}"/>
              </a:ext>
            </a:extLst>
          </p:cNvPr>
          <p:cNvCxnSpPr/>
          <p:nvPr/>
        </p:nvCxnSpPr>
        <p:spPr>
          <a:xfrm>
            <a:off x="866324" y="408899"/>
            <a:ext cx="0" cy="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86474A-B81A-4A06-8B8C-AE36D242A218}"/>
              </a:ext>
            </a:extLst>
          </p:cNvPr>
          <p:cNvSpPr/>
          <p:nvPr/>
        </p:nvSpPr>
        <p:spPr>
          <a:xfrm>
            <a:off x="13715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108075-90A6-4A3C-B3C6-C7888222A851}"/>
              </a:ext>
            </a:extLst>
          </p:cNvPr>
          <p:cNvSpPr/>
          <p:nvPr/>
        </p:nvSpPr>
        <p:spPr>
          <a:xfrm>
            <a:off x="132504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Замедление прогрессирования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9461F4-328C-4B0B-B274-0AADE2FBE439}"/>
              </a:ext>
            </a:extLst>
          </p:cNvPr>
          <p:cNvSpPr/>
          <p:nvPr/>
        </p:nvSpPr>
        <p:spPr>
          <a:xfrm>
            <a:off x="2656521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A53C2C-FCD8-4453-8B14-AC7B06907E70}"/>
              </a:ext>
            </a:extLst>
          </p:cNvPr>
          <p:cNvSpPr/>
          <p:nvPr/>
        </p:nvSpPr>
        <p:spPr>
          <a:xfrm>
            <a:off x="2618421" y="711428"/>
            <a:ext cx="1219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1day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464E4E-A4A0-466D-83D0-AE5A4AD86321}"/>
              </a:ext>
            </a:extLst>
          </p:cNvPr>
          <p:cNvSpPr/>
          <p:nvPr/>
        </p:nvSpPr>
        <p:spPr>
          <a:xfrm>
            <a:off x="5715003" y="657225"/>
            <a:ext cx="1005839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dirty="0">
                <a:solidFill>
                  <a:prstClr val="white"/>
                </a:solidFill>
                <a:latin typeface="Calibri" panose="020F0502020204030204"/>
              </a:rPr>
              <a:t>Дополнительные ресурсы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73362-7EDA-4950-A4C4-17A12DCD7E81}"/>
              </a:ext>
            </a:extLst>
          </p:cNvPr>
          <p:cNvSpPr/>
          <p:nvPr/>
        </p:nvSpPr>
        <p:spPr>
          <a:xfrm>
            <a:off x="4165433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CBD5C0-3FCF-4786-812D-C3E734CBD5E0}"/>
              </a:ext>
            </a:extLst>
          </p:cNvPr>
          <p:cNvSpPr/>
          <p:nvPr/>
        </p:nvSpPr>
        <p:spPr>
          <a:xfrm>
            <a:off x="1269887" y="512806"/>
            <a:ext cx="5526196" cy="5265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C3BE7-B500-4F72-A647-22BD6447386F}"/>
              </a:ext>
            </a:extLst>
          </p:cNvPr>
          <p:cNvSpPr/>
          <p:nvPr/>
        </p:nvSpPr>
        <p:spPr>
          <a:xfrm>
            <a:off x="4089233" y="649873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Программа            «Яркое будущее»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2FE939-994C-4A31-A9F8-C23EE19FFBE9}"/>
              </a:ext>
            </a:extLst>
          </p:cNvPr>
          <p:cNvSpPr/>
          <p:nvPr/>
        </p:nvSpPr>
        <p:spPr>
          <a:xfrm>
            <a:off x="137157" y="673444"/>
            <a:ext cx="1028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Миопия и риски для здоровья глаз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245BAA-7457-475E-963B-FF04D3193F4C}"/>
              </a:ext>
            </a:extLst>
          </p:cNvPr>
          <p:cNvSpPr/>
          <p:nvPr/>
        </p:nvSpPr>
        <p:spPr>
          <a:xfrm>
            <a:off x="7175838" y="1039394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https://coopervision.co.uk/practitioner/clinical-resources/myopia-in-children/the-myopia-epidemic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1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DBE181-E3A7-4972-B9CF-99BC75A5A4B2}"/>
              </a:ext>
            </a:extLst>
          </p:cNvPr>
          <p:cNvSpPr/>
          <p:nvPr/>
        </p:nvSpPr>
        <p:spPr>
          <a:xfrm>
            <a:off x="0" y="1123950"/>
            <a:ext cx="68580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Баннер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ru-RU" dirty="0"/>
              <a:t>анонс  нового контента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F9632-D568-4B01-BFCE-E81C3355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2066925"/>
            <a:ext cx="6857999" cy="960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6819B-E0DF-47AE-B953-BC17F79E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" y="12192000"/>
            <a:ext cx="7023503" cy="4773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8DBC72-2C12-45FE-8584-C072803AC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6" y="16965360"/>
            <a:ext cx="6811111" cy="63426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91A567-9E8A-41B9-ACBC-8BB2766DC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627" y="23089935"/>
            <a:ext cx="6753225" cy="4143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DFBB41-C52E-4617-8DF5-45B97A895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4" y="27085672"/>
            <a:ext cx="6753224" cy="80140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0A6906-BE60-44A1-8FD9-965AB19D8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1" y="33875983"/>
            <a:ext cx="6858000" cy="24474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7E4FDBA-C1EE-4F4B-827A-D335FB50845F}"/>
              </a:ext>
            </a:extLst>
          </p:cNvPr>
          <p:cNvSpPr txBox="1"/>
          <p:nvPr/>
        </p:nvSpPr>
        <p:spPr>
          <a:xfrm>
            <a:off x="1064364" y="38729"/>
            <a:ext cx="274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Активная страница выделена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3FA9A9-387B-415C-AFB4-56427037A949}"/>
              </a:ext>
            </a:extLst>
          </p:cNvPr>
          <p:cNvCxnSpPr/>
          <p:nvPr/>
        </p:nvCxnSpPr>
        <p:spPr>
          <a:xfrm>
            <a:off x="1732595" y="408899"/>
            <a:ext cx="0" cy="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1592DE-6EE0-462A-8DC5-9E2FC9B61F66}"/>
              </a:ext>
            </a:extLst>
          </p:cNvPr>
          <p:cNvSpPr/>
          <p:nvPr/>
        </p:nvSpPr>
        <p:spPr>
          <a:xfrm>
            <a:off x="13715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3474B2-A5CB-4ED0-A02C-7762C64EDD51}"/>
              </a:ext>
            </a:extLst>
          </p:cNvPr>
          <p:cNvSpPr/>
          <p:nvPr/>
        </p:nvSpPr>
        <p:spPr>
          <a:xfrm>
            <a:off x="132504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Замедление прогрессирования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45F650-DF46-4CC8-BC55-282000787A0D}"/>
              </a:ext>
            </a:extLst>
          </p:cNvPr>
          <p:cNvSpPr/>
          <p:nvPr/>
        </p:nvSpPr>
        <p:spPr>
          <a:xfrm>
            <a:off x="2656521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B25B88-EE58-4DC6-BA5E-D2FE5D0E15A3}"/>
              </a:ext>
            </a:extLst>
          </p:cNvPr>
          <p:cNvSpPr/>
          <p:nvPr/>
        </p:nvSpPr>
        <p:spPr>
          <a:xfrm>
            <a:off x="2618421" y="711428"/>
            <a:ext cx="1219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1day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5545AA4-B6CA-417B-BE81-0931FAB861C0}"/>
              </a:ext>
            </a:extLst>
          </p:cNvPr>
          <p:cNvSpPr/>
          <p:nvPr/>
        </p:nvSpPr>
        <p:spPr>
          <a:xfrm>
            <a:off x="5715003" y="657225"/>
            <a:ext cx="1005839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dirty="0">
                <a:solidFill>
                  <a:prstClr val="white"/>
                </a:solidFill>
                <a:latin typeface="Calibri" panose="020F0502020204030204"/>
              </a:rPr>
              <a:t>Дополнительные ресурсы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6582307-EB6D-47DE-B33C-07E8C7435488}"/>
              </a:ext>
            </a:extLst>
          </p:cNvPr>
          <p:cNvSpPr/>
          <p:nvPr/>
        </p:nvSpPr>
        <p:spPr>
          <a:xfrm>
            <a:off x="4165433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A6DFD5-CE64-486E-8F58-B94C48CF82A7}"/>
              </a:ext>
            </a:extLst>
          </p:cNvPr>
          <p:cNvSpPr/>
          <p:nvPr/>
        </p:nvSpPr>
        <p:spPr>
          <a:xfrm>
            <a:off x="2512937" y="541386"/>
            <a:ext cx="4326011" cy="5265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EAD82F-A91D-40E4-903F-1A7B9F7B0189}"/>
              </a:ext>
            </a:extLst>
          </p:cNvPr>
          <p:cNvSpPr/>
          <p:nvPr/>
        </p:nvSpPr>
        <p:spPr>
          <a:xfrm>
            <a:off x="4089233" y="649873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Программа            «Яркое будущее»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5B3EA2-1812-431D-8057-81752E964096}"/>
              </a:ext>
            </a:extLst>
          </p:cNvPr>
          <p:cNvSpPr/>
          <p:nvPr/>
        </p:nvSpPr>
        <p:spPr>
          <a:xfrm>
            <a:off x="137157" y="673444"/>
            <a:ext cx="1028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Миопия и риски для здоровья глаз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57A50D-2092-440C-A576-638526EAD356}"/>
              </a:ext>
            </a:extLst>
          </p:cNvPr>
          <p:cNvSpPr/>
          <p:nvPr/>
        </p:nvSpPr>
        <p:spPr>
          <a:xfrm>
            <a:off x="1" y="541386"/>
            <a:ext cx="1206940" cy="5265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1F668C-78FE-47F3-ADBE-D961D84EFA0A}"/>
              </a:ext>
            </a:extLst>
          </p:cNvPr>
          <p:cNvSpPr/>
          <p:nvPr/>
        </p:nvSpPr>
        <p:spPr>
          <a:xfrm>
            <a:off x="6838948" y="2012368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8"/>
              </a:rPr>
              <a:t>https://coopervision.co.uk/practitioner/clinical-resources/myopia-in-children/introduction-myopia-management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FD9AC4-ADC3-47DC-94B8-50581DA82673}"/>
              </a:ext>
            </a:extLst>
          </p:cNvPr>
          <p:cNvSpPr/>
          <p:nvPr/>
        </p:nvSpPr>
        <p:spPr>
          <a:xfrm>
            <a:off x="6919541" y="12280318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9"/>
              </a:rPr>
              <a:t>https://coopervision.co.uk/practitioner/clinical-resources/myopia-in-children/myopia-manangement-vs-myopia-correction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D8DD7C-C1C9-4BC3-A706-1111A8A6AF96}"/>
              </a:ext>
            </a:extLst>
          </p:cNvPr>
          <p:cNvSpPr/>
          <p:nvPr/>
        </p:nvSpPr>
        <p:spPr>
          <a:xfrm>
            <a:off x="6709598" y="34000201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10"/>
              </a:rPr>
              <a:t>https://coopervision.com/practitioner/myopia-management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5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DBE181-E3A7-4972-B9CF-99BC75A5A4B2}"/>
              </a:ext>
            </a:extLst>
          </p:cNvPr>
          <p:cNvSpPr/>
          <p:nvPr/>
        </p:nvSpPr>
        <p:spPr>
          <a:xfrm>
            <a:off x="0" y="1123950"/>
            <a:ext cx="68580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Баннер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анонс  нового контента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8A5741-7874-48EF-9D07-9A1138078002}"/>
              </a:ext>
            </a:extLst>
          </p:cNvPr>
          <p:cNvSpPr/>
          <p:nvPr/>
        </p:nvSpPr>
        <p:spPr>
          <a:xfrm>
            <a:off x="3485412" y="2670717"/>
            <a:ext cx="3448050" cy="43594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02D44-4DC5-481F-A0EA-BA3EE3476E82}"/>
              </a:ext>
            </a:extLst>
          </p:cNvPr>
          <p:cNvSpPr txBox="1"/>
          <p:nvPr/>
        </p:nvSpPr>
        <p:spPr>
          <a:xfrm>
            <a:off x="2315648" y="38729"/>
            <a:ext cx="274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Активная страница выделена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8DF7A0-8131-4C90-B1BB-29DCA8387466}"/>
              </a:ext>
            </a:extLst>
          </p:cNvPr>
          <p:cNvCxnSpPr/>
          <p:nvPr/>
        </p:nvCxnSpPr>
        <p:spPr>
          <a:xfrm>
            <a:off x="3096174" y="408899"/>
            <a:ext cx="0" cy="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0486EAF-D711-402E-8877-44BBBF08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050"/>
            <a:ext cx="6858000" cy="114533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566059-46A3-4D4E-81BD-413BF3A3DA2A}"/>
              </a:ext>
            </a:extLst>
          </p:cNvPr>
          <p:cNvCxnSpPr/>
          <p:nvPr/>
        </p:nvCxnSpPr>
        <p:spPr>
          <a:xfrm>
            <a:off x="3799521" y="9432758"/>
            <a:ext cx="481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EF14AF0-5575-4D1E-9BC7-D9C7BE0E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103" y="9725110"/>
            <a:ext cx="4438489" cy="3137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BF154E-CD00-4488-BA24-391BA132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235" y="6288383"/>
            <a:ext cx="4467690" cy="3144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25ABE1-6EB5-4ED5-BC34-FA4B17B6F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603" y="2788898"/>
            <a:ext cx="4438489" cy="31443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D42831-D9F5-4B3C-93F4-2EF304D69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377377"/>
            <a:ext cx="6858000" cy="959208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F8706F-5DD7-4E8C-B43E-DD938484C333}"/>
              </a:ext>
            </a:extLst>
          </p:cNvPr>
          <p:cNvSpPr/>
          <p:nvPr/>
        </p:nvSpPr>
        <p:spPr>
          <a:xfrm>
            <a:off x="13715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397294F-8C6F-4B77-B1D8-EA74CE2FBC9F}"/>
              </a:ext>
            </a:extLst>
          </p:cNvPr>
          <p:cNvSpPr/>
          <p:nvPr/>
        </p:nvSpPr>
        <p:spPr>
          <a:xfrm>
            <a:off x="132504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Замедление прогрессирования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9DDF30-658B-46B6-8C12-E8E43DA84F54}"/>
              </a:ext>
            </a:extLst>
          </p:cNvPr>
          <p:cNvSpPr/>
          <p:nvPr/>
        </p:nvSpPr>
        <p:spPr>
          <a:xfrm>
            <a:off x="2656521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D230A9-FD82-408E-A3D4-9C71954A663E}"/>
              </a:ext>
            </a:extLst>
          </p:cNvPr>
          <p:cNvSpPr/>
          <p:nvPr/>
        </p:nvSpPr>
        <p:spPr>
          <a:xfrm>
            <a:off x="2618421" y="711428"/>
            <a:ext cx="1219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1day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962AF8-7CC0-40AF-BAF7-13ADA0D8F27A}"/>
              </a:ext>
            </a:extLst>
          </p:cNvPr>
          <p:cNvSpPr/>
          <p:nvPr/>
        </p:nvSpPr>
        <p:spPr>
          <a:xfrm>
            <a:off x="5715003" y="657225"/>
            <a:ext cx="1005839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dirty="0">
                <a:solidFill>
                  <a:prstClr val="white"/>
                </a:solidFill>
                <a:latin typeface="Calibri" panose="020F0502020204030204"/>
              </a:rPr>
              <a:t>Дополнительные ресурсы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83C63E-934A-4999-9408-1C2389747E87}"/>
              </a:ext>
            </a:extLst>
          </p:cNvPr>
          <p:cNvSpPr/>
          <p:nvPr/>
        </p:nvSpPr>
        <p:spPr>
          <a:xfrm>
            <a:off x="4165433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4DAD8C-E628-40E6-BAF8-83006BCFBD25}"/>
              </a:ext>
            </a:extLst>
          </p:cNvPr>
          <p:cNvSpPr/>
          <p:nvPr/>
        </p:nvSpPr>
        <p:spPr>
          <a:xfrm>
            <a:off x="4075389" y="574361"/>
            <a:ext cx="2742546" cy="5265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D18557-CE89-4869-82B1-E58796F6332F}"/>
              </a:ext>
            </a:extLst>
          </p:cNvPr>
          <p:cNvSpPr/>
          <p:nvPr/>
        </p:nvSpPr>
        <p:spPr>
          <a:xfrm>
            <a:off x="4089233" y="649873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Программа            «Яркое будущее»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CCC4F6-547E-4605-A18B-D126BECC7300}"/>
              </a:ext>
            </a:extLst>
          </p:cNvPr>
          <p:cNvSpPr/>
          <p:nvPr/>
        </p:nvSpPr>
        <p:spPr>
          <a:xfrm>
            <a:off x="137157" y="673444"/>
            <a:ext cx="1028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Миопия и риски для здоровья глаз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44634D-E440-463E-AF52-92C7D333F1E7}"/>
              </a:ext>
            </a:extLst>
          </p:cNvPr>
          <p:cNvSpPr/>
          <p:nvPr/>
        </p:nvSpPr>
        <p:spPr>
          <a:xfrm>
            <a:off x="13514" y="574361"/>
            <a:ext cx="2434407" cy="5265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DE93A1-58AE-4979-936F-F7BD774A5AE4}"/>
              </a:ext>
            </a:extLst>
          </p:cNvPr>
          <p:cNvSpPr/>
          <p:nvPr/>
        </p:nvSpPr>
        <p:spPr>
          <a:xfrm>
            <a:off x="27358" y="649873"/>
            <a:ext cx="10822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Программа            «Яркое будущее»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A40B6-8250-41D3-B9AD-3FC5BE6A9339}"/>
              </a:ext>
            </a:extLst>
          </p:cNvPr>
          <p:cNvSpPr/>
          <p:nvPr/>
        </p:nvSpPr>
        <p:spPr>
          <a:xfrm>
            <a:off x="6720842" y="1914534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https://coopervision.com/practitioner/myopia-management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DBE181-E3A7-4972-B9CF-99BC75A5A4B2}"/>
              </a:ext>
            </a:extLst>
          </p:cNvPr>
          <p:cNvSpPr/>
          <p:nvPr/>
        </p:nvSpPr>
        <p:spPr>
          <a:xfrm>
            <a:off x="0" y="1123950"/>
            <a:ext cx="68580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Баннер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анонс  нового контента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02D44-4DC5-481F-A0EA-BA3EE3476E82}"/>
              </a:ext>
            </a:extLst>
          </p:cNvPr>
          <p:cNvSpPr txBox="1"/>
          <p:nvPr/>
        </p:nvSpPr>
        <p:spPr>
          <a:xfrm>
            <a:off x="2315648" y="38729"/>
            <a:ext cx="274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Активная страница выделена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77EF5-4A30-41BE-91E8-537B6C76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" y="12065021"/>
            <a:ext cx="6724650" cy="3076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7049DB-8AE4-415D-A7C4-7C3E68C0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4050"/>
            <a:ext cx="6858000" cy="184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D79E8-6925-447D-A35C-963594BD0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7" y="3938765"/>
            <a:ext cx="6858000" cy="335194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C82C14-F434-498A-96AE-7586CD51D35A}"/>
              </a:ext>
            </a:extLst>
          </p:cNvPr>
          <p:cNvCxnSpPr/>
          <p:nvPr/>
        </p:nvCxnSpPr>
        <p:spPr>
          <a:xfrm>
            <a:off x="4637895" y="428086"/>
            <a:ext cx="0" cy="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55BEA7-8874-4DF4-B671-0F6ACF1055C3}"/>
              </a:ext>
            </a:extLst>
          </p:cNvPr>
          <p:cNvSpPr/>
          <p:nvPr/>
        </p:nvSpPr>
        <p:spPr>
          <a:xfrm>
            <a:off x="13715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E7FBB5-A83E-47AE-B224-7A74FE99253E}"/>
              </a:ext>
            </a:extLst>
          </p:cNvPr>
          <p:cNvSpPr/>
          <p:nvPr/>
        </p:nvSpPr>
        <p:spPr>
          <a:xfrm>
            <a:off x="132504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Замедление прогрессирования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805F75-6147-4B09-9136-1AF6C3B5867D}"/>
              </a:ext>
            </a:extLst>
          </p:cNvPr>
          <p:cNvSpPr/>
          <p:nvPr/>
        </p:nvSpPr>
        <p:spPr>
          <a:xfrm>
            <a:off x="2656521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FDA5-1758-493A-B22C-E891BA888208}"/>
              </a:ext>
            </a:extLst>
          </p:cNvPr>
          <p:cNvSpPr/>
          <p:nvPr/>
        </p:nvSpPr>
        <p:spPr>
          <a:xfrm>
            <a:off x="2618421" y="711428"/>
            <a:ext cx="1219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1day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6CCFAD-F6CA-41C4-B2AA-225CBBDAE8D0}"/>
              </a:ext>
            </a:extLst>
          </p:cNvPr>
          <p:cNvSpPr/>
          <p:nvPr/>
        </p:nvSpPr>
        <p:spPr>
          <a:xfrm>
            <a:off x="5715003" y="657225"/>
            <a:ext cx="1005839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dirty="0">
                <a:solidFill>
                  <a:prstClr val="white"/>
                </a:solidFill>
                <a:latin typeface="Calibri" panose="020F0502020204030204"/>
              </a:rPr>
              <a:t>Дополнительные ресурсы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92B89D3-B06F-49EF-8EC4-6ABDADDC265D}"/>
              </a:ext>
            </a:extLst>
          </p:cNvPr>
          <p:cNvSpPr/>
          <p:nvPr/>
        </p:nvSpPr>
        <p:spPr>
          <a:xfrm>
            <a:off x="4165433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121240-99A0-46ED-B4E9-DCDDF5967385}"/>
              </a:ext>
            </a:extLst>
          </p:cNvPr>
          <p:cNvSpPr/>
          <p:nvPr/>
        </p:nvSpPr>
        <p:spPr>
          <a:xfrm>
            <a:off x="17148" y="520158"/>
            <a:ext cx="4002402" cy="5265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5A574-D0DD-4F51-9E0D-CBAE75F806E9}"/>
              </a:ext>
            </a:extLst>
          </p:cNvPr>
          <p:cNvSpPr/>
          <p:nvPr/>
        </p:nvSpPr>
        <p:spPr>
          <a:xfrm>
            <a:off x="4089233" y="649873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Программа            «Яркое будущее»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64624A-557F-4823-A9BC-2AD2C23FADA9}"/>
              </a:ext>
            </a:extLst>
          </p:cNvPr>
          <p:cNvSpPr/>
          <p:nvPr/>
        </p:nvSpPr>
        <p:spPr>
          <a:xfrm>
            <a:off x="137157" y="673444"/>
            <a:ext cx="1028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Миопия и риски для здоровья глаз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26792C-5518-46AD-8DAF-0C27EE4ED2FD}"/>
              </a:ext>
            </a:extLst>
          </p:cNvPr>
          <p:cNvSpPr/>
          <p:nvPr/>
        </p:nvSpPr>
        <p:spPr>
          <a:xfrm>
            <a:off x="5384633" y="520158"/>
            <a:ext cx="1456217" cy="5265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5F6B8-A753-4BC2-96F9-45D5E23DB6D3}"/>
              </a:ext>
            </a:extLst>
          </p:cNvPr>
          <p:cNvSpPr/>
          <p:nvPr/>
        </p:nvSpPr>
        <p:spPr>
          <a:xfrm>
            <a:off x="6957340" y="1811034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https://coopervision.com/practitioner/myopia-management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4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DBE181-E3A7-4972-B9CF-99BC75A5A4B2}"/>
              </a:ext>
            </a:extLst>
          </p:cNvPr>
          <p:cNvSpPr/>
          <p:nvPr/>
        </p:nvSpPr>
        <p:spPr>
          <a:xfrm>
            <a:off x="0" y="1123950"/>
            <a:ext cx="68580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Баннер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анонс  нового контента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02D44-4DC5-481F-A0EA-BA3EE3476E82}"/>
              </a:ext>
            </a:extLst>
          </p:cNvPr>
          <p:cNvSpPr txBox="1"/>
          <p:nvPr/>
        </p:nvSpPr>
        <p:spPr>
          <a:xfrm>
            <a:off x="4115454" y="38729"/>
            <a:ext cx="274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Активная страница выделена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77EF5-4A30-41BE-91E8-537B6C76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" y="12065021"/>
            <a:ext cx="6724650" cy="307657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719764-1EA2-403E-BCDB-CE82925B81DD}"/>
              </a:ext>
            </a:extLst>
          </p:cNvPr>
          <p:cNvSpPr/>
          <p:nvPr/>
        </p:nvSpPr>
        <p:spPr>
          <a:xfrm>
            <a:off x="13715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E0AB18-D9D4-4653-B3A6-EE48C1352406}"/>
              </a:ext>
            </a:extLst>
          </p:cNvPr>
          <p:cNvSpPr/>
          <p:nvPr/>
        </p:nvSpPr>
        <p:spPr>
          <a:xfrm>
            <a:off x="1325047" y="657225"/>
            <a:ext cx="1028701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Замедление прогрессирования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1CC27D-5ED1-4D6C-AC12-09C5C2835203}"/>
              </a:ext>
            </a:extLst>
          </p:cNvPr>
          <p:cNvSpPr/>
          <p:nvPr/>
        </p:nvSpPr>
        <p:spPr>
          <a:xfrm>
            <a:off x="2656521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92CD8-55FC-47AB-9760-0A1907F027D4}"/>
              </a:ext>
            </a:extLst>
          </p:cNvPr>
          <p:cNvSpPr/>
          <p:nvPr/>
        </p:nvSpPr>
        <p:spPr>
          <a:xfrm>
            <a:off x="2618421" y="711428"/>
            <a:ext cx="1219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1day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A4D3BA-FD50-4818-9EF3-0B207CF0E409}"/>
              </a:ext>
            </a:extLst>
          </p:cNvPr>
          <p:cNvSpPr/>
          <p:nvPr/>
        </p:nvSpPr>
        <p:spPr>
          <a:xfrm>
            <a:off x="5715003" y="657225"/>
            <a:ext cx="1005839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dirty="0">
                <a:solidFill>
                  <a:prstClr val="white"/>
                </a:solidFill>
                <a:latin typeface="Calibri" panose="020F0502020204030204"/>
              </a:rPr>
              <a:t>Дополнительные ресурсы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C82C14-F434-498A-96AE-7586CD51D35A}"/>
              </a:ext>
            </a:extLst>
          </p:cNvPr>
          <p:cNvCxnSpPr/>
          <p:nvPr/>
        </p:nvCxnSpPr>
        <p:spPr>
          <a:xfrm>
            <a:off x="6402897" y="438719"/>
            <a:ext cx="0" cy="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0E747C4-763B-4A47-B6F4-31243C7B6B43}"/>
              </a:ext>
            </a:extLst>
          </p:cNvPr>
          <p:cNvSpPr/>
          <p:nvPr/>
        </p:nvSpPr>
        <p:spPr>
          <a:xfrm>
            <a:off x="4165433" y="657225"/>
            <a:ext cx="11430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F26D3-A38B-47AB-B8A6-4992CD5B6900}"/>
              </a:ext>
            </a:extLst>
          </p:cNvPr>
          <p:cNvSpPr/>
          <p:nvPr/>
        </p:nvSpPr>
        <p:spPr>
          <a:xfrm>
            <a:off x="17147" y="520158"/>
            <a:ext cx="5305005" cy="5265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AAF316-6225-4EFE-9332-B60D932E4BDA}"/>
              </a:ext>
            </a:extLst>
          </p:cNvPr>
          <p:cNvSpPr/>
          <p:nvPr/>
        </p:nvSpPr>
        <p:spPr>
          <a:xfrm>
            <a:off x="4089233" y="649873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Программа            «Яркое будущее»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513F49-B8BC-4BA4-85B0-9DC75E65CE0C}"/>
              </a:ext>
            </a:extLst>
          </p:cNvPr>
          <p:cNvSpPr/>
          <p:nvPr/>
        </p:nvSpPr>
        <p:spPr>
          <a:xfrm>
            <a:off x="137157" y="673444"/>
            <a:ext cx="1028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Миопия и риски для здоровья глаз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6DD32-5DAE-4D5F-9898-2A8D55BF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0" y="2112079"/>
            <a:ext cx="6057919" cy="6671379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C274A1-322A-4896-A893-781EF89FEC76}"/>
              </a:ext>
            </a:extLst>
          </p:cNvPr>
          <p:cNvSpPr/>
          <p:nvPr/>
        </p:nvSpPr>
        <p:spPr>
          <a:xfrm>
            <a:off x="548806" y="3375810"/>
            <a:ext cx="1766842" cy="602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dirty="0">
                <a:solidFill>
                  <a:srgbClr val="002060"/>
                </a:solidFill>
                <a:latin typeface="Calibri" panose="020F0502020204030204"/>
              </a:rPr>
              <a:t>Дети и контактные линзы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59A9BF7-0902-445E-8F69-71F327A97EC0}"/>
              </a:ext>
            </a:extLst>
          </p:cNvPr>
          <p:cNvSpPr/>
          <p:nvPr/>
        </p:nvSpPr>
        <p:spPr>
          <a:xfrm>
            <a:off x="2504039" y="3389295"/>
            <a:ext cx="1766842" cy="602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2060"/>
                </a:solidFill>
              </a:rPr>
              <a:t>Особенности Коммуникации</a:t>
            </a:r>
            <a:endParaRPr lang="en-US" sz="800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1DE18F3-FCCC-4045-A811-6EF989E973E5}"/>
              </a:ext>
            </a:extLst>
          </p:cNvPr>
          <p:cNvSpPr/>
          <p:nvPr/>
        </p:nvSpPr>
        <p:spPr>
          <a:xfrm>
            <a:off x="4438731" y="3375810"/>
            <a:ext cx="1766842" cy="602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2060"/>
                </a:solidFill>
              </a:rPr>
              <a:t>Научные статьи </a:t>
            </a:r>
            <a:endParaRPr lang="en-US" sz="800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65BDD27-4286-4061-86FD-A65D0B4F3F3C}"/>
              </a:ext>
            </a:extLst>
          </p:cNvPr>
          <p:cNvSpPr/>
          <p:nvPr/>
        </p:nvSpPr>
        <p:spPr>
          <a:xfrm>
            <a:off x="4438731" y="5514599"/>
            <a:ext cx="1766842" cy="602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2060"/>
                </a:solidFill>
              </a:rPr>
              <a:t>Отзывы пациентов</a:t>
            </a:r>
            <a:endParaRPr lang="en-US" sz="800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738450C-2E14-4B43-B7C9-E599522F48A8}"/>
              </a:ext>
            </a:extLst>
          </p:cNvPr>
          <p:cNvSpPr/>
          <p:nvPr/>
        </p:nvSpPr>
        <p:spPr>
          <a:xfrm>
            <a:off x="2496051" y="5514599"/>
            <a:ext cx="1766842" cy="602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2060"/>
                </a:solidFill>
              </a:rPr>
              <a:t>Отзывы специалистов</a:t>
            </a:r>
            <a:endParaRPr lang="en-US" sz="800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655366-FDA6-452B-B0D4-FCC3D4E612FE}"/>
              </a:ext>
            </a:extLst>
          </p:cNvPr>
          <p:cNvSpPr/>
          <p:nvPr/>
        </p:nvSpPr>
        <p:spPr>
          <a:xfrm>
            <a:off x="564625" y="5514599"/>
            <a:ext cx="1766842" cy="602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dirty="0">
                <a:solidFill>
                  <a:srgbClr val="002060"/>
                </a:solidFill>
                <a:latin typeface="Calibri" panose="020F0502020204030204"/>
              </a:rPr>
              <a:t>Дети и Контактные </a:t>
            </a:r>
            <a:r>
              <a:rPr lang="ru-RU" sz="800" dirty="0" err="1">
                <a:solidFill>
                  <a:srgbClr val="002060"/>
                </a:solidFill>
                <a:latin typeface="Calibri" panose="020F0502020204030204"/>
              </a:rPr>
              <a:t>лИнзы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998EB4-F243-4846-8F6C-346A2A2431A5}"/>
              </a:ext>
            </a:extLst>
          </p:cNvPr>
          <p:cNvSpPr/>
          <p:nvPr/>
        </p:nvSpPr>
        <p:spPr>
          <a:xfrm>
            <a:off x="476823" y="5514599"/>
            <a:ext cx="1766842" cy="602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2060"/>
                </a:solidFill>
              </a:rPr>
              <a:t>Научные статьи </a:t>
            </a:r>
            <a:endParaRPr lang="en-US" sz="800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4892651-F62A-4840-B6BA-9E599758F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20" r="67320"/>
          <a:stretch/>
        </p:blipFill>
        <p:spPr>
          <a:xfrm>
            <a:off x="4430882" y="6563280"/>
            <a:ext cx="1979736" cy="2180216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3DB3D48-19D8-4F1C-8CCA-05B09B9203AF}"/>
              </a:ext>
            </a:extLst>
          </p:cNvPr>
          <p:cNvSpPr/>
          <p:nvPr/>
        </p:nvSpPr>
        <p:spPr>
          <a:xfrm>
            <a:off x="4596743" y="7653388"/>
            <a:ext cx="1766842" cy="602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2060"/>
                </a:solidFill>
              </a:rPr>
              <a:t>Вход для участников программы </a:t>
            </a:r>
          </a:p>
          <a:p>
            <a:pPr algn="ctr"/>
            <a:r>
              <a:rPr lang="ru-RU" sz="800" dirty="0">
                <a:solidFill>
                  <a:srgbClr val="002060"/>
                </a:solidFill>
              </a:rPr>
              <a:t>«Яркое Будущее»</a:t>
            </a:r>
            <a:endParaRPr lang="en-US" sz="800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34678-C265-4D6C-8F52-D23E4923DC9F}"/>
              </a:ext>
            </a:extLst>
          </p:cNvPr>
          <p:cNvCxnSpPr>
            <a:cxnSpLocks/>
          </p:cNvCxnSpPr>
          <p:nvPr/>
        </p:nvCxnSpPr>
        <p:spPr>
          <a:xfrm>
            <a:off x="6217922" y="7792872"/>
            <a:ext cx="920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9A8A1C-EECD-43F0-863E-F84284FB797A}"/>
              </a:ext>
            </a:extLst>
          </p:cNvPr>
          <p:cNvSpPr txBox="1"/>
          <p:nvPr/>
        </p:nvSpPr>
        <p:spPr>
          <a:xfrm>
            <a:off x="7275933" y="7680685"/>
            <a:ext cx="3584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 на страничку с паролем, где будут храниться материалы для участников программы </a:t>
            </a:r>
            <a:r>
              <a:rPr lang="en-US" dirty="0"/>
              <a:t>( </a:t>
            </a:r>
            <a:r>
              <a:rPr lang="ru-RU" dirty="0"/>
              <a:t>список </a:t>
            </a:r>
            <a:r>
              <a:rPr lang="en-US" dirty="0"/>
              <a:t>POS, </a:t>
            </a:r>
            <a:r>
              <a:rPr lang="ru-RU" dirty="0"/>
              <a:t> калькулятор аксиальной длинны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2B740C-558B-42D2-8B39-C363EDA15828}"/>
              </a:ext>
            </a:extLst>
          </p:cNvPr>
          <p:cNvCxnSpPr>
            <a:cxnSpLocks/>
          </p:cNvCxnSpPr>
          <p:nvPr/>
        </p:nvCxnSpPr>
        <p:spPr>
          <a:xfrm>
            <a:off x="6217922" y="4104114"/>
            <a:ext cx="920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0D8CB6-0580-4790-9A6C-EE79E93718F1}"/>
              </a:ext>
            </a:extLst>
          </p:cNvPr>
          <p:cNvSpPr txBox="1"/>
          <p:nvPr/>
        </p:nvSpPr>
        <p:spPr>
          <a:xfrm>
            <a:off x="7275933" y="3991927"/>
            <a:ext cx="446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 на страничку со статьями в </a:t>
            </a:r>
            <a:r>
              <a:rPr lang="en-US" dirty="0"/>
              <a:t>pdf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39DE8F-B553-44BB-8195-A4C5E9E4C0F9}"/>
              </a:ext>
            </a:extLst>
          </p:cNvPr>
          <p:cNvCxnSpPr>
            <a:cxnSpLocks/>
          </p:cNvCxnSpPr>
          <p:nvPr/>
        </p:nvCxnSpPr>
        <p:spPr>
          <a:xfrm>
            <a:off x="6217922" y="6306135"/>
            <a:ext cx="920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C0130A-2109-46B8-A40E-F97F8D329A34}"/>
              </a:ext>
            </a:extLst>
          </p:cNvPr>
          <p:cNvSpPr txBox="1"/>
          <p:nvPr/>
        </p:nvSpPr>
        <p:spPr>
          <a:xfrm>
            <a:off x="7275933" y="6161864"/>
            <a:ext cx="4466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 на страничку с</a:t>
            </a:r>
            <a:r>
              <a:rPr lang="en-US" dirty="0"/>
              <a:t> </a:t>
            </a:r>
            <a:r>
              <a:rPr lang="ru-RU" dirty="0"/>
              <a:t>отзывами ( видео и письменные. Нужны советы по дизайну такой страницы)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9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282</Words>
  <Application>Microsoft Office PowerPoint</Application>
  <PresentationFormat>Широкоэкранный</PresentationFormat>
  <Paragraphs>64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 Abramov</dc:creator>
  <cp:lastModifiedBy>ПК8</cp:lastModifiedBy>
  <cp:revision>31</cp:revision>
  <dcterms:created xsi:type="dcterms:W3CDTF">2020-09-07T14:19:15Z</dcterms:created>
  <dcterms:modified xsi:type="dcterms:W3CDTF">2020-09-28T17:23:19Z</dcterms:modified>
</cp:coreProperties>
</file>