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45">
  <p:sldMasterIdLst>
    <p:sldMasterId id="2147483648" r:id="rId1"/>
  </p:sldMasterIdLst>
  <p:notesMasterIdLst>
    <p:notesMasterId r:id="rId63"/>
  </p:notesMasterIdLst>
  <p:handoutMasterIdLst>
    <p:handoutMasterId r:id="rId64"/>
  </p:handoutMasterIdLst>
  <p:sldIdLst>
    <p:sldId id="256" r:id="rId2"/>
    <p:sldId id="258" r:id="rId3"/>
    <p:sldId id="277" r:id="rId4"/>
    <p:sldId id="280" r:id="rId5"/>
    <p:sldId id="281" r:id="rId6"/>
    <p:sldId id="282" r:id="rId7"/>
    <p:sldId id="283" r:id="rId8"/>
    <p:sldId id="284" r:id="rId9"/>
    <p:sldId id="285" r:id="rId10"/>
    <p:sldId id="291" r:id="rId11"/>
    <p:sldId id="300" r:id="rId12"/>
    <p:sldId id="302" r:id="rId13"/>
    <p:sldId id="301" r:id="rId14"/>
    <p:sldId id="304" r:id="rId15"/>
    <p:sldId id="308" r:id="rId16"/>
    <p:sldId id="306" r:id="rId17"/>
    <p:sldId id="305" r:id="rId18"/>
    <p:sldId id="309" r:id="rId19"/>
    <p:sldId id="310" r:id="rId20"/>
    <p:sldId id="311" r:id="rId21"/>
    <p:sldId id="312" r:id="rId22"/>
    <p:sldId id="315" r:id="rId23"/>
    <p:sldId id="319" r:id="rId24"/>
    <p:sldId id="318" r:id="rId25"/>
    <p:sldId id="317" r:id="rId26"/>
    <p:sldId id="313" r:id="rId27"/>
    <p:sldId id="316" r:id="rId28"/>
    <p:sldId id="325" r:id="rId29"/>
    <p:sldId id="323" r:id="rId30"/>
    <p:sldId id="321" r:id="rId31"/>
    <p:sldId id="320" r:id="rId32"/>
    <p:sldId id="332" r:id="rId33"/>
    <p:sldId id="331" r:id="rId34"/>
    <p:sldId id="330" r:id="rId35"/>
    <p:sldId id="326" r:id="rId36"/>
    <p:sldId id="334" r:id="rId37"/>
    <p:sldId id="335" r:id="rId38"/>
    <p:sldId id="336" r:id="rId39"/>
    <p:sldId id="333" r:id="rId40"/>
    <p:sldId id="342" r:id="rId41"/>
    <p:sldId id="339" r:id="rId42"/>
    <p:sldId id="341" r:id="rId43"/>
    <p:sldId id="340" r:id="rId44"/>
    <p:sldId id="338" r:id="rId45"/>
    <p:sldId id="364" r:id="rId46"/>
    <p:sldId id="343" r:id="rId47"/>
    <p:sldId id="345" r:id="rId48"/>
    <p:sldId id="367" r:id="rId49"/>
    <p:sldId id="346" r:id="rId50"/>
    <p:sldId id="351" r:id="rId51"/>
    <p:sldId id="348" r:id="rId52"/>
    <p:sldId id="349" r:id="rId53"/>
    <p:sldId id="347" r:id="rId54"/>
    <p:sldId id="350" r:id="rId55"/>
    <p:sldId id="354" r:id="rId56"/>
    <p:sldId id="353" r:id="rId57"/>
    <p:sldId id="352" r:id="rId58"/>
    <p:sldId id="355" r:id="rId59"/>
    <p:sldId id="365" r:id="rId60"/>
    <p:sldId id="366" r:id="rId61"/>
    <p:sldId id="363"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6050D5-6199-4E72-884E-8D52ADE769AF}">
          <p14:sldIdLst>
            <p14:sldId id="256"/>
          </p14:sldIdLst>
        </p14:section>
        <p14:section name="Untitled Section" id="{CC3371DC-50E9-42EA-96F3-E451DCE25B81}">
          <p14:sldIdLst>
            <p14:sldId id="258"/>
            <p14:sldId id="277"/>
            <p14:sldId id="280"/>
            <p14:sldId id="281"/>
            <p14:sldId id="282"/>
            <p14:sldId id="283"/>
            <p14:sldId id="284"/>
            <p14:sldId id="285"/>
            <p14:sldId id="291"/>
            <p14:sldId id="300"/>
            <p14:sldId id="302"/>
            <p14:sldId id="301"/>
            <p14:sldId id="304"/>
            <p14:sldId id="308"/>
            <p14:sldId id="306"/>
            <p14:sldId id="305"/>
            <p14:sldId id="309"/>
            <p14:sldId id="310"/>
            <p14:sldId id="311"/>
            <p14:sldId id="312"/>
            <p14:sldId id="315"/>
            <p14:sldId id="319"/>
            <p14:sldId id="318"/>
            <p14:sldId id="317"/>
            <p14:sldId id="313"/>
            <p14:sldId id="316"/>
            <p14:sldId id="325"/>
            <p14:sldId id="323"/>
            <p14:sldId id="321"/>
            <p14:sldId id="320"/>
            <p14:sldId id="332"/>
            <p14:sldId id="331"/>
            <p14:sldId id="330"/>
            <p14:sldId id="326"/>
            <p14:sldId id="334"/>
            <p14:sldId id="335"/>
            <p14:sldId id="336"/>
            <p14:sldId id="333"/>
            <p14:sldId id="342"/>
            <p14:sldId id="339"/>
            <p14:sldId id="341"/>
            <p14:sldId id="340"/>
            <p14:sldId id="338"/>
            <p14:sldId id="364"/>
            <p14:sldId id="343"/>
            <p14:sldId id="345"/>
            <p14:sldId id="367"/>
            <p14:sldId id="346"/>
            <p14:sldId id="351"/>
            <p14:sldId id="348"/>
            <p14:sldId id="349"/>
            <p14:sldId id="347"/>
            <p14:sldId id="350"/>
            <p14:sldId id="354"/>
            <p14:sldId id="353"/>
            <p14:sldId id="352"/>
            <p14:sldId id="355"/>
            <p14:sldId id="365"/>
            <p14:sldId id="366"/>
            <p14:sldId id="3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EE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8" d="100"/>
          <a:sy n="78" d="100"/>
        </p:scale>
        <p:origin x="4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7DB75A-C762-4B98-8E57-0F663774CC2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77582508-E434-474B-94BD-4B6675D692FE}">
      <dgm:prSet phldrT="[Text]" custT="1"/>
      <dgm:spPr/>
      <dgm:t>
        <a:bodyPr/>
        <a:lstStyle/>
        <a:p>
          <a:r>
            <a:rPr lang="en-US" sz="1400">
              <a:latin typeface="Times New Roman" panose="02020603050405020304" pitchFamily="18" charset="0"/>
              <a:cs typeface="Times New Roman" panose="02020603050405020304" pitchFamily="18" charset="0"/>
            </a:rPr>
            <a:t>I. Giới thiệu chung</a:t>
          </a:r>
        </a:p>
      </dgm:t>
    </dgm:pt>
    <dgm:pt modelId="{739EF8E1-FF1B-428A-B73F-963A0C5319DA}" type="parTrans" cxnId="{11EE1FB9-C402-4368-B0EF-999EA6416FCB}">
      <dgm:prSet/>
      <dgm:spPr/>
      <dgm:t>
        <a:bodyPr/>
        <a:lstStyle/>
        <a:p>
          <a:endParaRPr lang="en-US"/>
        </a:p>
      </dgm:t>
    </dgm:pt>
    <dgm:pt modelId="{463E91DC-D6D4-4307-A8A0-1F09E7D792EE}" type="sibTrans" cxnId="{11EE1FB9-C402-4368-B0EF-999EA6416FCB}">
      <dgm:prSet custT="1"/>
      <dgm:spPr/>
      <dgm:t>
        <a:bodyPr/>
        <a:lstStyle/>
        <a:p>
          <a:r>
            <a:rPr lang="en-US" sz="1400">
              <a:latin typeface="Times New Roman" panose="02020603050405020304" pitchFamily="18" charset="0"/>
              <a:cs typeface="Times New Roman" panose="02020603050405020304" pitchFamily="18" charset="0"/>
            </a:rPr>
            <a:t>VII. Kiểm thử</a:t>
          </a:r>
        </a:p>
      </dgm:t>
    </dgm:pt>
    <dgm:pt modelId="{2E043AA9-5713-46F4-9D71-17556A816749}">
      <dgm:prSet phldrT="[Text]" custT="1"/>
      <dgm:spPr/>
      <dgm:t>
        <a:bodyPr/>
        <a:lstStyle/>
        <a:p>
          <a:r>
            <a:rPr lang="en-US" sz="1400">
              <a:latin typeface="Times New Roman" panose="02020603050405020304" pitchFamily="18" charset="0"/>
              <a:cs typeface="Times New Roman" panose="02020603050405020304" pitchFamily="18" charset="0"/>
            </a:rPr>
            <a:t>VI. Thiết kế giao diện</a:t>
          </a:r>
        </a:p>
      </dgm:t>
    </dgm:pt>
    <dgm:pt modelId="{37D0CA8F-736F-4BF1-B9B8-4387C7D3E9DB}" type="parTrans" cxnId="{98180855-0C49-4F45-A90D-9446E3770AF3}">
      <dgm:prSet/>
      <dgm:spPr/>
      <dgm:t>
        <a:bodyPr/>
        <a:lstStyle/>
        <a:p>
          <a:endParaRPr lang="en-US"/>
        </a:p>
      </dgm:t>
    </dgm:pt>
    <dgm:pt modelId="{5BFC353F-7DBC-46D6-821E-24BF571EF19D}" type="sibTrans" cxnId="{98180855-0C49-4F45-A90D-9446E3770AF3}">
      <dgm:prSet custT="1"/>
      <dgm:spPr/>
      <dgm:t>
        <a:bodyPr/>
        <a:lstStyle/>
        <a:p>
          <a:r>
            <a:rPr lang="en-US" sz="1400">
              <a:latin typeface="Times New Roman" panose="02020603050405020304" pitchFamily="18" charset="0"/>
              <a:cs typeface="Times New Roman" panose="02020603050405020304" pitchFamily="18" charset="0"/>
            </a:rPr>
            <a:t>IV. Các biểu đồ</a:t>
          </a:r>
        </a:p>
      </dgm:t>
    </dgm:pt>
    <dgm:pt modelId="{496FA4D6-2A6C-4D13-A5A7-8FF9C288323B}">
      <dgm:prSet phldrT="[Text]" custT="1"/>
      <dgm:spPr/>
      <dgm:t>
        <a:bodyPr/>
        <a:lstStyle/>
        <a:p>
          <a:r>
            <a:rPr lang="en-US" sz="1400">
              <a:latin typeface="Times New Roman" panose="02020603050405020304" pitchFamily="18" charset="0"/>
              <a:cs typeface="Times New Roman" panose="02020603050405020304" pitchFamily="18" charset="0"/>
            </a:rPr>
            <a:t>II. Tổng quan ứng dụng</a:t>
          </a:r>
        </a:p>
      </dgm:t>
    </dgm:pt>
    <dgm:pt modelId="{EDB2F33D-B824-4A62-86DE-AFCCDBD03235}" type="parTrans" cxnId="{1EDEAB0E-53EF-461C-9744-CF360699162C}">
      <dgm:prSet/>
      <dgm:spPr/>
      <dgm:t>
        <a:bodyPr/>
        <a:lstStyle/>
        <a:p>
          <a:endParaRPr lang="en-US"/>
        </a:p>
      </dgm:t>
    </dgm:pt>
    <dgm:pt modelId="{FAAE5B9C-E0B4-4A07-9754-1E380F882262}" type="sibTrans" cxnId="{1EDEAB0E-53EF-461C-9744-CF360699162C}">
      <dgm:prSet custT="1"/>
      <dgm:spPr/>
      <dgm:t>
        <a:bodyPr/>
        <a:lstStyle/>
        <a:p>
          <a:r>
            <a:rPr lang="en-US" sz="1400">
              <a:latin typeface="Times New Roman" panose="02020603050405020304" pitchFamily="18" charset="0"/>
              <a:cs typeface="Times New Roman" panose="02020603050405020304" pitchFamily="18" charset="0"/>
            </a:rPr>
            <a:t>V. Thiết kế dữ liệu</a:t>
          </a:r>
        </a:p>
      </dgm:t>
    </dgm:pt>
    <dgm:pt modelId="{7AB45F4B-292E-4B11-A80E-5F8D56C0970D}">
      <dgm:prSet custT="1"/>
      <dgm:spPr/>
      <dgm:t>
        <a:bodyPr/>
        <a:lstStyle/>
        <a:p>
          <a:r>
            <a:rPr lang="en-US" sz="1400">
              <a:latin typeface="Times New Roman" panose="02020603050405020304" pitchFamily="18" charset="0"/>
              <a:cs typeface="Times New Roman" panose="02020603050405020304" pitchFamily="18" charset="0"/>
            </a:rPr>
            <a:t>Ứng dụng giới thiệu và bán sách</a:t>
          </a:r>
        </a:p>
      </dgm:t>
    </dgm:pt>
    <dgm:pt modelId="{AAA44445-5D03-49D5-86F8-01175B50D8FA}" type="parTrans" cxnId="{72059198-F66D-42CD-9C6A-58B0F84E2E99}">
      <dgm:prSet/>
      <dgm:spPr/>
      <dgm:t>
        <a:bodyPr/>
        <a:lstStyle/>
        <a:p>
          <a:endParaRPr lang="en-US"/>
        </a:p>
      </dgm:t>
    </dgm:pt>
    <dgm:pt modelId="{CA44E444-435F-4AC5-93B7-F7CF7B8ECE1C}" type="sibTrans" cxnId="{72059198-F66D-42CD-9C6A-58B0F84E2E99}">
      <dgm:prSet custT="1"/>
      <dgm:spPr/>
      <dgm:t>
        <a:bodyPr/>
        <a:lstStyle/>
        <a:p>
          <a:r>
            <a:rPr lang="en-US" sz="1400">
              <a:latin typeface="Times New Roman" panose="02020603050405020304" pitchFamily="18" charset="0"/>
              <a:cs typeface="Times New Roman" panose="02020603050405020304" pitchFamily="18" charset="0"/>
            </a:rPr>
            <a:t>III. Danh sách đặc tả yêu cầu chức năng</a:t>
          </a:r>
        </a:p>
      </dgm:t>
    </dgm:pt>
    <dgm:pt modelId="{77DAFF02-FD47-4711-97FB-49AEDA35F381}" type="pres">
      <dgm:prSet presAssocID="{347DB75A-C762-4B98-8E57-0F663774CC2F}" presName="Name0" presStyleCnt="0">
        <dgm:presLayoutVars>
          <dgm:chMax/>
          <dgm:chPref/>
          <dgm:dir/>
          <dgm:animLvl val="lvl"/>
        </dgm:presLayoutVars>
      </dgm:prSet>
      <dgm:spPr/>
    </dgm:pt>
    <dgm:pt modelId="{5C16C9B1-76FF-49EA-A511-3FAB2970345C}" type="pres">
      <dgm:prSet presAssocID="{77582508-E434-474B-94BD-4B6675D692FE}" presName="composite" presStyleCnt="0"/>
      <dgm:spPr/>
    </dgm:pt>
    <dgm:pt modelId="{32B5E313-9A1E-451C-A27E-B1E0E953B89C}" type="pres">
      <dgm:prSet presAssocID="{77582508-E434-474B-94BD-4B6675D692FE}" presName="Parent1" presStyleLbl="node1" presStyleIdx="0" presStyleCnt="8" custLinFactNeighborX="-90523" custLinFactNeighborY="-137">
        <dgm:presLayoutVars>
          <dgm:chMax val="1"/>
          <dgm:chPref val="1"/>
          <dgm:bulletEnabled val="1"/>
        </dgm:presLayoutVars>
      </dgm:prSet>
      <dgm:spPr/>
    </dgm:pt>
    <dgm:pt modelId="{E481F279-C561-49F4-B9BE-A59A7E92D178}" type="pres">
      <dgm:prSet presAssocID="{77582508-E434-474B-94BD-4B6675D692FE}" presName="Childtext1" presStyleLbl="revTx" presStyleIdx="0" presStyleCnt="4" custLinFactNeighborX="2861" custLinFactNeighborY="2032">
        <dgm:presLayoutVars>
          <dgm:chMax val="0"/>
          <dgm:chPref val="0"/>
          <dgm:bulletEnabled val="1"/>
        </dgm:presLayoutVars>
      </dgm:prSet>
      <dgm:spPr/>
    </dgm:pt>
    <dgm:pt modelId="{D3E35847-8E59-4A80-AAEA-297112B9338C}" type="pres">
      <dgm:prSet presAssocID="{77582508-E434-474B-94BD-4B6675D692FE}" presName="BalanceSpacing" presStyleCnt="0"/>
      <dgm:spPr/>
    </dgm:pt>
    <dgm:pt modelId="{2FBFB2D6-670B-4D6C-9F60-65F979331249}" type="pres">
      <dgm:prSet presAssocID="{77582508-E434-474B-94BD-4B6675D692FE}" presName="BalanceSpacing1" presStyleCnt="0"/>
      <dgm:spPr/>
    </dgm:pt>
    <dgm:pt modelId="{C2759C12-8767-43DA-8244-0D0EE771F97F}" type="pres">
      <dgm:prSet presAssocID="{463E91DC-D6D4-4307-A8A0-1F09E7D792EE}" presName="Accent1Text" presStyleLbl="node1" presStyleIdx="1" presStyleCnt="8" custLinFactNeighborX="-99086" custLinFactNeighborY="43569"/>
      <dgm:spPr/>
    </dgm:pt>
    <dgm:pt modelId="{66E9A5AF-A99A-429A-A9B6-2A7553A67649}" type="pres">
      <dgm:prSet presAssocID="{463E91DC-D6D4-4307-A8A0-1F09E7D792EE}" presName="spaceBetweenRectangles" presStyleCnt="0"/>
      <dgm:spPr/>
    </dgm:pt>
    <dgm:pt modelId="{242DACE7-99F4-4BB6-9A72-9CE5C9418153}" type="pres">
      <dgm:prSet presAssocID="{2E043AA9-5713-46F4-9D71-17556A816749}" presName="composite" presStyleCnt="0"/>
      <dgm:spPr/>
    </dgm:pt>
    <dgm:pt modelId="{92B2B3F2-D34A-469C-A9CA-BFE9CB59E3D5}" type="pres">
      <dgm:prSet presAssocID="{2E043AA9-5713-46F4-9D71-17556A816749}" presName="Parent1" presStyleLbl="node1" presStyleIdx="2" presStyleCnt="8" custLinFactX="-67275" custLinFactNeighborX="-100000" custLinFactNeighborY="61100">
        <dgm:presLayoutVars>
          <dgm:chMax val="1"/>
          <dgm:chPref val="1"/>
          <dgm:bulletEnabled val="1"/>
        </dgm:presLayoutVars>
      </dgm:prSet>
      <dgm:spPr/>
    </dgm:pt>
    <dgm:pt modelId="{CC19D140-D5BA-451D-A98D-18D539E02839}" type="pres">
      <dgm:prSet presAssocID="{2E043AA9-5713-46F4-9D71-17556A816749}" presName="Childtext1" presStyleLbl="revTx" presStyleIdx="1" presStyleCnt="4">
        <dgm:presLayoutVars>
          <dgm:chMax val="0"/>
          <dgm:chPref val="0"/>
          <dgm:bulletEnabled val="1"/>
        </dgm:presLayoutVars>
      </dgm:prSet>
      <dgm:spPr/>
    </dgm:pt>
    <dgm:pt modelId="{61F25C2C-D22A-4D68-90B0-1DAABDBC57CE}" type="pres">
      <dgm:prSet presAssocID="{2E043AA9-5713-46F4-9D71-17556A816749}" presName="BalanceSpacing" presStyleCnt="0"/>
      <dgm:spPr/>
    </dgm:pt>
    <dgm:pt modelId="{852F9201-D7D0-4434-BC4F-1F30249C29BB}" type="pres">
      <dgm:prSet presAssocID="{2E043AA9-5713-46F4-9D71-17556A816749}" presName="BalanceSpacing1" presStyleCnt="0"/>
      <dgm:spPr/>
    </dgm:pt>
    <dgm:pt modelId="{0C05075D-1A9B-41A7-989F-8151B4AFF77D}" type="pres">
      <dgm:prSet presAssocID="{5BFC353F-7DBC-46D6-821E-24BF571EF19D}" presName="Accent1Text" presStyleLbl="node1" presStyleIdx="3" presStyleCnt="8" custLinFactY="33033" custLinFactNeighborX="-84406" custLinFactNeighborY="100000"/>
      <dgm:spPr/>
    </dgm:pt>
    <dgm:pt modelId="{04906F62-BD63-4F9E-8D4D-E17099834C85}" type="pres">
      <dgm:prSet presAssocID="{5BFC353F-7DBC-46D6-821E-24BF571EF19D}" presName="spaceBetweenRectangles" presStyleCnt="0"/>
      <dgm:spPr/>
    </dgm:pt>
    <dgm:pt modelId="{FA92F4A8-227C-4372-BA9C-39D3BAD862D4}" type="pres">
      <dgm:prSet presAssocID="{496FA4D6-2A6C-4D13-A5A7-8FF9C288323B}" presName="composite" presStyleCnt="0"/>
      <dgm:spPr/>
    </dgm:pt>
    <dgm:pt modelId="{AAB71269-FB51-48D5-A4BA-5F320E8F0C70}" type="pres">
      <dgm:prSet presAssocID="{496FA4D6-2A6C-4D13-A5A7-8FF9C288323B}" presName="Parent1" presStyleLbl="node1" presStyleIdx="4" presStyleCnt="8" custLinFactY="-25574" custLinFactNeighborX="26913" custLinFactNeighborY="-100000">
        <dgm:presLayoutVars>
          <dgm:chMax val="1"/>
          <dgm:chPref val="1"/>
          <dgm:bulletEnabled val="1"/>
        </dgm:presLayoutVars>
      </dgm:prSet>
      <dgm:spPr/>
    </dgm:pt>
    <dgm:pt modelId="{50DF3BE0-B956-411F-A9E6-7F7F43C15C9C}" type="pres">
      <dgm:prSet presAssocID="{496FA4D6-2A6C-4D13-A5A7-8FF9C288323B}" presName="Childtext1" presStyleLbl="revTx" presStyleIdx="2" presStyleCnt="4">
        <dgm:presLayoutVars>
          <dgm:chMax val="0"/>
          <dgm:chPref val="0"/>
          <dgm:bulletEnabled val="1"/>
        </dgm:presLayoutVars>
      </dgm:prSet>
      <dgm:spPr/>
    </dgm:pt>
    <dgm:pt modelId="{FAB0D935-9B78-4834-BB64-BD8E8A844252}" type="pres">
      <dgm:prSet presAssocID="{496FA4D6-2A6C-4D13-A5A7-8FF9C288323B}" presName="BalanceSpacing" presStyleCnt="0"/>
      <dgm:spPr/>
    </dgm:pt>
    <dgm:pt modelId="{E69882B0-48C5-405C-90AF-349597C94843}" type="pres">
      <dgm:prSet presAssocID="{496FA4D6-2A6C-4D13-A5A7-8FF9C288323B}" presName="BalanceSpacing1" presStyleCnt="0"/>
      <dgm:spPr/>
    </dgm:pt>
    <dgm:pt modelId="{28D5B6C1-3388-4454-BD53-E4F5058B2A96}" type="pres">
      <dgm:prSet presAssocID="{FAAE5B9C-E0B4-4A07-9754-1E380F882262}" presName="Accent1Text" presStyleLbl="node1" presStyleIdx="5" presStyleCnt="8" custLinFactNeighborX="-35475" custLinFactNeighborY="46828"/>
      <dgm:spPr/>
    </dgm:pt>
    <dgm:pt modelId="{37B412DE-1E4D-4B70-B080-A09CF7983F13}" type="pres">
      <dgm:prSet presAssocID="{FAAE5B9C-E0B4-4A07-9754-1E380F882262}" presName="spaceBetweenRectangles" presStyleCnt="0"/>
      <dgm:spPr/>
    </dgm:pt>
    <dgm:pt modelId="{7C74F1E5-506C-4961-A3C2-4F1BD4E9F136}" type="pres">
      <dgm:prSet presAssocID="{7AB45F4B-292E-4B11-A80E-5F8D56C0970D}" presName="composite" presStyleCnt="0"/>
      <dgm:spPr/>
    </dgm:pt>
    <dgm:pt modelId="{538D8935-F37A-48AC-857F-CA49FC8A1690}" type="pres">
      <dgm:prSet presAssocID="{7AB45F4B-292E-4B11-A80E-5F8D56C0970D}" presName="Parent1" presStyleLbl="node1" presStyleIdx="6" presStyleCnt="8" custLinFactY="-44530" custLinFactNeighborX="-35161" custLinFactNeighborY="-100000">
        <dgm:presLayoutVars>
          <dgm:chMax val="1"/>
          <dgm:chPref val="1"/>
          <dgm:bulletEnabled val="1"/>
        </dgm:presLayoutVars>
      </dgm:prSet>
      <dgm:spPr/>
    </dgm:pt>
    <dgm:pt modelId="{24660C33-D50E-4B1E-AD0B-1B3235C20F50}" type="pres">
      <dgm:prSet presAssocID="{7AB45F4B-292E-4B11-A80E-5F8D56C0970D}" presName="Childtext1" presStyleLbl="revTx" presStyleIdx="3" presStyleCnt="4">
        <dgm:presLayoutVars>
          <dgm:chMax val="0"/>
          <dgm:chPref val="0"/>
          <dgm:bulletEnabled val="1"/>
        </dgm:presLayoutVars>
      </dgm:prSet>
      <dgm:spPr/>
    </dgm:pt>
    <dgm:pt modelId="{C0B7C8C1-4595-440D-9E39-C0013E4D5208}" type="pres">
      <dgm:prSet presAssocID="{7AB45F4B-292E-4B11-A80E-5F8D56C0970D}" presName="BalanceSpacing" presStyleCnt="0"/>
      <dgm:spPr/>
    </dgm:pt>
    <dgm:pt modelId="{6E3517A1-DB1D-4FEF-9F0C-51939B658776}" type="pres">
      <dgm:prSet presAssocID="{7AB45F4B-292E-4B11-A80E-5F8D56C0970D}" presName="BalanceSpacing1" presStyleCnt="0"/>
      <dgm:spPr/>
    </dgm:pt>
    <dgm:pt modelId="{B890DA02-38EF-42F0-AFB3-E6BD99FBC529}" type="pres">
      <dgm:prSet presAssocID="{CA44E444-435F-4AC5-93B7-F7CF7B8ECE1C}" presName="Accent1Text" presStyleLbl="node1" presStyleIdx="7" presStyleCnt="8" custLinFactY="-9619" custLinFactNeighborX="-5080" custLinFactNeighborY="-100000"/>
      <dgm:spPr/>
    </dgm:pt>
  </dgm:ptLst>
  <dgm:cxnLst>
    <dgm:cxn modelId="{F41D0D2C-9658-41E5-B925-ABE8A640CD26}" type="presOf" srcId="{CA44E444-435F-4AC5-93B7-F7CF7B8ECE1C}" destId="{B890DA02-38EF-42F0-AFB3-E6BD99FBC529}" srcOrd="0" destOrd="0" presId="urn:microsoft.com/office/officeart/2008/layout/AlternatingHexagons"/>
    <dgm:cxn modelId="{BB2D2EBD-F47A-4E5F-9942-09278310D02A}" type="presOf" srcId="{347DB75A-C762-4B98-8E57-0F663774CC2F}" destId="{77DAFF02-FD47-4711-97FB-49AEDA35F381}" srcOrd="0" destOrd="0" presId="urn:microsoft.com/office/officeart/2008/layout/AlternatingHexagons"/>
    <dgm:cxn modelId="{3FDFAB7B-CD87-465B-885D-930E9AD02C14}" type="presOf" srcId="{5BFC353F-7DBC-46D6-821E-24BF571EF19D}" destId="{0C05075D-1A9B-41A7-989F-8151B4AFF77D}" srcOrd="0" destOrd="0" presId="urn:microsoft.com/office/officeart/2008/layout/AlternatingHexagons"/>
    <dgm:cxn modelId="{6C998CC1-869B-43F8-AD59-D2CE7D37AE6D}" type="presOf" srcId="{FAAE5B9C-E0B4-4A07-9754-1E380F882262}" destId="{28D5B6C1-3388-4454-BD53-E4F5058B2A96}" srcOrd="0" destOrd="0" presId="urn:microsoft.com/office/officeart/2008/layout/AlternatingHexagons"/>
    <dgm:cxn modelId="{98180855-0C49-4F45-A90D-9446E3770AF3}" srcId="{347DB75A-C762-4B98-8E57-0F663774CC2F}" destId="{2E043AA9-5713-46F4-9D71-17556A816749}" srcOrd="1" destOrd="0" parTransId="{37D0CA8F-736F-4BF1-B9B8-4387C7D3E9DB}" sibTransId="{5BFC353F-7DBC-46D6-821E-24BF571EF19D}"/>
    <dgm:cxn modelId="{72059198-F66D-42CD-9C6A-58B0F84E2E99}" srcId="{347DB75A-C762-4B98-8E57-0F663774CC2F}" destId="{7AB45F4B-292E-4B11-A80E-5F8D56C0970D}" srcOrd="3" destOrd="0" parTransId="{AAA44445-5D03-49D5-86F8-01175B50D8FA}" sibTransId="{CA44E444-435F-4AC5-93B7-F7CF7B8ECE1C}"/>
    <dgm:cxn modelId="{11EE1FB9-C402-4368-B0EF-999EA6416FCB}" srcId="{347DB75A-C762-4B98-8E57-0F663774CC2F}" destId="{77582508-E434-474B-94BD-4B6675D692FE}" srcOrd="0" destOrd="0" parTransId="{739EF8E1-FF1B-428A-B73F-963A0C5319DA}" sibTransId="{463E91DC-D6D4-4307-A8A0-1F09E7D792EE}"/>
    <dgm:cxn modelId="{1CE71662-067D-4CA9-9A4C-C46CC4AA181A}" type="presOf" srcId="{7AB45F4B-292E-4B11-A80E-5F8D56C0970D}" destId="{538D8935-F37A-48AC-857F-CA49FC8A1690}" srcOrd="0" destOrd="0" presId="urn:microsoft.com/office/officeart/2008/layout/AlternatingHexagons"/>
    <dgm:cxn modelId="{9BA3F497-5209-4247-B3D4-4DE4A93DD063}" type="presOf" srcId="{463E91DC-D6D4-4307-A8A0-1F09E7D792EE}" destId="{C2759C12-8767-43DA-8244-0D0EE771F97F}" srcOrd="0" destOrd="0" presId="urn:microsoft.com/office/officeart/2008/layout/AlternatingHexagons"/>
    <dgm:cxn modelId="{1EDEAB0E-53EF-461C-9744-CF360699162C}" srcId="{347DB75A-C762-4B98-8E57-0F663774CC2F}" destId="{496FA4D6-2A6C-4D13-A5A7-8FF9C288323B}" srcOrd="2" destOrd="0" parTransId="{EDB2F33D-B824-4A62-86DE-AFCCDBD03235}" sibTransId="{FAAE5B9C-E0B4-4A07-9754-1E380F882262}"/>
    <dgm:cxn modelId="{130E1806-4524-4F14-9539-A70236D6EE4B}" type="presOf" srcId="{77582508-E434-474B-94BD-4B6675D692FE}" destId="{32B5E313-9A1E-451C-A27E-B1E0E953B89C}" srcOrd="0" destOrd="0" presId="urn:microsoft.com/office/officeart/2008/layout/AlternatingHexagons"/>
    <dgm:cxn modelId="{ED670A7E-6D29-490E-AC57-2BA2D8C0E62C}" type="presOf" srcId="{2E043AA9-5713-46F4-9D71-17556A816749}" destId="{92B2B3F2-D34A-469C-A9CA-BFE9CB59E3D5}" srcOrd="0" destOrd="0" presId="urn:microsoft.com/office/officeart/2008/layout/AlternatingHexagons"/>
    <dgm:cxn modelId="{94BBD1F5-A51B-45F5-97A1-091A0BB29D04}" type="presOf" srcId="{496FA4D6-2A6C-4D13-A5A7-8FF9C288323B}" destId="{AAB71269-FB51-48D5-A4BA-5F320E8F0C70}" srcOrd="0" destOrd="0" presId="urn:microsoft.com/office/officeart/2008/layout/AlternatingHexagons"/>
    <dgm:cxn modelId="{53C491E3-D40A-44CE-B8E4-858B0A41207A}" type="presParOf" srcId="{77DAFF02-FD47-4711-97FB-49AEDA35F381}" destId="{5C16C9B1-76FF-49EA-A511-3FAB2970345C}" srcOrd="0" destOrd="0" presId="urn:microsoft.com/office/officeart/2008/layout/AlternatingHexagons"/>
    <dgm:cxn modelId="{0E211623-1B11-4DB5-AEF6-08AD7734B843}" type="presParOf" srcId="{5C16C9B1-76FF-49EA-A511-3FAB2970345C}" destId="{32B5E313-9A1E-451C-A27E-B1E0E953B89C}" srcOrd="0" destOrd="0" presId="urn:microsoft.com/office/officeart/2008/layout/AlternatingHexagons"/>
    <dgm:cxn modelId="{85B4BDBA-8669-4996-9798-7C6F20A33579}" type="presParOf" srcId="{5C16C9B1-76FF-49EA-A511-3FAB2970345C}" destId="{E481F279-C561-49F4-B9BE-A59A7E92D178}" srcOrd="1" destOrd="0" presId="urn:microsoft.com/office/officeart/2008/layout/AlternatingHexagons"/>
    <dgm:cxn modelId="{0ADBDA57-4B8F-4EAD-B1A4-C448D8ECB44F}" type="presParOf" srcId="{5C16C9B1-76FF-49EA-A511-3FAB2970345C}" destId="{D3E35847-8E59-4A80-AAEA-297112B9338C}" srcOrd="2" destOrd="0" presId="urn:microsoft.com/office/officeart/2008/layout/AlternatingHexagons"/>
    <dgm:cxn modelId="{4F0CE314-3269-4358-8431-8E7149684F9C}" type="presParOf" srcId="{5C16C9B1-76FF-49EA-A511-3FAB2970345C}" destId="{2FBFB2D6-670B-4D6C-9F60-65F979331249}" srcOrd="3" destOrd="0" presId="urn:microsoft.com/office/officeart/2008/layout/AlternatingHexagons"/>
    <dgm:cxn modelId="{F4CA8A39-9397-4A02-8401-53C2A379E9BC}" type="presParOf" srcId="{5C16C9B1-76FF-49EA-A511-3FAB2970345C}" destId="{C2759C12-8767-43DA-8244-0D0EE771F97F}" srcOrd="4" destOrd="0" presId="urn:microsoft.com/office/officeart/2008/layout/AlternatingHexagons"/>
    <dgm:cxn modelId="{FAC58672-051F-4A20-A378-4A7DC44CA81C}" type="presParOf" srcId="{77DAFF02-FD47-4711-97FB-49AEDA35F381}" destId="{66E9A5AF-A99A-429A-A9B6-2A7553A67649}" srcOrd="1" destOrd="0" presId="urn:microsoft.com/office/officeart/2008/layout/AlternatingHexagons"/>
    <dgm:cxn modelId="{66F7AE85-CF34-4B15-AB94-58C8D68D25E4}" type="presParOf" srcId="{77DAFF02-FD47-4711-97FB-49AEDA35F381}" destId="{242DACE7-99F4-4BB6-9A72-9CE5C9418153}" srcOrd="2" destOrd="0" presId="urn:microsoft.com/office/officeart/2008/layout/AlternatingHexagons"/>
    <dgm:cxn modelId="{968AA0AA-E3D4-4C84-94F6-269EDC6D1D04}" type="presParOf" srcId="{242DACE7-99F4-4BB6-9A72-9CE5C9418153}" destId="{92B2B3F2-D34A-469C-A9CA-BFE9CB59E3D5}" srcOrd="0" destOrd="0" presId="urn:microsoft.com/office/officeart/2008/layout/AlternatingHexagons"/>
    <dgm:cxn modelId="{00437890-50AA-4624-9649-DF6D436445B5}" type="presParOf" srcId="{242DACE7-99F4-4BB6-9A72-9CE5C9418153}" destId="{CC19D140-D5BA-451D-A98D-18D539E02839}" srcOrd="1" destOrd="0" presId="urn:microsoft.com/office/officeart/2008/layout/AlternatingHexagons"/>
    <dgm:cxn modelId="{2AA0EE4A-29B5-4A12-8DC5-89870BD45FC7}" type="presParOf" srcId="{242DACE7-99F4-4BB6-9A72-9CE5C9418153}" destId="{61F25C2C-D22A-4D68-90B0-1DAABDBC57CE}" srcOrd="2" destOrd="0" presId="urn:microsoft.com/office/officeart/2008/layout/AlternatingHexagons"/>
    <dgm:cxn modelId="{200F9833-7BFE-4831-B218-6E448C223FCE}" type="presParOf" srcId="{242DACE7-99F4-4BB6-9A72-9CE5C9418153}" destId="{852F9201-D7D0-4434-BC4F-1F30249C29BB}" srcOrd="3" destOrd="0" presId="urn:microsoft.com/office/officeart/2008/layout/AlternatingHexagons"/>
    <dgm:cxn modelId="{EC5CEAAC-6168-4789-A459-6F0597264A52}" type="presParOf" srcId="{242DACE7-99F4-4BB6-9A72-9CE5C9418153}" destId="{0C05075D-1A9B-41A7-989F-8151B4AFF77D}" srcOrd="4" destOrd="0" presId="urn:microsoft.com/office/officeart/2008/layout/AlternatingHexagons"/>
    <dgm:cxn modelId="{DA78B506-4523-4CB9-BF43-269964FB61F9}" type="presParOf" srcId="{77DAFF02-FD47-4711-97FB-49AEDA35F381}" destId="{04906F62-BD63-4F9E-8D4D-E17099834C85}" srcOrd="3" destOrd="0" presId="urn:microsoft.com/office/officeart/2008/layout/AlternatingHexagons"/>
    <dgm:cxn modelId="{1020B2D6-2F9E-4ED1-A499-2C27417FEB5C}" type="presParOf" srcId="{77DAFF02-FD47-4711-97FB-49AEDA35F381}" destId="{FA92F4A8-227C-4372-BA9C-39D3BAD862D4}" srcOrd="4" destOrd="0" presId="urn:microsoft.com/office/officeart/2008/layout/AlternatingHexagons"/>
    <dgm:cxn modelId="{9BC9729C-95CF-4FF2-903D-9E05A32E68F6}" type="presParOf" srcId="{FA92F4A8-227C-4372-BA9C-39D3BAD862D4}" destId="{AAB71269-FB51-48D5-A4BA-5F320E8F0C70}" srcOrd="0" destOrd="0" presId="urn:microsoft.com/office/officeart/2008/layout/AlternatingHexagons"/>
    <dgm:cxn modelId="{323FA0B5-BC3C-4010-B55A-B3D6B3BF6BCE}" type="presParOf" srcId="{FA92F4A8-227C-4372-BA9C-39D3BAD862D4}" destId="{50DF3BE0-B956-411F-A9E6-7F7F43C15C9C}" srcOrd="1" destOrd="0" presId="urn:microsoft.com/office/officeart/2008/layout/AlternatingHexagons"/>
    <dgm:cxn modelId="{051796F6-107B-4842-B781-1B39B6654028}" type="presParOf" srcId="{FA92F4A8-227C-4372-BA9C-39D3BAD862D4}" destId="{FAB0D935-9B78-4834-BB64-BD8E8A844252}" srcOrd="2" destOrd="0" presId="urn:microsoft.com/office/officeart/2008/layout/AlternatingHexagons"/>
    <dgm:cxn modelId="{859E110A-42B5-468F-8577-378EA14FABFA}" type="presParOf" srcId="{FA92F4A8-227C-4372-BA9C-39D3BAD862D4}" destId="{E69882B0-48C5-405C-90AF-349597C94843}" srcOrd="3" destOrd="0" presId="urn:microsoft.com/office/officeart/2008/layout/AlternatingHexagons"/>
    <dgm:cxn modelId="{177AB1C4-B101-4704-851F-B4036FFE8DB1}" type="presParOf" srcId="{FA92F4A8-227C-4372-BA9C-39D3BAD862D4}" destId="{28D5B6C1-3388-4454-BD53-E4F5058B2A96}" srcOrd="4" destOrd="0" presId="urn:microsoft.com/office/officeart/2008/layout/AlternatingHexagons"/>
    <dgm:cxn modelId="{3B664D10-8273-4863-A8BA-7E04238BE761}" type="presParOf" srcId="{77DAFF02-FD47-4711-97FB-49AEDA35F381}" destId="{37B412DE-1E4D-4B70-B080-A09CF7983F13}" srcOrd="5" destOrd="0" presId="urn:microsoft.com/office/officeart/2008/layout/AlternatingHexagons"/>
    <dgm:cxn modelId="{5DC7E188-F8EF-4F31-9DA4-9D62F9C31DCD}" type="presParOf" srcId="{77DAFF02-FD47-4711-97FB-49AEDA35F381}" destId="{7C74F1E5-506C-4961-A3C2-4F1BD4E9F136}" srcOrd="6" destOrd="0" presId="urn:microsoft.com/office/officeart/2008/layout/AlternatingHexagons"/>
    <dgm:cxn modelId="{4A92DC42-80B6-4245-95A4-B4395B2C1313}" type="presParOf" srcId="{7C74F1E5-506C-4961-A3C2-4F1BD4E9F136}" destId="{538D8935-F37A-48AC-857F-CA49FC8A1690}" srcOrd="0" destOrd="0" presId="urn:microsoft.com/office/officeart/2008/layout/AlternatingHexagons"/>
    <dgm:cxn modelId="{B1E979B0-6CE8-4017-A162-BB8D256D6710}" type="presParOf" srcId="{7C74F1E5-506C-4961-A3C2-4F1BD4E9F136}" destId="{24660C33-D50E-4B1E-AD0B-1B3235C20F50}" srcOrd="1" destOrd="0" presId="urn:microsoft.com/office/officeart/2008/layout/AlternatingHexagons"/>
    <dgm:cxn modelId="{BA175B21-886E-4B3E-B04E-D2560978C4DE}" type="presParOf" srcId="{7C74F1E5-506C-4961-A3C2-4F1BD4E9F136}" destId="{C0B7C8C1-4595-440D-9E39-C0013E4D5208}" srcOrd="2" destOrd="0" presId="urn:microsoft.com/office/officeart/2008/layout/AlternatingHexagons"/>
    <dgm:cxn modelId="{75AE2899-5BC9-4254-8F64-A618E6D3DA90}" type="presParOf" srcId="{7C74F1E5-506C-4961-A3C2-4F1BD4E9F136}" destId="{6E3517A1-DB1D-4FEF-9F0C-51939B658776}" srcOrd="3" destOrd="0" presId="urn:microsoft.com/office/officeart/2008/layout/AlternatingHexagons"/>
    <dgm:cxn modelId="{3A3537E9-F440-48E7-9CBF-F9BF201F7C36}" type="presParOf" srcId="{7C74F1E5-506C-4961-A3C2-4F1BD4E9F136}" destId="{B890DA02-38EF-42F0-AFB3-E6BD99FBC529}" srcOrd="4" destOrd="0" presId="urn:microsoft.com/office/officeart/2008/layout/AlternatingHexagon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5E313-9A1E-451C-A27E-B1E0E953B89C}">
      <dsp:nvSpPr>
        <dsp:cNvPr id="0" name=""/>
        <dsp:cNvSpPr/>
      </dsp:nvSpPr>
      <dsp:spPr>
        <a:xfrm rot="5400000">
          <a:off x="2196441" y="79530"/>
          <a:ext cx="1210127" cy="1052810"/>
        </a:xfrm>
        <a:prstGeom prst="hexagon">
          <a:avLst>
            <a:gd name="adj" fmla="val 2500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I. Giới thiệu chung</a:t>
          </a:r>
        </a:p>
      </dsp:txBody>
      <dsp:txXfrm rot="-5400000">
        <a:off x="2439162" y="189450"/>
        <a:ext cx="724684" cy="832971"/>
      </dsp:txXfrm>
    </dsp:sp>
    <dsp:sp modelId="{E481F279-C561-49F4-B9BE-A59A7E92D178}">
      <dsp:nvSpPr>
        <dsp:cNvPr id="0" name=""/>
        <dsp:cNvSpPr/>
      </dsp:nvSpPr>
      <dsp:spPr>
        <a:xfrm>
          <a:off x="4351530" y="259308"/>
          <a:ext cx="1350501" cy="726076"/>
        </a:xfrm>
        <a:prstGeom prst="rect">
          <a:avLst/>
        </a:prstGeom>
        <a:noFill/>
        <a:ln>
          <a:noFill/>
        </a:ln>
        <a:effectLst/>
      </dsp:spPr>
      <dsp:style>
        <a:lnRef idx="0">
          <a:scrgbClr r="0" g="0" b="0"/>
        </a:lnRef>
        <a:fillRef idx="0">
          <a:scrgbClr r="0" g="0" b="0"/>
        </a:fillRef>
        <a:effectRef idx="0">
          <a:scrgbClr r="0" g="0" b="0"/>
        </a:effectRef>
        <a:fontRef idx="minor"/>
      </dsp:style>
    </dsp:sp>
    <dsp:sp modelId="{C2759C12-8767-43DA-8244-0D0EE771F97F}">
      <dsp:nvSpPr>
        <dsp:cNvPr id="0" name=""/>
        <dsp:cNvSpPr/>
      </dsp:nvSpPr>
      <dsp:spPr>
        <a:xfrm rot="5400000">
          <a:off x="969253" y="608428"/>
          <a:ext cx="1210127" cy="1052810"/>
        </a:xfrm>
        <a:prstGeom prst="hexagon">
          <a:avLst>
            <a:gd name="adj" fmla="val 2500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VII. Kiểm thử</a:t>
          </a:r>
        </a:p>
      </dsp:txBody>
      <dsp:txXfrm rot="-5400000">
        <a:off x="1211974" y="718348"/>
        <a:ext cx="724684" cy="832971"/>
      </dsp:txXfrm>
    </dsp:sp>
    <dsp:sp modelId="{92B2B3F2-D34A-469C-A9CA-BFE9CB59E3D5}">
      <dsp:nvSpPr>
        <dsp:cNvPr id="0" name=""/>
        <dsp:cNvSpPr/>
      </dsp:nvSpPr>
      <dsp:spPr>
        <a:xfrm rot="5400000">
          <a:off x="817691" y="1847731"/>
          <a:ext cx="1210127" cy="1052810"/>
        </a:xfrm>
        <a:prstGeom prst="hexagon">
          <a:avLst>
            <a:gd name="adj" fmla="val 2500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VI. Thiết kế giao diện</a:t>
          </a:r>
        </a:p>
      </dsp:txBody>
      <dsp:txXfrm rot="-5400000">
        <a:off x="1060412" y="1957651"/>
        <a:ext cx="724684" cy="832971"/>
      </dsp:txXfrm>
    </dsp:sp>
    <dsp:sp modelId="{CC19D140-D5BA-451D-A98D-18D539E02839}">
      <dsp:nvSpPr>
        <dsp:cNvPr id="0" name=""/>
        <dsp:cNvSpPr/>
      </dsp:nvSpPr>
      <dsp:spPr>
        <a:xfrm>
          <a:off x="1306937" y="1271710"/>
          <a:ext cx="1306937" cy="726076"/>
        </a:xfrm>
        <a:prstGeom prst="rect">
          <a:avLst/>
        </a:prstGeom>
        <a:noFill/>
        <a:ln>
          <a:noFill/>
        </a:ln>
        <a:effectLst/>
      </dsp:spPr>
      <dsp:style>
        <a:lnRef idx="0">
          <a:scrgbClr r="0" g="0" b="0"/>
        </a:lnRef>
        <a:fillRef idx="0">
          <a:scrgbClr r="0" g="0" b="0"/>
        </a:fillRef>
        <a:effectRef idx="0">
          <a:scrgbClr r="0" g="0" b="0"/>
        </a:effectRef>
        <a:fontRef idx="minor"/>
      </dsp:style>
    </dsp:sp>
    <dsp:sp modelId="{0C05075D-1A9B-41A7-989F-8151B4AFF77D}">
      <dsp:nvSpPr>
        <dsp:cNvPr id="0" name=""/>
        <dsp:cNvSpPr/>
      </dsp:nvSpPr>
      <dsp:spPr>
        <a:xfrm rot="5400000">
          <a:off x="2827180" y="2718212"/>
          <a:ext cx="1210127" cy="1052810"/>
        </a:xfrm>
        <a:prstGeom prst="hexagon">
          <a:avLst>
            <a:gd name="adj" fmla="val 2500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IV. Các biểu đồ</a:t>
          </a:r>
        </a:p>
      </dsp:txBody>
      <dsp:txXfrm rot="-5400000">
        <a:off x="3069901" y="2828132"/>
        <a:ext cx="724684" cy="832971"/>
      </dsp:txXfrm>
    </dsp:sp>
    <dsp:sp modelId="{AAB71269-FB51-48D5-A4BA-5F320E8F0C70}">
      <dsp:nvSpPr>
        <dsp:cNvPr id="0" name=""/>
        <dsp:cNvSpPr/>
      </dsp:nvSpPr>
      <dsp:spPr>
        <a:xfrm rot="5400000">
          <a:off x="3432819" y="615894"/>
          <a:ext cx="1210127" cy="1052810"/>
        </a:xfrm>
        <a:prstGeom prst="hexagon">
          <a:avLst>
            <a:gd name="adj" fmla="val 2500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II. Tổng quan ứng dụng</a:t>
          </a:r>
        </a:p>
      </dsp:txBody>
      <dsp:txXfrm rot="-5400000">
        <a:off x="3675540" y="725814"/>
        <a:ext cx="724684" cy="832971"/>
      </dsp:txXfrm>
    </dsp:sp>
    <dsp:sp modelId="{50DF3BE0-B956-411F-A9E6-7F7F43C15C9C}">
      <dsp:nvSpPr>
        <dsp:cNvPr id="0" name=""/>
        <dsp:cNvSpPr/>
      </dsp:nvSpPr>
      <dsp:spPr>
        <a:xfrm>
          <a:off x="4312892" y="2298866"/>
          <a:ext cx="1350501" cy="726076"/>
        </a:xfrm>
        <a:prstGeom prst="rect">
          <a:avLst/>
        </a:prstGeom>
        <a:noFill/>
        <a:ln>
          <a:noFill/>
        </a:ln>
        <a:effectLst/>
      </dsp:spPr>
      <dsp:style>
        <a:lnRef idx="0">
          <a:scrgbClr r="0" g="0" b="0"/>
        </a:lnRef>
        <a:fillRef idx="0">
          <a:scrgbClr r="0" g="0" b="0"/>
        </a:fillRef>
        <a:effectRef idx="0">
          <a:scrgbClr r="0" g="0" b="0"/>
        </a:effectRef>
        <a:fontRef idx="minor"/>
      </dsp:style>
    </dsp:sp>
    <dsp:sp modelId="{28D5B6C1-3388-4454-BD53-E4F5058B2A96}">
      <dsp:nvSpPr>
        <dsp:cNvPr id="0" name=""/>
        <dsp:cNvSpPr/>
      </dsp:nvSpPr>
      <dsp:spPr>
        <a:xfrm rot="5400000">
          <a:off x="1638956" y="2702177"/>
          <a:ext cx="1210127" cy="1052810"/>
        </a:xfrm>
        <a:prstGeom prst="hexagon">
          <a:avLst>
            <a:gd name="adj" fmla="val 2500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V. Thiết kế dữ liệu</a:t>
          </a:r>
        </a:p>
      </dsp:txBody>
      <dsp:txXfrm rot="-5400000">
        <a:off x="1881677" y="2812097"/>
        <a:ext cx="724684" cy="832971"/>
      </dsp:txXfrm>
    </dsp:sp>
    <dsp:sp modelId="{538D8935-F37A-48AC-857F-CA49FC8A1690}">
      <dsp:nvSpPr>
        <dsp:cNvPr id="0" name=""/>
        <dsp:cNvSpPr/>
      </dsp:nvSpPr>
      <dsp:spPr>
        <a:xfrm rot="5400000">
          <a:off x="2208602" y="1413658"/>
          <a:ext cx="1210127" cy="1052810"/>
        </a:xfrm>
        <a:prstGeom prst="hexagon">
          <a:avLst>
            <a:gd name="adj" fmla="val 2500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Ứng dụng giới thiệu và bán sách</a:t>
          </a:r>
        </a:p>
      </dsp:txBody>
      <dsp:txXfrm rot="-5400000">
        <a:off x="2451323" y="1523578"/>
        <a:ext cx="724684" cy="832971"/>
      </dsp:txXfrm>
    </dsp:sp>
    <dsp:sp modelId="{24660C33-D50E-4B1E-AD0B-1B3235C20F50}">
      <dsp:nvSpPr>
        <dsp:cNvPr id="0" name=""/>
        <dsp:cNvSpPr/>
      </dsp:nvSpPr>
      <dsp:spPr>
        <a:xfrm>
          <a:off x="1306937" y="3326022"/>
          <a:ext cx="1306937" cy="726076"/>
        </a:xfrm>
        <a:prstGeom prst="rect">
          <a:avLst/>
        </a:prstGeom>
        <a:noFill/>
        <a:ln>
          <a:noFill/>
        </a:ln>
        <a:effectLst/>
      </dsp:spPr>
      <dsp:style>
        <a:lnRef idx="0">
          <a:scrgbClr r="0" g="0" b="0"/>
        </a:lnRef>
        <a:fillRef idx="0">
          <a:scrgbClr r="0" g="0" b="0"/>
        </a:fillRef>
        <a:effectRef idx="0">
          <a:scrgbClr r="0" g="0" b="0"/>
        </a:effectRef>
        <a:fontRef idx="minor"/>
      </dsp:style>
    </dsp:sp>
    <dsp:sp modelId="{B890DA02-38EF-42F0-AFB3-E6BD99FBC529}">
      <dsp:nvSpPr>
        <dsp:cNvPr id="0" name=""/>
        <dsp:cNvSpPr/>
      </dsp:nvSpPr>
      <dsp:spPr>
        <a:xfrm rot="5400000">
          <a:off x="3662333" y="1836126"/>
          <a:ext cx="1210127" cy="1052810"/>
        </a:xfrm>
        <a:prstGeom prst="hexagon">
          <a:avLst>
            <a:gd name="adj" fmla="val 2500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III. Danh sách đặc tả yêu cầu chức năng</a:t>
          </a:r>
        </a:p>
      </dsp:txBody>
      <dsp:txXfrm rot="-5400000">
        <a:off x="3905054" y="1946046"/>
        <a:ext cx="724684" cy="83297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B34AEF-5253-4C7C-8308-D2F50E48F55C}" type="datetimeFigureOut">
              <a:rPr lang="en-US" smtClean="0"/>
              <a:t>12/8/2022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D5BFE7-F3DC-4D2B-8177-FFA7483BBF34}" type="slidenum">
              <a:rPr lang="en-US" smtClean="0"/>
              <a:t>‹#›</a:t>
            </a:fld>
            <a:endParaRPr lang="en-US"/>
          </a:p>
        </p:txBody>
      </p:sp>
    </p:spTree>
    <p:extLst>
      <p:ext uri="{BB962C8B-B14F-4D97-AF65-F5344CB8AC3E}">
        <p14:creationId xmlns:p14="http://schemas.microsoft.com/office/powerpoint/2010/main" val="20087083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C5DAF-E163-4CEB-A6BC-218A61322C16}" type="datetimeFigureOut">
              <a:rPr lang="en-US" smtClean="0"/>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D0C256-E677-4681-984D-C03E4A440090}" type="slidenum">
              <a:rPr lang="en-US" smtClean="0"/>
              <a:t>‹#›</a:t>
            </a:fld>
            <a:endParaRPr lang="en-US"/>
          </a:p>
        </p:txBody>
      </p:sp>
    </p:spTree>
    <p:extLst>
      <p:ext uri="{BB962C8B-B14F-4D97-AF65-F5344CB8AC3E}">
        <p14:creationId xmlns:p14="http://schemas.microsoft.com/office/powerpoint/2010/main" val="18220109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D0C256-E677-4681-984D-C03E4A440090}" type="slidenum">
              <a:rPr lang="en-US" smtClean="0"/>
              <a:t>1</a:t>
            </a:fld>
            <a:endParaRPr lang="en-US"/>
          </a:p>
        </p:txBody>
      </p:sp>
    </p:spTree>
    <p:extLst>
      <p:ext uri="{BB962C8B-B14F-4D97-AF65-F5344CB8AC3E}">
        <p14:creationId xmlns:p14="http://schemas.microsoft.com/office/powerpoint/2010/main" val="3924447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D0C256-E677-4681-984D-C03E4A440090}" type="slidenum">
              <a:rPr lang="en-US" smtClean="0"/>
              <a:t>2</a:t>
            </a:fld>
            <a:endParaRPr lang="en-US"/>
          </a:p>
        </p:txBody>
      </p:sp>
    </p:spTree>
    <p:extLst>
      <p:ext uri="{BB962C8B-B14F-4D97-AF65-F5344CB8AC3E}">
        <p14:creationId xmlns:p14="http://schemas.microsoft.com/office/powerpoint/2010/main" val="3388783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D54DB5-673A-4636-AFF8-29F335A6FA62}" type="datetime1">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C83B04-5E66-4FA1-B8A2-3DE2FE9F2B0A}" type="datetime1">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DD4BEF-E0EF-4D96-AD2E-5DBA9A703E4F}" type="datetime1">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A51AD9F-8A28-4BAA-9B78-8DE2DFAAA292}" type="datetime1">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F0DB61A-BF95-4706-82B9-A7946B2837B7}" type="datetime1">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8D10EF8-D638-4CE9-AC6C-93AF8BD5E0EC}" type="datetime1">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88B057-60AF-4915-A136-84FCD3E9BF71}" type="datetime1">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16F0-5D5D-4514-BFF9-33A3DBB98C88}" type="datetime1">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B4F194-0CCC-466A-9E2C-F5AD4F8D9A71}" type="datetime1">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308A1F-2323-4505-B5C9-51623BDDACBF}" type="datetime1">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51F2F1-94D6-43EF-BCC3-37286E99D9C9}" type="datetime1">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B1D0F9-EA2D-4D57-8B45-483E3BFEBAA6}" type="datetime1">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4C4AAE-58DC-4723-98C0-BEBE437A4D1F}" type="datetime1">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EF59C-3C04-4F1A-9D04-3E886595A741}" type="datetime1">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EC6D736-7BFD-4FC8-BBB7-87AFB0FFDCE9}" type="datetime1">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nhấn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B6E6B1-62AB-4B3D-87FF-F7D5BB21D0E2}" type="datetime1">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B34A952-EE9C-4D4A-AA2F-052B208ABA61}" type="datetime1">
              <a:rPr lang="en-US" smtClean="0"/>
              <a:t>12/8/2022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gi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gif"/></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gif"/></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gif"/></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9.emf"/></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6.JP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7.JP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8.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9.JP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0.JP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1.JP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2.JP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3.JP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4.JP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5.JP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6.JP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7.JP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8.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9.JP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1.JP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4.JP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5.JP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6.JP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7.JP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gif"/></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8.jp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gi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66682" y="759854"/>
            <a:ext cx="184731" cy="369332"/>
          </a:xfrm>
          <a:prstGeom prst="rect">
            <a:avLst/>
          </a:prstGeom>
          <a:noFill/>
        </p:spPr>
        <p:txBody>
          <a:bodyPr wrap="none" rtlCol="0">
            <a:spAutoFit/>
          </a:bodyPr>
          <a:lstStyle/>
          <a:p>
            <a:endParaRPr lang="en-US" dirty="0"/>
          </a:p>
        </p:txBody>
      </p:sp>
      <p:pic>
        <p:nvPicPr>
          <p:cNvPr id="7" name="Picture 6" descr="aptechlogoww"/>
          <p:cNvPicPr/>
          <p:nvPr/>
        </p:nvPicPr>
        <p:blipFill>
          <a:blip r:embed="rId3">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4">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3498227" y="1129186"/>
            <a:ext cx="6096000" cy="661207"/>
          </a:xfrm>
          <a:prstGeom prst="rect">
            <a:avLst/>
          </a:prstGeom>
        </p:spPr>
        <p:txBody>
          <a:bodyPr>
            <a:spAutoFit/>
          </a:bodyPr>
          <a:lstStyle/>
          <a:p>
            <a:pPr algn="ctr">
              <a:lnSpc>
                <a:spcPct val="150000"/>
              </a:lnSpc>
              <a:spcAft>
                <a:spcPts val="0"/>
              </a:spcAft>
            </a:pPr>
            <a:r>
              <a:rPr lang="vi-VN" sz="2800" b="1">
                <a:solidFill>
                  <a:srgbClr val="000000"/>
                </a:solidFill>
                <a:latin typeface="Times New Roman" panose="02020603050405020304" pitchFamily="18" charset="0"/>
                <a:ea typeface="Times New Roman" panose="02020603050405020304" pitchFamily="18" charset="0"/>
              </a:rPr>
              <a:t>ỨNG DỤNG ANDROID BÁN SÁCH</a:t>
            </a:r>
            <a:endParaRPr lang="en-US" sz="2800" dirty="0">
              <a:solidFill>
                <a:srgbClr val="000000"/>
              </a:solidFill>
              <a:effectLst/>
              <a:latin typeface="Times New Roman" panose="02020603050405020304" pitchFamily="18" charset="0"/>
              <a:ea typeface="Times New Roman" panose="02020603050405020304" pitchFamily="18" charset="0"/>
            </a:endParaRP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230190878"/>
              </p:ext>
            </p:extLst>
          </p:nvPr>
        </p:nvGraphicFramePr>
        <p:xfrm>
          <a:off x="2051420" y="2544606"/>
          <a:ext cx="8612287" cy="3663010"/>
        </p:xfrm>
        <a:graphic>
          <a:graphicData uri="http://schemas.openxmlformats.org/drawingml/2006/table">
            <a:tbl>
              <a:tblPr>
                <a:tableStyleId>{5C22544A-7EE6-4342-B048-85BDC9FD1C3A}</a:tableStyleId>
              </a:tblPr>
              <a:tblGrid>
                <a:gridCol w="4647190">
                  <a:extLst>
                    <a:ext uri="{9D8B030D-6E8A-4147-A177-3AD203B41FA5}">
                      <a16:colId xmlns:a16="http://schemas.microsoft.com/office/drawing/2014/main" val="20000"/>
                    </a:ext>
                  </a:extLst>
                </a:gridCol>
                <a:gridCol w="3965097">
                  <a:extLst>
                    <a:ext uri="{9D8B030D-6E8A-4147-A177-3AD203B41FA5}">
                      <a16:colId xmlns:a16="http://schemas.microsoft.com/office/drawing/2014/main" val="20001"/>
                    </a:ext>
                  </a:extLst>
                </a:gridCol>
              </a:tblGrid>
              <a:tr h="1000340">
                <a:tc gridSpan="2">
                  <a:txBody>
                    <a:bodyPr/>
                    <a:lstStyle/>
                    <a:p>
                      <a:pPr algn="ctr">
                        <a:lnSpc>
                          <a:spcPts val="1500"/>
                        </a:lnSpc>
                        <a:spcBef>
                          <a:spcPts val="600"/>
                        </a:spcBef>
                        <a:spcAft>
                          <a:spcPts val="600"/>
                        </a:spcAft>
                      </a:pPr>
                      <a:r>
                        <a:rPr lang="en-US" sz="2000" b="1" dirty="0" err="1">
                          <a:effectLst/>
                          <a:latin typeface="Times New Roman" panose="02020603050405020304" pitchFamily="18" charset="0"/>
                          <a:cs typeface="Times New Roman" panose="02020603050405020304" pitchFamily="18" charset="0"/>
                        </a:rPr>
                        <a:t>Nhóm</a:t>
                      </a:r>
                      <a:r>
                        <a:rPr lang="en-US" sz="2000" b="1">
                          <a:effectLst/>
                          <a:latin typeface="Times New Roman" panose="02020603050405020304" pitchFamily="18" charset="0"/>
                          <a:cs typeface="Times New Roman" panose="02020603050405020304" pitchFamily="18" charset="0"/>
                        </a:rPr>
                        <a:t> </a:t>
                      </a:r>
                      <a:r>
                        <a:rPr lang="vi-VN" sz="2000" b="1">
                          <a:effectLst/>
                          <a:latin typeface="Times New Roman" panose="02020603050405020304" pitchFamily="18" charset="0"/>
                          <a:cs typeface="Times New Roman" panose="02020603050405020304" pitchFamily="18" charset="0"/>
                        </a:rPr>
                        <a:t>2</a:t>
                      </a:r>
                      <a:r>
                        <a:rPr lang="en-US" sz="2000" b="1">
                          <a:effectLst/>
                          <a:latin typeface="Times New Roman" panose="02020603050405020304" pitchFamily="18" charset="0"/>
                          <a:cs typeface="Times New Roman" panose="02020603050405020304" pitchFamily="18" charset="0"/>
                        </a:rPr>
                        <a:t> </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0"/>
                  </a:ext>
                </a:extLst>
              </a:tr>
              <a:tr h="669345">
                <a:tc>
                  <a:txBody>
                    <a:bodyPr/>
                    <a:lstStyle/>
                    <a:p>
                      <a:pPr algn="l">
                        <a:lnSpc>
                          <a:spcPts val="1500"/>
                        </a:lnSpc>
                        <a:spcBef>
                          <a:spcPts val="600"/>
                        </a:spcBef>
                        <a:spcAft>
                          <a:spcPts val="600"/>
                        </a:spcAft>
                      </a:pPr>
                      <a:r>
                        <a:rPr lang="en-US" sz="2000" b="1">
                          <a:effectLst/>
                          <a:latin typeface="Times New Roman" panose="02020603050405020304" pitchFamily="18" charset="0"/>
                          <a:cs typeface="Times New Roman" panose="02020603050405020304" pitchFamily="18" charset="0"/>
                        </a:rPr>
                        <a:t>Giảng viên hướng dẫn:</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Bef>
                          <a:spcPts val="600"/>
                        </a:spcBef>
                        <a:spcAft>
                          <a:spcPts val="600"/>
                        </a:spcAft>
                      </a:pPr>
                      <a:r>
                        <a:rPr lang="en-US" sz="2000" b="1">
                          <a:effectLst/>
                          <a:latin typeface="Times New Roman" panose="02020603050405020304" pitchFamily="18" charset="0"/>
                          <a:cs typeface="Times New Roman" panose="02020603050405020304" pitchFamily="18" charset="0"/>
                        </a:rPr>
                        <a:t>Thầy Bùi Thanh Hải.</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17789">
                <a:tc rowSpan="3">
                  <a:txBody>
                    <a:bodyPr/>
                    <a:lstStyle/>
                    <a:p>
                      <a:pPr algn="l">
                        <a:lnSpc>
                          <a:spcPts val="1500"/>
                        </a:lnSpc>
                        <a:spcBef>
                          <a:spcPts val="600"/>
                        </a:spcBef>
                        <a:spcAft>
                          <a:spcPts val="600"/>
                        </a:spcAft>
                      </a:pPr>
                      <a:r>
                        <a:rPr lang="en-US" sz="2000" b="1">
                          <a:effectLst/>
                          <a:latin typeface="Times New Roman" panose="02020603050405020304" pitchFamily="18" charset="0"/>
                          <a:cs typeface="Times New Roman" panose="02020603050405020304" pitchFamily="18" charset="0"/>
                        </a:rPr>
                        <a:t>Sinh viên thực hiện:</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Bef>
                          <a:spcPts val="600"/>
                        </a:spcBef>
                        <a:spcAft>
                          <a:spcPts val="600"/>
                        </a:spcAft>
                      </a:pPr>
                      <a:r>
                        <a:rPr lang="vi-VN" sz="2000" b="1">
                          <a:solidFill>
                            <a:schemeClr val="dk1"/>
                          </a:solidFill>
                          <a:effectLst/>
                          <a:latin typeface="Times New Roman" panose="02020603050405020304" pitchFamily="18" charset="0"/>
                          <a:ea typeface="+mn-ea"/>
                          <a:cs typeface="Times New Roman" panose="02020603050405020304" pitchFamily="18" charset="0"/>
                        </a:rPr>
                        <a:t>Nguyễn</a:t>
                      </a:r>
                      <a:r>
                        <a:rPr lang="vi-VN" sz="2000" b="1" baseline="0">
                          <a:solidFill>
                            <a:schemeClr val="dk1"/>
                          </a:solidFill>
                          <a:effectLst/>
                          <a:latin typeface="Times New Roman" panose="02020603050405020304" pitchFamily="18" charset="0"/>
                          <a:ea typeface="+mn-ea"/>
                          <a:cs typeface="Times New Roman" panose="02020603050405020304" pitchFamily="18" charset="0"/>
                        </a:rPr>
                        <a:t> Tuấn Sơn</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17789">
                <a:tc vMerge="1">
                  <a:txBody>
                    <a:bodyPr/>
                    <a:lstStyle/>
                    <a:p>
                      <a:endParaRPr lang="en-US"/>
                    </a:p>
                  </a:txBody>
                  <a:tcPr/>
                </a:tc>
                <a:tc>
                  <a:txBody>
                    <a:bodyPr/>
                    <a:lstStyle/>
                    <a:p>
                      <a:pPr algn="l">
                        <a:lnSpc>
                          <a:spcPts val="1500"/>
                        </a:lnSpc>
                        <a:spcBef>
                          <a:spcPts val="600"/>
                        </a:spcBef>
                        <a:spcAft>
                          <a:spcPts val="600"/>
                        </a:spcAft>
                      </a:pPr>
                      <a:r>
                        <a:rPr lang="vi-VN" sz="2000" b="1">
                          <a:solidFill>
                            <a:schemeClr val="dk1"/>
                          </a:solidFill>
                          <a:effectLst/>
                          <a:latin typeface="Times New Roman" panose="02020603050405020304" pitchFamily="18" charset="0"/>
                          <a:ea typeface="+mn-ea"/>
                          <a:cs typeface="Times New Roman" panose="02020603050405020304" pitchFamily="18" charset="0"/>
                        </a:rPr>
                        <a:t>Đỗ</a:t>
                      </a:r>
                      <a:r>
                        <a:rPr lang="vi-VN" sz="2000" b="1" baseline="0">
                          <a:solidFill>
                            <a:schemeClr val="dk1"/>
                          </a:solidFill>
                          <a:effectLst/>
                          <a:latin typeface="Times New Roman" panose="02020603050405020304" pitchFamily="18" charset="0"/>
                          <a:ea typeface="+mn-ea"/>
                          <a:cs typeface="Times New Roman" panose="02020603050405020304" pitchFamily="18" charset="0"/>
                        </a:rPr>
                        <a:t> Duy Đức</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417789">
                <a:tc vMerge="1">
                  <a:txBody>
                    <a:bodyPr/>
                    <a:lstStyle/>
                    <a:p>
                      <a:endParaRPr lang="en-US"/>
                    </a:p>
                  </a:txBody>
                  <a:tcPr/>
                </a:tc>
                <a:tc>
                  <a:txBody>
                    <a:bodyPr/>
                    <a:lstStyle/>
                    <a:p>
                      <a:pPr algn="l">
                        <a:lnSpc>
                          <a:spcPts val="1500"/>
                        </a:lnSpc>
                        <a:spcBef>
                          <a:spcPts val="600"/>
                        </a:spcBef>
                        <a:spcAft>
                          <a:spcPts val="600"/>
                        </a:spcAft>
                      </a:pPr>
                      <a:r>
                        <a:rPr lang="vi-VN" sz="2000" b="1">
                          <a:solidFill>
                            <a:schemeClr val="dk1"/>
                          </a:solidFill>
                          <a:effectLst/>
                          <a:latin typeface="Times New Roman" panose="02020603050405020304" pitchFamily="18" charset="0"/>
                          <a:ea typeface="+mn-ea"/>
                          <a:cs typeface="Times New Roman" panose="02020603050405020304" pitchFamily="18" charset="0"/>
                        </a:rPr>
                        <a:t>Bùi</a:t>
                      </a:r>
                      <a:r>
                        <a:rPr lang="vi-VN" sz="2000" b="1" baseline="0">
                          <a:solidFill>
                            <a:schemeClr val="dk1"/>
                          </a:solidFill>
                          <a:effectLst/>
                          <a:latin typeface="Times New Roman" panose="02020603050405020304" pitchFamily="18" charset="0"/>
                          <a:ea typeface="+mn-ea"/>
                          <a:cs typeface="Times New Roman" panose="02020603050405020304" pitchFamily="18" charset="0"/>
                        </a:rPr>
                        <a:t> Trọng Nhân</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739958">
                <a:tc>
                  <a:txBody>
                    <a:bodyPr/>
                    <a:lstStyle/>
                    <a:p>
                      <a:pPr algn="l">
                        <a:lnSpc>
                          <a:spcPts val="1500"/>
                        </a:lnSpc>
                        <a:spcBef>
                          <a:spcPts val="600"/>
                        </a:spcBef>
                        <a:spcAft>
                          <a:spcPts val="600"/>
                        </a:spcAft>
                      </a:pPr>
                      <a:r>
                        <a:rPr lang="en-US" sz="2000" b="1">
                          <a:effectLst/>
                          <a:latin typeface="Times New Roman" panose="02020603050405020304" pitchFamily="18" charset="0"/>
                          <a:cs typeface="Times New Roman" panose="02020603050405020304" pitchFamily="18" charset="0"/>
                        </a:rPr>
                        <a:t>Lớp:</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Bef>
                          <a:spcPts val="600"/>
                        </a:spcBef>
                        <a:spcAft>
                          <a:spcPts val="600"/>
                        </a:spcAft>
                      </a:pPr>
                      <a:r>
                        <a:rPr lang="vi-VN" sz="2000" b="1">
                          <a:solidFill>
                            <a:schemeClr val="dk1"/>
                          </a:solidFill>
                          <a:effectLst/>
                          <a:latin typeface="Times New Roman" panose="02020603050405020304" pitchFamily="18" charset="0"/>
                          <a:ea typeface="+mn-ea"/>
                          <a:cs typeface="Times New Roman" panose="02020603050405020304" pitchFamily="18" charset="0"/>
                        </a:rPr>
                        <a:t>C1909G</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7731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Shape 231"/>
          <p:cNvGrpSpPr/>
          <p:nvPr/>
        </p:nvGrpSpPr>
        <p:grpSpPr>
          <a:xfrm>
            <a:off x="-731851" y="261468"/>
            <a:ext cx="7694125" cy="1645500"/>
            <a:chOff x="2075625" y="1090612"/>
            <a:chExt cx="6278329" cy="2144143"/>
          </a:xfrm>
        </p:grpSpPr>
        <p:sp>
          <p:nvSpPr>
            <p:cNvPr id="1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16"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17"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18" name="Picture 17"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19" name="Picture 18"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3" name="Rectangle 2"/>
          <p:cNvSpPr/>
          <p:nvPr/>
        </p:nvSpPr>
        <p:spPr>
          <a:xfrm>
            <a:off x="866274" y="1378288"/>
            <a:ext cx="6096000" cy="1338828"/>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3.2. Chức năng của ứng dụng</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3.2.1. Đối khách vãng lai</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Blip>
                <a:blip r:embed="rId4"/>
              </a:buBlip>
            </a:pPr>
            <a:r>
              <a:rPr lang="en-US" b="1" u="sng">
                <a:solidFill>
                  <a:srgbClr val="000000"/>
                </a:solidFill>
                <a:latin typeface="Times New Roman" panose="02020603050405020304" pitchFamily="18" charset="0"/>
                <a:ea typeface="Times New Roman" panose="02020603050405020304" pitchFamily="18" charset="0"/>
              </a:rPr>
              <a:t>Xem thông tin sản phẩm</a:t>
            </a:r>
            <a:endParaRPr lang="en-US" sz="2000">
              <a:solidFill>
                <a:srgbClr val="000000"/>
              </a:solidFill>
              <a:effectLst/>
              <a:latin typeface="Times New Roman" panose="02020603050405020304" pitchFamily="18" charset="0"/>
              <a:ea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284573485"/>
              </p:ext>
            </p:extLst>
          </p:nvPr>
        </p:nvGraphicFramePr>
        <p:xfrm>
          <a:off x="1265378" y="2866395"/>
          <a:ext cx="10321569" cy="3466167"/>
        </p:xfrm>
        <a:graphic>
          <a:graphicData uri="http://schemas.openxmlformats.org/drawingml/2006/table">
            <a:tbl>
              <a:tblPr firstRow="1" firstCol="1" bandRow="1">
                <a:tableStyleId>{5C22544A-7EE6-4342-B048-85BDC9FD1C3A}</a:tableStyleId>
              </a:tblPr>
              <a:tblGrid>
                <a:gridCol w="1492499">
                  <a:extLst>
                    <a:ext uri="{9D8B030D-6E8A-4147-A177-3AD203B41FA5}">
                      <a16:colId xmlns:a16="http://schemas.microsoft.com/office/drawing/2014/main" val="20000"/>
                    </a:ext>
                  </a:extLst>
                </a:gridCol>
                <a:gridCol w="8829070">
                  <a:extLst>
                    <a:ext uri="{9D8B030D-6E8A-4147-A177-3AD203B41FA5}">
                      <a16:colId xmlns:a16="http://schemas.microsoft.com/office/drawing/2014/main" val="20001"/>
                    </a:ext>
                  </a:extLst>
                </a:gridCol>
              </a:tblGrid>
              <a:tr h="1417183">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Miêu tả</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Chức năng xem thông tin cho phép khách vãng lai có thể xem thông tin tên sản phẩm, tên nhà sản xuất, hình ảnh của sản phẩm …</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762391">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Đầu vào</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Người dùng </a:t>
                      </a:r>
                      <a:r>
                        <a:rPr lang="vi-VN" sz="2000">
                          <a:effectLst/>
                          <a:latin typeface="Times New Roman" panose="02020603050405020304" pitchFamily="18" charset="0"/>
                          <a:cs typeface="Times New Roman" panose="02020603050405020304" pitchFamily="18" charset="0"/>
                        </a:rPr>
                        <a:t>nhấn</a:t>
                      </a:r>
                      <a:r>
                        <a:rPr lang="en-US" sz="2000">
                          <a:effectLst/>
                          <a:latin typeface="Times New Roman" panose="02020603050405020304" pitchFamily="18" charset="0"/>
                          <a:cs typeface="Times New Roman" panose="02020603050405020304" pitchFamily="18" charset="0"/>
                        </a:rPr>
                        <a:t> vào sản phẩm muốn xem thông tin.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609729">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Xử lý</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Tìm kiếm sản phẩm trong CSDL.</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676864">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Xuất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Hiển thị ra thông tin của sản phẩm cho người dùng.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22" name="Rectangle 2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spTree>
    <p:extLst>
      <p:ext uri="{BB962C8B-B14F-4D97-AF65-F5344CB8AC3E}">
        <p14:creationId xmlns:p14="http://schemas.microsoft.com/office/powerpoint/2010/main" val="73385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7694125" cy="1645500"/>
            <a:chOff x="2075625" y="1090612"/>
            <a:chExt cx="6278329" cy="2144143"/>
          </a:xfrm>
        </p:grpSpPr>
        <p:sp>
          <p:nvSpPr>
            <p:cNvPr id="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sp>
        <p:nvSpPr>
          <p:cNvPr id="11" name="Rectangle 10"/>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pic>
        <p:nvPicPr>
          <p:cNvPr id="12" name="Picture 11"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13" name="Picture 12"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14" name="Rectangle 13"/>
          <p:cNvSpPr/>
          <p:nvPr/>
        </p:nvSpPr>
        <p:spPr>
          <a:xfrm>
            <a:off x="733805" y="1611045"/>
            <a:ext cx="4067139" cy="539378"/>
          </a:xfrm>
          <a:prstGeom prst="rect">
            <a:avLst/>
          </a:prstGeom>
        </p:spPr>
        <p:txBody>
          <a:bodyPr wrap="none">
            <a:spAutoFit/>
          </a:bodyPr>
          <a:lstStyle/>
          <a:p>
            <a:pPr marL="342900" lvl="0" indent="-342900" algn="just">
              <a:lnSpc>
                <a:spcPct val="150000"/>
              </a:lnSpc>
              <a:spcAft>
                <a:spcPts val="0"/>
              </a:spcAft>
              <a:buFont typeface="Symbol" panose="05050102010706020507" pitchFamily="18" charset="2"/>
              <a:buBlip>
                <a:blip r:embed="rId4"/>
              </a:buBlip>
            </a:pPr>
            <a:r>
              <a:rPr lang="en-US" sz="2200" b="1" u="sng">
                <a:solidFill>
                  <a:srgbClr val="000000"/>
                </a:solidFill>
                <a:latin typeface="Times New Roman" panose="02020603050405020304" pitchFamily="18" charset="0"/>
                <a:ea typeface="Times New Roman" panose="02020603050405020304" pitchFamily="18" charset="0"/>
              </a:rPr>
              <a:t>Thêm sản phẩm vào giỏ hàng</a:t>
            </a:r>
            <a:endParaRPr lang="en-US" sz="2200">
              <a:solidFill>
                <a:srgbClr val="000000"/>
              </a:solidFill>
              <a:effectLst/>
              <a:latin typeface="Times New Roman" panose="02020603050405020304" pitchFamily="18" charset="0"/>
              <a:ea typeface="Times New Roman" panose="02020603050405020304" pitchFamily="18"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482576546"/>
              </p:ext>
            </p:extLst>
          </p:nvPr>
        </p:nvGraphicFramePr>
        <p:xfrm>
          <a:off x="1853610" y="2567619"/>
          <a:ext cx="8666765" cy="3132696"/>
        </p:xfrm>
        <a:graphic>
          <a:graphicData uri="http://schemas.openxmlformats.org/drawingml/2006/table">
            <a:tbl>
              <a:tblPr firstRow="1" firstCol="1" bandRow="1">
                <a:tableStyleId>{5C22544A-7EE6-4342-B048-85BDC9FD1C3A}</a:tableStyleId>
              </a:tblPr>
              <a:tblGrid>
                <a:gridCol w="1253214">
                  <a:extLst>
                    <a:ext uri="{9D8B030D-6E8A-4147-A177-3AD203B41FA5}">
                      <a16:colId xmlns:a16="http://schemas.microsoft.com/office/drawing/2014/main" val="20000"/>
                    </a:ext>
                  </a:extLst>
                </a:gridCol>
                <a:gridCol w="7413551">
                  <a:extLst>
                    <a:ext uri="{9D8B030D-6E8A-4147-A177-3AD203B41FA5}">
                      <a16:colId xmlns:a16="http://schemas.microsoft.com/office/drawing/2014/main" val="20001"/>
                    </a:ext>
                  </a:extLst>
                </a:gridCol>
              </a:tblGrid>
              <a:tr h="846696">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Miêu tả</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00000"/>
                        </a:lnSpc>
                        <a:spcBef>
                          <a:spcPts val="600"/>
                        </a:spcBef>
                        <a:spcAft>
                          <a:spcPts val="0"/>
                        </a:spcAft>
                      </a:pPr>
                      <a:r>
                        <a:rPr lang="en-US" sz="2000">
                          <a:effectLst/>
                          <a:latin typeface="Times New Roman" panose="02020603050405020304" pitchFamily="18" charset="0"/>
                          <a:cs typeface="Times New Roman" panose="02020603050405020304" pitchFamily="18" charset="0"/>
                        </a:rPr>
                        <a:t>Chức năng thêm sản phẩm vào giỏ hàng cho phép khách vãng lai thêm 1 sản phẩm vào giỏ hàng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662940">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Đầu vào</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Người dùng </a:t>
                      </a:r>
                      <a:r>
                        <a:rPr lang="vi-VN" sz="2000">
                          <a:effectLst/>
                          <a:latin typeface="Times New Roman" panose="02020603050405020304" pitchFamily="18" charset="0"/>
                          <a:cs typeface="Times New Roman" panose="02020603050405020304" pitchFamily="18" charset="0"/>
                        </a:rPr>
                        <a:t>nhấn</a:t>
                      </a:r>
                      <a:r>
                        <a:rPr lang="en-US" sz="2000">
                          <a:effectLst/>
                          <a:latin typeface="Times New Roman" panose="02020603050405020304" pitchFamily="18" charset="0"/>
                          <a:cs typeface="Times New Roman" panose="02020603050405020304" pitchFamily="18" charset="0"/>
                        </a:rPr>
                        <a:t> vào nút thêm vào giỏ hàng tương ứng với sản phẩm mong muốn.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21005">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Xử lý</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Thêm sản phẩm vào SESSION lưu thông tin giỏ hàng.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615950">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Xuất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Thông báo cho người dùng biết sản phẩm đã được đưa vào giỏ hàng thành công.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3520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7694125" cy="1645500"/>
            <a:chOff x="2075625" y="1090612"/>
            <a:chExt cx="6278329" cy="2144143"/>
          </a:xfrm>
        </p:grpSpPr>
        <p:sp>
          <p:nvSpPr>
            <p:cNvPr id="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dirty="0">
                  <a:solidFill>
                    <a:schemeClr val="bg1"/>
                  </a:solidFill>
                  <a:latin typeface="Times New Roman" panose="02020603050405020304" pitchFamily="18" charset="0"/>
                  <a:ea typeface="Century Gothic"/>
                  <a:cs typeface="Times New Roman" panose="02020603050405020304" pitchFamily="18" charset="0"/>
                  <a:sym typeface="Century Gothic"/>
                </a:rPr>
                <a:t>            </a:t>
              </a:r>
              <a:r>
                <a:rPr lang="en-US" sz="2800" b="1" dirty="0" err="1">
                  <a:solidFill>
                    <a:schemeClr val="bg1"/>
                  </a:solidFill>
                  <a:latin typeface="Times New Roman" panose="02020603050405020304" pitchFamily="18" charset="0"/>
                  <a:ea typeface="Century Gothic"/>
                  <a:cs typeface="Times New Roman" panose="02020603050405020304" pitchFamily="18" charset="0"/>
                  <a:sym typeface="Century Gothic"/>
                </a:rPr>
                <a:t>Danh</a:t>
              </a: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sp>
        <p:nvSpPr>
          <p:cNvPr id="7" name="Rectangle 6"/>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pic>
        <p:nvPicPr>
          <p:cNvPr id="8" name="Picture 7"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9" name="Picture 8"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10" name="Rectangle 9"/>
          <p:cNvSpPr/>
          <p:nvPr/>
        </p:nvSpPr>
        <p:spPr>
          <a:xfrm>
            <a:off x="615679" y="1610119"/>
            <a:ext cx="3950120" cy="539378"/>
          </a:xfrm>
          <a:prstGeom prst="rect">
            <a:avLst/>
          </a:prstGeom>
        </p:spPr>
        <p:txBody>
          <a:bodyPr wrap="none">
            <a:spAutoFit/>
          </a:bodyPr>
          <a:lstStyle/>
          <a:p>
            <a:pPr marL="342900" lvl="0" indent="-342900" algn="just">
              <a:lnSpc>
                <a:spcPct val="150000"/>
              </a:lnSpc>
              <a:spcAft>
                <a:spcPts val="0"/>
              </a:spcAft>
              <a:buFont typeface="Symbol" panose="05050102010706020507" pitchFamily="18" charset="2"/>
              <a:buBlip>
                <a:blip r:embed="rId4"/>
              </a:buBlip>
            </a:pPr>
            <a:r>
              <a:rPr lang="en-US" sz="2200" b="1" u="sng">
                <a:solidFill>
                  <a:srgbClr val="000000"/>
                </a:solidFill>
                <a:latin typeface="Times New Roman" panose="02020603050405020304" pitchFamily="18" charset="0"/>
                <a:ea typeface="Times New Roman" panose="02020603050405020304" pitchFamily="18" charset="0"/>
              </a:rPr>
              <a:t>Tạo mới tài khoản(Đăng ký)</a:t>
            </a:r>
            <a:endParaRPr lang="en-US" sz="2200">
              <a:solidFill>
                <a:srgbClr val="000000"/>
              </a:solidFill>
              <a:effectLst/>
              <a:latin typeface="Times New Roman" panose="02020603050405020304" pitchFamily="18" charset="0"/>
              <a:ea typeface="Times New Roman" panose="020206030504050203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821307309"/>
              </p:ext>
            </p:extLst>
          </p:nvPr>
        </p:nvGraphicFramePr>
        <p:xfrm>
          <a:off x="1047015" y="2149497"/>
          <a:ext cx="10075396" cy="4169976"/>
        </p:xfrm>
        <a:graphic>
          <a:graphicData uri="http://schemas.openxmlformats.org/drawingml/2006/table">
            <a:tbl>
              <a:tblPr firstRow="1" firstCol="1" bandRow="1">
                <a:tableStyleId>{5C22544A-7EE6-4342-B048-85BDC9FD1C3A}</a:tableStyleId>
              </a:tblPr>
              <a:tblGrid>
                <a:gridCol w="1456902">
                  <a:extLst>
                    <a:ext uri="{9D8B030D-6E8A-4147-A177-3AD203B41FA5}">
                      <a16:colId xmlns:a16="http://schemas.microsoft.com/office/drawing/2014/main" val="20000"/>
                    </a:ext>
                  </a:extLst>
                </a:gridCol>
                <a:gridCol w="8618494">
                  <a:extLst>
                    <a:ext uri="{9D8B030D-6E8A-4147-A177-3AD203B41FA5}">
                      <a16:colId xmlns:a16="http://schemas.microsoft.com/office/drawing/2014/main" val="20001"/>
                    </a:ext>
                  </a:extLst>
                </a:gridCol>
              </a:tblGrid>
              <a:tr h="710783">
                <a:tc>
                  <a:txBody>
                    <a:bodyPr/>
                    <a:lstStyle/>
                    <a:p>
                      <a:pPr algn="l">
                        <a:lnSpc>
                          <a:spcPct val="150000"/>
                        </a:lnSpc>
                        <a:spcAft>
                          <a:spcPts val="0"/>
                        </a:spcAft>
                      </a:pPr>
                      <a:r>
                        <a:rPr lang="en-US" sz="1600">
                          <a:effectLst/>
                          <a:latin typeface="Times New Roman" panose="02020603050405020304" pitchFamily="18" charset="0"/>
                          <a:cs typeface="Times New Roman" panose="02020603050405020304" pitchFamily="18" charset="0"/>
                        </a:rPr>
                        <a:t>Miêu tả</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50000"/>
                        </a:lnSpc>
                        <a:spcBef>
                          <a:spcPts val="600"/>
                        </a:spcBef>
                        <a:spcAft>
                          <a:spcPts val="0"/>
                        </a:spcAft>
                      </a:pPr>
                      <a:r>
                        <a:rPr lang="en-US" sz="1600">
                          <a:effectLst/>
                          <a:latin typeface="Times New Roman" panose="02020603050405020304" pitchFamily="18" charset="0"/>
                          <a:cs typeface="Times New Roman" panose="02020603050405020304" pitchFamily="18" charset="0"/>
                        </a:rPr>
                        <a:t>Chức năng tạo tài khoản cho phép người dùng vãng lai có thể tạo mới tài khoản với ứng dụng </a:t>
                      </a:r>
                      <a:r>
                        <a:rPr lang="vi-VN" sz="1600">
                          <a:effectLst/>
                          <a:latin typeface="Times New Roman" panose="02020603050405020304" pitchFamily="18" charset="0"/>
                          <a:cs typeface="Times New Roman" panose="02020603050405020304" pitchFamily="18" charset="0"/>
                        </a:rPr>
                        <a:t>SolarBook</a:t>
                      </a:r>
                      <a:r>
                        <a:rPr lang="en-US" sz="1600">
                          <a:effectLst/>
                          <a:latin typeface="Times New Roman" panose="02020603050405020304" pitchFamily="18" charset="0"/>
                          <a:cs typeface="Times New Roman" panose="02020603050405020304" pitchFamily="18" charset="0"/>
                        </a:rPr>
                        <a:t>.</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621038">
                <a:tc>
                  <a:txBody>
                    <a:bodyPr/>
                    <a:lstStyle/>
                    <a:p>
                      <a:pPr algn="l">
                        <a:lnSpc>
                          <a:spcPct val="150000"/>
                        </a:lnSpc>
                        <a:spcAft>
                          <a:spcPts val="0"/>
                        </a:spcAft>
                      </a:pPr>
                      <a:r>
                        <a:rPr lang="en-US" sz="1600">
                          <a:effectLst/>
                          <a:latin typeface="Times New Roman" panose="02020603050405020304" pitchFamily="18" charset="0"/>
                          <a:cs typeface="Times New Roman" panose="02020603050405020304" pitchFamily="18" charset="0"/>
                        </a:rPr>
                        <a:t>Đầu vào</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600">
                          <a:effectLst/>
                          <a:latin typeface="Times New Roman" panose="02020603050405020304" pitchFamily="18" charset="0"/>
                          <a:cs typeface="Times New Roman" panose="02020603050405020304" pitchFamily="18" charset="0"/>
                        </a:rPr>
                        <a:t>Người dùng cung cấp các thông tin cần thiết để tạo tài khoản.</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2085898">
                <a:tc>
                  <a:txBody>
                    <a:bodyPr/>
                    <a:lstStyle/>
                    <a:p>
                      <a:pPr algn="l">
                        <a:lnSpc>
                          <a:spcPct val="150000"/>
                        </a:lnSpc>
                        <a:spcAft>
                          <a:spcPts val="0"/>
                        </a:spcAft>
                      </a:pPr>
                      <a:r>
                        <a:rPr lang="en-US" sz="1600">
                          <a:effectLst/>
                          <a:latin typeface="Times New Roman" panose="02020603050405020304" pitchFamily="18" charset="0"/>
                          <a:cs typeface="Times New Roman" panose="02020603050405020304" pitchFamily="18" charset="0"/>
                        </a:rPr>
                        <a:t>Xử lý</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600">
                          <a:effectLst/>
                          <a:latin typeface="Times New Roman" panose="02020603050405020304" pitchFamily="18" charset="0"/>
                          <a:cs typeface="Times New Roman" panose="02020603050405020304" pitchFamily="18" charset="0"/>
                        </a:rPr>
                        <a:t>- Các trường bắt buộc phải nhập nếu khách hàng chưa nhập sẽ yêu cầu người dùng nhập vào.</a:t>
                      </a:r>
                    </a:p>
                    <a:p>
                      <a:pPr marL="36195" algn="l">
                        <a:lnSpc>
                          <a:spcPct val="150000"/>
                        </a:lnSpc>
                        <a:spcBef>
                          <a:spcPts val="600"/>
                        </a:spcBef>
                        <a:spcAft>
                          <a:spcPts val="0"/>
                        </a:spcAft>
                      </a:pPr>
                      <a:r>
                        <a:rPr lang="en-US" sz="1600">
                          <a:effectLst/>
                          <a:latin typeface="Times New Roman" panose="02020603050405020304" pitchFamily="18" charset="0"/>
                          <a:cs typeface="Times New Roman" panose="02020603050405020304" pitchFamily="18" charset="0"/>
                        </a:rPr>
                        <a:t>- Ứng dụng sẽ kiểm tra xem tên tài khoản này đã có trong CSDL hay chưa? Nếu đã có yêu cầu người dùng thay đổi tên đăng nhập.</a:t>
                      </a:r>
                    </a:p>
                    <a:p>
                      <a:pPr marL="36195" algn="l">
                        <a:lnSpc>
                          <a:spcPct val="150000"/>
                        </a:lnSpc>
                        <a:spcBef>
                          <a:spcPts val="600"/>
                        </a:spcBef>
                        <a:spcAft>
                          <a:spcPts val="0"/>
                        </a:spcAft>
                      </a:pPr>
                      <a:r>
                        <a:rPr lang="en-US" sz="1600">
                          <a:effectLst/>
                          <a:latin typeface="Times New Roman" panose="02020603050405020304" pitchFamily="18" charset="0"/>
                          <a:cs typeface="Times New Roman" panose="02020603050405020304" pitchFamily="18" charset="0"/>
                        </a:rPr>
                        <a:t>- Sau khi kiểm tra tất cả các thông tin đã đúng thì sẽ thực hiện thêm mới bản ghi vào CSDL lưu trữ thông tin của người dùng.</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696424">
                <a:tc>
                  <a:txBody>
                    <a:bodyPr/>
                    <a:lstStyle/>
                    <a:p>
                      <a:pPr algn="l">
                        <a:lnSpc>
                          <a:spcPct val="150000"/>
                        </a:lnSpc>
                        <a:spcAft>
                          <a:spcPts val="0"/>
                        </a:spcAft>
                      </a:pPr>
                      <a:r>
                        <a:rPr lang="en-US" sz="1600">
                          <a:effectLst/>
                          <a:latin typeface="Times New Roman" panose="02020603050405020304" pitchFamily="18" charset="0"/>
                          <a:cs typeface="Times New Roman" panose="02020603050405020304" pitchFamily="18" charset="0"/>
                        </a:rPr>
                        <a:t>Xuất</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600">
                          <a:effectLst/>
                          <a:latin typeface="Times New Roman" panose="02020603050405020304" pitchFamily="18" charset="0"/>
                          <a:cs typeface="Times New Roman" panose="02020603050405020304" pitchFamily="18" charset="0"/>
                        </a:rPr>
                        <a:t>Thông báo cho người dùng tạo thành công tài khoản và có thể dùng tài khoản này để đăng nhập vào ứng dụng.</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6514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7694125" cy="1645500"/>
            <a:chOff x="2075625" y="1090612"/>
            <a:chExt cx="6278329" cy="2144143"/>
          </a:xfrm>
        </p:grpSpPr>
        <p:sp>
          <p:nvSpPr>
            <p:cNvPr id="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graphicFrame>
        <p:nvGraphicFramePr>
          <p:cNvPr id="10" name="Table 9"/>
          <p:cNvGraphicFramePr>
            <a:graphicFrameLocks noGrp="1"/>
          </p:cNvGraphicFramePr>
          <p:nvPr>
            <p:extLst>
              <p:ext uri="{D42A27DB-BD31-4B8C-83A1-F6EECF244321}">
                <p14:modId xmlns:p14="http://schemas.microsoft.com/office/powerpoint/2010/main" val="1172060130"/>
              </p:ext>
            </p:extLst>
          </p:nvPr>
        </p:nvGraphicFramePr>
        <p:xfrm>
          <a:off x="1271897" y="2745273"/>
          <a:ext cx="10014288" cy="3343701"/>
        </p:xfrm>
        <a:graphic>
          <a:graphicData uri="http://schemas.openxmlformats.org/drawingml/2006/table">
            <a:tbl>
              <a:tblPr firstRow="1" firstCol="1" bandRow="1">
                <a:tableStyleId>{5C22544A-7EE6-4342-B048-85BDC9FD1C3A}</a:tableStyleId>
              </a:tblPr>
              <a:tblGrid>
                <a:gridCol w="1448066">
                  <a:extLst>
                    <a:ext uri="{9D8B030D-6E8A-4147-A177-3AD203B41FA5}">
                      <a16:colId xmlns:a16="http://schemas.microsoft.com/office/drawing/2014/main" val="20000"/>
                    </a:ext>
                  </a:extLst>
                </a:gridCol>
                <a:gridCol w="8566222">
                  <a:extLst>
                    <a:ext uri="{9D8B030D-6E8A-4147-A177-3AD203B41FA5}">
                      <a16:colId xmlns:a16="http://schemas.microsoft.com/office/drawing/2014/main" val="20001"/>
                    </a:ext>
                  </a:extLst>
                </a:gridCol>
              </a:tblGrid>
              <a:tr h="1399598">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Miêu tả</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Chức năng xem thông tin cho phép khách có thể xem thông tin tên sản phẩm, tên nhà sản xuất hình ảnh của sản phẩm …</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723367">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Đầu vào</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Người dùng </a:t>
                      </a:r>
                      <a:r>
                        <a:rPr lang="vi-VN" sz="2000">
                          <a:effectLst/>
                          <a:latin typeface="Times New Roman" panose="02020603050405020304" pitchFamily="18" charset="0"/>
                          <a:cs typeface="Times New Roman" panose="02020603050405020304" pitchFamily="18" charset="0"/>
                        </a:rPr>
                        <a:t>nhấn</a:t>
                      </a:r>
                      <a:r>
                        <a:rPr lang="en-US" sz="2000">
                          <a:effectLst/>
                          <a:latin typeface="Times New Roman" panose="02020603050405020304" pitchFamily="18" charset="0"/>
                          <a:cs typeface="Times New Roman" panose="02020603050405020304" pitchFamily="18" charset="0"/>
                        </a:rPr>
                        <a:t> vào sản phẩm muốn xem thông tin.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578519">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Xử lý</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Tìm kiếm sản phẩm trong CSDL.</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642217">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Xuất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Hiển thị ra thông tin của sản phẩm cho người dùng.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11" name="Rectangle 1"/>
          <p:cNvSpPr>
            <a:spLocks noChangeArrowheads="1"/>
          </p:cNvSpPr>
          <p:nvPr/>
        </p:nvSpPr>
        <p:spPr bwMode="auto">
          <a:xfrm>
            <a:off x="1009398" y="1516787"/>
            <a:ext cx="6814686"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bmk="_Toc518500744">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3.2.2. Đối với khách hàng đã có tài khoản với ứng dụng</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2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sng"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Xem thông tin sản phẩm</a:t>
            </a:r>
            <a:endPar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891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7694125" cy="1645500"/>
            <a:chOff x="2075625" y="1090612"/>
            <a:chExt cx="6278329" cy="2144143"/>
          </a:xfrm>
        </p:grpSpPr>
        <p:sp>
          <p:nvSpPr>
            <p:cNvPr id="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graphicFrame>
        <p:nvGraphicFramePr>
          <p:cNvPr id="10" name="Table 9"/>
          <p:cNvGraphicFramePr>
            <a:graphicFrameLocks noGrp="1"/>
          </p:cNvGraphicFramePr>
          <p:nvPr>
            <p:extLst>
              <p:ext uri="{D42A27DB-BD31-4B8C-83A1-F6EECF244321}">
                <p14:modId xmlns:p14="http://schemas.microsoft.com/office/powerpoint/2010/main" val="3185729864"/>
              </p:ext>
            </p:extLst>
          </p:nvPr>
        </p:nvGraphicFramePr>
        <p:xfrm>
          <a:off x="1060664" y="2427209"/>
          <a:ext cx="9884840" cy="3410201"/>
        </p:xfrm>
        <a:graphic>
          <a:graphicData uri="http://schemas.openxmlformats.org/drawingml/2006/table">
            <a:tbl>
              <a:tblPr firstRow="1" firstCol="1" bandRow="1">
                <a:tableStyleId>{5C22544A-7EE6-4342-B048-85BDC9FD1C3A}</a:tableStyleId>
              </a:tblPr>
              <a:tblGrid>
                <a:gridCol w="1429348">
                  <a:extLst>
                    <a:ext uri="{9D8B030D-6E8A-4147-A177-3AD203B41FA5}">
                      <a16:colId xmlns:a16="http://schemas.microsoft.com/office/drawing/2014/main" val="20000"/>
                    </a:ext>
                  </a:extLst>
                </a:gridCol>
                <a:gridCol w="8455492">
                  <a:extLst>
                    <a:ext uri="{9D8B030D-6E8A-4147-A177-3AD203B41FA5}">
                      <a16:colId xmlns:a16="http://schemas.microsoft.com/office/drawing/2014/main" val="20001"/>
                    </a:ext>
                  </a:extLst>
                </a:gridCol>
              </a:tblGrid>
              <a:tr h="1066618">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Miêu tả</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Chức năng thêm sản phẩm vào giỏ hàng cho phép khách  thêm 1 sản phẩm vào giỏ hàng.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913697">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Đầu vào</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Người dùng nhấn vào nút thêm vào giỏ hàng tương ứng với sản phẩm mong muốn.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580250">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Xử lý</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Thêm sản phẩm vào SESSION lưu thông tin giỏ hàng.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848933">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Xuất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Thông báo cho người dùng biết sản phẩm đã được đưa vào giỏ hàng thành công.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11" name="Rectangle 1"/>
          <p:cNvSpPr>
            <a:spLocks noChangeArrowheads="1"/>
          </p:cNvSpPr>
          <p:nvPr/>
        </p:nvSpPr>
        <p:spPr bwMode="auto">
          <a:xfrm>
            <a:off x="927463" y="1509081"/>
            <a:ext cx="382027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b="1" i="0" u="sng"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Thêm sản phẩm vào giỏ hàng</a:t>
            </a:r>
            <a:endPar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814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7694125" cy="1645500"/>
            <a:chOff x="2075625" y="1090612"/>
            <a:chExt cx="6278329" cy="2144143"/>
          </a:xfrm>
        </p:grpSpPr>
        <p:sp>
          <p:nvSpPr>
            <p:cNvPr id="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graphicFrame>
        <p:nvGraphicFramePr>
          <p:cNvPr id="13" name="Table 12"/>
          <p:cNvGraphicFramePr>
            <a:graphicFrameLocks noGrp="1"/>
          </p:cNvGraphicFramePr>
          <p:nvPr>
            <p:extLst>
              <p:ext uri="{D42A27DB-BD31-4B8C-83A1-F6EECF244321}">
                <p14:modId xmlns:p14="http://schemas.microsoft.com/office/powerpoint/2010/main" val="20588206"/>
              </p:ext>
            </p:extLst>
          </p:nvPr>
        </p:nvGraphicFramePr>
        <p:xfrm>
          <a:off x="1086359" y="2272070"/>
          <a:ext cx="9804554" cy="3819229"/>
        </p:xfrm>
        <a:graphic>
          <a:graphicData uri="http://schemas.openxmlformats.org/drawingml/2006/table">
            <a:tbl>
              <a:tblPr firstRow="1" firstCol="1" bandRow="1">
                <a:tableStyleId>{5C22544A-7EE6-4342-B048-85BDC9FD1C3A}</a:tableStyleId>
              </a:tblPr>
              <a:tblGrid>
                <a:gridCol w="1417739">
                  <a:extLst>
                    <a:ext uri="{9D8B030D-6E8A-4147-A177-3AD203B41FA5}">
                      <a16:colId xmlns:a16="http://schemas.microsoft.com/office/drawing/2014/main" val="20000"/>
                    </a:ext>
                  </a:extLst>
                </a:gridCol>
                <a:gridCol w="8386815">
                  <a:extLst>
                    <a:ext uri="{9D8B030D-6E8A-4147-A177-3AD203B41FA5}">
                      <a16:colId xmlns:a16="http://schemas.microsoft.com/office/drawing/2014/main" val="20001"/>
                    </a:ext>
                  </a:extLst>
                </a:gridCol>
              </a:tblGrid>
              <a:tr h="1031098">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Miêu tả</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Chức năng thanh toán các sản phẩm trong giỏ hàng cho phép khách  thêm 1 sản phẩm vào giỏ hàng.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087340">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Đầu vào</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Người dùng nhấn vào nút thêm vào thanh toán tương ứng với các sản phẩm bên trong giỏ hàng.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690523">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Xử lý</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Tiến hành giao dịch, thông tin lưu lại trong database.</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1010268">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Xuất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Thông báo cho người dùng biết sản phẩm đã được thanh toán thành công.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14" name="Rectangle 2"/>
          <p:cNvSpPr>
            <a:spLocks noChangeArrowheads="1"/>
          </p:cNvSpPr>
          <p:nvPr/>
        </p:nvSpPr>
        <p:spPr bwMode="auto">
          <a:xfrm>
            <a:off x="927463" y="1611045"/>
            <a:ext cx="47502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Thanh toán các sản phẩm trong giỏ hàng</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829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7694125" cy="1645500"/>
            <a:chOff x="2075625" y="1090612"/>
            <a:chExt cx="6278329" cy="2144143"/>
          </a:xfrm>
        </p:grpSpPr>
        <p:sp>
          <p:nvSpPr>
            <p:cNvPr id="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graphicFrame>
        <p:nvGraphicFramePr>
          <p:cNvPr id="10" name="Table 9"/>
          <p:cNvGraphicFramePr>
            <a:graphicFrameLocks noGrp="1"/>
          </p:cNvGraphicFramePr>
          <p:nvPr>
            <p:extLst>
              <p:ext uri="{D42A27DB-BD31-4B8C-83A1-F6EECF244321}">
                <p14:modId xmlns:p14="http://schemas.microsoft.com/office/powerpoint/2010/main" val="3385925524"/>
              </p:ext>
            </p:extLst>
          </p:nvPr>
        </p:nvGraphicFramePr>
        <p:xfrm>
          <a:off x="1115254" y="2527211"/>
          <a:ext cx="9980376" cy="3755583"/>
        </p:xfrm>
        <a:graphic>
          <a:graphicData uri="http://schemas.openxmlformats.org/drawingml/2006/table">
            <a:tbl>
              <a:tblPr firstRow="1" firstCol="1" bandRow="1">
                <a:tableStyleId>{5C22544A-7EE6-4342-B048-85BDC9FD1C3A}</a:tableStyleId>
              </a:tblPr>
              <a:tblGrid>
                <a:gridCol w="1443163">
                  <a:extLst>
                    <a:ext uri="{9D8B030D-6E8A-4147-A177-3AD203B41FA5}">
                      <a16:colId xmlns:a16="http://schemas.microsoft.com/office/drawing/2014/main" val="20000"/>
                    </a:ext>
                  </a:extLst>
                </a:gridCol>
                <a:gridCol w="8537213">
                  <a:extLst>
                    <a:ext uri="{9D8B030D-6E8A-4147-A177-3AD203B41FA5}">
                      <a16:colId xmlns:a16="http://schemas.microsoft.com/office/drawing/2014/main" val="20001"/>
                    </a:ext>
                  </a:extLst>
                </a:gridCol>
              </a:tblGrid>
              <a:tr h="1304703">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Miêu tả</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Chức năng xem thông tin người dùng  đối với những khách hàng đã có tài khoản và đã đăng nhập vào ứng dụng. Chức năng cho phép người dùng có thể xem thông tin của mình, ví dụ họ tên, địa chỉ, số điện thoại,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933818">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Đầu vào</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Người dùng đăng nhập vào ứng dụng và nhấn vào nút xem  thông tin người dùng.</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593028">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Xử lý</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vi-VN" sz="1800">
                          <a:effectLst/>
                          <a:latin typeface="Times New Roman" panose="02020603050405020304" pitchFamily="18" charset="0"/>
                          <a:cs typeface="Times New Roman" panose="02020603050405020304" pitchFamily="18" charset="0"/>
                        </a:rPr>
                        <a:t>Ứ</a:t>
                      </a:r>
                      <a:r>
                        <a:rPr lang="en-US" sz="1800">
                          <a:effectLst/>
                          <a:latin typeface="Times New Roman" panose="02020603050405020304" pitchFamily="18" charset="0"/>
                          <a:cs typeface="Times New Roman" panose="02020603050405020304" pitchFamily="18" charset="0"/>
                        </a:rPr>
                        <a:t>ng dụng sẽ tìm kiếm thông tin tương ứng với tài khoản của người dùng đã đăng nhập vào ứng dụng.</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694102">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Xuất</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Hiển thị lên thông tin của người dùng.</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11" name="Rectangle 1"/>
          <p:cNvSpPr>
            <a:spLocks noChangeArrowheads="1"/>
          </p:cNvSpPr>
          <p:nvPr/>
        </p:nvSpPr>
        <p:spPr bwMode="auto">
          <a:xfrm>
            <a:off x="927463" y="1634048"/>
            <a:ext cx="34660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sng"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Xem thông tin người dùng</a:t>
            </a:r>
            <a:endPar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880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7694125" cy="1645500"/>
            <a:chOff x="2075625" y="1090612"/>
            <a:chExt cx="6278329" cy="2144143"/>
          </a:xfrm>
        </p:grpSpPr>
        <p:sp>
          <p:nvSpPr>
            <p:cNvPr id="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graphicFrame>
        <p:nvGraphicFramePr>
          <p:cNvPr id="9" name="Table 8"/>
          <p:cNvGraphicFramePr>
            <a:graphicFrameLocks noGrp="1"/>
          </p:cNvGraphicFramePr>
          <p:nvPr>
            <p:extLst>
              <p:ext uri="{D42A27DB-BD31-4B8C-83A1-F6EECF244321}">
                <p14:modId xmlns:p14="http://schemas.microsoft.com/office/powerpoint/2010/main" val="2969439622"/>
              </p:ext>
            </p:extLst>
          </p:nvPr>
        </p:nvGraphicFramePr>
        <p:xfrm>
          <a:off x="1033367" y="2214359"/>
          <a:ext cx="10020805" cy="3950221"/>
        </p:xfrm>
        <a:graphic>
          <a:graphicData uri="http://schemas.openxmlformats.org/drawingml/2006/table">
            <a:tbl>
              <a:tblPr firstRow="1" firstCol="1" bandRow="1">
                <a:tableStyleId>{5C22544A-7EE6-4342-B048-85BDC9FD1C3A}</a:tableStyleId>
              </a:tblPr>
              <a:tblGrid>
                <a:gridCol w="1449009">
                  <a:extLst>
                    <a:ext uri="{9D8B030D-6E8A-4147-A177-3AD203B41FA5}">
                      <a16:colId xmlns:a16="http://schemas.microsoft.com/office/drawing/2014/main" val="20000"/>
                    </a:ext>
                  </a:extLst>
                </a:gridCol>
                <a:gridCol w="8571796">
                  <a:extLst>
                    <a:ext uri="{9D8B030D-6E8A-4147-A177-3AD203B41FA5}">
                      <a16:colId xmlns:a16="http://schemas.microsoft.com/office/drawing/2014/main" val="20001"/>
                    </a:ext>
                  </a:extLst>
                </a:gridCol>
              </a:tblGrid>
              <a:tr h="1284169">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Miêu tả</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Chức năng đổi thông tin người dùng  đối với những khách hàng đã có tài khoản và đã đăng nhập vào ứng dụng. Chức năng cho phép người dùng có thể sửa thông tin của mình, ví dụ họ tên, địa chỉ, số điện thoại, …</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954641">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Đầu vào</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Người dùng đăng nhập vào ứng dụng và nhấn vào nút sửa thông tin người dùng.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747346">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Xử lý</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vi-VN" sz="2000">
                          <a:effectLst/>
                          <a:latin typeface="Times New Roman" panose="02020603050405020304" pitchFamily="18" charset="0"/>
                          <a:cs typeface="Times New Roman" panose="02020603050405020304" pitchFamily="18" charset="0"/>
                        </a:rPr>
                        <a:t>Ứ</a:t>
                      </a:r>
                      <a:r>
                        <a:rPr lang="en-US" sz="2000">
                          <a:effectLst/>
                          <a:latin typeface="Times New Roman" panose="02020603050405020304" pitchFamily="18" charset="0"/>
                          <a:cs typeface="Times New Roman" panose="02020603050405020304" pitchFamily="18" charset="0"/>
                        </a:rPr>
                        <a:t>ng dụng sẽ kiểm tra  việc nhập đúng các thông tin đầu vào và các trường bắt buộc phải nhập sau đó thực hiện lưu dữ liệu vào CSDL.</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709580">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Xuất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Thông báo kết quả cho người dùng.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10" name="Rectangle 1"/>
          <p:cNvSpPr>
            <a:spLocks noChangeArrowheads="1"/>
          </p:cNvSpPr>
          <p:nvPr/>
        </p:nvSpPr>
        <p:spPr bwMode="auto">
          <a:xfrm>
            <a:off x="873602" y="1444918"/>
            <a:ext cx="332494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sng"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Đổi thông tin người dùng</a:t>
            </a:r>
            <a:endPar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spTree>
    <p:extLst>
      <p:ext uri="{BB962C8B-B14F-4D97-AF65-F5344CB8AC3E}">
        <p14:creationId xmlns:p14="http://schemas.microsoft.com/office/powerpoint/2010/main" val="133802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7694125" cy="1645500"/>
            <a:chOff x="2075625" y="1090612"/>
            <a:chExt cx="6278329" cy="2144143"/>
          </a:xfrm>
        </p:grpSpPr>
        <p:sp>
          <p:nvSpPr>
            <p:cNvPr id="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graphicFrame>
        <p:nvGraphicFramePr>
          <p:cNvPr id="9" name="Table 8"/>
          <p:cNvGraphicFramePr>
            <a:graphicFrameLocks noGrp="1"/>
          </p:cNvGraphicFramePr>
          <p:nvPr>
            <p:extLst>
              <p:ext uri="{D42A27DB-BD31-4B8C-83A1-F6EECF244321}">
                <p14:modId xmlns:p14="http://schemas.microsoft.com/office/powerpoint/2010/main" val="2991633855"/>
              </p:ext>
            </p:extLst>
          </p:nvPr>
        </p:nvGraphicFramePr>
        <p:xfrm>
          <a:off x="1128901" y="2243292"/>
          <a:ext cx="9994024" cy="3911847"/>
        </p:xfrm>
        <a:graphic>
          <a:graphicData uri="http://schemas.openxmlformats.org/drawingml/2006/table">
            <a:tbl>
              <a:tblPr firstRow="1" firstCol="1" bandRow="1">
                <a:tableStyleId>{5C22544A-7EE6-4342-B048-85BDC9FD1C3A}</a:tableStyleId>
              </a:tblPr>
              <a:tblGrid>
                <a:gridCol w="1445136">
                  <a:extLst>
                    <a:ext uri="{9D8B030D-6E8A-4147-A177-3AD203B41FA5}">
                      <a16:colId xmlns:a16="http://schemas.microsoft.com/office/drawing/2014/main" val="20000"/>
                    </a:ext>
                  </a:extLst>
                </a:gridCol>
                <a:gridCol w="8548888">
                  <a:extLst>
                    <a:ext uri="{9D8B030D-6E8A-4147-A177-3AD203B41FA5}">
                      <a16:colId xmlns:a16="http://schemas.microsoft.com/office/drawing/2014/main" val="20001"/>
                    </a:ext>
                  </a:extLst>
                </a:gridCol>
              </a:tblGrid>
              <a:tr h="1374045">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Miêu tả</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Chức năng đăng xuất người dùng  đối với những khách hàng đã có tài khoản và đã đăng nhập vào ứng dụng. Chức năng cho phép người dùng có thể đăng xuất tài khoản ra khỏi ứng dụng.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067042">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Đầu vào</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Người dùng nhấn vào nút thoát tài khoản.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677633">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Xử lý</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Ứng dụng  thực hiện việc thoát tài khoản.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793127">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Xuất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Thông báo kết quả cho người dùng và hiện lại nút đăng nhập.</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10" name="Rectangle 1"/>
          <p:cNvSpPr>
            <a:spLocks noChangeArrowheads="1"/>
          </p:cNvSpPr>
          <p:nvPr/>
        </p:nvSpPr>
        <p:spPr bwMode="auto">
          <a:xfrm>
            <a:off x="978777" y="1535407"/>
            <a:ext cx="15311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sng"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Đăng xuất</a:t>
            </a:r>
            <a:endPar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spTree>
    <p:extLst>
      <p:ext uri="{BB962C8B-B14F-4D97-AF65-F5344CB8AC3E}">
        <p14:creationId xmlns:p14="http://schemas.microsoft.com/office/powerpoint/2010/main" val="374956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7694125" cy="1645500"/>
            <a:chOff x="2075625" y="1090612"/>
            <a:chExt cx="6278329" cy="2144143"/>
          </a:xfrm>
        </p:grpSpPr>
        <p:sp>
          <p:nvSpPr>
            <p:cNvPr id="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graphicFrame>
        <p:nvGraphicFramePr>
          <p:cNvPr id="9" name="Table 8"/>
          <p:cNvGraphicFramePr>
            <a:graphicFrameLocks noGrp="1"/>
          </p:cNvGraphicFramePr>
          <p:nvPr>
            <p:extLst>
              <p:ext uri="{D42A27DB-BD31-4B8C-83A1-F6EECF244321}">
                <p14:modId xmlns:p14="http://schemas.microsoft.com/office/powerpoint/2010/main" val="3543395995"/>
              </p:ext>
            </p:extLst>
          </p:nvPr>
        </p:nvGraphicFramePr>
        <p:xfrm>
          <a:off x="1074312" y="2219104"/>
          <a:ext cx="10348864" cy="3860800"/>
        </p:xfrm>
        <a:graphic>
          <a:graphicData uri="http://schemas.openxmlformats.org/drawingml/2006/table">
            <a:tbl>
              <a:tblPr firstRow="1" firstCol="1" bandRow="1">
                <a:tableStyleId>{5C22544A-7EE6-4342-B048-85BDC9FD1C3A}</a:tableStyleId>
              </a:tblPr>
              <a:tblGrid>
                <a:gridCol w="1496446">
                  <a:extLst>
                    <a:ext uri="{9D8B030D-6E8A-4147-A177-3AD203B41FA5}">
                      <a16:colId xmlns:a16="http://schemas.microsoft.com/office/drawing/2014/main" val="20000"/>
                    </a:ext>
                  </a:extLst>
                </a:gridCol>
                <a:gridCol w="8852418">
                  <a:extLst>
                    <a:ext uri="{9D8B030D-6E8A-4147-A177-3AD203B41FA5}">
                      <a16:colId xmlns:a16="http://schemas.microsoft.com/office/drawing/2014/main" val="20001"/>
                    </a:ext>
                  </a:extLst>
                </a:gridCol>
              </a:tblGrid>
              <a:tr h="618490">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Miêu tả</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Chức năng đăng nhập người dùng  đối với những khách hàng đã có tài khoản. Chức năng cho phép người dùng có thể đăng nhập tài khoản vào ứng dụng.</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662940">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Đầu vào</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Người dùng nhấn vào nút đăng nhập và thực hiện điền thông tin vào form bao gồm username và password.</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21005">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Xử lý</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Ứng dụng  thực hiện việc kiểm tra dữ liệu đầu vào các trường bắt nhập đã nhập chưa..</a:t>
                      </a:r>
                    </a:p>
                    <a:p>
                      <a:pPr marL="36195"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Tiếp đó ứng dụng sẽ kiểm tra xem có thông tin người dùng nào tương ứng vơi username và password khách hàng nhập hay không, nếu có thì thực hiện đăng nhập cho người dùng, nếu sai thông báo kết quả cho người dùng.</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92760">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Xuất</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Thông báo kết quả cho người dùng  và thực hiện đăng nhập vào ứng dụng.</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10" name="Rectangle 1"/>
          <p:cNvSpPr>
            <a:spLocks noChangeArrowheads="1"/>
          </p:cNvSpPr>
          <p:nvPr/>
        </p:nvSpPr>
        <p:spPr bwMode="auto">
          <a:xfrm>
            <a:off x="965130" y="1475696"/>
            <a:ext cx="160973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sng"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Đăng nhập</a:t>
            </a:r>
            <a:endPar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spTree>
    <p:extLst>
      <p:ext uri="{BB962C8B-B14F-4D97-AF65-F5344CB8AC3E}">
        <p14:creationId xmlns:p14="http://schemas.microsoft.com/office/powerpoint/2010/main" val="324552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Shape 231"/>
          <p:cNvGrpSpPr/>
          <p:nvPr/>
        </p:nvGrpSpPr>
        <p:grpSpPr>
          <a:xfrm>
            <a:off x="-535908" y="341997"/>
            <a:ext cx="5055657" cy="1645500"/>
            <a:chOff x="2075625" y="1090612"/>
            <a:chExt cx="4615686" cy="2144143"/>
          </a:xfrm>
        </p:grpSpPr>
        <p:sp>
          <p:nvSpPr>
            <p:cNvPr id="25" name="Shape 232"/>
            <p:cNvSpPr/>
            <p:nvPr/>
          </p:nvSpPr>
          <p:spPr>
            <a:xfrm>
              <a:off x="2676179" y="1557176"/>
              <a:ext cx="4015132" cy="854947"/>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a:solidFill>
                    <a:schemeClr val="bg1"/>
                  </a:solidFill>
                  <a:latin typeface="Times New Roman" panose="02020603050405020304" pitchFamily="18" charset="0"/>
                  <a:ea typeface="Century Gothic"/>
                  <a:cs typeface="Times New Roman" panose="02020603050405020304" pitchFamily="18" charset="0"/>
                  <a:sym typeface="Century Gothic"/>
                </a:rPr>
                <a:t>     </a:t>
              </a:r>
              <a:r>
                <a:rPr lang="en-US" sz="3000" b="1">
                  <a:solidFill>
                    <a:schemeClr val="bg1"/>
                  </a:solidFill>
                  <a:latin typeface="Times New Roman" panose="02020603050405020304" pitchFamily="18" charset="0"/>
                  <a:ea typeface="Century Gothic"/>
                  <a:cs typeface="Times New Roman" panose="02020603050405020304" pitchFamily="18" charset="0"/>
                  <a:sym typeface="Century Gothic"/>
                </a:rPr>
                <a:t>Mục lục</a:t>
              </a:r>
              <a:endParaRPr sz="30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26"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Times New Roman" panose="02020603050405020304" pitchFamily="18" charset="0"/>
                <a:ea typeface="Century Gothic"/>
                <a:cs typeface="Times New Roman" panose="02020603050405020304" pitchFamily="18" charset="0"/>
                <a:sym typeface="Century Gothic"/>
              </a:endParaRPr>
            </a:p>
          </p:txBody>
        </p:sp>
        <p:sp>
          <p:nvSpPr>
            <p:cNvPr id="27" name="Shape 234"/>
            <p:cNvSpPr/>
            <p:nvPr/>
          </p:nvSpPr>
          <p:spPr>
            <a:xfrm>
              <a:off x="2564895" y="1090612"/>
              <a:ext cx="1190813" cy="1321511"/>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sp>
        <p:nvSpPr>
          <p:cNvPr id="28" name="Rectangle 27"/>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sz="3600" b="1">
              <a:solidFill>
                <a:schemeClr val="bg1"/>
              </a:solidFill>
              <a:latin typeface="Times New Roman" panose="02020603050405020304" pitchFamily="18" charset="0"/>
              <a:cs typeface="Times New Roman" panose="02020603050405020304" pitchFamily="18" charset="0"/>
            </a:endParaRPr>
          </a:p>
        </p:txBody>
      </p:sp>
      <p:pic>
        <p:nvPicPr>
          <p:cNvPr id="17" name="Picture 16" descr="aptechlogoww"/>
          <p:cNvPicPr/>
          <p:nvPr/>
        </p:nvPicPr>
        <p:blipFill>
          <a:blip r:embed="rId3">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18" name="Picture 17" descr="bkaptechlogo"/>
          <p:cNvPicPr/>
          <p:nvPr/>
        </p:nvPicPr>
        <p:blipFill>
          <a:blip r:embed="rId4">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graphicFrame>
        <p:nvGraphicFramePr>
          <p:cNvPr id="6" name="Diagram 5"/>
          <p:cNvGraphicFramePr/>
          <p:nvPr>
            <p:extLst>
              <p:ext uri="{D42A27DB-BD31-4B8C-83A1-F6EECF244321}">
                <p14:modId xmlns:p14="http://schemas.microsoft.com/office/powerpoint/2010/main" val="951271632"/>
              </p:ext>
            </p:extLst>
          </p:nvPr>
        </p:nvGraphicFramePr>
        <p:xfrm>
          <a:off x="3384282" y="1983347"/>
          <a:ext cx="6970332" cy="42966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5593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7694125" cy="1645500"/>
            <a:chOff x="2075625" y="1090612"/>
            <a:chExt cx="6278329" cy="2144143"/>
          </a:xfrm>
        </p:grpSpPr>
        <p:sp>
          <p:nvSpPr>
            <p:cNvPr id="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866274" y="1420378"/>
            <a:ext cx="6096000" cy="1061829"/>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3.2.3. Đối với Admin</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200000"/>
              </a:lnSpc>
              <a:spcAft>
                <a:spcPts val="0"/>
              </a:spcAft>
              <a:buFont typeface="Symbol" panose="05050102010706020507" pitchFamily="18" charset="2"/>
              <a:buBlip>
                <a:blip r:embed="rId4"/>
              </a:buBlip>
            </a:pPr>
            <a:r>
              <a:rPr lang="en-US" b="1" u="sng">
                <a:solidFill>
                  <a:srgbClr val="000000"/>
                </a:solidFill>
                <a:latin typeface="Times New Roman" panose="02020603050405020304" pitchFamily="18" charset="0"/>
                <a:ea typeface="Times New Roman" panose="02020603050405020304" pitchFamily="18" charset="0"/>
              </a:rPr>
              <a:t>Đăng nhập vào hệ thống quản trị Admin</a:t>
            </a:r>
            <a:endParaRPr lang="en-US" sz="2000">
              <a:solidFill>
                <a:srgbClr val="000000"/>
              </a:solidFill>
              <a:effectLst/>
              <a:latin typeface="Times New Roman" panose="02020603050405020304" pitchFamily="18"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799275076"/>
              </p:ext>
            </p:extLst>
          </p:nvPr>
        </p:nvGraphicFramePr>
        <p:xfrm>
          <a:off x="1279027" y="2482207"/>
          <a:ext cx="10129988" cy="3809411"/>
        </p:xfrm>
        <a:graphic>
          <a:graphicData uri="http://schemas.openxmlformats.org/drawingml/2006/table">
            <a:tbl>
              <a:tblPr firstRow="1" firstCol="1" bandRow="1">
                <a:tableStyleId>{5C22544A-7EE6-4342-B048-85BDC9FD1C3A}</a:tableStyleId>
              </a:tblPr>
              <a:tblGrid>
                <a:gridCol w="1464797">
                  <a:extLst>
                    <a:ext uri="{9D8B030D-6E8A-4147-A177-3AD203B41FA5}">
                      <a16:colId xmlns:a16="http://schemas.microsoft.com/office/drawing/2014/main" val="20000"/>
                    </a:ext>
                  </a:extLst>
                </a:gridCol>
                <a:gridCol w="8665191">
                  <a:extLst>
                    <a:ext uri="{9D8B030D-6E8A-4147-A177-3AD203B41FA5}">
                      <a16:colId xmlns:a16="http://schemas.microsoft.com/office/drawing/2014/main" val="20001"/>
                    </a:ext>
                  </a:extLst>
                </a:gridCol>
              </a:tblGrid>
              <a:tr h="739514">
                <a:tc>
                  <a:txBody>
                    <a:bodyPr/>
                    <a:lstStyle/>
                    <a:p>
                      <a:pPr algn="l">
                        <a:lnSpc>
                          <a:spcPct val="150000"/>
                        </a:lnSpc>
                        <a:spcAft>
                          <a:spcPts val="0"/>
                        </a:spcAft>
                      </a:pPr>
                      <a:r>
                        <a:rPr lang="en-US" sz="1600">
                          <a:effectLst/>
                          <a:latin typeface="Times New Roman" panose="02020603050405020304" pitchFamily="18" charset="0"/>
                          <a:cs typeface="Times New Roman" panose="02020603050405020304" pitchFamily="18" charset="0"/>
                        </a:rPr>
                        <a:t>Miêu tả</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50000"/>
                        </a:lnSpc>
                        <a:spcBef>
                          <a:spcPts val="600"/>
                        </a:spcBef>
                        <a:spcAft>
                          <a:spcPts val="0"/>
                        </a:spcAft>
                      </a:pPr>
                      <a:r>
                        <a:rPr lang="en-US" sz="1600">
                          <a:effectLst/>
                          <a:latin typeface="Times New Roman" panose="02020603050405020304" pitchFamily="18" charset="0"/>
                          <a:cs typeface="Times New Roman" panose="02020603050405020304" pitchFamily="18" charset="0"/>
                        </a:rPr>
                        <a:t>Chức năng đăng nhập vào hệ thống quản trị Admin dành cho những ai có tài khoản Admin .Chức năng cho phép người quản trị có thể đăng nhập vào giao diện quản trị của </a:t>
                      </a:r>
                      <a:r>
                        <a:rPr lang="vi-VN" sz="1600">
                          <a:effectLst/>
                          <a:latin typeface="Times New Roman" panose="02020603050405020304" pitchFamily="18" charset="0"/>
                          <a:cs typeface="Times New Roman" panose="02020603050405020304" pitchFamily="18" charset="0"/>
                        </a:rPr>
                        <a:t>ứng</a:t>
                      </a:r>
                      <a:r>
                        <a:rPr lang="vi-VN" sz="1600" baseline="0">
                          <a:effectLst/>
                          <a:latin typeface="Times New Roman" panose="02020603050405020304" pitchFamily="18" charset="0"/>
                          <a:cs typeface="Times New Roman" panose="02020603050405020304" pitchFamily="18" charset="0"/>
                        </a:rPr>
                        <a:t> dụng</a:t>
                      </a:r>
                      <a:r>
                        <a:rPr lang="en-US" sz="1600">
                          <a:effectLst/>
                          <a:latin typeface="Times New Roman" panose="02020603050405020304" pitchFamily="18" charset="0"/>
                          <a:cs typeface="Times New Roman" panose="02020603050405020304" pitchFamily="18" charset="0"/>
                        </a:rPr>
                        <a:t>.</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792662">
                <a:tc>
                  <a:txBody>
                    <a:bodyPr/>
                    <a:lstStyle/>
                    <a:p>
                      <a:pPr algn="l">
                        <a:lnSpc>
                          <a:spcPct val="150000"/>
                        </a:lnSpc>
                        <a:spcAft>
                          <a:spcPts val="0"/>
                        </a:spcAft>
                      </a:pPr>
                      <a:r>
                        <a:rPr lang="en-US" sz="1600">
                          <a:effectLst/>
                          <a:latin typeface="Times New Roman" panose="02020603050405020304" pitchFamily="18" charset="0"/>
                          <a:cs typeface="Times New Roman" panose="02020603050405020304" pitchFamily="18" charset="0"/>
                        </a:rPr>
                        <a:t>Đầu vào</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600">
                          <a:effectLst/>
                          <a:latin typeface="Times New Roman" panose="02020603050405020304" pitchFamily="18" charset="0"/>
                          <a:cs typeface="Times New Roman" panose="02020603050405020304" pitchFamily="18" charset="0"/>
                        </a:rPr>
                        <a:t>Người dùng nhấn vào nút đăng nhập trong giao diện trang backend  và thực hiện điền thông tin vào form bao gồm username và password.</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1688054">
                <a:tc>
                  <a:txBody>
                    <a:bodyPr/>
                    <a:lstStyle/>
                    <a:p>
                      <a:pPr algn="l">
                        <a:lnSpc>
                          <a:spcPct val="150000"/>
                        </a:lnSpc>
                        <a:spcAft>
                          <a:spcPts val="0"/>
                        </a:spcAft>
                      </a:pPr>
                      <a:r>
                        <a:rPr lang="en-US" sz="1600">
                          <a:effectLst/>
                          <a:latin typeface="Times New Roman" panose="02020603050405020304" pitchFamily="18" charset="0"/>
                          <a:cs typeface="Times New Roman" panose="02020603050405020304" pitchFamily="18" charset="0"/>
                        </a:rPr>
                        <a:t>Xử lý</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vi-VN" sz="1600">
                          <a:effectLst/>
                          <a:latin typeface="Times New Roman" panose="02020603050405020304" pitchFamily="18" charset="0"/>
                          <a:cs typeface="Times New Roman" panose="02020603050405020304" pitchFamily="18" charset="0"/>
                        </a:rPr>
                        <a:t>Ứ</a:t>
                      </a:r>
                      <a:r>
                        <a:rPr lang="en-US" sz="1600">
                          <a:effectLst/>
                          <a:latin typeface="Times New Roman" panose="02020603050405020304" pitchFamily="18" charset="0"/>
                          <a:cs typeface="Times New Roman" panose="02020603050405020304" pitchFamily="18" charset="0"/>
                        </a:rPr>
                        <a:t>ng dụng  thực hiện việc kiểm tra dữ liệu đầu vào các trường bắt nhập đã nhập chưa..</a:t>
                      </a:r>
                    </a:p>
                    <a:p>
                      <a:pPr marL="36195" algn="l">
                        <a:lnSpc>
                          <a:spcPct val="150000"/>
                        </a:lnSpc>
                        <a:spcBef>
                          <a:spcPts val="600"/>
                        </a:spcBef>
                        <a:spcAft>
                          <a:spcPts val="0"/>
                        </a:spcAft>
                      </a:pPr>
                      <a:r>
                        <a:rPr lang="en-US" sz="1600">
                          <a:effectLst/>
                          <a:latin typeface="Times New Roman" panose="02020603050405020304" pitchFamily="18" charset="0"/>
                          <a:cs typeface="Times New Roman" panose="02020603050405020304" pitchFamily="18" charset="0"/>
                        </a:rPr>
                        <a:t>Tiếp đó ứng dụng sẽ kiểm tra xem có thông tin của admin  nào tương ứng vơi username và password người dùng nhập hay không, nếu có thì thực hiện đăng nhập cho người dùng, nếu sai thông báo kết quả cho người dùng.</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589181">
                <a:tc>
                  <a:txBody>
                    <a:bodyPr/>
                    <a:lstStyle/>
                    <a:p>
                      <a:pPr algn="l">
                        <a:lnSpc>
                          <a:spcPct val="150000"/>
                        </a:lnSpc>
                        <a:spcAft>
                          <a:spcPts val="0"/>
                        </a:spcAft>
                      </a:pPr>
                      <a:r>
                        <a:rPr lang="en-US" sz="1600">
                          <a:effectLst/>
                          <a:latin typeface="Times New Roman" panose="02020603050405020304" pitchFamily="18" charset="0"/>
                          <a:cs typeface="Times New Roman" panose="02020603050405020304" pitchFamily="18" charset="0"/>
                        </a:rPr>
                        <a:t>Xuất</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600">
                          <a:effectLst/>
                          <a:latin typeface="Times New Roman" panose="02020603050405020304" pitchFamily="18" charset="0"/>
                          <a:cs typeface="Times New Roman" panose="02020603050405020304" pitchFamily="18" charset="0"/>
                        </a:rPr>
                        <a:t>Thông báo kết quả cho người dùng  và thực hiện đăng nhập vào giao diện admin của  ứng dụng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11" name="Rectangle 10"/>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spTree>
    <p:extLst>
      <p:ext uri="{BB962C8B-B14F-4D97-AF65-F5344CB8AC3E}">
        <p14:creationId xmlns:p14="http://schemas.microsoft.com/office/powerpoint/2010/main" val="89640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7694125" cy="1645500"/>
            <a:chOff x="2075625" y="1090612"/>
            <a:chExt cx="6278329" cy="2144143"/>
          </a:xfrm>
        </p:grpSpPr>
        <p:sp>
          <p:nvSpPr>
            <p:cNvPr id="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graphicFrame>
        <p:nvGraphicFramePr>
          <p:cNvPr id="9" name="Table 8"/>
          <p:cNvGraphicFramePr>
            <a:graphicFrameLocks noGrp="1"/>
          </p:cNvGraphicFramePr>
          <p:nvPr>
            <p:extLst>
              <p:ext uri="{D42A27DB-BD31-4B8C-83A1-F6EECF244321}">
                <p14:modId xmlns:p14="http://schemas.microsoft.com/office/powerpoint/2010/main" val="4208894813"/>
              </p:ext>
            </p:extLst>
          </p:nvPr>
        </p:nvGraphicFramePr>
        <p:xfrm>
          <a:off x="1074311" y="2047702"/>
          <a:ext cx="10307922" cy="4336929"/>
        </p:xfrm>
        <a:graphic>
          <a:graphicData uri="http://schemas.openxmlformats.org/drawingml/2006/table">
            <a:tbl>
              <a:tblPr firstRow="1" firstCol="1" bandRow="1">
                <a:tableStyleId>{5C22544A-7EE6-4342-B048-85BDC9FD1C3A}</a:tableStyleId>
              </a:tblPr>
              <a:tblGrid>
                <a:gridCol w="1490526">
                  <a:extLst>
                    <a:ext uri="{9D8B030D-6E8A-4147-A177-3AD203B41FA5}">
                      <a16:colId xmlns:a16="http://schemas.microsoft.com/office/drawing/2014/main" val="20000"/>
                    </a:ext>
                  </a:extLst>
                </a:gridCol>
                <a:gridCol w="8817396">
                  <a:extLst>
                    <a:ext uri="{9D8B030D-6E8A-4147-A177-3AD203B41FA5}">
                      <a16:colId xmlns:a16="http://schemas.microsoft.com/office/drawing/2014/main" val="20001"/>
                    </a:ext>
                  </a:extLst>
                </a:gridCol>
              </a:tblGrid>
              <a:tr h="1785173">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Miêu tả</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Chức năng đăng xuất khỏi hệ thống quản trị </a:t>
                      </a:r>
                      <a:r>
                        <a:rPr lang="vi-VN" sz="2000">
                          <a:effectLst/>
                          <a:latin typeface="Times New Roman" panose="02020603050405020304" pitchFamily="18" charset="0"/>
                          <a:cs typeface="Times New Roman" panose="02020603050405020304" pitchFamily="18" charset="0"/>
                        </a:rPr>
                        <a:t>ứng</a:t>
                      </a:r>
                      <a:r>
                        <a:rPr lang="vi-VN" sz="2000" baseline="0">
                          <a:effectLst/>
                          <a:latin typeface="Times New Roman" panose="02020603050405020304" pitchFamily="18" charset="0"/>
                          <a:cs typeface="Times New Roman" panose="02020603050405020304" pitchFamily="18" charset="0"/>
                        </a:rPr>
                        <a:t> dụng</a:t>
                      </a:r>
                      <a:r>
                        <a:rPr lang="en-US" sz="2000">
                          <a:effectLst/>
                          <a:latin typeface="Times New Roman" panose="02020603050405020304" pitchFamily="18" charset="0"/>
                          <a:cs typeface="Times New Roman" panose="02020603050405020304" pitchFamily="18" charset="0"/>
                        </a:rPr>
                        <a:t> đối với những ai đã có tài khoản admin và đã đăng nhập vào ứng dụng. Chức năng cho phép người dùng có thể đăng xuất tài khoản ra khỏi hệ thống giao diện admin của </a:t>
                      </a:r>
                      <a:r>
                        <a:rPr lang="vi-VN" sz="2000">
                          <a:effectLst/>
                          <a:latin typeface="Times New Roman" panose="02020603050405020304" pitchFamily="18" charset="0"/>
                          <a:cs typeface="Times New Roman" panose="02020603050405020304" pitchFamily="18" charset="0"/>
                        </a:rPr>
                        <a:t>ứng</a:t>
                      </a:r>
                      <a:r>
                        <a:rPr lang="vi-VN" sz="2000" baseline="0">
                          <a:effectLst/>
                          <a:latin typeface="Times New Roman" panose="02020603050405020304" pitchFamily="18" charset="0"/>
                          <a:cs typeface="Times New Roman" panose="02020603050405020304" pitchFamily="18" charset="0"/>
                        </a:rPr>
                        <a:t> dụng</a:t>
                      </a:r>
                      <a:r>
                        <a:rPr lang="en-US" sz="2000">
                          <a:effectLst/>
                          <a:latin typeface="Times New Roman" panose="02020603050405020304" pitchFamily="18" charset="0"/>
                          <a:cs typeface="Times New Roman" panose="02020603050405020304" pitchFamily="18" charset="0"/>
                        </a:rPr>
                        <a: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974724">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Đầu vào</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Người dùng nhấn vào nút thoát tài khoản.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619005">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Xử lý</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vi-VN" sz="2000">
                          <a:effectLst/>
                          <a:latin typeface="Times New Roman" panose="02020603050405020304" pitchFamily="18" charset="0"/>
                          <a:cs typeface="Times New Roman" panose="02020603050405020304" pitchFamily="18" charset="0"/>
                        </a:rPr>
                        <a:t>Ứ</a:t>
                      </a:r>
                      <a:r>
                        <a:rPr lang="en-US" sz="2000">
                          <a:effectLst/>
                          <a:latin typeface="Times New Roman" panose="02020603050405020304" pitchFamily="18" charset="0"/>
                          <a:cs typeface="Times New Roman" panose="02020603050405020304" pitchFamily="18" charset="0"/>
                        </a:rPr>
                        <a:t>ng dụng thực hiện việc thoát tài khoản ra khỏi giao diện quản trị admin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865014">
                <a:tc>
                  <a:txBody>
                    <a:bodyPr/>
                    <a:lstStyle/>
                    <a:p>
                      <a:pPr algn="l">
                        <a:lnSpc>
                          <a:spcPct val="150000"/>
                        </a:lnSpc>
                        <a:spcAft>
                          <a:spcPts val="0"/>
                        </a:spcAft>
                      </a:pPr>
                      <a:r>
                        <a:rPr lang="en-US" sz="2000">
                          <a:effectLst/>
                          <a:latin typeface="Times New Roman" panose="02020603050405020304" pitchFamily="18" charset="0"/>
                          <a:cs typeface="Times New Roman" panose="02020603050405020304" pitchFamily="18" charset="0"/>
                        </a:rPr>
                        <a:t>Xuất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2000">
                          <a:effectLst/>
                          <a:latin typeface="Times New Roman" panose="02020603050405020304" pitchFamily="18" charset="0"/>
                          <a:cs typeface="Times New Roman" panose="02020603050405020304" pitchFamily="18" charset="0"/>
                        </a:rPr>
                        <a:t>Thông báo kết quả cho người dùng và quay lại giao diện đăng nhập trang quản trị admin.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10" name="Rectangle 1"/>
          <p:cNvSpPr>
            <a:spLocks noChangeArrowheads="1"/>
          </p:cNvSpPr>
          <p:nvPr/>
        </p:nvSpPr>
        <p:spPr bwMode="auto">
          <a:xfrm>
            <a:off x="1318170" y="1498861"/>
            <a:ext cx="46826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Đăng xuất khỏi hệ thống trang quản trị</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spTree>
    <p:extLst>
      <p:ext uri="{BB962C8B-B14F-4D97-AF65-F5344CB8AC3E}">
        <p14:creationId xmlns:p14="http://schemas.microsoft.com/office/powerpoint/2010/main" val="156112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7694125" cy="1645500"/>
            <a:chOff x="2075625" y="1090612"/>
            <a:chExt cx="6278329" cy="2144143"/>
          </a:xfrm>
        </p:grpSpPr>
        <p:sp>
          <p:nvSpPr>
            <p:cNvPr id="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graphicFrame>
        <p:nvGraphicFramePr>
          <p:cNvPr id="9" name="Table 8"/>
          <p:cNvGraphicFramePr>
            <a:graphicFrameLocks noGrp="1"/>
          </p:cNvGraphicFramePr>
          <p:nvPr>
            <p:extLst>
              <p:ext uri="{D42A27DB-BD31-4B8C-83A1-F6EECF244321}">
                <p14:modId xmlns:p14="http://schemas.microsoft.com/office/powerpoint/2010/main" val="971395836"/>
              </p:ext>
            </p:extLst>
          </p:nvPr>
        </p:nvGraphicFramePr>
        <p:xfrm>
          <a:off x="733805" y="1829639"/>
          <a:ext cx="11191163" cy="4461372"/>
        </p:xfrm>
        <a:graphic>
          <a:graphicData uri="http://schemas.openxmlformats.org/drawingml/2006/table">
            <a:tbl>
              <a:tblPr firstRow="1" firstCol="1" bandRow="1">
                <a:tableStyleId>{5C22544A-7EE6-4342-B048-85BDC9FD1C3A}</a:tableStyleId>
              </a:tblPr>
              <a:tblGrid>
                <a:gridCol w="900752">
                  <a:extLst>
                    <a:ext uri="{9D8B030D-6E8A-4147-A177-3AD203B41FA5}">
                      <a16:colId xmlns:a16="http://schemas.microsoft.com/office/drawing/2014/main" val="20000"/>
                    </a:ext>
                  </a:extLst>
                </a:gridCol>
                <a:gridCol w="10290411">
                  <a:extLst>
                    <a:ext uri="{9D8B030D-6E8A-4147-A177-3AD203B41FA5}">
                      <a16:colId xmlns:a16="http://schemas.microsoft.com/office/drawing/2014/main" val="20001"/>
                    </a:ext>
                  </a:extLst>
                </a:gridCol>
              </a:tblGrid>
              <a:tr h="373399">
                <a:tc>
                  <a:txBody>
                    <a:bodyPr/>
                    <a:lstStyle/>
                    <a:p>
                      <a:pPr algn="l">
                        <a:lnSpc>
                          <a:spcPct val="150000"/>
                        </a:lnSpc>
                        <a:spcAft>
                          <a:spcPts val="0"/>
                        </a:spcAft>
                      </a:pPr>
                      <a:r>
                        <a:rPr lang="en-US" sz="1300">
                          <a:effectLst/>
                          <a:latin typeface="Times New Roman" panose="02020603050405020304" pitchFamily="18" charset="0"/>
                          <a:cs typeface="Times New Roman" panose="02020603050405020304" pitchFamily="18" charset="0"/>
                        </a:rPr>
                        <a:t>Miêu tả</a:t>
                      </a:r>
                      <a:endPar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656" marR="48656" marT="0" marB="0" anchor="ctr"/>
                </a:tc>
                <a:tc>
                  <a:txBody>
                    <a:bodyPr/>
                    <a:lstStyle/>
                    <a:p>
                      <a:pPr marL="71755" algn="l">
                        <a:lnSpc>
                          <a:spcPct val="150000"/>
                        </a:lnSpc>
                        <a:spcBef>
                          <a:spcPts val="600"/>
                        </a:spcBef>
                        <a:spcAft>
                          <a:spcPts val="0"/>
                        </a:spcAft>
                      </a:pPr>
                      <a:r>
                        <a:rPr lang="en-US" sz="1300">
                          <a:effectLst/>
                          <a:latin typeface="Times New Roman" panose="02020603050405020304" pitchFamily="18" charset="0"/>
                          <a:cs typeface="Times New Roman" panose="02020603050405020304" pitchFamily="18" charset="0"/>
                        </a:rPr>
                        <a:t>Chức năng quản lý sản phẩm cho phép người quản trị Admin có thể  thêm xóa sửa các sản phẩm  trong </a:t>
                      </a:r>
                      <a:r>
                        <a:rPr lang="vi-VN" sz="1300">
                          <a:effectLst/>
                          <a:latin typeface="Times New Roman" panose="02020603050405020304" pitchFamily="18" charset="0"/>
                          <a:cs typeface="Times New Roman" panose="02020603050405020304" pitchFamily="18" charset="0"/>
                        </a:rPr>
                        <a:t>ứng</a:t>
                      </a:r>
                      <a:r>
                        <a:rPr lang="vi-VN" sz="1300" baseline="0">
                          <a:effectLst/>
                          <a:latin typeface="Times New Roman" panose="02020603050405020304" pitchFamily="18" charset="0"/>
                          <a:cs typeface="Times New Roman" panose="02020603050405020304" pitchFamily="18" charset="0"/>
                        </a:rPr>
                        <a:t> dụng SolarBook</a:t>
                      </a:r>
                      <a:r>
                        <a:rPr lang="en-US" sz="1300">
                          <a:effectLst/>
                          <a:latin typeface="Times New Roman" panose="02020603050405020304" pitchFamily="18" charset="0"/>
                          <a:cs typeface="Times New Roman" panose="02020603050405020304" pitchFamily="18" charset="0"/>
                        </a:rPr>
                        <a:t>.</a:t>
                      </a:r>
                      <a:endPar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656" marR="48656" marT="0" marB="0" anchor="ctr"/>
                </a:tc>
                <a:extLst>
                  <a:ext uri="{0D108BD9-81ED-4DB2-BD59-A6C34878D82A}">
                    <a16:rowId xmlns:a16="http://schemas.microsoft.com/office/drawing/2014/main" val="10000"/>
                  </a:ext>
                </a:extLst>
              </a:tr>
              <a:tr h="262526">
                <a:tc>
                  <a:txBody>
                    <a:bodyPr/>
                    <a:lstStyle/>
                    <a:p>
                      <a:pPr algn="l">
                        <a:lnSpc>
                          <a:spcPct val="150000"/>
                        </a:lnSpc>
                        <a:spcAft>
                          <a:spcPts val="0"/>
                        </a:spcAft>
                      </a:pPr>
                      <a:r>
                        <a:rPr lang="en-US" sz="1300">
                          <a:effectLst/>
                          <a:latin typeface="Times New Roman" panose="02020603050405020304" pitchFamily="18" charset="0"/>
                          <a:cs typeface="Times New Roman" panose="02020603050405020304" pitchFamily="18" charset="0"/>
                        </a:rPr>
                        <a:t>Đầu vào</a:t>
                      </a:r>
                      <a:endPar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656" marR="48656" marT="0" marB="0" anchor="ctr"/>
                </a:tc>
                <a:tc>
                  <a:txBody>
                    <a:bodyPr/>
                    <a:lstStyle/>
                    <a:p>
                      <a:pPr marL="36195" algn="l">
                        <a:lnSpc>
                          <a:spcPct val="150000"/>
                        </a:lnSpc>
                        <a:spcBef>
                          <a:spcPts val="600"/>
                        </a:spcBef>
                        <a:spcAft>
                          <a:spcPts val="0"/>
                        </a:spcAft>
                      </a:pPr>
                      <a:r>
                        <a:rPr lang="en-US" sz="1300">
                          <a:effectLst/>
                          <a:latin typeface="Times New Roman" panose="02020603050405020304" pitchFamily="18" charset="0"/>
                          <a:cs typeface="Times New Roman" panose="02020603050405020304" pitchFamily="18" charset="0"/>
                        </a:rPr>
                        <a:t>Chọn vào nút được thiết kế sẵn để thực hiện các chức năng thêm, xóa, sửa tương ứng.</a:t>
                      </a:r>
                      <a:endPar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656" marR="48656" marT="0" marB="0" anchor="ctr"/>
                </a:tc>
                <a:extLst>
                  <a:ext uri="{0D108BD9-81ED-4DB2-BD59-A6C34878D82A}">
                    <a16:rowId xmlns:a16="http://schemas.microsoft.com/office/drawing/2014/main" val="10001"/>
                  </a:ext>
                </a:extLst>
              </a:tr>
              <a:tr h="3493613">
                <a:tc>
                  <a:txBody>
                    <a:bodyPr/>
                    <a:lstStyle/>
                    <a:p>
                      <a:pPr algn="l">
                        <a:lnSpc>
                          <a:spcPct val="150000"/>
                        </a:lnSpc>
                        <a:spcAft>
                          <a:spcPts val="0"/>
                        </a:spcAft>
                      </a:pPr>
                      <a:r>
                        <a:rPr lang="en-US" sz="1300">
                          <a:effectLst/>
                          <a:latin typeface="Times New Roman" panose="02020603050405020304" pitchFamily="18" charset="0"/>
                          <a:cs typeface="Times New Roman" panose="02020603050405020304" pitchFamily="18" charset="0"/>
                        </a:rPr>
                        <a:t>Xử lý</a:t>
                      </a:r>
                      <a:endPar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656" marR="48656" marT="0" marB="0" anchor="ctr"/>
                </a:tc>
                <a:tc>
                  <a:txBody>
                    <a:bodyPr/>
                    <a:lstStyle/>
                    <a:p>
                      <a:pPr marL="342900" lvl="0" indent="-342900" algn="l">
                        <a:lnSpc>
                          <a:spcPct val="150000"/>
                        </a:lnSpc>
                        <a:spcBef>
                          <a:spcPts val="600"/>
                        </a:spcBef>
                        <a:spcAft>
                          <a:spcPts val="0"/>
                        </a:spcAft>
                        <a:buSzPts val="1200"/>
                        <a:buFont typeface="Wingdings" panose="05000000000000000000" pitchFamily="2" charset="2"/>
                        <a:buChar char=""/>
                      </a:pPr>
                      <a:r>
                        <a:rPr lang="en-US" sz="1300">
                          <a:effectLst/>
                          <a:latin typeface="Times New Roman" panose="02020603050405020304" pitchFamily="18" charset="0"/>
                          <a:cs typeface="Times New Roman" panose="02020603050405020304" pitchFamily="18" charset="0"/>
                        </a:rPr>
                        <a:t>Thêm.</a:t>
                      </a:r>
                    </a:p>
                    <a:p>
                      <a:pPr algn="l">
                        <a:lnSpc>
                          <a:spcPct val="150000"/>
                        </a:lnSpc>
                        <a:spcBef>
                          <a:spcPts val="600"/>
                        </a:spcBef>
                        <a:spcAft>
                          <a:spcPts val="0"/>
                        </a:spcAft>
                      </a:pPr>
                      <a:r>
                        <a:rPr lang="en-US" sz="1300">
                          <a:effectLst/>
                          <a:latin typeface="Times New Roman" panose="02020603050405020304" pitchFamily="18" charset="0"/>
                          <a:cs typeface="Times New Roman" panose="02020603050405020304" pitchFamily="18" charset="0"/>
                        </a:rPr>
                        <a:t>- Ở bước này, admin sẽ nhập các thông tin cần thiết, ứng dụng sẽ kiểm tra các trường dữ liệu đã bị trùng trong CSDL và thông báo cho admin biết khi có lỗi.</a:t>
                      </a:r>
                    </a:p>
                    <a:p>
                      <a:pPr algn="l">
                        <a:lnSpc>
                          <a:spcPct val="150000"/>
                        </a:lnSpc>
                        <a:spcBef>
                          <a:spcPts val="600"/>
                        </a:spcBef>
                        <a:spcAft>
                          <a:spcPts val="0"/>
                        </a:spcAft>
                      </a:pPr>
                      <a:r>
                        <a:rPr lang="en-US" sz="1300">
                          <a:effectLst/>
                          <a:latin typeface="Times New Roman" panose="02020603050405020304" pitchFamily="18" charset="0"/>
                          <a:cs typeface="Times New Roman" panose="02020603050405020304" pitchFamily="18" charset="0"/>
                        </a:rPr>
                        <a:t>- </a:t>
                      </a:r>
                      <a:r>
                        <a:rPr lang="vi-VN" sz="1300">
                          <a:effectLst/>
                          <a:latin typeface="Times New Roman" panose="02020603050405020304" pitchFamily="18" charset="0"/>
                          <a:cs typeface="Times New Roman" panose="02020603050405020304" pitchFamily="18" charset="0"/>
                        </a:rPr>
                        <a:t>Ứ</a:t>
                      </a:r>
                      <a:r>
                        <a:rPr lang="en-US" sz="1300">
                          <a:effectLst/>
                          <a:latin typeface="Times New Roman" panose="02020603050405020304" pitchFamily="18" charset="0"/>
                          <a:cs typeface="Times New Roman" panose="02020603050405020304" pitchFamily="18" charset="0"/>
                        </a:rPr>
                        <a:t>ng dụng thực hiện thêm dữ liệu vào CSDL.</a:t>
                      </a:r>
                    </a:p>
                    <a:p>
                      <a:pPr marL="342900" lvl="0" indent="-342900" algn="l">
                        <a:lnSpc>
                          <a:spcPct val="150000"/>
                        </a:lnSpc>
                        <a:spcBef>
                          <a:spcPts val="600"/>
                        </a:spcBef>
                        <a:spcAft>
                          <a:spcPts val="0"/>
                        </a:spcAft>
                        <a:buSzPts val="1200"/>
                        <a:buFont typeface="Wingdings" panose="05000000000000000000" pitchFamily="2" charset="2"/>
                        <a:buChar char=""/>
                      </a:pPr>
                      <a:r>
                        <a:rPr lang="en-US" sz="1300">
                          <a:effectLst/>
                          <a:latin typeface="Times New Roman" panose="02020603050405020304" pitchFamily="18" charset="0"/>
                          <a:cs typeface="Times New Roman" panose="02020603050405020304" pitchFamily="18" charset="0"/>
                        </a:rPr>
                        <a:t>Sửa.</a:t>
                      </a:r>
                    </a:p>
                    <a:p>
                      <a:pPr algn="l">
                        <a:lnSpc>
                          <a:spcPct val="150000"/>
                        </a:lnSpc>
                        <a:spcBef>
                          <a:spcPts val="600"/>
                        </a:spcBef>
                        <a:spcAft>
                          <a:spcPts val="0"/>
                        </a:spcAft>
                      </a:pPr>
                      <a:r>
                        <a:rPr lang="en-US" sz="1300">
                          <a:effectLst/>
                          <a:latin typeface="Times New Roman" panose="02020603050405020304" pitchFamily="18" charset="0"/>
                          <a:cs typeface="Times New Roman" panose="02020603050405020304" pitchFamily="18" charset="0"/>
                        </a:rPr>
                        <a:t>- Chức năng này cho phép admin sửa dữ liệu của các bản ghi đã được lưu trữ ở trong CSDL.</a:t>
                      </a:r>
                    </a:p>
                    <a:p>
                      <a:pPr algn="l">
                        <a:lnSpc>
                          <a:spcPct val="150000"/>
                        </a:lnSpc>
                        <a:spcBef>
                          <a:spcPts val="600"/>
                        </a:spcBef>
                        <a:spcAft>
                          <a:spcPts val="0"/>
                        </a:spcAft>
                      </a:pPr>
                      <a:r>
                        <a:rPr lang="en-US" sz="1300">
                          <a:effectLst/>
                          <a:latin typeface="Times New Roman" panose="02020603050405020304" pitchFamily="18" charset="0"/>
                          <a:cs typeface="Times New Roman" panose="02020603050405020304" pitchFamily="18" charset="0"/>
                        </a:rPr>
                        <a:t>- </a:t>
                      </a:r>
                      <a:r>
                        <a:rPr lang="vi-VN" sz="1300">
                          <a:effectLst/>
                          <a:latin typeface="Times New Roman" panose="02020603050405020304" pitchFamily="18" charset="0"/>
                          <a:cs typeface="Times New Roman" panose="02020603050405020304" pitchFamily="18" charset="0"/>
                        </a:rPr>
                        <a:t>Ứ</a:t>
                      </a:r>
                      <a:r>
                        <a:rPr lang="en-US" sz="1300">
                          <a:effectLst/>
                          <a:latin typeface="Times New Roman" panose="02020603050405020304" pitchFamily="18" charset="0"/>
                          <a:cs typeface="Times New Roman" panose="02020603050405020304" pitchFamily="18" charset="0"/>
                        </a:rPr>
                        <a:t>ng dụng sẽ kiểm tra như ở bước thêm và thực hiện lưu dữ liệu vào CSDL.</a:t>
                      </a:r>
                    </a:p>
                    <a:p>
                      <a:pPr marL="342900" lvl="0" indent="-342900" algn="l">
                        <a:lnSpc>
                          <a:spcPct val="150000"/>
                        </a:lnSpc>
                        <a:spcBef>
                          <a:spcPts val="600"/>
                        </a:spcBef>
                        <a:spcAft>
                          <a:spcPts val="0"/>
                        </a:spcAft>
                        <a:buSzPts val="1200"/>
                        <a:buFont typeface="Wingdings" panose="05000000000000000000" pitchFamily="2" charset="2"/>
                        <a:buChar char=""/>
                      </a:pPr>
                      <a:r>
                        <a:rPr lang="en-US" sz="1300">
                          <a:effectLst/>
                          <a:latin typeface="Times New Roman" panose="02020603050405020304" pitchFamily="18" charset="0"/>
                          <a:cs typeface="Times New Roman" panose="02020603050405020304" pitchFamily="18" charset="0"/>
                        </a:rPr>
                        <a:t>Xóa.</a:t>
                      </a:r>
                    </a:p>
                    <a:p>
                      <a:pPr algn="l">
                        <a:lnSpc>
                          <a:spcPct val="150000"/>
                        </a:lnSpc>
                        <a:spcBef>
                          <a:spcPts val="600"/>
                        </a:spcBef>
                        <a:spcAft>
                          <a:spcPts val="0"/>
                        </a:spcAft>
                      </a:pPr>
                      <a:r>
                        <a:rPr lang="en-US" sz="1300">
                          <a:effectLst/>
                          <a:latin typeface="Times New Roman" panose="02020603050405020304" pitchFamily="18" charset="0"/>
                          <a:cs typeface="Times New Roman" panose="02020603050405020304" pitchFamily="18" charset="0"/>
                        </a:rPr>
                        <a:t> </a:t>
                      </a:r>
                      <a:endPar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656" marR="48656" marT="0" marB="0" anchor="ctr"/>
                </a:tc>
                <a:extLst>
                  <a:ext uri="{0D108BD9-81ED-4DB2-BD59-A6C34878D82A}">
                    <a16:rowId xmlns:a16="http://schemas.microsoft.com/office/drawing/2014/main" val="10002"/>
                  </a:ext>
                </a:extLst>
              </a:tr>
              <a:tr h="262526">
                <a:tc>
                  <a:txBody>
                    <a:bodyPr/>
                    <a:lstStyle/>
                    <a:p>
                      <a:pPr algn="l">
                        <a:lnSpc>
                          <a:spcPct val="150000"/>
                        </a:lnSpc>
                        <a:spcAft>
                          <a:spcPts val="0"/>
                        </a:spcAft>
                      </a:pPr>
                      <a:r>
                        <a:rPr lang="en-US" sz="1300">
                          <a:effectLst/>
                          <a:latin typeface="Times New Roman" panose="02020603050405020304" pitchFamily="18" charset="0"/>
                          <a:cs typeface="Times New Roman" panose="02020603050405020304" pitchFamily="18" charset="0"/>
                        </a:rPr>
                        <a:t>Xuất</a:t>
                      </a:r>
                      <a:endPar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656" marR="48656" marT="0" marB="0" anchor="ctr"/>
                </a:tc>
                <a:tc>
                  <a:txBody>
                    <a:bodyPr/>
                    <a:lstStyle/>
                    <a:p>
                      <a:pPr marL="36195" algn="l">
                        <a:lnSpc>
                          <a:spcPct val="150000"/>
                        </a:lnSpc>
                        <a:spcBef>
                          <a:spcPts val="600"/>
                        </a:spcBef>
                        <a:spcAft>
                          <a:spcPts val="0"/>
                        </a:spcAft>
                      </a:pPr>
                      <a:r>
                        <a:rPr lang="en-US" sz="1300">
                          <a:effectLst/>
                          <a:latin typeface="Times New Roman" panose="02020603050405020304" pitchFamily="18" charset="0"/>
                          <a:cs typeface="Times New Roman" panose="02020603050405020304" pitchFamily="18" charset="0"/>
                        </a:rPr>
                        <a:t>Thông báo kết quả thành công hoặc lỗi cho người dùng.</a:t>
                      </a:r>
                      <a:endPar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656" marR="48656" marT="0" marB="0" anchor="ctr"/>
                </a:tc>
                <a:extLst>
                  <a:ext uri="{0D108BD9-81ED-4DB2-BD59-A6C34878D82A}">
                    <a16:rowId xmlns:a16="http://schemas.microsoft.com/office/drawing/2014/main" val="10003"/>
                  </a:ext>
                </a:extLst>
              </a:tr>
            </a:tbl>
          </a:graphicData>
        </a:graphic>
      </p:graphicFrame>
      <p:sp>
        <p:nvSpPr>
          <p:cNvPr id="10" name="Rectangle 1"/>
          <p:cNvSpPr>
            <a:spLocks noChangeArrowheads="1"/>
          </p:cNvSpPr>
          <p:nvPr/>
        </p:nvSpPr>
        <p:spPr bwMode="auto">
          <a:xfrm>
            <a:off x="682533" y="1390002"/>
            <a:ext cx="106502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sng"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 lý sản phẩm</a:t>
            </a:r>
            <a:endPar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spTree>
    <p:extLst>
      <p:ext uri="{BB962C8B-B14F-4D97-AF65-F5344CB8AC3E}">
        <p14:creationId xmlns:p14="http://schemas.microsoft.com/office/powerpoint/2010/main" val="334773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7694125" cy="1645500"/>
            <a:chOff x="2075625" y="1090612"/>
            <a:chExt cx="6278329" cy="2144143"/>
          </a:xfrm>
        </p:grpSpPr>
        <p:sp>
          <p:nvSpPr>
            <p:cNvPr id="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graphicFrame>
        <p:nvGraphicFramePr>
          <p:cNvPr id="9" name="Table 8"/>
          <p:cNvGraphicFramePr>
            <a:graphicFrameLocks noGrp="1"/>
          </p:cNvGraphicFramePr>
          <p:nvPr>
            <p:extLst>
              <p:ext uri="{D42A27DB-BD31-4B8C-83A1-F6EECF244321}">
                <p14:modId xmlns:p14="http://schemas.microsoft.com/office/powerpoint/2010/main" val="116090958"/>
              </p:ext>
            </p:extLst>
          </p:nvPr>
        </p:nvGraphicFramePr>
        <p:xfrm>
          <a:off x="869595" y="2047702"/>
          <a:ext cx="10621820" cy="4020820"/>
        </p:xfrm>
        <a:graphic>
          <a:graphicData uri="http://schemas.openxmlformats.org/drawingml/2006/table">
            <a:tbl>
              <a:tblPr firstRow="1" firstCol="1" bandRow="1">
                <a:tableStyleId>{5C22544A-7EE6-4342-B048-85BDC9FD1C3A}</a:tableStyleId>
              </a:tblPr>
              <a:tblGrid>
                <a:gridCol w="1535915">
                  <a:extLst>
                    <a:ext uri="{9D8B030D-6E8A-4147-A177-3AD203B41FA5}">
                      <a16:colId xmlns:a16="http://schemas.microsoft.com/office/drawing/2014/main" val="20000"/>
                    </a:ext>
                  </a:extLst>
                </a:gridCol>
                <a:gridCol w="9085905">
                  <a:extLst>
                    <a:ext uri="{9D8B030D-6E8A-4147-A177-3AD203B41FA5}">
                      <a16:colId xmlns:a16="http://schemas.microsoft.com/office/drawing/2014/main" val="20001"/>
                    </a:ext>
                  </a:extLst>
                </a:gridCol>
              </a:tblGrid>
              <a:tr h="618490">
                <a:tc>
                  <a:txBody>
                    <a:bodyPr/>
                    <a:lstStyle/>
                    <a:p>
                      <a:pPr algn="l">
                        <a:lnSpc>
                          <a:spcPct val="150000"/>
                        </a:lnSpc>
                        <a:spcAft>
                          <a:spcPts val="0"/>
                        </a:spcAft>
                      </a:pPr>
                      <a:r>
                        <a:rPr lang="en-US" sz="1600">
                          <a:effectLst/>
                          <a:latin typeface="Times New Roman" panose="02020603050405020304" pitchFamily="18" charset="0"/>
                          <a:cs typeface="Times New Roman" panose="02020603050405020304" pitchFamily="18" charset="0"/>
                        </a:rPr>
                        <a:t>Miêu tả</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50000"/>
                        </a:lnSpc>
                        <a:spcBef>
                          <a:spcPts val="600"/>
                        </a:spcBef>
                        <a:spcAft>
                          <a:spcPts val="0"/>
                        </a:spcAft>
                      </a:pPr>
                      <a:r>
                        <a:rPr lang="en-US" sz="1600">
                          <a:effectLst/>
                          <a:latin typeface="Times New Roman" panose="02020603050405020304" pitchFamily="18" charset="0"/>
                          <a:cs typeface="Times New Roman" panose="02020603050405020304" pitchFamily="18" charset="0"/>
                        </a:rPr>
                        <a:t>Chức năng quản lý hóa đơn cho phép người quản trị Admin có thể  xác nhận hoặc xóa các đơn hàng khách hàng đặt trong </a:t>
                      </a:r>
                      <a:r>
                        <a:rPr lang="vi-VN" sz="1600">
                          <a:effectLst/>
                          <a:latin typeface="Times New Roman" panose="02020603050405020304" pitchFamily="18" charset="0"/>
                          <a:cs typeface="Times New Roman" panose="02020603050405020304" pitchFamily="18" charset="0"/>
                        </a:rPr>
                        <a:t>ứng</a:t>
                      </a:r>
                      <a:r>
                        <a:rPr lang="vi-VN" sz="1600" baseline="0">
                          <a:effectLst/>
                          <a:latin typeface="Times New Roman" panose="02020603050405020304" pitchFamily="18" charset="0"/>
                          <a:cs typeface="Times New Roman" panose="02020603050405020304" pitchFamily="18" charset="0"/>
                        </a:rPr>
                        <a:t> dụng SolarBook</a:t>
                      </a:r>
                      <a:r>
                        <a:rPr lang="en-US" sz="1600">
                          <a:effectLst/>
                          <a:latin typeface="Times New Roman" panose="02020603050405020304" pitchFamily="18" charset="0"/>
                          <a:cs typeface="Times New Roman" panose="02020603050405020304" pitchFamily="18" charset="0"/>
                        </a:rPr>
                        <a:t>.</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662940">
                <a:tc>
                  <a:txBody>
                    <a:bodyPr/>
                    <a:lstStyle/>
                    <a:p>
                      <a:pPr algn="l">
                        <a:lnSpc>
                          <a:spcPct val="150000"/>
                        </a:lnSpc>
                        <a:spcAft>
                          <a:spcPts val="0"/>
                        </a:spcAft>
                      </a:pPr>
                      <a:r>
                        <a:rPr lang="en-US" sz="1600">
                          <a:effectLst/>
                          <a:latin typeface="Times New Roman" panose="02020603050405020304" pitchFamily="18" charset="0"/>
                          <a:cs typeface="Times New Roman" panose="02020603050405020304" pitchFamily="18" charset="0"/>
                        </a:rPr>
                        <a:t>Đầu vào</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600">
                          <a:effectLst/>
                          <a:latin typeface="Times New Roman" panose="02020603050405020304" pitchFamily="18" charset="0"/>
                          <a:cs typeface="Times New Roman" panose="02020603050405020304" pitchFamily="18" charset="0"/>
                        </a:rPr>
                        <a:t>Chọn vào nút được thiết kế sẵn để thực hiện các chức năng xác nhận và xóa tương ứng.</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21005">
                <a:tc>
                  <a:txBody>
                    <a:bodyPr/>
                    <a:lstStyle/>
                    <a:p>
                      <a:pPr algn="l">
                        <a:lnSpc>
                          <a:spcPct val="150000"/>
                        </a:lnSpc>
                        <a:spcAft>
                          <a:spcPts val="0"/>
                        </a:spcAft>
                      </a:pPr>
                      <a:r>
                        <a:rPr lang="en-US" sz="1600">
                          <a:effectLst/>
                          <a:latin typeface="Times New Roman" panose="02020603050405020304" pitchFamily="18" charset="0"/>
                          <a:cs typeface="Times New Roman" panose="02020603050405020304" pitchFamily="18" charset="0"/>
                        </a:rPr>
                        <a:t>Xử lý</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42900" lvl="0" indent="-342900" algn="l">
                        <a:lnSpc>
                          <a:spcPct val="150000"/>
                        </a:lnSpc>
                        <a:spcBef>
                          <a:spcPts val="600"/>
                        </a:spcBef>
                        <a:spcAft>
                          <a:spcPts val="0"/>
                        </a:spcAft>
                        <a:buSzPts val="1200"/>
                        <a:buFont typeface="Wingdings" panose="05000000000000000000" pitchFamily="2" charset="2"/>
                        <a:buChar char=""/>
                      </a:pPr>
                      <a:r>
                        <a:rPr lang="en-US" sz="1600">
                          <a:effectLst/>
                          <a:latin typeface="Times New Roman" panose="02020603050405020304" pitchFamily="18" charset="0"/>
                          <a:cs typeface="Times New Roman" panose="02020603050405020304" pitchFamily="18" charset="0"/>
                        </a:rPr>
                        <a:t>Xác nhận.</a:t>
                      </a:r>
                    </a:p>
                    <a:p>
                      <a:pPr algn="l">
                        <a:lnSpc>
                          <a:spcPct val="150000"/>
                        </a:lnSpc>
                        <a:spcBef>
                          <a:spcPts val="600"/>
                        </a:spcBef>
                        <a:spcAft>
                          <a:spcPts val="0"/>
                        </a:spcAft>
                      </a:pPr>
                      <a:r>
                        <a:rPr lang="en-US" sz="1600">
                          <a:effectLst/>
                          <a:latin typeface="Times New Roman" panose="02020603050405020304" pitchFamily="18" charset="0"/>
                          <a:cs typeface="Times New Roman" panose="02020603050405020304" pitchFamily="18" charset="0"/>
                        </a:rPr>
                        <a:t>- Chức năng này cho phép admin xác nhận dữ liệu của các bản ghi đã được lưu trữ ở trong CSDL.</a:t>
                      </a:r>
                    </a:p>
                    <a:p>
                      <a:pPr algn="l">
                        <a:lnSpc>
                          <a:spcPct val="150000"/>
                        </a:lnSpc>
                        <a:spcBef>
                          <a:spcPts val="600"/>
                        </a:spcBef>
                        <a:spcAft>
                          <a:spcPts val="0"/>
                        </a:spcAft>
                      </a:pPr>
                      <a:r>
                        <a:rPr lang="en-US" sz="1600">
                          <a:effectLst/>
                          <a:latin typeface="Times New Roman" panose="02020603050405020304" pitchFamily="18" charset="0"/>
                          <a:cs typeface="Times New Roman" panose="02020603050405020304" pitchFamily="18" charset="0"/>
                        </a:rPr>
                        <a:t>- Ứng dụng sẽ kiểm tra như ở bước thêm và thực hiện lưu dữ liệu vào CSDL.</a:t>
                      </a:r>
                    </a:p>
                    <a:p>
                      <a:pPr marL="342900" lvl="0" indent="-342900" algn="l">
                        <a:lnSpc>
                          <a:spcPct val="150000"/>
                        </a:lnSpc>
                        <a:spcBef>
                          <a:spcPts val="600"/>
                        </a:spcBef>
                        <a:spcAft>
                          <a:spcPts val="0"/>
                        </a:spcAft>
                        <a:buSzPts val="1200"/>
                        <a:buFont typeface="Wingdings" panose="05000000000000000000" pitchFamily="2" charset="2"/>
                        <a:buChar char=""/>
                      </a:pPr>
                      <a:r>
                        <a:rPr lang="en-US" sz="1600">
                          <a:effectLst/>
                          <a:latin typeface="Times New Roman" panose="02020603050405020304" pitchFamily="18" charset="0"/>
                          <a:cs typeface="Times New Roman" panose="02020603050405020304" pitchFamily="18" charset="0"/>
                        </a:rPr>
                        <a:t>Xóa.</a:t>
                      </a:r>
                    </a:p>
                    <a:p>
                      <a:pPr algn="l">
                        <a:lnSpc>
                          <a:spcPct val="150000"/>
                        </a:lnSpc>
                        <a:spcBef>
                          <a:spcPts val="600"/>
                        </a:spcBef>
                        <a:spcAft>
                          <a:spcPts val="0"/>
                        </a:spcAft>
                      </a:pP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92760">
                <a:tc>
                  <a:txBody>
                    <a:bodyPr/>
                    <a:lstStyle/>
                    <a:p>
                      <a:pPr algn="l">
                        <a:lnSpc>
                          <a:spcPct val="150000"/>
                        </a:lnSpc>
                        <a:spcAft>
                          <a:spcPts val="0"/>
                        </a:spcAft>
                      </a:pPr>
                      <a:r>
                        <a:rPr lang="en-US" sz="1600">
                          <a:effectLst/>
                          <a:latin typeface="Times New Roman" panose="02020603050405020304" pitchFamily="18" charset="0"/>
                          <a:cs typeface="Times New Roman" panose="02020603050405020304" pitchFamily="18" charset="0"/>
                        </a:rPr>
                        <a:t>Xuất</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600">
                          <a:effectLst/>
                          <a:latin typeface="Times New Roman" panose="02020603050405020304" pitchFamily="18" charset="0"/>
                          <a:cs typeface="Times New Roman" panose="02020603050405020304" pitchFamily="18" charset="0"/>
                        </a:rPr>
                        <a:t>Thông báo kết quả thành công hoặc lỗi cho người dùng.</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10" name="Rectangle 1"/>
          <p:cNvSpPr>
            <a:spLocks noChangeArrowheads="1"/>
          </p:cNvSpPr>
          <p:nvPr/>
        </p:nvSpPr>
        <p:spPr bwMode="auto">
          <a:xfrm>
            <a:off x="682533" y="1448923"/>
            <a:ext cx="69738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 lí các Order (hóa đơn)</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spTree>
    <p:extLst>
      <p:ext uri="{BB962C8B-B14F-4D97-AF65-F5344CB8AC3E}">
        <p14:creationId xmlns:p14="http://schemas.microsoft.com/office/powerpoint/2010/main" val="28547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7694125" cy="1645500"/>
            <a:chOff x="2075625" y="1090612"/>
            <a:chExt cx="6278329" cy="2144143"/>
          </a:xfrm>
        </p:grpSpPr>
        <p:sp>
          <p:nvSpPr>
            <p:cNvPr id="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graphicFrame>
        <p:nvGraphicFramePr>
          <p:cNvPr id="9" name="Table 8"/>
          <p:cNvGraphicFramePr>
            <a:graphicFrameLocks noGrp="1"/>
          </p:cNvGraphicFramePr>
          <p:nvPr>
            <p:extLst>
              <p:ext uri="{D42A27DB-BD31-4B8C-83A1-F6EECF244321}">
                <p14:modId xmlns:p14="http://schemas.microsoft.com/office/powerpoint/2010/main" val="2840076964"/>
              </p:ext>
            </p:extLst>
          </p:nvPr>
        </p:nvGraphicFramePr>
        <p:xfrm>
          <a:off x="1156198" y="2183582"/>
          <a:ext cx="10266978" cy="3620980"/>
        </p:xfrm>
        <a:graphic>
          <a:graphicData uri="http://schemas.openxmlformats.org/drawingml/2006/table">
            <a:tbl>
              <a:tblPr firstRow="1" firstCol="1" bandRow="1">
                <a:tableStyleId>{5C22544A-7EE6-4342-B048-85BDC9FD1C3A}</a:tableStyleId>
              </a:tblPr>
              <a:tblGrid>
                <a:gridCol w="1484605">
                  <a:extLst>
                    <a:ext uri="{9D8B030D-6E8A-4147-A177-3AD203B41FA5}">
                      <a16:colId xmlns:a16="http://schemas.microsoft.com/office/drawing/2014/main" val="20000"/>
                    </a:ext>
                  </a:extLst>
                </a:gridCol>
                <a:gridCol w="8782373">
                  <a:extLst>
                    <a:ext uri="{9D8B030D-6E8A-4147-A177-3AD203B41FA5}">
                      <a16:colId xmlns:a16="http://schemas.microsoft.com/office/drawing/2014/main" val="20001"/>
                    </a:ext>
                  </a:extLst>
                </a:gridCol>
              </a:tblGrid>
              <a:tr h="755214">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Miêu tả</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Chức năng quản lý hóa đơn chi tiết cho phép người quản trị Admin có thể  xem các hóa đơn chi tiết của khách hàng đặt trong </a:t>
                      </a:r>
                      <a:r>
                        <a:rPr lang="vi-VN" sz="1800">
                          <a:effectLst/>
                          <a:latin typeface="Times New Roman" panose="02020603050405020304" pitchFamily="18" charset="0"/>
                          <a:cs typeface="Times New Roman" panose="02020603050405020304" pitchFamily="18" charset="0"/>
                        </a:rPr>
                        <a:t>ứng</a:t>
                      </a:r>
                      <a:r>
                        <a:rPr lang="vi-VN" sz="1800" baseline="0">
                          <a:effectLst/>
                          <a:latin typeface="Times New Roman" panose="02020603050405020304" pitchFamily="18" charset="0"/>
                          <a:cs typeface="Times New Roman" panose="02020603050405020304" pitchFamily="18" charset="0"/>
                        </a:rPr>
                        <a:t> dụng</a:t>
                      </a:r>
                      <a:r>
                        <a:rPr lang="en-US" sz="1800">
                          <a:effectLst/>
                          <a:latin typeface="Times New Roman" panose="02020603050405020304" pitchFamily="18" charset="0"/>
                          <a:cs typeface="Times New Roman" panose="02020603050405020304" pitchFamily="18" charset="0"/>
                        </a:rPr>
                        <a:t>.</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809490">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Đầu vào</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Chọn vào nút được thiết kế sẵn để thực hiện các chức năng xem tương ứng.</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1150344">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Xử lý</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42900" lvl="0" indent="-342900" algn="l">
                        <a:lnSpc>
                          <a:spcPct val="150000"/>
                        </a:lnSpc>
                        <a:spcBef>
                          <a:spcPts val="600"/>
                        </a:spcBef>
                        <a:spcAft>
                          <a:spcPts val="0"/>
                        </a:spcAft>
                        <a:buSzPts val="1200"/>
                        <a:buFont typeface="Wingdings" panose="05000000000000000000" pitchFamily="2" charset="2"/>
                        <a:buChar char=""/>
                      </a:pPr>
                      <a:r>
                        <a:rPr lang="en-US" sz="1800">
                          <a:effectLst/>
                          <a:latin typeface="Times New Roman" panose="02020603050405020304" pitchFamily="18" charset="0"/>
                          <a:cs typeface="Times New Roman" panose="02020603050405020304" pitchFamily="18" charset="0"/>
                        </a:rPr>
                        <a:t>Xem.</a:t>
                      </a:r>
                    </a:p>
                    <a:p>
                      <a:pPr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 Chức năng này cho phép admin xem dữ liệu của các bản ghi đã được lưu trữ ở trong CSDL.</a:t>
                      </a:r>
                    </a:p>
                    <a:p>
                      <a:pPr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601690">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Xuất</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Thông báo kết quả thành công hoặc lỗi cho người dùng.</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10" name="Rectangle 1"/>
          <p:cNvSpPr>
            <a:spLocks noChangeArrowheads="1"/>
          </p:cNvSpPr>
          <p:nvPr/>
        </p:nvSpPr>
        <p:spPr bwMode="auto">
          <a:xfrm>
            <a:off x="1008978" y="1475696"/>
            <a:ext cx="9511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sng"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 lý OrderItem (hóa đơn chi tiết)</a:t>
            </a:r>
            <a:endPar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spTree>
    <p:extLst>
      <p:ext uri="{BB962C8B-B14F-4D97-AF65-F5344CB8AC3E}">
        <p14:creationId xmlns:p14="http://schemas.microsoft.com/office/powerpoint/2010/main" val="385823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7694125" cy="1645500"/>
            <a:chOff x="2075625" y="1090612"/>
            <a:chExt cx="6278329" cy="2144143"/>
          </a:xfrm>
        </p:grpSpPr>
        <p:sp>
          <p:nvSpPr>
            <p:cNvPr id="4"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graphicFrame>
        <p:nvGraphicFramePr>
          <p:cNvPr id="9" name="Table 8"/>
          <p:cNvGraphicFramePr>
            <a:graphicFrameLocks noGrp="1"/>
          </p:cNvGraphicFramePr>
          <p:nvPr>
            <p:extLst>
              <p:ext uri="{D42A27DB-BD31-4B8C-83A1-F6EECF244321}">
                <p14:modId xmlns:p14="http://schemas.microsoft.com/office/powerpoint/2010/main" val="997230313"/>
              </p:ext>
            </p:extLst>
          </p:nvPr>
        </p:nvGraphicFramePr>
        <p:xfrm>
          <a:off x="869595" y="1952168"/>
          <a:ext cx="10553581" cy="3769985"/>
        </p:xfrm>
        <a:graphic>
          <a:graphicData uri="http://schemas.openxmlformats.org/drawingml/2006/table">
            <a:tbl>
              <a:tblPr firstRow="1" firstCol="1" bandRow="1">
                <a:tableStyleId>{5C22544A-7EE6-4342-B048-85BDC9FD1C3A}</a:tableStyleId>
              </a:tblPr>
              <a:tblGrid>
                <a:gridCol w="1526048">
                  <a:extLst>
                    <a:ext uri="{9D8B030D-6E8A-4147-A177-3AD203B41FA5}">
                      <a16:colId xmlns:a16="http://schemas.microsoft.com/office/drawing/2014/main" val="20000"/>
                    </a:ext>
                  </a:extLst>
                </a:gridCol>
                <a:gridCol w="9027533">
                  <a:extLst>
                    <a:ext uri="{9D8B030D-6E8A-4147-A177-3AD203B41FA5}">
                      <a16:colId xmlns:a16="http://schemas.microsoft.com/office/drawing/2014/main" val="20001"/>
                    </a:ext>
                  </a:extLst>
                </a:gridCol>
              </a:tblGrid>
              <a:tr h="795661">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Miêu tả</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Chức năng quản lý tài khoản khách cho phép người quản trị Admin có thể xem, xóa tài khoản khách trong </a:t>
                      </a:r>
                      <a:r>
                        <a:rPr lang="vi-VN" sz="1800">
                          <a:effectLst/>
                          <a:latin typeface="Times New Roman" panose="02020603050405020304" pitchFamily="18" charset="0"/>
                          <a:cs typeface="Times New Roman" panose="02020603050405020304" pitchFamily="18" charset="0"/>
                        </a:rPr>
                        <a:t>ứng</a:t>
                      </a:r>
                      <a:r>
                        <a:rPr lang="vi-VN" sz="1800" baseline="0">
                          <a:effectLst/>
                          <a:latin typeface="Times New Roman" panose="02020603050405020304" pitchFamily="18" charset="0"/>
                          <a:cs typeface="Times New Roman" panose="02020603050405020304" pitchFamily="18" charset="0"/>
                        </a:rPr>
                        <a:t> dụng</a:t>
                      </a:r>
                      <a:r>
                        <a:rPr lang="en-US" sz="1800">
                          <a:effectLst/>
                          <a:latin typeface="Times New Roman" panose="02020603050405020304" pitchFamily="18" charset="0"/>
                          <a:cs typeface="Times New Roman" panose="02020603050405020304" pitchFamily="18" charset="0"/>
                        </a:rPr>
                        <a:t>.</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596307">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Đầu vào</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Chọn vào nút được thiết kế sẵn để thực hiện các chức năng xem, xóa  tương ứng.</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1907486">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Xử lý</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42900" lvl="0" indent="-342900" algn="l">
                        <a:lnSpc>
                          <a:spcPct val="150000"/>
                        </a:lnSpc>
                        <a:spcBef>
                          <a:spcPts val="600"/>
                        </a:spcBef>
                        <a:spcAft>
                          <a:spcPts val="0"/>
                        </a:spcAft>
                        <a:buSzPts val="1200"/>
                        <a:buFont typeface="Wingdings" panose="05000000000000000000" pitchFamily="2" charset="2"/>
                        <a:buChar char=""/>
                      </a:pPr>
                      <a:r>
                        <a:rPr lang="vi-VN" sz="1800">
                          <a:effectLst/>
                          <a:latin typeface="Times New Roman" panose="02020603050405020304" pitchFamily="18" charset="0"/>
                          <a:cs typeface="Times New Roman" panose="02020603050405020304" pitchFamily="18" charset="0"/>
                        </a:rPr>
                        <a:t>X</a:t>
                      </a:r>
                      <a:r>
                        <a:rPr lang="en-US" sz="1800">
                          <a:effectLst/>
                          <a:latin typeface="Times New Roman" panose="02020603050405020304" pitchFamily="18" charset="0"/>
                          <a:cs typeface="Times New Roman" panose="02020603050405020304" pitchFamily="18" charset="0"/>
                        </a:rPr>
                        <a:t>em.</a:t>
                      </a:r>
                    </a:p>
                    <a:p>
                      <a:pPr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 Chức năng này cho phép admin xem dữ liệu của các bản ghi đã được lưu trữ ở trong CSDL.</a:t>
                      </a:r>
                    </a:p>
                    <a:p>
                      <a:pPr marL="342900" lvl="0" indent="-342900" algn="l">
                        <a:lnSpc>
                          <a:spcPct val="150000"/>
                        </a:lnSpc>
                        <a:spcBef>
                          <a:spcPts val="600"/>
                        </a:spcBef>
                        <a:spcAft>
                          <a:spcPts val="0"/>
                        </a:spcAft>
                        <a:buSzPts val="1200"/>
                        <a:buFont typeface="Wingdings" panose="05000000000000000000" pitchFamily="2" charset="2"/>
                        <a:buChar char=""/>
                      </a:pPr>
                      <a:r>
                        <a:rPr lang="en-US" sz="1800">
                          <a:effectLst/>
                          <a:latin typeface="Times New Roman" panose="02020603050405020304" pitchFamily="18" charset="0"/>
                          <a:cs typeface="Times New Roman" panose="02020603050405020304" pitchFamily="18" charset="0"/>
                        </a:rPr>
                        <a:t>Xóa.</a:t>
                      </a:r>
                      <a:endParaRPr lang="vi-VN" sz="1800">
                        <a:effectLst/>
                        <a:latin typeface="Times New Roman" panose="02020603050405020304" pitchFamily="18" charset="0"/>
                        <a:cs typeface="Times New Roman" panose="02020603050405020304" pitchFamily="18" charset="0"/>
                      </a:endParaRPr>
                    </a:p>
                    <a:p>
                      <a:pPr marL="0" lvl="0" indent="0" algn="l">
                        <a:lnSpc>
                          <a:spcPct val="150000"/>
                        </a:lnSpc>
                        <a:spcBef>
                          <a:spcPts val="600"/>
                        </a:spcBef>
                        <a:spcAft>
                          <a:spcPts val="0"/>
                        </a:spcAft>
                        <a:buSzPts val="1200"/>
                        <a:buFont typeface="Wingdings" panose="05000000000000000000" pitchFamily="2" charset="2"/>
                        <a:buNone/>
                      </a:pPr>
                      <a:endParaRPr lang="en-US" sz="180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43232">
                <a:tc>
                  <a:txBody>
                    <a:bodyPr/>
                    <a:lstStyle/>
                    <a:p>
                      <a:pPr algn="l">
                        <a:lnSpc>
                          <a:spcPct val="150000"/>
                        </a:lnSpc>
                        <a:spcAft>
                          <a:spcPts val="0"/>
                        </a:spcAft>
                      </a:pPr>
                      <a:r>
                        <a:rPr lang="en-US" sz="1800">
                          <a:effectLst/>
                          <a:latin typeface="Times New Roman" panose="02020603050405020304" pitchFamily="18" charset="0"/>
                          <a:cs typeface="Times New Roman" panose="02020603050405020304" pitchFamily="18" charset="0"/>
                        </a:rPr>
                        <a:t>Xuất</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6195" algn="l">
                        <a:lnSpc>
                          <a:spcPct val="150000"/>
                        </a:lnSpc>
                        <a:spcBef>
                          <a:spcPts val="600"/>
                        </a:spcBef>
                        <a:spcAft>
                          <a:spcPts val="0"/>
                        </a:spcAft>
                      </a:pPr>
                      <a:r>
                        <a:rPr lang="en-US" sz="1800">
                          <a:effectLst/>
                          <a:latin typeface="Times New Roman" panose="02020603050405020304" pitchFamily="18" charset="0"/>
                          <a:cs typeface="Times New Roman" panose="02020603050405020304" pitchFamily="18" charset="0"/>
                        </a:rPr>
                        <a:t>Thông báo kết quả thành công hoặc lỗi cho người dùng.</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10" name="Rectangle 1"/>
          <p:cNvSpPr>
            <a:spLocks noChangeArrowheads="1"/>
          </p:cNvSpPr>
          <p:nvPr/>
        </p:nvSpPr>
        <p:spPr bwMode="auto">
          <a:xfrm>
            <a:off x="733805" y="1491085"/>
            <a:ext cx="459773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 lý danh sách tài khoản của khách</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spTree>
    <p:extLst>
      <p:ext uri="{BB962C8B-B14F-4D97-AF65-F5344CB8AC3E}">
        <p14:creationId xmlns:p14="http://schemas.microsoft.com/office/powerpoint/2010/main" val="386442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130145" cy="1645500"/>
            <a:chOff x="2075625" y="1090612"/>
            <a:chExt cx="3370157" cy="2144143"/>
          </a:xfrm>
        </p:grpSpPr>
        <p:sp>
          <p:nvSpPr>
            <p:cNvPr id="4" name="Shape 232"/>
            <p:cNvSpPr/>
            <p:nvPr/>
          </p:nvSpPr>
          <p:spPr>
            <a:xfrm>
              <a:off x="2752258" y="1623893"/>
              <a:ext cx="2693524"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Các biểu đồ</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04</a:t>
            </a:r>
          </a:p>
        </p:txBody>
      </p:sp>
      <p:sp>
        <p:nvSpPr>
          <p:cNvPr id="10" name="Rectangle 9"/>
          <p:cNvSpPr/>
          <p:nvPr/>
        </p:nvSpPr>
        <p:spPr>
          <a:xfrm>
            <a:off x="724683" y="1617044"/>
            <a:ext cx="2408032" cy="284693"/>
          </a:xfrm>
          <a:prstGeom prst="rect">
            <a:avLst/>
          </a:prstGeom>
        </p:spPr>
        <p:txBody>
          <a:bodyPr wrap="none">
            <a:spAutoFit/>
          </a:bodyPr>
          <a:lstStyle/>
          <a:p>
            <a:pPr algn="just">
              <a:lnSpc>
                <a:spcPts val="1500"/>
              </a:lnSpc>
              <a:spcAft>
                <a:spcPts val="0"/>
              </a:spcAft>
            </a:pPr>
            <a:r>
              <a:rPr lang="en-US" sz="2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4.1. Biểu đồ mức 0</a:t>
            </a:r>
            <a:endParaRPr lang="en-US" sz="2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2" name="Rectangle 11"/>
          <p:cNvSpPr/>
          <p:nvPr/>
        </p:nvSpPr>
        <p:spPr>
          <a:xfrm>
            <a:off x="3810269" y="6207275"/>
            <a:ext cx="3970960"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1: Biểu đồ mức ngữ cảnh ứng dụng</a:t>
            </a:r>
            <a:endParaRPr lang="en-US" sz="2000">
              <a:solidFill>
                <a:srgbClr val="000000"/>
              </a:solidFill>
              <a:effectLst/>
              <a:latin typeface="Times New Roman" panose="02020603050405020304" pitchFamily="18" charset="0"/>
              <a:ea typeface="Times New Roman" panose="02020603050405020304" pitchFamily="18" charset="0"/>
            </a:endParaRPr>
          </a:p>
        </p:txBody>
      </p:sp>
      <p:pic>
        <p:nvPicPr>
          <p:cNvPr id="13" name="Picture 12" descr="C:\Users\Admin\AppData\Local\Microsoft\Windows\INetCacheContent.Word\dgf.png"/>
          <p:cNvPicPr/>
          <p:nvPr/>
        </p:nvPicPr>
        <p:blipFill>
          <a:blip r:embed="rId4">
            <a:extLst>
              <a:ext uri="{28A0092B-C50C-407E-A947-70E740481C1C}">
                <a14:useLocalDpi xmlns:a14="http://schemas.microsoft.com/office/drawing/2010/main" val="0"/>
              </a:ext>
            </a:extLst>
          </a:blip>
          <a:srcRect/>
          <a:stretch>
            <a:fillRect/>
          </a:stretch>
        </p:blipFill>
        <p:spPr bwMode="auto">
          <a:xfrm>
            <a:off x="2051222" y="1956752"/>
            <a:ext cx="7512907" cy="4011562"/>
          </a:xfrm>
          <a:prstGeom prst="rect">
            <a:avLst/>
          </a:prstGeom>
          <a:noFill/>
          <a:ln>
            <a:noFill/>
          </a:ln>
        </p:spPr>
      </p:pic>
    </p:spTree>
    <p:extLst>
      <p:ext uri="{BB962C8B-B14F-4D97-AF65-F5344CB8AC3E}">
        <p14:creationId xmlns:p14="http://schemas.microsoft.com/office/powerpoint/2010/main" val="420077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130145" cy="1645500"/>
            <a:chOff x="2075625" y="1090612"/>
            <a:chExt cx="3370157" cy="2144143"/>
          </a:xfrm>
        </p:grpSpPr>
        <p:sp>
          <p:nvSpPr>
            <p:cNvPr id="4" name="Shape 232"/>
            <p:cNvSpPr/>
            <p:nvPr/>
          </p:nvSpPr>
          <p:spPr>
            <a:xfrm>
              <a:off x="2752258" y="1623893"/>
              <a:ext cx="2693524"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Các biểu đồ</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550459" y="1640896"/>
            <a:ext cx="6096000" cy="669414"/>
          </a:xfrm>
          <a:prstGeom prst="rect">
            <a:avLst/>
          </a:prstGeom>
        </p:spPr>
        <p:txBody>
          <a:bodyPr>
            <a:spAutoFit/>
          </a:bodyPr>
          <a:lstStyle/>
          <a:p>
            <a:pPr algn="just">
              <a:lnSpc>
                <a:spcPts val="15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4.2. Biểu đồ mức 1</a:t>
            </a:r>
          </a:p>
          <a:p>
            <a:pPr algn="just">
              <a:lnSpc>
                <a:spcPts val="1500"/>
              </a:lnSpc>
              <a:spcAft>
                <a:spcPts val="0"/>
              </a:spcAft>
            </a:pPr>
            <a:endPar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500"/>
              </a:lnSpc>
              <a:spcAft>
                <a:spcPts val="0"/>
              </a:spcAft>
            </a:pPr>
            <a:r>
              <a:rPr lang="en-US" b="1">
                <a:solidFill>
                  <a:srgbClr val="000000"/>
                </a:solidFill>
                <a:latin typeface="Times New Roman" panose="02020603050405020304" pitchFamily="18" charset="0"/>
                <a:ea typeface="Times New Roman" panose="02020603050405020304" pitchFamily="18" charset="0"/>
              </a:rPr>
              <a:t>Customer</a:t>
            </a:r>
            <a:endParaRPr lang="en-US">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5983457" y="2025617"/>
            <a:ext cx="1326004" cy="284693"/>
          </a:xfrm>
          <a:prstGeom prst="rect">
            <a:avLst/>
          </a:prstGeom>
        </p:spPr>
        <p:txBody>
          <a:bodyPr wrap="none">
            <a:spAutoFit/>
          </a:bodyPr>
          <a:lstStyle/>
          <a:p>
            <a:pPr indent="457200" algn="just">
              <a:lnSpc>
                <a:spcPts val="1500"/>
              </a:lnSpc>
              <a:spcAft>
                <a:spcPts val="0"/>
              </a:spcAft>
            </a:pPr>
            <a:r>
              <a:rPr lang="en-US" b="1">
                <a:solidFill>
                  <a:srgbClr val="000000"/>
                </a:solidFill>
                <a:latin typeface="Times New Roman" panose="02020603050405020304" pitchFamily="18" charset="0"/>
                <a:ea typeface="Times New Roman" panose="02020603050405020304" pitchFamily="18" charset="0"/>
              </a:rPr>
              <a:t>Admin</a:t>
            </a:r>
            <a:endParaRPr lang="en-US">
              <a:solidFill>
                <a:srgbClr val="000000"/>
              </a:solidFill>
              <a:effectLst/>
              <a:latin typeface="Times New Roman" panose="02020603050405020304" pitchFamily="18" charset="0"/>
              <a:ea typeface="Times New Roman" panose="02020603050405020304" pitchFamily="18" charset="0"/>
            </a:endParaRPr>
          </a:p>
        </p:txBody>
      </p:sp>
      <p:sp>
        <p:nvSpPr>
          <p:cNvPr id="13" name="Rectangle 12"/>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04</a:t>
            </a:r>
          </a:p>
        </p:txBody>
      </p:sp>
      <p:pic>
        <p:nvPicPr>
          <p:cNvPr id="1026" name="Picture 2" descr="Untitl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459" y="2527211"/>
            <a:ext cx="541902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441202" y="5797946"/>
            <a:ext cx="3637534" cy="369332"/>
          </a:xfrm>
          <a:prstGeom prst="rect">
            <a:avLst/>
          </a:prstGeom>
        </p:spPr>
        <p:txBody>
          <a:bodyPr wrap="none">
            <a:spAutoFit/>
          </a:bodyPr>
          <a:lstStyle/>
          <a:p>
            <a:r>
              <a:rPr lang="en-US">
                <a:solidFill>
                  <a:srgbClr val="000000"/>
                </a:solidFill>
                <a:latin typeface="Times New Roman" panose="02020603050405020304" pitchFamily="18" charset="0"/>
                <a:ea typeface="Times New Roman" panose="02020603050405020304" pitchFamily="18" charset="0"/>
              </a:rPr>
              <a:t>Hình 2: </a:t>
            </a:r>
            <a:r>
              <a:rPr lang="en-US" dirty="0">
                <a:solidFill>
                  <a:srgbClr val="000000"/>
                </a:solidFill>
                <a:latin typeface="Times New Roman" panose="02020603050405020304" pitchFamily="18" charset="0"/>
                <a:ea typeface="Times New Roman" panose="02020603050405020304" pitchFamily="18" charset="0"/>
              </a:rPr>
              <a:t>Biểu đồ mức 1 của Customer</a:t>
            </a:r>
            <a:endParaRPr lang="en-US" dirty="0"/>
          </a:p>
        </p:txBody>
      </p:sp>
      <p:sp>
        <p:nvSpPr>
          <p:cNvPr id="15" name="Rectangle 14"/>
          <p:cNvSpPr/>
          <p:nvPr/>
        </p:nvSpPr>
        <p:spPr>
          <a:xfrm>
            <a:off x="7408541" y="5797946"/>
            <a:ext cx="3368294"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3: </a:t>
            </a:r>
            <a:r>
              <a:rPr lang="en-US" dirty="0">
                <a:solidFill>
                  <a:srgbClr val="000000"/>
                </a:solidFill>
                <a:latin typeface="Times New Roman" panose="02020603050405020304" pitchFamily="18" charset="0"/>
                <a:ea typeface="Times New Roman" panose="02020603050405020304" pitchFamily="18" charset="0"/>
              </a:rPr>
              <a:t>Biểu đồ mức 1 của Admin</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pic>
        <p:nvPicPr>
          <p:cNvPr id="10" name="Picture 9"/>
          <p:cNvPicPr>
            <a:picLocks noChangeAspect="1"/>
          </p:cNvPicPr>
          <p:nvPr/>
        </p:nvPicPr>
        <p:blipFill>
          <a:blip r:embed="rId5"/>
          <a:stretch>
            <a:fillRect/>
          </a:stretch>
        </p:blipFill>
        <p:spPr>
          <a:xfrm>
            <a:off x="6425514" y="2527211"/>
            <a:ext cx="5626481" cy="3238500"/>
          </a:xfrm>
          <a:prstGeom prst="rect">
            <a:avLst/>
          </a:prstGeom>
        </p:spPr>
      </p:pic>
    </p:spTree>
    <p:extLst>
      <p:ext uri="{BB962C8B-B14F-4D97-AF65-F5344CB8AC3E}">
        <p14:creationId xmlns:p14="http://schemas.microsoft.com/office/powerpoint/2010/main" val="83107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130145" cy="1645500"/>
            <a:chOff x="2075625" y="1090612"/>
            <a:chExt cx="3370157" cy="2144143"/>
          </a:xfrm>
        </p:grpSpPr>
        <p:sp>
          <p:nvSpPr>
            <p:cNvPr id="4" name="Shape 232"/>
            <p:cNvSpPr/>
            <p:nvPr/>
          </p:nvSpPr>
          <p:spPr>
            <a:xfrm>
              <a:off x="2752258" y="1623893"/>
              <a:ext cx="2693524"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Các biểu đồ</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733805" y="1420378"/>
            <a:ext cx="6732933" cy="539378"/>
          </a:xfrm>
          <a:prstGeom prst="rect">
            <a:avLst/>
          </a:prstGeom>
        </p:spPr>
        <p:txBody>
          <a:bodyPr wrap="none">
            <a:spAutoFit/>
          </a:bodyPr>
          <a:lstStyle/>
          <a:p>
            <a:pPr>
              <a:lnSpc>
                <a:spcPct val="150000"/>
              </a:lnSpc>
            </a:pPr>
            <a:r>
              <a:rPr lang="en-US" sz="2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4.3. Biểu đồ luồng dữ liệu mức chi tiết (Biểu đồ mức 2)</a:t>
            </a:r>
            <a:endParaRPr lang="en-US" sz="2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Rectangle 10"/>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04</a:t>
            </a:r>
          </a:p>
        </p:txBody>
      </p:sp>
      <p:sp>
        <p:nvSpPr>
          <p:cNvPr id="2" name="Rectangle 1"/>
          <p:cNvSpPr/>
          <p:nvPr/>
        </p:nvSpPr>
        <p:spPr>
          <a:xfrm>
            <a:off x="5067174" y="6568164"/>
            <a:ext cx="2303837"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4: </a:t>
            </a:r>
            <a:r>
              <a:rPr lang="en-US" dirty="0">
                <a:solidFill>
                  <a:srgbClr val="000000"/>
                </a:solidFill>
                <a:latin typeface="Times New Roman" panose="02020603050405020304" pitchFamily="18" charset="0"/>
                <a:ea typeface="Times New Roman" panose="02020603050405020304" pitchFamily="18" charset="0"/>
              </a:rPr>
              <a:t>Biểu đồ mức 2</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pic>
        <p:nvPicPr>
          <p:cNvPr id="13" name="Picture 12"/>
          <p:cNvPicPr>
            <a:picLocks noChangeAspect="1"/>
          </p:cNvPicPr>
          <p:nvPr/>
        </p:nvPicPr>
        <p:blipFill>
          <a:blip r:embed="rId4"/>
          <a:stretch>
            <a:fillRect/>
          </a:stretch>
        </p:blipFill>
        <p:spPr>
          <a:xfrm>
            <a:off x="2310714" y="1958064"/>
            <a:ext cx="8209661" cy="4530759"/>
          </a:xfrm>
          <a:prstGeom prst="rect">
            <a:avLst/>
          </a:prstGeom>
        </p:spPr>
      </p:pic>
    </p:spTree>
    <p:extLst>
      <p:ext uri="{BB962C8B-B14F-4D97-AF65-F5344CB8AC3E}">
        <p14:creationId xmlns:p14="http://schemas.microsoft.com/office/powerpoint/2010/main" val="101245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130145" cy="1645500"/>
            <a:chOff x="2075625" y="1090612"/>
            <a:chExt cx="3370157" cy="2144143"/>
          </a:xfrm>
        </p:grpSpPr>
        <p:sp>
          <p:nvSpPr>
            <p:cNvPr id="4" name="Shape 232"/>
            <p:cNvSpPr/>
            <p:nvPr/>
          </p:nvSpPr>
          <p:spPr>
            <a:xfrm>
              <a:off x="2752258" y="1623893"/>
              <a:ext cx="2693524"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Các biểu đồ</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497386" y="1556569"/>
            <a:ext cx="3879588" cy="284693"/>
          </a:xfrm>
          <a:prstGeom prst="rect">
            <a:avLst/>
          </a:prstGeom>
        </p:spPr>
        <p:txBody>
          <a:bodyPr wrap="none">
            <a:spAutoFit/>
          </a:bodyPr>
          <a:lstStyle/>
          <a:p>
            <a:pPr algn="just">
              <a:lnSpc>
                <a:spcPts val="1500"/>
              </a:lnSpc>
              <a:spcAft>
                <a:spcPts val="0"/>
              </a:spcAft>
            </a:pP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a:t>
            </a: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Biểu đồ thực thể quan hệ E-R</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Rectangle 9"/>
          <p:cNvSpPr/>
          <p:nvPr/>
        </p:nvSpPr>
        <p:spPr>
          <a:xfrm>
            <a:off x="3968188" y="6573307"/>
            <a:ext cx="3682418" cy="290721"/>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5: </a:t>
            </a:r>
            <a:r>
              <a:rPr lang="en-US" dirty="0">
                <a:solidFill>
                  <a:srgbClr val="000000"/>
                </a:solidFill>
                <a:latin typeface="Times New Roman" panose="02020603050405020304" pitchFamily="18" charset="0"/>
                <a:ea typeface="Times New Roman" panose="02020603050405020304" pitchFamily="18" charset="0"/>
              </a:rPr>
              <a:t>Biểu đồ thực thể quan hệ E-R</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04</a:t>
            </a:r>
          </a:p>
        </p:txBody>
      </p:sp>
      <p:pic>
        <p:nvPicPr>
          <p:cNvPr id="2" name="Picture 1"/>
          <p:cNvPicPr>
            <a:picLocks noChangeAspect="1"/>
          </p:cNvPicPr>
          <p:nvPr/>
        </p:nvPicPr>
        <p:blipFill>
          <a:blip r:embed="rId4"/>
          <a:stretch>
            <a:fillRect/>
          </a:stretch>
        </p:blipFill>
        <p:spPr>
          <a:xfrm>
            <a:off x="2278534" y="1949859"/>
            <a:ext cx="7486650" cy="4514850"/>
          </a:xfrm>
          <a:prstGeom prst="rect">
            <a:avLst/>
          </a:prstGeom>
        </p:spPr>
      </p:pic>
    </p:spTree>
    <p:extLst>
      <p:ext uri="{BB962C8B-B14F-4D97-AF65-F5344CB8AC3E}">
        <p14:creationId xmlns:p14="http://schemas.microsoft.com/office/powerpoint/2010/main" val="184409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Shape 231"/>
          <p:cNvGrpSpPr/>
          <p:nvPr/>
        </p:nvGrpSpPr>
        <p:grpSpPr>
          <a:xfrm>
            <a:off x="-718788" y="276105"/>
            <a:ext cx="5029531" cy="1645500"/>
            <a:chOff x="2075625" y="1090612"/>
            <a:chExt cx="4104047" cy="2144143"/>
          </a:xfrm>
        </p:grpSpPr>
        <p:sp>
          <p:nvSpPr>
            <p:cNvPr id="25" name="Shape 232"/>
            <p:cNvSpPr/>
            <p:nvPr/>
          </p:nvSpPr>
          <p:spPr>
            <a:xfrm>
              <a:off x="2676179" y="1623893"/>
              <a:ext cx="3503493"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a:solidFill>
                    <a:schemeClr val="bg1"/>
                  </a:solidFill>
                  <a:latin typeface="Times New Roman" panose="02020603050405020304" pitchFamily="18" charset="0"/>
                  <a:ea typeface="Century Gothic"/>
                  <a:cs typeface="Times New Roman" panose="02020603050405020304" pitchFamily="18" charset="0"/>
                  <a:sym typeface="Century Gothic"/>
                </a:rPr>
                <a:t>        </a:t>
              </a:r>
              <a:r>
                <a:rPr lang="en-US" sz="3000" b="1">
                  <a:solidFill>
                    <a:schemeClr val="bg1"/>
                  </a:solidFill>
                  <a:latin typeface="Times New Roman" panose="02020603050405020304" pitchFamily="18" charset="0"/>
                  <a:ea typeface="Century Gothic"/>
                  <a:cs typeface="Times New Roman" panose="02020603050405020304" pitchFamily="18" charset="0"/>
                  <a:sym typeface="Century Gothic"/>
                </a:rPr>
                <a:t>Giới thiệu chung</a:t>
              </a:r>
              <a:endParaRPr sz="30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26"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27"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sp>
        <p:nvSpPr>
          <p:cNvPr id="28" name="Rectangle 27"/>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01</a:t>
            </a:r>
          </a:p>
        </p:txBody>
      </p:sp>
      <p:pic>
        <p:nvPicPr>
          <p:cNvPr id="10" name="Picture 9"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11" name="Picture 10"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3" name="Rectangle 2"/>
          <p:cNvSpPr/>
          <p:nvPr/>
        </p:nvSpPr>
        <p:spPr>
          <a:xfrm>
            <a:off x="927463" y="2039204"/>
            <a:ext cx="10539663" cy="3978012"/>
          </a:xfrm>
          <a:prstGeom prst="rect">
            <a:avLst/>
          </a:prstGeom>
        </p:spPr>
        <p:txBody>
          <a:bodyPr wrap="square">
            <a:spAutoFit/>
          </a:bodyPr>
          <a:lstStyle/>
          <a:p>
            <a:pPr algn="just">
              <a:lnSpc>
                <a:spcPct val="150000"/>
              </a:lnSpc>
              <a:spcAft>
                <a:spcPts val="0"/>
              </a:spcAft>
            </a:pP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1.1. Mục đích của bản đặc tả</a:t>
            </a:r>
          </a:p>
          <a:p>
            <a:pPr algn="just">
              <a:lnSpc>
                <a:spcPct val="150000"/>
              </a:lnSpc>
              <a:spcAft>
                <a:spcPts val="0"/>
              </a:spcAft>
            </a:pPr>
            <a:r>
              <a:rPr lang="en-US" sz="2000">
                <a:solidFill>
                  <a:srgbClr val="000000"/>
                </a:solidFill>
                <a:latin typeface="Times New Roman" panose="02020603050405020304" pitchFamily="18" charset="0"/>
                <a:ea typeface="Times New Roman" panose="02020603050405020304" pitchFamily="18" charset="0"/>
              </a:rPr>
              <a:t>	- Tài liệu cung cấp các yêu cầu của người dùng đối với </a:t>
            </a:r>
            <a:r>
              <a:rPr lang="vi-VN" sz="2000">
                <a:solidFill>
                  <a:srgbClr val="000000"/>
                </a:solidFill>
                <a:latin typeface="Times New Roman" panose="02020603050405020304" pitchFamily="18" charset="0"/>
                <a:ea typeface="Times New Roman" panose="02020603050405020304" pitchFamily="18" charset="0"/>
              </a:rPr>
              <a:t>ứng dụng SolarBook</a:t>
            </a:r>
            <a:r>
              <a:rPr lang="en-US" sz="2000">
                <a:solidFill>
                  <a:srgbClr val="000000"/>
                </a:solidFill>
                <a:latin typeface="Times New Roman" panose="02020603050405020304" pitchFamily="18" charset="0"/>
                <a:ea typeface="Times New Roman" panose="02020603050405020304" pitchFamily="18" charset="0"/>
              </a:rPr>
              <a:t> mà nhóm chịu trách nhiệm thực hiện.</a:t>
            </a:r>
          </a:p>
          <a:p>
            <a:pPr algn="just">
              <a:lnSpc>
                <a:spcPct val="150000"/>
              </a:lnSpc>
              <a:spcAft>
                <a:spcPts val="0"/>
              </a:spcAft>
            </a:pPr>
            <a:r>
              <a:rPr lang="en-US" sz="2000">
                <a:solidFill>
                  <a:srgbClr val="000000"/>
                </a:solidFill>
                <a:latin typeface="Times New Roman" panose="02020603050405020304" pitchFamily="18" charset="0"/>
                <a:ea typeface="Times New Roman" panose="02020603050405020304" pitchFamily="18" charset="0"/>
              </a:rPr>
              <a:t>	- Tài liệu là đầu vào cho các bước xử lý như thiết kế giao diện, thiết kế luồng chương trình, xây dựng cơ sở dữ liệu phía sau. </a:t>
            </a:r>
          </a:p>
          <a:p>
            <a:pPr algn="just">
              <a:lnSpc>
                <a:spcPct val="150000"/>
              </a:lnSpc>
              <a:spcAft>
                <a:spcPts val="0"/>
              </a:spcAft>
            </a:pP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1.2. Phạm vi tài liệu</a:t>
            </a:r>
          </a:p>
          <a:p>
            <a:pPr algn="just">
              <a:lnSpc>
                <a:spcPct val="150000"/>
              </a:lnSpc>
              <a:spcAft>
                <a:spcPts val="0"/>
              </a:spcAft>
            </a:pPr>
            <a:r>
              <a:rPr lang="en-US" sz="2000">
                <a:solidFill>
                  <a:srgbClr val="000000"/>
                </a:solidFill>
                <a:latin typeface="Times New Roman" panose="02020603050405020304" pitchFamily="18" charset="0"/>
                <a:ea typeface="Times New Roman" panose="02020603050405020304" pitchFamily="18" charset="0"/>
              </a:rPr>
              <a:t>	- Tên sản phẩm: </a:t>
            </a:r>
            <a:r>
              <a:rPr lang="vi-VN" sz="2000">
                <a:solidFill>
                  <a:srgbClr val="000000"/>
                </a:solidFill>
                <a:latin typeface="Times New Roman" panose="02020603050405020304" pitchFamily="18" charset="0"/>
                <a:ea typeface="Times New Roman" panose="02020603050405020304" pitchFamily="18" charset="0"/>
              </a:rPr>
              <a:t>SolarBook</a:t>
            </a:r>
            <a:r>
              <a:rPr lang="en-US" sz="2000">
                <a:solidFill>
                  <a:srgbClr val="000000"/>
                </a:solidFill>
                <a:latin typeface="Times New Roman" panose="02020603050405020304" pitchFamily="18" charset="0"/>
                <a:ea typeface="Times New Roman" panose="02020603050405020304" pitchFamily="18" charset="0"/>
              </a:rPr>
              <a:t>, đây là </a:t>
            </a:r>
            <a:r>
              <a:rPr lang="vi-VN" sz="2000">
                <a:solidFill>
                  <a:srgbClr val="000000"/>
                </a:solidFill>
                <a:latin typeface="Times New Roman" panose="02020603050405020304" pitchFamily="18" charset="0"/>
                <a:ea typeface="Times New Roman" panose="02020603050405020304" pitchFamily="18" charset="0"/>
              </a:rPr>
              <a:t>ứng dụng</a:t>
            </a:r>
            <a:r>
              <a:rPr lang="en-US" sz="2000">
                <a:solidFill>
                  <a:srgbClr val="000000"/>
                </a:solidFill>
                <a:latin typeface="Times New Roman" panose="02020603050405020304" pitchFamily="18" charset="0"/>
                <a:ea typeface="Times New Roman" panose="02020603050405020304" pitchFamily="18" charset="0"/>
              </a:rPr>
              <a:t> được làm ra với mục đích quảng bá sách, quảng bá thương hiệu cho nhà xuất bản, tác giả đến khách hàng.</a:t>
            </a:r>
          </a:p>
          <a:p>
            <a:pPr algn="just">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 </a:t>
            </a:r>
            <a:endParaRPr lang="en-US" sz="200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4958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sp>
        <p:nvSpPr>
          <p:cNvPr id="10" name="TextBox 9"/>
          <p:cNvSpPr txBox="1"/>
          <p:nvPr/>
        </p:nvSpPr>
        <p:spPr>
          <a:xfrm>
            <a:off x="733805" y="1446371"/>
            <a:ext cx="3278462" cy="430887"/>
          </a:xfrm>
          <a:prstGeom prst="rect">
            <a:avLst/>
          </a:prstGeom>
          <a:noFill/>
        </p:spPr>
        <p:txBody>
          <a:bodyPr wrap="none" rtlCol="0">
            <a:spAutoFit/>
          </a:bodyPr>
          <a:lstStyle/>
          <a:p>
            <a:r>
              <a:rPr lang="en-US" sz="2200" b="1">
                <a:latin typeface="Times New Roman" panose="02020603050405020304" pitchFamily="18" charset="0"/>
                <a:cs typeface="Times New Roman" panose="02020603050405020304" pitchFamily="18" charset="0"/>
              </a:rPr>
              <a:t>5.1. Lược đồ cơ sở dữ liệu</a:t>
            </a:r>
          </a:p>
        </p:txBody>
      </p:sp>
      <p:sp>
        <p:nvSpPr>
          <p:cNvPr id="12" name="Rectangle 11"/>
          <p:cNvSpPr/>
          <p:nvPr/>
        </p:nvSpPr>
        <p:spPr>
          <a:xfrm>
            <a:off x="4636350" y="6547701"/>
            <a:ext cx="2973892"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6: </a:t>
            </a:r>
            <a:r>
              <a:rPr lang="en-US" dirty="0">
                <a:solidFill>
                  <a:srgbClr val="000000"/>
                </a:solidFill>
                <a:latin typeface="Times New Roman" panose="02020603050405020304" pitchFamily="18" charset="0"/>
                <a:ea typeface="Times New Roman" panose="02020603050405020304" pitchFamily="18" charset="0"/>
              </a:rPr>
              <a:t>Lược đồ cơ sở dữ liệu</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pic>
        <p:nvPicPr>
          <p:cNvPr id="11" name="Picture 10"/>
          <p:cNvPicPr>
            <a:picLocks noChangeAspect="1"/>
          </p:cNvPicPr>
          <p:nvPr/>
        </p:nvPicPr>
        <p:blipFill>
          <a:blip r:embed="rId4"/>
          <a:stretch>
            <a:fillRect/>
          </a:stretch>
        </p:blipFill>
        <p:spPr>
          <a:xfrm>
            <a:off x="4325258" y="617299"/>
            <a:ext cx="5076426" cy="5602444"/>
          </a:xfrm>
          <a:prstGeom prst="rect">
            <a:avLst/>
          </a:prstGeom>
        </p:spPr>
      </p:pic>
    </p:spTree>
    <p:extLst>
      <p:ext uri="{BB962C8B-B14F-4D97-AF65-F5344CB8AC3E}">
        <p14:creationId xmlns:p14="http://schemas.microsoft.com/office/powerpoint/2010/main" val="339974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891654" y="1420378"/>
            <a:ext cx="6096000" cy="1338828"/>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5.2.  Mô tả chi tiết các thuộc tính của thực thể</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Thực thể </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ser</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về tài khoản </a:t>
            </a:r>
            <a:r>
              <a:rPr lang="vi-VN">
                <a:solidFill>
                  <a:srgbClr val="000000"/>
                </a:solidFill>
                <a:latin typeface="Times New Roman" panose="02020603050405020304" pitchFamily="18" charset="0"/>
                <a:ea typeface="Times New Roman" panose="02020603050405020304" pitchFamily="18" charset="0"/>
              </a:rPr>
              <a:t>người dùng</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5349352" y="6548719"/>
            <a:ext cx="2254784"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7: </a:t>
            </a:r>
            <a:r>
              <a:rPr lang="en-US" dirty="0">
                <a:solidFill>
                  <a:srgbClr val="000000"/>
                </a:solidFill>
                <a:latin typeface="Times New Roman" panose="02020603050405020304" pitchFamily="18" charset="0"/>
                <a:ea typeface="Times New Roman" panose="02020603050405020304" pitchFamily="18" charset="0"/>
              </a:rPr>
              <a:t>Thực </a:t>
            </a:r>
            <a:r>
              <a:rPr lang="en-US">
                <a:solidFill>
                  <a:srgbClr val="000000"/>
                </a:solidFill>
                <a:latin typeface="Times New Roman" panose="02020603050405020304" pitchFamily="18" charset="0"/>
                <a:ea typeface="Times New Roman" panose="02020603050405020304" pitchFamily="18" charset="0"/>
              </a:rPr>
              <a:t>thể </a:t>
            </a:r>
            <a:r>
              <a:rPr lang="vi-VN">
                <a:solidFill>
                  <a:srgbClr val="000000"/>
                </a:solidFill>
                <a:latin typeface="Times New Roman" panose="02020603050405020304" pitchFamily="18" charset="0"/>
                <a:ea typeface="Times New Roman" panose="02020603050405020304" pitchFamily="18" charset="0"/>
              </a:rPr>
              <a:t>User</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17" name="Picture 16"/>
          <p:cNvPicPr>
            <a:picLocks noChangeAspect="1"/>
          </p:cNvPicPr>
          <p:nvPr/>
        </p:nvPicPr>
        <p:blipFill>
          <a:blip r:embed="rId4"/>
          <a:stretch>
            <a:fillRect/>
          </a:stretch>
        </p:blipFill>
        <p:spPr>
          <a:xfrm>
            <a:off x="3211321" y="2829454"/>
            <a:ext cx="6530846" cy="3527823"/>
          </a:xfrm>
          <a:prstGeom prst="rect">
            <a:avLst/>
          </a:prstGeom>
        </p:spPr>
      </p:pic>
    </p:spTree>
    <p:extLst>
      <p:ext uri="{BB962C8B-B14F-4D97-AF65-F5344CB8AC3E}">
        <p14:creationId xmlns:p14="http://schemas.microsoft.com/office/powerpoint/2010/main" val="51952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733805" y="1479543"/>
            <a:ext cx="6096000" cy="700192"/>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Thực thể </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News</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a:t>
            </a:r>
            <a:r>
              <a:rPr lang="vi-VN">
                <a:solidFill>
                  <a:srgbClr val="000000"/>
                </a:solidFill>
                <a:latin typeface="Times New Roman" panose="02020603050405020304" pitchFamily="18" charset="0"/>
                <a:ea typeface="Times New Roman" panose="02020603050405020304" pitchFamily="18" charset="0"/>
              </a:rPr>
              <a:t>tin tức</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4814541" y="6573307"/>
            <a:ext cx="2344553"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8: </a:t>
            </a:r>
            <a:r>
              <a:rPr lang="en-US" dirty="0">
                <a:solidFill>
                  <a:srgbClr val="000000"/>
                </a:solidFill>
                <a:latin typeface="Times New Roman" panose="02020603050405020304" pitchFamily="18" charset="0"/>
                <a:ea typeface="Times New Roman" panose="02020603050405020304" pitchFamily="18" charset="0"/>
              </a:rPr>
              <a:t>Thực </a:t>
            </a:r>
            <a:r>
              <a:rPr lang="en-US">
                <a:solidFill>
                  <a:srgbClr val="000000"/>
                </a:solidFill>
                <a:latin typeface="Times New Roman" panose="02020603050405020304" pitchFamily="18" charset="0"/>
                <a:ea typeface="Times New Roman" panose="02020603050405020304" pitchFamily="18" charset="0"/>
              </a:rPr>
              <a:t>thể </a:t>
            </a:r>
            <a:r>
              <a:rPr lang="vi-VN">
                <a:solidFill>
                  <a:srgbClr val="000000"/>
                </a:solidFill>
                <a:latin typeface="Times New Roman" panose="02020603050405020304" pitchFamily="18" charset="0"/>
                <a:ea typeface="Times New Roman" panose="02020603050405020304" pitchFamily="18" charset="0"/>
              </a:rPr>
              <a:t>News</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13" name="Picture 12"/>
          <p:cNvPicPr>
            <a:picLocks noChangeAspect="1"/>
          </p:cNvPicPr>
          <p:nvPr/>
        </p:nvPicPr>
        <p:blipFill>
          <a:blip r:embed="rId4"/>
          <a:stretch>
            <a:fillRect/>
          </a:stretch>
        </p:blipFill>
        <p:spPr>
          <a:xfrm>
            <a:off x="2698127" y="2179735"/>
            <a:ext cx="6896100" cy="4200525"/>
          </a:xfrm>
          <a:prstGeom prst="rect">
            <a:avLst/>
          </a:prstGeom>
        </p:spPr>
      </p:pic>
    </p:spTree>
    <p:extLst>
      <p:ext uri="{BB962C8B-B14F-4D97-AF65-F5344CB8AC3E}">
        <p14:creationId xmlns:p14="http://schemas.microsoft.com/office/powerpoint/2010/main" val="254143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1005385" y="1394339"/>
            <a:ext cx="6096000" cy="923330"/>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 Thực thể Sách</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sách</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4983903" y="6350169"/>
            <a:ext cx="2267608" cy="507831"/>
          </a:xfrm>
          <a:prstGeom prst="rect">
            <a:avLst/>
          </a:prstGeom>
        </p:spPr>
        <p:txBody>
          <a:bodyPr wrap="none">
            <a:spAutoFit/>
          </a:bodyPr>
          <a:lstStyle/>
          <a:p>
            <a:pPr algn="ctr">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Hình 9: </a:t>
            </a:r>
            <a:r>
              <a:rPr lang="en-US" dirty="0">
                <a:solidFill>
                  <a:srgbClr val="000000"/>
                </a:solidFill>
                <a:latin typeface="Times New Roman" panose="02020603050405020304" pitchFamily="18" charset="0"/>
                <a:ea typeface="Times New Roman" panose="02020603050405020304" pitchFamily="18" charset="0"/>
              </a:rPr>
              <a:t>Thực thể Sách</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2" name="Picture 1"/>
          <p:cNvPicPr>
            <a:picLocks noChangeAspect="1"/>
          </p:cNvPicPr>
          <p:nvPr/>
        </p:nvPicPr>
        <p:blipFill>
          <a:blip r:embed="rId4"/>
          <a:stretch>
            <a:fillRect/>
          </a:stretch>
        </p:blipFill>
        <p:spPr>
          <a:xfrm>
            <a:off x="2944512" y="2233657"/>
            <a:ext cx="6896100" cy="4200525"/>
          </a:xfrm>
          <a:prstGeom prst="rect">
            <a:avLst/>
          </a:prstGeom>
        </p:spPr>
      </p:pic>
    </p:spTree>
    <p:extLst>
      <p:ext uri="{BB962C8B-B14F-4D97-AF65-F5344CB8AC3E}">
        <p14:creationId xmlns:p14="http://schemas.microsoft.com/office/powerpoint/2010/main" val="338861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1005385" y="1420378"/>
            <a:ext cx="6096000" cy="1354217"/>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 Thực thể thể loại sách</a:t>
            </a:r>
          </a:p>
          <a:p>
            <a:pPr algn="just">
              <a:lnSpc>
                <a:spcPct val="150000"/>
              </a:lnSpc>
              <a:spcAft>
                <a:spcPts val="0"/>
              </a:spcAft>
            </a:pP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về các thể loại sách</a:t>
            </a:r>
            <a:endParaRPr lang="en-US" sz="2000">
              <a:solidFill>
                <a:srgbClr val="000000"/>
              </a:solidFill>
              <a:latin typeface="Times New Roman" panose="02020603050405020304" pitchFamily="18" charset="0"/>
              <a:ea typeface="Times New Roman" panose="02020603050405020304" pitchFamily="18" charset="0"/>
            </a:endParaRPr>
          </a:p>
          <a:p>
            <a:pPr algn="just">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 </a:t>
            </a:r>
            <a:endParaRPr lang="en-US" sz="2000">
              <a:solidFill>
                <a:srgbClr val="000000"/>
              </a:solidFill>
              <a:effectLst/>
              <a:latin typeface="Times New Roman" panose="02020603050405020304" pitchFamily="18" charset="0"/>
              <a:ea typeface="Times New Roman" panose="02020603050405020304" pitchFamily="18" charset="0"/>
            </a:endParaRPr>
          </a:p>
        </p:txBody>
      </p:sp>
      <p:pic>
        <p:nvPicPr>
          <p:cNvPr id="10" name="Picture 9"/>
          <p:cNvPicPr/>
          <p:nvPr/>
        </p:nvPicPr>
        <p:blipFill>
          <a:blip r:embed="rId4"/>
          <a:stretch>
            <a:fillRect/>
          </a:stretch>
        </p:blipFill>
        <p:spPr>
          <a:xfrm>
            <a:off x="2347864" y="2774595"/>
            <a:ext cx="7724183" cy="3285011"/>
          </a:xfrm>
          <a:prstGeom prst="rect">
            <a:avLst/>
          </a:prstGeom>
        </p:spPr>
      </p:pic>
      <p:sp>
        <p:nvSpPr>
          <p:cNvPr id="11" name="Rectangle 10"/>
          <p:cNvSpPr/>
          <p:nvPr/>
        </p:nvSpPr>
        <p:spPr>
          <a:xfrm>
            <a:off x="4343994" y="6261866"/>
            <a:ext cx="3203762"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10: </a:t>
            </a:r>
            <a:r>
              <a:rPr lang="en-US" dirty="0">
                <a:solidFill>
                  <a:srgbClr val="000000"/>
                </a:solidFill>
                <a:latin typeface="Times New Roman" panose="02020603050405020304" pitchFamily="18" charset="0"/>
                <a:ea typeface="Times New Roman" panose="02020603050405020304" pitchFamily="18" charset="0"/>
              </a:rPr>
              <a:t>Thực thể thể thoại sách</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spTree>
    <p:extLst>
      <p:ext uri="{BB962C8B-B14F-4D97-AF65-F5344CB8AC3E}">
        <p14:creationId xmlns:p14="http://schemas.microsoft.com/office/powerpoint/2010/main" val="48357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733805" y="1394339"/>
            <a:ext cx="6096000" cy="923330"/>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Thực thể đơn hàng chi tiết</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về các đơn hàng chi tiết</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4257520" y="6573307"/>
            <a:ext cx="3485890" cy="290721"/>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1</a:t>
            </a:r>
            <a:r>
              <a:rPr lang="vi-VN">
                <a:solidFill>
                  <a:srgbClr val="000000"/>
                </a:solidFill>
                <a:latin typeface="Times New Roman" panose="02020603050405020304" pitchFamily="18" charset="0"/>
                <a:ea typeface="Times New Roman" panose="02020603050405020304" pitchFamily="18" charset="0"/>
              </a:rPr>
              <a:t>1</a:t>
            </a:r>
            <a:r>
              <a:rPr lang="en-US">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Thực thể đơn hàng chi tiết</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2" name="Picture 1"/>
          <p:cNvPicPr>
            <a:picLocks noChangeAspect="1"/>
          </p:cNvPicPr>
          <p:nvPr/>
        </p:nvPicPr>
        <p:blipFill>
          <a:blip r:embed="rId4"/>
          <a:stretch>
            <a:fillRect/>
          </a:stretch>
        </p:blipFill>
        <p:spPr>
          <a:xfrm>
            <a:off x="2698127" y="2317669"/>
            <a:ext cx="6896100" cy="4200525"/>
          </a:xfrm>
          <a:prstGeom prst="rect">
            <a:avLst/>
          </a:prstGeom>
        </p:spPr>
      </p:pic>
    </p:spTree>
    <p:extLst>
      <p:ext uri="{BB962C8B-B14F-4D97-AF65-F5344CB8AC3E}">
        <p14:creationId xmlns:p14="http://schemas.microsoft.com/office/powerpoint/2010/main" val="306605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878006" y="1394339"/>
            <a:ext cx="6096000" cy="700192"/>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Thực thể đơn hàng</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a:t>
            </a:r>
            <a:r>
              <a:rPr lang="vi-VN">
                <a:solidFill>
                  <a:srgbClr val="000000"/>
                </a:solidFill>
                <a:latin typeface="Times New Roman" panose="02020603050405020304" pitchFamily="18" charset="0"/>
                <a:ea typeface="Times New Roman" panose="02020603050405020304" pitchFamily="18" charset="0"/>
              </a:rPr>
              <a:t>ông tin</a:t>
            </a:r>
            <a:r>
              <a:rPr lang="en-US">
                <a:solidFill>
                  <a:srgbClr val="000000"/>
                </a:solidFill>
                <a:latin typeface="Times New Roman" panose="02020603050405020304" pitchFamily="18" charset="0"/>
                <a:ea typeface="Times New Roman" panose="02020603050405020304" pitchFamily="18" charset="0"/>
              </a:rPr>
              <a:t> các đơn hàng</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4863077" y="6573307"/>
            <a:ext cx="2793393"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1</a:t>
            </a:r>
            <a:r>
              <a:rPr lang="vi-VN">
                <a:solidFill>
                  <a:srgbClr val="000000"/>
                </a:solidFill>
                <a:latin typeface="Times New Roman" panose="02020603050405020304" pitchFamily="18" charset="0"/>
                <a:ea typeface="Times New Roman" panose="02020603050405020304" pitchFamily="18" charset="0"/>
              </a:rPr>
              <a:t>2</a:t>
            </a:r>
            <a:r>
              <a:rPr lang="en-US">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Thực thể đơn hàng</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2" name="Picture 1"/>
          <p:cNvPicPr>
            <a:picLocks noChangeAspect="1"/>
          </p:cNvPicPr>
          <p:nvPr/>
        </p:nvPicPr>
        <p:blipFill>
          <a:blip r:embed="rId4"/>
          <a:stretch>
            <a:fillRect/>
          </a:stretch>
        </p:blipFill>
        <p:spPr>
          <a:xfrm>
            <a:off x="2811723" y="2138740"/>
            <a:ext cx="6896100" cy="4200525"/>
          </a:xfrm>
          <a:prstGeom prst="rect">
            <a:avLst/>
          </a:prstGeom>
        </p:spPr>
      </p:pic>
    </p:spTree>
    <p:extLst>
      <p:ext uri="{BB962C8B-B14F-4D97-AF65-F5344CB8AC3E}">
        <p14:creationId xmlns:p14="http://schemas.microsoft.com/office/powerpoint/2010/main" val="152398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733805" y="1350130"/>
            <a:ext cx="6096000" cy="1338828"/>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Các bảng dữ liệu</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Bảng </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User</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a:t>
            </a:r>
            <a:r>
              <a:rPr lang="vi-VN">
                <a:solidFill>
                  <a:srgbClr val="000000"/>
                </a:solidFill>
                <a:latin typeface="Times New Roman" panose="02020603050405020304" pitchFamily="18" charset="0"/>
                <a:ea typeface="Times New Roman" panose="02020603050405020304" pitchFamily="18" charset="0"/>
              </a:rPr>
              <a:t>thông tin người dùng</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
          <p:cNvSpPr>
            <a:spLocks noChangeArrowheads="1"/>
          </p:cNvSpPr>
          <p:nvPr/>
        </p:nvSpPr>
        <p:spPr bwMode="auto">
          <a:xfrm>
            <a:off x="3362493" y="5817711"/>
            <a:ext cx="51315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bmk="_Toc468571203">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 </a:t>
            </a:r>
            <a:r>
              <a:rPr lang="en-US" altLang="en-US" bmk="_Toc468571203">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14</a:t>
            </a:r>
            <a:r>
              <a:rPr kumimoji="0" lang="en-US" altLang="en-US" b="0" i="0" u="none" strike="noStrike" cap="none" normalizeH="0" baseline="0" bmk="_Toc468571203">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Bảng</a:t>
            </a:r>
            <a:r>
              <a:rPr kumimoji="0" lang="vi-VN" altLang="en-US" b="0" i="0" u="none" strike="noStrike" cap="none" normalizeH="0" bmk="_Toc468571203">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User</a:t>
            </a:r>
            <a:r>
              <a:rPr kumimoji="0" lang="en-US" altLang="en-US" b="0" i="0" u="none" strike="noStrike" cap="none" normalizeH="0" baseline="0" bmk="_Toc468571203">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bmk="_Toc468571203">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lưu </a:t>
            </a:r>
            <a:r>
              <a:rPr kumimoji="0" lang="en-US" altLang="en-US" b="0" i="0" u="none" strike="noStrike" cap="none" normalizeH="0" baseline="0" bmk="_Toc468571203">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trữ </a:t>
            </a:r>
            <a:r>
              <a:rPr kumimoji="0" lang="en-US" altLang="en-US"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 khoản của </a:t>
            </a:r>
            <a:r>
              <a:rPr kumimoji="0" lang="vi-VN" altLang="en-US"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kumimoji="0" lang="vi-VN" altLang="en-US" b="0" i="0" u="none" strike="noStrike" cap="none" normalizeH="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dùng</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13" name="Picture 12"/>
          <p:cNvPicPr>
            <a:picLocks noChangeAspect="1"/>
          </p:cNvPicPr>
          <p:nvPr/>
        </p:nvPicPr>
        <p:blipFill>
          <a:blip r:embed="rId4"/>
          <a:stretch>
            <a:fillRect/>
          </a:stretch>
        </p:blipFill>
        <p:spPr>
          <a:xfrm>
            <a:off x="3498418" y="2688958"/>
            <a:ext cx="4705798" cy="2842589"/>
          </a:xfrm>
          <a:prstGeom prst="rect">
            <a:avLst/>
          </a:prstGeom>
        </p:spPr>
      </p:pic>
    </p:spTree>
    <p:extLst>
      <p:ext uri="{BB962C8B-B14F-4D97-AF65-F5344CB8AC3E}">
        <p14:creationId xmlns:p14="http://schemas.microsoft.com/office/powerpoint/2010/main" val="315646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1005385" y="1586037"/>
            <a:ext cx="6096000" cy="969496"/>
          </a:xfrm>
          <a:prstGeom prst="rect">
            <a:avLst/>
          </a:prstGeom>
        </p:spPr>
        <p:txBody>
          <a:bodyPr>
            <a:spAutoFit/>
          </a:bodyPr>
          <a:lstStyle/>
          <a:p>
            <a:pPr algn="just">
              <a:lnSpc>
                <a:spcPct val="150000"/>
              </a:lnSpc>
              <a:spcAft>
                <a:spcPts val="0"/>
              </a:spcAft>
            </a:pP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Bảng</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Book</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a:t>
            </a:r>
            <a:r>
              <a:rPr lang="vi-VN">
                <a:solidFill>
                  <a:srgbClr val="000000"/>
                </a:solidFill>
                <a:latin typeface="Times New Roman" panose="02020603050405020304" pitchFamily="18" charset="0"/>
                <a:ea typeface="Times New Roman" panose="02020603050405020304" pitchFamily="18" charset="0"/>
              </a:rPr>
              <a:t>thông tin sách</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
          <p:cNvSpPr>
            <a:spLocks noChangeArrowheads="1"/>
          </p:cNvSpPr>
          <p:nvPr/>
        </p:nvSpPr>
        <p:spPr bwMode="auto">
          <a:xfrm>
            <a:off x="5073374" y="6104622"/>
            <a:ext cx="41408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bmk="_Toc46857120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 </a:t>
            </a:r>
            <a:r>
              <a:rPr lang="en-US" altLang="en-US" bmk="_Toc468571205">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15</a:t>
            </a:r>
            <a:r>
              <a:rPr kumimoji="0" lang="en-US" altLang="en-US" b="0" i="0" u="none" strike="noStrike" cap="none" normalizeH="0" baseline="0" bmk="_Toc46857120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Bảng </a:t>
            </a:r>
            <a:r>
              <a:rPr lang="vi-VN" altLang="en-US" bmk="_Toc468571205">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Book</a:t>
            </a:r>
            <a:r>
              <a:rPr kumimoji="0" lang="en-US" altLang="en-US" b="0" i="0" u="none" strike="noStrike" cap="none" normalizeH="0" baseline="0" bmk="_Toc46857120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bmk="_Toc46857120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lưu </a:t>
            </a:r>
            <a:r>
              <a:rPr kumimoji="0" lang="en-US" altLang="en-US" b="0" i="0" u="none" strike="noStrike" cap="none" normalizeH="0" baseline="0" bmk="_Toc46857120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trữ </a:t>
            </a:r>
            <a:r>
              <a:rPr lang="vi-VN" altLang="en-US" bmk="_Toc468571205">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thông tin sách</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2" name="Picture 1"/>
          <p:cNvPicPr>
            <a:picLocks noChangeAspect="1"/>
          </p:cNvPicPr>
          <p:nvPr/>
        </p:nvPicPr>
        <p:blipFill>
          <a:blip r:embed="rId4"/>
          <a:stretch>
            <a:fillRect/>
          </a:stretch>
        </p:blipFill>
        <p:spPr>
          <a:xfrm>
            <a:off x="4686427" y="1032172"/>
            <a:ext cx="4914773" cy="4703251"/>
          </a:xfrm>
          <a:prstGeom prst="rect">
            <a:avLst/>
          </a:prstGeom>
        </p:spPr>
      </p:pic>
    </p:spTree>
    <p:extLst>
      <p:ext uri="{BB962C8B-B14F-4D97-AF65-F5344CB8AC3E}">
        <p14:creationId xmlns:p14="http://schemas.microsoft.com/office/powerpoint/2010/main" val="177446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15" name="Rectangle 14"/>
          <p:cNvSpPr/>
          <p:nvPr/>
        </p:nvSpPr>
        <p:spPr>
          <a:xfrm>
            <a:off x="850711" y="1479543"/>
            <a:ext cx="6096000" cy="746358"/>
          </a:xfrm>
          <a:prstGeom prst="rect">
            <a:avLst/>
          </a:prstGeom>
        </p:spPr>
        <p:txBody>
          <a:bodyPr>
            <a:spAutoFit/>
          </a:bodyPr>
          <a:lstStyle/>
          <a:p>
            <a:pPr algn="just">
              <a:lnSpc>
                <a:spcPct val="150000"/>
              </a:lnSpc>
              <a:spcAft>
                <a:spcPts val="0"/>
              </a:spcAft>
            </a:pP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 Bảng </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Category</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a:t>
            </a:r>
            <a:r>
              <a:rPr lang="vi-VN">
                <a:solidFill>
                  <a:srgbClr val="000000"/>
                </a:solidFill>
                <a:latin typeface="Times New Roman" panose="02020603050405020304" pitchFamily="18" charset="0"/>
                <a:ea typeface="Times New Roman" panose="02020603050405020304" pitchFamily="18" charset="0"/>
              </a:rPr>
              <a:t>thể loại sách</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7" name="Rectangle 1"/>
          <p:cNvSpPr>
            <a:spLocks noChangeArrowheads="1"/>
          </p:cNvSpPr>
          <p:nvPr/>
        </p:nvSpPr>
        <p:spPr bwMode="auto">
          <a:xfrm>
            <a:off x="2994618" y="5141782"/>
            <a:ext cx="61157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pPr>
            <a:r>
              <a:rPr kumimoji="0" lang="en-US" altLang="en-US" b="0" i="0" u="none" strike="noStrike" cap="none" normalizeH="0" baseline="0" bmk="_Toc468571207">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 </a:t>
            </a:r>
            <a:r>
              <a:rPr lang="en-US" altLang="en-US" bmk="_Toc468571207">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16</a:t>
            </a:r>
            <a:r>
              <a:rPr kumimoji="0" lang="en-US" altLang="en-US" b="0" i="0" u="none" strike="noStrike" cap="none" normalizeH="0" baseline="0" bmk="_Toc468571207">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Bảng </a:t>
            </a:r>
            <a:r>
              <a:rPr lang="vi-VN" altLang="en-US" bmk="_Toc468571207">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Category</a:t>
            </a:r>
            <a:r>
              <a:rPr kumimoji="0" lang="en-US" altLang="en-US" b="0" i="0" u="none" strike="noStrike" cap="none" normalizeH="0" baseline="0" bmk="_Toc468571207">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bmk="_Toc468571207">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lưu trữ thông </a:t>
            </a:r>
            <a:r>
              <a:rPr kumimoji="0" lang="en-US" altLang="en-US" b="0" i="0" u="none" strike="noStrike" cap="none" normalizeH="0" baseline="0" bmk="_Toc468571207">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tin </a:t>
            </a:r>
            <a:r>
              <a:rPr lang="en-US">
                <a:solidFill>
                  <a:srgbClr val="000000"/>
                </a:solidFill>
                <a:latin typeface="Times New Roman" panose="02020603050405020304" pitchFamily="18" charset="0"/>
                <a:ea typeface="Times New Roman" panose="02020603050405020304" pitchFamily="18" charset="0"/>
              </a:rPr>
              <a:t>thông tin </a:t>
            </a:r>
            <a:r>
              <a:rPr lang="vi-VN">
                <a:solidFill>
                  <a:srgbClr val="000000"/>
                </a:solidFill>
                <a:latin typeface="Times New Roman" panose="02020603050405020304" pitchFamily="18" charset="0"/>
                <a:ea typeface="Times New Roman" panose="02020603050405020304" pitchFamily="18" charset="0"/>
              </a:rPr>
              <a:t>thể loại sách</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9" name="Picture 8"/>
          <p:cNvPicPr>
            <a:picLocks noChangeAspect="1"/>
          </p:cNvPicPr>
          <p:nvPr/>
        </p:nvPicPr>
        <p:blipFill>
          <a:blip r:embed="rId4"/>
          <a:stretch>
            <a:fillRect/>
          </a:stretch>
        </p:blipFill>
        <p:spPr>
          <a:xfrm>
            <a:off x="3065936" y="2682574"/>
            <a:ext cx="5973143" cy="1864712"/>
          </a:xfrm>
          <a:prstGeom prst="rect">
            <a:avLst/>
          </a:prstGeom>
        </p:spPr>
      </p:pic>
    </p:spTree>
    <p:extLst>
      <p:ext uri="{BB962C8B-B14F-4D97-AF65-F5344CB8AC3E}">
        <p14:creationId xmlns:p14="http://schemas.microsoft.com/office/powerpoint/2010/main" val="119962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Shape 231"/>
          <p:cNvGrpSpPr/>
          <p:nvPr/>
        </p:nvGrpSpPr>
        <p:grpSpPr>
          <a:xfrm>
            <a:off x="-606831" y="239442"/>
            <a:ext cx="5024731" cy="1480640"/>
            <a:chOff x="2117462" y="993825"/>
            <a:chExt cx="4658521" cy="1929325"/>
          </a:xfrm>
        </p:grpSpPr>
        <p:sp>
          <p:nvSpPr>
            <p:cNvPr id="25" name="Shape 232"/>
            <p:cNvSpPr/>
            <p:nvPr/>
          </p:nvSpPr>
          <p:spPr>
            <a:xfrm>
              <a:off x="2760851" y="1504823"/>
              <a:ext cx="4015132" cy="828961"/>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a:solidFill>
                    <a:schemeClr val="bg1"/>
                  </a:solidFill>
                  <a:latin typeface="Times New Roman" panose="02020603050405020304" pitchFamily="18" charset="0"/>
                  <a:ea typeface="Century Gothic"/>
                  <a:cs typeface="Times New Roman" panose="02020603050405020304" pitchFamily="18" charset="0"/>
                  <a:sym typeface="Century Gothic"/>
                </a:rPr>
                <a:t>        </a:t>
              </a:r>
              <a:r>
                <a:rPr lang="en-US" sz="3000" b="1">
                  <a:solidFill>
                    <a:schemeClr val="bg1"/>
                  </a:solidFill>
                  <a:latin typeface="Times New Roman" panose="02020603050405020304" pitchFamily="18" charset="0"/>
                  <a:ea typeface="Century Gothic"/>
                  <a:cs typeface="Times New Roman" panose="02020603050405020304" pitchFamily="18" charset="0"/>
                  <a:sym typeface="Century Gothic"/>
                </a:rPr>
                <a:t>Giới thiệu chung</a:t>
              </a:r>
              <a:endParaRPr sz="30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26" name="Shape 233"/>
            <p:cNvSpPr/>
            <p:nvPr/>
          </p:nvSpPr>
          <p:spPr>
            <a:xfrm rot="349079">
              <a:off x="2117462" y="1587204"/>
              <a:ext cx="2308247" cy="1335946"/>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27" name="Shape 234"/>
            <p:cNvSpPr/>
            <p:nvPr/>
          </p:nvSpPr>
          <p:spPr>
            <a:xfrm>
              <a:off x="2676179" y="993825"/>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sp>
        <p:nvSpPr>
          <p:cNvPr id="28" name="Rectangle 27"/>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01</a:t>
            </a:r>
          </a:p>
        </p:txBody>
      </p:sp>
      <p:graphicFrame>
        <p:nvGraphicFramePr>
          <p:cNvPr id="6" name="Table 5"/>
          <p:cNvGraphicFramePr>
            <a:graphicFrameLocks noGrp="1"/>
          </p:cNvGraphicFramePr>
          <p:nvPr>
            <p:extLst>
              <p:ext uri="{D42A27DB-BD31-4B8C-83A1-F6EECF244321}">
                <p14:modId xmlns:p14="http://schemas.microsoft.com/office/powerpoint/2010/main" val="1359752800"/>
              </p:ext>
            </p:extLst>
          </p:nvPr>
        </p:nvGraphicFramePr>
        <p:xfrm>
          <a:off x="1280231" y="2335610"/>
          <a:ext cx="10092891" cy="3840265"/>
        </p:xfrm>
        <a:graphic>
          <a:graphicData uri="http://schemas.openxmlformats.org/drawingml/2006/table">
            <a:tbl>
              <a:tblPr firstRow="1" firstCol="1" bandRow="1">
                <a:tableStyleId>{5C22544A-7EE6-4342-B048-85BDC9FD1C3A}</a:tableStyleId>
              </a:tblPr>
              <a:tblGrid>
                <a:gridCol w="1011293">
                  <a:extLst>
                    <a:ext uri="{9D8B030D-6E8A-4147-A177-3AD203B41FA5}">
                      <a16:colId xmlns:a16="http://schemas.microsoft.com/office/drawing/2014/main" val="20000"/>
                    </a:ext>
                  </a:extLst>
                </a:gridCol>
                <a:gridCol w="3288019">
                  <a:extLst>
                    <a:ext uri="{9D8B030D-6E8A-4147-A177-3AD203B41FA5}">
                      <a16:colId xmlns:a16="http://schemas.microsoft.com/office/drawing/2014/main" val="20001"/>
                    </a:ext>
                  </a:extLst>
                </a:gridCol>
                <a:gridCol w="5793579">
                  <a:extLst>
                    <a:ext uri="{9D8B030D-6E8A-4147-A177-3AD203B41FA5}">
                      <a16:colId xmlns:a16="http://schemas.microsoft.com/office/drawing/2014/main" val="20002"/>
                    </a:ext>
                  </a:extLst>
                </a:gridCol>
              </a:tblGrid>
              <a:tr h="479740">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STT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Các mục</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Ghi chú</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480075">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1</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Aft>
                          <a:spcPts val="0"/>
                        </a:spcAft>
                      </a:pPr>
                      <a:r>
                        <a:rPr lang="en-US" sz="2000">
                          <a:effectLst/>
                          <a:latin typeface="Times New Roman" panose="02020603050405020304" pitchFamily="18" charset="0"/>
                          <a:cs typeface="Times New Roman" panose="02020603050405020304" pitchFamily="18" charset="0"/>
                        </a:rPr>
                        <a:t>Giới thiệu chung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Aft>
                          <a:spcPts val="0"/>
                        </a:spcAft>
                      </a:pPr>
                      <a:r>
                        <a:rPr lang="en-US" sz="2000">
                          <a:effectLst/>
                          <a:latin typeface="Times New Roman" panose="02020603050405020304" pitchFamily="18" charset="0"/>
                          <a:cs typeface="Times New Roman" panose="02020603050405020304" pitchFamily="18" charset="0"/>
                        </a:rPr>
                        <a:t>Giới thiệu tổng quan về tài liệu</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80075">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2</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Aft>
                          <a:spcPts val="0"/>
                        </a:spcAft>
                      </a:pPr>
                      <a:r>
                        <a:rPr lang="en-US" sz="2000">
                          <a:effectLst/>
                          <a:latin typeface="Times New Roman" panose="02020603050405020304" pitchFamily="18" charset="0"/>
                          <a:cs typeface="Times New Roman" panose="02020603050405020304" pitchFamily="18" charset="0"/>
                        </a:rPr>
                        <a:t>Tổng quan ứng dụng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Aft>
                          <a:spcPts val="0"/>
                        </a:spcAft>
                      </a:pPr>
                      <a:r>
                        <a:rPr lang="en-US" sz="2000">
                          <a:effectLst/>
                          <a:latin typeface="Times New Roman" panose="02020603050405020304" pitchFamily="18" charset="0"/>
                          <a:cs typeface="Times New Roman" panose="02020603050405020304" pitchFamily="18" charset="0"/>
                        </a:rPr>
                        <a:t>Mô tả tổng quan ứng dụng cần xây dựng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80075">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3</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Aft>
                          <a:spcPts val="0"/>
                        </a:spcAft>
                      </a:pPr>
                      <a:r>
                        <a:rPr lang="en-US" sz="2000">
                          <a:effectLst/>
                          <a:latin typeface="Times New Roman" panose="02020603050405020304" pitchFamily="18" charset="0"/>
                          <a:cs typeface="Times New Roman" panose="02020603050405020304" pitchFamily="18" charset="0"/>
                        </a:rPr>
                        <a:t>Yêu cầu chức năng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Aft>
                          <a:spcPts val="0"/>
                        </a:spcAft>
                      </a:pPr>
                      <a:r>
                        <a:rPr lang="en-US" sz="2000">
                          <a:effectLst/>
                          <a:latin typeface="Times New Roman" panose="02020603050405020304" pitchFamily="18" charset="0"/>
                          <a:cs typeface="Times New Roman" panose="02020603050405020304" pitchFamily="18" charset="0"/>
                        </a:rPr>
                        <a:t>Mô tả các yêu cầu chức năng của ứng dụng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480075">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4</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Aft>
                          <a:spcPts val="0"/>
                        </a:spcAft>
                      </a:pPr>
                      <a:r>
                        <a:rPr lang="en-US" sz="2000">
                          <a:effectLst/>
                          <a:latin typeface="Times New Roman" panose="02020603050405020304" pitchFamily="18" charset="0"/>
                          <a:cs typeface="Times New Roman" panose="02020603050405020304" pitchFamily="18" charset="0"/>
                        </a:rPr>
                        <a:t>Các biểu đồ</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Aft>
                          <a:spcPts val="0"/>
                        </a:spcAft>
                      </a:pPr>
                      <a:r>
                        <a:rPr lang="en-US" sz="2000">
                          <a:effectLst/>
                          <a:latin typeface="Times New Roman" panose="02020603050405020304" pitchFamily="18" charset="0"/>
                          <a:cs typeface="Times New Roman" panose="02020603050405020304" pitchFamily="18" charset="0"/>
                        </a:rPr>
                        <a:t> </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480075">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5</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Aft>
                          <a:spcPts val="0"/>
                        </a:spcAft>
                      </a:pPr>
                      <a:r>
                        <a:rPr lang="en-US" sz="2000">
                          <a:effectLst/>
                          <a:latin typeface="Times New Roman" panose="02020603050405020304" pitchFamily="18" charset="0"/>
                          <a:cs typeface="Times New Roman" panose="02020603050405020304" pitchFamily="18" charset="0"/>
                        </a:rPr>
                        <a:t>Thiết kế dữ liệu</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Aft>
                          <a:spcPts val="0"/>
                        </a:spcAft>
                      </a:pPr>
                      <a:r>
                        <a:rPr lang="en-US" sz="2000">
                          <a:effectLst/>
                          <a:latin typeface="Times New Roman" panose="02020603050405020304" pitchFamily="18" charset="0"/>
                          <a:cs typeface="Times New Roman" panose="02020603050405020304" pitchFamily="18" charset="0"/>
                        </a:rPr>
                        <a:t> </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480075">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6</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Aft>
                          <a:spcPts val="0"/>
                        </a:spcAft>
                      </a:pPr>
                      <a:r>
                        <a:rPr lang="en-US" sz="2000">
                          <a:effectLst/>
                          <a:latin typeface="Times New Roman" panose="02020603050405020304" pitchFamily="18" charset="0"/>
                          <a:cs typeface="Times New Roman" panose="02020603050405020304" pitchFamily="18" charset="0"/>
                        </a:rPr>
                        <a:t>Thiết kế giao diện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Aft>
                          <a:spcPts val="0"/>
                        </a:spcAft>
                      </a:pPr>
                      <a:r>
                        <a:rPr lang="en-US" sz="2000">
                          <a:effectLst/>
                          <a:latin typeface="Times New Roman" panose="02020603050405020304" pitchFamily="18" charset="0"/>
                          <a:cs typeface="Times New Roman" panose="02020603050405020304" pitchFamily="18" charset="0"/>
                        </a:rPr>
                        <a:t> </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480075">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7</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Aft>
                          <a:spcPts val="0"/>
                        </a:spcAft>
                      </a:pPr>
                      <a:r>
                        <a:rPr lang="en-US" sz="2000">
                          <a:effectLst/>
                          <a:latin typeface="Times New Roman" panose="02020603050405020304" pitchFamily="18" charset="0"/>
                          <a:cs typeface="Times New Roman" panose="02020603050405020304" pitchFamily="18" charset="0"/>
                        </a:rPr>
                        <a:t>Kiểm thử</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Aft>
                          <a:spcPts val="0"/>
                        </a:spcAft>
                      </a:pPr>
                      <a:r>
                        <a:rPr lang="en-US" sz="2000">
                          <a:effectLst/>
                          <a:latin typeface="Times New Roman" panose="02020603050405020304" pitchFamily="18" charset="0"/>
                          <a:cs typeface="Times New Roman" panose="02020603050405020304" pitchFamily="18" charset="0"/>
                        </a:rPr>
                        <a:t> </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bl>
          </a:graphicData>
        </a:graphic>
      </p:graphicFrame>
      <p:sp>
        <p:nvSpPr>
          <p:cNvPr id="7" name="Rectangle 6"/>
          <p:cNvSpPr/>
          <p:nvPr/>
        </p:nvSpPr>
        <p:spPr>
          <a:xfrm>
            <a:off x="1280231" y="1402989"/>
            <a:ext cx="2840842" cy="579967"/>
          </a:xfrm>
          <a:prstGeom prst="rect">
            <a:avLst/>
          </a:prstGeom>
        </p:spPr>
        <p:txBody>
          <a:bodyPr wrap="none">
            <a:spAutoFit/>
          </a:bodyPr>
          <a:lstStyle/>
          <a:p>
            <a:pPr algn="just">
              <a:lnSpc>
                <a:spcPct val="150000"/>
              </a:lnSpc>
              <a:spcAft>
                <a:spcPts val="0"/>
              </a:spcAft>
            </a:pPr>
            <a:r>
              <a:rPr lang="en-US" sz="24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1.3. Mô tả về tài liệu</a:t>
            </a:r>
            <a:endParaRPr lang="en-US" sz="2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4" name="Picture 13"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16" name="Picture 15"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Tree>
    <p:extLst>
      <p:ext uri="{BB962C8B-B14F-4D97-AF65-F5344CB8AC3E}">
        <p14:creationId xmlns:p14="http://schemas.microsoft.com/office/powerpoint/2010/main" val="14700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891653" y="1420378"/>
            <a:ext cx="6096000" cy="969496"/>
          </a:xfrm>
          <a:prstGeom prst="rect">
            <a:avLst/>
          </a:prstGeom>
        </p:spPr>
        <p:txBody>
          <a:bodyPr>
            <a:spAutoFit/>
          </a:bodyPr>
          <a:lstStyle/>
          <a:p>
            <a:pPr algn="just">
              <a:lnSpc>
                <a:spcPct val="150000"/>
              </a:lnSpc>
              <a:spcAft>
                <a:spcPts val="0"/>
              </a:spcAft>
            </a:pP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 Bảng </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City</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a:t>
            </a:r>
            <a:r>
              <a:rPr lang="vi-VN">
                <a:solidFill>
                  <a:srgbClr val="000000"/>
                </a:solidFill>
                <a:latin typeface="Times New Roman" panose="02020603050405020304" pitchFamily="18" charset="0"/>
                <a:ea typeface="Times New Roman" panose="02020603050405020304" pitchFamily="18" charset="0"/>
              </a:rPr>
              <a:t> tin thành phố mà người dùng sinh sống</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
          <p:cNvSpPr>
            <a:spLocks noChangeArrowheads="1"/>
          </p:cNvSpPr>
          <p:nvPr/>
        </p:nvSpPr>
        <p:spPr bwMode="auto">
          <a:xfrm>
            <a:off x="2894361" y="5408735"/>
            <a:ext cx="69397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pPr>
            <a:r>
              <a:rPr kumimoji="0" lang="en-US" altLang="en-US" b="0" i="0" u="none" strike="noStrike" cap="none" normalizeH="0" baseline="0" bmk="_Toc468571209">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 </a:t>
            </a:r>
            <a:r>
              <a:rPr lang="en-US" altLang="en-US" bmk="_Toc468571209">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17</a:t>
            </a:r>
            <a:r>
              <a:rPr kumimoji="0" lang="en-US" altLang="en-US" b="0" i="0" u="none" strike="noStrike" cap="none" normalizeH="0" baseline="0" bmk="_Toc468571209">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Bảng </a:t>
            </a:r>
            <a:r>
              <a:rPr kumimoji="0" lang="vi-VN" altLang="en-US" b="0" i="0" u="none" strike="noStrike" cap="none" normalizeH="0" baseline="0" bmk="_Toc468571209">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City</a:t>
            </a:r>
            <a:r>
              <a:rPr kumimoji="0" lang="en-US" altLang="en-US" b="0" i="0" u="none" strike="noStrike" cap="none" normalizeH="0" baseline="0" bmk="_Toc468571209">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bmk="_Toc468571209">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lưu </a:t>
            </a:r>
            <a:r>
              <a:rPr kumimoji="0" lang="en-US" altLang="en-US" b="0" i="0" u="none" strike="noStrike" cap="none" normalizeH="0" baseline="0" bmk="_Toc468571209">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trữ </a:t>
            </a:r>
            <a:r>
              <a:rPr lang="en-US">
                <a:solidFill>
                  <a:srgbClr val="000000"/>
                </a:solidFill>
                <a:latin typeface="Times New Roman" panose="02020603050405020304" pitchFamily="18" charset="0"/>
                <a:ea typeface="Times New Roman" panose="02020603050405020304" pitchFamily="18" charset="0"/>
              </a:rPr>
              <a:t>thông</a:t>
            </a:r>
            <a:r>
              <a:rPr lang="vi-VN">
                <a:solidFill>
                  <a:srgbClr val="000000"/>
                </a:solidFill>
                <a:latin typeface="Times New Roman" panose="02020603050405020304" pitchFamily="18" charset="0"/>
                <a:ea typeface="Times New Roman" panose="02020603050405020304" pitchFamily="18" charset="0"/>
              </a:rPr>
              <a:t> tin thành phố mà người dùng sinh sống</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2" name="Picture 1"/>
          <p:cNvPicPr>
            <a:picLocks noChangeAspect="1"/>
          </p:cNvPicPr>
          <p:nvPr/>
        </p:nvPicPr>
        <p:blipFill>
          <a:blip r:embed="rId4"/>
          <a:stretch>
            <a:fillRect/>
          </a:stretch>
        </p:blipFill>
        <p:spPr>
          <a:xfrm>
            <a:off x="3082473" y="2775354"/>
            <a:ext cx="6751609" cy="2130279"/>
          </a:xfrm>
          <a:prstGeom prst="rect">
            <a:avLst/>
          </a:prstGeom>
        </p:spPr>
      </p:pic>
    </p:spTree>
    <p:extLst>
      <p:ext uri="{BB962C8B-B14F-4D97-AF65-F5344CB8AC3E}">
        <p14:creationId xmlns:p14="http://schemas.microsoft.com/office/powerpoint/2010/main" val="213151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1005385" y="1420378"/>
            <a:ext cx="6096000" cy="969496"/>
          </a:xfrm>
          <a:prstGeom prst="rect">
            <a:avLst/>
          </a:prstGeom>
        </p:spPr>
        <p:txBody>
          <a:bodyPr>
            <a:spAutoFit/>
          </a:bodyPr>
          <a:lstStyle/>
          <a:p>
            <a:pPr algn="just">
              <a:lnSpc>
                <a:spcPct val="150000"/>
              </a:lnSpc>
              <a:spcAft>
                <a:spcPts val="0"/>
              </a:spcAft>
            </a:pP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 Bảng </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News</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các </a:t>
            </a:r>
            <a:r>
              <a:rPr lang="vi-VN">
                <a:solidFill>
                  <a:srgbClr val="000000"/>
                </a:solidFill>
                <a:latin typeface="Times New Roman" panose="02020603050405020304" pitchFamily="18" charset="0"/>
                <a:ea typeface="Times New Roman" panose="02020603050405020304" pitchFamily="18" charset="0"/>
              </a:rPr>
              <a:t>tin tức</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
          <p:cNvSpPr>
            <a:spLocks noChangeArrowheads="1"/>
          </p:cNvSpPr>
          <p:nvPr/>
        </p:nvSpPr>
        <p:spPr bwMode="auto">
          <a:xfrm>
            <a:off x="4075087" y="6167374"/>
            <a:ext cx="38298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pPr>
            <a:r>
              <a:rPr kumimoji="0" lang="en-US" altLang="en-US" b="0" i="0" u="none" strike="noStrike" cap="none" normalizeH="0" baseline="0" bmk="_Toc46857121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 </a:t>
            </a:r>
            <a:r>
              <a:rPr lang="en-US" altLang="en-US" bmk="_Toc46857121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18</a:t>
            </a:r>
            <a:r>
              <a:rPr kumimoji="0" lang="en-US" altLang="en-US" b="0" i="0" u="none" strike="noStrike" cap="none" normalizeH="0" baseline="0" bmk="_Toc46857121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Bảng </a:t>
            </a:r>
            <a:r>
              <a:rPr kumimoji="0" lang="vi-VN" altLang="en-US" b="0" i="0" u="none" strike="noStrike" cap="none" normalizeH="0" baseline="0" bmk="_Toc46857121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News </a:t>
            </a:r>
            <a:r>
              <a:rPr kumimoji="0" lang="en-US" altLang="en-US" b="0" i="0" u="none" strike="noStrike" cap="none" normalizeH="0" baseline="0" bmk="_Toc46857121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lưu trữ </a:t>
            </a:r>
            <a:r>
              <a:rPr lang="en-US">
                <a:solidFill>
                  <a:srgbClr val="000000"/>
                </a:solidFill>
                <a:latin typeface="Times New Roman" panose="02020603050405020304" pitchFamily="18" charset="0"/>
                <a:ea typeface="Times New Roman" panose="02020603050405020304" pitchFamily="18" charset="0"/>
              </a:rPr>
              <a:t>các </a:t>
            </a:r>
            <a:r>
              <a:rPr lang="vi-VN">
                <a:solidFill>
                  <a:srgbClr val="000000"/>
                </a:solidFill>
                <a:latin typeface="Times New Roman" panose="02020603050405020304" pitchFamily="18" charset="0"/>
                <a:ea typeface="Times New Roman" panose="02020603050405020304" pitchFamily="18" charset="0"/>
              </a:rPr>
              <a:t>tin tức</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13" name="Picture 12"/>
          <p:cNvPicPr>
            <a:picLocks noChangeAspect="1"/>
          </p:cNvPicPr>
          <p:nvPr/>
        </p:nvPicPr>
        <p:blipFill>
          <a:blip r:embed="rId4"/>
          <a:stretch>
            <a:fillRect/>
          </a:stretch>
        </p:blipFill>
        <p:spPr>
          <a:xfrm>
            <a:off x="2880187" y="2524124"/>
            <a:ext cx="6219694" cy="2999345"/>
          </a:xfrm>
          <a:prstGeom prst="rect">
            <a:avLst/>
          </a:prstGeom>
        </p:spPr>
      </p:pic>
    </p:spTree>
    <p:extLst>
      <p:ext uri="{BB962C8B-B14F-4D97-AF65-F5344CB8AC3E}">
        <p14:creationId xmlns:p14="http://schemas.microsoft.com/office/powerpoint/2010/main" val="97983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850710" y="1394339"/>
            <a:ext cx="6096000" cy="969496"/>
          </a:xfrm>
          <a:prstGeom prst="rect">
            <a:avLst/>
          </a:prstGeom>
        </p:spPr>
        <p:txBody>
          <a:bodyPr>
            <a:spAutoFit/>
          </a:bodyPr>
          <a:lstStyle/>
          <a:p>
            <a:pPr algn="just">
              <a:lnSpc>
                <a:spcPct val="150000"/>
              </a:lnSpc>
              <a:spcAft>
                <a:spcPts val="0"/>
              </a:spcAft>
            </a:pP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 Bảng </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Order</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về </a:t>
            </a:r>
            <a:r>
              <a:rPr lang="vi-VN">
                <a:solidFill>
                  <a:srgbClr val="000000"/>
                </a:solidFill>
                <a:latin typeface="Times New Roman" panose="02020603050405020304" pitchFamily="18" charset="0"/>
                <a:ea typeface="Times New Roman" panose="02020603050405020304" pitchFamily="18" charset="0"/>
              </a:rPr>
              <a:t>đơn hàng</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
          <p:cNvSpPr>
            <a:spLocks noChangeArrowheads="1"/>
          </p:cNvSpPr>
          <p:nvPr/>
        </p:nvSpPr>
        <p:spPr bwMode="auto">
          <a:xfrm>
            <a:off x="4754248" y="5913887"/>
            <a:ext cx="49039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b="0" i="0" u="none" strike="noStrike" cap="none" normalizeH="0" baseline="0" bmk="_Toc468571213">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 </a:t>
            </a:r>
            <a:r>
              <a:rPr lang="en-US" altLang="en-US" bmk="_Toc468571213">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19</a:t>
            </a:r>
            <a:r>
              <a:rPr kumimoji="0" lang="en-US" altLang="en-US" b="0" i="0" u="none" strike="noStrike" cap="none" normalizeH="0" baseline="0" bmk="_Toc468571213">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Bảng </a:t>
            </a:r>
            <a:r>
              <a:rPr lang="vi-VN" altLang="en-US" bmk="_Toc468571213">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Order</a:t>
            </a:r>
            <a:r>
              <a:rPr kumimoji="0" lang="en-US" altLang="en-US" b="0" i="0" u="none" strike="noStrike" cap="none" normalizeH="0" baseline="0" bmk="_Toc468571213">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bmk="_Toc468571213">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lữu </a:t>
            </a:r>
            <a:r>
              <a:rPr kumimoji="0" lang="en-US" altLang="en-US" b="0" i="0" u="none" strike="noStrike" cap="none" normalizeH="0" baseline="0" bmk="_Toc468571213">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trữ </a:t>
            </a:r>
            <a:r>
              <a:rPr lang="en-US">
                <a:solidFill>
                  <a:srgbClr val="000000"/>
                </a:solidFill>
                <a:latin typeface="Times New Roman" panose="02020603050405020304" pitchFamily="18" charset="0"/>
                <a:ea typeface="Times New Roman" panose="02020603050405020304" pitchFamily="18" charset="0"/>
              </a:rPr>
              <a:t>thông tin về </a:t>
            </a:r>
            <a:r>
              <a:rPr lang="vi-VN">
                <a:solidFill>
                  <a:srgbClr val="000000"/>
                </a:solidFill>
                <a:latin typeface="Times New Roman" panose="02020603050405020304" pitchFamily="18" charset="0"/>
                <a:ea typeface="Times New Roman" panose="02020603050405020304" pitchFamily="18" charset="0"/>
              </a:rPr>
              <a:t>đơn hàng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2" name="Picture 1"/>
          <p:cNvPicPr>
            <a:picLocks noChangeAspect="1"/>
          </p:cNvPicPr>
          <p:nvPr/>
        </p:nvPicPr>
        <p:blipFill>
          <a:blip r:embed="rId4"/>
          <a:stretch>
            <a:fillRect/>
          </a:stretch>
        </p:blipFill>
        <p:spPr>
          <a:xfrm>
            <a:off x="4494756" y="934221"/>
            <a:ext cx="5588358" cy="4376597"/>
          </a:xfrm>
          <a:prstGeom prst="rect">
            <a:avLst/>
          </a:prstGeom>
        </p:spPr>
      </p:pic>
    </p:spTree>
    <p:extLst>
      <p:ext uri="{BB962C8B-B14F-4D97-AF65-F5344CB8AC3E}">
        <p14:creationId xmlns:p14="http://schemas.microsoft.com/office/powerpoint/2010/main" val="44387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850711" y="1479543"/>
            <a:ext cx="6096000" cy="969496"/>
          </a:xfrm>
          <a:prstGeom prst="rect">
            <a:avLst/>
          </a:prstGeom>
        </p:spPr>
        <p:txBody>
          <a:bodyPr>
            <a:spAutoFit/>
          </a:bodyPr>
          <a:lstStyle/>
          <a:p>
            <a:pPr algn="just">
              <a:lnSpc>
                <a:spcPct val="150000"/>
              </a:lnSpc>
              <a:spcAft>
                <a:spcPts val="0"/>
              </a:spcAft>
            </a:pP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.7. Bảng</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OrderDetail</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về </a:t>
            </a:r>
            <a:r>
              <a:rPr lang="vi-VN">
                <a:solidFill>
                  <a:srgbClr val="000000"/>
                </a:solidFill>
                <a:latin typeface="Times New Roman" panose="02020603050405020304" pitchFamily="18" charset="0"/>
                <a:ea typeface="Times New Roman" panose="02020603050405020304" pitchFamily="18" charset="0"/>
              </a:rPr>
              <a:t>chi tiết đơn hàng</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
          <p:cNvSpPr>
            <a:spLocks noChangeArrowheads="1"/>
          </p:cNvSpPr>
          <p:nvPr/>
        </p:nvSpPr>
        <p:spPr bwMode="auto">
          <a:xfrm>
            <a:off x="3173849" y="5558650"/>
            <a:ext cx="61606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bmk="_Toc46857121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 </a:t>
            </a:r>
            <a:r>
              <a:rPr lang="en-US" altLang="en-US" bmk="_Toc468571215">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20</a:t>
            </a:r>
            <a:r>
              <a:rPr kumimoji="0" lang="en-US" altLang="en-US" b="0" i="0" u="none" strike="noStrike" cap="none" normalizeH="0" baseline="0" bmk="_Toc46857121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Bảng </a:t>
            </a:r>
            <a:r>
              <a:rPr lang="vi-VN" altLang="en-US" bmk="_Toc468571215">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OrderDetail</a:t>
            </a:r>
            <a:r>
              <a:rPr kumimoji="0" lang="en-US" altLang="en-US" b="0" i="0" u="none" strike="noStrike" cap="none" normalizeH="0" baseline="0" bmk="_Toc46857121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bmk="_Toc46857121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lữu trữ thông tin </a:t>
            </a:r>
            <a:r>
              <a:rPr kumimoji="0" lang="en-US" altLang="en-US" b="0" i="0" u="none" strike="noStrike" cap="none" normalizeH="0" baseline="0" bmk="_Toc46857121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 </a:t>
            </a:r>
            <a:r>
              <a:rPr lang="vi-VN" altLang="en-US" bmk="_Toc468571215">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chi tiết đơn hàng</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2" name="Picture 1"/>
          <p:cNvPicPr>
            <a:picLocks noChangeAspect="1"/>
          </p:cNvPicPr>
          <p:nvPr/>
        </p:nvPicPr>
        <p:blipFill>
          <a:blip r:embed="rId4"/>
          <a:stretch>
            <a:fillRect/>
          </a:stretch>
        </p:blipFill>
        <p:spPr>
          <a:xfrm>
            <a:off x="3076832" y="2823947"/>
            <a:ext cx="6363730" cy="2013016"/>
          </a:xfrm>
          <a:prstGeom prst="rect">
            <a:avLst/>
          </a:prstGeom>
        </p:spPr>
      </p:pic>
    </p:spTree>
    <p:extLst>
      <p:ext uri="{BB962C8B-B14F-4D97-AF65-F5344CB8AC3E}">
        <p14:creationId xmlns:p14="http://schemas.microsoft.com/office/powerpoint/2010/main" val="90834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550459" y="1505246"/>
            <a:ext cx="9112155" cy="969496"/>
          </a:xfrm>
          <a:prstGeom prst="rect">
            <a:avLst/>
          </a:prstGeom>
        </p:spPr>
        <p:txBody>
          <a:bodyPr wrap="square">
            <a:spAutoFit/>
          </a:bodyPr>
          <a:lstStyle/>
          <a:p>
            <a:pPr algn="just">
              <a:lnSpc>
                <a:spcPct val="150000"/>
              </a:lnSpc>
              <a:spcAft>
                <a:spcPts val="0"/>
              </a:spcAft>
            </a:pP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.8. Bảng </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Payment</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a:t>
            </a:r>
            <a:r>
              <a:rPr lang="vi-VN">
                <a:solidFill>
                  <a:srgbClr val="000000"/>
                </a:solidFill>
                <a:latin typeface="Times New Roman" panose="02020603050405020304" pitchFamily="18" charset="0"/>
                <a:ea typeface="Times New Roman" panose="02020603050405020304" pitchFamily="18" charset="0"/>
              </a:rPr>
              <a:t>phương pháp thanh toán</a:t>
            </a:r>
            <a:r>
              <a:rPr lang="en-US">
                <a:solidFill>
                  <a:srgbClr val="000000"/>
                </a:solidFill>
                <a:latin typeface="Times New Roman" panose="02020603050405020304" pitchFamily="18" charset="0"/>
                <a:ea typeface="Times New Roman" panose="02020603050405020304" pitchFamily="18" charset="0"/>
              </a:rPr>
              <a:t> </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
          <p:cNvSpPr>
            <a:spLocks noChangeArrowheads="1"/>
          </p:cNvSpPr>
          <p:nvPr/>
        </p:nvSpPr>
        <p:spPr bwMode="auto">
          <a:xfrm>
            <a:off x="3267103" y="5250009"/>
            <a:ext cx="62792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bmk="_Toc468571217">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 21: Bảng </a:t>
            </a:r>
            <a:r>
              <a:rPr kumimoji="0" lang="vi-VN" altLang="en-US" b="0" i="0" u="none" strike="noStrike" cap="none" normalizeH="0" baseline="0" bmk="_Toc468571217">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Payment</a:t>
            </a:r>
            <a:r>
              <a:rPr kumimoji="0" lang="en-US" altLang="en-US" b="0" i="0" u="none" strike="noStrike" cap="none" normalizeH="0" baseline="0" bmk="_Toc468571217">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bmk="_Toc468571217">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lưu trữ </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 </a:t>
            </a:r>
            <a:r>
              <a:rPr kumimoji="0" lang="en-US" altLang="en-US"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tin </a:t>
            </a:r>
            <a:r>
              <a:rPr kumimoji="0" lang="vi-VN" altLang="en-US"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phương</a:t>
            </a:r>
            <a:r>
              <a:rPr kumimoji="0" lang="vi-VN" altLang="en-US" b="0" i="0" u="none" strike="noStrike" cap="none" normalizeH="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pháp thanh toán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2" name="Picture 1"/>
          <p:cNvPicPr>
            <a:picLocks noChangeAspect="1"/>
          </p:cNvPicPr>
          <p:nvPr/>
        </p:nvPicPr>
        <p:blipFill>
          <a:blip r:embed="rId4"/>
          <a:stretch>
            <a:fillRect/>
          </a:stretch>
        </p:blipFill>
        <p:spPr>
          <a:xfrm>
            <a:off x="3267103" y="2890241"/>
            <a:ext cx="6220289" cy="1574757"/>
          </a:xfrm>
          <a:prstGeom prst="rect">
            <a:avLst/>
          </a:prstGeom>
        </p:spPr>
      </p:pic>
    </p:spTree>
    <p:extLst>
      <p:ext uri="{BB962C8B-B14F-4D97-AF65-F5344CB8AC3E}">
        <p14:creationId xmlns:p14="http://schemas.microsoft.com/office/powerpoint/2010/main" val="408719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550459" y="1505246"/>
            <a:ext cx="9112155" cy="969496"/>
          </a:xfrm>
          <a:prstGeom prst="rect">
            <a:avLst/>
          </a:prstGeom>
        </p:spPr>
        <p:txBody>
          <a:bodyPr wrap="square">
            <a:spAutoFit/>
          </a:bodyPr>
          <a:lstStyle/>
          <a:p>
            <a:pPr algn="just">
              <a:lnSpc>
                <a:spcPct val="150000"/>
              </a:lnSpc>
              <a:spcAft>
                <a:spcPts val="0"/>
              </a:spcAft>
            </a:pP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9</a:t>
            </a: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Bảng </a:t>
            </a:r>
            <a:r>
              <a:rPr lang="vi-VN"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Rating</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a:t>
            </a:r>
            <a:r>
              <a:rPr lang="vi-VN">
                <a:solidFill>
                  <a:srgbClr val="000000"/>
                </a:solidFill>
                <a:latin typeface="Times New Roman" panose="02020603050405020304" pitchFamily="18" charset="0"/>
                <a:ea typeface="Times New Roman" panose="02020603050405020304" pitchFamily="18" charset="0"/>
              </a:rPr>
              <a:t>đánh giá của người dùng</a:t>
            </a:r>
            <a:r>
              <a:rPr lang="en-US">
                <a:solidFill>
                  <a:srgbClr val="000000"/>
                </a:solidFill>
                <a:latin typeface="Times New Roman" panose="02020603050405020304" pitchFamily="18" charset="0"/>
                <a:ea typeface="Times New Roman" panose="02020603050405020304" pitchFamily="18" charset="0"/>
              </a:rPr>
              <a:t> </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
          <p:cNvSpPr>
            <a:spLocks noChangeArrowheads="1"/>
          </p:cNvSpPr>
          <p:nvPr/>
        </p:nvSpPr>
        <p:spPr bwMode="auto">
          <a:xfrm>
            <a:off x="2772067" y="6018704"/>
            <a:ext cx="63241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b="0" i="0" u="none" strike="noStrike" cap="none" normalizeH="0" baseline="0" bmk="_Toc468571217">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 2</a:t>
            </a:r>
            <a:r>
              <a:rPr lang="en-US" altLang="en-US" bmk="_Toc468571217">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kumimoji="0" lang="en-US" altLang="en-US" b="0" i="0" u="none" strike="noStrike" cap="none" normalizeH="0" baseline="0" bmk="_Toc468571217">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Bảng </a:t>
            </a:r>
            <a:r>
              <a:rPr kumimoji="0" lang="vi-VN" altLang="en-US" b="0" i="0" u="none" strike="noStrike" cap="none" normalizeH="0" baseline="0" bmk="_Toc468571217">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Payment</a:t>
            </a:r>
            <a:r>
              <a:rPr kumimoji="0" lang="en-US" altLang="en-US" b="0" i="0" u="none" strike="noStrike" cap="none" normalizeH="0" baseline="0" bmk="_Toc468571217">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bmk="_Toc468571217">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lưu trữ </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 </a:t>
            </a:r>
            <a:r>
              <a:rPr kumimoji="0" lang="en-US" altLang="en-US"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tin </a:t>
            </a:r>
            <a:r>
              <a:rPr lang="vi-VN">
                <a:solidFill>
                  <a:srgbClr val="000000"/>
                </a:solidFill>
                <a:latin typeface="Times New Roman" panose="02020603050405020304" pitchFamily="18" charset="0"/>
                <a:ea typeface="Times New Roman" panose="02020603050405020304" pitchFamily="18" charset="0"/>
              </a:rPr>
              <a:t>đánh giá của người dùng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13" name="Picture 12"/>
          <p:cNvPicPr>
            <a:picLocks noChangeAspect="1"/>
          </p:cNvPicPr>
          <p:nvPr/>
        </p:nvPicPr>
        <p:blipFill>
          <a:blip r:embed="rId4"/>
          <a:stretch>
            <a:fillRect/>
          </a:stretch>
        </p:blipFill>
        <p:spPr>
          <a:xfrm>
            <a:off x="2772067" y="2509836"/>
            <a:ext cx="6371934" cy="3137202"/>
          </a:xfrm>
          <a:prstGeom prst="rect">
            <a:avLst/>
          </a:prstGeom>
        </p:spPr>
      </p:pic>
    </p:spTree>
    <p:extLst>
      <p:ext uri="{BB962C8B-B14F-4D97-AF65-F5344CB8AC3E}">
        <p14:creationId xmlns:p14="http://schemas.microsoft.com/office/powerpoint/2010/main" val="192710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12" name="Rectangle 2"/>
          <p:cNvSpPr>
            <a:spLocks noChangeArrowheads="1"/>
          </p:cNvSpPr>
          <p:nvPr/>
        </p:nvSpPr>
        <p:spPr bwMode="auto">
          <a:xfrm>
            <a:off x="951339" y="1289186"/>
            <a:ext cx="426270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bmk="_Toc518500774">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kumimoji="0" lang="vi-VN" altLang="en-US" sz="2000" b="1" i="0" u="none" strike="noStrike" cap="none" normalizeH="0" baseline="0" bmk="_Toc518500774">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kumimoji="0" lang="en-US" altLang="en-US" sz="2000" b="1" i="0" u="none" strike="noStrike" cap="none" normalizeH="0" baseline="0" bmk="_Toc518500774">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 Bảng </a:t>
            </a:r>
            <a:r>
              <a:rPr kumimoji="0" lang="vi-VN" altLang="en-US" sz="2000" b="1" i="0" u="none" strike="noStrike" cap="none" normalizeH="0" baseline="0" bmk="_Toc518500774">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PromoCode</a:t>
            </a:r>
            <a:endParaRPr kumimoji="0" lang="en-US" altLang="en-US" sz="20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Lưu trữ </a:t>
            </a:r>
            <a:r>
              <a:rPr kumimoji="0" lang="vi-VN" altLang="en-US"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kumimoji="0" lang="vi-VN" altLang="en-US" b="0" i="0" u="none" strike="noStrike" cap="none" normalizeH="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các mã giảm giá</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2"/>
          <p:cNvSpPr/>
          <p:nvPr/>
        </p:nvSpPr>
        <p:spPr>
          <a:xfrm>
            <a:off x="3700101" y="5981534"/>
            <a:ext cx="5840060" cy="284693"/>
          </a:xfrm>
          <a:prstGeom prst="rect">
            <a:avLst/>
          </a:prstGeom>
        </p:spPr>
        <p:txBody>
          <a:bodyPr wrap="none">
            <a:spAutoFit/>
          </a:bodyPr>
          <a:lstStyle/>
          <a:p>
            <a:pPr algn="just">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23: Bảng </a:t>
            </a:r>
            <a:r>
              <a:rPr lang="vi-VN">
                <a:solidFill>
                  <a:srgbClr val="000000"/>
                </a:solidFill>
                <a:latin typeface="Times New Roman" panose="02020603050405020304" pitchFamily="18" charset="0"/>
                <a:ea typeface="Times New Roman" panose="02020603050405020304" pitchFamily="18" charset="0"/>
              </a:rPr>
              <a:t>PromoCode</a:t>
            </a:r>
            <a:r>
              <a:rPr lang="en-US">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lưu </a:t>
            </a:r>
            <a:r>
              <a:rPr lang="en-US">
                <a:solidFill>
                  <a:srgbClr val="000000"/>
                </a:solidFill>
                <a:latin typeface="Times New Roman" panose="02020603050405020304" pitchFamily="18" charset="0"/>
                <a:ea typeface="Times New Roman" panose="02020603050405020304" pitchFamily="18" charset="0"/>
              </a:rPr>
              <a:t>trữ </a:t>
            </a:r>
            <a:r>
              <a:rPr lang="vi-VN">
                <a:solidFill>
                  <a:srgbClr val="000000"/>
                </a:solidFill>
                <a:latin typeface="Times New Roman" panose="02020603050405020304" pitchFamily="18" charset="0"/>
                <a:ea typeface="Times New Roman" panose="02020603050405020304" pitchFamily="18" charset="0"/>
              </a:rPr>
              <a:t>thông tin các mã giam giá</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4" name="Rectangle 13"/>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2" name="Picture 1"/>
          <p:cNvPicPr>
            <a:picLocks noChangeAspect="1"/>
          </p:cNvPicPr>
          <p:nvPr/>
        </p:nvPicPr>
        <p:blipFill>
          <a:blip r:embed="rId4"/>
          <a:stretch>
            <a:fillRect/>
          </a:stretch>
        </p:blipFill>
        <p:spPr>
          <a:xfrm>
            <a:off x="3330143" y="2489515"/>
            <a:ext cx="6579977" cy="2860859"/>
          </a:xfrm>
          <a:prstGeom prst="rect">
            <a:avLst/>
          </a:prstGeom>
        </p:spPr>
      </p:pic>
    </p:spTree>
    <p:extLst>
      <p:ext uri="{BB962C8B-B14F-4D97-AF65-F5344CB8AC3E}">
        <p14:creationId xmlns:p14="http://schemas.microsoft.com/office/powerpoint/2010/main" val="115718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10" name="Rectangle 1"/>
          <p:cNvSpPr>
            <a:spLocks noChangeArrowheads="1"/>
          </p:cNvSpPr>
          <p:nvPr/>
        </p:nvSpPr>
        <p:spPr bwMode="auto">
          <a:xfrm>
            <a:off x="733805" y="1394339"/>
            <a:ext cx="393569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bmk="_Toc51850077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kumimoji="0" lang="vi-VN" altLang="en-US" sz="2000" b="1" i="0" u="none" strike="noStrike" cap="none" normalizeH="0" baseline="0" bmk="_Toc51850077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kumimoji="0" lang="en-US" altLang="en-US" sz="2000" b="1" i="0" u="none" strike="noStrike" cap="none" normalizeH="0" baseline="0" bmk="_Toc51850077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 Bảng Publisher</a:t>
            </a:r>
            <a:endParaRPr kumimoji="0" lang="en-US" altLang="en-US" sz="20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Lưu trữ thông tin nhà xuất bản</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p:nvSpPr>
        <p:spPr>
          <a:xfrm>
            <a:off x="3887458" y="5331974"/>
            <a:ext cx="5282215"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24: </a:t>
            </a:r>
            <a:r>
              <a:rPr lang="en-US" dirty="0">
                <a:solidFill>
                  <a:srgbClr val="000000"/>
                </a:solidFill>
                <a:latin typeface="Times New Roman" panose="02020603050405020304" pitchFamily="18" charset="0"/>
                <a:ea typeface="Times New Roman" panose="02020603050405020304" pitchFamily="18" charset="0"/>
              </a:rPr>
              <a:t>Bảng Publisher lữu trữ thông tin nhà xuất bản</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2" name="Picture 1"/>
          <p:cNvPicPr>
            <a:picLocks noChangeAspect="1"/>
          </p:cNvPicPr>
          <p:nvPr/>
        </p:nvPicPr>
        <p:blipFill>
          <a:blip r:embed="rId4"/>
          <a:stretch>
            <a:fillRect/>
          </a:stretch>
        </p:blipFill>
        <p:spPr>
          <a:xfrm>
            <a:off x="2876499" y="2730510"/>
            <a:ext cx="7304130" cy="1890917"/>
          </a:xfrm>
          <a:prstGeom prst="rect">
            <a:avLst/>
          </a:prstGeom>
        </p:spPr>
      </p:pic>
    </p:spTree>
    <p:extLst>
      <p:ext uri="{BB962C8B-B14F-4D97-AF65-F5344CB8AC3E}">
        <p14:creationId xmlns:p14="http://schemas.microsoft.com/office/powerpoint/2010/main" val="1985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10" name="Rectangle 1"/>
          <p:cNvSpPr>
            <a:spLocks noChangeArrowheads="1"/>
          </p:cNvSpPr>
          <p:nvPr/>
        </p:nvSpPr>
        <p:spPr bwMode="auto">
          <a:xfrm>
            <a:off x="733805" y="1394339"/>
            <a:ext cx="35573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bmk="_Toc51850077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kumimoji="0" lang="vi-VN" altLang="en-US" sz="2000" b="1" i="0" u="none" strike="noStrike" cap="none" normalizeH="0" baseline="0" bmk="_Toc51850077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kumimoji="0" lang="en-US" altLang="en-US" sz="2000" b="1" i="0" u="none" strike="noStrike" cap="none" normalizeH="0" baseline="0" bmk="_Toc51850077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vi-VN" altLang="en-US" sz="2000" b="1" i="0" u="none" strike="noStrike" cap="none" normalizeH="0" baseline="0" bmk="_Toc51850077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kumimoji="0" lang="en-US" altLang="en-US" sz="2000" b="1" i="0" u="none" strike="noStrike" cap="none" normalizeH="0" baseline="0" bmk="_Toc51850077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Bảng </a:t>
            </a:r>
            <a:r>
              <a:rPr lang="en-US" altLang="en-US" sz="2000" b="1" bmk="_Toc518500775">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Cart</a:t>
            </a:r>
            <a:endParaRPr kumimoji="0" lang="en-US" altLang="en-US" sz="20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Lưu trữ </a:t>
            </a:r>
            <a:r>
              <a:rPr kumimoji="0" lang="vi-VN" altLang="en-US"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kumimoji="0" lang="vi-VN" altLang="en-US" b="0" i="0" u="none" strike="noStrike" cap="none" normalizeH="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giỏ hàng</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p:nvSpPr>
        <p:spPr>
          <a:xfrm>
            <a:off x="4313859" y="5331974"/>
            <a:ext cx="4429419"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25: Bảng Cart </a:t>
            </a:r>
            <a:r>
              <a:rPr lang="en-US" dirty="0">
                <a:solidFill>
                  <a:srgbClr val="000000"/>
                </a:solidFill>
                <a:latin typeface="Times New Roman" panose="02020603050405020304" pitchFamily="18" charset="0"/>
                <a:ea typeface="Times New Roman" panose="02020603050405020304" pitchFamily="18" charset="0"/>
              </a:rPr>
              <a:t>lữu trữ thông </a:t>
            </a:r>
            <a:r>
              <a:rPr lang="en-US">
                <a:solidFill>
                  <a:srgbClr val="000000"/>
                </a:solidFill>
                <a:latin typeface="Times New Roman" panose="02020603050405020304" pitchFamily="18" charset="0"/>
                <a:ea typeface="Times New Roman" panose="02020603050405020304" pitchFamily="18" charset="0"/>
              </a:rPr>
              <a:t>tin gi</a:t>
            </a:r>
            <a:r>
              <a:rPr lang="vi-VN">
                <a:solidFill>
                  <a:srgbClr val="000000"/>
                </a:solidFill>
                <a:latin typeface="Times New Roman" panose="02020603050405020304" pitchFamily="18" charset="0"/>
                <a:ea typeface="Times New Roman" panose="02020603050405020304" pitchFamily="18" charset="0"/>
              </a:rPr>
              <a:t>ỏ hàng</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9" name="Picture 8"/>
          <p:cNvPicPr>
            <a:picLocks noChangeAspect="1"/>
          </p:cNvPicPr>
          <p:nvPr/>
        </p:nvPicPr>
        <p:blipFill>
          <a:blip r:embed="rId4"/>
          <a:stretch>
            <a:fillRect/>
          </a:stretch>
        </p:blipFill>
        <p:spPr>
          <a:xfrm>
            <a:off x="3669017" y="2594668"/>
            <a:ext cx="5719096" cy="2132056"/>
          </a:xfrm>
          <a:prstGeom prst="rect">
            <a:avLst/>
          </a:prstGeom>
        </p:spPr>
      </p:pic>
    </p:spTree>
    <p:extLst>
      <p:ext uri="{BB962C8B-B14F-4D97-AF65-F5344CB8AC3E}">
        <p14:creationId xmlns:p14="http://schemas.microsoft.com/office/powerpoint/2010/main" val="41749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5221963" cy="1645500"/>
            <a:chOff x="2075625" y="1090612"/>
            <a:chExt cx="4261069" cy="2144143"/>
          </a:xfrm>
        </p:grpSpPr>
        <p:sp>
          <p:nvSpPr>
            <p:cNvPr id="4" name="Shape 232"/>
            <p:cNvSpPr/>
            <p:nvPr/>
          </p:nvSpPr>
          <p:spPr>
            <a:xfrm>
              <a:off x="2752259" y="1623893"/>
              <a:ext cx="3584435"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giao diện</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837062" y="1420378"/>
            <a:ext cx="6096000" cy="923330"/>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Chi tiết các giao diện</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Trang đăng nhập</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Rectangle 10"/>
          <p:cNvSpPr/>
          <p:nvPr/>
        </p:nvSpPr>
        <p:spPr>
          <a:xfrm>
            <a:off x="5192503" y="6385661"/>
            <a:ext cx="2608919"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2</a:t>
            </a:r>
            <a:r>
              <a:rPr lang="vi-VN">
                <a:solidFill>
                  <a:srgbClr val="000000"/>
                </a:solidFill>
                <a:latin typeface="Times New Roman" panose="02020603050405020304" pitchFamily="18" charset="0"/>
                <a:ea typeface="Times New Roman" panose="02020603050405020304" pitchFamily="18" charset="0"/>
              </a:rPr>
              <a:t>6</a:t>
            </a:r>
            <a:r>
              <a:rPr lang="en-US">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Trang đăng nhập</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06</a:t>
            </a:r>
          </a:p>
        </p:txBody>
      </p:sp>
      <p:pic>
        <p:nvPicPr>
          <p:cNvPr id="2" name="Picture 1"/>
          <p:cNvPicPr>
            <a:picLocks noChangeAspect="1"/>
          </p:cNvPicPr>
          <p:nvPr/>
        </p:nvPicPr>
        <p:blipFill>
          <a:blip r:embed="rId4"/>
          <a:stretch>
            <a:fillRect/>
          </a:stretch>
        </p:blipFill>
        <p:spPr>
          <a:xfrm>
            <a:off x="5003477" y="733797"/>
            <a:ext cx="2978987" cy="5350018"/>
          </a:xfrm>
          <a:prstGeom prst="rect">
            <a:avLst/>
          </a:prstGeom>
        </p:spPr>
      </p:pic>
    </p:spTree>
    <p:extLst>
      <p:ext uri="{BB962C8B-B14F-4D97-AF65-F5344CB8AC3E}">
        <p14:creationId xmlns:p14="http://schemas.microsoft.com/office/powerpoint/2010/main" val="58299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Shape 231"/>
          <p:cNvGrpSpPr/>
          <p:nvPr/>
        </p:nvGrpSpPr>
        <p:grpSpPr>
          <a:xfrm>
            <a:off x="-606831" y="241730"/>
            <a:ext cx="5024731" cy="1480640"/>
            <a:chOff x="2117462" y="993825"/>
            <a:chExt cx="4658521" cy="1929325"/>
          </a:xfrm>
        </p:grpSpPr>
        <p:sp>
          <p:nvSpPr>
            <p:cNvPr id="25" name="Shape 232"/>
            <p:cNvSpPr/>
            <p:nvPr/>
          </p:nvSpPr>
          <p:spPr>
            <a:xfrm>
              <a:off x="2760851" y="1504823"/>
              <a:ext cx="4015132" cy="828961"/>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a:solidFill>
                    <a:schemeClr val="bg1"/>
                  </a:solidFill>
                  <a:latin typeface="Times New Roman" panose="02020603050405020304" pitchFamily="18" charset="0"/>
                  <a:ea typeface="Century Gothic"/>
                  <a:cs typeface="Times New Roman" panose="02020603050405020304" pitchFamily="18" charset="0"/>
                  <a:sym typeface="Century Gothic"/>
                </a:rPr>
                <a:t>        </a:t>
              </a: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Tổng quan ứng dụng</a:t>
              </a:r>
              <a:endParaRPr sz="28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26" name="Shape 233"/>
            <p:cNvSpPr/>
            <p:nvPr/>
          </p:nvSpPr>
          <p:spPr>
            <a:xfrm rot="349079">
              <a:off x="2117462" y="1587204"/>
              <a:ext cx="2308247" cy="1335946"/>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27" name="Shape 234"/>
            <p:cNvSpPr/>
            <p:nvPr/>
          </p:nvSpPr>
          <p:spPr>
            <a:xfrm>
              <a:off x="2676179" y="993825"/>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sp>
        <p:nvSpPr>
          <p:cNvPr id="28" name="Rectangle 27"/>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02</a:t>
            </a:r>
          </a:p>
        </p:txBody>
      </p:sp>
      <p:pic>
        <p:nvPicPr>
          <p:cNvPr id="10" name="Picture 9"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11" name="Picture 10"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5" name="Rectangle 4"/>
          <p:cNvSpPr/>
          <p:nvPr/>
        </p:nvSpPr>
        <p:spPr>
          <a:xfrm>
            <a:off x="927462" y="1391173"/>
            <a:ext cx="3126177" cy="579967"/>
          </a:xfrm>
          <a:prstGeom prst="rect">
            <a:avLst/>
          </a:prstGeom>
        </p:spPr>
        <p:txBody>
          <a:bodyPr wrap="none">
            <a:spAutoFit/>
          </a:bodyPr>
          <a:lstStyle/>
          <a:p>
            <a:pPr algn="just">
              <a:lnSpc>
                <a:spcPct val="150000"/>
              </a:lnSpc>
              <a:spcAft>
                <a:spcPts val="0"/>
              </a:spcAft>
            </a:pPr>
            <a:r>
              <a:rPr lang="en-US" sz="24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2.1. Phát biểu bài toán</a:t>
            </a:r>
            <a:endParaRPr lang="en-US" sz="2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Rectangle 5"/>
          <p:cNvSpPr/>
          <p:nvPr/>
        </p:nvSpPr>
        <p:spPr>
          <a:xfrm>
            <a:off x="927462" y="2177752"/>
            <a:ext cx="10670979" cy="3139321"/>
          </a:xfrm>
          <a:prstGeom prst="rect">
            <a:avLst/>
          </a:prstGeom>
        </p:spPr>
        <p:txBody>
          <a:bodyPr wrap="square">
            <a:spAutoFit/>
          </a:bodyPr>
          <a:lstStyle/>
          <a:p>
            <a:pPr algn="just">
              <a:lnSpc>
                <a:spcPct val="150000"/>
              </a:lnSpc>
              <a:spcAft>
                <a:spcPts val="0"/>
              </a:spcAft>
            </a:pPr>
            <a:r>
              <a:rPr lang="en-US" sz="2200">
                <a:solidFill>
                  <a:srgbClr val="000000"/>
                </a:solidFill>
                <a:latin typeface="Times New Roman" panose="02020603050405020304" pitchFamily="18" charset="0"/>
                <a:ea typeface="Times New Roman" panose="02020603050405020304" pitchFamily="18" charset="0"/>
              </a:rPr>
              <a:t>Hiện tại hệ thống các cửa hàng bán sách chủ yếu bán lẻ qua hệ thống cửa hàng truyền thống với số lượng khách hàng hạn chế. Thông tin sản phẩm mặt hàng mới, xu hướng hiện tại cập nhật đến với người mua khá chậm và hạn chế. Việc mở rộng thêm thị trường của công ty là rất khó khăn và rất tốn kém (vì việc mở rộng thị trường đồng nghĩa với việc phải mở thêm các chuỗi cửa hàng, điều này rất tốn kém về tài chính và nhân sự, cũng như hệ thống quản lý sẽ phức tạp dẫn đến việc gặp nhiều khó khăn hơn trong kinh doanh).</a:t>
            </a:r>
            <a:endParaRPr lang="en-US" sz="220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2993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5221963" cy="1645500"/>
            <a:chOff x="2075625" y="1090612"/>
            <a:chExt cx="4261069" cy="2144143"/>
          </a:xfrm>
        </p:grpSpPr>
        <p:sp>
          <p:nvSpPr>
            <p:cNvPr id="4" name="Shape 232"/>
            <p:cNvSpPr/>
            <p:nvPr/>
          </p:nvSpPr>
          <p:spPr>
            <a:xfrm>
              <a:off x="2752259" y="1623893"/>
              <a:ext cx="3584435"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giao diện</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900472" y="1445000"/>
            <a:ext cx="2202398" cy="507831"/>
          </a:xfrm>
          <a:prstGeom prst="rect">
            <a:avLst/>
          </a:prstGeom>
        </p:spPr>
        <p:txBody>
          <a:bodyPr wrap="none">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Trang đăng ký</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Rectangle 10"/>
          <p:cNvSpPr/>
          <p:nvPr/>
        </p:nvSpPr>
        <p:spPr>
          <a:xfrm>
            <a:off x="4971658" y="6417798"/>
            <a:ext cx="2390912"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2</a:t>
            </a:r>
            <a:r>
              <a:rPr lang="vi-VN">
                <a:solidFill>
                  <a:srgbClr val="000000"/>
                </a:solidFill>
                <a:latin typeface="Times New Roman" panose="02020603050405020304" pitchFamily="18" charset="0"/>
                <a:ea typeface="Times New Roman" panose="02020603050405020304" pitchFamily="18" charset="0"/>
              </a:rPr>
              <a:t>7</a:t>
            </a:r>
            <a:r>
              <a:rPr lang="en-US">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Trang đăng ký</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06</a:t>
            </a:r>
          </a:p>
        </p:txBody>
      </p:sp>
      <p:pic>
        <p:nvPicPr>
          <p:cNvPr id="10" name="Picture 9"/>
          <p:cNvPicPr>
            <a:picLocks noChangeAspect="1"/>
          </p:cNvPicPr>
          <p:nvPr/>
        </p:nvPicPr>
        <p:blipFill>
          <a:blip r:embed="rId4"/>
          <a:stretch>
            <a:fillRect/>
          </a:stretch>
        </p:blipFill>
        <p:spPr>
          <a:xfrm>
            <a:off x="4869987" y="670729"/>
            <a:ext cx="2594254" cy="5402152"/>
          </a:xfrm>
          <a:prstGeom prst="rect">
            <a:avLst/>
          </a:prstGeom>
        </p:spPr>
      </p:pic>
    </p:spTree>
    <p:extLst>
      <p:ext uri="{BB962C8B-B14F-4D97-AF65-F5344CB8AC3E}">
        <p14:creationId xmlns:p14="http://schemas.microsoft.com/office/powerpoint/2010/main" val="184502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5221963" cy="1645500"/>
            <a:chOff x="2075625" y="1090612"/>
            <a:chExt cx="4261069" cy="2144143"/>
          </a:xfrm>
        </p:grpSpPr>
        <p:sp>
          <p:nvSpPr>
            <p:cNvPr id="4" name="Shape 232"/>
            <p:cNvSpPr/>
            <p:nvPr/>
          </p:nvSpPr>
          <p:spPr>
            <a:xfrm>
              <a:off x="2752259" y="1623893"/>
              <a:ext cx="3584435"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giao diện</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1255200" y="1556569"/>
            <a:ext cx="1772793" cy="284693"/>
          </a:xfrm>
          <a:prstGeom prst="rect">
            <a:avLst/>
          </a:prstGeom>
        </p:spPr>
        <p:txBody>
          <a:bodyPr wrap="none">
            <a:spAutoFit/>
          </a:bodyPr>
          <a:lstStyle/>
          <a:p>
            <a:pPr algn="just">
              <a:lnSpc>
                <a:spcPts val="15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Trang </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chủ</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Rectangle 10"/>
          <p:cNvSpPr/>
          <p:nvPr/>
        </p:nvSpPr>
        <p:spPr>
          <a:xfrm>
            <a:off x="4999106" y="6550906"/>
            <a:ext cx="2166491"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2</a:t>
            </a:r>
            <a:r>
              <a:rPr lang="vi-VN">
                <a:solidFill>
                  <a:srgbClr val="000000"/>
                </a:solidFill>
                <a:latin typeface="Times New Roman" panose="02020603050405020304" pitchFamily="18" charset="0"/>
                <a:ea typeface="Times New Roman" panose="02020603050405020304" pitchFamily="18" charset="0"/>
              </a:rPr>
              <a:t>8</a:t>
            </a:r>
            <a:r>
              <a:rPr lang="en-US">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Trang index</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06</a:t>
            </a:r>
          </a:p>
        </p:txBody>
      </p:sp>
      <p:pic>
        <p:nvPicPr>
          <p:cNvPr id="2" name="Picture 1"/>
          <p:cNvPicPr>
            <a:picLocks noChangeAspect="1"/>
          </p:cNvPicPr>
          <p:nvPr/>
        </p:nvPicPr>
        <p:blipFill>
          <a:blip r:embed="rId4"/>
          <a:stretch>
            <a:fillRect/>
          </a:stretch>
        </p:blipFill>
        <p:spPr>
          <a:xfrm>
            <a:off x="4710885" y="1010429"/>
            <a:ext cx="2998410" cy="5330507"/>
          </a:xfrm>
          <a:prstGeom prst="rect">
            <a:avLst/>
          </a:prstGeom>
        </p:spPr>
      </p:pic>
    </p:spTree>
    <p:extLst>
      <p:ext uri="{BB962C8B-B14F-4D97-AF65-F5344CB8AC3E}">
        <p14:creationId xmlns:p14="http://schemas.microsoft.com/office/powerpoint/2010/main" val="134228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5221963" cy="1645500"/>
            <a:chOff x="2075625" y="1090612"/>
            <a:chExt cx="4261069" cy="2144143"/>
          </a:xfrm>
        </p:grpSpPr>
        <p:sp>
          <p:nvSpPr>
            <p:cNvPr id="4" name="Shape 232"/>
            <p:cNvSpPr/>
            <p:nvPr/>
          </p:nvSpPr>
          <p:spPr>
            <a:xfrm>
              <a:off x="2752259" y="1623893"/>
              <a:ext cx="3584435"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giao diện</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697671" y="1394339"/>
            <a:ext cx="2580706" cy="507831"/>
          </a:xfrm>
          <a:prstGeom prst="rect">
            <a:avLst/>
          </a:prstGeom>
        </p:spPr>
        <p:txBody>
          <a:bodyPr wrap="none">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Trang chi tiết</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sách</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Rectangle 10"/>
          <p:cNvSpPr/>
          <p:nvPr/>
        </p:nvSpPr>
        <p:spPr>
          <a:xfrm>
            <a:off x="5196511" y="6413950"/>
            <a:ext cx="2288320"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2</a:t>
            </a:r>
            <a:r>
              <a:rPr lang="vi-VN">
                <a:solidFill>
                  <a:srgbClr val="000000"/>
                </a:solidFill>
                <a:latin typeface="Times New Roman" panose="02020603050405020304" pitchFamily="18" charset="0"/>
                <a:ea typeface="Times New Roman" panose="02020603050405020304" pitchFamily="18" charset="0"/>
              </a:rPr>
              <a:t>9</a:t>
            </a:r>
            <a:r>
              <a:rPr lang="en-US">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Trang chi tiết</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06</a:t>
            </a:r>
          </a:p>
        </p:txBody>
      </p:sp>
      <p:pic>
        <p:nvPicPr>
          <p:cNvPr id="10" name="Picture 9"/>
          <p:cNvPicPr>
            <a:picLocks noChangeAspect="1"/>
          </p:cNvPicPr>
          <p:nvPr/>
        </p:nvPicPr>
        <p:blipFill>
          <a:blip r:embed="rId4"/>
          <a:stretch>
            <a:fillRect/>
          </a:stretch>
        </p:blipFill>
        <p:spPr>
          <a:xfrm>
            <a:off x="4760661" y="849086"/>
            <a:ext cx="3160020" cy="5382567"/>
          </a:xfrm>
          <a:prstGeom prst="rect">
            <a:avLst/>
          </a:prstGeom>
        </p:spPr>
      </p:pic>
    </p:spTree>
    <p:extLst>
      <p:ext uri="{BB962C8B-B14F-4D97-AF65-F5344CB8AC3E}">
        <p14:creationId xmlns:p14="http://schemas.microsoft.com/office/powerpoint/2010/main" val="226543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5221963" cy="1645500"/>
            <a:chOff x="2075625" y="1090612"/>
            <a:chExt cx="4261069" cy="2144143"/>
          </a:xfrm>
        </p:grpSpPr>
        <p:sp>
          <p:nvSpPr>
            <p:cNvPr id="4" name="Shape 232"/>
            <p:cNvSpPr/>
            <p:nvPr/>
          </p:nvSpPr>
          <p:spPr>
            <a:xfrm>
              <a:off x="2752259" y="1623893"/>
              <a:ext cx="3584435"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giao diện</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825596" y="1445000"/>
            <a:ext cx="2632003" cy="507831"/>
          </a:xfrm>
          <a:prstGeom prst="rect">
            <a:avLst/>
          </a:prstGeom>
        </p:spPr>
        <p:txBody>
          <a:bodyPr wrap="none">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Trang th</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ể loại sách</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Rectangle 10"/>
          <p:cNvSpPr/>
          <p:nvPr/>
        </p:nvSpPr>
        <p:spPr>
          <a:xfrm>
            <a:off x="4992405" y="6533358"/>
            <a:ext cx="2807692"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a:t>
            </a:r>
            <a:r>
              <a:rPr lang="vi-VN">
                <a:solidFill>
                  <a:srgbClr val="000000"/>
                </a:solidFill>
                <a:latin typeface="Times New Roman" panose="02020603050405020304" pitchFamily="18" charset="0"/>
                <a:ea typeface="Times New Roman" panose="02020603050405020304" pitchFamily="18" charset="0"/>
              </a:rPr>
              <a:t>30</a:t>
            </a:r>
            <a:r>
              <a:rPr lang="en-US">
                <a:solidFill>
                  <a:srgbClr val="000000"/>
                </a:solidFill>
                <a:latin typeface="Times New Roman" panose="02020603050405020304" pitchFamily="18" charset="0"/>
                <a:ea typeface="Times New Roman" panose="02020603050405020304" pitchFamily="18" charset="0"/>
              </a:rPr>
              <a:t>: Trang th</a:t>
            </a:r>
            <a:r>
              <a:rPr lang="vi-VN">
                <a:solidFill>
                  <a:srgbClr val="000000"/>
                </a:solidFill>
                <a:latin typeface="Times New Roman" panose="02020603050405020304" pitchFamily="18" charset="0"/>
                <a:ea typeface="Times New Roman" panose="02020603050405020304" pitchFamily="18" charset="0"/>
              </a:rPr>
              <a:t>ể loại sách</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06</a:t>
            </a:r>
          </a:p>
        </p:txBody>
      </p:sp>
      <p:pic>
        <p:nvPicPr>
          <p:cNvPr id="2" name="Picture 1"/>
          <p:cNvPicPr>
            <a:picLocks noChangeAspect="1"/>
          </p:cNvPicPr>
          <p:nvPr/>
        </p:nvPicPr>
        <p:blipFill>
          <a:blip r:embed="rId4"/>
          <a:stretch>
            <a:fillRect/>
          </a:stretch>
        </p:blipFill>
        <p:spPr>
          <a:xfrm>
            <a:off x="4818126" y="670729"/>
            <a:ext cx="3156250" cy="5611111"/>
          </a:xfrm>
          <a:prstGeom prst="rect">
            <a:avLst/>
          </a:prstGeom>
        </p:spPr>
      </p:pic>
    </p:spTree>
    <p:extLst>
      <p:ext uri="{BB962C8B-B14F-4D97-AF65-F5344CB8AC3E}">
        <p14:creationId xmlns:p14="http://schemas.microsoft.com/office/powerpoint/2010/main" val="277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5221963" cy="1645500"/>
            <a:chOff x="2075625" y="1090612"/>
            <a:chExt cx="4261069" cy="2144143"/>
          </a:xfrm>
        </p:grpSpPr>
        <p:sp>
          <p:nvSpPr>
            <p:cNvPr id="4" name="Shape 232"/>
            <p:cNvSpPr/>
            <p:nvPr/>
          </p:nvSpPr>
          <p:spPr>
            <a:xfrm>
              <a:off x="2752259" y="1623893"/>
              <a:ext cx="3584435"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giao diện</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808834" y="1445000"/>
            <a:ext cx="2058128" cy="507831"/>
          </a:xfrm>
          <a:prstGeom prst="rect">
            <a:avLst/>
          </a:prstGeom>
        </p:spPr>
        <p:txBody>
          <a:bodyPr wrap="none">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Trang </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tin tức</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Rectangle 10"/>
          <p:cNvSpPr/>
          <p:nvPr/>
        </p:nvSpPr>
        <p:spPr>
          <a:xfrm>
            <a:off x="3266364" y="6506331"/>
            <a:ext cx="6096000" cy="483081"/>
          </a:xfrm>
          <a:prstGeom prst="rect">
            <a:avLst/>
          </a:prstGeom>
        </p:spPr>
        <p:txBody>
          <a:bodyPr>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3</a:t>
            </a:r>
            <a:r>
              <a:rPr lang="vi-VN">
                <a:solidFill>
                  <a:srgbClr val="000000"/>
                </a:solidFill>
                <a:latin typeface="Times New Roman" panose="02020603050405020304" pitchFamily="18" charset="0"/>
                <a:ea typeface="Times New Roman" panose="02020603050405020304" pitchFamily="18" charset="0"/>
              </a:rPr>
              <a:t>1</a:t>
            </a:r>
            <a:r>
              <a:rPr lang="en-US">
                <a:solidFill>
                  <a:srgbClr val="000000"/>
                </a:solidFill>
                <a:latin typeface="Times New Roman" panose="02020603050405020304" pitchFamily="18" charset="0"/>
                <a:ea typeface="Times New Roman" panose="02020603050405020304" pitchFamily="18" charset="0"/>
              </a:rPr>
              <a:t>: Trang </a:t>
            </a:r>
            <a:r>
              <a:rPr lang="vi-VN">
                <a:solidFill>
                  <a:srgbClr val="000000"/>
                </a:solidFill>
                <a:latin typeface="Times New Roman" panose="02020603050405020304" pitchFamily="18" charset="0"/>
                <a:ea typeface="Times New Roman" panose="02020603050405020304" pitchFamily="18" charset="0"/>
              </a:rPr>
              <a:t>tin tức</a:t>
            </a:r>
            <a:endParaRPr lang="en-US" sz="2000" dirty="0">
              <a:solidFill>
                <a:srgbClr val="000000"/>
              </a:solidFill>
              <a:latin typeface="Times New Roman" panose="02020603050405020304" pitchFamily="18" charset="0"/>
              <a:ea typeface="Times New Roman" panose="02020603050405020304" pitchFamily="18" charset="0"/>
            </a:endParaRPr>
          </a:p>
          <a:p>
            <a:pPr algn="just">
              <a:lnSpc>
                <a:spcPts val="1500"/>
              </a:lnSpc>
              <a:spcAft>
                <a:spcPts val="0"/>
              </a:spcAft>
            </a:pPr>
            <a:r>
              <a:rPr lang="en-US" dirty="0">
                <a:solidFill>
                  <a:srgbClr val="000000"/>
                </a:solidFill>
                <a:latin typeface="Times New Roman" panose="02020603050405020304" pitchFamily="18" charset="0"/>
                <a:ea typeface="Times New Roman" panose="02020603050405020304" pitchFamily="18" charset="0"/>
              </a:rPr>
              <a:t> </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06</a:t>
            </a:r>
          </a:p>
        </p:txBody>
      </p:sp>
      <p:pic>
        <p:nvPicPr>
          <p:cNvPr id="2" name="Picture 1"/>
          <p:cNvPicPr>
            <a:picLocks noChangeAspect="1"/>
          </p:cNvPicPr>
          <p:nvPr/>
        </p:nvPicPr>
        <p:blipFill>
          <a:blip r:embed="rId4"/>
          <a:stretch>
            <a:fillRect/>
          </a:stretch>
        </p:blipFill>
        <p:spPr>
          <a:xfrm>
            <a:off x="4748596" y="747446"/>
            <a:ext cx="3131536" cy="5567175"/>
          </a:xfrm>
          <a:prstGeom prst="rect">
            <a:avLst/>
          </a:prstGeom>
        </p:spPr>
      </p:pic>
    </p:spTree>
    <p:extLst>
      <p:ext uri="{BB962C8B-B14F-4D97-AF65-F5344CB8AC3E}">
        <p14:creationId xmlns:p14="http://schemas.microsoft.com/office/powerpoint/2010/main" val="12320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5221963" cy="1645500"/>
            <a:chOff x="2075625" y="1090612"/>
            <a:chExt cx="4261069" cy="2144143"/>
          </a:xfrm>
        </p:grpSpPr>
        <p:sp>
          <p:nvSpPr>
            <p:cNvPr id="4" name="Shape 232"/>
            <p:cNvSpPr/>
            <p:nvPr/>
          </p:nvSpPr>
          <p:spPr>
            <a:xfrm>
              <a:off x="2752259" y="1623893"/>
              <a:ext cx="3584435"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giao diện</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1289845" y="1445000"/>
            <a:ext cx="2215222" cy="507831"/>
          </a:xfrm>
          <a:prstGeom prst="rect">
            <a:avLst/>
          </a:prstGeom>
        </p:spPr>
        <p:txBody>
          <a:bodyPr wrap="none">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7</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Trang </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quản trị</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Rectangle 10"/>
          <p:cNvSpPr/>
          <p:nvPr/>
        </p:nvSpPr>
        <p:spPr>
          <a:xfrm>
            <a:off x="5159028" y="6387673"/>
            <a:ext cx="2365264"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3</a:t>
            </a:r>
            <a:r>
              <a:rPr lang="vi-VN">
                <a:solidFill>
                  <a:srgbClr val="000000"/>
                </a:solidFill>
                <a:latin typeface="Times New Roman" panose="02020603050405020304" pitchFamily="18" charset="0"/>
                <a:ea typeface="Times New Roman" panose="02020603050405020304" pitchFamily="18" charset="0"/>
              </a:rPr>
              <a:t>2</a:t>
            </a:r>
            <a:r>
              <a:rPr lang="en-US">
                <a:solidFill>
                  <a:srgbClr val="000000"/>
                </a:solidFill>
                <a:latin typeface="Times New Roman" panose="02020603050405020304" pitchFamily="18" charset="0"/>
                <a:ea typeface="Times New Roman" panose="02020603050405020304" pitchFamily="18" charset="0"/>
              </a:rPr>
              <a:t>: Trang </a:t>
            </a:r>
            <a:r>
              <a:rPr lang="vi-VN">
                <a:solidFill>
                  <a:srgbClr val="000000"/>
                </a:solidFill>
                <a:latin typeface="Times New Roman" panose="02020603050405020304" pitchFamily="18" charset="0"/>
                <a:ea typeface="Times New Roman" panose="02020603050405020304" pitchFamily="18" charset="0"/>
              </a:rPr>
              <a:t>quản trị</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06</a:t>
            </a:r>
          </a:p>
        </p:txBody>
      </p:sp>
      <p:pic>
        <p:nvPicPr>
          <p:cNvPr id="10" name="Picture 9"/>
          <p:cNvPicPr>
            <a:picLocks noChangeAspect="1"/>
          </p:cNvPicPr>
          <p:nvPr/>
        </p:nvPicPr>
        <p:blipFill>
          <a:blip r:embed="rId4"/>
          <a:stretch>
            <a:fillRect/>
          </a:stretch>
        </p:blipFill>
        <p:spPr>
          <a:xfrm>
            <a:off x="4972107" y="577596"/>
            <a:ext cx="2701439" cy="5527560"/>
          </a:xfrm>
          <a:prstGeom prst="rect">
            <a:avLst/>
          </a:prstGeom>
        </p:spPr>
      </p:pic>
    </p:spTree>
    <p:extLst>
      <p:ext uri="{BB962C8B-B14F-4D97-AF65-F5344CB8AC3E}">
        <p14:creationId xmlns:p14="http://schemas.microsoft.com/office/powerpoint/2010/main" val="125468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5221963" cy="1645500"/>
            <a:chOff x="2075625" y="1090612"/>
            <a:chExt cx="4261069" cy="2144143"/>
          </a:xfrm>
        </p:grpSpPr>
        <p:sp>
          <p:nvSpPr>
            <p:cNvPr id="4" name="Shape 232"/>
            <p:cNvSpPr/>
            <p:nvPr/>
          </p:nvSpPr>
          <p:spPr>
            <a:xfrm>
              <a:off x="2752259" y="1623893"/>
              <a:ext cx="3584435"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giao diện</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909557" y="1420378"/>
            <a:ext cx="3494418" cy="507831"/>
          </a:xfrm>
          <a:prstGeom prst="rect">
            <a:avLst/>
          </a:prstGeom>
        </p:spPr>
        <p:txBody>
          <a:bodyPr wrap="none">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8</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Trang </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thông tin người dùng</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Rectangle 10"/>
          <p:cNvSpPr/>
          <p:nvPr/>
        </p:nvSpPr>
        <p:spPr>
          <a:xfrm>
            <a:off x="3139478" y="6204690"/>
            <a:ext cx="6096000" cy="477054"/>
          </a:xfrm>
          <a:prstGeom prst="rect">
            <a:avLst/>
          </a:prstGeom>
        </p:spPr>
        <p:txBody>
          <a:bodyPr>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3</a:t>
            </a:r>
            <a:r>
              <a:rPr lang="vi-VN">
                <a:solidFill>
                  <a:srgbClr val="000000"/>
                </a:solidFill>
                <a:latin typeface="Times New Roman" panose="02020603050405020304" pitchFamily="18" charset="0"/>
                <a:ea typeface="Times New Roman" panose="02020603050405020304" pitchFamily="18" charset="0"/>
              </a:rPr>
              <a:t>3</a:t>
            </a:r>
            <a:r>
              <a:rPr lang="en-US">
                <a:solidFill>
                  <a:srgbClr val="000000"/>
                </a:solidFill>
                <a:latin typeface="Times New Roman" panose="02020603050405020304" pitchFamily="18" charset="0"/>
                <a:ea typeface="Times New Roman" panose="02020603050405020304" pitchFamily="18" charset="0"/>
              </a:rPr>
              <a:t>: Trang </a:t>
            </a:r>
            <a:r>
              <a:rPr lang="vi-VN">
                <a:solidFill>
                  <a:srgbClr val="000000"/>
                </a:solidFill>
                <a:latin typeface="Times New Roman" panose="02020603050405020304" pitchFamily="18" charset="0"/>
                <a:ea typeface="Times New Roman" panose="02020603050405020304" pitchFamily="18" charset="0"/>
              </a:rPr>
              <a:t>thông tin người dùng</a:t>
            </a:r>
            <a:endParaRPr lang="en-US" sz="2000" dirty="0">
              <a:solidFill>
                <a:srgbClr val="000000"/>
              </a:solidFill>
              <a:latin typeface="Times New Roman" panose="02020603050405020304" pitchFamily="18" charset="0"/>
              <a:ea typeface="Times New Roman" panose="02020603050405020304" pitchFamily="18" charset="0"/>
            </a:endParaRPr>
          </a:p>
          <a:p>
            <a:pPr algn="ctr">
              <a:lnSpc>
                <a:spcPts val="1500"/>
              </a:lnSpc>
              <a:spcAft>
                <a:spcPts val="0"/>
              </a:spcAft>
            </a:pPr>
            <a:r>
              <a:rPr lang="en-US" dirty="0">
                <a:solidFill>
                  <a:srgbClr val="000000"/>
                </a:solidFill>
                <a:latin typeface="Times New Roman" panose="02020603050405020304" pitchFamily="18" charset="0"/>
                <a:ea typeface="Times New Roman" panose="02020603050405020304" pitchFamily="18" charset="0"/>
              </a:rPr>
              <a:t> </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06</a:t>
            </a:r>
          </a:p>
        </p:txBody>
      </p:sp>
      <p:pic>
        <p:nvPicPr>
          <p:cNvPr id="10" name="Picture 9"/>
          <p:cNvPicPr>
            <a:picLocks noChangeAspect="1"/>
          </p:cNvPicPr>
          <p:nvPr/>
        </p:nvPicPr>
        <p:blipFill>
          <a:blip r:embed="rId4"/>
          <a:stretch>
            <a:fillRect/>
          </a:stretch>
        </p:blipFill>
        <p:spPr>
          <a:xfrm>
            <a:off x="4724399" y="559487"/>
            <a:ext cx="2936789" cy="5384113"/>
          </a:xfrm>
          <a:prstGeom prst="rect">
            <a:avLst/>
          </a:prstGeom>
        </p:spPr>
      </p:pic>
    </p:spTree>
    <p:extLst>
      <p:ext uri="{BB962C8B-B14F-4D97-AF65-F5344CB8AC3E}">
        <p14:creationId xmlns:p14="http://schemas.microsoft.com/office/powerpoint/2010/main" val="168791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5221963" cy="1645500"/>
            <a:chOff x="2075625" y="1090612"/>
            <a:chExt cx="4261069" cy="2144143"/>
          </a:xfrm>
        </p:grpSpPr>
        <p:sp>
          <p:nvSpPr>
            <p:cNvPr id="4" name="Shape 232"/>
            <p:cNvSpPr/>
            <p:nvPr/>
          </p:nvSpPr>
          <p:spPr>
            <a:xfrm>
              <a:off x="2752259" y="1623893"/>
              <a:ext cx="3584435"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giao diện</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439130" y="1394339"/>
            <a:ext cx="3709221" cy="507831"/>
          </a:xfrm>
          <a:prstGeom prst="rect">
            <a:avLst/>
          </a:prstGeom>
        </p:spPr>
        <p:txBody>
          <a:bodyPr wrap="none">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9</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Trang </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thêm mới nhà xuất bản</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Rectangle 10"/>
          <p:cNvSpPr/>
          <p:nvPr/>
        </p:nvSpPr>
        <p:spPr>
          <a:xfrm>
            <a:off x="4241171" y="6440574"/>
            <a:ext cx="3775906"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3</a:t>
            </a:r>
            <a:r>
              <a:rPr lang="vi-VN">
                <a:solidFill>
                  <a:srgbClr val="000000"/>
                </a:solidFill>
                <a:latin typeface="Times New Roman" panose="02020603050405020304" pitchFamily="18" charset="0"/>
                <a:ea typeface="Times New Roman" panose="02020603050405020304" pitchFamily="18" charset="0"/>
              </a:rPr>
              <a:t>4</a:t>
            </a:r>
            <a:r>
              <a:rPr lang="en-US">
                <a:solidFill>
                  <a:srgbClr val="000000"/>
                </a:solidFill>
                <a:latin typeface="Times New Roman" panose="02020603050405020304" pitchFamily="18" charset="0"/>
                <a:ea typeface="Times New Roman" panose="02020603050405020304" pitchFamily="18" charset="0"/>
              </a:rPr>
              <a:t>: Trang </a:t>
            </a:r>
            <a:r>
              <a:rPr lang="vi-VN">
                <a:solidFill>
                  <a:srgbClr val="000000"/>
                </a:solidFill>
                <a:latin typeface="Times New Roman" panose="02020603050405020304" pitchFamily="18" charset="0"/>
                <a:ea typeface="Times New Roman" panose="02020603050405020304" pitchFamily="18" charset="0"/>
              </a:rPr>
              <a:t>thêm mới nhà xuất bản</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06</a:t>
            </a:r>
          </a:p>
        </p:txBody>
      </p:sp>
      <p:pic>
        <p:nvPicPr>
          <p:cNvPr id="10" name="Picture 9"/>
          <p:cNvPicPr>
            <a:picLocks noChangeAspect="1"/>
          </p:cNvPicPr>
          <p:nvPr/>
        </p:nvPicPr>
        <p:blipFill>
          <a:blip r:embed="rId4"/>
          <a:stretch>
            <a:fillRect/>
          </a:stretch>
        </p:blipFill>
        <p:spPr>
          <a:xfrm>
            <a:off x="4695568" y="507188"/>
            <a:ext cx="2940908" cy="5578004"/>
          </a:xfrm>
          <a:prstGeom prst="rect">
            <a:avLst/>
          </a:prstGeom>
        </p:spPr>
      </p:pic>
    </p:spTree>
    <p:extLst>
      <p:ext uri="{BB962C8B-B14F-4D97-AF65-F5344CB8AC3E}">
        <p14:creationId xmlns:p14="http://schemas.microsoft.com/office/powerpoint/2010/main" val="1871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5221963" cy="1645500"/>
            <a:chOff x="2075625" y="1090612"/>
            <a:chExt cx="4261069" cy="2144143"/>
          </a:xfrm>
        </p:grpSpPr>
        <p:sp>
          <p:nvSpPr>
            <p:cNvPr id="4" name="Shape 232"/>
            <p:cNvSpPr/>
            <p:nvPr/>
          </p:nvSpPr>
          <p:spPr>
            <a:xfrm>
              <a:off x="2752259" y="1623893"/>
              <a:ext cx="3584435"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giao diện</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819654" y="1394339"/>
            <a:ext cx="3510448" cy="507831"/>
          </a:xfrm>
          <a:prstGeom prst="rect">
            <a:avLst/>
          </a:prstGeom>
        </p:spPr>
        <p:txBody>
          <a:bodyPr wrap="none">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10</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Trang </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thêm mới danh mục</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Rectangle 10"/>
          <p:cNvSpPr/>
          <p:nvPr/>
        </p:nvSpPr>
        <p:spPr>
          <a:xfrm>
            <a:off x="3294407" y="6406241"/>
            <a:ext cx="6096000" cy="483081"/>
          </a:xfrm>
          <a:prstGeom prst="rect">
            <a:avLst/>
          </a:prstGeom>
        </p:spPr>
        <p:txBody>
          <a:bodyPr>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3</a:t>
            </a:r>
            <a:r>
              <a:rPr lang="vi-VN">
                <a:solidFill>
                  <a:srgbClr val="000000"/>
                </a:solidFill>
                <a:latin typeface="Times New Roman" panose="02020603050405020304" pitchFamily="18" charset="0"/>
                <a:ea typeface="Times New Roman" panose="02020603050405020304" pitchFamily="18" charset="0"/>
              </a:rPr>
              <a:t>5</a:t>
            </a:r>
            <a:r>
              <a:rPr lang="en-US">
                <a:solidFill>
                  <a:srgbClr val="000000"/>
                </a:solidFill>
                <a:latin typeface="Times New Roman" panose="02020603050405020304" pitchFamily="18" charset="0"/>
                <a:ea typeface="Times New Roman" panose="02020603050405020304" pitchFamily="18" charset="0"/>
              </a:rPr>
              <a:t>: </a:t>
            </a:r>
            <a:r>
              <a:rPr lang="vi-VN">
                <a:solidFill>
                  <a:srgbClr val="000000"/>
                </a:solidFill>
                <a:latin typeface="Times New Roman" panose="02020603050405020304" pitchFamily="18" charset="0"/>
                <a:ea typeface="Times New Roman" panose="02020603050405020304" pitchFamily="18" charset="0"/>
              </a:rPr>
              <a:t>Trang thêm mới danh mục</a:t>
            </a:r>
            <a:endParaRPr lang="en-US" sz="2000" dirty="0">
              <a:solidFill>
                <a:srgbClr val="000000"/>
              </a:solidFill>
              <a:latin typeface="Times New Roman" panose="02020603050405020304" pitchFamily="18" charset="0"/>
              <a:ea typeface="Times New Roman" panose="02020603050405020304" pitchFamily="18" charset="0"/>
            </a:endParaRPr>
          </a:p>
          <a:p>
            <a:pPr algn="ctr">
              <a:lnSpc>
                <a:spcPts val="1500"/>
              </a:lnSpc>
              <a:spcAft>
                <a:spcPts val="0"/>
              </a:spcAft>
            </a:pPr>
            <a:r>
              <a:rPr lang="en-US" dirty="0">
                <a:solidFill>
                  <a:srgbClr val="000000"/>
                </a:solidFill>
                <a:latin typeface="Times New Roman" panose="02020603050405020304" pitchFamily="18" charset="0"/>
                <a:ea typeface="Times New Roman" panose="02020603050405020304" pitchFamily="18" charset="0"/>
              </a:rPr>
              <a:t> </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06</a:t>
            </a:r>
          </a:p>
        </p:txBody>
      </p:sp>
      <p:pic>
        <p:nvPicPr>
          <p:cNvPr id="2" name="Picture 1"/>
          <p:cNvPicPr>
            <a:picLocks noChangeAspect="1"/>
          </p:cNvPicPr>
          <p:nvPr/>
        </p:nvPicPr>
        <p:blipFill>
          <a:blip r:embed="rId4"/>
          <a:stretch>
            <a:fillRect/>
          </a:stretch>
        </p:blipFill>
        <p:spPr>
          <a:xfrm>
            <a:off x="4859597" y="261468"/>
            <a:ext cx="2965620" cy="5970434"/>
          </a:xfrm>
          <a:prstGeom prst="rect">
            <a:avLst/>
          </a:prstGeom>
        </p:spPr>
      </p:pic>
    </p:spTree>
    <p:extLst>
      <p:ext uri="{BB962C8B-B14F-4D97-AF65-F5344CB8AC3E}">
        <p14:creationId xmlns:p14="http://schemas.microsoft.com/office/powerpoint/2010/main" val="363646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3654109" cy="1645500"/>
            <a:chOff x="2075625" y="1090612"/>
            <a:chExt cx="2981716" cy="2144143"/>
          </a:xfrm>
        </p:grpSpPr>
        <p:sp>
          <p:nvSpPr>
            <p:cNvPr id="4" name="Shape 232"/>
            <p:cNvSpPr/>
            <p:nvPr/>
          </p:nvSpPr>
          <p:spPr>
            <a:xfrm>
              <a:off x="2752259" y="1623893"/>
              <a:ext cx="2305082"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Kiểm thử</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graphicFrame>
        <p:nvGraphicFramePr>
          <p:cNvPr id="9" name="Table 8"/>
          <p:cNvGraphicFramePr>
            <a:graphicFrameLocks noGrp="1"/>
          </p:cNvGraphicFramePr>
          <p:nvPr>
            <p:extLst>
              <p:ext uri="{D42A27DB-BD31-4B8C-83A1-F6EECF244321}">
                <p14:modId xmlns:p14="http://schemas.microsoft.com/office/powerpoint/2010/main" val="1405536297"/>
              </p:ext>
            </p:extLst>
          </p:nvPr>
        </p:nvGraphicFramePr>
        <p:xfrm>
          <a:off x="1173706" y="2538485"/>
          <a:ext cx="10112478" cy="2378610"/>
        </p:xfrm>
        <a:graphic>
          <a:graphicData uri="http://schemas.openxmlformats.org/drawingml/2006/table">
            <a:tbl>
              <a:tblPr firstRow="1" firstCol="1" bandRow="1">
                <a:tableStyleId>{5C22544A-7EE6-4342-B048-85BDC9FD1C3A}</a:tableStyleId>
              </a:tblPr>
              <a:tblGrid>
                <a:gridCol w="811020">
                  <a:extLst>
                    <a:ext uri="{9D8B030D-6E8A-4147-A177-3AD203B41FA5}">
                      <a16:colId xmlns:a16="http://schemas.microsoft.com/office/drawing/2014/main" val="20000"/>
                    </a:ext>
                  </a:extLst>
                </a:gridCol>
                <a:gridCol w="7511549">
                  <a:extLst>
                    <a:ext uri="{9D8B030D-6E8A-4147-A177-3AD203B41FA5}">
                      <a16:colId xmlns:a16="http://schemas.microsoft.com/office/drawing/2014/main" val="20001"/>
                    </a:ext>
                  </a:extLst>
                </a:gridCol>
                <a:gridCol w="1789909">
                  <a:extLst>
                    <a:ext uri="{9D8B030D-6E8A-4147-A177-3AD203B41FA5}">
                      <a16:colId xmlns:a16="http://schemas.microsoft.com/office/drawing/2014/main" val="20002"/>
                    </a:ext>
                  </a:extLst>
                </a:gridCol>
              </a:tblGrid>
              <a:tr h="475722">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TT</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Các thành phần</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Tình trạng</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75722">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1</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Các trường trên form không được trống theo yêu cầu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OK</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75722">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2</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Dữ liệu nhập phù hợp (Chuỗi, số, ngày,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OK</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75722">
                <a:tc>
                  <a:txBody>
                    <a:bodyPr/>
                    <a:lstStyle/>
                    <a:p>
                      <a:pPr algn="ctr">
                        <a:lnSpc>
                          <a:spcPct val="130000"/>
                        </a:lnSpc>
                        <a:spcBef>
                          <a:spcPts val="600"/>
                        </a:spcBef>
                        <a:spcAft>
                          <a:spcPts val="300"/>
                        </a:spcAft>
                      </a:pPr>
                      <a:r>
                        <a:rPr lang="vi-VN" sz="1800">
                          <a:solidFill>
                            <a:schemeClr val="lt1"/>
                          </a:solidFill>
                          <a:effectLst/>
                          <a:latin typeface="Times New Roman" panose="02020603050405020304" pitchFamily="18" charset="0"/>
                          <a:ea typeface="+mn-ea"/>
                          <a:cs typeface="Times New Roman" panose="02020603050405020304" pitchFamily="18" charset="0"/>
                        </a:rPr>
                        <a:t>3</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Các ràng buộc (thêm, sửa, xóa)</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OK</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75722">
                <a:tc>
                  <a:txBody>
                    <a:bodyPr/>
                    <a:lstStyle/>
                    <a:p>
                      <a:pPr algn="ctr">
                        <a:lnSpc>
                          <a:spcPct val="130000"/>
                        </a:lnSpc>
                        <a:spcBef>
                          <a:spcPts val="600"/>
                        </a:spcBef>
                        <a:spcAft>
                          <a:spcPts val="300"/>
                        </a:spcAft>
                      </a:pPr>
                      <a:r>
                        <a:rPr lang="vi-VN" sz="1800">
                          <a:solidFill>
                            <a:schemeClr val="lt1"/>
                          </a:solidFill>
                          <a:effectLst/>
                          <a:latin typeface="Times New Roman" panose="02020603050405020304" pitchFamily="18" charset="0"/>
                          <a:ea typeface="+mn-ea"/>
                          <a:cs typeface="Times New Roman" panose="02020603050405020304" pitchFamily="18" charset="0"/>
                        </a:rPr>
                        <a:t>4</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Kiểm tra dữ liệu nhập trên form đầy đủ</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OK</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10" name="Rectangle 1"/>
          <p:cNvSpPr>
            <a:spLocks noChangeArrowheads="1"/>
          </p:cNvSpPr>
          <p:nvPr/>
        </p:nvSpPr>
        <p:spPr bwMode="auto">
          <a:xfrm>
            <a:off x="609767" y="1585052"/>
            <a:ext cx="3063659"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bmk="_Toc518500795">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7.1. Kiểm tra dữ liệu nhập</a:t>
            </a:r>
            <a:endParaRPr kumimoji="0" lang="en-US" altLang="en-US" sz="20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07</a:t>
            </a:r>
          </a:p>
        </p:txBody>
      </p:sp>
      <p:sp>
        <p:nvSpPr>
          <p:cNvPr id="12" name="Rectangle 11"/>
          <p:cNvSpPr/>
          <p:nvPr/>
        </p:nvSpPr>
        <p:spPr>
          <a:xfrm>
            <a:off x="4078484" y="6055773"/>
            <a:ext cx="3079689" cy="369332"/>
          </a:xfrm>
          <a:prstGeom prst="rect">
            <a:avLst/>
          </a:prstGeom>
        </p:spPr>
        <p:txBody>
          <a:bodyPr wrap="none">
            <a:spAutoFit/>
          </a:bodyPr>
          <a:lstStyle/>
          <a:p>
            <a:r>
              <a:rPr lang="en-US">
                <a:solidFill>
                  <a:srgbClr val="000000"/>
                </a:solidFill>
                <a:latin typeface="Times New Roman" panose="02020603050405020304" pitchFamily="18" charset="0"/>
                <a:ea typeface="Times New Roman" panose="02020603050405020304" pitchFamily="18" charset="0"/>
              </a:rPr>
              <a:t>Hình 3</a:t>
            </a:r>
            <a:r>
              <a:rPr lang="vi-VN">
                <a:solidFill>
                  <a:srgbClr val="000000"/>
                </a:solidFill>
                <a:latin typeface="Times New Roman" panose="02020603050405020304" pitchFamily="18" charset="0"/>
                <a:ea typeface="Times New Roman" panose="02020603050405020304" pitchFamily="18" charset="0"/>
              </a:rPr>
              <a:t>6</a:t>
            </a:r>
            <a:r>
              <a:rPr lang="en-US">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Kiểm tra dữ liệu nhập</a:t>
            </a:r>
            <a:endParaRPr lang="en-US" dirty="0"/>
          </a:p>
        </p:txBody>
      </p:sp>
    </p:spTree>
    <p:extLst>
      <p:ext uri="{BB962C8B-B14F-4D97-AF65-F5344CB8AC3E}">
        <p14:creationId xmlns:p14="http://schemas.microsoft.com/office/powerpoint/2010/main" val="28909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Shape 231"/>
          <p:cNvGrpSpPr/>
          <p:nvPr/>
        </p:nvGrpSpPr>
        <p:grpSpPr>
          <a:xfrm>
            <a:off x="-744914" y="379034"/>
            <a:ext cx="5029531" cy="1645500"/>
            <a:chOff x="2075625" y="1090612"/>
            <a:chExt cx="4104047" cy="2144143"/>
          </a:xfrm>
        </p:grpSpPr>
        <p:sp>
          <p:nvSpPr>
            <p:cNvPr id="25" name="Shape 232"/>
            <p:cNvSpPr/>
            <p:nvPr/>
          </p:nvSpPr>
          <p:spPr>
            <a:xfrm>
              <a:off x="2676179" y="1623893"/>
              <a:ext cx="3503493"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lvl="0" algn="ctr"/>
              <a:r>
                <a:rPr lang="en-US" sz="3600" b="1">
                  <a:solidFill>
                    <a:schemeClr val="bg1"/>
                  </a:solidFill>
                  <a:latin typeface="Times New Roman" panose="02020603050405020304" pitchFamily="18" charset="0"/>
                  <a:ea typeface="Century Gothic"/>
                  <a:cs typeface="Times New Roman" panose="02020603050405020304" pitchFamily="18" charset="0"/>
                  <a:sym typeface="Century Gothic"/>
                </a:rPr>
                <a:t>          </a:t>
              </a:r>
              <a:r>
                <a:rPr lang="en-US" sz="2400" b="1">
                  <a:solidFill>
                    <a:prstClr val="white"/>
                  </a:solidFill>
                  <a:latin typeface="Times New Roman" panose="02020603050405020304" pitchFamily="18" charset="0"/>
                  <a:ea typeface="Century Gothic"/>
                  <a:cs typeface="Times New Roman" panose="02020603050405020304" pitchFamily="18" charset="0"/>
                  <a:sym typeface="Century Gothic"/>
                </a:rPr>
                <a:t>Tổng quan ứng dụng</a:t>
              </a:r>
            </a:p>
          </p:txBody>
        </p:sp>
        <p:sp>
          <p:nvSpPr>
            <p:cNvPr id="26"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27"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sp>
        <p:nvSpPr>
          <p:cNvPr id="28" name="Rectangle 27"/>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02</a:t>
            </a:r>
          </a:p>
        </p:txBody>
      </p:sp>
      <p:pic>
        <p:nvPicPr>
          <p:cNvPr id="11" name="Picture 10"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12" name="Picture 11"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6" name="Rectangle 5"/>
          <p:cNvSpPr/>
          <p:nvPr/>
        </p:nvSpPr>
        <p:spPr>
          <a:xfrm>
            <a:off x="720742" y="1493689"/>
            <a:ext cx="11060468" cy="4293483"/>
          </a:xfrm>
          <a:prstGeom prst="rect">
            <a:avLst/>
          </a:prstGeom>
        </p:spPr>
        <p:txBody>
          <a:bodyPr wrap="square">
            <a:spAutoFit/>
          </a:bodyPr>
          <a:lstStyle/>
          <a:p>
            <a:pPr algn="just">
              <a:lnSpc>
                <a:spcPct val="150000"/>
              </a:lnSpc>
              <a:spcAft>
                <a:spcPts val="0"/>
              </a:spcAft>
            </a:pPr>
            <a:r>
              <a:rPr lang="en-US" sz="2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2.2. Đối với khách hàng</a:t>
            </a:r>
          </a:p>
          <a:p>
            <a:pPr marL="342900" lvl="0" indent="-342900" algn="just">
              <a:lnSpc>
                <a:spcPct val="150000"/>
              </a:lnSpc>
              <a:spcAft>
                <a:spcPts val="0"/>
              </a:spcAft>
              <a:buFont typeface="Symbol" panose="05050102010706020507" pitchFamily="18" charset="2"/>
              <a:buBlip>
                <a:blip r:embed="rId4"/>
              </a:buBlip>
            </a:pPr>
            <a:r>
              <a:rPr lang="en-US" sz="2000">
                <a:solidFill>
                  <a:srgbClr val="000000"/>
                </a:solidFill>
                <a:latin typeface="Times New Roman" panose="02020603050405020304" pitchFamily="18" charset="0"/>
                <a:ea typeface="Times New Roman" panose="02020603050405020304" pitchFamily="18" charset="0"/>
              </a:rPr>
              <a:t>Xây dựng </a:t>
            </a:r>
            <a:r>
              <a:rPr lang="vi-VN" sz="2000">
                <a:solidFill>
                  <a:srgbClr val="000000"/>
                </a:solidFill>
                <a:latin typeface="Times New Roman" panose="02020603050405020304" pitchFamily="18" charset="0"/>
                <a:ea typeface="Times New Roman" panose="02020603050405020304" pitchFamily="18" charset="0"/>
              </a:rPr>
              <a:t>ứng dụng</a:t>
            </a:r>
            <a:r>
              <a:rPr lang="en-US" sz="2000">
                <a:solidFill>
                  <a:srgbClr val="000000"/>
                </a:solidFill>
                <a:latin typeface="Times New Roman" panose="02020603050405020304" pitchFamily="18" charset="0"/>
                <a:ea typeface="Times New Roman" panose="02020603050405020304" pitchFamily="18" charset="0"/>
              </a:rPr>
              <a:t> nhằm đáp ứng nhu cầu của mọi khách hàng kể cả những khách hàng khó tính nhất.</a:t>
            </a:r>
          </a:p>
          <a:p>
            <a:pPr marL="342900" lvl="0" indent="-342900" algn="just">
              <a:lnSpc>
                <a:spcPct val="150000"/>
              </a:lnSpc>
              <a:spcAft>
                <a:spcPts val="0"/>
              </a:spcAft>
              <a:buFont typeface="Symbol" panose="05050102010706020507" pitchFamily="18" charset="2"/>
              <a:buBlip>
                <a:blip r:embed="rId4"/>
              </a:buBlip>
            </a:pPr>
            <a:r>
              <a:rPr lang="en-US" sz="2000">
                <a:solidFill>
                  <a:srgbClr val="000000"/>
                </a:solidFill>
                <a:latin typeface="Times New Roman" panose="02020603050405020304" pitchFamily="18" charset="0"/>
                <a:ea typeface="Times New Roman" panose="02020603050405020304" pitchFamily="18" charset="0"/>
              </a:rPr>
              <a:t>Với việc áp dụng các tính năng của CNTT trên </a:t>
            </a:r>
            <a:r>
              <a:rPr lang="vi-VN" sz="2000">
                <a:solidFill>
                  <a:srgbClr val="000000"/>
                </a:solidFill>
                <a:latin typeface="Times New Roman" panose="02020603050405020304" pitchFamily="18" charset="0"/>
                <a:ea typeface="Times New Roman" panose="02020603050405020304" pitchFamily="18" charset="0"/>
              </a:rPr>
              <a:t>ứng dụng</a:t>
            </a:r>
            <a:r>
              <a:rPr lang="en-US" sz="2000">
                <a:solidFill>
                  <a:srgbClr val="000000"/>
                </a:solidFill>
                <a:latin typeface="Times New Roman" panose="02020603050405020304" pitchFamily="18" charset="0"/>
                <a:ea typeface="Times New Roman" panose="02020603050405020304" pitchFamily="18" charset="0"/>
              </a:rPr>
              <a:t> chúng tôi sẽ đưa ra danh sách những sản phẩm được bán chạy nhất, những sản phẩm mới nhất nhằm quảng bá và định hướng cho khách hàng những sản phẩm chất lượng, phù hợp với nhu cầu của mình.</a:t>
            </a:r>
          </a:p>
          <a:p>
            <a:pPr marL="342900" lvl="0" indent="-342900" algn="just">
              <a:lnSpc>
                <a:spcPct val="150000"/>
              </a:lnSpc>
              <a:spcAft>
                <a:spcPts val="0"/>
              </a:spcAft>
              <a:buFont typeface="Symbol" panose="05050102010706020507" pitchFamily="18" charset="2"/>
              <a:buBlip>
                <a:blip r:embed="rId4"/>
              </a:buBlip>
            </a:pPr>
            <a:r>
              <a:rPr lang="en-US" sz="2000">
                <a:solidFill>
                  <a:srgbClr val="000000"/>
                </a:solidFill>
                <a:latin typeface="Times New Roman" panose="02020603050405020304" pitchFamily="18" charset="0"/>
                <a:ea typeface="Times New Roman" panose="02020603050405020304" pitchFamily="18" charset="0"/>
              </a:rPr>
              <a:t>Cùng với chức năng đặt mua và hình thức thanh toán nhanh nhất, </a:t>
            </a:r>
            <a:r>
              <a:rPr lang="vi-VN" sz="2000">
                <a:solidFill>
                  <a:srgbClr val="000000"/>
                </a:solidFill>
                <a:latin typeface="Times New Roman" panose="02020603050405020304" pitchFamily="18" charset="0"/>
                <a:ea typeface="Times New Roman" panose="02020603050405020304" pitchFamily="18" charset="0"/>
              </a:rPr>
              <a:t>ứng dụng</a:t>
            </a:r>
            <a:r>
              <a:rPr lang="en-US" sz="2000">
                <a:solidFill>
                  <a:srgbClr val="000000"/>
                </a:solidFill>
                <a:latin typeface="Times New Roman" panose="02020603050405020304" pitchFamily="18" charset="0"/>
                <a:ea typeface="Times New Roman" panose="02020603050405020304" pitchFamily="18" charset="0"/>
              </a:rPr>
              <a:t> sẽ tiết kiệm rất nhiều thời gian cho việc chọn và mua. Việc mua và bán sẽ thuận tiện hơn chỉ với một </a:t>
            </a:r>
            <a:r>
              <a:rPr lang="vi-VN" sz="2000">
                <a:solidFill>
                  <a:srgbClr val="000000"/>
                </a:solidFill>
                <a:latin typeface="Times New Roman" panose="02020603050405020304" pitchFamily="18" charset="0"/>
                <a:ea typeface="Times New Roman" panose="02020603050405020304" pitchFamily="18" charset="0"/>
              </a:rPr>
              <a:t>cái chạm màn hình</a:t>
            </a:r>
            <a:r>
              <a:rPr lang="en-US" sz="2000">
                <a:solidFill>
                  <a:srgbClr val="000000"/>
                </a:solidFill>
                <a:latin typeface="Times New Roman" panose="02020603050405020304" pitchFamily="18" charset="0"/>
                <a:ea typeface="Times New Roman" panose="02020603050405020304" pitchFamily="18" charset="0"/>
              </a:rPr>
              <a:t>.</a:t>
            </a:r>
          </a:p>
          <a:p>
            <a:pPr marL="342900" lvl="0" indent="-342900" algn="just">
              <a:lnSpc>
                <a:spcPct val="150000"/>
              </a:lnSpc>
              <a:spcAft>
                <a:spcPts val="0"/>
              </a:spcAft>
              <a:buFont typeface="Symbol" panose="05050102010706020507" pitchFamily="18" charset="2"/>
              <a:buBlip>
                <a:blip r:embed="rId4"/>
              </a:buBlip>
            </a:pPr>
            <a:r>
              <a:rPr lang="vi-VN" sz="2000">
                <a:solidFill>
                  <a:srgbClr val="000000"/>
                </a:solidFill>
                <a:latin typeface="Times New Roman" panose="02020603050405020304" pitchFamily="18" charset="0"/>
                <a:ea typeface="Times New Roman" panose="02020603050405020304" pitchFamily="18" charset="0"/>
              </a:rPr>
              <a:t>Ứng dụng</a:t>
            </a:r>
            <a:r>
              <a:rPr lang="en-US" sz="2000">
                <a:solidFill>
                  <a:srgbClr val="000000"/>
                </a:solidFill>
                <a:latin typeface="Times New Roman" panose="02020603050405020304" pitchFamily="18" charset="0"/>
                <a:ea typeface="Times New Roman" panose="02020603050405020304" pitchFamily="18" charset="0"/>
              </a:rPr>
              <a:t> cung cấp nguồn thông tin về sản phẩm rõ nguồn gốc, xuất </a:t>
            </a:r>
            <a:r>
              <a:rPr lang="vi-VN" sz="2000">
                <a:solidFill>
                  <a:srgbClr val="000000"/>
                </a:solidFill>
                <a:latin typeface="Times New Roman" panose="02020603050405020304" pitchFamily="18" charset="0"/>
                <a:ea typeface="Times New Roman" panose="02020603050405020304" pitchFamily="18" charset="0"/>
              </a:rPr>
              <a:t>x</a:t>
            </a:r>
            <a:r>
              <a:rPr lang="en-US" sz="2000">
                <a:solidFill>
                  <a:srgbClr val="000000"/>
                </a:solidFill>
                <a:latin typeface="Times New Roman" panose="02020603050405020304" pitchFamily="18" charset="0"/>
                <a:ea typeface="Times New Roman" panose="02020603050405020304" pitchFamily="18" charset="0"/>
              </a:rPr>
              <a:t>ứ. Đảm bảo chất lượng tất cả các mặt hàng.</a:t>
            </a:r>
          </a:p>
        </p:txBody>
      </p:sp>
    </p:spTree>
    <p:extLst>
      <p:ext uri="{BB962C8B-B14F-4D97-AF65-F5344CB8AC3E}">
        <p14:creationId xmlns:p14="http://schemas.microsoft.com/office/powerpoint/2010/main" val="37926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Shape 231"/>
          <p:cNvGrpSpPr/>
          <p:nvPr/>
        </p:nvGrpSpPr>
        <p:grpSpPr>
          <a:xfrm>
            <a:off x="-731851" y="261468"/>
            <a:ext cx="3654109" cy="1645500"/>
            <a:chOff x="2075625" y="1090612"/>
            <a:chExt cx="2981716" cy="2144143"/>
          </a:xfrm>
        </p:grpSpPr>
        <p:sp>
          <p:nvSpPr>
            <p:cNvPr id="5" name="Shape 232"/>
            <p:cNvSpPr/>
            <p:nvPr/>
          </p:nvSpPr>
          <p:spPr>
            <a:xfrm>
              <a:off x="2752259" y="1623893"/>
              <a:ext cx="2305082"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Kiểm thử</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6"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7"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8" name="Picture 7"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9" name="Picture 8"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10" name="Rectangle 9"/>
          <p:cNvSpPr/>
          <p:nvPr/>
        </p:nvSpPr>
        <p:spPr>
          <a:xfrm>
            <a:off x="687513" y="1575723"/>
            <a:ext cx="2908168" cy="498663"/>
          </a:xfrm>
          <a:prstGeom prst="rect">
            <a:avLst/>
          </a:prstGeom>
        </p:spPr>
        <p:txBody>
          <a:bodyPr wrap="none">
            <a:spAutoFit/>
          </a:bodyPr>
          <a:lstStyle/>
          <a:p>
            <a:pPr algn="just">
              <a:lnSpc>
                <a:spcPct val="150000"/>
              </a:lnSpc>
              <a:spcAft>
                <a:spcPts val="0"/>
              </a:spcAft>
            </a:pP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7.2. Kiểm tra các liên kết</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774539631"/>
              </p:ext>
            </p:extLst>
          </p:nvPr>
        </p:nvGraphicFramePr>
        <p:xfrm>
          <a:off x="1047015" y="2299979"/>
          <a:ext cx="10116853" cy="3827864"/>
        </p:xfrm>
        <a:graphic>
          <a:graphicData uri="http://schemas.openxmlformats.org/drawingml/2006/table">
            <a:tbl>
              <a:tblPr firstRow="1" firstCol="1" bandRow="1">
                <a:tableStyleId>{5C22544A-7EE6-4342-B048-85BDC9FD1C3A}</a:tableStyleId>
              </a:tblPr>
              <a:tblGrid>
                <a:gridCol w="811372">
                  <a:extLst>
                    <a:ext uri="{9D8B030D-6E8A-4147-A177-3AD203B41FA5}">
                      <a16:colId xmlns:a16="http://schemas.microsoft.com/office/drawing/2014/main" val="20000"/>
                    </a:ext>
                  </a:extLst>
                </a:gridCol>
                <a:gridCol w="7514798">
                  <a:extLst>
                    <a:ext uri="{9D8B030D-6E8A-4147-A177-3AD203B41FA5}">
                      <a16:colId xmlns:a16="http://schemas.microsoft.com/office/drawing/2014/main" val="20001"/>
                    </a:ext>
                  </a:extLst>
                </a:gridCol>
                <a:gridCol w="1790683">
                  <a:extLst>
                    <a:ext uri="{9D8B030D-6E8A-4147-A177-3AD203B41FA5}">
                      <a16:colId xmlns:a16="http://schemas.microsoft.com/office/drawing/2014/main" val="20002"/>
                    </a:ext>
                  </a:extLst>
                </a:gridCol>
              </a:tblGrid>
              <a:tr h="478483">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TT</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Các liên kết</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Tình trạng</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78483">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1</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Tất cả các trang đều hoạt động</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OK</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78483">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2</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Tất cả các liên kết đều hoạt động đúng</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OK</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78483">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3</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Các trang đều không có lỗi chính tả</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OK</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78483">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4</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Các mẫu sử dụng trên mỗi trang đều phù hợp</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OK</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78483">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5</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Các thành phần trong trang đều hoạt động</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OK</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478483">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6</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Ứng dụng tương thích với nhiều </a:t>
                      </a:r>
                      <a:r>
                        <a:rPr lang="vi-VN" sz="1800">
                          <a:effectLst/>
                          <a:latin typeface="Times New Roman" panose="02020603050405020304" pitchFamily="18" charset="0"/>
                          <a:cs typeface="Times New Roman" panose="02020603050405020304" pitchFamily="18" charset="0"/>
                        </a:rPr>
                        <a:t>dòng</a:t>
                      </a:r>
                      <a:r>
                        <a:rPr lang="vi-VN" sz="1800" baseline="0">
                          <a:effectLst/>
                          <a:latin typeface="Times New Roman" panose="02020603050405020304" pitchFamily="18" charset="0"/>
                          <a:cs typeface="Times New Roman" panose="02020603050405020304" pitchFamily="18" charset="0"/>
                        </a:rPr>
                        <a:t> điện thoại Android</a:t>
                      </a:r>
                      <a:r>
                        <a:rPr lang="en-US" sz="1800">
                          <a:effectLst/>
                          <a:latin typeface="Times New Roman" panose="02020603050405020304" pitchFamily="18" charset="0"/>
                          <a:cs typeface="Times New Roman" panose="02020603050405020304" pitchFamily="18" charset="0"/>
                        </a:rPr>
                        <a:t> phổ biến</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OK</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478483">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7</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Các trang đều có liên kết đến trang khác</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Bef>
                          <a:spcPts val="600"/>
                        </a:spcBef>
                        <a:spcAft>
                          <a:spcPts val="300"/>
                        </a:spcAft>
                      </a:pPr>
                      <a:r>
                        <a:rPr lang="en-US" sz="1800">
                          <a:effectLst/>
                          <a:latin typeface="Times New Roman" panose="02020603050405020304" pitchFamily="18" charset="0"/>
                          <a:cs typeface="Times New Roman" panose="02020603050405020304" pitchFamily="18" charset="0"/>
                        </a:rPr>
                        <a:t>OK</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bl>
          </a:graphicData>
        </a:graphic>
      </p:graphicFrame>
      <p:sp>
        <p:nvSpPr>
          <p:cNvPr id="12" name="Rectangle 11"/>
          <p:cNvSpPr/>
          <p:nvPr/>
        </p:nvSpPr>
        <p:spPr>
          <a:xfrm>
            <a:off x="4278302" y="6439287"/>
            <a:ext cx="2980304"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3</a:t>
            </a:r>
            <a:r>
              <a:rPr lang="vi-VN">
                <a:solidFill>
                  <a:srgbClr val="000000"/>
                </a:solidFill>
                <a:latin typeface="Times New Roman" panose="02020603050405020304" pitchFamily="18" charset="0"/>
                <a:ea typeface="Times New Roman" panose="02020603050405020304" pitchFamily="18" charset="0"/>
              </a:rPr>
              <a:t>7</a:t>
            </a:r>
            <a:r>
              <a:rPr lang="en-US">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Kiểm tra các liên kết</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3" name="Rectangle 12"/>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07</a:t>
            </a:r>
          </a:p>
        </p:txBody>
      </p:sp>
    </p:spTree>
    <p:extLst>
      <p:ext uri="{BB962C8B-B14F-4D97-AF65-F5344CB8AC3E}">
        <p14:creationId xmlns:p14="http://schemas.microsoft.com/office/powerpoint/2010/main" val="385957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descr="aptechlogoww"/>
          <p:cNvPicPr/>
          <p:nvPr/>
        </p:nvPicPr>
        <p:blipFill>
          <a:blip r:embed="rId3">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6" name="Picture 5" descr="bkaptechlogo"/>
          <p:cNvPicPr/>
          <p:nvPr/>
        </p:nvPicPr>
        <p:blipFill>
          <a:blip r:embed="rId4">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Tree>
    <p:extLst>
      <p:ext uri="{BB962C8B-B14F-4D97-AF65-F5344CB8AC3E}">
        <p14:creationId xmlns:p14="http://schemas.microsoft.com/office/powerpoint/2010/main" val="1447124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Shape 231"/>
          <p:cNvGrpSpPr/>
          <p:nvPr/>
        </p:nvGrpSpPr>
        <p:grpSpPr>
          <a:xfrm>
            <a:off x="-744914" y="379034"/>
            <a:ext cx="5029531" cy="1645500"/>
            <a:chOff x="2075625" y="1090612"/>
            <a:chExt cx="4104047" cy="2144143"/>
          </a:xfrm>
        </p:grpSpPr>
        <p:sp>
          <p:nvSpPr>
            <p:cNvPr id="10" name="Shape 232"/>
            <p:cNvSpPr/>
            <p:nvPr/>
          </p:nvSpPr>
          <p:spPr>
            <a:xfrm>
              <a:off x="2676179" y="1623893"/>
              <a:ext cx="3503493"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lvl="0" algn="ctr"/>
              <a:r>
                <a:rPr lang="en-US" sz="3600" b="1">
                  <a:solidFill>
                    <a:schemeClr val="bg1"/>
                  </a:solidFill>
                  <a:latin typeface="Times New Roman" panose="02020603050405020304" pitchFamily="18" charset="0"/>
                  <a:ea typeface="Century Gothic"/>
                  <a:cs typeface="Times New Roman" panose="02020603050405020304" pitchFamily="18" charset="0"/>
                  <a:sym typeface="Century Gothic"/>
                </a:rPr>
                <a:t>          </a:t>
              </a:r>
              <a:r>
                <a:rPr lang="en-US" sz="2400" b="1">
                  <a:solidFill>
                    <a:prstClr val="white"/>
                  </a:solidFill>
                  <a:latin typeface="Times New Roman" panose="02020603050405020304" pitchFamily="18" charset="0"/>
                  <a:ea typeface="Century Gothic"/>
                  <a:cs typeface="Times New Roman" panose="02020603050405020304" pitchFamily="18" charset="0"/>
                  <a:sym typeface="Century Gothic"/>
                </a:rPr>
                <a:t>Tổng quan ứng dụng</a:t>
              </a:r>
            </a:p>
          </p:txBody>
        </p:sp>
        <p:sp>
          <p:nvSpPr>
            <p:cNvPr id="11"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12"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13" name="Picture 12"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14" name="Picture 13"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3" name="Rectangle 2"/>
          <p:cNvSpPr/>
          <p:nvPr/>
        </p:nvSpPr>
        <p:spPr>
          <a:xfrm>
            <a:off x="1257911" y="1947205"/>
            <a:ext cx="10260320" cy="2831544"/>
          </a:xfrm>
          <a:prstGeom prst="rect">
            <a:avLst/>
          </a:prstGeom>
        </p:spPr>
        <p:txBody>
          <a:bodyPr wrap="square">
            <a:spAutoFit/>
          </a:bodyPr>
          <a:lstStyle/>
          <a:p>
            <a:pPr algn="just">
              <a:lnSpc>
                <a:spcPct val="150000"/>
              </a:lnSpc>
              <a:spcAft>
                <a:spcPts val="0"/>
              </a:spcAft>
            </a:pPr>
            <a:r>
              <a:rPr lang="en-US" sz="2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vi-VN" sz="2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2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Đối với người quản trị ứng dụng</a:t>
            </a:r>
          </a:p>
          <a:p>
            <a:pPr marL="342900" lvl="0" indent="-342900" algn="just">
              <a:lnSpc>
                <a:spcPct val="150000"/>
              </a:lnSpc>
              <a:spcBef>
                <a:spcPts val="600"/>
              </a:spcBef>
              <a:spcAft>
                <a:spcPts val="600"/>
              </a:spcAft>
              <a:buFont typeface="Symbol" panose="05050102010706020507" pitchFamily="18" charset="2"/>
              <a:buBlip>
                <a:blip r:embed="rId4"/>
              </a:buBlip>
            </a:pPr>
            <a:r>
              <a:rPr lang="en-US" sz="2000">
                <a:latin typeface="Times New Roman" panose="02020603050405020304" pitchFamily="18" charset="0"/>
                <a:ea typeface="Times New Roman" panose="02020603050405020304" pitchFamily="18" charset="0"/>
              </a:rPr>
              <a:t>Dễ dàng quản lý sản phẩm, danh mục sản phẩm</a:t>
            </a:r>
          </a:p>
          <a:p>
            <a:pPr marL="342900" lvl="0" indent="-342900" algn="just">
              <a:lnSpc>
                <a:spcPct val="150000"/>
              </a:lnSpc>
              <a:spcBef>
                <a:spcPts val="600"/>
              </a:spcBef>
              <a:spcAft>
                <a:spcPts val="600"/>
              </a:spcAft>
              <a:buFont typeface="Symbol" panose="05050102010706020507" pitchFamily="18" charset="2"/>
              <a:buBlip>
                <a:blip r:embed="rId4"/>
              </a:buBlip>
            </a:pPr>
            <a:r>
              <a:rPr lang="en-US" sz="2000">
                <a:latin typeface="Times New Roman" panose="02020603050405020304" pitchFamily="18" charset="0"/>
                <a:ea typeface="Times New Roman" panose="02020603050405020304" pitchFamily="18" charset="0"/>
              </a:rPr>
              <a:t>Phải có cơ chế đăng nhập để xác định người có quyền hạn mới có thể đăng nhập vào hệ thống quản trị của </a:t>
            </a:r>
            <a:r>
              <a:rPr lang="vi-VN" sz="2000">
                <a:latin typeface="Times New Roman" panose="02020603050405020304" pitchFamily="18" charset="0"/>
                <a:ea typeface="Times New Roman" panose="02020603050405020304" pitchFamily="18" charset="0"/>
              </a:rPr>
              <a:t>ứng dụng</a:t>
            </a:r>
            <a:r>
              <a:rPr lang="en-US" sz="2000">
                <a:latin typeface="Times New Roman" panose="02020603050405020304" pitchFamily="18" charset="0"/>
                <a:ea typeface="Times New Roman" panose="02020603050405020304" pitchFamily="18" charset="0"/>
              </a:rPr>
              <a:t>.</a:t>
            </a:r>
          </a:p>
          <a:p>
            <a:pPr marL="342900" lvl="0" indent="-342900" algn="just">
              <a:lnSpc>
                <a:spcPct val="150000"/>
              </a:lnSpc>
              <a:spcBef>
                <a:spcPts val="600"/>
              </a:spcBef>
              <a:spcAft>
                <a:spcPts val="600"/>
              </a:spcAft>
              <a:buFont typeface="Symbol" panose="05050102010706020507" pitchFamily="18" charset="2"/>
              <a:buBlip>
                <a:blip r:embed="rId4"/>
              </a:buBlip>
            </a:pPr>
            <a:r>
              <a:rPr lang="en-US" sz="2000">
                <a:latin typeface="Times New Roman" panose="02020603050405020304" pitchFamily="18" charset="0"/>
                <a:ea typeface="Times New Roman" panose="02020603050405020304" pitchFamily="18" charset="0"/>
              </a:rPr>
              <a:t>Xem, xóa được danh sách tài khoản khách hàng.</a:t>
            </a:r>
            <a:endParaRPr lang="en-US" sz="2000">
              <a:effectLst/>
              <a:latin typeface="Times New Roman" panose="02020603050405020304" pitchFamily="18" charset="0"/>
              <a:ea typeface="Times New Roman" panose="02020603050405020304" pitchFamily="18" charset="0"/>
            </a:endParaRPr>
          </a:p>
        </p:txBody>
      </p:sp>
      <p:sp>
        <p:nvSpPr>
          <p:cNvPr id="17" name="Rectangle 16"/>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02</a:t>
            </a:r>
          </a:p>
        </p:txBody>
      </p:sp>
    </p:spTree>
    <p:extLst>
      <p:ext uri="{BB962C8B-B14F-4D97-AF65-F5344CB8AC3E}">
        <p14:creationId xmlns:p14="http://schemas.microsoft.com/office/powerpoint/2010/main" val="276829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Shape 231"/>
          <p:cNvGrpSpPr/>
          <p:nvPr/>
        </p:nvGrpSpPr>
        <p:grpSpPr>
          <a:xfrm>
            <a:off x="-744914" y="379034"/>
            <a:ext cx="5069779" cy="1645500"/>
            <a:chOff x="2075625" y="1090612"/>
            <a:chExt cx="4136889" cy="2144143"/>
          </a:xfrm>
        </p:grpSpPr>
        <p:sp>
          <p:nvSpPr>
            <p:cNvPr id="16" name="Shape 232"/>
            <p:cNvSpPr/>
            <p:nvPr/>
          </p:nvSpPr>
          <p:spPr>
            <a:xfrm>
              <a:off x="2676179" y="1611100"/>
              <a:ext cx="3536335" cy="898077"/>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lvl="0" algn="ctr"/>
              <a:r>
                <a:rPr lang="en-US" sz="3600" b="1">
                  <a:solidFill>
                    <a:schemeClr val="bg1"/>
                  </a:solidFill>
                  <a:latin typeface="Times New Roman" panose="02020603050405020304" pitchFamily="18" charset="0"/>
                  <a:ea typeface="Century Gothic"/>
                  <a:cs typeface="Times New Roman" panose="02020603050405020304" pitchFamily="18" charset="0"/>
                  <a:sym typeface="Century Gothic"/>
                </a:rPr>
                <a:t>          </a:t>
              </a:r>
              <a:r>
                <a:rPr lang="en-US" sz="2400" b="1">
                  <a:solidFill>
                    <a:prstClr val="white"/>
                  </a:solidFill>
                  <a:latin typeface="Times New Roman" panose="02020603050405020304" pitchFamily="18" charset="0"/>
                  <a:ea typeface="Century Gothic"/>
                  <a:cs typeface="Times New Roman" panose="02020603050405020304" pitchFamily="18" charset="0"/>
                  <a:sym typeface="Century Gothic"/>
                </a:rPr>
                <a:t>Tổng quan ứng dụng</a:t>
              </a:r>
            </a:p>
          </p:txBody>
        </p:sp>
        <p:sp>
          <p:nvSpPr>
            <p:cNvPr id="17"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18"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sp>
        <p:nvSpPr>
          <p:cNvPr id="19" name="Rectangle 18"/>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02</a:t>
            </a:r>
          </a:p>
        </p:txBody>
      </p:sp>
      <p:pic>
        <p:nvPicPr>
          <p:cNvPr id="20" name="Picture 19"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21" name="Picture 20"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graphicFrame>
        <p:nvGraphicFramePr>
          <p:cNvPr id="3" name="Table 2"/>
          <p:cNvGraphicFramePr>
            <a:graphicFrameLocks noGrp="1"/>
          </p:cNvGraphicFramePr>
          <p:nvPr>
            <p:extLst>
              <p:ext uri="{D42A27DB-BD31-4B8C-83A1-F6EECF244321}">
                <p14:modId xmlns:p14="http://schemas.microsoft.com/office/powerpoint/2010/main" val="3089441463"/>
              </p:ext>
            </p:extLst>
          </p:nvPr>
        </p:nvGraphicFramePr>
        <p:xfrm>
          <a:off x="1450416" y="2326104"/>
          <a:ext cx="9442172" cy="3625517"/>
        </p:xfrm>
        <a:graphic>
          <a:graphicData uri="http://schemas.openxmlformats.org/drawingml/2006/table">
            <a:tbl>
              <a:tblPr firstRow="1" firstCol="1" bandRow="1">
                <a:tableStyleId>{5C22544A-7EE6-4342-B048-85BDC9FD1C3A}</a:tableStyleId>
              </a:tblPr>
              <a:tblGrid>
                <a:gridCol w="945795">
                  <a:extLst>
                    <a:ext uri="{9D8B030D-6E8A-4147-A177-3AD203B41FA5}">
                      <a16:colId xmlns:a16="http://schemas.microsoft.com/office/drawing/2014/main" val="20000"/>
                    </a:ext>
                  </a:extLst>
                </a:gridCol>
                <a:gridCol w="3358115">
                  <a:extLst>
                    <a:ext uri="{9D8B030D-6E8A-4147-A177-3AD203B41FA5}">
                      <a16:colId xmlns:a16="http://schemas.microsoft.com/office/drawing/2014/main" val="20001"/>
                    </a:ext>
                  </a:extLst>
                </a:gridCol>
                <a:gridCol w="5138262">
                  <a:extLst>
                    <a:ext uri="{9D8B030D-6E8A-4147-A177-3AD203B41FA5}">
                      <a16:colId xmlns:a16="http://schemas.microsoft.com/office/drawing/2014/main" val="20002"/>
                    </a:ext>
                  </a:extLst>
                </a:gridCol>
              </a:tblGrid>
              <a:tr h="834581">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STT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Đối tượng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Vai trò, quyền hạn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834581">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1</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ts val="1500"/>
                        </a:lnSpc>
                        <a:spcBef>
                          <a:spcPts val="300"/>
                        </a:spcBef>
                        <a:spcAft>
                          <a:spcPts val="300"/>
                        </a:spcAft>
                      </a:pPr>
                      <a:r>
                        <a:rPr lang="en-US" sz="2000">
                          <a:effectLst/>
                          <a:latin typeface="Times New Roman" panose="02020603050405020304" pitchFamily="18" charset="0"/>
                          <a:cs typeface="Times New Roman" panose="02020603050405020304" pitchFamily="18" charset="0"/>
                        </a:rPr>
                        <a:t>Khách vãn</a:t>
                      </a:r>
                      <a:r>
                        <a:rPr lang="vi-VN" sz="2000">
                          <a:effectLst/>
                          <a:latin typeface="Times New Roman" panose="02020603050405020304" pitchFamily="18" charset="0"/>
                          <a:cs typeface="Times New Roman" panose="02020603050405020304" pitchFamily="18" charset="0"/>
                        </a:rPr>
                        <a:t>g</a:t>
                      </a:r>
                      <a:r>
                        <a:rPr lang="en-US" sz="2000">
                          <a:effectLst/>
                          <a:latin typeface="Times New Roman" panose="02020603050405020304" pitchFamily="18" charset="0"/>
                          <a:cs typeface="Times New Roman" panose="02020603050405020304" pitchFamily="18" charset="0"/>
                        </a:rPr>
                        <a:t> lai</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00000"/>
                        </a:lnSpc>
                        <a:spcBef>
                          <a:spcPts val="300"/>
                        </a:spcBef>
                        <a:spcAft>
                          <a:spcPts val="300"/>
                        </a:spcAft>
                      </a:pPr>
                      <a:r>
                        <a:rPr lang="en-US" sz="2000">
                          <a:effectLst/>
                          <a:latin typeface="Times New Roman" panose="02020603050405020304" pitchFamily="18" charset="0"/>
                          <a:cs typeface="Times New Roman" panose="02020603050405020304" pitchFamily="18" charset="0"/>
                        </a:rPr>
                        <a:t>Thực hiện xem hàng, thêm được hàng vào giỏ hàng.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1121774">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2</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ts val="1500"/>
                        </a:lnSpc>
                        <a:spcBef>
                          <a:spcPts val="300"/>
                        </a:spcBef>
                        <a:spcAft>
                          <a:spcPts val="300"/>
                        </a:spcAft>
                      </a:pPr>
                      <a:r>
                        <a:rPr lang="en-US" sz="2000">
                          <a:effectLst/>
                          <a:latin typeface="Times New Roman" panose="02020603050405020304" pitchFamily="18" charset="0"/>
                          <a:cs typeface="Times New Roman" panose="02020603050405020304" pitchFamily="18" charset="0"/>
                        </a:rPr>
                        <a:t>Thành viên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00000"/>
                        </a:lnSpc>
                        <a:spcBef>
                          <a:spcPts val="300"/>
                        </a:spcBef>
                        <a:spcAft>
                          <a:spcPts val="300"/>
                        </a:spcAft>
                      </a:pPr>
                      <a:r>
                        <a:rPr lang="en-US" sz="2000">
                          <a:effectLst/>
                          <a:latin typeface="Times New Roman" panose="02020603050405020304" pitchFamily="18" charset="0"/>
                          <a:cs typeface="Times New Roman" panose="02020603050405020304" pitchFamily="18" charset="0"/>
                        </a:rPr>
                        <a:t>Thực hiện xem hàng, thêm được hàng vào giỏ hàng, thanh toán.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834581">
                <a:tc>
                  <a:txBody>
                    <a:bodyPr/>
                    <a:lstStyle/>
                    <a:p>
                      <a:pPr algn="ctr">
                        <a:lnSpc>
                          <a:spcPts val="1500"/>
                        </a:lnSpc>
                        <a:spcAft>
                          <a:spcPts val="0"/>
                        </a:spcAft>
                      </a:pPr>
                      <a:r>
                        <a:rPr lang="en-US" sz="2000">
                          <a:effectLst/>
                          <a:latin typeface="Times New Roman" panose="02020603050405020304" pitchFamily="18" charset="0"/>
                          <a:cs typeface="Times New Roman" panose="02020603050405020304" pitchFamily="18" charset="0"/>
                        </a:rPr>
                        <a:t>3</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ts val="1500"/>
                        </a:lnSpc>
                        <a:spcBef>
                          <a:spcPts val="300"/>
                        </a:spcBef>
                        <a:spcAft>
                          <a:spcPts val="300"/>
                        </a:spcAft>
                      </a:pPr>
                      <a:r>
                        <a:rPr lang="en-US" sz="2000">
                          <a:effectLst/>
                          <a:latin typeface="Times New Roman" panose="02020603050405020304" pitchFamily="18" charset="0"/>
                          <a:cs typeface="Times New Roman" panose="02020603050405020304" pitchFamily="18" charset="0"/>
                        </a:rPr>
                        <a:t>Admin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71755" algn="l">
                        <a:lnSpc>
                          <a:spcPct val="115000"/>
                        </a:lnSpc>
                        <a:spcBef>
                          <a:spcPts val="300"/>
                        </a:spcBef>
                        <a:spcAft>
                          <a:spcPts val="300"/>
                        </a:spcAft>
                      </a:pPr>
                      <a:r>
                        <a:rPr lang="en-US" sz="2000">
                          <a:effectLst/>
                          <a:latin typeface="Times New Roman" panose="02020603050405020304" pitchFamily="18" charset="0"/>
                          <a:cs typeface="Times New Roman" panose="02020603050405020304" pitchFamily="18" charset="0"/>
                        </a:rPr>
                        <a:t>Có mọi quyền hạn.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364007" y="1640194"/>
            <a:ext cx="2896947"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bmk="_Toc518500739">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kumimoji="0" lang="vi-VN" altLang="en-US" sz="2200" b="1" i="0" u="none" strike="noStrike" cap="none" normalizeH="0" baseline="0" bmk="_Toc518500739">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kumimoji="0" lang="en-US" altLang="en-US" sz="2200" b="1" i="0" u="none" strike="noStrike" cap="none" normalizeH="0" baseline="0" bmk="_Toc518500739">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Phạm vi ứng dụng</a:t>
            </a:r>
            <a:endParaRPr kumimoji="0" lang="en-US" altLang="en-US" sz="2200" b="1" i="0" u="none" strike="noStrike" cap="none" normalizeH="0" baseline="0" bmk="">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Rectangle 6"/>
          <p:cNvSpPr/>
          <p:nvPr/>
        </p:nvSpPr>
        <p:spPr>
          <a:xfrm>
            <a:off x="4247747" y="6158191"/>
            <a:ext cx="3259227"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2: Người sử dụng ứng dụng</a:t>
            </a:r>
            <a:endParaRPr lang="en-US" sz="200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1596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Shape 231"/>
          <p:cNvGrpSpPr/>
          <p:nvPr/>
        </p:nvGrpSpPr>
        <p:grpSpPr>
          <a:xfrm>
            <a:off x="-731851" y="261468"/>
            <a:ext cx="7694125" cy="1645500"/>
            <a:chOff x="2075625" y="1090612"/>
            <a:chExt cx="6278329" cy="2144143"/>
          </a:xfrm>
        </p:grpSpPr>
        <p:sp>
          <p:nvSpPr>
            <p:cNvPr id="25" name="Shape 232"/>
            <p:cNvSpPr/>
            <p:nvPr/>
          </p:nvSpPr>
          <p:spPr>
            <a:xfrm>
              <a:off x="2752257" y="1623893"/>
              <a:ext cx="5601697"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Danh sách đặc tả yêu cầu chức năng</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26"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27"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sp>
        <p:nvSpPr>
          <p:cNvPr id="28" name="Rectangle 27"/>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03</a:t>
            </a:r>
          </a:p>
        </p:txBody>
      </p:sp>
      <p:pic>
        <p:nvPicPr>
          <p:cNvPr id="10" name="Picture 9"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11" name="Picture 10"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3" name="Rectangle 2"/>
          <p:cNvSpPr/>
          <p:nvPr/>
        </p:nvSpPr>
        <p:spPr>
          <a:xfrm>
            <a:off x="1219200" y="1933902"/>
            <a:ext cx="10081146" cy="2954655"/>
          </a:xfrm>
          <a:prstGeom prst="rect">
            <a:avLst/>
          </a:prstGeom>
        </p:spPr>
        <p:txBody>
          <a:bodyPr wrap="square">
            <a:spAutoFit/>
          </a:bodyPr>
          <a:lstStyle/>
          <a:p>
            <a:pPr algn="just">
              <a:lnSpc>
                <a:spcPct val="150000"/>
              </a:lnSpc>
              <a:spcAft>
                <a:spcPts val="0"/>
              </a:spcAft>
            </a:pPr>
            <a:r>
              <a:rPr lang="en-US" sz="2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3.1. Đối tượng của </a:t>
            </a:r>
            <a:r>
              <a:rPr lang="vi-VN" sz="2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ứng dụng</a:t>
            </a:r>
            <a:endParaRPr lang="en-US" sz="2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endParaRPr lang="en-US" sz="2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sz="2000">
                <a:solidFill>
                  <a:srgbClr val="000000"/>
                </a:solidFill>
                <a:latin typeface="Times New Roman" panose="02020603050405020304" pitchFamily="18" charset="0"/>
                <a:ea typeface="Times New Roman" panose="02020603050405020304" pitchFamily="18" charset="0"/>
              </a:rPr>
              <a:t>	</a:t>
            </a:r>
            <a:r>
              <a:rPr lang="vi-VN" sz="2000">
                <a:solidFill>
                  <a:srgbClr val="000000"/>
                </a:solidFill>
                <a:latin typeface="Times New Roman" panose="02020603050405020304" pitchFamily="18" charset="0"/>
                <a:ea typeface="Times New Roman" panose="02020603050405020304" pitchFamily="18" charset="0"/>
              </a:rPr>
              <a:t>Ứng dụng</a:t>
            </a:r>
            <a:r>
              <a:rPr lang="en-US" sz="2000">
                <a:solidFill>
                  <a:srgbClr val="000000"/>
                </a:solidFill>
                <a:latin typeface="Times New Roman" panose="02020603050405020304" pitchFamily="18" charset="0"/>
                <a:ea typeface="Times New Roman" panose="02020603050405020304" pitchFamily="18" charset="0"/>
              </a:rPr>
              <a:t> được xây dựng với </a:t>
            </a:r>
            <a:r>
              <a:rPr lang="vi-VN" sz="2000">
                <a:solidFill>
                  <a:srgbClr val="000000"/>
                </a:solidFill>
                <a:latin typeface="Times New Roman" panose="02020603050405020304" pitchFamily="18" charset="0"/>
                <a:ea typeface="Times New Roman" panose="02020603050405020304" pitchFamily="18" charset="0"/>
              </a:rPr>
              <a:t>3</a:t>
            </a:r>
            <a:r>
              <a:rPr lang="en-US" sz="2000">
                <a:solidFill>
                  <a:srgbClr val="000000"/>
                </a:solidFill>
                <a:latin typeface="Times New Roman" panose="02020603050405020304" pitchFamily="18" charset="0"/>
                <a:ea typeface="Times New Roman" panose="02020603050405020304" pitchFamily="18" charset="0"/>
              </a:rPr>
              <a:t> đối tượng chính:</a:t>
            </a:r>
          </a:p>
          <a:p>
            <a:pPr marL="342900" lvl="0" indent="-342900" algn="just">
              <a:lnSpc>
                <a:spcPct val="150000"/>
              </a:lnSpc>
              <a:spcAft>
                <a:spcPts val="0"/>
              </a:spcAft>
              <a:buFont typeface="Symbol" panose="05050102010706020507" pitchFamily="18" charset="2"/>
              <a:buBlip>
                <a:blip r:embed="rId4"/>
              </a:buBlip>
            </a:pPr>
            <a:r>
              <a:rPr lang="en-US" sz="2000">
                <a:solidFill>
                  <a:srgbClr val="000000"/>
                </a:solidFill>
                <a:latin typeface="Times New Roman" panose="02020603050405020304" pitchFamily="18" charset="0"/>
                <a:ea typeface="Times New Roman" panose="02020603050405020304" pitchFamily="18" charset="0"/>
              </a:rPr>
              <a:t>Khách vãng lai.</a:t>
            </a:r>
          </a:p>
          <a:p>
            <a:pPr marL="342900" lvl="0" indent="-342900" algn="just">
              <a:lnSpc>
                <a:spcPct val="150000"/>
              </a:lnSpc>
              <a:spcAft>
                <a:spcPts val="0"/>
              </a:spcAft>
              <a:buFont typeface="Symbol" panose="05050102010706020507" pitchFamily="18" charset="2"/>
              <a:buBlip>
                <a:blip r:embed="rId4"/>
              </a:buBlip>
            </a:pPr>
            <a:r>
              <a:rPr lang="en-US" sz="2000">
                <a:solidFill>
                  <a:srgbClr val="000000"/>
                </a:solidFill>
                <a:latin typeface="Times New Roman" panose="02020603050405020304" pitchFamily="18" charset="0"/>
                <a:ea typeface="Times New Roman" panose="02020603050405020304" pitchFamily="18" charset="0"/>
              </a:rPr>
              <a:t>Khách là thành viên của ứng dụng.</a:t>
            </a:r>
          </a:p>
          <a:p>
            <a:pPr marL="342900" lvl="0" indent="-342900" algn="just">
              <a:lnSpc>
                <a:spcPct val="150000"/>
              </a:lnSpc>
              <a:spcAft>
                <a:spcPts val="0"/>
              </a:spcAft>
              <a:buFont typeface="Symbol" panose="05050102010706020507" pitchFamily="18" charset="2"/>
              <a:buBlip>
                <a:blip r:embed="rId4"/>
              </a:buBlip>
            </a:pPr>
            <a:r>
              <a:rPr lang="en-US" sz="2000">
                <a:solidFill>
                  <a:srgbClr val="000000"/>
                </a:solidFill>
                <a:latin typeface="Times New Roman" panose="02020603050405020304" pitchFamily="18" charset="0"/>
                <a:ea typeface="Times New Roman" panose="02020603050405020304" pitchFamily="18" charset="0"/>
              </a:rPr>
              <a:t>Admin (quản lý toàn bộ ứng dụng).</a:t>
            </a:r>
          </a:p>
        </p:txBody>
      </p:sp>
    </p:spTree>
    <p:extLst>
      <p:ext uri="{BB962C8B-B14F-4D97-AF65-F5344CB8AC3E}">
        <p14:creationId xmlns:p14="http://schemas.microsoft.com/office/powerpoint/2010/main" val="35214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1126</TotalTime>
  <Words>3554</Words>
  <Application>Microsoft Office PowerPoint</Application>
  <PresentationFormat>Widescreen</PresentationFormat>
  <Paragraphs>505</Paragraphs>
  <Slides>61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Arial</vt:lpstr>
      <vt:lpstr>Calibri</vt:lpstr>
      <vt:lpstr>Century Gothic</vt:lpstr>
      <vt:lpstr>Symbol</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286</cp:revision>
  <dcterms:created xsi:type="dcterms:W3CDTF">2018-06-14T16:18:05Z</dcterms:created>
  <dcterms:modified xsi:type="dcterms:W3CDTF">2022-08-12T17:59:13Z</dcterms:modified>
</cp:coreProperties>
</file>