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45">
  <p:sldMasterIdLst>
    <p:sldMasterId id="2147483648" r:id="rId1"/>
  </p:sldMasterIdLst>
  <p:notesMasterIdLst>
    <p:notesMasterId r:id="rId12"/>
  </p:notesMasterIdLst>
  <p:handoutMasterIdLst>
    <p:handoutMasterId r:id="rId13"/>
  </p:handoutMasterIdLst>
  <p:sldIdLst>
    <p:sldId id="256" r:id="rId2"/>
    <p:sldId id="313" r:id="rId3"/>
    <p:sldId id="316" r:id="rId4"/>
    <p:sldId id="323" r:id="rId5"/>
    <p:sldId id="321" r:id="rId6"/>
    <p:sldId id="320" r:id="rId7"/>
    <p:sldId id="332" r:id="rId8"/>
    <p:sldId id="331" r:id="rId9"/>
    <p:sldId id="330" r:id="rId10"/>
    <p:sldId id="33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6050D5-6199-4E72-884E-8D52ADE769AF}">
          <p14:sldIdLst>
            <p14:sldId id="256"/>
          </p14:sldIdLst>
        </p14:section>
        <p14:section name="Untitled Section" id="{CC3371DC-50E9-42EA-96F3-E451DCE25B81}">
          <p14:sldIdLst>
            <p14:sldId id="313"/>
            <p14:sldId id="316"/>
            <p14:sldId id="323"/>
            <p14:sldId id="321"/>
            <p14:sldId id="320"/>
            <p14:sldId id="332"/>
            <p14:sldId id="331"/>
            <p14:sldId id="330"/>
            <p14:sldId id="33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EE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69707" autoAdjust="0"/>
  </p:normalViewPr>
  <p:slideViewPr>
    <p:cSldViewPr snapToGrid="0">
      <p:cViewPr>
        <p:scale>
          <a:sx n="50" d="100"/>
          <a:sy n="50" d="100"/>
        </p:scale>
        <p:origin x="133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B34AEF-5253-4C7C-8308-D2F50E48F55C}" type="datetimeFigureOut">
              <a:rPr lang="en-US" smtClean="0"/>
              <a:t>5/1/2023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D5BFE7-F3DC-4D2B-8177-FFA7483BBF34}" type="slidenum">
              <a:rPr lang="en-US" smtClean="0"/>
              <a:t>‹#›</a:t>
            </a:fld>
            <a:endParaRPr lang="en-US"/>
          </a:p>
        </p:txBody>
      </p:sp>
    </p:spTree>
    <p:extLst>
      <p:ext uri="{BB962C8B-B14F-4D97-AF65-F5344CB8AC3E}">
        <p14:creationId xmlns:p14="http://schemas.microsoft.com/office/powerpoint/2010/main" val="20087083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C5DAF-E163-4CEB-A6BC-218A61322C16}" type="datetimeFigureOut">
              <a:rPr lang="en-US" smtClean="0"/>
              <a:t>5/1/2023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D0C256-E677-4681-984D-C03E4A440090}" type="slidenum">
              <a:rPr lang="en-US" smtClean="0"/>
              <a:t>‹#›</a:t>
            </a:fld>
            <a:endParaRPr lang="en-US"/>
          </a:p>
        </p:txBody>
      </p:sp>
    </p:spTree>
    <p:extLst>
      <p:ext uri="{BB962C8B-B14F-4D97-AF65-F5344CB8AC3E}">
        <p14:creationId xmlns:p14="http://schemas.microsoft.com/office/powerpoint/2010/main" val="18220109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Thầy</a:t>
            </a:r>
            <a:r>
              <a:rPr lang="en-US" baseline="0"/>
              <a:t> Chung nhận xét slide cần ngắn gọn tầm khoảng 10 trang bao gồm các sơ đồ cần thiết, giới hạn việc trình bày trong khoảng 10 phút, không nói dông dài, sau đó thì trả lời câu hỏi của các thầy</a:t>
            </a:r>
            <a:endParaRPr lang="en-US"/>
          </a:p>
        </p:txBody>
      </p:sp>
      <p:sp>
        <p:nvSpPr>
          <p:cNvPr id="4" name="Slide Number Placeholder 3"/>
          <p:cNvSpPr>
            <a:spLocks noGrp="1"/>
          </p:cNvSpPr>
          <p:nvPr>
            <p:ph type="sldNum" sz="quarter" idx="10"/>
          </p:nvPr>
        </p:nvSpPr>
        <p:spPr/>
        <p:txBody>
          <a:bodyPr/>
          <a:lstStyle/>
          <a:p>
            <a:fld id="{62D0C256-E677-4681-984D-C03E4A440090}" type="slidenum">
              <a:rPr lang="en-US" smtClean="0"/>
              <a:t>1</a:t>
            </a:fld>
            <a:endParaRPr lang="en-US"/>
          </a:p>
        </p:txBody>
      </p:sp>
    </p:spTree>
    <p:extLst>
      <p:ext uri="{BB962C8B-B14F-4D97-AF65-F5344CB8AC3E}">
        <p14:creationId xmlns:p14="http://schemas.microsoft.com/office/powerpoint/2010/main" val="3924447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Biểu</a:t>
            </a:r>
            <a:r>
              <a:rPr lang="en-US" baseline="0"/>
              <a:t> đồ luồng dữ liệu (Data Flow Diagram) là một kỹ thuật để biểu diễn luồng thông tin vào ra của một chức năng trong hệ thống.</a:t>
            </a:r>
          </a:p>
          <a:p>
            <a:r>
              <a:rPr lang="en-US" baseline="0"/>
              <a:t>- Các thành phần biểu đồ luồng dữ liệu bao gồm: Các chức năng cần xử lý, Luồng dữ liệu, Kho dữ liệu, Tác nhân (bao gồm tác nhân trong và tác nhân ngoài)</a:t>
            </a:r>
          </a:p>
          <a:p>
            <a:pPr marL="0" indent="0">
              <a:buFontTx/>
              <a:buNone/>
            </a:pPr>
            <a:r>
              <a:rPr lang="en-US" baseline="0"/>
              <a:t>- Biểu đồ luồng dữ liệu có thể được dùng để biểu diễn cho một hệ thống hay một phần mềm ở bất kỳ mức nào, từ tổng quát đến chi tiết. Trong thực tế, DFD có thể phân chia thành nhiều mức biểu diễn.</a:t>
            </a:r>
          </a:p>
          <a:p>
            <a:pPr marL="0" indent="0">
              <a:buFontTx/>
              <a:buNone/>
            </a:pPr>
            <a:r>
              <a:rPr lang="en-US" baseline="0"/>
              <a:t>- Các ký hiệu được sử dụng trong biểu đồ luồng dữ liệu như sau:</a:t>
            </a:r>
          </a:p>
          <a:p>
            <a:pPr marL="0" indent="0">
              <a:buFontTx/>
              <a:buNone/>
            </a:pPr>
            <a:r>
              <a:rPr lang="en-US" baseline="0"/>
              <a:t>+ Tác nhân: hình chữ nhật</a:t>
            </a:r>
          </a:p>
          <a:p>
            <a:pPr marL="0" indent="0">
              <a:buFontTx/>
              <a:buNone/>
            </a:pPr>
            <a:r>
              <a:rPr lang="en-US" baseline="0"/>
              <a:t>+ Kho dữ liệu: hai đường thẳng song song</a:t>
            </a:r>
          </a:p>
          <a:p>
            <a:pPr marL="0" indent="0">
              <a:buFontTx/>
              <a:buNone/>
            </a:pPr>
            <a:r>
              <a:rPr lang="en-US" baseline="0"/>
              <a:t>+ Tiến trình: hình oval</a:t>
            </a:r>
          </a:p>
          <a:p>
            <a:pPr marL="0" indent="0">
              <a:buFontTx/>
              <a:buNone/>
            </a:pPr>
            <a:r>
              <a:rPr lang="en-US" baseline="0"/>
              <a:t>+ Luồng dữ liệu: hình mũi tên</a:t>
            </a:r>
          </a:p>
        </p:txBody>
      </p:sp>
      <p:sp>
        <p:nvSpPr>
          <p:cNvPr id="4" name="Slide Number Placeholder 3"/>
          <p:cNvSpPr>
            <a:spLocks noGrp="1"/>
          </p:cNvSpPr>
          <p:nvPr>
            <p:ph type="sldNum" sz="quarter" idx="10"/>
          </p:nvPr>
        </p:nvSpPr>
        <p:spPr/>
        <p:txBody>
          <a:bodyPr/>
          <a:lstStyle/>
          <a:p>
            <a:fld id="{62D0C256-E677-4681-984D-C03E4A440090}" type="slidenum">
              <a:rPr lang="en-US" smtClean="0"/>
              <a:t>2</a:t>
            </a:fld>
            <a:endParaRPr lang="en-US"/>
          </a:p>
        </p:txBody>
      </p:sp>
    </p:spTree>
    <p:extLst>
      <p:ext uri="{BB962C8B-B14F-4D97-AF65-F5344CB8AC3E}">
        <p14:creationId xmlns:p14="http://schemas.microsoft.com/office/powerpoint/2010/main" val="1042786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 Mô</a:t>
            </a:r>
            <a:r>
              <a:rPr lang="en-US" baseline="0"/>
              <a:t> hình quan hệ - thực thể (Entity Relationship Model) được sử dụng để thiết kế cơ sở dữ liệu ở mức khái niệm.</a:t>
            </a:r>
          </a:p>
          <a:p>
            <a:pPr marL="0" indent="0">
              <a:buFontTx/>
              <a:buNone/>
            </a:pPr>
            <a:r>
              <a:rPr lang="en-US" baseline="0"/>
              <a:t>- Mô hình này được sử dụng như một công cụ để trao đổi ý tưởng giữa nhà thiết kế và người dùng cuối trong giai đoạn phân tích.</a:t>
            </a:r>
          </a:p>
          <a:p>
            <a:pPr marL="0" indent="0">
              <a:buFontTx/>
              <a:buNone/>
            </a:pPr>
            <a:r>
              <a:rPr lang="en-US"/>
              <a:t>- Mô</a:t>
            </a:r>
            <a:r>
              <a:rPr lang="en-US" baseline="0"/>
              <a:t> hình quan hệ - thực thể bao gồm ba phần tử cơ bản: kiểu thực thể, mối quan hệ, các thuộc tính.</a:t>
            </a:r>
          </a:p>
          <a:p>
            <a:pPr marL="0" indent="0">
              <a:buFontTx/>
              <a:buNone/>
            </a:pPr>
            <a:r>
              <a:rPr lang="en-US" baseline="0"/>
              <a:t>+ Thực thể: hình chữ nhật</a:t>
            </a:r>
          </a:p>
          <a:p>
            <a:pPr marL="0" indent="0">
              <a:buFontTx/>
              <a:buNone/>
            </a:pPr>
            <a:r>
              <a:rPr lang="en-US" baseline="0"/>
              <a:t>+ Quan hệ: hình thoi</a:t>
            </a:r>
          </a:p>
          <a:p>
            <a:pPr marL="0" indent="0">
              <a:buFontTx/>
              <a:buNone/>
            </a:pPr>
            <a:r>
              <a:rPr lang="en-US" baseline="0"/>
              <a:t>+ Thuộc tính: hình oval</a:t>
            </a:r>
          </a:p>
          <a:p>
            <a:pPr marL="0" indent="0">
              <a:buFontTx/>
              <a:buNone/>
            </a:pPr>
            <a:r>
              <a:rPr lang="en-US" baseline="0"/>
              <a:t>+ Kế thừa: đoạn thẳng xuyên qua hình vuông</a:t>
            </a:r>
          </a:p>
        </p:txBody>
      </p:sp>
      <p:sp>
        <p:nvSpPr>
          <p:cNvPr id="4" name="Slide Number Placeholder 3"/>
          <p:cNvSpPr>
            <a:spLocks noGrp="1"/>
          </p:cNvSpPr>
          <p:nvPr>
            <p:ph type="sldNum" sz="quarter" idx="10"/>
          </p:nvPr>
        </p:nvSpPr>
        <p:spPr/>
        <p:txBody>
          <a:bodyPr/>
          <a:lstStyle/>
          <a:p>
            <a:fld id="{62D0C256-E677-4681-984D-C03E4A440090}" type="slidenum">
              <a:rPr lang="en-US" smtClean="0"/>
              <a:t>4</a:t>
            </a:fld>
            <a:endParaRPr lang="en-US"/>
          </a:p>
        </p:txBody>
      </p:sp>
    </p:spTree>
    <p:extLst>
      <p:ext uri="{BB962C8B-B14F-4D97-AF65-F5344CB8AC3E}">
        <p14:creationId xmlns:p14="http://schemas.microsoft.com/office/powerpoint/2010/main" val="1334370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D0C256-E677-4681-984D-C03E4A440090}" type="slidenum">
              <a:rPr lang="en-US" smtClean="0"/>
              <a:t>5</a:t>
            </a:fld>
            <a:endParaRPr lang="en-US"/>
          </a:p>
        </p:txBody>
      </p:sp>
    </p:spTree>
    <p:extLst>
      <p:ext uri="{BB962C8B-B14F-4D97-AF65-F5344CB8AC3E}">
        <p14:creationId xmlns:p14="http://schemas.microsoft.com/office/powerpoint/2010/main" val="1374241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D54DB5-673A-4636-AFF8-29F335A6FA62}" type="datetime1">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C83B04-5E66-4FA1-B8A2-3DE2FE9F2B0A}" type="datetime1">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DD4BEF-E0EF-4D96-AD2E-5DBA9A703E4F}" type="datetime1">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A51AD9F-8A28-4BAA-9B78-8DE2DFAAA292}" type="datetime1">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F0DB61A-BF95-4706-82B9-A7946B2837B7}" type="datetime1">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8D10EF8-D638-4CE9-AC6C-93AF8BD5E0EC}" type="datetime1">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88B057-60AF-4915-A136-84FCD3E9BF71}" type="datetime1">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16F0-5D5D-4514-BFF9-33A3DBB98C88}" type="datetime1">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B4F194-0CCC-466A-9E2C-F5AD4F8D9A71}" type="datetime1">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308A1F-2323-4505-B5C9-51623BDDACBF}" type="datetime1">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51F2F1-94D6-43EF-BCC3-37286E99D9C9}" type="datetime1">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B1D0F9-EA2D-4D57-8B45-483E3BFEBAA6}" type="datetime1">
              <a:rPr lang="en-US" smtClean="0"/>
              <a:t>5/1/2023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4C4AAE-58DC-4723-98C0-BEBE437A4D1F}" type="datetime1">
              <a:rPr lang="en-US" smtClean="0"/>
              <a:t>5/1/2023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EF59C-3C04-4F1A-9D04-3E886595A741}" type="datetime1">
              <a:rPr lang="en-US" smtClean="0"/>
              <a:t>5/1/2023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EC6D736-7BFD-4FC8-BBB7-87AFB0FFDCE9}" type="datetime1">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nhấn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B6E6B1-62AB-4B3D-87FF-F7D5BB21D0E2}" type="datetime1">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B34A952-EE9C-4D4A-AA2F-052B208ABA61}" type="datetime1">
              <a:rPr lang="en-US" smtClean="0"/>
              <a:t>5/1/2023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66682" y="759854"/>
            <a:ext cx="184731" cy="369332"/>
          </a:xfrm>
          <a:prstGeom prst="rect">
            <a:avLst/>
          </a:prstGeom>
          <a:noFill/>
        </p:spPr>
        <p:txBody>
          <a:bodyPr wrap="none" rtlCol="0">
            <a:spAutoFit/>
          </a:bodyPr>
          <a:lstStyle/>
          <a:p>
            <a:endParaRPr lang="en-US" dirty="0"/>
          </a:p>
        </p:txBody>
      </p:sp>
      <p:pic>
        <p:nvPicPr>
          <p:cNvPr id="7" name="Picture 6" descr="aptechlogoww"/>
          <p:cNvPicPr/>
          <p:nvPr/>
        </p:nvPicPr>
        <p:blipFill>
          <a:blip r:embed="rId3">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4">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3498227" y="1129186"/>
            <a:ext cx="6096000" cy="661207"/>
          </a:xfrm>
          <a:prstGeom prst="rect">
            <a:avLst/>
          </a:prstGeom>
        </p:spPr>
        <p:txBody>
          <a:bodyPr>
            <a:spAutoFit/>
          </a:bodyPr>
          <a:lstStyle/>
          <a:p>
            <a:pPr algn="ctr">
              <a:lnSpc>
                <a:spcPct val="150000"/>
              </a:lnSpc>
              <a:spcAft>
                <a:spcPts val="0"/>
              </a:spcAft>
            </a:pPr>
            <a:r>
              <a:rPr lang="vi-VN" sz="2800" b="1">
                <a:solidFill>
                  <a:srgbClr val="000000"/>
                </a:solidFill>
                <a:latin typeface="Times New Roman" panose="02020603050405020304" pitchFamily="18" charset="0"/>
                <a:ea typeface="Times New Roman" panose="02020603050405020304" pitchFamily="18" charset="0"/>
              </a:rPr>
              <a:t>ỨNG DỤNG ANDROID BÁN SÁCH</a:t>
            </a:r>
            <a:endParaRPr lang="en-US" sz="2800" dirty="0">
              <a:solidFill>
                <a:srgbClr val="000000"/>
              </a:solidFill>
              <a:effectLst/>
              <a:latin typeface="Times New Roman" panose="02020603050405020304" pitchFamily="18" charset="0"/>
              <a:ea typeface="Times New Roman" panose="02020603050405020304" pitchFamily="18" charset="0"/>
            </a:endParaRP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2867939643"/>
              </p:ext>
            </p:extLst>
          </p:nvPr>
        </p:nvGraphicFramePr>
        <p:xfrm>
          <a:off x="2051420" y="2544606"/>
          <a:ext cx="8612287" cy="3663011"/>
        </p:xfrm>
        <a:graphic>
          <a:graphicData uri="http://schemas.openxmlformats.org/drawingml/2006/table">
            <a:tbl>
              <a:tblPr>
                <a:tableStyleId>{5C22544A-7EE6-4342-B048-85BDC9FD1C3A}</a:tableStyleId>
              </a:tblPr>
              <a:tblGrid>
                <a:gridCol w="4647190">
                  <a:extLst>
                    <a:ext uri="{9D8B030D-6E8A-4147-A177-3AD203B41FA5}">
                      <a16:colId xmlns:a16="http://schemas.microsoft.com/office/drawing/2014/main" val="20000"/>
                    </a:ext>
                  </a:extLst>
                </a:gridCol>
                <a:gridCol w="3965097">
                  <a:extLst>
                    <a:ext uri="{9D8B030D-6E8A-4147-A177-3AD203B41FA5}">
                      <a16:colId xmlns:a16="http://schemas.microsoft.com/office/drawing/2014/main" val="20001"/>
                    </a:ext>
                  </a:extLst>
                </a:gridCol>
              </a:tblGrid>
              <a:tr h="1000340">
                <a:tc gridSpan="2">
                  <a:txBody>
                    <a:bodyPr/>
                    <a:lstStyle/>
                    <a:p>
                      <a:pPr algn="ctr">
                        <a:lnSpc>
                          <a:spcPts val="1500"/>
                        </a:lnSpc>
                        <a:spcBef>
                          <a:spcPts val="600"/>
                        </a:spcBef>
                        <a:spcAft>
                          <a:spcPts val="600"/>
                        </a:spcAft>
                      </a:pPr>
                      <a:r>
                        <a:rPr lang="en-US" sz="2000" b="1" dirty="0" err="1">
                          <a:effectLst/>
                          <a:latin typeface="Times New Roman" panose="02020603050405020304" pitchFamily="18" charset="0"/>
                          <a:cs typeface="Times New Roman" panose="02020603050405020304" pitchFamily="18" charset="0"/>
                        </a:rPr>
                        <a:t>Nhóm</a:t>
                      </a:r>
                      <a:r>
                        <a:rPr lang="en-US" sz="2000" b="1">
                          <a:effectLst/>
                          <a:latin typeface="Times New Roman" panose="02020603050405020304" pitchFamily="18" charset="0"/>
                          <a:cs typeface="Times New Roman" panose="02020603050405020304" pitchFamily="18" charset="0"/>
                        </a:rPr>
                        <a:t> </a:t>
                      </a:r>
                      <a:r>
                        <a:rPr lang="vi-VN" sz="2000" b="1">
                          <a:effectLst/>
                          <a:latin typeface="Times New Roman" panose="02020603050405020304" pitchFamily="18" charset="0"/>
                          <a:cs typeface="Times New Roman" panose="02020603050405020304" pitchFamily="18" charset="0"/>
                        </a:rPr>
                        <a:t>2</a:t>
                      </a:r>
                      <a:r>
                        <a:rPr lang="en-US" sz="2000" b="1">
                          <a:effectLst/>
                          <a:latin typeface="Times New Roman" panose="02020603050405020304" pitchFamily="18" charset="0"/>
                          <a:cs typeface="Times New Roman" panose="02020603050405020304" pitchFamily="18" charset="0"/>
                        </a:rPr>
                        <a:t> </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0"/>
                  </a:ext>
                </a:extLst>
              </a:tr>
              <a:tr h="669345">
                <a:tc>
                  <a:txBody>
                    <a:bodyPr/>
                    <a:lstStyle/>
                    <a:p>
                      <a:pPr algn="l">
                        <a:lnSpc>
                          <a:spcPts val="1500"/>
                        </a:lnSpc>
                        <a:spcBef>
                          <a:spcPts val="600"/>
                        </a:spcBef>
                        <a:spcAft>
                          <a:spcPts val="600"/>
                        </a:spcAft>
                      </a:pPr>
                      <a:r>
                        <a:rPr lang="en-US" sz="2000" b="1">
                          <a:effectLst/>
                          <a:latin typeface="Times New Roman" panose="02020603050405020304" pitchFamily="18" charset="0"/>
                          <a:cs typeface="Times New Roman" panose="02020603050405020304" pitchFamily="18" charset="0"/>
                        </a:rPr>
                        <a:t>Giảng viên hướng dẫn:</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Bef>
                          <a:spcPts val="600"/>
                        </a:spcBef>
                        <a:spcAft>
                          <a:spcPts val="600"/>
                        </a:spcAft>
                      </a:pPr>
                      <a:r>
                        <a:rPr lang="en-US" sz="2000" b="1">
                          <a:effectLst/>
                          <a:latin typeface="Times New Roman" panose="02020603050405020304" pitchFamily="18" charset="0"/>
                          <a:cs typeface="Times New Roman" panose="02020603050405020304" pitchFamily="18" charset="0"/>
                        </a:rPr>
                        <a:t>Thầy Bùi Thanh Hải</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626684">
                <a:tc rowSpan="2">
                  <a:txBody>
                    <a:bodyPr/>
                    <a:lstStyle/>
                    <a:p>
                      <a:pPr algn="l">
                        <a:lnSpc>
                          <a:spcPts val="1500"/>
                        </a:lnSpc>
                        <a:spcBef>
                          <a:spcPts val="600"/>
                        </a:spcBef>
                        <a:spcAft>
                          <a:spcPts val="600"/>
                        </a:spcAft>
                      </a:pPr>
                      <a:r>
                        <a:rPr lang="en-US" sz="2000" b="1">
                          <a:effectLst/>
                          <a:latin typeface="Times New Roman" panose="02020603050405020304" pitchFamily="18" charset="0"/>
                          <a:cs typeface="Times New Roman" panose="02020603050405020304" pitchFamily="18" charset="0"/>
                        </a:rPr>
                        <a:t>Sinh viên thực hiện:</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Bef>
                          <a:spcPts val="600"/>
                        </a:spcBef>
                        <a:spcAft>
                          <a:spcPts val="600"/>
                        </a:spcAft>
                      </a:pPr>
                      <a:r>
                        <a:rPr lang="en-US" sz="2000" b="1">
                          <a:solidFill>
                            <a:schemeClr val="dk1"/>
                          </a:solidFill>
                          <a:effectLst/>
                          <a:latin typeface="Times New Roman" panose="02020603050405020304" pitchFamily="18" charset="0"/>
                          <a:ea typeface="+mn-ea"/>
                          <a:cs typeface="Times New Roman" panose="02020603050405020304" pitchFamily="18" charset="0"/>
                        </a:rPr>
                        <a:t>Nguyễn</a:t>
                      </a:r>
                      <a:r>
                        <a:rPr lang="en-US" sz="2000" b="1" baseline="0">
                          <a:solidFill>
                            <a:schemeClr val="dk1"/>
                          </a:solidFill>
                          <a:effectLst/>
                          <a:latin typeface="Times New Roman" panose="02020603050405020304" pitchFamily="18" charset="0"/>
                          <a:ea typeface="+mn-ea"/>
                          <a:cs typeface="Times New Roman" panose="02020603050405020304" pitchFamily="18" charset="0"/>
                        </a:rPr>
                        <a:t> Tuấn Sơn</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626684">
                <a:tc vMerge="1">
                  <a:txBody>
                    <a:bodyPr/>
                    <a:lstStyle/>
                    <a:p>
                      <a:endParaRPr lang="en-US"/>
                    </a:p>
                  </a:txBody>
                  <a:tcPr/>
                </a:tc>
                <a:tc>
                  <a:txBody>
                    <a:bodyPr/>
                    <a:lstStyle/>
                    <a:p>
                      <a:pPr algn="l">
                        <a:lnSpc>
                          <a:spcPts val="1500"/>
                        </a:lnSpc>
                        <a:spcBef>
                          <a:spcPts val="600"/>
                        </a:spcBef>
                        <a:spcAft>
                          <a:spcPts val="600"/>
                        </a:spcAft>
                      </a:pPr>
                      <a:r>
                        <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Bùi</a:t>
                      </a:r>
                      <a:r>
                        <a:rPr lang="en-US" sz="2000" b="1" baseline="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Trọng Nhân</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17804322"/>
                  </a:ext>
                </a:extLst>
              </a:tr>
              <a:tr h="739958">
                <a:tc>
                  <a:txBody>
                    <a:bodyPr/>
                    <a:lstStyle/>
                    <a:p>
                      <a:pPr algn="l">
                        <a:lnSpc>
                          <a:spcPts val="1500"/>
                        </a:lnSpc>
                        <a:spcBef>
                          <a:spcPts val="600"/>
                        </a:spcBef>
                        <a:spcAft>
                          <a:spcPts val="600"/>
                        </a:spcAft>
                      </a:pPr>
                      <a:r>
                        <a:rPr lang="en-US" sz="2000" b="1">
                          <a:effectLst/>
                          <a:latin typeface="Times New Roman" panose="02020603050405020304" pitchFamily="18" charset="0"/>
                          <a:cs typeface="Times New Roman" panose="02020603050405020304" pitchFamily="18" charset="0"/>
                        </a:rPr>
                        <a:t>Lớp:</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Bef>
                          <a:spcPts val="600"/>
                        </a:spcBef>
                        <a:spcAft>
                          <a:spcPts val="600"/>
                        </a:spcAft>
                      </a:pPr>
                      <a:r>
                        <a:rPr lang="vi-VN" sz="2000" b="1">
                          <a:solidFill>
                            <a:schemeClr val="dk1"/>
                          </a:solidFill>
                          <a:effectLst/>
                          <a:latin typeface="Times New Roman" panose="02020603050405020304" pitchFamily="18" charset="0"/>
                          <a:ea typeface="+mn-ea"/>
                          <a:cs typeface="Times New Roman" panose="02020603050405020304" pitchFamily="18" charset="0"/>
                        </a:rPr>
                        <a:t>C1909G</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7731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878006" y="1394339"/>
            <a:ext cx="6096000" cy="700192"/>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 Thực thể đơn hàng</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a:t>
            </a:r>
            <a:r>
              <a:rPr lang="vi-VN">
                <a:solidFill>
                  <a:srgbClr val="000000"/>
                </a:solidFill>
                <a:latin typeface="Times New Roman" panose="02020603050405020304" pitchFamily="18" charset="0"/>
                <a:ea typeface="Times New Roman" panose="02020603050405020304" pitchFamily="18" charset="0"/>
              </a:rPr>
              <a:t>ông tin</a:t>
            </a:r>
            <a:r>
              <a:rPr lang="en-US">
                <a:solidFill>
                  <a:srgbClr val="000000"/>
                </a:solidFill>
                <a:latin typeface="Times New Roman" panose="02020603050405020304" pitchFamily="18" charset="0"/>
                <a:ea typeface="Times New Roman" panose="02020603050405020304" pitchFamily="18" charset="0"/>
              </a:rPr>
              <a:t> các đơn hàng</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4863077" y="6573307"/>
            <a:ext cx="2793393"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1</a:t>
            </a:r>
            <a:r>
              <a:rPr lang="vi-VN">
                <a:solidFill>
                  <a:srgbClr val="000000"/>
                </a:solidFill>
                <a:latin typeface="Times New Roman" panose="02020603050405020304" pitchFamily="18" charset="0"/>
                <a:ea typeface="Times New Roman" panose="02020603050405020304" pitchFamily="18" charset="0"/>
              </a:rPr>
              <a:t>2</a:t>
            </a:r>
            <a:r>
              <a:rPr lang="en-US">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Thực thể đơn hàng</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10" name="Picture 9"/>
          <p:cNvPicPr>
            <a:picLocks noChangeAspect="1"/>
          </p:cNvPicPr>
          <p:nvPr/>
        </p:nvPicPr>
        <p:blipFill>
          <a:blip r:embed="rId4"/>
          <a:stretch>
            <a:fillRect/>
          </a:stretch>
        </p:blipFill>
        <p:spPr>
          <a:xfrm>
            <a:off x="2698127" y="2047702"/>
            <a:ext cx="6896100" cy="4200525"/>
          </a:xfrm>
          <a:prstGeom prst="rect">
            <a:avLst/>
          </a:prstGeom>
        </p:spPr>
      </p:pic>
    </p:spTree>
    <p:extLst>
      <p:ext uri="{BB962C8B-B14F-4D97-AF65-F5344CB8AC3E}">
        <p14:creationId xmlns:p14="http://schemas.microsoft.com/office/powerpoint/2010/main" val="1523985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130145" cy="1645500"/>
            <a:chOff x="2075625" y="1090612"/>
            <a:chExt cx="3370157" cy="2144143"/>
          </a:xfrm>
        </p:grpSpPr>
        <p:sp>
          <p:nvSpPr>
            <p:cNvPr id="4" name="Shape 232"/>
            <p:cNvSpPr/>
            <p:nvPr/>
          </p:nvSpPr>
          <p:spPr>
            <a:xfrm>
              <a:off x="2752258" y="1623893"/>
              <a:ext cx="2693524"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Các biểu đồ</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3">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4">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04</a:t>
            </a:r>
          </a:p>
        </p:txBody>
      </p:sp>
      <p:sp>
        <p:nvSpPr>
          <p:cNvPr id="10" name="Rectangle 9"/>
          <p:cNvSpPr/>
          <p:nvPr/>
        </p:nvSpPr>
        <p:spPr>
          <a:xfrm>
            <a:off x="724683" y="1617044"/>
            <a:ext cx="2408032" cy="284693"/>
          </a:xfrm>
          <a:prstGeom prst="rect">
            <a:avLst/>
          </a:prstGeom>
        </p:spPr>
        <p:txBody>
          <a:bodyPr wrap="none">
            <a:spAutoFit/>
          </a:bodyPr>
          <a:lstStyle/>
          <a:p>
            <a:pPr algn="just">
              <a:lnSpc>
                <a:spcPts val="1500"/>
              </a:lnSpc>
              <a:spcAft>
                <a:spcPts val="0"/>
              </a:spcAft>
            </a:pPr>
            <a:r>
              <a:rPr lang="en-US" sz="2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4.1. Biểu đồ mức 0</a:t>
            </a:r>
            <a:endParaRPr lang="en-US" sz="2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2" name="Rectangle 11"/>
          <p:cNvSpPr/>
          <p:nvPr/>
        </p:nvSpPr>
        <p:spPr>
          <a:xfrm>
            <a:off x="3810269" y="6207275"/>
            <a:ext cx="3970960"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1: Biểu đồ mức ngữ cảnh ứng dụng</a:t>
            </a:r>
            <a:endParaRPr lang="en-US" sz="2000">
              <a:solidFill>
                <a:srgbClr val="000000"/>
              </a:solidFill>
              <a:effectLst/>
              <a:latin typeface="Times New Roman" panose="02020603050405020304" pitchFamily="18" charset="0"/>
              <a:ea typeface="Times New Roman" panose="02020603050405020304" pitchFamily="18" charset="0"/>
            </a:endParaRPr>
          </a:p>
        </p:txBody>
      </p:sp>
      <p:pic>
        <p:nvPicPr>
          <p:cNvPr id="15" name="Picture 14"/>
          <p:cNvPicPr>
            <a:picLocks noChangeAspect="1"/>
          </p:cNvPicPr>
          <p:nvPr/>
        </p:nvPicPr>
        <p:blipFill>
          <a:blip r:embed="rId5"/>
          <a:stretch>
            <a:fillRect/>
          </a:stretch>
        </p:blipFill>
        <p:spPr>
          <a:xfrm>
            <a:off x="2321859" y="1901737"/>
            <a:ext cx="7620000" cy="4076700"/>
          </a:xfrm>
          <a:prstGeom prst="rect">
            <a:avLst/>
          </a:prstGeom>
        </p:spPr>
      </p:pic>
    </p:spTree>
    <p:extLst>
      <p:ext uri="{BB962C8B-B14F-4D97-AF65-F5344CB8AC3E}">
        <p14:creationId xmlns:p14="http://schemas.microsoft.com/office/powerpoint/2010/main" val="4200772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130145" cy="1645500"/>
            <a:chOff x="2075625" y="1090612"/>
            <a:chExt cx="3370157" cy="2144143"/>
          </a:xfrm>
        </p:grpSpPr>
        <p:sp>
          <p:nvSpPr>
            <p:cNvPr id="4" name="Shape 232"/>
            <p:cNvSpPr/>
            <p:nvPr/>
          </p:nvSpPr>
          <p:spPr>
            <a:xfrm>
              <a:off x="2752258" y="1623893"/>
              <a:ext cx="2693524"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Các biểu đồ</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550459" y="1640896"/>
            <a:ext cx="6096000" cy="669414"/>
          </a:xfrm>
          <a:prstGeom prst="rect">
            <a:avLst/>
          </a:prstGeom>
        </p:spPr>
        <p:txBody>
          <a:bodyPr>
            <a:spAutoFit/>
          </a:bodyPr>
          <a:lstStyle/>
          <a:p>
            <a:pPr algn="just">
              <a:lnSpc>
                <a:spcPts val="15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4.2. Biểu đồ mức 1</a:t>
            </a:r>
          </a:p>
          <a:p>
            <a:pPr algn="just">
              <a:lnSpc>
                <a:spcPts val="1500"/>
              </a:lnSpc>
              <a:spcAft>
                <a:spcPts val="0"/>
              </a:spcAft>
            </a:pPr>
            <a:endPar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500"/>
              </a:lnSpc>
              <a:spcAft>
                <a:spcPts val="0"/>
              </a:spcAft>
            </a:pPr>
            <a:r>
              <a:rPr lang="en-US" b="1">
                <a:solidFill>
                  <a:srgbClr val="000000"/>
                </a:solidFill>
                <a:latin typeface="Times New Roman" panose="02020603050405020304" pitchFamily="18" charset="0"/>
                <a:ea typeface="Times New Roman" panose="02020603050405020304" pitchFamily="18" charset="0"/>
              </a:rPr>
              <a:t>Customer</a:t>
            </a:r>
            <a:endParaRPr lang="en-US">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5983457" y="2025617"/>
            <a:ext cx="1326004" cy="284693"/>
          </a:xfrm>
          <a:prstGeom prst="rect">
            <a:avLst/>
          </a:prstGeom>
        </p:spPr>
        <p:txBody>
          <a:bodyPr wrap="none">
            <a:spAutoFit/>
          </a:bodyPr>
          <a:lstStyle/>
          <a:p>
            <a:pPr indent="457200" algn="just">
              <a:lnSpc>
                <a:spcPts val="1500"/>
              </a:lnSpc>
              <a:spcAft>
                <a:spcPts val="0"/>
              </a:spcAft>
            </a:pPr>
            <a:r>
              <a:rPr lang="en-US" b="1">
                <a:solidFill>
                  <a:srgbClr val="000000"/>
                </a:solidFill>
                <a:latin typeface="Times New Roman" panose="02020603050405020304" pitchFamily="18" charset="0"/>
                <a:ea typeface="Times New Roman" panose="02020603050405020304" pitchFamily="18" charset="0"/>
              </a:rPr>
              <a:t>Admin</a:t>
            </a:r>
            <a:endParaRPr lang="en-US">
              <a:solidFill>
                <a:srgbClr val="000000"/>
              </a:solidFill>
              <a:effectLst/>
              <a:latin typeface="Times New Roman" panose="02020603050405020304" pitchFamily="18" charset="0"/>
              <a:ea typeface="Times New Roman" panose="02020603050405020304" pitchFamily="18" charset="0"/>
            </a:endParaRPr>
          </a:p>
        </p:txBody>
      </p:sp>
      <p:sp>
        <p:nvSpPr>
          <p:cNvPr id="13" name="Rectangle 12"/>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04</a:t>
            </a:r>
          </a:p>
        </p:txBody>
      </p:sp>
      <p:sp>
        <p:nvSpPr>
          <p:cNvPr id="2" name="Rectangle 1"/>
          <p:cNvSpPr/>
          <p:nvPr/>
        </p:nvSpPr>
        <p:spPr>
          <a:xfrm>
            <a:off x="1441202" y="5797946"/>
            <a:ext cx="3637534" cy="369332"/>
          </a:xfrm>
          <a:prstGeom prst="rect">
            <a:avLst/>
          </a:prstGeom>
        </p:spPr>
        <p:txBody>
          <a:bodyPr wrap="none">
            <a:spAutoFit/>
          </a:bodyPr>
          <a:lstStyle/>
          <a:p>
            <a:r>
              <a:rPr lang="en-US">
                <a:solidFill>
                  <a:srgbClr val="000000"/>
                </a:solidFill>
                <a:latin typeface="Times New Roman" panose="02020603050405020304" pitchFamily="18" charset="0"/>
                <a:ea typeface="Times New Roman" panose="02020603050405020304" pitchFamily="18" charset="0"/>
              </a:rPr>
              <a:t>Hình 2: </a:t>
            </a:r>
            <a:r>
              <a:rPr lang="en-US" dirty="0">
                <a:solidFill>
                  <a:srgbClr val="000000"/>
                </a:solidFill>
                <a:latin typeface="Times New Roman" panose="02020603050405020304" pitchFamily="18" charset="0"/>
                <a:ea typeface="Times New Roman" panose="02020603050405020304" pitchFamily="18" charset="0"/>
              </a:rPr>
              <a:t>Biểu đồ mức 1 của Customer</a:t>
            </a:r>
            <a:endParaRPr lang="en-US" dirty="0"/>
          </a:p>
        </p:txBody>
      </p:sp>
      <p:sp>
        <p:nvSpPr>
          <p:cNvPr id="15" name="Rectangle 14"/>
          <p:cNvSpPr/>
          <p:nvPr/>
        </p:nvSpPr>
        <p:spPr>
          <a:xfrm>
            <a:off x="7408541" y="5797946"/>
            <a:ext cx="3368294"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3: </a:t>
            </a:r>
            <a:r>
              <a:rPr lang="en-US" dirty="0">
                <a:solidFill>
                  <a:srgbClr val="000000"/>
                </a:solidFill>
                <a:latin typeface="Times New Roman" panose="02020603050405020304" pitchFamily="18" charset="0"/>
                <a:ea typeface="Times New Roman" panose="02020603050405020304" pitchFamily="18" charset="0"/>
              </a:rPr>
              <a:t>Biểu đồ mức 1 của Admin</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pic>
        <p:nvPicPr>
          <p:cNvPr id="12" name="Picture 11"/>
          <p:cNvPicPr>
            <a:picLocks noChangeAspect="1"/>
          </p:cNvPicPr>
          <p:nvPr/>
        </p:nvPicPr>
        <p:blipFill>
          <a:blip r:embed="rId4"/>
          <a:stretch>
            <a:fillRect/>
          </a:stretch>
        </p:blipFill>
        <p:spPr>
          <a:xfrm>
            <a:off x="733805" y="2338468"/>
            <a:ext cx="5522039" cy="3459478"/>
          </a:xfrm>
          <a:prstGeom prst="rect">
            <a:avLst/>
          </a:prstGeom>
        </p:spPr>
      </p:pic>
      <p:pic>
        <p:nvPicPr>
          <p:cNvPr id="14" name="Picture 13"/>
          <p:cNvPicPr>
            <a:picLocks noChangeAspect="1"/>
          </p:cNvPicPr>
          <p:nvPr/>
        </p:nvPicPr>
        <p:blipFill>
          <a:blip r:embed="rId5"/>
          <a:stretch>
            <a:fillRect/>
          </a:stretch>
        </p:blipFill>
        <p:spPr>
          <a:xfrm>
            <a:off x="6287184" y="2304500"/>
            <a:ext cx="5611008" cy="3515216"/>
          </a:xfrm>
          <a:prstGeom prst="rect">
            <a:avLst/>
          </a:prstGeom>
        </p:spPr>
      </p:pic>
    </p:spTree>
    <p:extLst>
      <p:ext uri="{BB962C8B-B14F-4D97-AF65-F5344CB8AC3E}">
        <p14:creationId xmlns:p14="http://schemas.microsoft.com/office/powerpoint/2010/main" val="831079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130145" cy="1645500"/>
            <a:chOff x="2075625" y="1090612"/>
            <a:chExt cx="3370157" cy="2144143"/>
          </a:xfrm>
        </p:grpSpPr>
        <p:sp>
          <p:nvSpPr>
            <p:cNvPr id="4" name="Shape 232"/>
            <p:cNvSpPr/>
            <p:nvPr/>
          </p:nvSpPr>
          <p:spPr>
            <a:xfrm>
              <a:off x="2752258" y="1623893"/>
              <a:ext cx="2693524"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Các biểu đồ</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3">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4">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497386" y="1556569"/>
            <a:ext cx="3879588" cy="284693"/>
          </a:xfrm>
          <a:prstGeom prst="rect">
            <a:avLst/>
          </a:prstGeom>
        </p:spPr>
        <p:txBody>
          <a:bodyPr wrap="none">
            <a:spAutoFit/>
          </a:bodyPr>
          <a:lstStyle/>
          <a:p>
            <a:pPr algn="just">
              <a:lnSpc>
                <a:spcPts val="1500"/>
              </a:lnSpc>
              <a:spcAft>
                <a:spcPts val="0"/>
              </a:spcAft>
            </a:pP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4.3. Biểu đồ thực thể quan hệ E-R</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Rectangle 9"/>
          <p:cNvSpPr/>
          <p:nvPr/>
        </p:nvSpPr>
        <p:spPr>
          <a:xfrm>
            <a:off x="3968188" y="6573307"/>
            <a:ext cx="3682418" cy="290721"/>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5: </a:t>
            </a:r>
            <a:r>
              <a:rPr lang="en-US" dirty="0">
                <a:solidFill>
                  <a:srgbClr val="000000"/>
                </a:solidFill>
                <a:latin typeface="Times New Roman" panose="02020603050405020304" pitchFamily="18" charset="0"/>
                <a:ea typeface="Times New Roman" panose="02020603050405020304" pitchFamily="18" charset="0"/>
              </a:rPr>
              <a:t>Biểu đồ thực thể quan hệ E-R</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04</a:t>
            </a:r>
          </a:p>
        </p:txBody>
      </p:sp>
      <p:pic>
        <p:nvPicPr>
          <p:cNvPr id="2" name="Picture 1"/>
          <p:cNvPicPr>
            <a:picLocks noChangeAspect="1"/>
          </p:cNvPicPr>
          <p:nvPr/>
        </p:nvPicPr>
        <p:blipFill>
          <a:blip r:embed="rId5"/>
          <a:stretch>
            <a:fillRect/>
          </a:stretch>
        </p:blipFill>
        <p:spPr>
          <a:xfrm>
            <a:off x="2306505" y="1841262"/>
            <a:ext cx="8213870" cy="4526204"/>
          </a:xfrm>
          <a:prstGeom prst="rect">
            <a:avLst/>
          </a:prstGeom>
        </p:spPr>
      </p:pic>
    </p:spTree>
    <p:extLst>
      <p:ext uri="{BB962C8B-B14F-4D97-AF65-F5344CB8AC3E}">
        <p14:creationId xmlns:p14="http://schemas.microsoft.com/office/powerpoint/2010/main" val="1844096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3">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4">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sp>
        <p:nvSpPr>
          <p:cNvPr id="10" name="TextBox 9"/>
          <p:cNvSpPr txBox="1"/>
          <p:nvPr/>
        </p:nvSpPr>
        <p:spPr>
          <a:xfrm>
            <a:off x="733805" y="1446371"/>
            <a:ext cx="3278462" cy="430887"/>
          </a:xfrm>
          <a:prstGeom prst="rect">
            <a:avLst/>
          </a:prstGeom>
          <a:noFill/>
        </p:spPr>
        <p:txBody>
          <a:bodyPr wrap="none" rtlCol="0">
            <a:spAutoFit/>
          </a:bodyPr>
          <a:lstStyle/>
          <a:p>
            <a:r>
              <a:rPr lang="en-US" sz="2200" b="1">
                <a:latin typeface="Times New Roman" panose="02020603050405020304" pitchFamily="18" charset="0"/>
                <a:cs typeface="Times New Roman" panose="02020603050405020304" pitchFamily="18" charset="0"/>
              </a:rPr>
              <a:t>5.1. Lược đồ cơ sở dữ liệu</a:t>
            </a:r>
          </a:p>
        </p:txBody>
      </p:sp>
      <p:sp>
        <p:nvSpPr>
          <p:cNvPr id="12" name="Rectangle 11"/>
          <p:cNvSpPr/>
          <p:nvPr/>
        </p:nvSpPr>
        <p:spPr>
          <a:xfrm>
            <a:off x="4636350" y="6547701"/>
            <a:ext cx="2973892"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6: </a:t>
            </a:r>
            <a:r>
              <a:rPr lang="en-US" dirty="0">
                <a:solidFill>
                  <a:srgbClr val="000000"/>
                </a:solidFill>
                <a:latin typeface="Times New Roman" panose="02020603050405020304" pitchFamily="18" charset="0"/>
                <a:ea typeface="Times New Roman" panose="02020603050405020304" pitchFamily="18" charset="0"/>
              </a:rPr>
              <a:t>Lược đồ cơ sở dữ liệu</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pic>
        <p:nvPicPr>
          <p:cNvPr id="13" name="Picture 12"/>
          <p:cNvPicPr>
            <a:picLocks noChangeAspect="1"/>
          </p:cNvPicPr>
          <p:nvPr/>
        </p:nvPicPr>
        <p:blipFill>
          <a:blip r:embed="rId5"/>
          <a:stretch>
            <a:fillRect/>
          </a:stretch>
        </p:blipFill>
        <p:spPr>
          <a:xfrm>
            <a:off x="4268346" y="1350130"/>
            <a:ext cx="6252029" cy="4963539"/>
          </a:xfrm>
          <a:prstGeom prst="rect">
            <a:avLst/>
          </a:prstGeom>
        </p:spPr>
      </p:pic>
    </p:spTree>
    <p:extLst>
      <p:ext uri="{BB962C8B-B14F-4D97-AF65-F5344CB8AC3E}">
        <p14:creationId xmlns:p14="http://schemas.microsoft.com/office/powerpoint/2010/main" val="3399746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891654" y="1420378"/>
            <a:ext cx="6096000" cy="1338828"/>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5.2.  Mô tả chi tiết các thuộc tính của thực thể</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Thực thể </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ser</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về tài khoản </a:t>
            </a:r>
            <a:r>
              <a:rPr lang="vi-VN">
                <a:solidFill>
                  <a:srgbClr val="000000"/>
                </a:solidFill>
                <a:latin typeface="Times New Roman" panose="02020603050405020304" pitchFamily="18" charset="0"/>
                <a:ea typeface="Times New Roman" panose="02020603050405020304" pitchFamily="18" charset="0"/>
              </a:rPr>
              <a:t>người dùng</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5349352" y="6548719"/>
            <a:ext cx="2254784"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7: </a:t>
            </a:r>
            <a:r>
              <a:rPr lang="en-US" dirty="0">
                <a:solidFill>
                  <a:srgbClr val="000000"/>
                </a:solidFill>
                <a:latin typeface="Times New Roman" panose="02020603050405020304" pitchFamily="18" charset="0"/>
                <a:ea typeface="Times New Roman" panose="02020603050405020304" pitchFamily="18" charset="0"/>
              </a:rPr>
              <a:t>Thực </a:t>
            </a:r>
            <a:r>
              <a:rPr lang="en-US">
                <a:solidFill>
                  <a:srgbClr val="000000"/>
                </a:solidFill>
                <a:latin typeface="Times New Roman" panose="02020603050405020304" pitchFamily="18" charset="0"/>
                <a:ea typeface="Times New Roman" panose="02020603050405020304" pitchFamily="18" charset="0"/>
              </a:rPr>
              <a:t>thể </a:t>
            </a:r>
            <a:r>
              <a:rPr lang="vi-VN">
                <a:solidFill>
                  <a:srgbClr val="000000"/>
                </a:solidFill>
                <a:latin typeface="Times New Roman" panose="02020603050405020304" pitchFamily="18" charset="0"/>
                <a:ea typeface="Times New Roman" panose="02020603050405020304" pitchFamily="18" charset="0"/>
              </a:rPr>
              <a:t>User</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17" name="Picture 16"/>
          <p:cNvPicPr>
            <a:picLocks noChangeAspect="1"/>
          </p:cNvPicPr>
          <p:nvPr/>
        </p:nvPicPr>
        <p:blipFill>
          <a:blip r:embed="rId4"/>
          <a:stretch>
            <a:fillRect/>
          </a:stretch>
        </p:blipFill>
        <p:spPr>
          <a:xfrm>
            <a:off x="3211321" y="2829454"/>
            <a:ext cx="6530846" cy="3527823"/>
          </a:xfrm>
          <a:prstGeom prst="rect">
            <a:avLst/>
          </a:prstGeom>
        </p:spPr>
      </p:pic>
    </p:spTree>
    <p:extLst>
      <p:ext uri="{BB962C8B-B14F-4D97-AF65-F5344CB8AC3E}">
        <p14:creationId xmlns:p14="http://schemas.microsoft.com/office/powerpoint/2010/main" val="519527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733805" y="1479543"/>
            <a:ext cx="6096000" cy="700192"/>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Thực thể </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News</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a:t>
            </a:r>
            <a:r>
              <a:rPr lang="vi-VN">
                <a:solidFill>
                  <a:srgbClr val="000000"/>
                </a:solidFill>
                <a:latin typeface="Times New Roman" panose="02020603050405020304" pitchFamily="18" charset="0"/>
                <a:ea typeface="Times New Roman" panose="02020603050405020304" pitchFamily="18" charset="0"/>
              </a:rPr>
              <a:t>tin tức</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4814541" y="6573307"/>
            <a:ext cx="2344553"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8: </a:t>
            </a:r>
            <a:r>
              <a:rPr lang="en-US" dirty="0">
                <a:solidFill>
                  <a:srgbClr val="000000"/>
                </a:solidFill>
                <a:latin typeface="Times New Roman" panose="02020603050405020304" pitchFamily="18" charset="0"/>
                <a:ea typeface="Times New Roman" panose="02020603050405020304" pitchFamily="18" charset="0"/>
              </a:rPr>
              <a:t>Thực </a:t>
            </a:r>
            <a:r>
              <a:rPr lang="en-US">
                <a:solidFill>
                  <a:srgbClr val="000000"/>
                </a:solidFill>
                <a:latin typeface="Times New Roman" panose="02020603050405020304" pitchFamily="18" charset="0"/>
                <a:ea typeface="Times New Roman" panose="02020603050405020304" pitchFamily="18" charset="0"/>
              </a:rPr>
              <a:t>thể </a:t>
            </a:r>
            <a:r>
              <a:rPr lang="vi-VN">
                <a:solidFill>
                  <a:srgbClr val="000000"/>
                </a:solidFill>
                <a:latin typeface="Times New Roman" panose="02020603050405020304" pitchFamily="18" charset="0"/>
                <a:ea typeface="Times New Roman" panose="02020603050405020304" pitchFamily="18" charset="0"/>
              </a:rPr>
              <a:t>News</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13" name="Picture 12"/>
          <p:cNvPicPr>
            <a:picLocks noChangeAspect="1"/>
          </p:cNvPicPr>
          <p:nvPr/>
        </p:nvPicPr>
        <p:blipFill>
          <a:blip r:embed="rId4"/>
          <a:stretch>
            <a:fillRect/>
          </a:stretch>
        </p:blipFill>
        <p:spPr>
          <a:xfrm>
            <a:off x="2698127" y="2179735"/>
            <a:ext cx="6896100" cy="4200525"/>
          </a:xfrm>
          <a:prstGeom prst="rect">
            <a:avLst/>
          </a:prstGeom>
        </p:spPr>
      </p:pic>
    </p:spTree>
    <p:extLst>
      <p:ext uri="{BB962C8B-B14F-4D97-AF65-F5344CB8AC3E}">
        <p14:creationId xmlns:p14="http://schemas.microsoft.com/office/powerpoint/2010/main" val="2541431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1005385" y="1394339"/>
            <a:ext cx="6096000" cy="923330"/>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 Thực thể Sách</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sách</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4983903" y="6350169"/>
            <a:ext cx="2267608" cy="507831"/>
          </a:xfrm>
          <a:prstGeom prst="rect">
            <a:avLst/>
          </a:prstGeom>
        </p:spPr>
        <p:txBody>
          <a:bodyPr wrap="none">
            <a:spAutoFit/>
          </a:bodyPr>
          <a:lstStyle/>
          <a:p>
            <a:pPr algn="ctr">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Hình 9: </a:t>
            </a:r>
            <a:r>
              <a:rPr lang="en-US" dirty="0">
                <a:solidFill>
                  <a:srgbClr val="000000"/>
                </a:solidFill>
                <a:latin typeface="Times New Roman" panose="02020603050405020304" pitchFamily="18" charset="0"/>
                <a:ea typeface="Times New Roman" panose="02020603050405020304" pitchFamily="18" charset="0"/>
              </a:rPr>
              <a:t>Thực thể Sách</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2" name="Picture 1"/>
          <p:cNvPicPr>
            <a:picLocks noChangeAspect="1"/>
          </p:cNvPicPr>
          <p:nvPr/>
        </p:nvPicPr>
        <p:blipFill>
          <a:blip r:embed="rId4"/>
          <a:stretch>
            <a:fillRect/>
          </a:stretch>
        </p:blipFill>
        <p:spPr>
          <a:xfrm>
            <a:off x="2944512" y="2233657"/>
            <a:ext cx="6896100" cy="4200525"/>
          </a:xfrm>
          <a:prstGeom prst="rect">
            <a:avLst/>
          </a:prstGeom>
        </p:spPr>
      </p:pic>
    </p:spTree>
    <p:extLst>
      <p:ext uri="{BB962C8B-B14F-4D97-AF65-F5344CB8AC3E}">
        <p14:creationId xmlns:p14="http://schemas.microsoft.com/office/powerpoint/2010/main" val="338861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1005385" y="1420378"/>
            <a:ext cx="6096000" cy="1354217"/>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 Thực thể thể loại sách</a:t>
            </a:r>
          </a:p>
          <a:p>
            <a:pPr algn="just">
              <a:lnSpc>
                <a:spcPct val="150000"/>
              </a:lnSpc>
              <a:spcAft>
                <a:spcPts val="0"/>
              </a:spcAft>
            </a:pP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về các thể loại sách</a:t>
            </a:r>
            <a:endParaRPr lang="en-US" sz="2000">
              <a:solidFill>
                <a:srgbClr val="000000"/>
              </a:solidFill>
              <a:latin typeface="Times New Roman" panose="02020603050405020304" pitchFamily="18" charset="0"/>
              <a:ea typeface="Times New Roman" panose="02020603050405020304" pitchFamily="18" charset="0"/>
            </a:endParaRPr>
          </a:p>
          <a:p>
            <a:pPr algn="just">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 </a:t>
            </a:r>
            <a:endParaRPr lang="en-US" sz="2000">
              <a:solidFill>
                <a:srgbClr val="000000"/>
              </a:solidFill>
              <a:effectLst/>
              <a:latin typeface="Times New Roman" panose="02020603050405020304" pitchFamily="18" charset="0"/>
              <a:ea typeface="Times New Roman" panose="02020603050405020304" pitchFamily="18" charset="0"/>
            </a:endParaRPr>
          </a:p>
        </p:txBody>
      </p:sp>
      <p:pic>
        <p:nvPicPr>
          <p:cNvPr id="10" name="Picture 9"/>
          <p:cNvPicPr/>
          <p:nvPr/>
        </p:nvPicPr>
        <p:blipFill>
          <a:blip r:embed="rId4"/>
          <a:stretch>
            <a:fillRect/>
          </a:stretch>
        </p:blipFill>
        <p:spPr>
          <a:xfrm>
            <a:off x="2347864" y="2774595"/>
            <a:ext cx="7724183" cy="3285011"/>
          </a:xfrm>
          <a:prstGeom prst="rect">
            <a:avLst/>
          </a:prstGeom>
        </p:spPr>
      </p:pic>
      <p:sp>
        <p:nvSpPr>
          <p:cNvPr id="11" name="Rectangle 10"/>
          <p:cNvSpPr/>
          <p:nvPr/>
        </p:nvSpPr>
        <p:spPr>
          <a:xfrm>
            <a:off x="4401702" y="6261866"/>
            <a:ext cx="3088346"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10: </a:t>
            </a:r>
            <a:r>
              <a:rPr lang="en-US" dirty="0">
                <a:solidFill>
                  <a:srgbClr val="000000"/>
                </a:solidFill>
                <a:latin typeface="Times New Roman" panose="02020603050405020304" pitchFamily="18" charset="0"/>
                <a:ea typeface="Times New Roman" panose="02020603050405020304" pitchFamily="18" charset="0"/>
              </a:rPr>
              <a:t>Thực thể </a:t>
            </a:r>
            <a:r>
              <a:rPr lang="en-US">
                <a:solidFill>
                  <a:srgbClr val="000000"/>
                </a:solidFill>
                <a:latin typeface="Times New Roman" panose="02020603050405020304" pitchFamily="18" charset="0"/>
                <a:ea typeface="Times New Roman" panose="02020603050405020304" pitchFamily="18" charset="0"/>
              </a:rPr>
              <a:t>thể loại </a:t>
            </a:r>
            <a:r>
              <a:rPr lang="en-US" dirty="0">
                <a:solidFill>
                  <a:srgbClr val="000000"/>
                </a:solidFill>
                <a:latin typeface="Times New Roman" panose="02020603050405020304" pitchFamily="18" charset="0"/>
                <a:ea typeface="Times New Roman" panose="02020603050405020304" pitchFamily="18" charset="0"/>
              </a:rPr>
              <a:t>sách</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spTree>
    <p:extLst>
      <p:ext uri="{BB962C8B-B14F-4D97-AF65-F5344CB8AC3E}">
        <p14:creationId xmlns:p14="http://schemas.microsoft.com/office/powerpoint/2010/main" val="4835711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1890</TotalTime>
  <Words>576</Words>
  <Application>Microsoft Office PowerPoint</Application>
  <PresentationFormat>Widescreen</PresentationFormat>
  <Paragraphs>77</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328</cp:revision>
  <dcterms:created xsi:type="dcterms:W3CDTF">2018-06-14T16:18:05Z</dcterms:created>
  <dcterms:modified xsi:type="dcterms:W3CDTF">2023-01-05T16:06:12Z</dcterms:modified>
</cp:coreProperties>
</file>