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5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3" r:id="rId3"/>
    <p:sldId id="316" r:id="rId4"/>
    <p:sldId id="325" r:id="rId5"/>
    <p:sldId id="323" r:id="rId6"/>
    <p:sldId id="321" r:id="rId7"/>
    <p:sldId id="320" r:id="rId8"/>
    <p:sldId id="332" r:id="rId9"/>
    <p:sldId id="331" r:id="rId10"/>
    <p:sldId id="330" r:id="rId11"/>
    <p:sldId id="326" r:id="rId12"/>
    <p:sldId id="33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6050D5-6199-4E72-884E-8D52ADE769AF}">
          <p14:sldIdLst>
            <p14:sldId id="256"/>
          </p14:sldIdLst>
        </p14:section>
        <p14:section name="Untitled Section" id="{CC3371DC-50E9-42EA-96F3-E451DCE25B81}">
          <p14:sldIdLst>
            <p14:sldId id="313"/>
            <p14:sldId id="316"/>
            <p14:sldId id="325"/>
            <p14:sldId id="323"/>
            <p14:sldId id="321"/>
            <p14:sldId id="320"/>
            <p14:sldId id="332"/>
            <p14:sldId id="331"/>
            <p14:sldId id="330"/>
            <p14:sldId id="326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69707" autoAdjust="0"/>
  </p:normalViewPr>
  <p:slideViewPr>
    <p:cSldViewPr snapToGrid="0">
      <p:cViewPr>
        <p:scale>
          <a:sx n="80" d="100"/>
          <a:sy n="80" d="100"/>
        </p:scale>
        <p:origin x="37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34AEF-5253-4C7C-8308-D2F50E48F55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5BFE7-F3DC-4D2B-8177-FFA7483B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5DAF-E163-4CEB-A6BC-218A61322C1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0C256-E677-4681-984D-C03E4A44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0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C256-E677-4681-984D-C03E4A440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Biểu</a:t>
            </a:r>
            <a:r>
              <a:rPr lang="en-US" baseline="0"/>
              <a:t> đồ luồng dữ liệu (Data Flow Diagram) là một kỹ thuật để biểu diễn luồng thông tin vào ra của một chức năng trong hệ thống.</a:t>
            </a:r>
          </a:p>
          <a:p>
            <a:r>
              <a:rPr lang="en-US" baseline="0"/>
              <a:t>- Các thành phần biểu đồ luồng dữ liệu bao gồm: Các chức năng cần xử lý, Luồng dữ liệu, Kho dữ liệu, Tác nhân (bao gồm tác nhân trong và tác nhân ngoài)</a:t>
            </a:r>
          </a:p>
          <a:p>
            <a:pPr marL="0" indent="0">
              <a:buFontTx/>
              <a:buNone/>
            </a:pPr>
            <a:r>
              <a:rPr lang="en-US" baseline="0"/>
              <a:t>- Biểu đồ luồng dữ liệu có thể được dùng để biểu diễn cho một hệ thống hay một phần mềm ở bất kỳ mức nào, từ tổng quát đến chi tiết. Trong thực tế, DFD có thể phân chia thành nhiều mức biểu diễn.</a:t>
            </a:r>
          </a:p>
          <a:p>
            <a:pPr marL="0" indent="0">
              <a:buFontTx/>
              <a:buNone/>
            </a:pPr>
            <a:r>
              <a:rPr lang="en-US" baseline="0"/>
              <a:t>- Các ký hiệu được sử dụng trong biểu đồ luồng dữ liệu như sau:</a:t>
            </a:r>
          </a:p>
          <a:p>
            <a:pPr marL="0" indent="0">
              <a:buFontTx/>
              <a:buNone/>
            </a:pPr>
            <a:r>
              <a:rPr lang="en-US" baseline="0"/>
              <a:t>+ Tác nhân: hình chữ nhật</a:t>
            </a:r>
          </a:p>
          <a:p>
            <a:pPr marL="0" indent="0">
              <a:buFontTx/>
              <a:buNone/>
            </a:pPr>
            <a:r>
              <a:rPr lang="en-US" baseline="0"/>
              <a:t>+ Kho dữ liệu: hai đường thẳng song song</a:t>
            </a:r>
          </a:p>
          <a:p>
            <a:pPr marL="0" indent="0">
              <a:buFontTx/>
              <a:buNone/>
            </a:pPr>
            <a:r>
              <a:rPr lang="en-US" baseline="0"/>
              <a:t>+ Tiến trình: hình oval</a:t>
            </a:r>
          </a:p>
          <a:p>
            <a:pPr marL="0" indent="0">
              <a:buFontTx/>
              <a:buNone/>
            </a:pPr>
            <a:r>
              <a:rPr lang="en-US" baseline="0"/>
              <a:t>+ Luồng dữ liệu: hình mũi tên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C256-E677-4681-984D-C03E4A440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C256-E677-4681-984D-C03E4A440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- Mô</a:t>
            </a:r>
            <a:r>
              <a:rPr lang="en-US" baseline="0"/>
              <a:t> hình quan hệ - thực thể (Entity Relationship Model) được sử dụng để thiết kế cơ sở dữ liệu ở mức khái niệm.</a:t>
            </a:r>
          </a:p>
          <a:p>
            <a:pPr marL="0" indent="0">
              <a:buFontTx/>
              <a:buNone/>
            </a:pPr>
            <a:r>
              <a:rPr lang="en-US" baseline="0"/>
              <a:t>- Mô hình này được sử dụng như một công cụ để trao đổi ý tưởng giữa nhà thiết kế và người dùng cuối trong giai đoạn phân tích.</a:t>
            </a:r>
          </a:p>
          <a:p>
            <a:pPr marL="0" indent="0">
              <a:buFontTx/>
              <a:buNone/>
            </a:pPr>
            <a:r>
              <a:rPr lang="en-US"/>
              <a:t>- Mô</a:t>
            </a:r>
            <a:r>
              <a:rPr lang="en-US" baseline="0"/>
              <a:t> hình quan hệ - thực thể bao gồm ba phần tử cơ bản: kiểu thực thể, mối quan hệ, các thuộc tính.</a:t>
            </a:r>
          </a:p>
          <a:p>
            <a:pPr marL="0" indent="0">
              <a:buFontTx/>
              <a:buNone/>
            </a:pPr>
            <a:r>
              <a:rPr lang="en-US" baseline="0"/>
              <a:t>+ Thực thể: hình chữ nhật</a:t>
            </a:r>
          </a:p>
          <a:p>
            <a:pPr marL="0" indent="0">
              <a:buFontTx/>
              <a:buNone/>
            </a:pPr>
            <a:r>
              <a:rPr lang="en-US" baseline="0"/>
              <a:t>+ Quan hệ: hình thoi</a:t>
            </a:r>
          </a:p>
          <a:p>
            <a:pPr marL="0" indent="0">
              <a:buFontTx/>
              <a:buNone/>
            </a:pPr>
            <a:r>
              <a:rPr lang="en-US" baseline="0"/>
              <a:t>+ Thuộc tính: hình oval</a:t>
            </a:r>
          </a:p>
          <a:p>
            <a:pPr marL="0" indent="0">
              <a:buFontTx/>
              <a:buNone/>
            </a:pPr>
            <a:r>
              <a:rPr lang="en-US" baseline="0"/>
              <a:t>+ Kế thừa: đoạn thẳng xuyên qua hình vuông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C256-E677-4681-984D-C03E4A4400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4DB5-673A-4636-AFF8-29F335A6FA62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3B04-5E66-4FA1-B8A2-3DE2FE9F2B0A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4BEF-E0EF-4D96-AD2E-5DBA9A703E4F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AD9F-8A28-4BAA-9B78-8DE2DFAAA292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B61A-BF95-4706-82B9-A7946B2837B7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0EF8-D638-4CE9-AC6C-93AF8BD5E0EC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B057-60AF-4915-A136-84FCD3E9BF71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16F0-5D5D-4514-BFF9-33A3DBB98C88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F194-0CCC-466A-9E2C-F5AD4F8D9A71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A1F-2323-4505-B5C9-51623BDDACBF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F2F1-94D6-43EF-BCC3-37286E99D9C9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0F9-EA2D-4D57-8B45-483E3BFEBAA6}" type="datetime1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4AAE-58DC-4723-98C0-BEBE437A4D1F}" type="datetime1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F59C-3C04-4F1A-9D04-3E886595A741}" type="datetime1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736-7BFD-4FC8-BBB7-87AFB0FFDCE9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nhấn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E6B1-62AB-4B3D-87FF-F7D5BB21D0E2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A952-EE9C-4D4A-AA2F-052B208ABA61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6682" y="759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ptechlogoww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498227" y="1129186"/>
            <a:ext cx="6096000" cy="6612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vi-VN" sz="28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 DỤNG ANDROID BÁN SÁCH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90878"/>
              </p:ext>
            </p:extLst>
          </p:nvPr>
        </p:nvGraphicFramePr>
        <p:xfrm>
          <a:off x="2051420" y="2544606"/>
          <a:ext cx="8612287" cy="3663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0340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34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Thầy Bùi Thanh Hải.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89">
                <a:tc rowSpan="3"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vi-VN" sz="2000" b="1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Tuấn Sơn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vi-VN" sz="2000" b="1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Duy Đức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vi-VN" sz="2000" b="1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Trọng Nhân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95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C1909G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1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005385" y="142037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.4. Thực thể thể loại sách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về các thể loại sách</a:t>
            </a:r>
            <a:endParaRPr lang="en-US" sz="20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347864" y="2774595"/>
            <a:ext cx="7724183" cy="32850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01702" y="6261866"/>
            <a:ext cx="3088346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10: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oại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835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33805" y="13943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Thực thể đơn hàng chi tiết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về các đơn hàng chi tiết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7520" y="6573307"/>
            <a:ext cx="3485890" cy="290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đơn hàng chi tiết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27" y="2317669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78006" y="1394339"/>
            <a:ext cx="6096000" cy="7001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Thực thể đơn hàng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ông tin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các đơn hàng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3077" y="6573307"/>
            <a:ext cx="2793393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đơn hàng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723" y="2138740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8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4683" y="1617044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 Biểu đồ mức 0</a:t>
            </a:r>
            <a:endParaRPr lang="en-US" sz="22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269" y="6207275"/>
            <a:ext cx="3970960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1: Biểu đồ mức ngữ cảnh ứng dụng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859" y="1901737"/>
            <a:ext cx="7620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50459" y="1640896"/>
            <a:ext cx="6096000" cy="6694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Biểu đồ mức 1</a:t>
            </a:r>
          </a:p>
          <a:p>
            <a:pPr algn="just">
              <a:lnSpc>
                <a:spcPts val="1500"/>
              </a:lnSpc>
              <a:spcAft>
                <a:spcPts val="0"/>
              </a:spcAft>
            </a:pPr>
            <a:endParaRPr lang="en-US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endParaRPr lang="en-US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3457" y="2025617"/>
            <a:ext cx="132600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ts val="15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endParaRPr lang="en-US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1202" y="5797946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2: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mức 1 của Customer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08541" y="5797946"/>
            <a:ext cx="336829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3: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mức 1 của Admin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59" y="2434878"/>
            <a:ext cx="5169313" cy="3238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744" y="2343692"/>
            <a:ext cx="5323888" cy="332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7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33805" y="1420378"/>
            <a:ext cx="6732933" cy="539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4.3. Biểu đồ luồng dữ liệu mức chi tiết (Biểu đồ mức 2)</a:t>
            </a:r>
            <a:endParaRPr lang="en-US" sz="22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7174" y="6568164"/>
            <a:ext cx="2303837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4: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mức 2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817" y="1959756"/>
            <a:ext cx="82105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97386" y="1556569"/>
            <a:ext cx="3879588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vi-VN" sz="20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Biểu đồ thực thể quan hệ E-R</a:t>
            </a:r>
            <a:endParaRPr lang="en-US" sz="20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8188" y="6573307"/>
            <a:ext cx="3682418" cy="290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5: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thực thể quan hệ E-R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757" y="1841262"/>
            <a:ext cx="82105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805" y="1446371"/>
            <a:ext cx="3278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5.1. Lược đồ cơ sở dữ liệu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36350" y="6547701"/>
            <a:ext cx="297389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6: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Lược đồ cơ sở dữ liệu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258" y="617299"/>
            <a:ext cx="5076426" cy="56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91654" y="1420378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5.2.  Mô tả chi tiết các thuộc tính của thực thể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.1. Thực thể 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về tài khoản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 dùng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9352" y="6548719"/>
            <a:ext cx="225478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7: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321" y="2829454"/>
            <a:ext cx="6530846" cy="35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33805" y="1479543"/>
            <a:ext cx="6096000" cy="7001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.2. Thực thể 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tin tức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14541" y="6573307"/>
            <a:ext cx="2344553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8: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27" y="2179735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005385" y="13943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.3. Thực thể Sách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sách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3903" y="6350169"/>
            <a:ext cx="22676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9: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Sách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512" y="2233657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1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1667</TotalTime>
  <Words>591</Words>
  <Application>Microsoft Office PowerPoint</Application>
  <PresentationFormat>Widescreen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308</cp:revision>
  <dcterms:created xsi:type="dcterms:W3CDTF">2018-06-14T16:18:05Z</dcterms:created>
  <dcterms:modified xsi:type="dcterms:W3CDTF">2022-12-06T08:19:07Z</dcterms:modified>
</cp:coreProperties>
</file>