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5">
  <p:sldMasterIdLst>
    <p:sldMasterId id="2147483648" r:id="rId1"/>
  </p:sldMasterIdLst>
  <p:notesMasterIdLst>
    <p:notesMasterId r:id="rId63"/>
  </p:notesMasterIdLst>
  <p:handoutMasterIdLst>
    <p:handoutMasterId r:id="rId64"/>
  </p:handoutMasterIdLst>
  <p:sldIdLst>
    <p:sldId id="256" r:id="rId2"/>
    <p:sldId id="258" r:id="rId3"/>
    <p:sldId id="277" r:id="rId4"/>
    <p:sldId id="280" r:id="rId5"/>
    <p:sldId id="281" r:id="rId6"/>
    <p:sldId id="282" r:id="rId7"/>
    <p:sldId id="283" r:id="rId8"/>
    <p:sldId id="284" r:id="rId9"/>
    <p:sldId id="285" r:id="rId10"/>
    <p:sldId id="291" r:id="rId11"/>
    <p:sldId id="300" r:id="rId12"/>
    <p:sldId id="302" r:id="rId13"/>
    <p:sldId id="301" r:id="rId14"/>
    <p:sldId id="304" r:id="rId15"/>
    <p:sldId id="308" r:id="rId16"/>
    <p:sldId id="306" r:id="rId17"/>
    <p:sldId id="305" r:id="rId18"/>
    <p:sldId id="309" r:id="rId19"/>
    <p:sldId id="310" r:id="rId20"/>
    <p:sldId id="311" r:id="rId21"/>
    <p:sldId id="312" r:id="rId22"/>
    <p:sldId id="315" r:id="rId23"/>
    <p:sldId id="319" r:id="rId24"/>
    <p:sldId id="318" r:id="rId25"/>
    <p:sldId id="317" r:id="rId26"/>
    <p:sldId id="313" r:id="rId27"/>
    <p:sldId id="316" r:id="rId28"/>
    <p:sldId id="325" r:id="rId29"/>
    <p:sldId id="323" r:id="rId30"/>
    <p:sldId id="321" r:id="rId31"/>
    <p:sldId id="320" r:id="rId32"/>
    <p:sldId id="332" r:id="rId33"/>
    <p:sldId id="331" r:id="rId34"/>
    <p:sldId id="330" r:id="rId35"/>
    <p:sldId id="329" r:id="rId36"/>
    <p:sldId id="326" r:id="rId37"/>
    <p:sldId id="334" r:id="rId38"/>
    <p:sldId id="335" r:id="rId39"/>
    <p:sldId id="336" r:id="rId40"/>
    <p:sldId id="333" r:id="rId41"/>
    <p:sldId id="342" r:id="rId42"/>
    <p:sldId id="339" r:id="rId43"/>
    <p:sldId id="341" r:id="rId44"/>
    <p:sldId id="340" r:id="rId45"/>
    <p:sldId id="338" r:id="rId46"/>
    <p:sldId id="364" r:id="rId47"/>
    <p:sldId id="343" r:id="rId48"/>
    <p:sldId id="345" r:id="rId49"/>
    <p:sldId id="346" r:id="rId50"/>
    <p:sldId id="351" r:id="rId51"/>
    <p:sldId id="348" r:id="rId52"/>
    <p:sldId id="349" r:id="rId53"/>
    <p:sldId id="347" r:id="rId54"/>
    <p:sldId id="350" r:id="rId55"/>
    <p:sldId id="354" r:id="rId56"/>
    <p:sldId id="353" r:id="rId57"/>
    <p:sldId id="352" r:id="rId58"/>
    <p:sldId id="355" r:id="rId59"/>
    <p:sldId id="365" r:id="rId60"/>
    <p:sldId id="366" r:id="rId61"/>
    <p:sldId id="363"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6050D5-6199-4E72-884E-8D52ADE769AF}">
          <p14:sldIdLst>
            <p14:sldId id="256"/>
          </p14:sldIdLst>
        </p14:section>
        <p14:section name="Untitled Section" id="{CC3371DC-50E9-42EA-96F3-E451DCE25B81}">
          <p14:sldIdLst>
            <p14:sldId id="258"/>
            <p14:sldId id="277"/>
            <p14:sldId id="280"/>
            <p14:sldId id="281"/>
            <p14:sldId id="282"/>
            <p14:sldId id="283"/>
            <p14:sldId id="284"/>
            <p14:sldId id="285"/>
            <p14:sldId id="291"/>
            <p14:sldId id="300"/>
            <p14:sldId id="302"/>
            <p14:sldId id="301"/>
            <p14:sldId id="304"/>
            <p14:sldId id="308"/>
            <p14:sldId id="306"/>
            <p14:sldId id="305"/>
            <p14:sldId id="309"/>
            <p14:sldId id="310"/>
            <p14:sldId id="311"/>
            <p14:sldId id="312"/>
            <p14:sldId id="315"/>
            <p14:sldId id="319"/>
            <p14:sldId id="318"/>
            <p14:sldId id="317"/>
            <p14:sldId id="313"/>
            <p14:sldId id="316"/>
            <p14:sldId id="325"/>
            <p14:sldId id="323"/>
            <p14:sldId id="321"/>
            <p14:sldId id="320"/>
            <p14:sldId id="332"/>
            <p14:sldId id="331"/>
            <p14:sldId id="330"/>
            <p14:sldId id="329"/>
            <p14:sldId id="326"/>
            <p14:sldId id="334"/>
            <p14:sldId id="335"/>
            <p14:sldId id="336"/>
            <p14:sldId id="333"/>
            <p14:sldId id="342"/>
            <p14:sldId id="339"/>
            <p14:sldId id="341"/>
            <p14:sldId id="340"/>
            <p14:sldId id="338"/>
            <p14:sldId id="364"/>
            <p14:sldId id="343"/>
            <p14:sldId id="345"/>
            <p14:sldId id="346"/>
            <p14:sldId id="351"/>
            <p14:sldId id="348"/>
            <p14:sldId id="349"/>
            <p14:sldId id="347"/>
            <p14:sldId id="350"/>
            <p14:sldId id="354"/>
            <p14:sldId id="353"/>
            <p14:sldId id="352"/>
            <p14:sldId id="355"/>
            <p14:sldId id="365"/>
            <p14:sldId id="366"/>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75" d="100"/>
          <a:sy n="75" d="100"/>
        </p:scale>
        <p:origin x="4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DB75A-C762-4B98-8E57-0F663774CC2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77582508-E434-474B-94BD-4B6675D692FE}">
      <dgm:prSet phldrT="[Text]" custT="1"/>
      <dgm:spPr/>
      <dgm:t>
        <a:bodyPr/>
        <a:lstStyle/>
        <a:p>
          <a:r>
            <a:rPr lang="en-US" sz="1400">
              <a:latin typeface="Times New Roman" panose="02020603050405020304" pitchFamily="18" charset="0"/>
              <a:cs typeface="Times New Roman" panose="02020603050405020304" pitchFamily="18" charset="0"/>
            </a:rPr>
            <a:t>I. Giới thiệu chung</a:t>
          </a:r>
        </a:p>
      </dgm:t>
    </dgm:pt>
    <dgm:pt modelId="{739EF8E1-FF1B-428A-B73F-963A0C5319DA}" type="parTrans" cxnId="{11EE1FB9-C402-4368-B0EF-999EA6416FCB}">
      <dgm:prSet/>
      <dgm:spPr/>
      <dgm:t>
        <a:bodyPr/>
        <a:lstStyle/>
        <a:p>
          <a:endParaRPr lang="en-US"/>
        </a:p>
      </dgm:t>
    </dgm:pt>
    <dgm:pt modelId="{463E91DC-D6D4-4307-A8A0-1F09E7D792EE}" type="sibTrans" cxnId="{11EE1FB9-C402-4368-B0EF-999EA6416FCB}">
      <dgm:prSet custT="1"/>
      <dgm:spPr/>
      <dgm:t>
        <a:bodyPr/>
        <a:lstStyle/>
        <a:p>
          <a:r>
            <a:rPr lang="en-US" sz="1400">
              <a:latin typeface="Times New Roman" panose="02020603050405020304" pitchFamily="18" charset="0"/>
              <a:cs typeface="Times New Roman" panose="02020603050405020304" pitchFamily="18" charset="0"/>
            </a:rPr>
            <a:t>VII. Kiểm thử</a:t>
          </a:r>
        </a:p>
      </dgm:t>
    </dgm:pt>
    <dgm:pt modelId="{2E043AA9-5713-46F4-9D71-17556A816749}">
      <dgm:prSet phldrT="[Text]" custT="1"/>
      <dgm:spPr/>
      <dgm:t>
        <a:bodyPr/>
        <a:lstStyle/>
        <a:p>
          <a:r>
            <a:rPr lang="en-US" sz="1400">
              <a:latin typeface="Times New Roman" panose="02020603050405020304" pitchFamily="18" charset="0"/>
              <a:cs typeface="Times New Roman" panose="02020603050405020304" pitchFamily="18" charset="0"/>
            </a:rPr>
            <a:t>VI. Thiết kế giao diện</a:t>
          </a:r>
        </a:p>
      </dgm:t>
    </dgm:pt>
    <dgm:pt modelId="{37D0CA8F-736F-4BF1-B9B8-4387C7D3E9DB}" type="parTrans" cxnId="{98180855-0C49-4F45-A90D-9446E3770AF3}">
      <dgm:prSet/>
      <dgm:spPr/>
      <dgm:t>
        <a:bodyPr/>
        <a:lstStyle/>
        <a:p>
          <a:endParaRPr lang="en-US"/>
        </a:p>
      </dgm:t>
    </dgm:pt>
    <dgm:pt modelId="{5BFC353F-7DBC-46D6-821E-24BF571EF19D}" type="sibTrans" cxnId="{98180855-0C49-4F45-A90D-9446E3770AF3}">
      <dgm:prSet custT="1"/>
      <dgm:spPr/>
      <dgm:t>
        <a:bodyPr/>
        <a:lstStyle/>
        <a:p>
          <a:r>
            <a:rPr lang="en-US" sz="1400">
              <a:latin typeface="Times New Roman" panose="02020603050405020304" pitchFamily="18" charset="0"/>
              <a:cs typeface="Times New Roman" panose="02020603050405020304" pitchFamily="18" charset="0"/>
            </a:rPr>
            <a:t>IV. Các biểu đồ</a:t>
          </a:r>
        </a:p>
      </dgm:t>
    </dgm:pt>
    <dgm:pt modelId="{496FA4D6-2A6C-4D13-A5A7-8FF9C288323B}">
      <dgm:prSet phldrT="[Text]" custT="1"/>
      <dgm:spPr/>
      <dgm:t>
        <a:bodyPr/>
        <a:lstStyle/>
        <a:p>
          <a:r>
            <a:rPr lang="en-US" sz="1400">
              <a:latin typeface="Times New Roman" panose="02020603050405020304" pitchFamily="18" charset="0"/>
              <a:cs typeface="Times New Roman" panose="02020603050405020304" pitchFamily="18" charset="0"/>
            </a:rPr>
            <a:t>II. Tổng quan ứng dụng</a:t>
          </a:r>
        </a:p>
      </dgm:t>
    </dgm:pt>
    <dgm:pt modelId="{EDB2F33D-B824-4A62-86DE-AFCCDBD03235}" type="parTrans" cxnId="{1EDEAB0E-53EF-461C-9744-CF360699162C}">
      <dgm:prSet/>
      <dgm:spPr/>
      <dgm:t>
        <a:bodyPr/>
        <a:lstStyle/>
        <a:p>
          <a:endParaRPr lang="en-US"/>
        </a:p>
      </dgm:t>
    </dgm:pt>
    <dgm:pt modelId="{FAAE5B9C-E0B4-4A07-9754-1E380F882262}" type="sibTrans" cxnId="{1EDEAB0E-53EF-461C-9744-CF360699162C}">
      <dgm:prSet custT="1"/>
      <dgm:spPr/>
      <dgm:t>
        <a:bodyPr/>
        <a:lstStyle/>
        <a:p>
          <a:r>
            <a:rPr lang="en-US" sz="1400">
              <a:latin typeface="Times New Roman" panose="02020603050405020304" pitchFamily="18" charset="0"/>
              <a:cs typeface="Times New Roman" panose="02020603050405020304" pitchFamily="18" charset="0"/>
            </a:rPr>
            <a:t>V. Thiết kế dữ liệu</a:t>
          </a:r>
        </a:p>
      </dgm:t>
    </dgm:pt>
    <dgm:pt modelId="{7AB45F4B-292E-4B11-A80E-5F8D56C0970D}">
      <dgm:prSet custT="1"/>
      <dgm:spPr/>
      <dgm:t>
        <a:bodyPr/>
        <a:lstStyle/>
        <a:p>
          <a:r>
            <a:rPr lang="en-US" sz="1400">
              <a:latin typeface="Times New Roman" panose="02020603050405020304" pitchFamily="18" charset="0"/>
              <a:cs typeface="Times New Roman" panose="02020603050405020304" pitchFamily="18" charset="0"/>
            </a:rPr>
            <a:t>Ứng dụng giới thiệu và bán sách</a:t>
          </a:r>
        </a:p>
      </dgm:t>
    </dgm:pt>
    <dgm:pt modelId="{AAA44445-5D03-49D5-86F8-01175B50D8FA}" type="parTrans" cxnId="{72059198-F66D-42CD-9C6A-58B0F84E2E99}">
      <dgm:prSet/>
      <dgm:spPr/>
      <dgm:t>
        <a:bodyPr/>
        <a:lstStyle/>
        <a:p>
          <a:endParaRPr lang="en-US"/>
        </a:p>
      </dgm:t>
    </dgm:pt>
    <dgm:pt modelId="{CA44E444-435F-4AC5-93B7-F7CF7B8ECE1C}" type="sibTrans" cxnId="{72059198-F66D-42CD-9C6A-58B0F84E2E99}">
      <dgm:prSet custT="1"/>
      <dgm:spPr/>
      <dgm:t>
        <a:bodyPr/>
        <a:lstStyle/>
        <a:p>
          <a:r>
            <a:rPr lang="en-US" sz="1400">
              <a:latin typeface="Times New Roman" panose="02020603050405020304" pitchFamily="18" charset="0"/>
              <a:cs typeface="Times New Roman" panose="02020603050405020304" pitchFamily="18" charset="0"/>
            </a:rPr>
            <a:t>III. Danh sách đặc tả yêu cầu chức năng</a:t>
          </a:r>
        </a:p>
      </dgm:t>
    </dgm:pt>
    <dgm:pt modelId="{77DAFF02-FD47-4711-97FB-49AEDA35F381}" type="pres">
      <dgm:prSet presAssocID="{347DB75A-C762-4B98-8E57-0F663774CC2F}" presName="Name0" presStyleCnt="0">
        <dgm:presLayoutVars>
          <dgm:chMax/>
          <dgm:chPref/>
          <dgm:dir/>
          <dgm:animLvl val="lvl"/>
        </dgm:presLayoutVars>
      </dgm:prSet>
      <dgm:spPr/>
    </dgm:pt>
    <dgm:pt modelId="{5C16C9B1-76FF-49EA-A511-3FAB2970345C}" type="pres">
      <dgm:prSet presAssocID="{77582508-E434-474B-94BD-4B6675D692FE}" presName="composite" presStyleCnt="0"/>
      <dgm:spPr/>
    </dgm:pt>
    <dgm:pt modelId="{32B5E313-9A1E-451C-A27E-B1E0E953B89C}" type="pres">
      <dgm:prSet presAssocID="{77582508-E434-474B-94BD-4B6675D692FE}" presName="Parent1" presStyleLbl="node1" presStyleIdx="0" presStyleCnt="8" custLinFactNeighborX="-90523" custLinFactNeighborY="-137">
        <dgm:presLayoutVars>
          <dgm:chMax val="1"/>
          <dgm:chPref val="1"/>
          <dgm:bulletEnabled val="1"/>
        </dgm:presLayoutVars>
      </dgm:prSet>
      <dgm:spPr/>
    </dgm:pt>
    <dgm:pt modelId="{E481F279-C561-49F4-B9BE-A59A7E92D178}" type="pres">
      <dgm:prSet presAssocID="{77582508-E434-474B-94BD-4B6675D692FE}" presName="Childtext1" presStyleLbl="revTx" presStyleIdx="0" presStyleCnt="4" custLinFactNeighborX="2861" custLinFactNeighborY="2032">
        <dgm:presLayoutVars>
          <dgm:chMax val="0"/>
          <dgm:chPref val="0"/>
          <dgm:bulletEnabled val="1"/>
        </dgm:presLayoutVars>
      </dgm:prSet>
      <dgm:spPr/>
    </dgm:pt>
    <dgm:pt modelId="{D3E35847-8E59-4A80-AAEA-297112B9338C}" type="pres">
      <dgm:prSet presAssocID="{77582508-E434-474B-94BD-4B6675D692FE}" presName="BalanceSpacing" presStyleCnt="0"/>
      <dgm:spPr/>
    </dgm:pt>
    <dgm:pt modelId="{2FBFB2D6-670B-4D6C-9F60-65F979331249}" type="pres">
      <dgm:prSet presAssocID="{77582508-E434-474B-94BD-4B6675D692FE}" presName="BalanceSpacing1" presStyleCnt="0"/>
      <dgm:spPr/>
    </dgm:pt>
    <dgm:pt modelId="{C2759C12-8767-43DA-8244-0D0EE771F97F}" type="pres">
      <dgm:prSet presAssocID="{463E91DC-D6D4-4307-A8A0-1F09E7D792EE}" presName="Accent1Text" presStyleLbl="node1" presStyleIdx="1" presStyleCnt="8" custLinFactNeighborX="-99086" custLinFactNeighborY="43569"/>
      <dgm:spPr/>
    </dgm:pt>
    <dgm:pt modelId="{66E9A5AF-A99A-429A-A9B6-2A7553A67649}" type="pres">
      <dgm:prSet presAssocID="{463E91DC-D6D4-4307-A8A0-1F09E7D792EE}" presName="spaceBetweenRectangles" presStyleCnt="0"/>
      <dgm:spPr/>
    </dgm:pt>
    <dgm:pt modelId="{242DACE7-99F4-4BB6-9A72-9CE5C9418153}" type="pres">
      <dgm:prSet presAssocID="{2E043AA9-5713-46F4-9D71-17556A816749}" presName="composite" presStyleCnt="0"/>
      <dgm:spPr/>
    </dgm:pt>
    <dgm:pt modelId="{92B2B3F2-D34A-469C-A9CA-BFE9CB59E3D5}" type="pres">
      <dgm:prSet presAssocID="{2E043AA9-5713-46F4-9D71-17556A816749}" presName="Parent1" presStyleLbl="node1" presStyleIdx="2" presStyleCnt="8" custLinFactX="-67275" custLinFactNeighborX="-100000" custLinFactNeighborY="61100">
        <dgm:presLayoutVars>
          <dgm:chMax val="1"/>
          <dgm:chPref val="1"/>
          <dgm:bulletEnabled val="1"/>
        </dgm:presLayoutVars>
      </dgm:prSet>
      <dgm:spPr/>
    </dgm:pt>
    <dgm:pt modelId="{CC19D140-D5BA-451D-A98D-18D539E02839}" type="pres">
      <dgm:prSet presAssocID="{2E043AA9-5713-46F4-9D71-17556A816749}" presName="Childtext1" presStyleLbl="revTx" presStyleIdx="1" presStyleCnt="4">
        <dgm:presLayoutVars>
          <dgm:chMax val="0"/>
          <dgm:chPref val="0"/>
          <dgm:bulletEnabled val="1"/>
        </dgm:presLayoutVars>
      </dgm:prSet>
      <dgm:spPr/>
    </dgm:pt>
    <dgm:pt modelId="{61F25C2C-D22A-4D68-90B0-1DAABDBC57CE}" type="pres">
      <dgm:prSet presAssocID="{2E043AA9-5713-46F4-9D71-17556A816749}" presName="BalanceSpacing" presStyleCnt="0"/>
      <dgm:spPr/>
    </dgm:pt>
    <dgm:pt modelId="{852F9201-D7D0-4434-BC4F-1F30249C29BB}" type="pres">
      <dgm:prSet presAssocID="{2E043AA9-5713-46F4-9D71-17556A816749}" presName="BalanceSpacing1" presStyleCnt="0"/>
      <dgm:spPr/>
    </dgm:pt>
    <dgm:pt modelId="{0C05075D-1A9B-41A7-989F-8151B4AFF77D}" type="pres">
      <dgm:prSet presAssocID="{5BFC353F-7DBC-46D6-821E-24BF571EF19D}" presName="Accent1Text" presStyleLbl="node1" presStyleIdx="3" presStyleCnt="8" custLinFactY="33033" custLinFactNeighborX="-84406" custLinFactNeighborY="100000"/>
      <dgm:spPr/>
    </dgm:pt>
    <dgm:pt modelId="{04906F62-BD63-4F9E-8D4D-E17099834C85}" type="pres">
      <dgm:prSet presAssocID="{5BFC353F-7DBC-46D6-821E-24BF571EF19D}" presName="spaceBetweenRectangles" presStyleCnt="0"/>
      <dgm:spPr/>
    </dgm:pt>
    <dgm:pt modelId="{FA92F4A8-227C-4372-BA9C-39D3BAD862D4}" type="pres">
      <dgm:prSet presAssocID="{496FA4D6-2A6C-4D13-A5A7-8FF9C288323B}" presName="composite" presStyleCnt="0"/>
      <dgm:spPr/>
    </dgm:pt>
    <dgm:pt modelId="{AAB71269-FB51-48D5-A4BA-5F320E8F0C70}" type="pres">
      <dgm:prSet presAssocID="{496FA4D6-2A6C-4D13-A5A7-8FF9C288323B}" presName="Parent1" presStyleLbl="node1" presStyleIdx="4" presStyleCnt="8" custLinFactY="-25574" custLinFactNeighborX="26913" custLinFactNeighborY="-100000">
        <dgm:presLayoutVars>
          <dgm:chMax val="1"/>
          <dgm:chPref val="1"/>
          <dgm:bulletEnabled val="1"/>
        </dgm:presLayoutVars>
      </dgm:prSet>
      <dgm:spPr/>
    </dgm:pt>
    <dgm:pt modelId="{50DF3BE0-B956-411F-A9E6-7F7F43C15C9C}" type="pres">
      <dgm:prSet presAssocID="{496FA4D6-2A6C-4D13-A5A7-8FF9C288323B}" presName="Childtext1" presStyleLbl="revTx" presStyleIdx="2" presStyleCnt="4">
        <dgm:presLayoutVars>
          <dgm:chMax val="0"/>
          <dgm:chPref val="0"/>
          <dgm:bulletEnabled val="1"/>
        </dgm:presLayoutVars>
      </dgm:prSet>
      <dgm:spPr/>
    </dgm:pt>
    <dgm:pt modelId="{FAB0D935-9B78-4834-BB64-BD8E8A844252}" type="pres">
      <dgm:prSet presAssocID="{496FA4D6-2A6C-4D13-A5A7-8FF9C288323B}" presName="BalanceSpacing" presStyleCnt="0"/>
      <dgm:spPr/>
    </dgm:pt>
    <dgm:pt modelId="{E69882B0-48C5-405C-90AF-349597C94843}" type="pres">
      <dgm:prSet presAssocID="{496FA4D6-2A6C-4D13-A5A7-8FF9C288323B}" presName="BalanceSpacing1" presStyleCnt="0"/>
      <dgm:spPr/>
    </dgm:pt>
    <dgm:pt modelId="{28D5B6C1-3388-4454-BD53-E4F5058B2A96}" type="pres">
      <dgm:prSet presAssocID="{FAAE5B9C-E0B4-4A07-9754-1E380F882262}" presName="Accent1Text" presStyleLbl="node1" presStyleIdx="5" presStyleCnt="8" custLinFactNeighborX="-35475" custLinFactNeighborY="46828"/>
      <dgm:spPr/>
    </dgm:pt>
    <dgm:pt modelId="{37B412DE-1E4D-4B70-B080-A09CF7983F13}" type="pres">
      <dgm:prSet presAssocID="{FAAE5B9C-E0B4-4A07-9754-1E380F882262}" presName="spaceBetweenRectangles" presStyleCnt="0"/>
      <dgm:spPr/>
    </dgm:pt>
    <dgm:pt modelId="{7C74F1E5-506C-4961-A3C2-4F1BD4E9F136}" type="pres">
      <dgm:prSet presAssocID="{7AB45F4B-292E-4B11-A80E-5F8D56C0970D}" presName="composite" presStyleCnt="0"/>
      <dgm:spPr/>
    </dgm:pt>
    <dgm:pt modelId="{538D8935-F37A-48AC-857F-CA49FC8A1690}" type="pres">
      <dgm:prSet presAssocID="{7AB45F4B-292E-4B11-A80E-5F8D56C0970D}" presName="Parent1" presStyleLbl="node1" presStyleIdx="6" presStyleCnt="8" custLinFactY="-44530" custLinFactNeighborX="-35161" custLinFactNeighborY="-100000">
        <dgm:presLayoutVars>
          <dgm:chMax val="1"/>
          <dgm:chPref val="1"/>
          <dgm:bulletEnabled val="1"/>
        </dgm:presLayoutVars>
      </dgm:prSet>
      <dgm:spPr/>
    </dgm:pt>
    <dgm:pt modelId="{24660C33-D50E-4B1E-AD0B-1B3235C20F50}" type="pres">
      <dgm:prSet presAssocID="{7AB45F4B-292E-4B11-A80E-5F8D56C0970D}" presName="Childtext1" presStyleLbl="revTx" presStyleIdx="3" presStyleCnt="4">
        <dgm:presLayoutVars>
          <dgm:chMax val="0"/>
          <dgm:chPref val="0"/>
          <dgm:bulletEnabled val="1"/>
        </dgm:presLayoutVars>
      </dgm:prSet>
      <dgm:spPr/>
    </dgm:pt>
    <dgm:pt modelId="{C0B7C8C1-4595-440D-9E39-C0013E4D5208}" type="pres">
      <dgm:prSet presAssocID="{7AB45F4B-292E-4B11-A80E-5F8D56C0970D}" presName="BalanceSpacing" presStyleCnt="0"/>
      <dgm:spPr/>
    </dgm:pt>
    <dgm:pt modelId="{6E3517A1-DB1D-4FEF-9F0C-51939B658776}" type="pres">
      <dgm:prSet presAssocID="{7AB45F4B-292E-4B11-A80E-5F8D56C0970D}" presName="BalanceSpacing1" presStyleCnt="0"/>
      <dgm:spPr/>
    </dgm:pt>
    <dgm:pt modelId="{B890DA02-38EF-42F0-AFB3-E6BD99FBC529}" type="pres">
      <dgm:prSet presAssocID="{CA44E444-435F-4AC5-93B7-F7CF7B8ECE1C}" presName="Accent1Text" presStyleLbl="node1" presStyleIdx="7" presStyleCnt="8" custLinFactY="-9619" custLinFactNeighborX="-5080" custLinFactNeighborY="-100000"/>
      <dgm:spPr/>
    </dgm:pt>
  </dgm:ptLst>
  <dgm:cxnLst>
    <dgm:cxn modelId="{F41D0D2C-9658-41E5-B925-ABE8A640CD26}" type="presOf" srcId="{CA44E444-435F-4AC5-93B7-F7CF7B8ECE1C}" destId="{B890DA02-38EF-42F0-AFB3-E6BD99FBC529}" srcOrd="0" destOrd="0" presId="urn:microsoft.com/office/officeart/2008/layout/AlternatingHexagons"/>
    <dgm:cxn modelId="{BB2D2EBD-F47A-4E5F-9942-09278310D02A}" type="presOf" srcId="{347DB75A-C762-4B98-8E57-0F663774CC2F}" destId="{77DAFF02-FD47-4711-97FB-49AEDA35F381}" srcOrd="0" destOrd="0" presId="urn:microsoft.com/office/officeart/2008/layout/AlternatingHexagons"/>
    <dgm:cxn modelId="{3FDFAB7B-CD87-465B-885D-930E9AD02C14}" type="presOf" srcId="{5BFC353F-7DBC-46D6-821E-24BF571EF19D}" destId="{0C05075D-1A9B-41A7-989F-8151B4AFF77D}" srcOrd="0" destOrd="0" presId="urn:microsoft.com/office/officeart/2008/layout/AlternatingHexagons"/>
    <dgm:cxn modelId="{6C998CC1-869B-43F8-AD59-D2CE7D37AE6D}" type="presOf" srcId="{FAAE5B9C-E0B4-4A07-9754-1E380F882262}" destId="{28D5B6C1-3388-4454-BD53-E4F5058B2A96}" srcOrd="0" destOrd="0" presId="urn:microsoft.com/office/officeart/2008/layout/AlternatingHexagons"/>
    <dgm:cxn modelId="{98180855-0C49-4F45-A90D-9446E3770AF3}" srcId="{347DB75A-C762-4B98-8E57-0F663774CC2F}" destId="{2E043AA9-5713-46F4-9D71-17556A816749}" srcOrd="1" destOrd="0" parTransId="{37D0CA8F-736F-4BF1-B9B8-4387C7D3E9DB}" sibTransId="{5BFC353F-7DBC-46D6-821E-24BF571EF19D}"/>
    <dgm:cxn modelId="{72059198-F66D-42CD-9C6A-58B0F84E2E99}" srcId="{347DB75A-C762-4B98-8E57-0F663774CC2F}" destId="{7AB45F4B-292E-4B11-A80E-5F8D56C0970D}" srcOrd="3" destOrd="0" parTransId="{AAA44445-5D03-49D5-86F8-01175B50D8FA}" sibTransId="{CA44E444-435F-4AC5-93B7-F7CF7B8ECE1C}"/>
    <dgm:cxn modelId="{11EE1FB9-C402-4368-B0EF-999EA6416FCB}" srcId="{347DB75A-C762-4B98-8E57-0F663774CC2F}" destId="{77582508-E434-474B-94BD-4B6675D692FE}" srcOrd="0" destOrd="0" parTransId="{739EF8E1-FF1B-428A-B73F-963A0C5319DA}" sibTransId="{463E91DC-D6D4-4307-A8A0-1F09E7D792EE}"/>
    <dgm:cxn modelId="{1CE71662-067D-4CA9-9A4C-C46CC4AA181A}" type="presOf" srcId="{7AB45F4B-292E-4B11-A80E-5F8D56C0970D}" destId="{538D8935-F37A-48AC-857F-CA49FC8A1690}" srcOrd="0" destOrd="0" presId="urn:microsoft.com/office/officeart/2008/layout/AlternatingHexagons"/>
    <dgm:cxn modelId="{9BA3F497-5209-4247-B3D4-4DE4A93DD063}" type="presOf" srcId="{463E91DC-D6D4-4307-A8A0-1F09E7D792EE}" destId="{C2759C12-8767-43DA-8244-0D0EE771F97F}" srcOrd="0" destOrd="0" presId="urn:microsoft.com/office/officeart/2008/layout/AlternatingHexagons"/>
    <dgm:cxn modelId="{1EDEAB0E-53EF-461C-9744-CF360699162C}" srcId="{347DB75A-C762-4B98-8E57-0F663774CC2F}" destId="{496FA4D6-2A6C-4D13-A5A7-8FF9C288323B}" srcOrd="2" destOrd="0" parTransId="{EDB2F33D-B824-4A62-86DE-AFCCDBD03235}" sibTransId="{FAAE5B9C-E0B4-4A07-9754-1E380F882262}"/>
    <dgm:cxn modelId="{130E1806-4524-4F14-9539-A70236D6EE4B}" type="presOf" srcId="{77582508-E434-474B-94BD-4B6675D692FE}" destId="{32B5E313-9A1E-451C-A27E-B1E0E953B89C}" srcOrd="0" destOrd="0" presId="urn:microsoft.com/office/officeart/2008/layout/AlternatingHexagons"/>
    <dgm:cxn modelId="{ED670A7E-6D29-490E-AC57-2BA2D8C0E62C}" type="presOf" srcId="{2E043AA9-5713-46F4-9D71-17556A816749}" destId="{92B2B3F2-D34A-469C-A9CA-BFE9CB59E3D5}" srcOrd="0" destOrd="0" presId="urn:microsoft.com/office/officeart/2008/layout/AlternatingHexagons"/>
    <dgm:cxn modelId="{94BBD1F5-A51B-45F5-97A1-091A0BB29D04}" type="presOf" srcId="{496FA4D6-2A6C-4D13-A5A7-8FF9C288323B}" destId="{AAB71269-FB51-48D5-A4BA-5F320E8F0C70}" srcOrd="0" destOrd="0" presId="urn:microsoft.com/office/officeart/2008/layout/AlternatingHexagons"/>
    <dgm:cxn modelId="{53C491E3-D40A-44CE-B8E4-858B0A41207A}" type="presParOf" srcId="{77DAFF02-FD47-4711-97FB-49AEDA35F381}" destId="{5C16C9B1-76FF-49EA-A511-3FAB2970345C}" srcOrd="0" destOrd="0" presId="urn:microsoft.com/office/officeart/2008/layout/AlternatingHexagons"/>
    <dgm:cxn modelId="{0E211623-1B11-4DB5-AEF6-08AD7734B843}" type="presParOf" srcId="{5C16C9B1-76FF-49EA-A511-3FAB2970345C}" destId="{32B5E313-9A1E-451C-A27E-B1E0E953B89C}" srcOrd="0" destOrd="0" presId="urn:microsoft.com/office/officeart/2008/layout/AlternatingHexagons"/>
    <dgm:cxn modelId="{85B4BDBA-8669-4996-9798-7C6F20A33579}" type="presParOf" srcId="{5C16C9B1-76FF-49EA-A511-3FAB2970345C}" destId="{E481F279-C561-49F4-B9BE-A59A7E92D178}" srcOrd="1" destOrd="0" presId="urn:microsoft.com/office/officeart/2008/layout/AlternatingHexagons"/>
    <dgm:cxn modelId="{0ADBDA57-4B8F-4EAD-B1A4-C448D8ECB44F}" type="presParOf" srcId="{5C16C9B1-76FF-49EA-A511-3FAB2970345C}" destId="{D3E35847-8E59-4A80-AAEA-297112B9338C}" srcOrd="2" destOrd="0" presId="urn:microsoft.com/office/officeart/2008/layout/AlternatingHexagons"/>
    <dgm:cxn modelId="{4F0CE314-3269-4358-8431-8E7149684F9C}" type="presParOf" srcId="{5C16C9B1-76FF-49EA-A511-3FAB2970345C}" destId="{2FBFB2D6-670B-4D6C-9F60-65F979331249}" srcOrd="3" destOrd="0" presId="urn:microsoft.com/office/officeart/2008/layout/AlternatingHexagons"/>
    <dgm:cxn modelId="{F4CA8A39-9397-4A02-8401-53C2A379E9BC}" type="presParOf" srcId="{5C16C9B1-76FF-49EA-A511-3FAB2970345C}" destId="{C2759C12-8767-43DA-8244-0D0EE771F97F}" srcOrd="4" destOrd="0" presId="urn:microsoft.com/office/officeart/2008/layout/AlternatingHexagons"/>
    <dgm:cxn modelId="{FAC58672-051F-4A20-A378-4A7DC44CA81C}" type="presParOf" srcId="{77DAFF02-FD47-4711-97FB-49AEDA35F381}" destId="{66E9A5AF-A99A-429A-A9B6-2A7553A67649}" srcOrd="1" destOrd="0" presId="urn:microsoft.com/office/officeart/2008/layout/AlternatingHexagons"/>
    <dgm:cxn modelId="{66F7AE85-CF34-4B15-AB94-58C8D68D25E4}" type="presParOf" srcId="{77DAFF02-FD47-4711-97FB-49AEDA35F381}" destId="{242DACE7-99F4-4BB6-9A72-9CE5C9418153}" srcOrd="2" destOrd="0" presId="urn:microsoft.com/office/officeart/2008/layout/AlternatingHexagons"/>
    <dgm:cxn modelId="{968AA0AA-E3D4-4C84-94F6-269EDC6D1D04}" type="presParOf" srcId="{242DACE7-99F4-4BB6-9A72-9CE5C9418153}" destId="{92B2B3F2-D34A-469C-A9CA-BFE9CB59E3D5}" srcOrd="0" destOrd="0" presId="urn:microsoft.com/office/officeart/2008/layout/AlternatingHexagons"/>
    <dgm:cxn modelId="{00437890-50AA-4624-9649-DF6D436445B5}" type="presParOf" srcId="{242DACE7-99F4-4BB6-9A72-9CE5C9418153}" destId="{CC19D140-D5BA-451D-A98D-18D539E02839}" srcOrd="1" destOrd="0" presId="urn:microsoft.com/office/officeart/2008/layout/AlternatingHexagons"/>
    <dgm:cxn modelId="{2AA0EE4A-29B5-4A12-8DC5-89870BD45FC7}" type="presParOf" srcId="{242DACE7-99F4-4BB6-9A72-9CE5C9418153}" destId="{61F25C2C-D22A-4D68-90B0-1DAABDBC57CE}" srcOrd="2" destOrd="0" presId="urn:microsoft.com/office/officeart/2008/layout/AlternatingHexagons"/>
    <dgm:cxn modelId="{200F9833-7BFE-4831-B218-6E448C223FCE}" type="presParOf" srcId="{242DACE7-99F4-4BB6-9A72-9CE5C9418153}" destId="{852F9201-D7D0-4434-BC4F-1F30249C29BB}" srcOrd="3" destOrd="0" presId="urn:microsoft.com/office/officeart/2008/layout/AlternatingHexagons"/>
    <dgm:cxn modelId="{EC5CEAAC-6168-4789-A459-6F0597264A52}" type="presParOf" srcId="{242DACE7-99F4-4BB6-9A72-9CE5C9418153}" destId="{0C05075D-1A9B-41A7-989F-8151B4AFF77D}" srcOrd="4" destOrd="0" presId="urn:microsoft.com/office/officeart/2008/layout/AlternatingHexagons"/>
    <dgm:cxn modelId="{DA78B506-4523-4CB9-BF43-269964FB61F9}" type="presParOf" srcId="{77DAFF02-FD47-4711-97FB-49AEDA35F381}" destId="{04906F62-BD63-4F9E-8D4D-E17099834C85}" srcOrd="3" destOrd="0" presId="urn:microsoft.com/office/officeart/2008/layout/AlternatingHexagons"/>
    <dgm:cxn modelId="{1020B2D6-2F9E-4ED1-A499-2C27417FEB5C}" type="presParOf" srcId="{77DAFF02-FD47-4711-97FB-49AEDA35F381}" destId="{FA92F4A8-227C-4372-BA9C-39D3BAD862D4}" srcOrd="4" destOrd="0" presId="urn:microsoft.com/office/officeart/2008/layout/AlternatingHexagons"/>
    <dgm:cxn modelId="{9BC9729C-95CF-4FF2-903D-9E05A32E68F6}" type="presParOf" srcId="{FA92F4A8-227C-4372-BA9C-39D3BAD862D4}" destId="{AAB71269-FB51-48D5-A4BA-5F320E8F0C70}" srcOrd="0" destOrd="0" presId="urn:microsoft.com/office/officeart/2008/layout/AlternatingHexagons"/>
    <dgm:cxn modelId="{323FA0B5-BC3C-4010-B55A-B3D6B3BF6BCE}" type="presParOf" srcId="{FA92F4A8-227C-4372-BA9C-39D3BAD862D4}" destId="{50DF3BE0-B956-411F-A9E6-7F7F43C15C9C}" srcOrd="1" destOrd="0" presId="urn:microsoft.com/office/officeart/2008/layout/AlternatingHexagons"/>
    <dgm:cxn modelId="{051796F6-107B-4842-B781-1B39B6654028}" type="presParOf" srcId="{FA92F4A8-227C-4372-BA9C-39D3BAD862D4}" destId="{FAB0D935-9B78-4834-BB64-BD8E8A844252}" srcOrd="2" destOrd="0" presId="urn:microsoft.com/office/officeart/2008/layout/AlternatingHexagons"/>
    <dgm:cxn modelId="{859E110A-42B5-468F-8577-378EA14FABFA}" type="presParOf" srcId="{FA92F4A8-227C-4372-BA9C-39D3BAD862D4}" destId="{E69882B0-48C5-405C-90AF-349597C94843}" srcOrd="3" destOrd="0" presId="urn:microsoft.com/office/officeart/2008/layout/AlternatingHexagons"/>
    <dgm:cxn modelId="{177AB1C4-B101-4704-851F-B4036FFE8DB1}" type="presParOf" srcId="{FA92F4A8-227C-4372-BA9C-39D3BAD862D4}" destId="{28D5B6C1-3388-4454-BD53-E4F5058B2A96}" srcOrd="4" destOrd="0" presId="urn:microsoft.com/office/officeart/2008/layout/AlternatingHexagons"/>
    <dgm:cxn modelId="{3B664D10-8273-4863-A8BA-7E04238BE761}" type="presParOf" srcId="{77DAFF02-FD47-4711-97FB-49AEDA35F381}" destId="{37B412DE-1E4D-4B70-B080-A09CF7983F13}" srcOrd="5" destOrd="0" presId="urn:microsoft.com/office/officeart/2008/layout/AlternatingHexagons"/>
    <dgm:cxn modelId="{5DC7E188-F8EF-4F31-9DA4-9D62F9C31DCD}" type="presParOf" srcId="{77DAFF02-FD47-4711-97FB-49AEDA35F381}" destId="{7C74F1E5-506C-4961-A3C2-4F1BD4E9F136}" srcOrd="6" destOrd="0" presId="urn:microsoft.com/office/officeart/2008/layout/AlternatingHexagons"/>
    <dgm:cxn modelId="{4A92DC42-80B6-4245-95A4-B4395B2C1313}" type="presParOf" srcId="{7C74F1E5-506C-4961-A3C2-4F1BD4E9F136}" destId="{538D8935-F37A-48AC-857F-CA49FC8A1690}" srcOrd="0" destOrd="0" presId="urn:microsoft.com/office/officeart/2008/layout/AlternatingHexagons"/>
    <dgm:cxn modelId="{B1E979B0-6CE8-4017-A162-BB8D256D6710}" type="presParOf" srcId="{7C74F1E5-506C-4961-A3C2-4F1BD4E9F136}" destId="{24660C33-D50E-4B1E-AD0B-1B3235C20F50}" srcOrd="1" destOrd="0" presId="urn:microsoft.com/office/officeart/2008/layout/AlternatingHexagons"/>
    <dgm:cxn modelId="{BA175B21-886E-4B3E-B04E-D2560978C4DE}" type="presParOf" srcId="{7C74F1E5-506C-4961-A3C2-4F1BD4E9F136}" destId="{C0B7C8C1-4595-440D-9E39-C0013E4D5208}" srcOrd="2" destOrd="0" presId="urn:microsoft.com/office/officeart/2008/layout/AlternatingHexagons"/>
    <dgm:cxn modelId="{75AE2899-5BC9-4254-8F64-A618E6D3DA90}" type="presParOf" srcId="{7C74F1E5-506C-4961-A3C2-4F1BD4E9F136}" destId="{6E3517A1-DB1D-4FEF-9F0C-51939B658776}" srcOrd="3" destOrd="0" presId="urn:microsoft.com/office/officeart/2008/layout/AlternatingHexagons"/>
    <dgm:cxn modelId="{3A3537E9-F440-48E7-9CBF-F9BF201F7C36}" type="presParOf" srcId="{7C74F1E5-506C-4961-A3C2-4F1BD4E9F136}" destId="{B890DA02-38EF-42F0-AFB3-E6BD99FBC529}"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5E313-9A1E-451C-A27E-B1E0E953B89C}">
      <dsp:nvSpPr>
        <dsp:cNvPr id="0" name=""/>
        <dsp:cNvSpPr/>
      </dsp:nvSpPr>
      <dsp:spPr>
        <a:xfrm rot="5400000">
          <a:off x="2196441" y="79530"/>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 Giới thiệu chung</a:t>
          </a:r>
        </a:p>
      </dsp:txBody>
      <dsp:txXfrm rot="-5400000">
        <a:off x="2439162" y="189450"/>
        <a:ext cx="724684" cy="832971"/>
      </dsp:txXfrm>
    </dsp:sp>
    <dsp:sp modelId="{E481F279-C561-49F4-B9BE-A59A7E92D178}">
      <dsp:nvSpPr>
        <dsp:cNvPr id="0" name=""/>
        <dsp:cNvSpPr/>
      </dsp:nvSpPr>
      <dsp:spPr>
        <a:xfrm>
          <a:off x="4351530" y="259308"/>
          <a:ext cx="1350501" cy="726076"/>
        </a:xfrm>
        <a:prstGeom prst="rect">
          <a:avLst/>
        </a:prstGeom>
        <a:noFill/>
        <a:ln>
          <a:noFill/>
        </a:ln>
        <a:effectLst/>
      </dsp:spPr>
      <dsp:style>
        <a:lnRef idx="0">
          <a:scrgbClr r="0" g="0" b="0"/>
        </a:lnRef>
        <a:fillRef idx="0">
          <a:scrgbClr r="0" g="0" b="0"/>
        </a:fillRef>
        <a:effectRef idx="0">
          <a:scrgbClr r="0" g="0" b="0"/>
        </a:effectRef>
        <a:fontRef idx="minor"/>
      </dsp:style>
    </dsp:sp>
    <dsp:sp modelId="{C2759C12-8767-43DA-8244-0D0EE771F97F}">
      <dsp:nvSpPr>
        <dsp:cNvPr id="0" name=""/>
        <dsp:cNvSpPr/>
      </dsp:nvSpPr>
      <dsp:spPr>
        <a:xfrm rot="5400000">
          <a:off x="969253" y="608428"/>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VII. Kiểm thử</a:t>
          </a:r>
        </a:p>
      </dsp:txBody>
      <dsp:txXfrm rot="-5400000">
        <a:off x="1211974" y="718348"/>
        <a:ext cx="724684" cy="832971"/>
      </dsp:txXfrm>
    </dsp:sp>
    <dsp:sp modelId="{92B2B3F2-D34A-469C-A9CA-BFE9CB59E3D5}">
      <dsp:nvSpPr>
        <dsp:cNvPr id="0" name=""/>
        <dsp:cNvSpPr/>
      </dsp:nvSpPr>
      <dsp:spPr>
        <a:xfrm rot="5400000">
          <a:off x="817691" y="1847731"/>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VI. Thiết kế giao diện</a:t>
          </a:r>
        </a:p>
      </dsp:txBody>
      <dsp:txXfrm rot="-5400000">
        <a:off x="1060412" y="1957651"/>
        <a:ext cx="724684" cy="832971"/>
      </dsp:txXfrm>
    </dsp:sp>
    <dsp:sp modelId="{CC19D140-D5BA-451D-A98D-18D539E02839}">
      <dsp:nvSpPr>
        <dsp:cNvPr id="0" name=""/>
        <dsp:cNvSpPr/>
      </dsp:nvSpPr>
      <dsp:spPr>
        <a:xfrm>
          <a:off x="1306937" y="1271710"/>
          <a:ext cx="1306937" cy="726076"/>
        </a:xfrm>
        <a:prstGeom prst="rect">
          <a:avLst/>
        </a:prstGeom>
        <a:noFill/>
        <a:ln>
          <a:noFill/>
        </a:ln>
        <a:effectLst/>
      </dsp:spPr>
      <dsp:style>
        <a:lnRef idx="0">
          <a:scrgbClr r="0" g="0" b="0"/>
        </a:lnRef>
        <a:fillRef idx="0">
          <a:scrgbClr r="0" g="0" b="0"/>
        </a:fillRef>
        <a:effectRef idx="0">
          <a:scrgbClr r="0" g="0" b="0"/>
        </a:effectRef>
        <a:fontRef idx="minor"/>
      </dsp:style>
    </dsp:sp>
    <dsp:sp modelId="{0C05075D-1A9B-41A7-989F-8151B4AFF77D}">
      <dsp:nvSpPr>
        <dsp:cNvPr id="0" name=""/>
        <dsp:cNvSpPr/>
      </dsp:nvSpPr>
      <dsp:spPr>
        <a:xfrm rot="5400000">
          <a:off x="2827180" y="2718212"/>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IV. Các biểu đồ</a:t>
          </a:r>
        </a:p>
      </dsp:txBody>
      <dsp:txXfrm rot="-5400000">
        <a:off x="3069901" y="2828132"/>
        <a:ext cx="724684" cy="832971"/>
      </dsp:txXfrm>
    </dsp:sp>
    <dsp:sp modelId="{AAB71269-FB51-48D5-A4BA-5F320E8F0C70}">
      <dsp:nvSpPr>
        <dsp:cNvPr id="0" name=""/>
        <dsp:cNvSpPr/>
      </dsp:nvSpPr>
      <dsp:spPr>
        <a:xfrm rot="5400000">
          <a:off x="3432819" y="615894"/>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II. Tổng quan ứng dụng</a:t>
          </a:r>
        </a:p>
      </dsp:txBody>
      <dsp:txXfrm rot="-5400000">
        <a:off x="3675540" y="725814"/>
        <a:ext cx="724684" cy="832971"/>
      </dsp:txXfrm>
    </dsp:sp>
    <dsp:sp modelId="{50DF3BE0-B956-411F-A9E6-7F7F43C15C9C}">
      <dsp:nvSpPr>
        <dsp:cNvPr id="0" name=""/>
        <dsp:cNvSpPr/>
      </dsp:nvSpPr>
      <dsp:spPr>
        <a:xfrm>
          <a:off x="4312892" y="2298866"/>
          <a:ext cx="1350501" cy="726076"/>
        </a:xfrm>
        <a:prstGeom prst="rect">
          <a:avLst/>
        </a:prstGeom>
        <a:noFill/>
        <a:ln>
          <a:noFill/>
        </a:ln>
        <a:effectLst/>
      </dsp:spPr>
      <dsp:style>
        <a:lnRef idx="0">
          <a:scrgbClr r="0" g="0" b="0"/>
        </a:lnRef>
        <a:fillRef idx="0">
          <a:scrgbClr r="0" g="0" b="0"/>
        </a:fillRef>
        <a:effectRef idx="0">
          <a:scrgbClr r="0" g="0" b="0"/>
        </a:effectRef>
        <a:fontRef idx="minor"/>
      </dsp:style>
    </dsp:sp>
    <dsp:sp modelId="{28D5B6C1-3388-4454-BD53-E4F5058B2A96}">
      <dsp:nvSpPr>
        <dsp:cNvPr id="0" name=""/>
        <dsp:cNvSpPr/>
      </dsp:nvSpPr>
      <dsp:spPr>
        <a:xfrm rot="5400000">
          <a:off x="1638956" y="2702177"/>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V. Thiết kế dữ liệu</a:t>
          </a:r>
        </a:p>
      </dsp:txBody>
      <dsp:txXfrm rot="-5400000">
        <a:off x="1881677" y="2812097"/>
        <a:ext cx="724684" cy="832971"/>
      </dsp:txXfrm>
    </dsp:sp>
    <dsp:sp modelId="{538D8935-F37A-48AC-857F-CA49FC8A1690}">
      <dsp:nvSpPr>
        <dsp:cNvPr id="0" name=""/>
        <dsp:cNvSpPr/>
      </dsp:nvSpPr>
      <dsp:spPr>
        <a:xfrm rot="5400000">
          <a:off x="2208602" y="1413658"/>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Ứng dụng giới thiệu và bán sách</a:t>
          </a:r>
        </a:p>
      </dsp:txBody>
      <dsp:txXfrm rot="-5400000">
        <a:off x="2451323" y="1523578"/>
        <a:ext cx="724684" cy="832971"/>
      </dsp:txXfrm>
    </dsp:sp>
    <dsp:sp modelId="{24660C33-D50E-4B1E-AD0B-1B3235C20F50}">
      <dsp:nvSpPr>
        <dsp:cNvPr id="0" name=""/>
        <dsp:cNvSpPr/>
      </dsp:nvSpPr>
      <dsp:spPr>
        <a:xfrm>
          <a:off x="1306937" y="3326022"/>
          <a:ext cx="1306937" cy="726076"/>
        </a:xfrm>
        <a:prstGeom prst="rect">
          <a:avLst/>
        </a:prstGeom>
        <a:noFill/>
        <a:ln>
          <a:noFill/>
        </a:ln>
        <a:effectLst/>
      </dsp:spPr>
      <dsp:style>
        <a:lnRef idx="0">
          <a:scrgbClr r="0" g="0" b="0"/>
        </a:lnRef>
        <a:fillRef idx="0">
          <a:scrgbClr r="0" g="0" b="0"/>
        </a:fillRef>
        <a:effectRef idx="0">
          <a:scrgbClr r="0" g="0" b="0"/>
        </a:effectRef>
        <a:fontRef idx="minor"/>
      </dsp:style>
    </dsp:sp>
    <dsp:sp modelId="{B890DA02-38EF-42F0-AFB3-E6BD99FBC529}">
      <dsp:nvSpPr>
        <dsp:cNvPr id="0" name=""/>
        <dsp:cNvSpPr/>
      </dsp:nvSpPr>
      <dsp:spPr>
        <a:xfrm rot="5400000">
          <a:off x="3662333" y="1836126"/>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III. Danh sách đặc tả yêu cầu chức năng</a:t>
          </a:r>
        </a:p>
      </dsp:txBody>
      <dsp:txXfrm rot="-5400000">
        <a:off x="3905054" y="1946046"/>
        <a:ext cx="724684" cy="83297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B34AEF-5253-4C7C-8308-D2F50E48F55C}" type="datetimeFigureOut">
              <a:rPr lang="en-US" smtClean="0"/>
              <a:t>12/8/2022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5BFE7-F3DC-4D2B-8177-FFA7483BBF34}" type="slidenum">
              <a:rPr lang="en-US" smtClean="0"/>
              <a:t>‹#›</a:t>
            </a:fld>
            <a:endParaRPr lang="en-US"/>
          </a:p>
        </p:txBody>
      </p:sp>
    </p:spTree>
    <p:extLst>
      <p:ext uri="{BB962C8B-B14F-4D97-AF65-F5344CB8AC3E}">
        <p14:creationId xmlns:p14="http://schemas.microsoft.com/office/powerpoint/2010/main" val="20087083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C5DAF-E163-4CEB-A6BC-218A61322C16}"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0C256-E677-4681-984D-C03E4A440090}" type="slidenum">
              <a:rPr lang="en-US" smtClean="0"/>
              <a:t>‹#›</a:t>
            </a:fld>
            <a:endParaRPr lang="en-US"/>
          </a:p>
        </p:txBody>
      </p:sp>
    </p:spTree>
    <p:extLst>
      <p:ext uri="{BB962C8B-B14F-4D97-AF65-F5344CB8AC3E}">
        <p14:creationId xmlns:p14="http://schemas.microsoft.com/office/powerpoint/2010/main" val="18220109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1</a:t>
            </a:fld>
            <a:endParaRPr lang="en-US"/>
          </a:p>
        </p:txBody>
      </p:sp>
    </p:spTree>
    <p:extLst>
      <p:ext uri="{BB962C8B-B14F-4D97-AF65-F5344CB8AC3E}">
        <p14:creationId xmlns:p14="http://schemas.microsoft.com/office/powerpoint/2010/main" val="392444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2</a:t>
            </a:fld>
            <a:endParaRPr lang="en-US"/>
          </a:p>
        </p:txBody>
      </p:sp>
    </p:spTree>
    <p:extLst>
      <p:ext uri="{BB962C8B-B14F-4D97-AF65-F5344CB8AC3E}">
        <p14:creationId xmlns:p14="http://schemas.microsoft.com/office/powerpoint/2010/main" val="338878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54DB5-673A-4636-AFF8-29F335A6FA62}"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83B04-5E66-4FA1-B8A2-3DE2FE9F2B0A}"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D4BEF-E0EF-4D96-AD2E-5DBA9A703E4F}"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51AD9F-8A28-4BAA-9B78-8DE2DFAAA292}"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F0DB61A-BF95-4706-82B9-A7946B2837B7}"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8D10EF8-D638-4CE9-AC6C-93AF8BD5E0EC}"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8B057-60AF-4915-A136-84FCD3E9BF71}"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16F0-5D5D-4514-BFF9-33A3DBB98C88}"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B4F194-0CCC-466A-9E2C-F5AD4F8D9A71}"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308A1F-2323-4505-B5C9-51623BDDACBF}"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1F2F1-94D6-43EF-BCC3-37286E99D9C9}"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D0F9-EA2D-4D57-8B45-483E3BFEBAA6}" type="datetime1">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C4AAE-58DC-4723-98C0-BEBE437A4D1F}" type="datetime1">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EF59C-3C04-4F1A-9D04-3E886595A741}" type="datetime1">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C6D736-7BFD-4FC8-BBB7-87AFB0FFDCE9}"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nhấn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B6E6B1-62AB-4B3D-87FF-F7D5BB21D0E2}"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4A952-EE9C-4D4A-AA2F-052B208ABA61}" type="datetime1">
              <a:rPr lang="en-US" smtClean="0"/>
              <a:t>12/8/2022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4.JP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5.JP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7.JP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8.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9.JP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1.JP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4.JP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5.JP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6.JP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7.JP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jp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6682" y="759854"/>
            <a:ext cx="184731" cy="369332"/>
          </a:xfrm>
          <a:prstGeom prst="rect">
            <a:avLst/>
          </a:prstGeom>
          <a:noFill/>
        </p:spPr>
        <p:txBody>
          <a:bodyPr wrap="none" rtlCol="0">
            <a:spAutoFit/>
          </a:bodyPr>
          <a:lstStyle/>
          <a:p>
            <a:endParaRPr lang="en-US" dirty="0"/>
          </a:p>
        </p:txBody>
      </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498227" y="1129186"/>
            <a:ext cx="6096000" cy="661207"/>
          </a:xfrm>
          <a:prstGeom prst="rect">
            <a:avLst/>
          </a:prstGeom>
        </p:spPr>
        <p:txBody>
          <a:bodyPr>
            <a:spAutoFit/>
          </a:bodyPr>
          <a:lstStyle/>
          <a:p>
            <a:pPr algn="ctr">
              <a:lnSpc>
                <a:spcPct val="150000"/>
              </a:lnSpc>
              <a:spcAft>
                <a:spcPts val="0"/>
              </a:spcAft>
            </a:pPr>
            <a:r>
              <a:rPr lang="vi-VN" sz="2800" b="1">
                <a:solidFill>
                  <a:srgbClr val="000000"/>
                </a:solidFill>
                <a:latin typeface="Times New Roman" panose="02020603050405020304" pitchFamily="18" charset="0"/>
                <a:ea typeface="Times New Roman" panose="02020603050405020304" pitchFamily="18" charset="0"/>
              </a:rPr>
              <a:t>ỨNG DỤNG ANDROID BÁN SÁCH</a:t>
            </a:r>
            <a:endParaRPr lang="en-US" sz="28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30190878"/>
              </p:ext>
            </p:extLst>
          </p:nvPr>
        </p:nvGraphicFramePr>
        <p:xfrm>
          <a:off x="2051420" y="2544606"/>
          <a:ext cx="8612287" cy="3663010"/>
        </p:xfrm>
        <a:graphic>
          <a:graphicData uri="http://schemas.openxmlformats.org/drawingml/2006/table">
            <a:tbl>
              <a:tblPr>
                <a:tableStyleId>{5C22544A-7EE6-4342-B048-85BDC9FD1C3A}</a:tableStyleId>
              </a:tblPr>
              <a:tblGrid>
                <a:gridCol w="4647190">
                  <a:extLst>
                    <a:ext uri="{9D8B030D-6E8A-4147-A177-3AD203B41FA5}">
                      <a16:colId xmlns:a16="http://schemas.microsoft.com/office/drawing/2014/main" val="20000"/>
                    </a:ext>
                  </a:extLst>
                </a:gridCol>
                <a:gridCol w="3965097">
                  <a:extLst>
                    <a:ext uri="{9D8B030D-6E8A-4147-A177-3AD203B41FA5}">
                      <a16:colId xmlns:a16="http://schemas.microsoft.com/office/drawing/2014/main" val="20001"/>
                    </a:ext>
                  </a:extLst>
                </a:gridCol>
              </a:tblGrid>
              <a:tr h="1000340">
                <a:tc gridSpan="2">
                  <a:txBody>
                    <a:bodyPr/>
                    <a:lstStyle/>
                    <a:p>
                      <a:pPr algn="ctr">
                        <a:lnSpc>
                          <a:spcPts val="1500"/>
                        </a:lnSpc>
                        <a:spcBef>
                          <a:spcPts val="600"/>
                        </a:spcBef>
                        <a:spcAft>
                          <a:spcPts val="600"/>
                        </a:spcAft>
                      </a:pPr>
                      <a:r>
                        <a:rPr lang="en-US" sz="2000" b="1" dirty="0" err="1">
                          <a:effectLst/>
                          <a:latin typeface="Times New Roman" panose="02020603050405020304" pitchFamily="18" charset="0"/>
                          <a:cs typeface="Times New Roman" panose="02020603050405020304" pitchFamily="18" charset="0"/>
                        </a:rPr>
                        <a:t>Nhóm</a:t>
                      </a:r>
                      <a:r>
                        <a:rPr lang="en-US" sz="2000" b="1">
                          <a:effectLst/>
                          <a:latin typeface="Times New Roman" panose="02020603050405020304" pitchFamily="18" charset="0"/>
                          <a:cs typeface="Times New Roman" panose="02020603050405020304" pitchFamily="18" charset="0"/>
                        </a:rPr>
                        <a:t> </a:t>
                      </a:r>
                      <a:r>
                        <a:rPr lang="vi-VN" sz="2000" b="1">
                          <a:effectLst/>
                          <a:latin typeface="Times New Roman" panose="02020603050405020304" pitchFamily="18" charset="0"/>
                          <a:cs typeface="Times New Roman" panose="02020603050405020304" pitchFamily="18" charset="0"/>
                        </a:rPr>
                        <a:t>2</a:t>
                      </a:r>
                      <a:r>
                        <a:rPr lang="en-US" sz="2000" b="1">
                          <a:effectLst/>
                          <a:latin typeface="Times New Roman" panose="02020603050405020304" pitchFamily="18" charset="0"/>
                          <a:cs typeface="Times New Roman" panose="02020603050405020304" pitchFamily="18" charset="0"/>
                        </a:rPr>
                        <a:t> </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69345">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Giảng viên hướng dẫn: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Thầy Bùi Thanh Hải.</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17789">
                <a:tc rowSpan="3">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Sinh viên thực hiện: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Nguyễn</a:t>
                      </a:r>
                      <a:r>
                        <a:rPr lang="vi-VN" sz="2000" b="1" baseline="0">
                          <a:solidFill>
                            <a:schemeClr val="dk1"/>
                          </a:solidFill>
                          <a:effectLst/>
                          <a:latin typeface="Times New Roman" panose="02020603050405020304" pitchFamily="18" charset="0"/>
                          <a:ea typeface="+mn-ea"/>
                          <a:cs typeface="Times New Roman" panose="02020603050405020304" pitchFamily="18" charset="0"/>
                        </a:rPr>
                        <a:t> Tuấn Sơn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17789">
                <a:tc vMerge="1">
                  <a:txBody>
                    <a:bodyPr/>
                    <a:lstStyle/>
                    <a:p>
                      <a:endParaRPr lang="en-US"/>
                    </a:p>
                  </a:txBody>
                  <a:tcP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Đỗ</a:t>
                      </a:r>
                      <a:r>
                        <a:rPr lang="vi-VN" sz="2000" b="1" baseline="0">
                          <a:solidFill>
                            <a:schemeClr val="dk1"/>
                          </a:solidFill>
                          <a:effectLst/>
                          <a:latin typeface="Times New Roman" panose="02020603050405020304" pitchFamily="18" charset="0"/>
                          <a:ea typeface="+mn-ea"/>
                          <a:cs typeface="Times New Roman" panose="02020603050405020304" pitchFamily="18" charset="0"/>
                        </a:rPr>
                        <a:t> Duy Đức</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17789">
                <a:tc vMerge="1">
                  <a:txBody>
                    <a:bodyPr/>
                    <a:lstStyle/>
                    <a:p>
                      <a:endParaRPr lang="en-US"/>
                    </a:p>
                  </a:txBody>
                  <a:tcP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Bùi</a:t>
                      </a:r>
                      <a:r>
                        <a:rPr lang="vi-VN" sz="2000" b="1" baseline="0">
                          <a:solidFill>
                            <a:schemeClr val="dk1"/>
                          </a:solidFill>
                          <a:effectLst/>
                          <a:latin typeface="Times New Roman" panose="02020603050405020304" pitchFamily="18" charset="0"/>
                          <a:ea typeface="+mn-ea"/>
                          <a:cs typeface="Times New Roman" panose="02020603050405020304" pitchFamily="18" charset="0"/>
                        </a:rPr>
                        <a:t> Trọng Nhân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739958">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Lớp:</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C1909G</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7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Shape 231"/>
          <p:cNvGrpSpPr/>
          <p:nvPr/>
        </p:nvGrpSpPr>
        <p:grpSpPr>
          <a:xfrm>
            <a:off x="-731851" y="261468"/>
            <a:ext cx="7694125" cy="1645500"/>
            <a:chOff x="2075625" y="1090612"/>
            <a:chExt cx="6278329" cy="2144143"/>
          </a:xfrm>
        </p:grpSpPr>
        <p:sp>
          <p:nvSpPr>
            <p:cNvPr id="1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1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1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18" name="Picture 17"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9" name="Picture 18"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3" name="Rectangle 2"/>
          <p:cNvSpPr/>
          <p:nvPr/>
        </p:nvSpPr>
        <p:spPr>
          <a:xfrm>
            <a:off x="866274" y="1378288"/>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3.2. Chức năng của ứng dụng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3.2.1. Đối khách vãng lai</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Blip>
                <a:blip r:embed="rId4"/>
              </a:buBlip>
            </a:pPr>
            <a:r>
              <a:rPr lang="en-US" b="1" u="sng">
                <a:solidFill>
                  <a:srgbClr val="000000"/>
                </a:solidFill>
                <a:latin typeface="Times New Roman" panose="02020603050405020304" pitchFamily="18" charset="0"/>
                <a:ea typeface="Times New Roman" panose="02020603050405020304" pitchFamily="18" charset="0"/>
              </a:rPr>
              <a:t>Xem thông tin sản phẩm</a:t>
            </a:r>
            <a:endParaRPr lang="en-US" sz="200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84573485"/>
              </p:ext>
            </p:extLst>
          </p:nvPr>
        </p:nvGraphicFramePr>
        <p:xfrm>
          <a:off x="1265378" y="2866395"/>
          <a:ext cx="10321569" cy="3466167"/>
        </p:xfrm>
        <a:graphic>
          <a:graphicData uri="http://schemas.openxmlformats.org/drawingml/2006/table">
            <a:tbl>
              <a:tblPr firstRow="1" firstCol="1" bandRow="1">
                <a:tableStyleId>{5C22544A-7EE6-4342-B048-85BDC9FD1C3A}</a:tableStyleId>
              </a:tblPr>
              <a:tblGrid>
                <a:gridCol w="1492499">
                  <a:extLst>
                    <a:ext uri="{9D8B030D-6E8A-4147-A177-3AD203B41FA5}">
                      <a16:colId xmlns:a16="http://schemas.microsoft.com/office/drawing/2014/main" val="20000"/>
                    </a:ext>
                  </a:extLst>
                </a:gridCol>
                <a:gridCol w="8829070">
                  <a:extLst>
                    <a:ext uri="{9D8B030D-6E8A-4147-A177-3AD203B41FA5}">
                      <a16:colId xmlns:a16="http://schemas.microsoft.com/office/drawing/2014/main" val="20001"/>
                    </a:ext>
                  </a:extLst>
                </a:gridCol>
              </a:tblGrid>
              <a:tr h="141718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xem thông tin cho phép khách vãng lai có thể xem thông tin tên sản phẩm, tên nhà sản xuất, hình ảnh của sản phẩm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762391">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a:t>
                      </a:r>
                      <a:r>
                        <a:rPr lang="vi-VN" sz="2000">
                          <a:effectLst/>
                          <a:latin typeface="Times New Roman" panose="02020603050405020304" pitchFamily="18" charset="0"/>
                          <a:cs typeface="Times New Roman" panose="02020603050405020304" pitchFamily="18" charset="0"/>
                        </a:rPr>
                        <a:t>nhấn</a:t>
                      </a:r>
                      <a:r>
                        <a:rPr lang="en-US" sz="2000">
                          <a:effectLst/>
                          <a:latin typeface="Times New Roman" panose="02020603050405020304" pitchFamily="18" charset="0"/>
                          <a:cs typeface="Times New Roman" panose="02020603050405020304" pitchFamily="18" charset="0"/>
                        </a:rPr>
                        <a:t> vào sản phẩm muốn xem thông tin.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09729">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Tìm kiếm sản phẩm trong CSDL.</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76864">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Hiển thị ra thông tin của sản phẩm cho người dùng.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22" name="Rectangle 2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73385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pic>
        <p:nvPicPr>
          <p:cNvPr id="12" name="Picture 11"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3" name="Picture 12"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4" name="Rectangle 13"/>
          <p:cNvSpPr/>
          <p:nvPr/>
        </p:nvSpPr>
        <p:spPr>
          <a:xfrm>
            <a:off x="733805" y="1611045"/>
            <a:ext cx="4067139" cy="539378"/>
          </a:xfrm>
          <a:prstGeom prst="rect">
            <a:avLst/>
          </a:prstGeom>
        </p:spPr>
        <p:txBody>
          <a:bodyPr wrap="none">
            <a:spAutoFit/>
          </a:bodyPr>
          <a:lstStyle/>
          <a:p>
            <a:pPr marL="342900" lvl="0" indent="-342900" algn="just">
              <a:lnSpc>
                <a:spcPct val="150000"/>
              </a:lnSpc>
              <a:spcAft>
                <a:spcPts val="0"/>
              </a:spcAft>
              <a:buFont typeface="Symbol" panose="05050102010706020507" pitchFamily="18" charset="2"/>
              <a:buBlip>
                <a:blip r:embed="rId4"/>
              </a:buBlip>
            </a:pPr>
            <a:r>
              <a:rPr lang="en-US" sz="2200" b="1" u="sng">
                <a:solidFill>
                  <a:srgbClr val="000000"/>
                </a:solidFill>
                <a:latin typeface="Times New Roman" panose="02020603050405020304" pitchFamily="18" charset="0"/>
                <a:ea typeface="Times New Roman" panose="02020603050405020304" pitchFamily="18" charset="0"/>
              </a:rPr>
              <a:t>Thêm sản phẩm vào giỏ hàng</a:t>
            </a:r>
            <a:endParaRPr lang="en-US" sz="220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482576546"/>
              </p:ext>
            </p:extLst>
          </p:nvPr>
        </p:nvGraphicFramePr>
        <p:xfrm>
          <a:off x="1853610" y="2567619"/>
          <a:ext cx="8666765" cy="2986901"/>
        </p:xfrm>
        <a:graphic>
          <a:graphicData uri="http://schemas.openxmlformats.org/drawingml/2006/table">
            <a:tbl>
              <a:tblPr firstRow="1" firstCol="1" bandRow="1">
                <a:tableStyleId>{5C22544A-7EE6-4342-B048-85BDC9FD1C3A}</a:tableStyleId>
              </a:tblPr>
              <a:tblGrid>
                <a:gridCol w="1253214">
                  <a:extLst>
                    <a:ext uri="{9D8B030D-6E8A-4147-A177-3AD203B41FA5}">
                      <a16:colId xmlns:a16="http://schemas.microsoft.com/office/drawing/2014/main" val="20000"/>
                    </a:ext>
                  </a:extLst>
                </a:gridCol>
                <a:gridCol w="7413551">
                  <a:extLst>
                    <a:ext uri="{9D8B030D-6E8A-4147-A177-3AD203B41FA5}">
                      <a16:colId xmlns:a16="http://schemas.microsoft.com/office/drawing/2014/main" val="20001"/>
                    </a:ext>
                  </a:extLst>
                </a:gridCol>
              </a:tblGrid>
              <a:tr h="846696">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0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thêm sản phẩm vào giỏ hàng cho phép khách vãng lai thêm 1 sản phẩm vào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6294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a:t>
                      </a:r>
                      <a:r>
                        <a:rPr lang="vi-VN" sz="2000">
                          <a:effectLst/>
                          <a:latin typeface="Times New Roman" panose="02020603050405020304" pitchFamily="18" charset="0"/>
                          <a:cs typeface="Times New Roman" panose="02020603050405020304" pitchFamily="18" charset="0"/>
                        </a:rPr>
                        <a:t>nhấn</a:t>
                      </a:r>
                      <a:r>
                        <a:rPr lang="en-US" sz="2000">
                          <a:effectLst/>
                          <a:latin typeface="Times New Roman" panose="02020603050405020304" pitchFamily="18" charset="0"/>
                          <a:cs typeface="Times New Roman" panose="02020603050405020304" pitchFamily="18" charset="0"/>
                        </a:rPr>
                        <a:t> vào nút thêm vào giỏ hàng tương ứng với sản phẩm mong muốn.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21005">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Thêm sản phẩm vào SESSION lưu thông tin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1595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cho người dùng biết sản phẩm đã được đưa vào giỏ hàng thành công.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520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dirty="0">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800" b="1" dirty="0" err="1">
                  <a:solidFill>
                    <a:schemeClr val="bg1"/>
                  </a:solidFill>
                  <a:latin typeface="Times New Roman" panose="02020603050405020304" pitchFamily="18" charset="0"/>
                  <a:ea typeface="Century Gothic"/>
                  <a:cs typeface="Times New Roman" panose="02020603050405020304" pitchFamily="18" charset="0"/>
                  <a:sym typeface="Century Gothic"/>
                </a:rPr>
                <a:t>Danh</a:t>
              </a: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7" name="Rectangle 6"/>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pic>
        <p:nvPicPr>
          <p:cNvPr id="8" name="Picture 7"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9" name="Picture 8"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0" name="Rectangle 9"/>
          <p:cNvSpPr/>
          <p:nvPr/>
        </p:nvSpPr>
        <p:spPr>
          <a:xfrm>
            <a:off x="615679" y="1610119"/>
            <a:ext cx="3950120" cy="539378"/>
          </a:xfrm>
          <a:prstGeom prst="rect">
            <a:avLst/>
          </a:prstGeom>
        </p:spPr>
        <p:txBody>
          <a:bodyPr wrap="none">
            <a:spAutoFit/>
          </a:bodyPr>
          <a:lstStyle/>
          <a:p>
            <a:pPr marL="342900" lvl="0" indent="-342900" algn="just">
              <a:lnSpc>
                <a:spcPct val="150000"/>
              </a:lnSpc>
              <a:spcAft>
                <a:spcPts val="0"/>
              </a:spcAft>
              <a:buFont typeface="Symbol" panose="05050102010706020507" pitchFamily="18" charset="2"/>
              <a:buBlip>
                <a:blip r:embed="rId4"/>
              </a:buBlip>
            </a:pPr>
            <a:r>
              <a:rPr lang="en-US" sz="2200" b="1" u="sng">
                <a:solidFill>
                  <a:srgbClr val="000000"/>
                </a:solidFill>
                <a:latin typeface="Times New Roman" panose="02020603050405020304" pitchFamily="18" charset="0"/>
                <a:ea typeface="Times New Roman" panose="02020603050405020304" pitchFamily="18" charset="0"/>
              </a:rPr>
              <a:t>Tạo mới tài khoản(Đăng ký)</a:t>
            </a:r>
            <a:endParaRPr lang="en-US" sz="220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821307309"/>
              </p:ext>
            </p:extLst>
          </p:nvPr>
        </p:nvGraphicFramePr>
        <p:xfrm>
          <a:off x="1047015" y="2149497"/>
          <a:ext cx="10075396" cy="4169976"/>
        </p:xfrm>
        <a:graphic>
          <a:graphicData uri="http://schemas.openxmlformats.org/drawingml/2006/table">
            <a:tbl>
              <a:tblPr firstRow="1" firstCol="1" bandRow="1">
                <a:tableStyleId>{5C22544A-7EE6-4342-B048-85BDC9FD1C3A}</a:tableStyleId>
              </a:tblPr>
              <a:tblGrid>
                <a:gridCol w="1456902">
                  <a:extLst>
                    <a:ext uri="{9D8B030D-6E8A-4147-A177-3AD203B41FA5}">
                      <a16:colId xmlns:a16="http://schemas.microsoft.com/office/drawing/2014/main" val="20000"/>
                    </a:ext>
                  </a:extLst>
                </a:gridCol>
                <a:gridCol w="8618494">
                  <a:extLst>
                    <a:ext uri="{9D8B030D-6E8A-4147-A177-3AD203B41FA5}">
                      <a16:colId xmlns:a16="http://schemas.microsoft.com/office/drawing/2014/main" val="20001"/>
                    </a:ext>
                  </a:extLst>
                </a:gridCol>
              </a:tblGrid>
              <a:tr h="710783">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Miêu tả</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Chức năng tạo tài khoản cho phép người dùng vãng lai có thể tạo mới tài khoản với ứng dụng </a:t>
                      </a:r>
                      <a:r>
                        <a:rPr lang="vi-VN" sz="1600">
                          <a:effectLst/>
                          <a:latin typeface="Times New Roman" panose="02020603050405020304" pitchFamily="18" charset="0"/>
                          <a:cs typeface="Times New Roman" panose="02020603050405020304" pitchFamily="18" charset="0"/>
                        </a:rPr>
                        <a:t>SolarBook</a:t>
                      </a:r>
                      <a:r>
                        <a:rPr lang="en-US" sz="1600">
                          <a:effectLst/>
                          <a:latin typeface="Times New Roman" panose="02020603050405020304" pitchFamily="18" charset="0"/>
                          <a:cs typeface="Times New Roman" panose="02020603050405020304" pitchFamily="18" charset="0"/>
                        </a:rPr>
                        <a: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21038">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Đầu vào</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Người dùng cung cấp các thông tin cần thiết để tạo tài khoản.</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085898">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Xử lý</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Các trường bắt buộc phải nhập nếu khách hàng chưa nhập sẽ yêu cầu người dùng nhập vào.</a:t>
                      </a:r>
                    </a:p>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Ứng dụng sẽ kiểm tra xem tên tài khoản này đã có trong CSDL hay chưa? Nếu đã có yêu cầu người dùng thay đổi tên đăng nhập.</a:t>
                      </a:r>
                    </a:p>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Sau khi kiểm tra tất cả các thông tin đã đúng thì sẽ thực hiện thêm mới bản ghi vào CSDL lưu trữ thông tin của người dùng.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96424">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Xuất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Thông báo cho người dùng tạo thành công tài khoản và có thể dùng tài khoản này để đăng nhập vào ứng dụng.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51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graphicFrame>
        <p:nvGraphicFramePr>
          <p:cNvPr id="10" name="Table 9"/>
          <p:cNvGraphicFramePr>
            <a:graphicFrameLocks noGrp="1"/>
          </p:cNvGraphicFramePr>
          <p:nvPr>
            <p:extLst>
              <p:ext uri="{D42A27DB-BD31-4B8C-83A1-F6EECF244321}">
                <p14:modId xmlns:p14="http://schemas.microsoft.com/office/powerpoint/2010/main" val="1172060130"/>
              </p:ext>
            </p:extLst>
          </p:nvPr>
        </p:nvGraphicFramePr>
        <p:xfrm>
          <a:off x="1271897" y="2745273"/>
          <a:ext cx="10014288" cy="3343701"/>
        </p:xfrm>
        <a:graphic>
          <a:graphicData uri="http://schemas.openxmlformats.org/drawingml/2006/table">
            <a:tbl>
              <a:tblPr firstRow="1" firstCol="1" bandRow="1">
                <a:tableStyleId>{5C22544A-7EE6-4342-B048-85BDC9FD1C3A}</a:tableStyleId>
              </a:tblPr>
              <a:tblGrid>
                <a:gridCol w="1448066">
                  <a:extLst>
                    <a:ext uri="{9D8B030D-6E8A-4147-A177-3AD203B41FA5}">
                      <a16:colId xmlns:a16="http://schemas.microsoft.com/office/drawing/2014/main" val="20000"/>
                    </a:ext>
                  </a:extLst>
                </a:gridCol>
                <a:gridCol w="8566222">
                  <a:extLst>
                    <a:ext uri="{9D8B030D-6E8A-4147-A177-3AD203B41FA5}">
                      <a16:colId xmlns:a16="http://schemas.microsoft.com/office/drawing/2014/main" val="20001"/>
                    </a:ext>
                  </a:extLst>
                </a:gridCol>
              </a:tblGrid>
              <a:tr h="1399598">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xem thông tin cho phép khách có thể xem thông tin tên sản phẩm, tên nhà sản xuất hình ảnh của sản phẩm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723367">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a:t>
                      </a:r>
                      <a:r>
                        <a:rPr lang="vi-VN" sz="2000">
                          <a:effectLst/>
                          <a:latin typeface="Times New Roman" panose="02020603050405020304" pitchFamily="18" charset="0"/>
                          <a:cs typeface="Times New Roman" panose="02020603050405020304" pitchFamily="18" charset="0"/>
                        </a:rPr>
                        <a:t>nhấn</a:t>
                      </a:r>
                      <a:r>
                        <a:rPr lang="en-US" sz="2000">
                          <a:effectLst/>
                          <a:latin typeface="Times New Roman" panose="02020603050405020304" pitchFamily="18" charset="0"/>
                          <a:cs typeface="Times New Roman" panose="02020603050405020304" pitchFamily="18" charset="0"/>
                        </a:rPr>
                        <a:t> vào sản phẩm muốn xem thông tin.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78519">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Tìm kiếm sản phẩm trong CSDL.</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42217">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Hiển thị ra thông tin của sản phẩm cho người dùng.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1" name="Rectangle 1"/>
          <p:cNvSpPr>
            <a:spLocks noChangeArrowheads="1"/>
          </p:cNvSpPr>
          <p:nvPr/>
        </p:nvSpPr>
        <p:spPr bwMode="auto">
          <a:xfrm>
            <a:off x="1009398" y="1516787"/>
            <a:ext cx="6814686"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bmk="_Toc51850074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3.2.2. Đối với khách hàng đã có tài khoản với ứng dụng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thông tin sản phẩm</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91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graphicFrame>
        <p:nvGraphicFramePr>
          <p:cNvPr id="10" name="Table 9"/>
          <p:cNvGraphicFramePr>
            <a:graphicFrameLocks noGrp="1"/>
          </p:cNvGraphicFramePr>
          <p:nvPr>
            <p:extLst>
              <p:ext uri="{D42A27DB-BD31-4B8C-83A1-F6EECF244321}">
                <p14:modId xmlns:p14="http://schemas.microsoft.com/office/powerpoint/2010/main" val="3185729864"/>
              </p:ext>
            </p:extLst>
          </p:nvPr>
        </p:nvGraphicFramePr>
        <p:xfrm>
          <a:off x="1060664" y="2427209"/>
          <a:ext cx="9884840" cy="3410201"/>
        </p:xfrm>
        <a:graphic>
          <a:graphicData uri="http://schemas.openxmlformats.org/drawingml/2006/table">
            <a:tbl>
              <a:tblPr firstRow="1" firstCol="1" bandRow="1">
                <a:tableStyleId>{5C22544A-7EE6-4342-B048-85BDC9FD1C3A}</a:tableStyleId>
              </a:tblPr>
              <a:tblGrid>
                <a:gridCol w="1429348">
                  <a:extLst>
                    <a:ext uri="{9D8B030D-6E8A-4147-A177-3AD203B41FA5}">
                      <a16:colId xmlns:a16="http://schemas.microsoft.com/office/drawing/2014/main" val="20000"/>
                    </a:ext>
                  </a:extLst>
                </a:gridCol>
                <a:gridCol w="8455492">
                  <a:extLst>
                    <a:ext uri="{9D8B030D-6E8A-4147-A177-3AD203B41FA5}">
                      <a16:colId xmlns:a16="http://schemas.microsoft.com/office/drawing/2014/main" val="20001"/>
                    </a:ext>
                  </a:extLst>
                </a:gridCol>
              </a:tblGrid>
              <a:tr h="1066618">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thêm sản phẩm vào giỏ hàng cho phép khách  thêm 1 sản phẩm vào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913697">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nhấn vào nút thêm vào giỏ hàng tương ứng với sản phẩm mong muốn.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8025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Thêm sản phẩm vào SESSION lưu thông tin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4893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cho người dùng biết sản phẩm đã được đưa vào giỏ hàng thành công.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1" name="Rectangle 1"/>
          <p:cNvSpPr>
            <a:spLocks noChangeArrowheads="1"/>
          </p:cNvSpPr>
          <p:nvPr/>
        </p:nvSpPr>
        <p:spPr bwMode="auto">
          <a:xfrm>
            <a:off x="927463" y="1509081"/>
            <a:ext cx="382027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Thêm sản phẩm vào giỏ hàng</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14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graphicFrame>
        <p:nvGraphicFramePr>
          <p:cNvPr id="13" name="Table 12"/>
          <p:cNvGraphicFramePr>
            <a:graphicFrameLocks noGrp="1"/>
          </p:cNvGraphicFramePr>
          <p:nvPr>
            <p:extLst>
              <p:ext uri="{D42A27DB-BD31-4B8C-83A1-F6EECF244321}">
                <p14:modId xmlns:p14="http://schemas.microsoft.com/office/powerpoint/2010/main" val="20588206"/>
              </p:ext>
            </p:extLst>
          </p:nvPr>
        </p:nvGraphicFramePr>
        <p:xfrm>
          <a:off x="1086359" y="2272070"/>
          <a:ext cx="9804554" cy="3819229"/>
        </p:xfrm>
        <a:graphic>
          <a:graphicData uri="http://schemas.openxmlformats.org/drawingml/2006/table">
            <a:tbl>
              <a:tblPr firstRow="1" firstCol="1" bandRow="1">
                <a:tableStyleId>{5C22544A-7EE6-4342-B048-85BDC9FD1C3A}</a:tableStyleId>
              </a:tblPr>
              <a:tblGrid>
                <a:gridCol w="1417739">
                  <a:extLst>
                    <a:ext uri="{9D8B030D-6E8A-4147-A177-3AD203B41FA5}">
                      <a16:colId xmlns:a16="http://schemas.microsoft.com/office/drawing/2014/main" val="20000"/>
                    </a:ext>
                  </a:extLst>
                </a:gridCol>
                <a:gridCol w="8386815">
                  <a:extLst>
                    <a:ext uri="{9D8B030D-6E8A-4147-A177-3AD203B41FA5}">
                      <a16:colId xmlns:a16="http://schemas.microsoft.com/office/drawing/2014/main" val="20001"/>
                    </a:ext>
                  </a:extLst>
                </a:gridCol>
              </a:tblGrid>
              <a:tr h="1031098">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thanh toán các sản phẩm trong giỏ hàng cho phép khách  thêm 1 sản phẩm vào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8734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nhấn vào nút thêm vào thanh toán tương ứng với các sản phẩm bên trong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9052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Tiến hành giao dịch, thông tin lưu lại trong database.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1010268">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cho người dùng biết sản phẩm đã được thanh toán thành công.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4" name="Rectangle 2"/>
          <p:cNvSpPr>
            <a:spLocks noChangeArrowheads="1"/>
          </p:cNvSpPr>
          <p:nvPr/>
        </p:nvSpPr>
        <p:spPr bwMode="auto">
          <a:xfrm>
            <a:off x="927463" y="1611045"/>
            <a:ext cx="47502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Thanh toán các sản phẩm trong giỏ hàng</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29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graphicFrame>
        <p:nvGraphicFramePr>
          <p:cNvPr id="10" name="Table 9"/>
          <p:cNvGraphicFramePr>
            <a:graphicFrameLocks noGrp="1"/>
          </p:cNvGraphicFramePr>
          <p:nvPr>
            <p:extLst>
              <p:ext uri="{D42A27DB-BD31-4B8C-83A1-F6EECF244321}">
                <p14:modId xmlns:p14="http://schemas.microsoft.com/office/powerpoint/2010/main" val="3385925524"/>
              </p:ext>
            </p:extLst>
          </p:nvPr>
        </p:nvGraphicFramePr>
        <p:xfrm>
          <a:off x="1115254" y="2527211"/>
          <a:ext cx="9980376" cy="3755583"/>
        </p:xfrm>
        <a:graphic>
          <a:graphicData uri="http://schemas.openxmlformats.org/drawingml/2006/table">
            <a:tbl>
              <a:tblPr firstRow="1" firstCol="1" bandRow="1">
                <a:tableStyleId>{5C22544A-7EE6-4342-B048-85BDC9FD1C3A}</a:tableStyleId>
              </a:tblPr>
              <a:tblGrid>
                <a:gridCol w="1443163">
                  <a:extLst>
                    <a:ext uri="{9D8B030D-6E8A-4147-A177-3AD203B41FA5}">
                      <a16:colId xmlns:a16="http://schemas.microsoft.com/office/drawing/2014/main" val="20000"/>
                    </a:ext>
                  </a:extLst>
                </a:gridCol>
                <a:gridCol w="8537213">
                  <a:extLst>
                    <a:ext uri="{9D8B030D-6E8A-4147-A177-3AD203B41FA5}">
                      <a16:colId xmlns:a16="http://schemas.microsoft.com/office/drawing/2014/main" val="20001"/>
                    </a:ext>
                  </a:extLst>
                </a:gridCol>
              </a:tblGrid>
              <a:tr h="1304703">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Miêu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Chức năng xem thông tin người dùng  đối với những khách hàng đã có tài khoản và đã đăng nhập vào ứng dụng. Chức năng cho phép người dùng có thể xem thông tin của mình, ví dụ họ tên, địa chỉ, số điện thoại,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933818">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Đầu vào</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Người dùng đăng nhập vào ứng dụng và nhấn vào nút xem  thông tin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93028">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Xử lý</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vi-VN" sz="1800">
                          <a:effectLst/>
                          <a:latin typeface="Times New Roman" panose="02020603050405020304" pitchFamily="18" charset="0"/>
                          <a:cs typeface="Times New Roman" panose="02020603050405020304" pitchFamily="18" charset="0"/>
                        </a:rPr>
                        <a:t>Ứ</a:t>
                      </a:r>
                      <a:r>
                        <a:rPr lang="en-US" sz="1800">
                          <a:effectLst/>
                          <a:latin typeface="Times New Roman" panose="02020603050405020304" pitchFamily="18" charset="0"/>
                          <a:cs typeface="Times New Roman" panose="02020603050405020304" pitchFamily="18" charset="0"/>
                        </a:rPr>
                        <a:t>ng dụng sẽ tìm kiếm thông tin tương ứng với tài khoản của người dùng đã đăng nhập vào ứng dụng.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94102">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Xuất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Hiển thị lên thông tin của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1" name="Rectangle 1"/>
          <p:cNvSpPr>
            <a:spLocks noChangeArrowheads="1"/>
          </p:cNvSpPr>
          <p:nvPr/>
        </p:nvSpPr>
        <p:spPr bwMode="auto">
          <a:xfrm>
            <a:off x="927463" y="1634048"/>
            <a:ext cx="3466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thông tin người dùng</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880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2969439622"/>
              </p:ext>
            </p:extLst>
          </p:nvPr>
        </p:nvGraphicFramePr>
        <p:xfrm>
          <a:off x="1033367" y="2214359"/>
          <a:ext cx="10020805" cy="3950221"/>
        </p:xfrm>
        <a:graphic>
          <a:graphicData uri="http://schemas.openxmlformats.org/drawingml/2006/table">
            <a:tbl>
              <a:tblPr firstRow="1" firstCol="1" bandRow="1">
                <a:tableStyleId>{5C22544A-7EE6-4342-B048-85BDC9FD1C3A}</a:tableStyleId>
              </a:tblPr>
              <a:tblGrid>
                <a:gridCol w="1449009">
                  <a:extLst>
                    <a:ext uri="{9D8B030D-6E8A-4147-A177-3AD203B41FA5}">
                      <a16:colId xmlns:a16="http://schemas.microsoft.com/office/drawing/2014/main" val="20000"/>
                    </a:ext>
                  </a:extLst>
                </a:gridCol>
                <a:gridCol w="8571796">
                  <a:extLst>
                    <a:ext uri="{9D8B030D-6E8A-4147-A177-3AD203B41FA5}">
                      <a16:colId xmlns:a16="http://schemas.microsoft.com/office/drawing/2014/main" val="20001"/>
                    </a:ext>
                  </a:extLst>
                </a:gridCol>
              </a:tblGrid>
              <a:tr h="1284169">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đổi thông tin người dùng  đối với những khách hàng đã có tài khoản và đã đăng nhập vào ứng dụng. Chức năng cho phép người dùng có thể sửa thông tin của mình, ví dụ họ tên, địa chỉ, số điện thoại,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954641">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đăng nhập vào ứng dụng và nhấn vào nút sửa thông tin người dùng.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47346">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vi-VN" sz="2000">
                          <a:effectLst/>
                          <a:latin typeface="Times New Roman" panose="02020603050405020304" pitchFamily="18" charset="0"/>
                          <a:cs typeface="Times New Roman" panose="02020603050405020304" pitchFamily="18" charset="0"/>
                        </a:rPr>
                        <a:t>Ứ</a:t>
                      </a:r>
                      <a:r>
                        <a:rPr lang="en-US" sz="2000">
                          <a:effectLst/>
                          <a:latin typeface="Times New Roman" panose="02020603050405020304" pitchFamily="18" charset="0"/>
                          <a:cs typeface="Times New Roman" panose="02020603050405020304" pitchFamily="18" charset="0"/>
                        </a:rPr>
                        <a:t>ng dụng sẽ kiểm tra  việc nhập đúng các thông tin đầu vào và các trường bắt buộc phải nhập sau đó thực hiện lưu dữ liệu vào CSDL.</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70958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kết quả cho người dùng.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873602" y="1444918"/>
            <a:ext cx="332494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Đổi thông tin người dùng</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133802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2991633855"/>
              </p:ext>
            </p:extLst>
          </p:nvPr>
        </p:nvGraphicFramePr>
        <p:xfrm>
          <a:off x="1128901" y="2243292"/>
          <a:ext cx="9994024" cy="3911847"/>
        </p:xfrm>
        <a:graphic>
          <a:graphicData uri="http://schemas.openxmlformats.org/drawingml/2006/table">
            <a:tbl>
              <a:tblPr firstRow="1" firstCol="1" bandRow="1">
                <a:tableStyleId>{5C22544A-7EE6-4342-B048-85BDC9FD1C3A}</a:tableStyleId>
              </a:tblPr>
              <a:tblGrid>
                <a:gridCol w="1445136">
                  <a:extLst>
                    <a:ext uri="{9D8B030D-6E8A-4147-A177-3AD203B41FA5}">
                      <a16:colId xmlns:a16="http://schemas.microsoft.com/office/drawing/2014/main" val="20000"/>
                    </a:ext>
                  </a:extLst>
                </a:gridCol>
                <a:gridCol w="8548888">
                  <a:extLst>
                    <a:ext uri="{9D8B030D-6E8A-4147-A177-3AD203B41FA5}">
                      <a16:colId xmlns:a16="http://schemas.microsoft.com/office/drawing/2014/main" val="20001"/>
                    </a:ext>
                  </a:extLst>
                </a:gridCol>
              </a:tblGrid>
              <a:tr h="1374045">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đăng xuất người dùng  đối với những khách hàng đã có tài khoản và đã đăng nhập vào ứng dụng. Chức năng cho phép người dùng có thể đăng xuất tài khoản ra khỏi ứng dụng.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67042">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nhấn vào nút thoát tài khoản.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7763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Ứng dụng  thực hiện việc thoát tài khoản.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793127">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kết quả cho người dùng và hiện lại nút đăng nhập.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978777" y="1535407"/>
            <a:ext cx="15311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Đăng xuất</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74956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3543395995"/>
              </p:ext>
            </p:extLst>
          </p:nvPr>
        </p:nvGraphicFramePr>
        <p:xfrm>
          <a:off x="1074312" y="2219104"/>
          <a:ext cx="10348864" cy="3860800"/>
        </p:xfrm>
        <a:graphic>
          <a:graphicData uri="http://schemas.openxmlformats.org/drawingml/2006/table">
            <a:tbl>
              <a:tblPr firstRow="1" firstCol="1" bandRow="1">
                <a:tableStyleId>{5C22544A-7EE6-4342-B048-85BDC9FD1C3A}</a:tableStyleId>
              </a:tblPr>
              <a:tblGrid>
                <a:gridCol w="1496446">
                  <a:extLst>
                    <a:ext uri="{9D8B030D-6E8A-4147-A177-3AD203B41FA5}">
                      <a16:colId xmlns:a16="http://schemas.microsoft.com/office/drawing/2014/main" val="20000"/>
                    </a:ext>
                  </a:extLst>
                </a:gridCol>
                <a:gridCol w="8852418">
                  <a:extLst>
                    <a:ext uri="{9D8B030D-6E8A-4147-A177-3AD203B41FA5}">
                      <a16:colId xmlns:a16="http://schemas.microsoft.com/office/drawing/2014/main" val="20001"/>
                    </a:ext>
                  </a:extLst>
                </a:gridCol>
              </a:tblGrid>
              <a:tr h="61849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Miêu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Chức năng đăng nhập người dùng  đối với những khách hàng đã có tài khoản. Chức năng cho phép người dùng có thể đăng nhập tài khoản vào ứng dụng.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6294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Đầu vào</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Người dùng nhấn vào nút đăng nhập và thực hiện điền thông tin vào form bao gồm username và password.</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21005">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Xử lý</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Ứng dụng  thực hiện việc kiểm tra dữ liệu đầu vào các trường bắt nhập đã nhập chưa..</a:t>
                      </a:r>
                    </a:p>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Tiếp đó ứng dụng sẽ kiểm tra xem có thông tin người dùng nào tương ứng vơi username và password khách hàng nhập hay không, nếu có thì thực hiện đăng nhập cho người dùng, nếu sai thông báo kết quả cho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9276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Xuất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Thông báo kết quả cho người dùng  và thực hiện đăng nhập vào ứng dụng.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965130" y="1475696"/>
            <a:ext cx="16097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Đăng nhập</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24552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535908" y="341997"/>
            <a:ext cx="5055657" cy="1645500"/>
            <a:chOff x="2075625" y="1090612"/>
            <a:chExt cx="4615686" cy="2144143"/>
          </a:xfrm>
        </p:grpSpPr>
        <p:sp>
          <p:nvSpPr>
            <p:cNvPr id="25" name="Shape 232"/>
            <p:cNvSpPr/>
            <p:nvPr/>
          </p:nvSpPr>
          <p:spPr>
            <a:xfrm>
              <a:off x="2676179" y="1557176"/>
              <a:ext cx="4015132" cy="854947"/>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3000" b="1">
                  <a:solidFill>
                    <a:schemeClr val="bg1"/>
                  </a:solidFill>
                  <a:latin typeface="Times New Roman" panose="02020603050405020304" pitchFamily="18" charset="0"/>
                  <a:ea typeface="Century Gothic"/>
                  <a:cs typeface="Times New Roman" panose="02020603050405020304" pitchFamily="18" charset="0"/>
                  <a:sym typeface="Century Gothic"/>
                </a:rPr>
                <a:t>Mục lục</a:t>
              </a:r>
              <a:endParaRPr sz="30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imes New Roman" panose="02020603050405020304" pitchFamily="18" charset="0"/>
                <a:ea typeface="Century Gothic"/>
                <a:cs typeface="Times New Roman" panose="02020603050405020304" pitchFamily="18" charset="0"/>
                <a:sym typeface="Century Gothic"/>
              </a:endParaRPr>
            </a:p>
          </p:txBody>
        </p:sp>
        <p:sp>
          <p:nvSpPr>
            <p:cNvPr id="27" name="Shape 234"/>
            <p:cNvSpPr/>
            <p:nvPr/>
          </p:nvSpPr>
          <p:spPr>
            <a:xfrm>
              <a:off x="2564895" y="1090612"/>
              <a:ext cx="1190813" cy="1321511"/>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3600" b="1">
              <a:solidFill>
                <a:schemeClr val="bg1"/>
              </a:solidFill>
              <a:latin typeface="Times New Roman" panose="02020603050405020304" pitchFamily="18" charset="0"/>
              <a:cs typeface="Times New Roman" panose="02020603050405020304" pitchFamily="18" charset="0"/>
            </a:endParaRPr>
          </a:p>
        </p:txBody>
      </p:sp>
      <p:pic>
        <p:nvPicPr>
          <p:cNvPr id="17" name="Picture 1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8" name="Picture 1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6" name="Diagram 5"/>
          <p:cNvGraphicFramePr/>
          <p:nvPr>
            <p:extLst>
              <p:ext uri="{D42A27DB-BD31-4B8C-83A1-F6EECF244321}">
                <p14:modId xmlns:p14="http://schemas.microsoft.com/office/powerpoint/2010/main" val="951271632"/>
              </p:ext>
            </p:extLst>
          </p:nvPr>
        </p:nvGraphicFramePr>
        <p:xfrm>
          <a:off x="3384282" y="1983347"/>
          <a:ext cx="6970332" cy="42966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59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66274" y="1420378"/>
            <a:ext cx="6096000" cy="1061829"/>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3.2.3. Đối với Admin</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0"/>
              </a:spcAft>
              <a:buFont typeface="Symbol" panose="05050102010706020507" pitchFamily="18" charset="2"/>
              <a:buBlip>
                <a:blip r:embed="rId4"/>
              </a:buBlip>
            </a:pPr>
            <a:r>
              <a:rPr lang="en-US" b="1" u="sng">
                <a:solidFill>
                  <a:srgbClr val="000000"/>
                </a:solidFill>
                <a:latin typeface="Times New Roman" panose="02020603050405020304" pitchFamily="18" charset="0"/>
                <a:ea typeface="Times New Roman" panose="02020603050405020304" pitchFamily="18" charset="0"/>
              </a:rPr>
              <a:t>Đăng nhập vào hệ thống quản trị Admin</a:t>
            </a:r>
            <a:endParaRPr lang="en-US" sz="200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799275076"/>
              </p:ext>
            </p:extLst>
          </p:nvPr>
        </p:nvGraphicFramePr>
        <p:xfrm>
          <a:off x="1279027" y="2482207"/>
          <a:ext cx="10129988" cy="3809411"/>
        </p:xfrm>
        <a:graphic>
          <a:graphicData uri="http://schemas.openxmlformats.org/drawingml/2006/table">
            <a:tbl>
              <a:tblPr firstRow="1" firstCol="1" bandRow="1">
                <a:tableStyleId>{5C22544A-7EE6-4342-B048-85BDC9FD1C3A}</a:tableStyleId>
              </a:tblPr>
              <a:tblGrid>
                <a:gridCol w="1464797">
                  <a:extLst>
                    <a:ext uri="{9D8B030D-6E8A-4147-A177-3AD203B41FA5}">
                      <a16:colId xmlns:a16="http://schemas.microsoft.com/office/drawing/2014/main" val="20000"/>
                    </a:ext>
                  </a:extLst>
                </a:gridCol>
                <a:gridCol w="8665191">
                  <a:extLst>
                    <a:ext uri="{9D8B030D-6E8A-4147-A177-3AD203B41FA5}">
                      <a16:colId xmlns:a16="http://schemas.microsoft.com/office/drawing/2014/main" val="20001"/>
                    </a:ext>
                  </a:extLst>
                </a:gridCol>
              </a:tblGrid>
              <a:tr h="739514">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Miêu tả</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Chức năng đăng nhập vào hệ thống quản trị Admin dành cho những ai có tài khoản Admin .Chức năng cho phép người quản trị có thể đăng nhập vào giao diện quản trị của </a:t>
                      </a:r>
                      <a:r>
                        <a:rPr lang="vi-VN" sz="1600">
                          <a:effectLst/>
                          <a:latin typeface="Times New Roman" panose="02020603050405020304" pitchFamily="18" charset="0"/>
                          <a:cs typeface="Times New Roman" panose="02020603050405020304" pitchFamily="18" charset="0"/>
                        </a:rPr>
                        <a:t>ứng</a:t>
                      </a:r>
                      <a:r>
                        <a:rPr lang="vi-VN" sz="1600" baseline="0">
                          <a:effectLst/>
                          <a:latin typeface="Times New Roman" panose="02020603050405020304" pitchFamily="18" charset="0"/>
                          <a:cs typeface="Times New Roman" panose="02020603050405020304" pitchFamily="18" charset="0"/>
                        </a:rPr>
                        <a:t> dụng</a:t>
                      </a:r>
                      <a:r>
                        <a:rPr lang="en-US" sz="1600">
                          <a:effectLst/>
                          <a:latin typeface="Times New Roman" panose="02020603050405020304" pitchFamily="18" charset="0"/>
                          <a:cs typeface="Times New Roman" panose="02020603050405020304" pitchFamily="18" charset="0"/>
                        </a:rPr>
                        <a: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792662">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Đầu vào</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Người dùng nhấn vào nút đăng nhập trong giao diện trang backend  và thực hiện điền thông tin vào form bao gồm username và password.</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688054">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Xử lý</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vi-VN" sz="1600">
                          <a:effectLst/>
                          <a:latin typeface="Times New Roman" panose="02020603050405020304" pitchFamily="18" charset="0"/>
                          <a:cs typeface="Times New Roman" panose="02020603050405020304" pitchFamily="18" charset="0"/>
                        </a:rPr>
                        <a:t>Ứ</a:t>
                      </a:r>
                      <a:r>
                        <a:rPr lang="en-US" sz="1600">
                          <a:effectLst/>
                          <a:latin typeface="Times New Roman" panose="02020603050405020304" pitchFamily="18" charset="0"/>
                          <a:cs typeface="Times New Roman" panose="02020603050405020304" pitchFamily="18" charset="0"/>
                        </a:rPr>
                        <a:t>ng dụng  thực hiện việc kiểm tra dữ liệu đầu vào các trường bắt nhập đã nhập chưa..</a:t>
                      </a:r>
                    </a:p>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Tiếp đó ứng dụng sẽ kiểm tra xem có thông tin của admin  nào tương ứng vơi username và password người dùng nhập hay không, nếu có thì thực hiện đăng nhập cho người dùng, nếu sai thông báo kết quả cho người dùng.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89181">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Xuất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Thông báo kết quả cho người dùng  và thực hiện đăng nhập vào giao diện admin của  ứng dụng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89640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4208894813"/>
              </p:ext>
            </p:extLst>
          </p:nvPr>
        </p:nvGraphicFramePr>
        <p:xfrm>
          <a:off x="1074311" y="2047702"/>
          <a:ext cx="10307922" cy="4336929"/>
        </p:xfrm>
        <a:graphic>
          <a:graphicData uri="http://schemas.openxmlformats.org/drawingml/2006/table">
            <a:tbl>
              <a:tblPr firstRow="1" firstCol="1" bandRow="1">
                <a:tableStyleId>{5C22544A-7EE6-4342-B048-85BDC9FD1C3A}</a:tableStyleId>
              </a:tblPr>
              <a:tblGrid>
                <a:gridCol w="1490526">
                  <a:extLst>
                    <a:ext uri="{9D8B030D-6E8A-4147-A177-3AD203B41FA5}">
                      <a16:colId xmlns:a16="http://schemas.microsoft.com/office/drawing/2014/main" val="20000"/>
                    </a:ext>
                  </a:extLst>
                </a:gridCol>
                <a:gridCol w="8817396">
                  <a:extLst>
                    <a:ext uri="{9D8B030D-6E8A-4147-A177-3AD203B41FA5}">
                      <a16:colId xmlns:a16="http://schemas.microsoft.com/office/drawing/2014/main" val="20001"/>
                    </a:ext>
                  </a:extLst>
                </a:gridCol>
              </a:tblGrid>
              <a:tr h="178517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đăng xuất khỏi hệ thống quản trị </a:t>
                      </a:r>
                      <a:r>
                        <a:rPr lang="vi-VN" sz="2000">
                          <a:effectLst/>
                          <a:latin typeface="Times New Roman" panose="02020603050405020304" pitchFamily="18" charset="0"/>
                          <a:cs typeface="Times New Roman" panose="02020603050405020304" pitchFamily="18" charset="0"/>
                        </a:rPr>
                        <a:t>ứng</a:t>
                      </a:r>
                      <a:r>
                        <a:rPr lang="vi-VN" sz="2000" baseline="0">
                          <a:effectLst/>
                          <a:latin typeface="Times New Roman" panose="02020603050405020304" pitchFamily="18" charset="0"/>
                          <a:cs typeface="Times New Roman" panose="02020603050405020304" pitchFamily="18" charset="0"/>
                        </a:rPr>
                        <a:t> dụng</a:t>
                      </a:r>
                      <a:r>
                        <a:rPr lang="en-US" sz="2000">
                          <a:effectLst/>
                          <a:latin typeface="Times New Roman" panose="02020603050405020304" pitchFamily="18" charset="0"/>
                          <a:cs typeface="Times New Roman" panose="02020603050405020304" pitchFamily="18" charset="0"/>
                        </a:rPr>
                        <a:t> đối với những ai đã có tài khoản admin và đã đăng nhập vào ứng dụng. Chức năng cho phép người dùng có thể đăng xuất tài khoản ra khỏi hệ thống giao diện admin của </a:t>
                      </a:r>
                      <a:r>
                        <a:rPr lang="vi-VN" sz="2000">
                          <a:effectLst/>
                          <a:latin typeface="Times New Roman" panose="02020603050405020304" pitchFamily="18" charset="0"/>
                          <a:cs typeface="Times New Roman" panose="02020603050405020304" pitchFamily="18" charset="0"/>
                        </a:rPr>
                        <a:t>ứng</a:t>
                      </a:r>
                      <a:r>
                        <a:rPr lang="vi-VN" sz="2000" baseline="0">
                          <a:effectLst/>
                          <a:latin typeface="Times New Roman" panose="02020603050405020304" pitchFamily="18" charset="0"/>
                          <a:cs typeface="Times New Roman" panose="02020603050405020304" pitchFamily="18" charset="0"/>
                        </a:rPr>
                        <a:t> dụng</a:t>
                      </a:r>
                      <a:r>
                        <a:rPr lang="en-US" sz="2000">
                          <a:effectLst/>
                          <a:latin typeface="Times New Roman" panose="02020603050405020304" pitchFamily="18" charset="0"/>
                          <a:cs typeface="Times New Roman" panose="02020603050405020304" pitchFamily="18" charset="0"/>
                        </a:rPr>
                        <a: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974724">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nhấn vào nút thoát tài khoản.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19005">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vi-VN" sz="2000">
                          <a:effectLst/>
                          <a:latin typeface="Times New Roman" panose="02020603050405020304" pitchFamily="18" charset="0"/>
                          <a:cs typeface="Times New Roman" panose="02020603050405020304" pitchFamily="18" charset="0"/>
                        </a:rPr>
                        <a:t>Ứ</a:t>
                      </a:r>
                      <a:r>
                        <a:rPr lang="en-US" sz="2000">
                          <a:effectLst/>
                          <a:latin typeface="Times New Roman" panose="02020603050405020304" pitchFamily="18" charset="0"/>
                          <a:cs typeface="Times New Roman" panose="02020603050405020304" pitchFamily="18" charset="0"/>
                        </a:rPr>
                        <a:t>ng dụng thực hiện việc thoát tài khoản ra khỏi giao diện quản trị admin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65014">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kết quả cho người dùng và quay lại giao diện đăng nhập trang quản trị admin.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1318170" y="1498861"/>
            <a:ext cx="46826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Đăng xuất khỏi hệ thống trang quản trị</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156112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971395836"/>
              </p:ext>
            </p:extLst>
          </p:nvPr>
        </p:nvGraphicFramePr>
        <p:xfrm>
          <a:off x="733805" y="1829639"/>
          <a:ext cx="11191163" cy="4461372"/>
        </p:xfrm>
        <a:graphic>
          <a:graphicData uri="http://schemas.openxmlformats.org/drawingml/2006/table">
            <a:tbl>
              <a:tblPr firstRow="1" firstCol="1" bandRow="1">
                <a:tableStyleId>{5C22544A-7EE6-4342-B048-85BDC9FD1C3A}</a:tableStyleId>
              </a:tblPr>
              <a:tblGrid>
                <a:gridCol w="900752">
                  <a:extLst>
                    <a:ext uri="{9D8B030D-6E8A-4147-A177-3AD203B41FA5}">
                      <a16:colId xmlns:a16="http://schemas.microsoft.com/office/drawing/2014/main" val="20000"/>
                    </a:ext>
                  </a:extLst>
                </a:gridCol>
                <a:gridCol w="10290411">
                  <a:extLst>
                    <a:ext uri="{9D8B030D-6E8A-4147-A177-3AD203B41FA5}">
                      <a16:colId xmlns:a16="http://schemas.microsoft.com/office/drawing/2014/main" val="20001"/>
                    </a:ext>
                  </a:extLst>
                </a:gridCol>
              </a:tblGrid>
              <a:tr h="373399">
                <a:tc>
                  <a:txBody>
                    <a:bodyPr/>
                    <a:lstStyle/>
                    <a:p>
                      <a:pPr algn="l">
                        <a:lnSpc>
                          <a:spcPct val="150000"/>
                        </a:lnSpc>
                        <a:spcAft>
                          <a:spcPts val="0"/>
                        </a:spcAft>
                      </a:pPr>
                      <a:r>
                        <a:rPr lang="en-US" sz="1300">
                          <a:effectLst/>
                          <a:latin typeface="Times New Roman" panose="02020603050405020304" pitchFamily="18" charset="0"/>
                          <a:cs typeface="Times New Roman" panose="02020603050405020304" pitchFamily="18" charset="0"/>
                        </a:rPr>
                        <a:t>Miêu tả</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tc>
                  <a:txBody>
                    <a:bodyPr/>
                    <a:lstStyle/>
                    <a:p>
                      <a:pPr marL="71755"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Chức năng quản lý sản phẩm cho phép người quản trị Admin có thể  thêm xóa sửa các sản phẩm  trong </a:t>
                      </a:r>
                      <a:r>
                        <a:rPr lang="vi-VN" sz="1300">
                          <a:effectLst/>
                          <a:latin typeface="Times New Roman" panose="02020603050405020304" pitchFamily="18" charset="0"/>
                          <a:cs typeface="Times New Roman" panose="02020603050405020304" pitchFamily="18" charset="0"/>
                        </a:rPr>
                        <a:t>ứng</a:t>
                      </a:r>
                      <a:r>
                        <a:rPr lang="vi-VN" sz="1300" baseline="0">
                          <a:effectLst/>
                          <a:latin typeface="Times New Roman" panose="02020603050405020304" pitchFamily="18" charset="0"/>
                          <a:cs typeface="Times New Roman" panose="02020603050405020304" pitchFamily="18" charset="0"/>
                        </a:rPr>
                        <a:t> dụng SolarBook</a:t>
                      </a:r>
                      <a:r>
                        <a:rPr lang="en-US" sz="1300">
                          <a:effectLst/>
                          <a:latin typeface="Times New Roman" panose="02020603050405020304" pitchFamily="18" charset="0"/>
                          <a:cs typeface="Times New Roman" panose="02020603050405020304" pitchFamily="18" charset="0"/>
                        </a:rPr>
                        <a:t>.</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extLst>
                  <a:ext uri="{0D108BD9-81ED-4DB2-BD59-A6C34878D82A}">
                    <a16:rowId xmlns:a16="http://schemas.microsoft.com/office/drawing/2014/main" val="10000"/>
                  </a:ext>
                </a:extLst>
              </a:tr>
              <a:tr h="262526">
                <a:tc>
                  <a:txBody>
                    <a:bodyPr/>
                    <a:lstStyle/>
                    <a:p>
                      <a:pPr algn="l">
                        <a:lnSpc>
                          <a:spcPct val="150000"/>
                        </a:lnSpc>
                        <a:spcAft>
                          <a:spcPts val="0"/>
                        </a:spcAft>
                      </a:pPr>
                      <a:r>
                        <a:rPr lang="en-US" sz="1300">
                          <a:effectLst/>
                          <a:latin typeface="Times New Roman" panose="02020603050405020304" pitchFamily="18" charset="0"/>
                          <a:cs typeface="Times New Roman" panose="02020603050405020304" pitchFamily="18" charset="0"/>
                        </a:rPr>
                        <a:t>Đầu vào</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tc>
                  <a:txBody>
                    <a:bodyPr/>
                    <a:lstStyle/>
                    <a:p>
                      <a:pPr marL="36195"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Chọn vào nút được thiết kế sẵn để thực hiện các chức năng thêm, xóa, sửa tương ứng.</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extLst>
                  <a:ext uri="{0D108BD9-81ED-4DB2-BD59-A6C34878D82A}">
                    <a16:rowId xmlns:a16="http://schemas.microsoft.com/office/drawing/2014/main" val="10001"/>
                  </a:ext>
                </a:extLst>
              </a:tr>
              <a:tr h="3493613">
                <a:tc>
                  <a:txBody>
                    <a:bodyPr/>
                    <a:lstStyle/>
                    <a:p>
                      <a:pPr algn="l">
                        <a:lnSpc>
                          <a:spcPct val="150000"/>
                        </a:lnSpc>
                        <a:spcAft>
                          <a:spcPts val="0"/>
                        </a:spcAft>
                      </a:pPr>
                      <a:r>
                        <a:rPr lang="en-US" sz="1300">
                          <a:effectLst/>
                          <a:latin typeface="Times New Roman" panose="02020603050405020304" pitchFamily="18" charset="0"/>
                          <a:cs typeface="Times New Roman" panose="02020603050405020304" pitchFamily="18" charset="0"/>
                        </a:rPr>
                        <a:t>Xử lý</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tc>
                  <a:txBody>
                    <a:bodyPr/>
                    <a:lstStyle/>
                    <a:p>
                      <a:pPr marL="342900" lvl="0" indent="-342900" algn="l">
                        <a:lnSpc>
                          <a:spcPct val="150000"/>
                        </a:lnSpc>
                        <a:spcBef>
                          <a:spcPts val="600"/>
                        </a:spcBef>
                        <a:spcAft>
                          <a:spcPts val="0"/>
                        </a:spcAft>
                        <a:buSzPts val="1200"/>
                        <a:buFont typeface="Wingdings" panose="05000000000000000000" pitchFamily="2" charset="2"/>
                        <a:buChar char=""/>
                      </a:pPr>
                      <a:r>
                        <a:rPr lang="en-US" sz="1300">
                          <a:effectLst/>
                          <a:latin typeface="Times New Roman" panose="02020603050405020304" pitchFamily="18" charset="0"/>
                          <a:cs typeface="Times New Roman" panose="02020603050405020304" pitchFamily="18" charset="0"/>
                        </a:rPr>
                        <a:t>Thêm.</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Ở bước này, admin sẽ nhập các thông tin cần thiết, ứng dụng sẽ kiểm tra các trường dữ liệu đã bị trùng trong CSDL và thông báo cho admin biết khi có lỗi.</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a:t>
                      </a:r>
                      <a:r>
                        <a:rPr lang="vi-VN" sz="1300">
                          <a:effectLst/>
                          <a:latin typeface="Times New Roman" panose="02020603050405020304" pitchFamily="18" charset="0"/>
                          <a:cs typeface="Times New Roman" panose="02020603050405020304" pitchFamily="18" charset="0"/>
                        </a:rPr>
                        <a:t>Ứ</a:t>
                      </a:r>
                      <a:r>
                        <a:rPr lang="en-US" sz="1300">
                          <a:effectLst/>
                          <a:latin typeface="Times New Roman" panose="02020603050405020304" pitchFamily="18" charset="0"/>
                          <a:cs typeface="Times New Roman" panose="02020603050405020304" pitchFamily="18" charset="0"/>
                        </a:rPr>
                        <a:t>ng dụng thực hiện thêm dữ liệu vào CSDL.</a:t>
                      </a:r>
                    </a:p>
                    <a:p>
                      <a:pPr marL="342900" lvl="0" indent="-342900" algn="l">
                        <a:lnSpc>
                          <a:spcPct val="150000"/>
                        </a:lnSpc>
                        <a:spcBef>
                          <a:spcPts val="600"/>
                        </a:spcBef>
                        <a:spcAft>
                          <a:spcPts val="0"/>
                        </a:spcAft>
                        <a:buSzPts val="1200"/>
                        <a:buFont typeface="Wingdings" panose="05000000000000000000" pitchFamily="2" charset="2"/>
                        <a:buChar char=""/>
                      </a:pPr>
                      <a:r>
                        <a:rPr lang="en-US" sz="1300">
                          <a:effectLst/>
                          <a:latin typeface="Times New Roman" panose="02020603050405020304" pitchFamily="18" charset="0"/>
                          <a:cs typeface="Times New Roman" panose="02020603050405020304" pitchFamily="18" charset="0"/>
                        </a:rPr>
                        <a:t>Sửa.</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Chức năng này cho phép admin sửa dữ liệu của các bản ghi đã được lưu trữ ở trong CSDL.</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a:t>
                      </a:r>
                      <a:r>
                        <a:rPr lang="vi-VN" sz="1300">
                          <a:effectLst/>
                          <a:latin typeface="Times New Roman" panose="02020603050405020304" pitchFamily="18" charset="0"/>
                          <a:cs typeface="Times New Roman" panose="02020603050405020304" pitchFamily="18" charset="0"/>
                        </a:rPr>
                        <a:t>Ứ</a:t>
                      </a:r>
                      <a:r>
                        <a:rPr lang="en-US" sz="1300">
                          <a:effectLst/>
                          <a:latin typeface="Times New Roman" panose="02020603050405020304" pitchFamily="18" charset="0"/>
                          <a:cs typeface="Times New Roman" panose="02020603050405020304" pitchFamily="18" charset="0"/>
                        </a:rPr>
                        <a:t>ng dụng sẽ kiểm tra như ở bước thêm và thực hiện lưu dữ liệu vào CSDL.</a:t>
                      </a:r>
                    </a:p>
                    <a:p>
                      <a:pPr marL="342900" lvl="0" indent="-342900" algn="l">
                        <a:lnSpc>
                          <a:spcPct val="150000"/>
                        </a:lnSpc>
                        <a:spcBef>
                          <a:spcPts val="600"/>
                        </a:spcBef>
                        <a:spcAft>
                          <a:spcPts val="0"/>
                        </a:spcAft>
                        <a:buSzPts val="1200"/>
                        <a:buFont typeface="Wingdings" panose="05000000000000000000" pitchFamily="2" charset="2"/>
                        <a:buChar char=""/>
                      </a:pPr>
                      <a:r>
                        <a:rPr lang="en-US" sz="1300">
                          <a:effectLst/>
                          <a:latin typeface="Times New Roman" panose="02020603050405020304" pitchFamily="18" charset="0"/>
                          <a:cs typeface="Times New Roman" panose="02020603050405020304" pitchFamily="18" charset="0"/>
                        </a:rPr>
                        <a:t>Xóa.</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extLst>
                  <a:ext uri="{0D108BD9-81ED-4DB2-BD59-A6C34878D82A}">
                    <a16:rowId xmlns:a16="http://schemas.microsoft.com/office/drawing/2014/main" val="10002"/>
                  </a:ext>
                </a:extLst>
              </a:tr>
              <a:tr h="262526">
                <a:tc>
                  <a:txBody>
                    <a:bodyPr/>
                    <a:lstStyle/>
                    <a:p>
                      <a:pPr algn="l">
                        <a:lnSpc>
                          <a:spcPct val="150000"/>
                        </a:lnSpc>
                        <a:spcAft>
                          <a:spcPts val="0"/>
                        </a:spcAft>
                      </a:pPr>
                      <a:r>
                        <a:rPr lang="en-US" sz="1300">
                          <a:effectLst/>
                          <a:latin typeface="Times New Roman" panose="02020603050405020304" pitchFamily="18" charset="0"/>
                          <a:cs typeface="Times New Roman" panose="02020603050405020304" pitchFamily="18" charset="0"/>
                        </a:rPr>
                        <a:t>Xuất</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tc>
                  <a:txBody>
                    <a:bodyPr/>
                    <a:lstStyle/>
                    <a:p>
                      <a:pPr marL="36195"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Thông báo kết quả thành công hoặc lỗi cho người dùng.</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682533" y="1390002"/>
            <a:ext cx="106502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 lý sản phẩm</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34773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116090958"/>
              </p:ext>
            </p:extLst>
          </p:nvPr>
        </p:nvGraphicFramePr>
        <p:xfrm>
          <a:off x="869595" y="2047702"/>
          <a:ext cx="10621820" cy="4020820"/>
        </p:xfrm>
        <a:graphic>
          <a:graphicData uri="http://schemas.openxmlformats.org/drawingml/2006/table">
            <a:tbl>
              <a:tblPr firstRow="1" firstCol="1" bandRow="1">
                <a:tableStyleId>{5C22544A-7EE6-4342-B048-85BDC9FD1C3A}</a:tableStyleId>
              </a:tblPr>
              <a:tblGrid>
                <a:gridCol w="1535915">
                  <a:extLst>
                    <a:ext uri="{9D8B030D-6E8A-4147-A177-3AD203B41FA5}">
                      <a16:colId xmlns:a16="http://schemas.microsoft.com/office/drawing/2014/main" val="20000"/>
                    </a:ext>
                  </a:extLst>
                </a:gridCol>
                <a:gridCol w="9085905">
                  <a:extLst>
                    <a:ext uri="{9D8B030D-6E8A-4147-A177-3AD203B41FA5}">
                      <a16:colId xmlns:a16="http://schemas.microsoft.com/office/drawing/2014/main" val="20001"/>
                    </a:ext>
                  </a:extLst>
                </a:gridCol>
              </a:tblGrid>
              <a:tr h="618490">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Miêu tả</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Chức năng quản lý hóa đơn cho phép người quản trị Admin có thể  xác nhận hoặc xóa các đơn hàng khách hàng đặt trong </a:t>
                      </a:r>
                      <a:r>
                        <a:rPr lang="vi-VN" sz="1600">
                          <a:effectLst/>
                          <a:latin typeface="Times New Roman" panose="02020603050405020304" pitchFamily="18" charset="0"/>
                          <a:cs typeface="Times New Roman" panose="02020603050405020304" pitchFamily="18" charset="0"/>
                        </a:rPr>
                        <a:t>ứng</a:t>
                      </a:r>
                      <a:r>
                        <a:rPr lang="vi-VN" sz="1600" baseline="0">
                          <a:effectLst/>
                          <a:latin typeface="Times New Roman" panose="02020603050405020304" pitchFamily="18" charset="0"/>
                          <a:cs typeface="Times New Roman" panose="02020603050405020304" pitchFamily="18" charset="0"/>
                        </a:rPr>
                        <a:t> dụng SolarBook</a:t>
                      </a:r>
                      <a:r>
                        <a:rPr lang="en-US" sz="1600">
                          <a:effectLst/>
                          <a:latin typeface="Times New Roman" panose="02020603050405020304" pitchFamily="18" charset="0"/>
                          <a:cs typeface="Times New Roman" panose="02020603050405020304" pitchFamily="18" charset="0"/>
                        </a:rPr>
                        <a: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62940">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Đầu vào</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Chọn vào nút được thiết kế sẵn để thực hiện các chức năng xác nhận và xóa tương ứng.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21005">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Xử lý</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lnSpc>
                          <a:spcPct val="150000"/>
                        </a:lnSpc>
                        <a:spcBef>
                          <a:spcPts val="600"/>
                        </a:spcBef>
                        <a:spcAft>
                          <a:spcPts val="0"/>
                        </a:spcAft>
                        <a:buSzPts val="1200"/>
                        <a:buFont typeface="Wingdings" panose="05000000000000000000" pitchFamily="2" charset="2"/>
                        <a:buChar char=""/>
                      </a:pPr>
                      <a:r>
                        <a:rPr lang="en-US" sz="1600">
                          <a:effectLst/>
                          <a:latin typeface="Times New Roman" panose="02020603050405020304" pitchFamily="18" charset="0"/>
                          <a:cs typeface="Times New Roman" panose="02020603050405020304" pitchFamily="18" charset="0"/>
                        </a:rPr>
                        <a:t>Xác nhận.</a:t>
                      </a:r>
                    </a:p>
                    <a:p>
                      <a:pPr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Chức năng này cho phép admin xác nhận dữ liệu của các bản ghi đã được lưu trữ ở trong CSDL.</a:t>
                      </a:r>
                    </a:p>
                    <a:p>
                      <a:pPr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Ứng dụng sẽ kiểm tra như ở bước thêm và thực hiện lưu dữ liệu vào CSDL.</a:t>
                      </a:r>
                    </a:p>
                    <a:p>
                      <a:pPr marL="342900" lvl="0" indent="-342900" algn="l">
                        <a:lnSpc>
                          <a:spcPct val="150000"/>
                        </a:lnSpc>
                        <a:spcBef>
                          <a:spcPts val="600"/>
                        </a:spcBef>
                        <a:spcAft>
                          <a:spcPts val="0"/>
                        </a:spcAft>
                        <a:buSzPts val="1200"/>
                        <a:buFont typeface="Wingdings" panose="05000000000000000000" pitchFamily="2" charset="2"/>
                        <a:buChar char=""/>
                      </a:pPr>
                      <a:r>
                        <a:rPr lang="en-US" sz="1600">
                          <a:effectLst/>
                          <a:latin typeface="Times New Roman" panose="02020603050405020304" pitchFamily="18" charset="0"/>
                          <a:cs typeface="Times New Roman" panose="02020603050405020304" pitchFamily="18" charset="0"/>
                        </a:rPr>
                        <a:t>Xóa.</a:t>
                      </a:r>
                    </a:p>
                    <a:p>
                      <a:pPr algn="l">
                        <a:lnSpc>
                          <a:spcPct val="150000"/>
                        </a:lnSpc>
                        <a:spcBef>
                          <a:spcPts val="600"/>
                        </a:spcBef>
                        <a:spcAft>
                          <a:spcPts val="0"/>
                        </a:spcAft>
                      </a:pP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92760">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Xuất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Thông báo kết quả thành công hoặc lỗi cho người dùng.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682533" y="1448923"/>
            <a:ext cx="6973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 lí các Order (hóa đơn)</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28547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2840076964"/>
              </p:ext>
            </p:extLst>
          </p:nvPr>
        </p:nvGraphicFramePr>
        <p:xfrm>
          <a:off x="1156198" y="2183582"/>
          <a:ext cx="10266978" cy="3620980"/>
        </p:xfrm>
        <a:graphic>
          <a:graphicData uri="http://schemas.openxmlformats.org/drawingml/2006/table">
            <a:tbl>
              <a:tblPr firstRow="1" firstCol="1" bandRow="1">
                <a:tableStyleId>{5C22544A-7EE6-4342-B048-85BDC9FD1C3A}</a:tableStyleId>
              </a:tblPr>
              <a:tblGrid>
                <a:gridCol w="1484605">
                  <a:extLst>
                    <a:ext uri="{9D8B030D-6E8A-4147-A177-3AD203B41FA5}">
                      <a16:colId xmlns:a16="http://schemas.microsoft.com/office/drawing/2014/main" val="20000"/>
                    </a:ext>
                  </a:extLst>
                </a:gridCol>
                <a:gridCol w="8782373">
                  <a:extLst>
                    <a:ext uri="{9D8B030D-6E8A-4147-A177-3AD203B41FA5}">
                      <a16:colId xmlns:a16="http://schemas.microsoft.com/office/drawing/2014/main" val="20001"/>
                    </a:ext>
                  </a:extLst>
                </a:gridCol>
              </a:tblGrid>
              <a:tr h="755214">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Miêu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Chức năng quản lý hóa đơn chi tiết cho phép người quản trị Admin có thể  xem các hóa đơn chi tiết của khách hàng đặt trong </a:t>
                      </a:r>
                      <a:r>
                        <a:rPr lang="vi-VN" sz="1800">
                          <a:effectLst/>
                          <a:latin typeface="Times New Roman" panose="02020603050405020304" pitchFamily="18" charset="0"/>
                          <a:cs typeface="Times New Roman" panose="02020603050405020304" pitchFamily="18" charset="0"/>
                        </a:rPr>
                        <a:t>ứng</a:t>
                      </a:r>
                      <a:r>
                        <a:rPr lang="vi-VN" sz="1800" baseline="0">
                          <a:effectLst/>
                          <a:latin typeface="Times New Roman" panose="02020603050405020304" pitchFamily="18" charset="0"/>
                          <a:cs typeface="Times New Roman" panose="02020603050405020304" pitchFamily="18" charset="0"/>
                        </a:rPr>
                        <a:t> dụng</a:t>
                      </a:r>
                      <a:r>
                        <a:rPr lang="en-US" sz="1800">
                          <a:effectLst/>
                          <a:latin typeface="Times New Roman" panose="02020603050405020304" pitchFamily="18" charset="0"/>
                          <a:cs typeface="Times New Roman" panose="02020603050405020304" pitchFamily="18" charset="0"/>
                        </a:rPr>
                        <a: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0949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Đầu vào</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Chọn vào nút được thiết kế sẵn để thực hiện các chức năng xem tương ứng.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150344">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Xử lý</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lnSpc>
                          <a:spcPct val="150000"/>
                        </a:lnSpc>
                        <a:spcBef>
                          <a:spcPts val="600"/>
                        </a:spcBef>
                        <a:spcAft>
                          <a:spcPts val="0"/>
                        </a:spcAft>
                        <a:buSzPts val="1200"/>
                        <a:buFont typeface="Wingdings" panose="05000000000000000000" pitchFamily="2" charset="2"/>
                        <a:buChar char=""/>
                      </a:pPr>
                      <a:r>
                        <a:rPr lang="en-US" sz="1800">
                          <a:effectLst/>
                          <a:latin typeface="Times New Roman" panose="02020603050405020304" pitchFamily="18" charset="0"/>
                          <a:cs typeface="Times New Roman" panose="02020603050405020304" pitchFamily="18" charset="0"/>
                        </a:rPr>
                        <a:t>Xem.</a:t>
                      </a:r>
                    </a:p>
                    <a:p>
                      <a:pPr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 Chức năng này cho phép admin xem dữ liệu của các bản ghi đã được lưu trữ ở trong CSDL.</a:t>
                      </a:r>
                    </a:p>
                    <a:p>
                      <a:pPr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0169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Xuất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Thông báo kết quả thành công hoặc lỗi cho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1008978" y="1475696"/>
            <a:ext cx="9511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 lý OrderItem (hóa đơn chi tiết)</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85823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997230313"/>
              </p:ext>
            </p:extLst>
          </p:nvPr>
        </p:nvGraphicFramePr>
        <p:xfrm>
          <a:off x="869595" y="1952168"/>
          <a:ext cx="10553581" cy="3769985"/>
        </p:xfrm>
        <a:graphic>
          <a:graphicData uri="http://schemas.openxmlformats.org/drawingml/2006/table">
            <a:tbl>
              <a:tblPr firstRow="1" firstCol="1" bandRow="1">
                <a:tableStyleId>{5C22544A-7EE6-4342-B048-85BDC9FD1C3A}</a:tableStyleId>
              </a:tblPr>
              <a:tblGrid>
                <a:gridCol w="1526048">
                  <a:extLst>
                    <a:ext uri="{9D8B030D-6E8A-4147-A177-3AD203B41FA5}">
                      <a16:colId xmlns:a16="http://schemas.microsoft.com/office/drawing/2014/main" val="20000"/>
                    </a:ext>
                  </a:extLst>
                </a:gridCol>
                <a:gridCol w="9027533">
                  <a:extLst>
                    <a:ext uri="{9D8B030D-6E8A-4147-A177-3AD203B41FA5}">
                      <a16:colId xmlns:a16="http://schemas.microsoft.com/office/drawing/2014/main" val="20001"/>
                    </a:ext>
                  </a:extLst>
                </a:gridCol>
              </a:tblGrid>
              <a:tr h="795661">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Miêu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Chức năng quản lý tài khoản khách cho phép người quản trị Admin có thể xem, xóa tài khoản khách trong </a:t>
                      </a:r>
                      <a:r>
                        <a:rPr lang="vi-VN" sz="1800">
                          <a:effectLst/>
                          <a:latin typeface="Times New Roman" panose="02020603050405020304" pitchFamily="18" charset="0"/>
                          <a:cs typeface="Times New Roman" panose="02020603050405020304" pitchFamily="18" charset="0"/>
                        </a:rPr>
                        <a:t>ứng</a:t>
                      </a:r>
                      <a:r>
                        <a:rPr lang="vi-VN" sz="1800" baseline="0">
                          <a:effectLst/>
                          <a:latin typeface="Times New Roman" panose="02020603050405020304" pitchFamily="18" charset="0"/>
                          <a:cs typeface="Times New Roman" panose="02020603050405020304" pitchFamily="18" charset="0"/>
                        </a:rPr>
                        <a:t> dụng</a:t>
                      </a:r>
                      <a:r>
                        <a:rPr lang="en-US" sz="1800">
                          <a:effectLst/>
                          <a:latin typeface="Times New Roman" panose="02020603050405020304" pitchFamily="18" charset="0"/>
                          <a:cs typeface="Times New Roman" panose="02020603050405020304" pitchFamily="18" charset="0"/>
                        </a:rPr>
                        <a: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96307">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Đầu vào</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Chọn vào nút được thiết kế sẵn để thực hiện các chức năng xem, xóa  tương ứng.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907486">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Xử lý</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lnSpc>
                          <a:spcPct val="150000"/>
                        </a:lnSpc>
                        <a:spcBef>
                          <a:spcPts val="600"/>
                        </a:spcBef>
                        <a:spcAft>
                          <a:spcPts val="0"/>
                        </a:spcAft>
                        <a:buSzPts val="1200"/>
                        <a:buFont typeface="Wingdings" panose="05000000000000000000" pitchFamily="2" charset="2"/>
                        <a:buChar char=""/>
                      </a:pPr>
                      <a:r>
                        <a:rPr lang="vi-VN" sz="1800">
                          <a:effectLst/>
                          <a:latin typeface="Times New Roman" panose="02020603050405020304" pitchFamily="18" charset="0"/>
                          <a:cs typeface="Times New Roman" panose="02020603050405020304" pitchFamily="18" charset="0"/>
                        </a:rPr>
                        <a:t>X</a:t>
                      </a:r>
                      <a:r>
                        <a:rPr lang="en-US" sz="1800">
                          <a:effectLst/>
                          <a:latin typeface="Times New Roman" panose="02020603050405020304" pitchFamily="18" charset="0"/>
                          <a:cs typeface="Times New Roman" panose="02020603050405020304" pitchFamily="18" charset="0"/>
                        </a:rPr>
                        <a:t>em.</a:t>
                      </a:r>
                    </a:p>
                    <a:p>
                      <a:pPr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 Chức năng này cho phép admin xem dữ liệu của các bản ghi đã được lưu trữ ở trong CSDL.</a:t>
                      </a:r>
                    </a:p>
                    <a:p>
                      <a:pPr marL="342900" lvl="0" indent="-342900" algn="l">
                        <a:lnSpc>
                          <a:spcPct val="150000"/>
                        </a:lnSpc>
                        <a:spcBef>
                          <a:spcPts val="600"/>
                        </a:spcBef>
                        <a:spcAft>
                          <a:spcPts val="0"/>
                        </a:spcAft>
                        <a:buSzPts val="1200"/>
                        <a:buFont typeface="Wingdings" panose="05000000000000000000" pitchFamily="2" charset="2"/>
                        <a:buChar char=""/>
                      </a:pPr>
                      <a:r>
                        <a:rPr lang="en-US" sz="1800">
                          <a:effectLst/>
                          <a:latin typeface="Times New Roman" panose="02020603050405020304" pitchFamily="18" charset="0"/>
                          <a:cs typeface="Times New Roman" panose="02020603050405020304" pitchFamily="18" charset="0"/>
                        </a:rPr>
                        <a:t>Xóa.</a:t>
                      </a:r>
                      <a:endParaRPr lang="vi-VN" sz="1800">
                        <a:effectLst/>
                        <a:latin typeface="Times New Roman" panose="02020603050405020304" pitchFamily="18" charset="0"/>
                        <a:cs typeface="Times New Roman" panose="02020603050405020304" pitchFamily="18" charset="0"/>
                      </a:endParaRPr>
                    </a:p>
                    <a:p>
                      <a:pPr marL="0" lvl="0" indent="0" algn="l">
                        <a:lnSpc>
                          <a:spcPct val="150000"/>
                        </a:lnSpc>
                        <a:spcBef>
                          <a:spcPts val="600"/>
                        </a:spcBef>
                        <a:spcAft>
                          <a:spcPts val="0"/>
                        </a:spcAft>
                        <a:buSzPts val="1200"/>
                        <a:buFont typeface="Wingdings" panose="05000000000000000000" pitchFamily="2" charset="2"/>
                        <a:buNone/>
                      </a:pPr>
                      <a:endParaRPr lang="en-US" sz="180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43232">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Xuất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Thông báo kết quả thành công hoặc lỗi cho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733805" y="1491085"/>
            <a:ext cx="459773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 lý danh sách tài khoản của khách</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86442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10" name="Rectangle 9"/>
          <p:cNvSpPr/>
          <p:nvPr/>
        </p:nvSpPr>
        <p:spPr>
          <a:xfrm>
            <a:off x="724683" y="1617044"/>
            <a:ext cx="2408032" cy="284693"/>
          </a:xfrm>
          <a:prstGeom prst="rect">
            <a:avLst/>
          </a:prstGeom>
        </p:spPr>
        <p:txBody>
          <a:bodyPr wrap="none">
            <a:spAutoFit/>
          </a:bodyPr>
          <a:lstStyle/>
          <a:p>
            <a:pPr algn="just">
              <a:lnSpc>
                <a:spcPts val="15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4.1. Biểu đồ mức 0</a:t>
            </a:r>
            <a:endParaRPr lang="en-US" sz="2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3810269" y="6207275"/>
            <a:ext cx="3970960"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 Biểu đồ mức ngữ cảnh ứng dụng</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3" name="Picture 12" descr="C:\Users\Admin\AppData\Local\Microsoft\Windows\INetCacheContent.Word\dgf.png"/>
          <p:cNvPicPr/>
          <p:nvPr/>
        </p:nvPicPr>
        <p:blipFill>
          <a:blip r:embed="rId4">
            <a:extLst>
              <a:ext uri="{28A0092B-C50C-407E-A947-70E740481C1C}">
                <a14:useLocalDpi xmlns:a14="http://schemas.microsoft.com/office/drawing/2010/main" val="0"/>
              </a:ext>
            </a:extLst>
          </a:blip>
          <a:srcRect/>
          <a:stretch>
            <a:fillRect/>
          </a:stretch>
        </p:blipFill>
        <p:spPr bwMode="auto">
          <a:xfrm>
            <a:off x="2051222" y="1956752"/>
            <a:ext cx="7512907" cy="4011562"/>
          </a:xfrm>
          <a:prstGeom prst="rect">
            <a:avLst/>
          </a:prstGeom>
          <a:noFill/>
          <a:ln>
            <a:noFill/>
          </a:ln>
        </p:spPr>
      </p:pic>
    </p:spTree>
    <p:extLst>
      <p:ext uri="{BB962C8B-B14F-4D97-AF65-F5344CB8AC3E}">
        <p14:creationId xmlns:p14="http://schemas.microsoft.com/office/powerpoint/2010/main" val="420077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640896"/>
            <a:ext cx="6096000" cy="669414"/>
          </a:xfrm>
          <a:prstGeom prst="rect">
            <a:avLst/>
          </a:prstGeom>
        </p:spPr>
        <p:txBody>
          <a:bodyPr>
            <a:spAutoFit/>
          </a:bodyPr>
          <a:lstStyle/>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4.2. Biểu đồ mức 1</a:t>
            </a:r>
          </a:p>
          <a:p>
            <a:pPr algn="just">
              <a:lnSpc>
                <a:spcPts val="1500"/>
              </a:lnSpc>
              <a:spcAft>
                <a:spcPts val="0"/>
              </a:spcAft>
            </a:pPr>
            <a:endPar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Customer</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7630287" y="2167963"/>
            <a:ext cx="1326004" cy="284693"/>
          </a:xfrm>
          <a:prstGeom prst="rect">
            <a:avLst/>
          </a:prstGeom>
        </p:spPr>
        <p:txBody>
          <a:bodyPr wrap="none">
            <a:spAutoFit/>
          </a:bodyPr>
          <a:lstStyle/>
          <a:p>
            <a:pPr indent="457200"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Admin</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pic>
        <p:nvPicPr>
          <p:cNvPr id="1026" name="Picture 2" descr="Untitl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459" y="2527211"/>
            <a:ext cx="541902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C:\Users\Acer\AppData\Local\Microsoft\Windows\INetCache\Content.Word\Untitled1.png"/>
          <p:cNvPicPr/>
          <p:nvPr/>
        </p:nvPicPr>
        <p:blipFill>
          <a:blip r:embed="rId5">
            <a:extLst>
              <a:ext uri="{28A0092B-C50C-407E-A947-70E740481C1C}">
                <a14:useLocalDpi xmlns:a14="http://schemas.microsoft.com/office/drawing/2010/main" val="0"/>
              </a:ext>
            </a:extLst>
          </a:blip>
          <a:srcRect/>
          <a:stretch>
            <a:fillRect/>
          </a:stretch>
        </p:blipFill>
        <p:spPr bwMode="auto">
          <a:xfrm>
            <a:off x="6133381" y="2527211"/>
            <a:ext cx="5918614" cy="3203556"/>
          </a:xfrm>
          <a:prstGeom prst="rect">
            <a:avLst/>
          </a:prstGeom>
          <a:noFill/>
          <a:ln>
            <a:noFill/>
          </a:ln>
        </p:spPr>
      </p:pic>
      <p:sp>
        <p:nvSpPr>
          <p:cNvPr id="2" name="Rectangle 1"/>
          <p:cNvSpPr/>
          <p:nvPr/>
        </p:nvSpPr>
        <p:spPr>
          <a:xfrm>
            <a:off x="1441202" y="5797946"/>
            <a:ext cx="3637534" cy="369332"/>
          </a:xfrm>
          <a:prstGeom prst="rect">
            <a:avLst/>
          </a:prstGeom>
        </p:spPr>
        <p:txBody>
          <a:bodyPr wrap="none">
            <a:spAutoFit/>
          </a:bodyPr>
          <a:lstStyle/>
          <a:p>
            <a:r>
              <a:rPr lang="en-US">
                <a:solidFill>
                  <a:srgbClr val="000000"/>
                </a:solidFill>
                <a:latin typeface="Times New Roman" panose="02020603050405020304" pitchFamily="18" charset="0"/>
                <a:ea typeface="Times New Roman" panose="02020603050405020304" pitchFamily="18" charset="0"/>
              </a:rPr>
              <a:t>Hình 2: </a:t>
            </a:r>
            <a:r>
              <a:rPr lang="en-US" dirty="0">
                <a:solidFill>
                  <a:srgbClr val="000000"/>
                </a:solidFill>
                <a:latin typeface="Times New Roman" panose="02020603050405020304" pitchFamily="18" charset="0"/>
                <a:ea typeface="Times New Roman" panose="02020603050405020304" pitchFamily="18" charset="0"/>
              </a:rPr>
              <a:t>Biểu đồ mức 1 của Customer</a:t>
            </a:r>
            <a:endParaRPr lang="en-US" dirty="0"/>
          </a:p>
        </p:txBody>
      </p:sp>
      <p:sp>
        <p:nvSpPr>
          <p:cNvPr id="15" name="Rectangle 14"/>
          <p:cNvSpPr/>
          <p:nvPr/>
        </p:nvSpPr>
        <p:spPr>
          <a:xfrm>
            <a:off x="7408541" y="5797946"/>
            <a:ext cx="336829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 </a:t>
            </a:r>
            <a:r>
              <a:rPr lang="en-US" dirty="0">
                <a:solidFill>
                  <a:srgbClr val="000000"/>
                </a:solidFill>
                <a:latin typeface="Times New Roman" panose="02020603050405020304" pitchFamily="18" charset="0"/>
                <a:ea typeface="Times New Roman" panose="02020603050405020304" pitchFamily="18" charset="0"/>
              </a:rPr>
              <a:t>Biểu đồ mức 1 của Admin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107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420378"/>
            <a:ext cx="6732933" cy="539378"/>
          </a:xfrm>
          <a:prstGeom prst="rect">
            <a:avLst/>
          </a:prstGeom>
        </p:spPr>
        <p:txBody>
          <a:bodyPr wrap="none">
            <a:spAutoFit/>
          </a:bodyPr>
          <a:lstStyle/>
          <a:p>
            <a:pPr>
              <a:lnSpc>
                <a:spcPct val="150000"/>
              </a:lnSpc>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4.3. Biểu đồ luồng dữ liệu mức chi tiết (Biểu đồ mức 2)</a:t>
            </a:r>
            <a:endParaRPr lang="en-US" sz="2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p:cNvPicPr/>
          <p:nvPr/>
        </p:nvPicPr>
        <p:blipFill>
          <a:blip r:embed="rId4"/>
          <a:stretch>
            <a:fillRect/>
          </a:stretch>
        </p:blipFill>
        <p:spPr>
          <a:xfrm>
            <a:off x="2009955" y="1959756"/>
            <a:ext cx="8350370" cy="4608408"/>
          </a:xfrm>
          <a:prstGeom prst="rect">
            <a:avLst/>
          </a:prstGeom>
        </p:spPr>
      </p:pic>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2" name="Rectangle 1"/>
          <p:cNvSpPr/>
          <p:nvPr/>
        </p:nvSpPr>
        <p:spPr>
          <a:xfrm>
            <a:off x="5067174" y="6568164"/>
            <a:ext cx="2303837"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4: </a:t>
            </a:r>
            <a:r>
              <a:rPr lang="en-US" dirty="0">
                <a:solidFill>
                  <a:srgbClr val="000000"/>
                </a:solidFill>
                <a:latin typeface="Times New Roman" panose="02020603050405020304" pitchFamily="18" charset="0"/>
                <a:ea typeface="Times New Roman" panose="02020603050405020304" pitchFamily="18" charset="0"/>
              </a:rPr>
              <a:t>Biểu đồ mức 2</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245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497386" y="1556569"/>
            <a:ext cx="3879588" cy="284693"/>
          </a:xfrm>
          <a:prstGeom prst="rect">
            <a:avLst/>
          </a:prstGeom>
        </p:spPr>
        <p:txBody>
          <a:bodyPr wrap="none">
            <a:spAutoFit/>
          </a:bodyPr>
          <a:lstStyle/>
          <a:p>
            <a:pPr algn="just">
              <a:lnSpc>
                <a:spcPts val="15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Biểu đồ thực thể quan hệ E-R</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Rectangle 9"/>
          <p:cNvSpPr/>
          <p:nvPr/>
        </p:nvSpPr>
        <p:spPr>
          <a:xfrm>
            <a:off x="3968188" y="6573307"/>
            <a:ext cx="3682418" cy="290721"/>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5: </a:t>
            </a:r>
            <a:r>
              <a:rPr lang="en-US" dirty="0">
                <a:solidFill>
                  <a:srgbClr val="000000"/>
                </a:solidFill>
                <a:latin typeface="Times New Roman" panose="02020603050405020304" pitchFamily="18" charset="0"/>
                <a:ea typeface="Times New Roman" panose="02020603050405020304" pitchFamily="18" charset="0"/>
              </a:rPr>
              <a:t>Biểu đồ thực thể quan hệ 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pic>
        <p:nvPicPr>
          <p:cNvPr id="13" name="Picture 12" descr="C:\Users\Admin\AppData\Local\Microsoft\Windows\INetCacheContent.Word\dia.png"/>
          <p:cNvPicPr/>
          <p:nvPr/>
        </p:nvPicPr>
        <p:blipFill>
          <a:blip r:embed="rId4">
            <a:extLst>
              <a:ext uri="{28A0092B-C50C-407E-A947-70E740481C1C}">
                <a14:useLocalDpi xmlns:a14="http://schemas.microsoft.com/office/drawing/2010/main" val="0"/>
              </a:ext>
            </a:extLst>
          </a:blip>
          <a:srcRect/>
          <a:stretch>
            <a:fillRect/>
          </a:stretch>
        </p:blipFill>
        <p:spPr bwMode="auto">
          <a:xfrm>
            <a:off x="2067072" y="1841451"/>
            <a:ext cx="7484650" cy="4510477"/>
          </a:xfrm>
          <a:prstGeom prst="rect">
            <a:avLst/>
          </a:prstGeom>
          <a:noFill/>
          <a:ln>
            <a:noFill/>
          </a:ln>
        </p:spPr>
      </p:pic>
    </p:spTree>
    <p:extLst>
      <p:ext uri="{BB962C8B-B14F-4D97-AF65-F5344CB8AC3E}">
        <p14:creationId xmlns:p14="http://schemas.microsoft.com/office/powerpoint/2010/main" val="18440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718788" y="276105"/>
            <a:ext cx="5029531" cy="1645500"/>
            <a:chOff x="2075625" y="1090612"/>
            <a:chExt cx="4104047" cy="2144143"/>
          </a:xfrm>
        </p:grpSpPr>
        <p:sp>
          <p:nvSpPr>
            <p:cNvPr id="25" name="Shape 232"/>
            <p:cNvSpPr/>
            <p:nvPr/>
          </p:nvSpPr>
          <p:spPr>
            <a:xfrm>
              <a:off x="2676179" y="1623893"/>
              <a:ext cx="3503493"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3000" b="1">
                  <a:solidFill>
                    <a:schemeClr val="bg1"/>
                  </a:solidFill>
                  <a:latin typeface="Times New Roman" panose="02020603050405020304" pitchFamily="18" charset="0"/>
                  <a:ea typeface="Century Gothic"/>
                  <a:cs typeface="Times New Roman" panose="02020603050405020304" pitchFamily="18" charset="0"/>
                  <a:sym typeface="Century Gothic"/>
                </a:rPr>
                <a:t>Giới thiệu chung</a:t>
              </a:r>
              <a:endParaRPr sz="30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01</a:t>
            </a:r>
          </a:p>
        </p:txBody>
      </p:sp>
      <p:pic>
        <p:nvPicPr>
          <p:cNvPr id="10" name="Picture 9"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1" name="Picture 10"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3" name="Rectangle 2"/>
          <p:cNvSpPr/>
          <p:nvPr/>
        </p:nvSpPr>
        <p:spPr>
          <a:xfrm>
            <a:off x="927463" y="2039204"/>
            <a:ext cx="10539663" cy="3978012"/>
          </a:xfrm>
          <a:prstGeom prst="rect">
            <a:avLst/>
          </a:prstGeom>
        </p:spPr>
        <p:txBody>
          <a:bodyPr wrap="square">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1.1. Mục đích của bản đặc tả</a:t>
            </a:r>
          </a:p>
          <a:p>
            <a:pPr algn="just">
              <a:lnSpc>
                <a:spcPct val="150000"/>
              </a:lnSpc>
              <a:spcAft>
                <a:spcPts val="0"/>
              </a:spcAft>
            </a:pPr>
            <a:r>
              <a:rPr lang="en-US" sz="2000">
                <a:solidFill>
                  <a:srgbClr val="000000"/>
                </a:solidFill>
                <a:latin typeface="Times New Roman" panose="02020603050405020304" pitchFamily="18" charset="0"/>
                <a:ea typeface="Times New Roman" panose="02020603050405020304" pitchFamily="18" charset="0"/>
              </a:rPr>
              <a:t>	- Tài liệu cung cấp các yêu cầu của người dùng đối với </a:t>
            </a:r>
            <a:r>
              <a:rPr lang="vi-VN" sz="2000">
                <a:solidFill>
                  <a:srgbClr val="000000"/>
                </a:solidFill>
                <a:latin typeface="Times New Roman" panose="02020603050405020304" pitchFamily="18" charset="0"/>
                <a:ea typeface="Times New Roman" panose="02020603050405020304" pitchFamily="18" charset="0"/>
              </a:rPr>
              <a:t>ứng dụng SolarBook</a:t>
            </a:r>
            <a:r>
              <a:rPr lang="en-US" sz="2000">
                <a:solidFill>
                  <a:srgbClr val="000000"/>
                </a:solidFill>
                <a:latin typeface="Times New Roman" panose="02020603050405020304" pitchFamily="18" charset="0"/>
                <a:ea typeface="Times New Roman" panose="02020603050405020304" pitchFamily="18" charset="0"/>
              </a:rPr>
              <a:t> mà nhóm chịu trách nhiệm thực hiện.</a:t>
            </a:r>
          </a:p>
          <a:p>
            <a:pPr algn="just">
              <a:lnSpc>
                <a:spcPct val="150000"/>
              </a:lnSpc>
              <a:spcAft>
                <a:spcPts val="0"/>
              </a:spcAft>
            </a:pPr>
            <a:r>
              <a:rPr lang="en-US" sz="2000">
                <a:solidFill>
                  <a:srgbClr val="000000"/>
                </a:solidFill>
                <a:latin typeface="Times New Roman" panose="02020603050405020304" pitchFamily="18" charset="0"/>
                <a:ea typeface="Times New Roman" panose="02020603050405020304" pitchFamily="18" charset="0"/>
              </a:rPr>
              <a:t>	- Tài liệu là đầu vào cho các bước xử lý như thiết kế giao diện, thiết kế luồng chương trình, xây dựng cơ sở dữ liệu phía sau. </a:t>
            </a:r>
          </a:p>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1.2. Phạm vi tài liệu</a:t>
            </a:r>
          </a:p>
          <a:p>
            <a:pPr algn="just">
              <a:lnSpc>
                <a:spcPct val="150000"/>
              </a:lnSpc>
              <a:spcAft>
                <a:spcPts val="0"/>
              </a:spcAft>
            </a:pPr>
            <a:r>
              <a:rPr lang="en-US" sz="2000">
                <a:solidFill>
                  <a:srgbClr val="000000"/>
                </a:solidFill>
                <a:latin typeface="Times New Roman" panose="02020603050405020304" pitchFamily="18" charset="0"/>
                <a:ea typeface="Times New Roman" panose="02020603050405020304" pitchFamily="18" charset="0"/>
              </a:rPr>
              <a:t>	- Tên sản phẩm: </a:t>
            </a:r>
            <a:r>
              <a:rPr lang="vi-VN" sz="2000">
                <a:solidFill>
                  <a:srgbClr val="000000"/>
                </a:solidFill>
                <a:latin typeface="Times New Roman" panose="02020603050405020304" pitchFamily="18" charset="0"/>
                <a:ea typeface="Times New Roman" panose="02020603050405020304" pitchFamily="18" charset="0"/>
              </a:rPr>
              <a:t>SolarBook</a:t>
            </a:r>
            <a:r>
              <a:rPr lang="en-US" sz="2000">
                <a:solidFill>
                  <a:srgbClr val="000000"/>
                </a:solidFill>
                <a:latin typeface="Times New Roman" panose="02020603050405020304" pitchFamily="18" charset="0"/>
                <a:ea typeface="Times New Roman" panose="02020603050405020304" pitchFamily="18" charset="0"/>
              </a:rPr>
              <a:t>, đây là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được làm ra với mục đích quảng bá sách, quảng bá thương hiệu cho nhà xuất bản, tác giả đến khách hàng.</a:t>
            </a: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958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
        <p:nvSpPr>
          <p:cNvPr id="10" name="TextBox 9"/>
          <p:cNvSpPr txBox="1"/>
          <p:nvPr/>
        </p:nvSpPr>
        <p:spPr>
          <a:xfrm>
            <a:off x="733805" y="1446371"/>
            <a:ext cx="3278462" cy="430887"/>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5.1. Lược đồ cơ sở dữ liệu</a:t>
            </a:r>
          </a:p>
        </p:txBody>
      </p:sp>
      <p:sp>
        <p:nvSpPr>
          <p:cNvPr id="12" name="Rectangle 11"/>
          <p:cNvSpPr/>
          <p:nvPr/>
        </p:nvSpPr>
        <p:spPr>
          <a:xfrm>
            <a:off x="4636350" y="6547701"/>
            <a:ext cx="297389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6: </a:t>
            </a:r>
            <a:r>
              <a:rPr lang="en-US" dirty="0">
                <a:solidFill>
                  <a:srgbClr val="000000"/>
                </a:solidFill>
                <a:latin typeface="Times New Roman" panose="02020603050405020304" pitchFamily="18" charset="0"/>
                <a:ea typeface="Times New Roman" panose="02020603050405020304" pitchFamily="18" charset="0"/>
              </a:rPr>
              <a:t>Lược đồ cơ sở dữ liệu</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3" name="Picture 12"/>
          <p:cNvPicPr/>
          <p:nvPr/>
        </p:nvPicPr>
        <p:blipFill>
          <a:blip r:embed="rId4"/>
          <a:stretch>
            <a:fillRect/>
          </a:stretch>
        </p:blipFill>
        <p:spPr>
          <a:xfrm>
            <a:off x="1853513" y="1877258"/>
            <a:ext cx="8476736" cy="4560612"/>
          </a:xfrm>
          <a:prstGeom prst="rect">
            <a:avLst/>
          </a:prstGeom>
        </p:spPr>
      </p:pic>
    </p:spTree>
    <p:extLst>
      <p:ext uri="{BB962C8B-B14F-4D97-AF65-F5344CB8AC3E}">
        <p14:creationId xmlns:p14="http://schemas.microsoft.com/office/powerpoint/2010/main" val="339974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91654" y="1420378"/>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5.2.  Mô tả chi tiết các thuộc tính của thực thể</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Thực thể Account</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tài khoản khách hàng</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3186182" y="2829454"/>
            <a:ext cx="5481898" cy="3310264"/>
          </a:xfrm>
          <a:prstGeom prst="rect">
            <a:avLst/>
          </a:prstGeom>
        </p:spPr>
      </p:pic>
      <p:sp>
        <p:nvSpPr>
          <p:cNvPr id="11" name="Rectangle 10"/>
          <p:cNvSpPr/>
          <p:nvPr/>
        </p:nvSpPr>
        <p:spPr>
          <a:xfrm>
            <a:off x="4399381" y="6425639"/>
            <a:ext cx="258827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7: </a:t>
            </a:r>
            <a:r>
              <a:rPr lang="en-US" dirty="0">
                <a:solidFill>
                  <a:srgbClr val="000000"/>
                </a:solidFill>
                <a:latin typeface="Times New Roman" panose="02020603050405020304" pitchFamily="18" charset="0"/>
                <a:ea typeface="Times New Roman" panose="02020603050405020304" pitchFamily="18" charset="0"/>
              </a:rPr>
              <a:t>Thực thể Account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5195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479543"/>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Thực thể Author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các tác giả</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2999906" y="2247108"/>
            <a:ext cx="6526231" cy="4197502"/>
          </a:xfrm>
          <a:prstGeom prst="rect">
            <a:avLst/>
          </a:prstGeom>
        </p:spPr>
      </p:pic>
      <p:sp>
        <p:nvSpPr>
          <p:cNvPr id="11" name="Rectangle 10"/>
          <p:cNvSpPr/>
          <p:nvPr/>
        </p:nvSpPr>
        <p:spPr>
          <a:xfrm>
            <a:off x="4756801" y="6573307"/>
            <a:ext cx="246003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8: </a:t>
            </a:r>
            <a:r>
              <a:rPr lang="en-US" dirty="0">
                <a:solidFill>
                  <a:srgbClr val="000000"/>
                </a:solidFill>
                <a:latin typeface="Times New Roman" panose="02020603050405020304" pitchFamily="18" charset="0"/>
                <a:ea typeface="Times New Roman" panose="02020603050405020304" pitchFamily="18" charset="0"/>
              </a:rPr>
              <a:t>Thực thể Author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254143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394339"/>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Thực thể Sách</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sách</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3146842" y="2263616"/>
            <a:ext cx="6133636" cy="4062650"/>
          </a:xfrm>
          <a:prstGeom prst="rect">
            <a:avLst/>
          </a:prstGeom>
        </p:spPr>
      </p:pic>
      <p:sp>
        <p:nvSpPr>
          <p:cNvPr id="11" name="Rectangle 10"/>
          <p:cNvSpPr/>
          <p:nvPr/>
        </p:nvSpPr>
        <p:spPr>
          <a:xfrm>
            <a:off x="4983903" y="6350169"/>
            <a:ext cx="2267608" cy="507831"/>
          </a:xfrm>
          <a:prstGeom prst="rect">
            <a:avLst/>
          </a:prstGeom>
        </p:spPr>
        <p:txBody>
          <a:bodyPr wrap="none">
            <a:spAutoFit/>
          </a:bodyPr>
          <a:lstStyle/>
          <a:p>
            <a:pPr algn="ctr">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Hình 9: </a:t>
            </a:r>
            <a:r>
              <a:rPr lang="en-US" dirty="0">
                <a:solidFill>
                  <a:srgbClr val="000000"/>
                </a:solidFill>
                <a:latin typeface="Times New Roman" panose="02020603050405020304" pitchFamily="18" charset="0"/>
                <a:ea typeface="Times New Roman" panose="02020603050405020304" pitchFamily="18" charset="0"/>
              </a:rPr>
              <a:t>Thực thể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33886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420378"/>
            <a:ext cx="6096000" cy="1354217"/>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Thực thể thể loại sách</a:t>
            </a:r>
          </a:p>
          <a:p>
            <a:pPr algn="just">
              <a:lnSpc>
                <a:spcPct val="150000"/>
              </a:lnSpc>
              <a:spcAft>
                <a:spcPts val="0"/>
              </a:spcAft>
            </a:pP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các thể loại sách</a:t>
            </a:r>
            <a:endParaRPr lang="en-US" sz="2000">
              <a:solidFill>
                <a:srgbClr val="000000"/>
              </a:solidFill>
              <a:latin typeface="Times New Roman" panose="02020603050405020304" pitchFamily="18" charset="0"/>
              <a:ea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2347864" y="2774595"/>
            <a:ext cx="7724183" cy="3285011"/>
          </a:xfrm>
          <a:prstGeom prst="rect">
            <a:avLst/>
          </a:prstGeom>
        </p:spPr>
      </p:pic>
      <p:sp>
        <p:nvSpPr>
          <p:cNvPr id="11" name="Rectangle 10"/>
          <p:cNvSpPr/>
          <p:nvPr/>
        </p:nvSpPr>
        <p:spPr>
          <a:xfrm>
            <a:off x="4343994" y="6261866"/>
            <a:ext cx="320376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10: </a:t>
            </a:r>
            <a:r>
              <a:rPr lang="en-US" dirty="0">
                <a:solidFill>
                  <a:srgbClr val="000000"/>
                </a:solidFill>
                <a:latin typeface="Times New Roman" panose="02020603050405020304" pitchFamily="18" charset="0"/>
                <a:ea typeface="Times New Roman" panose="02020603050405020304" pitchFamily="18" charset="0"/>
              </a:rPr>
              <a:t>Thực thể thể thoại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48357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37063" y="1586037"/>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Thực thể Customer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khách hàng</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2987231" y="2509368"/>
            <a:ext cx="7071169" cy="3823194"/>
          </a:xfrm>
          <a:prstGeom prst="rect">
            <a:avLst/>
          </a:prstGeom>
        </p:spPr>
      </p:pic>
      <p:sp>
        <p:nvSpPr>
          <p:cNvPr id="11" name="Rectangle 10"/>
          <p:cNvSpPr/>
          <p:nvPr/>
        </p:nvSpPr>
        <p:spPr>
          <a:xfrm>
            <a:off x="5111179" y="6573307"/>
            <a:ext cx="282327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11: </a:t>
            </a:r>
            <a:r>
              <a:rPr lang="en-US" dirty="0">
                <a:solidFill>
                  <a:srgbClr val="000000"/>
                </a:solidFill>
                <a:latin typeface="Times New Roman" panose="02020603050405020304" pitchFamily="18" charset="0"/>
                <a:ea typeface="Times New Roman" panose="02020603050405020304" pitchFamily="18" charset="0"/>
              </a:rPr>
              <a:t>Thực thể Customer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236971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394339"/>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Thực thể đơn hàng chi tiết</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các đơn hàng chi tiết</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2917300" y="2361878"/>
            <a:ext cx="6676927" cy="3920050"/>
          </a:xfrm>
          <a:prstGeom prst="rect">
            <a:avLst/>
          </a:prstGeom>
        </p:spPr>
      </p:pic>
      <p:sp>
        <p:nvSpPr>
          <p:cNvPr id="11" name="Rectangle 10"/>
          <p:cNvSpPr/>
          <p:nvPr/>
        </p:nvSpPr>
        <p:spPr>
          <a:xfrm>
            <a:off x="4257520" y="6573307"/>
            <a:ext cx="3485890" cy="290721"/>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12: </a:t>
            </a:r>
            <a:r>
              <a:rPr lang="en-US" dirty="0">
                <a:solidFill>
                  <a:srgbClr val="000000"/>
                </a:solidFill>
                <a:latin typeface="Times New Roman" panose="02020603050405020304" pitchFamily="18" charset="0"/>
                <a:ea typeface="Times New Roman" panose="02020603050405020304" pitchFamily="18" charset="0"/>
              </a:rPr>
              <a:t>Thực thể đơn hàng chi tiết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306605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78006" y="1394339"/>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Thực thể đơn hàng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các 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3170829" y="2138740"/>
            <a:ext cx="6464490" cy="4193821"/>
          </a:xfrm>
          <a:prstGeom prst="rect">
            <a:avLst/>
          </a:prstGeom>
        </p:spPr>
      </p:pic>
      <p:sp>
        <p:nvSpPr>
          <p:cNvPr id="11" name="Rectangle 10"/>
          <p:cNvSpPr/>
          <p:nvPr/>
        </p:nvSpPr>
        <p:spPr>
          <a:xfrm>
            <a:off x="4863077" y="6573307"/>
            <a:ext cx="279339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13: </a:t>
            </a:r>
            <a:r>
              <a:rPr lang="en-US" dirty="0">
                <a:solidFill>
                  <a:srgbClr val="000000"/>
                </a:solidFill>
                <a:latin typeface="Times New Roman" panose="02020603050405020304" pitchFamily="18" charset="0"/>
                <a:ea typeface="Times New Roman" panose="02020603050405020304" pitchFamily="18" charset="0"/>
              </a:rPr>
              <a:t>Thực thể đơn hàng</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15239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350130"/>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Các bảng dữ liệu</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Bảng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a:t>
            </a:r>
            <a:r>
              <a:rPr lang="vi-VN">
                <a:solidFill>
                  <a:srgbClr val="000000"/>
                </a:solidFill>
                <a:latin typeface="Times New Roman" panose="02020603050405020304" pitchFamily="18" charset="0"/>
                <a:ea typeface="Times New Roman" panose="02020603050405020304" pitchFamily="18" charset="0"/>
              </a:rPr>
              <a:t>thông tin người dùng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3362493" y="5817711"/>
            <a:ext cx="51315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03">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14</a:t>
            </a:r>
            <a:r>
              <a:rPr kumimoji="0" lang="en-US" altLang="en-US" b="0" i="0" u="none" strike="noStrike" cap="none" normalizeH="0" baseline="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a:t>
            </a:r>
            <a:r>
              <a:rPr kumimoji="0" lang="vi-VN" altLang="en-US" b="0" i="0" u="none" strike="noStrike" cap="none" normalizeH="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a:t>
            </a:r>
            <a:r>
              <a:rPr kumimoji="0" lang="en-US" altLang="en-US" b="0" i="0" u="none" strike="noStrike" cap="none" normalizeH="0" baseline="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a:t>
            </a:r>
            <a:r>
              <a:rPr kumimoji="0" lang="en-US" altLang="en-US" b="0" i="0" u="none" strike="noStrike" cap="none" normalizeH="0" baseline="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 </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 khoản của </a:t>
            </a:r>
            <a:r>
              <a:rPr kumimoji="0" lang="vi-VN"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kumimoji="0" lang="vi-VN" altLang="en-US" b="0" i="0" u="none" strike="noStrike" cap="none" normalizeH="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dùng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3498418" y="2688958"/>
            <a:ext cx="4705798" cy="2842589"/>
          </a:xfrm>
          <a:prstGeom prst="rect">
            <a:avLst/>
          </a:prstGeom>
        </p:spPr>
      </p:pic>
    </p:spTree>
    <p:extLst>
      <p:ext uri="{BB962C8B-B14F-4D97-AF65-F5344CB8AC3E}">
        <p14:creationId xmlns:p14="http://schemas.microsoft.com/office/powerpoint/2010/main" val="315646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586037"/>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Bảng</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Book</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a:t>
            </a:r>
            <a:r>
              <a:rPr lang="vi-VN">
                <a:solidFill>
                  <a:srgbClr val="000000"/>
                </a:solidFill>
                <a:latin typeface="Times New Roman" panose="02020603050405020304" pitchFamily="18" charset="0"/>
                <a:ea typeface="Times New Roman" panose="02020603050405020304" pitchFamily="18" charset="0"/>
              </a:rPr>
              <a:t>thông tin sách</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5073374" y="6104622"/>
            <a:ext cx="41408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0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a:t>
            </a:r>
            <a:r>
              <a:rPr kumimoji="0" lang="en-US" altLang="en-US" b="0" i="0" u="none" strike="noStrike" cap="none" normalizeH="0" baseline="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lang="vi-VN" altLang="en-US" bmk="_Toc46857120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Book</a:t>
            </a:r>
            <a:r>
              <a:rPr kumimoji="0" lang="en-US" altLang="en-US" b="0" i="0" u="none" strike="noStrike" cap="none" normalizeH="0" baseline="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a:t>
            </a:r>
            <a:r>
              <a:rPr kumimoji="0" lang="en-US" altLang="en-US" b="0" i="0" u="none" strike="noStrike" cap="none" normalizeH="0" baseline="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 </a:t>
            </a:r>
            <a:r>
              <a:rPr lang="vi-VN" altLang="en-US" bmk="_Toc46857120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thông tin sách</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4686427" y="1032172"/>
            <a:ext cx="4914773" cy="4703251"/>
          </a:xfrm>
          <a:prstGeom prst="rect">
            <a:avLst/>
          </a:prstGeom>
        </p:spPr>
      </p:pic>
    </p:spTree>
    <p:extLst>
      <p:ext uri="{BB962C8B-B14F-4D97-AF65-F5344CB8AC3E}">
        <p14:creationId xmlns:p14="http://schemas.microsoft.com/office/powerpoint/2010/main" val="177446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606831" y="239442"/>
            <a:ext cx="5024731" cy="1480640"/>
            <a:chOff x="2117462" y="993825"/>
            <a:chExt cx="4658521" cy="1929325"/>
          </a:xfrm>
        </p:grpSpPr>
        <p:sp>
          <p:nvSpPr>
            <p:cNvPr id="25" name="Shape 232"/>
            <p:cNvSpPr/>
            <p:nvPr/>
          </p:nvSpPr>
          <p:spPr>
            <a:xfrm>
              <a:off x="2760851" y="1504823"/>
              <a:ext cx="4015132" cy="828961"/>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3000" b="1">
                  <a:solidFill>
                    <a:schemeClr val="bg1"/>
                  </a:solidFill>
                  <a:latin typeface="Times New Roman" panose="02020603050405020304" pitchFamily="18" charset="0"/>
                  <a:ea typeface="Century Gothic"/>
                  <a:cs typeface="Times New Roman" panose="02020603050405020304" pitchFamily="18" charset="0"/>
                  <a:sym typeface="Century Gothic"/>
                </a:rPr>
                <a:t>Giới thiệu chung</a:t>
              </a:r>
              <a:endParaRPr sz="30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117462" y="1587204"/>
              <a:ext cx="2308247" cy="1335946"/>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993825"/>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01</a:t>
            </a:r>
          </a:p>
        </p:txBody>
      </p:sp>
      <p:graphicFrame>
        <p:nvGraphicFramePr>
          <p:cNvPr id="6" name="Table 5"/>
          <p:cNvGraphicFramePr>
            <a:graphicFrameLocks noGrp="1"/>
          </p:cNvGraphicFramePr>
          <p:nvPr>
            <p:extLst>
              <p:ext uri="{D42A27DB-BD31-4B8C-83A1-F6EECF244321}">
                <p14:modId xmlns:p14="http://schemas.microsoft.com/office/powerpoint/2010/main" val="1359752800"/>
              </p:ext>
            </p:extLst>
          </p:nvPr>
        </p:nvGraphicFramePr>
        <p:xfrm>
          <a:off x="1280231" y="2335610"/>
          <a:ext cx="10092891" cy="3840265"/>
        </p:xfrm>
        <a:graphic>
          <a:graphicData uri="http://schemas.openxmlformats.org/drawingml/2006/table">
            <a:tbl>
              <a:tblPr firstRow="1" firstCol="1" bandRow="1">
                <a:tableStyleId>{5C22544A-7EE6-4342-B048-85BDC9FD1C3A}</a:tableStyleId>
              </a:tblPr>
              <a:tblGrid>
                <a:gridCol w="1011293">
                  <a:extLst>
                    <a:ext uri="{9D8B030D-6E8A-4147-A177-3AD203B41FA5}">
                      <a16:colId xmlns:a16="http://schemas.microsoft.com/office/drawing/2014/main" val="20000"/>
                    </a:ext>
                  </a:extLst>
                </a:gridCol>
                <a:gridCol w="3288019">
                  <a:extLst>
                    <a:ext uri="{9D8B030D-6E8A-4147-A177-3AD203B41FA5}">
                      <a16:colId xmlns:a16="http://schemas.microsoft.com/office/drawing/2014/main" val="20001"/>
                    </a:ext>
                  </a:extLst>
                </a:gridCol>
                <a:gridCol w="5793579">
                  <a:extLst>
                    <a:ext uri="{9D8B030D-6E8A-4147-A177-3AD203B41FA5}">
                      <a16:colId xmlns:a16="http://schemas.microsoft.com/office/drawing/2014/main" val="20002"/>
                    </a:ext>
                  </a:extLst>
                </a:gridCol>
              </a:tblGrid>
              <a:tr h="479740">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STT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Các mục</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Ghi chú</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1</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Giới thiệu chung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Giới thiệu tổng quan về tài liệu</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2</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Tổng quan ứng dụng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Mô tả tổng quan ứng dụng cần xây dựng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3</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Yêu cầu chức năng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Mô tả các yêu cầu chức năng của ứng dụng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4</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Các biểu đồ</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5</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Thiết kế dữ liệu</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6</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Thiết kế giao diện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7</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Kiểm thử</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
        <p:nvSpPr>
          <p:cNvPr id="7" name="Rectangle 6"/>
          <p:cNvSpPr/>
          <p:nvPr/>
        </p:nvSpPr>
        <p:spPr>
          <a:xfrm>
            <a:off x="1280231" y="1402989"/>
            <a:ext cx="2840842" cy="579967"/>
          </a:xfrm>
          <a:prstGeom prst="rect">
            <a:avLst/>
          </a:prstGeom>
        </p:spPr>
        <p:txBody>
          <a:bodyPr wrap="none">
            <a:spAutoFit/>
          </a:bodyPr>
          <a:lstStyle/>
          <a:p>
            <a:pPr algn="just">
              <a:lnSpc>
                <a:spcPct val="150000"/>
              </a:lnSpc>
              <a:spcAft>
                <a:spcPts val="0"/>
              </a:spcAft>
            </a:pPr>
            <a:r>
              <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1.3. Mô tả về tài liệu</a:t>
            </a:r>
            <a:endPar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4" name="Picture 13"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6" name="Picture 15"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Tree>
    <p:extLst>
      <p:ext uri="{BB962C8B-B14F-4D97-AF65-F5344CB8AC3E}">
        <p14:creationId xmlns:p14="http://schemas.microsoft.com/office/powerpoint/2010/main" val="14700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5" name="Rectangle 14"/>
          <p:cNvSpPr/>
          <p:nvPr/>
        </p:nvSpPr>
        <p:spPr>
          <a:xfrm>
            <a:off x="850711" y="1479543"/>
            <a:ext cx="6096000" cy="746358"/>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Category</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thể loại sách</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
          <p:cNvSpPr>
            <a:spLocks noChangeArrowheads="1"/>
          </p:cNvSpPr>
          <p:nvPr/>
        </p:nvSpPr>
        <p:spPr bwMode="auto">
          <a:xfrm>
            <a:off x="2994618" y="5141782"/>
            <a:ext cx="61157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kumimoji="0" lang="en-US" altLang="en-US" b="0" i="0" u="none" strike="noStrike" cap="none" normalizeH="0" baseline="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07">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16</a:t>
            </a:r>
            <a:r>
              <a:rPr kumimoji="0" lang="en-US" altLang="en-US" b="0" i="0" u="none" strike="noStrike" cap="none" normalizeH="0" baseline="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lang="vi-VN" altLang="en-US" bmk="_Toc468571207">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Category</a:t>
            </a:r>
            <a:r>
              <a:rPr kumimoji="0" lang="en-US" altLang="en-US" b="0" i="0" u="none" strike="noStrike" cap="none" normalizeH="0" baseline="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trữ thông </a:t>
            </a:r>
            <a:r>
              <a:rPr kumimoji="0" lang="en-US" altLang="en-US" b="0" i="0" u="none" strike="noStrike" cap="none" normalizeH="0" baseline="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tin </a:t>
            </a:r>
            <a:r>
              <a:rPr lang="en-US">
                <a:solidFill>
                  <a:srgbClr val="000000"/>
                </a:solidFill>
                <a:latin typeface="Times New Roman" panose="02020603050405020304" pitchFamily="18" charset="0"/>
                <a:ea typeface="Times New Roman" panose="02020603050405020304" pitchFamily="18" charset="0"/>
              </a:rPr>
              <a:t>thông tin </a:t>
            </a:r>
            <a:r>
              <a:rPr lang="vi-VN">
                <a:solidFill>
                  <a:srgbClr val="000000"/>
                </a:solidFill>
                <a:latin typeface="Times New Roman" panose="02020603050405020304" pitchFamily="18" charset="0"/>
                <a:ea typeface="Times New Roman" panose="02020603050405020304" pitchFamily="18" charset="0"/>
              </a:rPr>
              <a:t>thể loại sách</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9" name="Picture 8"/>
          <p:cNvPicPr>
            <a:picLocks noChangeAspect="1"/>
          </p:cNvPicPr>
          <p:nvPr/>
        </p:nvPicPr>
        <p:blipFill>
          <a:blip r:embed="rId4"/>
          <a:stretch>
            <a:fillRect/>
          </a:stretch>
        </p:blipFill>
        <p:spPr>
          <a:xfrm>
            <a:off x="3065936" y="2682574"/>
            <a:ext cx="5973143" cy="1864712"/>
          </a:xfrm>
          <a:prstGeom prst="rect">
            <a:avLst/>
          </a:prstGeom>
        </p:spPr>
      </p:pic>
    </p:spTree>
    <p:extLst>
      <p:ext uri="{BB962C8B-B14F-4D97-AF65-F5344CB8AC3E}">
        <p14:creationId xmlns:p14="http://schemas.microsoft.com/office/powerpoint/2010/main" val="119962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91653" y="1420378"/>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City</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a:t>
            </a:r>
            <a:r>
              <a:rPr lang="vi-VN">
                <a:solidFill>
                  <a:srgbClr val="000000"/>
                </a:solidFill>
                <a:latin typeface="Times New Roman" panose="02020603050405020304" pitchFamily="18" charset="0"/>
                <a:ea typeface="Times New Roman" panose="02020603050405020304" pitchFamily="18" charset="0"/>
              </a:rPr>
              <a:t> tin thành phố mà người dùng sinh sống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2894361" y="5408735"/>
            <a:ext cx="69397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kumimoji="0" lang="en-US"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09">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17</a:t>
            </a:r>
            <a:r>
              <a:rPr kumimoji="0" lang="en-US"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kumimoji="0" lang="vi-VN"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City</a:t>
            </a:r>
            <a:r>
              <a:rPr kumimoji="0" lang="en-US"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a:t>
            </a:r>
            <a:r>
              <a:rPr kumimoji="0" lang="en-US"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 </a:t>
            </a:r>
            <a:r>
              <a:rPr lang="en-US">
                <a:solidFill>
                  <a:srgbClr val="000000"/>
                </a:solidFill>
                <a:latin typeface="Times New Roman" panose="02020603050405020304" pitchFamily="18" charset="0"/>
                <a:ea typeface="Times New Roman" panose="02020603050405020304" pitchFamily="18" charset="0"/>
              </a:rPr>
              <a:t>thông</a:t>
            </a:r>
            <a:r>
              <a:rPr lang="vi-VN">
                <a:solidFill>
                  <a:srgbClr val="000000"/>
                </a:solidFill>
                <a:latin typeface="Times New Roman" panose="02020603050405020304" pitchFamily="18" charset="0"/>
                <a:ea typeface="Times New Roman" panose="02020603050405020304" pitchFamily="18" charset="0"/>
              </a:rPr>
              <a:t> tin thành phố mà người dùng sinh sống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3082473" y="2775354"/>
            <a:ext cx="6751609" cy="2130279"/>
          </a:xfrm>
          <a:prstGeom prst="rect">
            <a:avLst/>
          </a:prstGeom>
        </p:spPr>
      </p:pic>
    </p:spTree>
    <p:extLst>
      <p:ext uri="{BB962C8B-B14F-4D97-AF65-F5344CB8AC3E}">
        <p14:creationId xmlns:p14="http://schemas.microsoft.com/office/powerpoint/2010/main" val="213151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420378"/>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News</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các </a:t>
            </a:r>
            <a:r>
              <a:rPr lang="vi-VN">
                <a:solidFill>
                  <a:srgbClr val="000000"/>
                </a:solidFill>
                <a:latin typeface="Times New Roman" panose="02020603050405020304" pitchFamily="18" charset="0"/>
                <a:ea typeface="Times New Roman" panose="02020603050405020304" pitchFamily="18" charset="0"/>
              </a:rPr>
              <a:t>tin tức</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4075087" y="6167374"/>
            <a:ext cx="38298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kumimoji="0" lang="en-US" altLang="en-US" b="0" i="0" u="none" strike="noStrike" cap="none" normalizeH="0" baseline="0" bmk="_Toc46857121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1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18</a:t>
            </a:r>
            <a:r>
              <a:rPr kumimoji="0" lang="en-US" altLang="en-US" b="0" i="0" u="none" strike="noStrike" cap="none" normalizeH="0" baseline="0" bmk="_Toc46857121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kumimoji="0" lang="vi-VN" altLang="en-US" b="0" i="0" u="none" strike="noStrike" cap="none" normalizeH="0" baseline="0" bmk="_Toc46857121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News </a:t>
            </a:r>
            <a:r>
              <a:rPr kumimoji="0" lang="en-US" altLang="en-US" b="0" i="0" u="none" strike="noStrike" cap="none" normalizeH="0" baseline="0" bmk="_Toc46857121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trữ </a:t>
            </a:r>
            <a:r>
              <a:rPr lang="en-US">
                <a:solidFill>
                  <a:srgbClr val="000000"/>
                </a:solidFill>
                <a:latin typeface="Times New Roman" panose="02020603050405020304" pitchFamily="18" charset="0"/>
                <a:ea typeface="Times New Roman" panose="02020603050405020304" pitchFamily="18" charset="0"/>
              </a:rPr>
              <a:t>các </a:t>
            </a:r>
            <a:r>
              <a:rPr lang="vi-VN">
                <a:solidFill>
                  <a:srgbClr val="000000"/>
                </a:solidFill>
                <a:latin typeface="Times New Roman" panose="02020603050405020304" pitchFamily="18" charset="0"/>
                <a:ea typeface="Times New Roman" panose="02020603050405020304" pitchFamily="18" charset="0"/>
              </a:rPr>
              <a:t>tin tức</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2880187" y="2524124"/>
            <a:ext cx="6219694" cy="2999345"/>
          </a:xfrm>
          <a:prstGeom prst="rect">
            <a:avLst/>
          </a:prstGeom>
        </p:spPr>
      </p:pic>
    </p:spTree>
    <p:extLst>
      <p:ext uri="{BB962C8B-B14F-4D97-AF65-F5344CB8AC3E}">
        <p14:creationId xmlns:p14="http://schemas.microsoft.com/office/powerpoint/2010/main" val="97983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50710" y="1394339"/>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a:t>
            </a:r>
            <a:r>
              <a:rPr lang="vi-VN">
                <a:solidFill>
                  <a:srgbClr val="000000"/>
                </a:solidFill>
                <a:latin typeface="Times New Roman" panose="02020603050405020304" pitchFamily="18" charset="0"/>
                <a:ea typeface="Times New Roman" panose="02020603050405020304" pitchFamily="18" charset="0"/>
              </a:rPr>
              <a:t>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4754248" y="5913887"/>
            <a:ext cx="4903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b="0" i="0" u="none" strike="noStrike" cap="none" normalizeH="0" baseline="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13">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19</a:t>
            </a:r>
            <a:r>
              <a:rPr kumimoji="0" lang="en-US" altLang="en-US" b="0" i="0" u="none" strike="noStrike" cap="none" normalizeH="0" baseline="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lang="vi-VN" altLang="en-US" bmk="_Toc468571213">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Order</a:t>
            </a:r>
            <a:r>
              <a:rPr kumimoji="0" lang="en-US" altLang="en-US" b="0" i="0" u="none" strike="noStrike" cap="none" normalizeH="0" baseline="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lữu </a:t>
            </a:r>
            <a:r>
              <a:rPr kumimoji="0" lang="en-US" altLang="en-US" b="0" i="0" u="none" strike="noStrike" cap="none" normalizeH="0" baseline="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 </a:t>
            </a:r>
            <a:r>
              <a:rPr lang="en-US">
                <a:solidFill>
                  <a:srgbClr val="000000"/>
                </a:solidFill>
                <a:latin typeface="Times New Roman" panose="02020603050405020304" pitchFamily="18" charset="0"/>
                <a:ea typeface="Times New Roman" panose="02020603050405020304" pitchFamily="18" charset="0"/>
              </a:rPr>
              <a:t>thông tin về </a:t>
            </a:r>
            <a:r>
              <a:rPr lang="vi-VN">
                <a:solidFill>
                  <a:srgbClr val="000000"/>
                </a:solidFill>
                <a:latin typeface="Times New Roman" panose="02020603050405020304" pitchFamily="18" charset="0"/>
                <a:ea typeface="Times New Roman" panose="02020603050405020304" pitchFamily="18" charset="0"/>
              </a:rPr>
              <a:t>đơn hàng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4494756" y="934221"/>
            <a:ext cx="5588358" cy="4376597"/>
          </a:xfrm>
          <a:prstGeom prst="rect">
            <a:avLst/>
          </a:prstGeom>
        </p:spPr>
      </p:pic>
    </p:spTree>
    <p:extLst>
      <p:ext uri="{BB962C8B-B14F-4D97-AF65-F5344CB8AC3E}">
        <p14:creationId xmlns:p14="http://schemas.microsoft.com/office/powerpoint/2010/main" val="44387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50711" y="1479543"/>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 Bảng</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OrderDetail</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a:t>
            </a:r>
            <a:r>
              <a:rPr lang="vi-VN">
                <a:solidFill>
                  <a:srgbClr val="000000"/>
                </a:solidFill>
                <a:latin typeface="Times New Roman" panose="02020603050405020304" pitchFamily="18" charset="0"/>
                <a:ea typeface="Times New Roman" panose="02020603050405020304" pitchFamily="18" charset="0"/>
              </a:rPr>
              <a:t>chi tiết 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3173849" y="5558650"/>
            <a:ext cx="61606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1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a:t>
            </a:r>
            <a:r>
              <a:rPr kumimoji="0" lang="en-US" altLang="en-US" b="0" i="0" u="none" strike="noStrike" cap="none" normalizeH="0" baseline="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lang="vi-VN" altLang="en-US" bmk="_Toc46857121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OrderDetail</a:t>
            </a:r>
            <a:r>
              <a:rPr kumimoji="0" lang="en-US" altLang="en-US" b="0" i="0" u="none" strike="noStrike" cap="none" normalizeH="0" baseline="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lữu trữ thông tin </a:t>
            </a:r>
            <a:r>
              <a:rPr kumimoji="0" lang="en-US" altLang="en-US" b="0" i="0" u="none" strike="noStrike" cap="none" normalizeH="0" baseline="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 </a:t>
            </a:r>
            <a:r>
              <a:rPr lang="vi-VN" altLang="en-US" bmk="_Toc46857121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chi tiết đơn hàng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3076832" y="2823947"/>
            <a:ext cx="6363730" cy="2013016"/>
          </a:xfrm>
          <a:prstGeom prst="rect">
            <a:avLst/>
          </a:prstGeom>
        </p:spPr>
      </p:pic>
    </p:spTree>
    <p:extLst>
      <p:ext uri="{BB962C8B-B14F-4D97-AF65-F5344CB8AC3E}">
        <p14:creationId xmlns:p14="http://schemas.microsoft.com/office/powerpoint/2010/main" val="90834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505246"/>
            <a:ext cx="9112155" cy="969496"/>
          </a:xfrm>
          <a:prstGeom prst="rect">
            <a:avLst/>
          </a:prstGeom>
        </p:spPr>
        <p:txBody>
          <a:bodyPr wrap="square">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phương pháp thanh toán</a:t>
            </a: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3267103" y="5250009"/>
            <a:ext cx="62792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21: Bảng </a:t>
            </a:r>
            <a:r>
              <a:rPr kumimoji="0" lang="vi-VN"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Payment</a:t>
            </a: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trữ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 </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tin </a:t>
            </a:r>
            <a:r>
              <a:rPr kumimoji="0" lang="vi-VN"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kumimoji="0" lang="vi-VN" altLang="en-US" b="0" i="0" u="none" strike="noStrike" cap="none" normalizeH="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pháp thanh toán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3267103" y="2890241"/>
            <a:ext cx="6220289" cy="1574757"/>
          </a:xfrm>
          <a:prstGeom prst="rect">
            <a:avLst/>
          </a:prstGeom>
        </p:spPr>
      </p:pic>
    </p:spTree>
    <p:extLst>
      <p:ext uri="{BB962C8B-B14F-4D97-AF65-F5344CB8AC3E}">
        <p14:creationId xmlns:p14="http://schemas.microsoft.com/office/powerpoint/2010/main" val="408719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505246"/>
            <a:ext cx="9112155" cy="969496"/>
          </a:xfrm>
          <a:prstGeom prst="rect">
            <a:avLst/>
          </a:prstGeom>
        </p:spPr>
        <p:txBody>
          <a:bodyPr wrap="square">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Rating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đánh giá của người dùng</a:t>
            </a: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2772067" y="6018704"/>
            <a:ext cx="6324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2</a:t>
            </a:r>
            <a:r>
              <a:rPr lang="en-US" altLang="en-US" bmk="_Toc468571217">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kumimoji="0" lang="vi-VN"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Payment</a:t>
            </a: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trữ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 </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tin </a:t>
            </a:r>
            <a:r>
              <a:rPr lang="vi-VN">
                <a:solidFill>
                  <a:srgbClr val="000000"/>
                </a:solidFill>
                <a:latin typeface="Times New Roman" panose="02020603050405020304" pitchFamily="18" charset="0"/>
                <a:ea typeface="Times New Roman" panose="02020603050405020304" pitchFamily="18" charset="0"/>
              </a:rPr>
              <a:t>đánh giá của người dùng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2772067" y="2509836"/>
            <a:ext cx="6371934" cy="3137202"/>
          </a:xfrm>
          <a:prstGeom prst="rect">
            <a:avLst/>
          </a:prstGeom>
        </p:spPr>
      </p:pic>
    </p:spTree>
    <p:extLst>
      <p:ext uri="{BB962C8B-B14F-4D97-AF65-F5344CB8AC3E}">
        <p14:creationId xmlns:p14="http://schemas.microsoft.com/office/powerpoint/2010/main" val="192710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2" name="Rectangle 2"/>
          <p:cNvSpPr>
            <a:spLocks noChangeArrowheads="1"/>
          </p:cNvSpPr>
          <p:nvPr/>
        </p:nvSpPr>
        <p:spPr bwMode="auto">
          <a:xfrm>
            <a:off x="951339" y="1289186"/>
            <a:ext cx="42627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bmk="_Toc51850077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vi-VN" altLang="en-US" sz="2000" b="1" i="0" u="none" strike="noStrike" cap="none" normalizeH="0" baseline="0" bmk="_Toc51850077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en-US" sz="2000" b="1" i="0" u="none" strike="noStrike" cap="none" normalizeH="0" baseline="0" bmk="_Toc51850077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Bảng </a:t>
            </a:r>
            <a:r>
              <a:rPr kumimoji="0" lang="vi-VN" altLang="en-US" sz="2000" b="1" i="0" u="none" strike="noStrike" cap="none" normalizeH="0" baseline="0" bmk="_Toc51850077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PromoCode</a:t>
            </a:r>
            <a:endParaRPr kumimoji="0" lang="en-US" altLang="en-US" sz="2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Lưu trữ </a:t>
            </a:r>
            <a:r>
              <a:rPr kumimoji="0" lang="vi-VN"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kumimoji="0" lang="vi-VN" altLang="en-US" b="0" i="0" u="none" strike="noStrike" cap="none" normalizeH="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các mã giảm giá</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p:nvPr/>
        </p:nvSpPr>
        <p:spPr>
          <a:xfrm>
            <a:off x="3700101" y="5981534"/>
            <a:ext cx="5840060" cy="284693"/>
          </a:xfrm>
          <a:prstGeom prst="rect">
            <a:avLst/>
          </a:prstGeom>
        </p:spPr>
        <p:txBody>
          <a:bodyPr wrap="none">
            <a:spAutoFit/>
          </a:bodyPr>
          <a:lstStyle/>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23: Bảng </a:t>
            </a:r>
            <a:r>
              <a:rPr lang="vi-VN">
                <a:solidFill>
                  <a:srgbClr val="000000"/>
                </a:solidFill>
                <a:latin typeface="Times New Roman" panose="02020603050405020304" pitchFamily="18" charset="0"/>
                <a:ea typeface="Times New Roman" panose="02020603050405020304" pitchFamily="18" charset="0"/>
              </a:rPr>
              <a:t>PromoCode</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lưu </a:t>
            </a:r>
            <a:r>
              <a:rPr lang="en-US">
                <a:solidFill>
                  <a:srgbClr val="000000"/>
                </a:solidFill>
                <a:latin typeface="Times New Roman" panose="02020603050405020304" pitchFamily="18" charset="0"/>
                <a:ea typeface="Times New Roman" panose="02020603050405020304" pitchFamily="18" charset="0"/>
              </a:rPr>
              <a:t>trữ </a:t>
            </a:r>
            <a:r>
              <a:rPr lang="vi-VN">
                <a:solidFill>
                  <a:srgbClr val="000000"/>
                </a:solidFill>
                <a:latin typeface="Times New Roman" panose="02020603050405020304" pitchFamily="18" charset="0"/>
                <a:ea typeface="Times New Roman" panose="02020603050405020304" pitchFamily="18" charset="0"/>
              </a:rPr>
              <a:t>thông tin các mã giam giá</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3330143" y="2489515"/>
            <a:ext cx="6579977" cy="2860859"/>
          </a:xfrm>
          <a:prstGeom prst="rect">
            <a:avLst/>
          </a:prstGeom>
        </p:spPr>
      </p:pic>
    </p:spTree>
    <p:extLst>
      <p:ext uri="{BB962C8B-B14F-4D97-AF65-F5344CB8AC3E}">
        <p14:creationId xmlns:p14="http://schemas.microsoft.com/office/powerpoint/2010/main" val="115718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0" name="Rectangle 1"/>
          <p:cNvSpPr>
            <a:spLocks noChangeArrowheads="1"/>
          </p:cNvSpPr>
          <p:nvPr/>
        </p:nvSpPr>
        <p:spPr bwMode="auto">
          <a:xfrm>
            <a:off x="733805" y="1394339"/>
            <a:ext cx="3935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vi-VN"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Bảng Publisher</a:t>
            </a:r>
            <a:endParaRPr kumimoji="0" lang="en-US" altLang="en-US" sz="2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Lưu trữ thông tin nhà xuất bản</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887458" y="5331974"/>
            <a:ext cx="5282215"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24: </a:t>
            </a:r>
            <a:r>
              <a:rPr lang="en-US" dirty="0">
                <a:solidFill>
                  <a:srgbClr val="000000"/>
                </a:solidFill>
                <a:latin typeface="Times New Roman" panose="02020603050405020304" pitchFamily="18" charset="0"/>
                <a:ea typeface="Times New Roman" panose="02020603050405020304" pitchFamily="18" charset="0"/>
              </a:rPr>
              <a:t>Bảng Publisher lữu trữ thông tin nhà xuất bản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876499" y="2730510"/>
            <a:ext cx="7304130" cy="1890917"/>
          </a:xfrm>
          <a:prstGeom prst="rect">
            <a:avLst/>
          </a:prstGeom>
        </p:spPr>
      </p:pic>
    </p:spTree>
    <p:extLst>
      <p:ext uri="{BB962C8B-B14F-4D97-AF65-F5344CB8AC3E}">
        <p14:creationId xmlns:p14="http://schemas.microsoft.com/office/powerpoint/2010/main" val="1985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37062" y="1420378"/>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Chi tiết các giao diện</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Trang đăng nhập</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5192503" y="6385661"/>
            <a:ext cx="2608919"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25: </a:t>
            </a:r>
            <a:r>
              <a:rPr lang="en-US" dirty="0">
                <a:solidFill>
                  <a:srgbClr val="000000"/>
                </a:solidFill>
                <a:latin typeface="Times New Roman" panose="02020603050405020304" pitchFamily="18" charset="0"/>
                <a:ea typeface="Times New Roman" panose="02020603050405020304" pitchFamily="18" charset="0"/>
              </a:rPr>
              <a:t>Trang đăng nhập</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5003477" y="733797"/>
            <a:ext cx="2978987" cy="5350018"/>
          </a:xfrm>
          <a:prstGeom prst="rect">
            <a:avLst/>
          </a:prstGeom>
        </p:spPr>
      </p:pic>
    </p:spTree>
    <p:extLst>
      <p:ext uri="{BB962C8B-B14F-4D97-AF65-F5344CB8AC3E}">
        <p14:creationId xmlns:p14="http://schemas.microsoft.com/office/powerpoint/2010/main" val="5829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606831" y="241730"/>
            <a:ext cx="5024731" cy="1480640"/>
            <a:chOff x="2117462" y="993825"/>
            <a:chExt cx="4658521" cy="1929325"/>
          </a:xfrm>
        </p:grpSpPr>
        <p:sp>
          <p:nvSpPr>
            <p:cNvPr id="25" name="Shape 232"/>
            <p:cNvSpPr/>
            <p:nvPr/>
          </p:nvSpPr>
          <p:spPr>
            <a:xfrm>
              <a:off x="2760851" y="1504823"/>
              <a:ext cx="4015132" cy="828961"/>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Tổng quan ứng dụng</a:t>
              </a:r>
              <a:endParaRPr sz="28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117462" y="1587204"/>
              <a:ext cx="2308247" cy="1335946"/>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993825"/>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02</a:t>
            </a:r>
          </a:p>
        </p:txBody>
      </p:sp>
      <p:pic>
        <p:nvPicPr>
          <p:cNvPr id="10" name="Picture 9"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1" name="Picture 10"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5" name="Rectangle 4"/>
          <p:cNvSpPr/>
          <p:nvPr/>
        </p:nvSpPr>
        <p:spPr>
          <a:xfrm>
            <a:off x="927462" y="1391173"/>
            <a:ext cx="3126177" cy="579967"/>
          </a:xfrm>
          <a:prstGeom prst="rect">
            <a:avLst/>
          </a:prstGeom>
        </p:spPr>
        <p:txBody>
          <a:bodyPr wrap="none">
            <a:spAutoFit/>
          </a:bodyPr>
          <a:lstStyle/>
          <a:p>
            <a:pPr algn="just">
              <a:lnSpc>
                <a:spcPct val="150000"/>
              </a:lnSpc>
              <a:spcAft>
                <a:spcPts val="0"/>
              </a:spcAft>
            </a:pPr>
            <a:r>
              <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2.1. Phát biểu bài toán</a:t>
            </a:r>
            <a:endPar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p:cNvSpPr/>
          <p:nvPr/>
        </p:nvSpPr>
        <p:spPr>
          <a:xfrm>
            <a:off x="927462" y="2177752"/>
            <a:ext cx="10670979" cy="3139321"/>
          </a:xfrm>
          <a:prstGeom prst="rect">
            <a:avLst/>
          </a:prstGeom>
        </p:spPr>
        <p:txBody>
          <a:bodyPr wrap="square">
            <a:spAutoFit/>
          </a:bodyPr>
          <a:lstStyle/>
          <a:p>
            <a:pPr algn="just">
              <a:lnSpc>
                <a:spcPct val="150000"/>
              </a:lnSpc>
              <a:spcAft>
                <a:spcPts val="0"/>
              </a:spcAft>
            </a:pPr>
            <a:r>
              <a:rPr lang="en-US" sz="2200">
                <a:solidFill>
                  <a:srgbClr val="000000"/>
                </a:solidFill>
                <a:latin typeface="Times New Roman" panose="02020603050405020304" pitchFamily="18" charset="0"/>
                <a:ea typeface="Times New Roman" panose="02020603050405020304" pitchFamily="18" charset="0"/>
              </a:rPr>
              <a:t>Hiện tại hệ thống các cửa hàng bán sách chủ yếu bán lẻ qua hệ thống cửa hàng truyền thống với số lượng khách hàng hạn chế. Thông tin sản phẩm mặt hàng mới, xu hướng hiện tại cập nhật đến với người mua khá chậm và hạn chế. Việc mở rộng thêm thị trường của công ty là rất khó khăn và rất tốn kém (vì việc mở rộng thị trường đồng nghĩa với việc phải mở thêm các chuỗi cửa hàng, điều này rất tốn kém về tài chính và nhân sự, cũng như hệ thống quản lý sẽ phức tạp dẫn đến việc gặp nhiều khó khăn hơn trong kinh doanh).</a:t>
            </a:r>
            <a:endParaRPr lang="en-US" sz="22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993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900472" y="1445000"/>
            <a:ext cx="2202398"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đăng ký</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4971658" y="6417798"/>
            <a:ext cx="239091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26: </a:t>
            </a:r>
            <a:r>
              <a:rPr lang="en-US" dirty="0">
                <a:solidFill>
                  <a:srgbClr val="000000"/>
                </a:solidFill>
                <a:latin typeface="Times New Roman" panose="02020603050405020304" pitchFamily="18" charset="0"/>
                <a:ea typeface="Times New Roman" panose="02020603050405020304" pitchFamily="18" charset="0"/>
              </a:rPr>
              <a:t>Trang đăng ký</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869987" y="670729"/>
            <a:ext cx="2594254" cy="5402152"/>
          </a:xfrm>
          <a:prstGeom prst="rect">
            <a:avLst/>
          </a:prstGeom>
        </p:spPr>
      </p:pic>
    </p:spTree>
    <p:extLst>
      <p:ext uri="{BB962C8B-B14F-4D97-AF65-F5344CB8AC3E}">
        <p14:creationId xmlns:p14="http://schemas.microsoft.com/office/powerpoint/2010/main" val="184502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255200" y="1556569"/>
            <a:ext cx="1772793" cy="284693"/>
          </a:xfrm>
          <a:prstGeom prst="rect">
            <a:avLst/>
          </a:prstGeom>
        </p:spPr>
        <p:txBody>
          <a:bodyPr wrap="none">
            <a:spAutoFit/>
          </a:bodyPr>
          <a:lstStyle/>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chủ</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4999106" y="6550906"/>
            <a:ext cx="2166491"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27: </a:t>
            </a:r>
            <a:r>
              <a:rPr lang="en-US" dirty="0">
                <a:solidFill>
                  <a:srgbClr val="000000"/>
                </a:solidFill>
                <a:latin typeface="Times New Roman" panose="02020603050405020304" pitchFamily="18" charset="0"/>
                <a:ea typeface="Times New Roman" panose="02020603050405020304" pitchFamily="18" charset="0"/>
              </a:rPr>
              <a:t>Trang index</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4710885" y="1010429"/>
            <a:ext cx="2998410" cy="5330507"/>
          </a:xfrm>
          <a:prstGeom prst="rect">
            <a:avLst/>
          </a:prstGeom>
        </p:spPr>
      </p:pic>
    </p:spTree>
    <p:extLst>
      <p:ext uri="{BB962C8B-B14F-4D97-AF65-F5344CB8AC3E}">
        <p14:creationId xmlns:p14="http://schemas.microsoft.com/office/powerpoint/2010/main" val="134228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697671" y="1394339"/>
            <a:ext cx="2580706"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chi tiết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sách</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5196511" y="6413950"/>
            <a:ext cx="2288320"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28: </a:t>
            </a:r>
            <a:r>
              <a:rPr lang="en-US" dirty="0">
                <a:solidFill>
                  <a:srgbClr val="000000"/>
                </a:solidFill>
                <a:latin typeface="Times New Roman" panose="02020603050405020304" pitchFamily="18" charset="0"/>
                <a:ea typeface="Times New Roman" panose="02020603050405020304" pitchFamily="18" charset="0"/>
              </a:rPr>
              <a:t>Trang chi tiết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760661" y="849086"/>
            <a:ext cx="3160020" cy="5382567"/>
          </a:xfrm>
          <a:prstGeom prst="rect">
            <a:avLst/>
          </a:prstGeom>
        </p:spPr>
      </p:pic>
    </p:spTree>
    <p:extLst>
      <p:ext uri="{BB962C8B-B14F-4D97-AF65-F5344CB8AC3E}">
        <p14:creationId xmlns:p14="http://schemas.microsoft.com/office/powerpoint/2010/main" val="226543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25596" y="1445000"/>
            <a:ext cx="2632003"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th</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ể loại sách</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4992405" y="6533358"/>
            <a:ext cx="280769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29: Trang th</a:t>
            </a:r>
            <a:r>
              <a:rPr lang="vi-VN">
                <a:solidFill>
                  <a:srgbClr val="000000"/>
                </a:solidFill>
                <a:latin typeface="Times New Roman" panose="02020603050405020304" pitchFamily="18" charset="0"/>
                <a:ea typeface="Times New Roman" panose="02020603050405020304" pitchFamily="18" charset="0"/>
              </a:rPr>
              <a:t>ể loại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4818126" y="670729"/>
            <a:ext cx="3156250" cy="5611111"/>
          </a:xfrm>
          <a:prstGeom prst="rect">
            <a:avLst/>
          </a:prstGeom>
        </p:spPr>
      </p:pic>
    </p:spTree>
    <p:extLst>
      <p:ext uri="{BB962C8B-B14F-4D97-AF65-F5344CB8AC3E}">
        <p14:creationId xmlns:p14="http://schemas.microsoft.com/office/powerpoint/2010/main" val="277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08834" y="1445000"/>
            <a:ext cx="2058128"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tin tức</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3266364" y="6506331"/>
            <a:ext cx="6096000" cy="483081"/>
          </a:xfrm>
          <a:prstGeom prst="rect">
            <a:avLst/>
          </a:prstGeom>
        </p:spPr>
        <p:txBody>
          <a:bodyPr>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30: Trang </a:t>
            </a:r>
            <a:r>
              <a:rPr lang="vi-VN">
                <a:solidFill>
                  <a:srgbClr val="000000"/>
                </a:solidFill>
                <a:latin typeface="Times New Roman" panose="02020603050405020304" pitchFamily="18" charset="0"/>
                <a:ea typeface="Times New Roman" panose="02020603050405020304" pitchFamily="18" charset="0"/>
              </a:rPr>
              <a:t>tin tức</a:t>
            </a:r>
            <a:endParaRPr lang="en-US" sz="2000" dirty="0">
              <a:solidFill>
                <a:srgbClr val="000000"/>
              </a:solidFill>
              <a:latin typeface="Times New Roman" panose="02020603050405020304" pitchFamily="18" charset="0"/>
              <a:ea typeface="Times New Roman" panose="02020603050405020304" pitchFamily="18" charset="0"/>
            </a:endParaRPr>
          </a:p>
          <a:p>
            <a:pPr algn="just">
              <a:lnSpc>
                <a:spcPts val="1500"/>
              </a:lnSpc>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4748596" y="747446"/>
            <a:ext cx="3131536" cy="5567175"/>
          </a:xfrm>
          <a:prstGeom prst="rect">
            <a:avLst/>
          </a:prstGeom>
        </p:spPr>
      </p:pic>
    </p:spTree>
    <p:extLst>
      <p:ext uri="{BB962C8B-B14F-4D97-AF65-F5344CB8AC3E}">
        <p14:creationId xmlns:p14="http://schemas.microsoft.com/office/powerpoint/2010/main" val="12320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289845" y="1445000"/>
            <a:ext cx="2215222"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trị</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5159028" y="6387673"/>
            <a:ext cx="236526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31: Trang </a:t>
            </a:r>
            <a:r>
              <a:rPr lang="vi-VN">
                <a:solidFill>
                  <a:srgbClr val="000000"/>
                </a:solidFill>
                <a:latin typeface="Times New Roman" panose="02020603050405020304" pitchFamily="18" charset="0"/>
                <a:ea typeface="Times New Roman" panose="02020603050405020304" pitchFamily="18" charset="0"/>
              </a:rPr>
              <a:t>quản trị</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972107" y="577596"/>
            <a:ext cx="2701439" cy="5527560"/>
          </a:xfrm>
          <a:prstGeom prst="rect">
            <a:avLst/>
          </a:prstGeom>
        </p:spPr>
      </p:pic>
    </p:spTree>
    <p:extLst>
      <p:ext uri="{BB962C8B-B14F-4D97-AF65-F5344CB8AC3E}">
        <p14:creationId xmlns:p14="http://schemas.microsoft.com/office/powerpoint/2010/main" val="125468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909557" y="1420378"/>
            <a:ext cx="3494418"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thông tin người dùng</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3139478" y="6204690"/>
            <a:ext cx="6096000" cy="477054"/>
          </a:xfrm>
          <a:prstGeom prst="rect">
            <a:avLst/>
          </a:prstGeom>
        </p:spPr>
        <p:txBody>
          <a:bodyPr>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32: Trang </a:t>
            </a:r>
            <a:r>
              <a:rPr lang="vi-VN">
                <a:solidFill>
                  <a:srgbClr val="000000"/>
                </a:solidFill>
                <a:latin typeface="Times New Roman" panose="02020603050405020304" pitchFamily="18" charset="0"/>
                <a:ea typeface="Times New Roman" panose="02020603050405020304" pitchFamily="18" charset="0"/>
              </a:rPr>
              <a:t>thông tin người dùng</a:t>
            </a:r>
            <a:endParaRPr lang="en-US" sz="2000" dirty="0">
              <a:solidFill>
                <a:srgbClr val="000000"/>
              </a:solidFill>
              <a:latin typeface="Times New Roman" panose="02020603050405020304" pitchFamily="18" charset="0"/>
              <a:ea typeface="Times New Roman" panose="02020603050405020304" pitchFamily="18" charset="0"/>
            </a:endParaRPr>
          </a:p>
          <a:p>
            <a:pPr algn="ctr">
              <a:lnSpc>
                <a:spcPts val="1500"/>
              </a:lnSpc>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724399" y="559487"/>
            <a:ext cx="2936789" cy="5384113"/>
          </a:xfrm>
          <a:prstGeom prst="rect">
            <a:avLst/>
          </a:prstGeom>
        </p:spPr>
      </p:pic>
    </p:spTree>
    <p:extLst>
      <p:ext uri="{BB962C8B-B14F-4D97-AF65-F5344CB8AC3E}">
        <p14:creationId xmlns:p14="http://schemas.microsoft.com/office/powerpoint/2010/main" val="168791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439130" y="1394339"/>
            <a:ext cx="3709221"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thêm mới nhà xuất bản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4241171" y="6440574"/>
            <a:ext cx="3775906"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33: Trang </a:t>
            </a:r>
            <a:r>
              <a:rPr lang="vi-VN">
                <a:solidFill>
                  <a:srgbClr val="000000"/>
                </a:solidFill>
                <a:latin typeface="Times New Roman" panose="02020603050405020304" pitchFamily="18" charset="0"/>
                <a:ea typeface="Times New Roman" panose="02020603050405020304" pitchFamily="18" charset="0"/>
              </a:rPr>
              <a:t>thêm mới nhà xuất bản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695568" y="507188"/>
            <a:ext cx="2940908" cy="5578004"/>
          </a:xfrm>
          <a:prstGeom prst="rect">
            <a:avLst/>
          </a:prstGeom>
        </p:spPr>
      </p:pic>
    </p:spTree>
    <p:extLst>
      <p:ext uri="{BB962C8B-B14F-4D97-AF65-F5344CB8AC3E}">
        <p14:creationId xmlns:p14="http://schemas.microsoft.com/office/powerpoint/2010/main" val="1871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19654" y="1394339"/>
            <a:ext cx="3510448"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10</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thêm mới danh mục</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3294407" y="6406241"/>
            <a:ext cx="6096000" cy="483081"/>
          </a:xfrm>
          <a:prstGeom prst="rect">
            <a:avLst/>
          </a:prstGeom>
        </p:spPr>
        <p:txBody>
          <a:bodyPr>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34: </a:t>
            </a:r>
            <a:r>
              <a:rPr lang="vi-VN">
                <a:solidFill>
                  <a:srgbClr val="000000"/>
                </a:solidFill>
                <a:latin typeface="Times New Roman" panose="02020603050405020304" pitchFamily="18" charset="0"/>
                <a:ea typeface="Times New Roman" panose="02020603050405020304" pitchFamily="18" charset="0"/>
              </a:rPr>
              <a:t>Trang thêm mới danh mục</a:t>
            </a:r>
            <a:endParaRPr lang="en-US" sz="2000" dirty="0">
              <a:solidFill>
                <a:srgbClr val="000000"/>
              </a:solidFill>
              <a:latin typeface="Times New Roman" panose="02020603050405020304" pitchFamily="18" charset="0"/>
              <a:ea typeface="Times New Roman" panose="02020603050405020304" pitchFamily="18" charset="0"/>
            </a:endParaRPr>
          </a:p>
          <a:p>
            <a:pPr algn="ctr">
              <a:lnSpc>
                <a:spcPts val="1500"/>
              </a:lnSpc>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4859597" y="261468"/>
            <a:ext cx="2965620" cy="5970434"/>
          </a:xfrm>
          <a:prstGeom prst="rect">
            <a:avLst/>
          </a:prstGeom>
        </p:spPr>
      </p:pic>
    </p:spTree>
    <p:extLst>
      <p:ext uri="{BB962C8B-B14F-4D97-AF65-F5344CB8AC3E}">
        <p14:creationId xmlns:p14="http://schemas.microsoft.com/office/powerpoint/2010/main" val="36364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3654109" cy="1645500"/>
            <a:chOff x="2075625" y="1090612"/>
            <a:chExt cx="2981716" cy="2144143"/>
          </a:xfrm>
        </p:grpSpPr>
        <p:sp>
          <p:nvSpPr>
            <p:cNvPr id="4" name="Shape 232"/>
            <p:cNvSpPr/>
            <p:nvPr/>
          </p:nvSpPr>
          <p:spPr>
            <a:xfrm>
              <a:off x="2752259" y="1623893"/>
              <a:ext cx="2305082"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Kiểm thử</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1405536297"/>
              </p:ext>
            </p:extLst>
          </p:nvPr>
        </p:nvGraphicFramePr>
        <p:xfrm>
          <a:off x="1173706" y="2538485"/>
          <a:ext cx="10112478" cy="2378610"/>
        </p:xfrm>
        <a:graphic>
          <a:graphicData uri="http://schemas.openxmlformats.org/drawingml/2006/table">
            <a:tbl>
              <a:tblPr firstRow="1" firstCol="1" bandRow="1">
                <a:tableStyleId>{5C22544A-7EE6-4342-B048-85BDC9FD1C3A}</a:tableStyleId>
              </a:tblPr>
              <a:tblGrid>
                <a:gridCol w="811020">
                  <a:extLst>
                    <a:ext uri="{9D8B030D-6E8A-4147-A177-3AD203B41FA5}">
                      <a16:colId xmlns:a16="http://schemas.microsoft.com/office/drawing/2014/main" val="20000"/>
                    </a:ext>
                  </a:extLst>
                </a:gridCol>
                <a:gridCol w="7511549">
                  <a:extLst>
                    <a:ext uri="{9D8B030D-6E8A-4147-A177-3AD203B41FA5}">
                      <a16:colId xmlns:a16="http://schemas.microsoft.com/office/drawing/2014/main" val="20001"/>
                    </a:ext>
                  </a:extLst>
                </a:gridCol>
                <a:gridCol w="1789909">
                  <a:extLst>
                    <a:ext uri="{9D8B030D-6E8A-4147-A177-3AD203B41FA5}">
                      <a16:colId xmlns:a16="http://schemas.microsoft.com/office/drawing/2014/main" val="20002"/>
                    </a:ext>
                  </a:extLst>
                </a:gridCol>
              </a:tblGrid>
              <a:tr h="475722">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thành phần</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Tình trạng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5722">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1</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trường trên form không được trống theo yêu cầu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5722">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2</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Dữ liệu nhập phù hợp (Chuỗi, số, ngày,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75722">
                <a:tc>
                  <a:txBody>
                    <a:bodyPr/>
                    <a:lstStyle/>
                    <a:p>
                      <a:pPr algn="ctr">
                        <a:lnSpc>
                          <a:spcPct val="130000"/>
                        </a:lnSpc>
                        <a:spcBef>
                          <a:spcPts val="600"/>
                        </a:spcBef>
                        <a:spcAft>
                          <a:spcPts val="300"/>
                        </a:spcAft>
                      </a:pPr>
                      <a:r>
                        <a:rPr lang="vi-VN" sz="1800">
                          <a:solidFill>
                            <a:schemeClr val="lt1"/>
                          </a:solidFill>
                          <a:effectLst/>
                          <a:latin typeface="Times New Roman" panose="02020603050405020304" pitchFamily="18" charset="0"/>
                          <a:ea typeface="+mn-ea"/>
                          <a:cs typeface="Times New Roman" panose="02020603050405020304" pitchFamily="18" charset="0"/>
                        </a:rPr>
                        <a:t>3</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ràng buộc (thêm, sửa, xóa)</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75722">
                <a:tc>
                  <a:txBody>
                    <a:bodyPr/>
                    <a:lstStyle/>
                    <a:p>
                      <a:pPr algn="ctr">
                        <a:lnSpc>
                          <a:spcPct val="130000"/>
                        </a:lnSpc>
                        <a:spcBef>
                          <a:spcPts val="600"/>
                        </a:spcBef>
                        <a:spcAft>
                          <a:spcPts val="300"/>
                        </a:spcAft>
                      </a:pPr>
                      <a:r>
                        <a:rPr lang="vi-VN" sz="1800">
                          <a:solidFill>
                            <a:schemeClr val="lt1"/>
                          </a:solidFill>
                          <a:effectLst/>
                          <a:latin typeface="Times New Roman" panose="02020603050405020304" pitchFamily="18" charset="0"/>
                          <a:ea typeface="+mn-ea"/>
                          <a:cs typeface="Times New Roman" panose="02020603050405020304" pitchFamily="18" charset="0"/>
                        </a:rPr>
                        <a:t>4</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Kiểm tra dữ liệu nhập trên form đầy đủ</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0" name="Rectangle 1"/>
          <p:cNvSpPr>
            <a:spLocks noChangeArrowheads="1"/>
          </p:cNvSpPr>
          <p:nvPr/>
        </p:nvSpPr>
        <p:spPr bwMode="auto">
          <a:xfrm>
            <a:off x="609767" y="1585052"/>
            <a:ext cx="3063659"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bmk="_Toc51850079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7.1. Kiểm tra dữ liệu nhập</a:t>
            </a:r>
            <a:endParaRPr kumimoji="0" lang="en-US" altLang="en-US" sz="2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07</a:t>
            </a:r>
          </a:p>
        </p:txBody>
      </p:sp>
      <p:sp>
        <p:nvSpPr>
          <p:cNvPr id="12" name="Rectangle 11"/>
          <p:cNvSpPr/>
          <p:nvPr/>
        </p:nvSpPr>
        <p:spPr>
          <a:xfrm>
            <a:off x="4078484" y="6055773"/>
            <a:ext cx="3079689" cy="369332"/>
          </a:xfrm>
          <a:prstGeom prst="rect">
            <a:avLst/>
          </a:prstGeom>
        </p:spPr>
        <p:txBody>
          <a:bodyPr wrap="none">
            <a:spAutoFit/>
          </a:bodyPr>
          <a:lstStyle/>
          <a:p>
            <a:r>
              <a:rPr lang="en-US">
                <a:solidFill>
                  <a:srgbClr val="000000"/>
                </a:solidFill>
                <a:latin typeface="Times New Roman" panose="02020603050405020304" pitchFamily="18" charset="0"/>
                <a:ea typeface="Times New Roman" panose="02020603050405020304" pitchFamily="18" charset="0"/>
              </a:rPr>
              <a:t>Hình 35: </a:t>
            </a:r>
            <a:r>
              <a:rPr lang="en-US" dirty="0">
                <a:solidFill>
                  <a:srgbClr val="000000"/>
                </a:solidFill>
                <a:latin typeface="Times New Roman" panose="02020603050405020304" pitchFamily="18" charset="0"/>
                <a:ea typeface="Times New Roman" panose="02020603050405020304" pitchFamily="18" charset="0"/>
              </a:rPr>
              <a:t>Kiểm tra dữ liệu nhập</a:t>
            </a:r>
            <a:endParaRPr lang="en-US" dirty="0"/>
          </a:p>
        </p:txBody>
      </p:sp>
    </p:spTree>
    <p:extLst>
      <p:ext uri="{BB962C8B-B14F-4D97-AF65-F5344CB8AC3E}">
        <p14:creationId xmlns:p14="http://schemas.microsoft.com/office/powerpoint/2010/main" val="28909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744914" y="379034"/>
            <a:ext cx="5029531" cy="1645500"/>
            <a:chOff x="2075625" y="1090612"/>
            <a:chExt cx="4104047" cy="2144143"/>
          </a:xfrm>
        </p:grpSpPr>
        <p:sp>
          <p:nvSpPr>
            <p:cNvPr id="25" name="Shape 232"/>
            <p:cNvSpPr/>
            <p:nvPr/>
          </p:nvSpPr>
          <p:spPr>
            <a:xfrm>
              <a:off x="2676179" y="1623893"/>
              <a:ext cx="3503493"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lvl="0" algn="ct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400" b="1">
                  <a:solidFill>
                    <a:prstClr val="white"/>
                  </a:solidFill>
                  <a:latin typeface="Times New Roman" panose="02020603050405020304" pitchFamily="18" charset="0"/>
                  <a:ea typeface="Century Gothic"/>
                  <a:cs typeface="Times New Roman" panose="02020603050405020304" pitchFamily="18" charset="0"/>
                  <a:sym typeface="Century Gothic"/>
                </a:rPr>
                <a:t>Tổng quan ứng dụng</a:t>
              </a:r>
            </a:p>
          </p:txBody>
        </p:sp>
        <p:sp>
          <p:nvSpPr>
            <p:cNvPr id="2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02</a:t>
            </a:r>
          </a:p>
        </p:txBody>
      </p:sp>
      <p:pic>
        <p:nvPicPr>
          <p:cNvPr id="11" name="Picture 10"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2" name="Picture 11"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6" name="Rectangle 5"/>
          <p:cNvSpPr/>
          <p:nvPr/>
        </p:nvSpPr>
        <p:spPr>
          <a:xfrm>
            <a:off x="720742" y="1493689"/>
            <a:ext cx="11060468" cy="4293483"/>
          </a:xfrm>
          <a:prstGeom prst="rect">
            <a:avLst/>
          </a:prstGeom>
        </p:spPr>
        <p:txBody>
          <a:bodyPr wrap="square">
            <a:spAutoFit/>
          </a:bodyPr>
          <a:lstStyle/>
          <a:p>
            <a:pPr algn="just">
              <a:lnSpc>
                <a:spcPct val="1500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2.2. Đối với khách hàng</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Xây dựng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nhằm đáp ứng nhu cầu của mọi khách hàng kể cả những khách hàng khó tính nhất.</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Với việc áp dụng các tính năng của CNTT trên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chúng tôi sẽ đưa ra danh sách những sản phẩm được bán chạy nhất, những sản phẩm mới nhất nhằm quảng bá và định hướng cho khách hàng những sản phẩm chất lượng, phù hợp với nhu cầu của mình.</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Cùng với chức năng đặt mua và hình thức thanh toán nhanh nhất,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sẽ tiết kiệm rất nhiều thời gian cho việc chọn và mua. Việc mua và bán sẽ thuận tiện hơn chỉ với một </a:t>
            </a:r>
            <a:r>
              <a:rPr lang="vi-VN" sz="2000">
                <a:solidFill>
                  <a:srgbClr val="000000"/>
                </a:solidFill>
                <a:latin typeface="Times New Roman" panose="02020603050405020304" pitchFamily="18" charset="0"/>
                <a:ea typeface="Times New Roman" panose="02020603050405020304" pitchFamily="18" charset="0"/>
              </a:rPr>
              <a:t>cái chạm màn hình</a:t>
            </a:r>
            <a:r>
              <a:rPr lang="en-US" sz="2000">
                <a:solidFill>
                  <a:srgbClr val="000000"/>
                </a:solidFill>
                <a:latin typeface="Times New Roman" panose="02020603050405020304" pitchFamily="18" charset="0"/>
                <a:ea typeface="Times New Roman" panose="02020603050405020304" pitchFamily="18" charset="0"/>
              </a:rPr>
              <a:t>.</a:t>
            </a:r>
          </a:p>
          <a:p>
            <a:pPr marL="342900" lvl="0" indent="-342900" algn="just">
              <a:lnSpc>
                <a:spcPct val="150000"/>
              </a:lnSpc>
              <a:spcAft>
                <a:spcPts val="0"/>
              </a:spcAft>
              <a:buFont typeface="Symbol" panose="05050102010706020507" pitchFamily="18" charset="2"/>
              <a:buBlip>
                <a:blip r:embed="rId4"/>
              </a:buBlip>
            </a:pP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cung cấp nguồn thông tin về sản phẩm rõ nguồn gốc, xuất </a:t>
            </a:r>
            <a:r>
              <a:rPr lang="vi-VN" sz="2000">
                <a:solidFill>
                  <a:srgbClr val="000000"/>
                </a:solidFill>
                <a:latin typeface="Times New Roman" panose="02020603050405020304" pitchFamily="18" charset="0"/>
                <a:ea typeface="Times New Roman" panose="02020603050405020304" pitchFamily="18" charset="0"/>
              </a:rPr>
              <a:t>x</a:t>
            </a:r>
            <a:r>
              <a:rPr lang="en-US" sz="2000">
                <a:solidFill>
                  <a:srgbClr val="000000"/>
                </a:solidFill>
                <a:latin typeface="Times New Roman" panose="02020603050405020304" pitchFamily="18" charset="0"/>
                <a:ea typeface="Times New Roman" panose="02020603050405020304" pitchFamily="18" charset="0"/>
              </a:rPr>
              <a:t>ứ. Đảm bảo chất lượng tất cả các mặt hàng.</a:t>
            </a:r>
          </a:p>
        </p:txBody>
      </p:sp>
    </p:spTree>
    <p:extLst>
      <p:ext uri="{BB962C8B-B14F-4D97-AF65-F5344CB8AC3E}">
        <p14:creationId xmlns:p14="http://schemas.microsoft.com/office/powerpoint/2010/main" val="37926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hape 231"/>
          <p:cNvGrpSpPr/>
          <p:nvPr/>
        </p:nvGrpSpPr>
        <p:grpSpPr>
          <a:xfrm>
            <a:off x="-731851" y="261468"/>
            <a:ext cx="3654109" cy="1645500"/>
            <a:chOff x="2075625" y="1090612"/>
            <a:chExt cx="2981716" cy="2144143"/>
          </a:xfrm>
        </p:grpSpPr>
        <p:sp>
          <p:nvSpPr>
            <p:cNvPr id="5" name="Shape 232"/>
            <p:cNvSpPr/>
            <p:nvPr/>
          </p:nvSpPr>
          <p:spPr>
            <a:xfrm>
              <a:off x="2752259" y="1623893"/>
              <a:ext cx="2305082"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Kiểm thử</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8" name="Picture 7"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9" name="Picture 8"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0" name="Rectangle 9"/>
          <p:cNvSpPr/>
          <p:nvPr/>
        </p:nvSpPr>
        <p:spPr>
          <a:xfrm>
            <a:off x="687513" y="1575723"/>
            <a:ext cx="2908168" cy="498663"/>
          </a:xfrm>
          <a:prstGeom prst="rect">
            <a:avLst/>
          </a:prstGeom>
        </p:spPr>
        <p:txBody>
          <a:bodyPr wrap="none">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7.2. Kiểm tra các liên kết</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74539631"/>
              </p:ext>
            </p:extLst>
          </p:nvPr>
        </p:nvGraphicFramePr>
        <p:xfrm>
          <a:off x="1047015" y="2299979"/>
          <a:ext cx="10116853" cy="3827864"/>
        </p:xfrm>
        <a:graphic>
          <a:graphicData uri="http://schemas.openxmlformats.org/drawingml/2006/table">
            <a:tbl>
              <a:tblPr firstRow="1" firstCol="1" bandRow="1">
                <a:tableStyleId>{5C22544A-7EE6-4342-B048-85BDC9FD1C3A}</a:tableStyleId>
              </a:tblPr>
              <a:tblGrid>
                <a:gridCol w="811372">
                  <a:extLst>
                    <a:ext uri="{9D8B030D-6E8A-4147-A177-3AD203B41FA5}">
                      <a16:colId xmlns:a16="http://schemas.microsoft.com/office/drawing/2014/main" val="20000"/>
                    </a:ext>
                  </a:extLst>
                </a:gridCol>
                <a:gridCol w="7514798">
                  <a:extLst>
                    <a:ext uri="{9D8B030D-6E8A-4147-A177-3AD203B41FA5}">
                      <a16:colId xmlns:a16="http://schemas.microsoft.com/office/drawing/2014/main" val="20001"/>
                    </a:ext>
                  </a:extLst>
                </a:gridCol>
                <a:gridCol w="1790683">
                  <a:extLst>
                    <a:ext uri="{9D8B030D-6E8A-4147-A177-3AD203B41FA5}">
                      <a16:colId xmlns:a16="http://schemas.microsoft.com/office/drawing/2014/main" val="20002"/>
                    </a:ext>
                  </a:extLst>
                </a:gridCol>
              </a:tblGrid>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liên kết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Tình trạng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1</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Tất cả các trang đều hoạt động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2</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Tất cả các liên kết đều hoạt động đúng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3</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trang đều không có lỗi chính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4</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mẫu sử dụng trên mỗi trang đều phù hợp</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5</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thành phần trong trang đều hoạt động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6</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Ứng dụng tương thích với nhiều </a:t>
                      </a:r>
                      <a:r>
                        <a:rPr lang="vi-VN" sz="1800">
                          <a:effectLst/>
                          <a:latin typeface="Times New Roman" panose="02020603050405020304" pitchFamily="18" charset="0"/>
                          <a:cs typeface="Times New Roman" panose="02020603050405020304" pitchFamily="18" charset="0"/>
                        </a:rPr>
                        <a:t>dòng</a:t>
                      </a:r>
                      <a:r>
                        <a:rPr lang="vi-VN" sz="1800" baseline="0">
                          <a:effectLst/>
                          <a:latin typeface="Times New Roman" panose="02020603050405020304" pitchFamily="18" charset="0"/>
                          <a:cs typeface="Times New Roman" panose="02020603050405020304" pitchFamily="18" charset="0"/>
                        </a:rPr>
                        <a:t> điện thoại Android</a:t>
                      </a:r>
                      <a:r>
                        <a:rPr lang="en-US" sz="1800">
                          <a:effectLst/>
                          <a:latin typeface="Times New Roman" panose="02020603050405020304" pitchFamily="18" charset="0"/>
                          <a:cs typeface="Times New Roman" panose="02020603050405020304" pitchFamily="18" charset="0"/>
                        </a:rPr>
                        <a:t> phổ biến</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7</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trang đều có liên kết đến trang khác</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12" name="Rectangle 11"/>
          <p:cNvSpPr/>
          <p:nvPr/>
        </p:nvSpPr>
        <p:spPr>
          <a:xfrm>
            <a:off x="4278302" y="6439287"/>
            <a:ext cx="298030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36: </a:t>
            </a:r>
            <a:r>
              <a:rPr lang="en-US" dirty="0">
                <a:solidFill>
                  <a:srgbClr val="000000"/>
                </a:solidFill>
                <a:latin typeface="Times New Roman" panose="02020603050405020304" pitchFamily="18" charset="0"/>
                <a:ea typeface="Times New Roman" panose="02020603050405020304" pitchFamily="18" charset="0"/>
              </a:rPr>
              <a:t>Kiểm tra các liên kết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07</a:t>
            </a:r>
          </a:p>
        </p:txBody>
      </p:sp>
    </p:spTree>
    <p:extLst>
      <p:ext uri="{BB962C8B-B14F-4D97-AF65-F5344CB8AC3E}">
        <p14:creationId xmlns:p14="http://schemas.microsoft.com/office/powerpoint/2010/main" val="385957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6" name="Picture 5"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Tree>
    <p:extLst>
      <p:ext uri="{BB962C8B-B14F-4D97-AF65-F5344CB8AC3E}">
        <p14:creationId xmlns:p14="http://schemas.microsoft.com/office/powerpoint/2010/main" val="144712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Shape 231"/>
          <p:cNvGrpSpPr/>
          <p:nvPr/>
        </p:nvGrpSpPr>
        <p:grpSpPr>
          <a:xfrm>
            <a:off x="-744914" y="379034"/>
            <a:ext cx="5029531" cy="1645500"/>
            <a:chOff x="2075625" y="1090612"/>
            <a:chExt cx="4104047" cy="2144143"/>
          </a:xfrm>
        </p:grpSpPr>
        <p:sp>
          <p:nvSpPr>
            <p:cNvPr id="10" name="Shape 232"/>
            <p:cNvSpPr/>
            <p:nvPr/>
          </p:nvSpPr>
          <p:spPr>
            <a:xfrm>
              <a:off x="2676179" y="1623893"/>
              <a:ext cx="3503493"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lvl="0" algn="ct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400" b="1">
                  <a:solidFill>
                    <a:prstClr val="white"/>
                  </a:solidFill>
                  <a:latin typeface="Times New Roman" panose="02020603050405020304" pitchFamily="18" charset="0"/>
                  <a:ea typeface="Century Gothic"/>
                  <a:cs typeface="Times New Roman" panose="02020603050405020304" pitchFamily="18" charset="0"/>
                  <a:sym typeface="Century Gothic"/>
                </a:rPr>
                <a:t>Tổng quan ứng dụng</a:t>
              </a:r>
            </a:p>
          </p:txBody>
        </p:sp>
        <p:sp>
          <p:nvSpPr>
            <p:cNvPr id="11"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12"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13" name="Picture 12"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4" name="Picture 13"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3" name="Rectangle 2"/>
          <p:cNvSpPr/>
          <p:nvPr/>
        </p:nvSpPr>
        <p:spPr>
          <a:xfrm>
            <a:off x="1257911" y="1947205"/>
            <a:ext cx="10260320" cy="2831544"/>
          </a:xfrm>
          <a:prstGeom prst="rect">
            <a:avLst/>
          </a:prstGeom>
        </p:spPr>
        <p:txBody>
          <a:bodyPr wrap="square">
            <a:spAutoFit/>
          </a:bodyPr>
          <a:lstStyle/>
          <a:p>
            <a:pPr algn="just">
              <a:lnSpc>
                <a:spcPct val="1500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vi-VN"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Đối với người quản trị ứng dụng</a:t>
            </a:r>
          </a:p>
          <a:p>
            <a:pPr marL="342900" lvl="0" indent="-342900" algn="just">
              <a:lnSpc>
                <a:spcPct val="150000"/>
              </a:lnSpc>
              <a:spcBef>
                <a:spcPts val="600"/>
              </a:spcBef>
              <a:spcAft>
                <a:spcPts val="600"/>
              </a:spcAft>
              <a:buFont typeface="Symbol" panose="05050102010706020507" pitchFamily="18" charset="2"/>
              <a:buBlip>
                <a:blip r:embed="rId4"/>
              </a:buBlip>
            </a:pPr>
            <a:r>
              <a:rPr lang="en-US" sz="2000">
                <a:latin typeface="Times New Roman" panose="02020603050405020304" pitchFamily="18" charset="0"/>
                <a:ea typeface="Times New Roman" panose="02020603050405020304" pitchFamily="18" charset="0"/>
              </a:rPr>
              <a:t>Dễ dàng quản lý sản phẩm, danh mục sản phẩm</a:t>
            </a:r>
          </a:p>
          <a:p>
            <a:pPr marL="342900" lvl="0" indent="-342900" algn="just">
              <a:lnSpc>
                <a:spcPct val="150000"/>
              </a:lnSpc>
              <a:spcBef>
                <a:spcPts val="600"/>
              </a:spcBef>
              <a:spcAft>
                <a:spcPts val="600"/>
              </a:spcAft>
              <a:buFont typeface="Symbol" panose="05050102010706020507" pitchFamily="18" charset="2"/>
              <a:buBlip>
                <a:blip r:embed="rId4"/>
              </a:buBlip>
            </a:pPr>
            <a:r>
              <a:rPr lang="en-US" sz="2000">
                <a:latin typeface="Times New Roman" panose="02020603050405020304" pitchFamily="18" charset="0"/>
                <a:ea typeface="Times New Roman" panose="02020603050405020304" pitchFamily="18" charset="0"/>
              </a:rPr>
              <a:t>Phải có cơ chế đăng nhập để xác định người có quyền hạn mới có thể đăng nhập vào hệ thống quản trị của </a:t>
            </a:r>
            <a:r>
              <a:rPr lang="vi-VN" sz="2000">
                <a:latin typeface="Times New Roman" panose="02020603050405020304" pitchFamily="18" charset="0"/>
                <a:ea typeface="Times New Roman" panose="02020603050405020304" pitchFamily="18" charset="0"/>
              </a:rPr>
              <a:t>ứng dụng</a:t>
            </a:r>
            <a:r>
              <a:rPr lang="en-US" sz="2000">
                <a:latin typeface="Times New Roman" panose="02020603050405020304" pitchFamily="18" charset="0"/>
                <a:ea typeface="Times New Roman" panose="02020603050405020304" pitchFamily="18" charset="0"/>
              </a:rPr>
              <a:t>.</a:t>
            </a:r>
          </a:p>
          <a:p>
            <a:pPr marL="342900" lvl="0" indent="-342900" algn="just">
              <a:lnSpc>
                <a:spcPct val="150000"/>
              </a:lnSpc>
              <a:spcBef>
                <a:spcPts val="600"/>
              </a:spcBef>
              <a:spcAft>
                <a:spcPts val="600"/>
              </a:spcAft>
              <a:buFont typeface="Symbol" panose="05050102010706020507" pitchFamily="18" charset="2"/>
              <a:buBlip>
                <a:blip r:embed="rId4"/>
              </a:buBlip>
            </a:pPr>
            <a:r>
              <a:rPr lang="en-US" sz="2000">
                <a:latin typeface="Times New Roman" panose="02020603050405020304" pitchFamily="18" charset="0"/>
                <a:ea typeface="Times New Roman" panose="02020603050405020304" pitchFamily="18" charset="0"/>
              </a:rPr>
              <a:t>Xem, xóa được danh sách tài khoản khách hàng.</a:t>
            </a:r>
            <a:endParaRPr lang="en-US" sz="2000">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02</a:t>
            </a:r>
          </a:p>
        </p:txBody>
      </p:sp>
    </p:spTree>
    <p:extLst>
      <p:ext uri="{BB962C8B-B14F-4D97-AF65-F5344CB8AC3E}">
        <p14:creationId xmlns:p14="http://schemas.microsoft.com/office/powerpoint/2010/main" val="276829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Shape 231"/>
          <p:cNvGrpSpPr/>
          <p:nvPr/>
        </p:nvGrpSpPr>
        <p:grpSpPr>
          <a:xfrm>
            <a:off x="-744914" y="379034"/>
            <a:ext cx="5069779" cy="1645500"/>
            <a:chOff x="2075625" y="1090612"/>
            <a:chExt cx="4136889" cy="2144143"/>
          </a:xfrm>
        </p:grpSpPr>
        <p:sp>
          <p:nvSpPr>
            <p:cNvPr id="16" name="Shape 232"/>
            <p:cNvSpPr/>
            <p:nvPr/>
          </p:nvSpPr>
          <p:spPr>
            <a:xfrm>
              <a:off x="2676179" y="1611100"/>
              <a:ext cx="3536335" cy="898077"/>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lvl="0" algn="ct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400" b="1">
                  <a:solidFill>
                    <a:prstClr val="white"/>
                  </a:solidFill>
                  <a:latin typeface="Times New Roman" panose="02020603050405020304" pitchFamily="18" charset="0"/>
                  <a:ea typeface="Century Gothic"/>
                  <a:cs typeface="Times New Roman" panose="02020603050405020304" pitchFamily="18" charset="0"/>
                  <a:sym typeface="Century Gothic"/>
                </a:rPr>
                <a:t>Tổng quan ứng dụng</a:t>
              </a:r>
            </a:p>
          </p:txBody>
        </p:sp>
        <p:sp>
          <p:nvSpPr>
            <p:cNvPr id="17"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18"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19" name="Rectangle 1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02</a:t>
            </a:r>
          </a:p>
        </p:txBody>
      </p:sp>
      <p:pic>
        <p:nvPicPr>
          <p:cNvPr id="20" name="Picture 19"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21" name="Picture 20"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3" name="Table 2"/>
          <p:cNvGraphicFramePr>
            <a:graphicFrameLocks noGrp="1"/>
          </p:cNvGraphicFramePr>
          <p:nvPr>
            <p:extLst>
              <p:ext uri="{D42A27DB-BD31-4B8C-83A1-F6EECF244321}">
                <p14:modId xmlns:p14="http://schemas.microsoft.com/office/powerpoint/2010/main" val="3089441463"/>
              </p:ext>
            </p:extLst>
          </p:nvPr>
        </p:nvGraphicFramePr>
        <p:xfrm>
          <a:off x="1450416" y="2326104"/>
          <a:ext cx="9442172" cy="3625517"/>
        </p:xfrm>
        <a:graphic>
          <a:graphicData uri="http://schemas.openxmlformats.org/drawingml/2006/table">
            <a:tbl>
              <a:tblPr firstRow="1" firstCol="1" bandRow="1">
                <a:tableStyleId>{5C22544A-7EE6-4342-B048-85BDC9FD1C3A}</a:tableStyleId>
              </a:tblPr>
              <a:tblGrid>
                <a:gridCol w="945795">
                  <a:extLst>
                    <a:ext uri="{9D8B030D-6E8A-4147-A177-3AD203B41FA5}">
                      <a16:colId xmlns:a16="http://schemas.microsoft.com/office/drawing/2014/main" val="20000"/>
                    </a:ext>
                  </a:extLst>
                </a:gridCol>
                <a:gridCol w="3358115">
                  <a:extLst>
                    <a:ext uri="{9D8B030D-6E8A-4147-A177-3AD203B41FA5}">
                      <a16:colId xmlns:a16="http://schemas.microsoft.com/office/drawing/2014/main" val="20001"/>
                    </a:ext>
                  </a:extLst>
                </a:gridCol>
                <a:gridCol w="5138262">
                  <a:extLst>
                    <a:ext uri="{9D8B030D-6E8A-4147-A177-3AD203B41FA5}">
                      <a16:colId xmlns:a16="http://schemas.microsoft.com/office/drawing/2014/main" val="20002"/>
                    </a:ext>
                  </a:extLst>
                </a:gridCol>
              </a:tblGrid>
              <a:tr h="834581">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STT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Đối tượng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Vai trò, quyền hạn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34581">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1</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ts val="1500"/>
                        </a:lnSpc>
                        <a:spcBef>
                          <a:spcPts val="300"/>
                        </a:spcBef>
                        <a:spcAft>
                          <a:spcPts val="300"/>
                        </a:spcAft>
                      </a:pPr>
                      <a:r>
                        <a:rPr lang="en-US" sz="2000">
                          <a:effectLst/>
                          <a:latin typeface="Times New Roman" panose="02020603050405020304" pitchFamily="18" charset="0"/>
                          <a:cs typeface="Times New Roman" panose="02020603050405020304" pitchFamily="18" charset="0"/>
                        </a:rPr>
                        <a:t>Khách vãn</a:t>
                      </a:r>
                      <a:r>
                        <a:rPr lang="vi-VN" sz="2000">
                          <a:effectLst/>
                          <a:latin typeface="Times New Roman" panose="02020603050405020304" pitchFamily="18" charset="0"/>
                          <a:cs typeface="Times New Roman" panose="02020603050405020304" pitchFamily="18" charset="0"/>
                        </a:rPr>
                        <a:t>g</a:t>
                      </a:r>
                      <a:r>
                        <a:rPr lang="en-US" sz="2000">
                          <a:effectLst/>
                          <a:latin typeface="Times New Roman" panose="02020603050405020304" pitchFamily="18" charset="0"/>
                          <a:cs typeface="Times New Roman" panose="02020603050405020304" pitchFamily="18" charset="0"/>
                        </a:rPr>
                        <a:t> lai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00000"/>
                        </a:lnSpc>
                        <a:spcBef>
                          <a:spcPts val="300"/>
                        </a:spcBef>
                        <a:spcAft>
                          <a:spcPts val="300"/>
                        </a:spcAft>
                      </a:pPr>
                      <a:r>
                        <a:rPr lang="en-US" sz="2000">
                          <a:effectLst/>
                          <a:latin typeface="Times New Roman" panose="02020603050405020304" pitchFamily="18" charset="0"/>
                          <a:cs typeface="Times New Roman" panose="02020603050405020304" pitchFamily="18" charset="0"/>
                        </a:rPr>
                        <a:t>Thực hiện xem hàng, thêm được hàng vào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121774">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2</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ts val="1500"/>
                        </a:lnSpc>
                        <a:spcBef>
                          <a:spcPts val="300"/>
                        </a:spcBef>
                        <a:spcAft>
                          <a:spcPts val="300"/>
                        </a:spcAft>
                      </a:pPr>
                      <a:r>
                        <a:rPr lang="en-US" sz="2000">
                          <a:effectLst/>
                          <a:latin typeface="Times New Roman" panose="02020603050405020304" pitchFamily="18" charset="0"/>
                          <a:cs typeface="Times New Roman" panose="02020603050405020304" pitchFamily="18" charset="0"/>
                        </a:rPr>
                        <a:t>Thành viên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00000"/>
                        </a:lnSpc>
                        <a:spcBef>
                          <a:spcPts val="300"/>
                        </a:spcBef>
                        <a:spcAft>
                          <a:spcPts val="300"/>
                        </a:spcAft>
                      </a:pPr>
                      <a:r>
                        <a:rPr lang="en-US" sz="2000">
                          <a:effectLst/>
                          <a:latin typeface="Times New Roman" panose="02020603050405020304" pitchFamily="18" charset="0"/>
                          <a:cs typeface="Times New Roman" panose="02020603050405020304" pitchFamily="18" charset="0"/>
                        </a:rPr>
                        <a:t>Thực hiện xem hàng, thêm được hàng vào giỏ hàng, thanh toán.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34581">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3</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ts val="1500"/>
                        </a:lnSpc>
                        <a:spcBef>
                          <a:spcPts val="300"/>
                        </a:spcBef>
                        <a:spcAft>
                          <a:spcPts val="300"/>
                        </a:spcAft>
                      </a:pPr>
                      <a:r>
                        <a:rPr lang="en-US" sz="2000">
                          <a:effectLst/>
                          <a:latin typeface="Times New Roman" panose="02020603050405020304" pitchFamily="18" charset="0"/>
                          <a:cs typeface="Times New Roman" panose="02020603050405020304" pitchFamily="18" charset="0"/>
                        </a:rPr>
                        <a:t>Admin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15000"/>
                        </a:lnSpc>
                        <a:spcBef>
                          <a:spcPts val="300"/>
                        </a:spcBef>
                        <a:spcAft>
                          <a:spcPts val="300"/>
                        </a:spcAft>
                      </a:pPr>
                      <a:r>
                        <a:rPr lang="en-US" sz="2000">
                          <a:effectLst/>
                          <a:latin typeface="Times New Roman" panose="02020603050405020304" pitchFamily="18" charset="0"/>
                          <a:cs typeface="Times New Roman" panose="02020603050405020304" pitchFamily="18" charset="0"/>
                        </a:rPr>
                        <a:t>Có mọi quyền hạn.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64007" y="1640194"/>
            <a:ext cx="2896947"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bmk="_Toc51850073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vi-VN" altLang="en-US" sz="2200" b="1" i="0" u="none" strike="noStrike" cap="none" normalizeH="0" baseline="0" bmk="_Toc51850073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kumimoji="0" lang="en-US" altLang="en-US" sz="2200" b="1" i="0" u="none" strike="noStrike" cap="none" normalizeH="0" baseline="0" bmk="_Toc51850073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Phạm vi ứng dụng</a:t>
            </a:r>
            <a:endParaRPr kumimoji="0" lang="en-US" altLang="en-US" sz="2200" b="1" i="0" u="none" strike="noStrike" cap="none" normalizeH="0" baseline="0" bmk="">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6"/>
          <p:cNvSpPr/>
          <p:nvPr/>
        </p:nvSpPr>
        <p:spPr>
          <a:xfrm>
            <a:off x="4247747" y="6158191"/>
            <a:ext cx="3259227"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 Người sử dụng ứng dụng</a:t>
            </a:r>
            <a:endParaRPr lang="en-US" sz="20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596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731851" y="261468"/>
            <a:ext cx="7694125" cy="1645500"/>
            <a:chOff x="2075625" y="1090612"/>
            <a:chExt cx="6278329" cy="2144143"/>
          </a:xfrm>
        </p:grpSpPr>
        <p:sp>
          <p:nvSpPr>
            <p:cNvPr id="25"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pic>
        <p:nvPicPr>
          <p:cNvPr id="10" name="Picture 9"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1" name="Picture 10"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3" name="Rectangle 2"/>
          <p:cNvSpPr/>
          <p:nvPr/>
        </p:nvSpPr>
        <p:spPr>
          <a:xfrm>
            <a:off x="1219200" y="1933902"/>
            <a:ext cx="10081146" cy="2954655"/>
          </a:xfrm>
          <a:prstGeom prst="rect">
            <a:avLst/>
          </a:prstGeom>
        </p:spPr>
        <p:txBody>
          <a:bodyPr wrap="square">
            <a:spAutoFit/>
          </a:bodyPr>
          <a:lstStyle/>
          <a:p>
            <a:pPr algn="just">
              <a:lnSpc>
                <a:spcPct val="1500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3.1. Đối tượng của </a:t>
            </a:r>
            <a:r>
              <a:rPr lang="vi-VN"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ứng dụng</a:t>
            </a:r>
            <a:endPar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endPar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2000">
                <a:solidFill>
                  <a:srgbClr val="000000"/>
                </a:solidFill>
                <a:latin typeface="Times New Roman" panose="02020603050405020304" pitchFamily="18" charset="0"/>
                <a:ea typeface="Times New Roman" panose="02020603050405020304" pitchFamily="18" charset="0"/>
              </a:rPr>
              <a:t>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được xây dựng với </a:t>
            </a:r>
            <a:r>
              <a:rPr lang="vi-VN" sz="2000">
                <a:solidFill>
                  <a:srgbClr val="000000"/>
                </a:solidFill>
                <a:latin typeface="Times New Roman" panose="02020603050405020304" pitchFamily="18" charset="0"/>
                <a:ea typeface="Times New Roman" panose="02020603050405020304" pitchFamily="18" charset="0"/>
              </a:rPr>
              <a:t>3</a:t>
            </a:r>
            <a:r>
              <a:rPr lang="en-US" sz="2000">
                <a:solidFill>
                  <a:srgbClr val="000000"/>
                </a:solidFill>
                <a:latin typeface="Times New Roman" panose="02020603050405020304" pitchFamily="18" charset="0"/>
                <a:ea typeface="Times New Roman" panose="02020603050405020304" pitchFamily="18" charset="0"/>
              </a:rPr>
              <a:t> đối tượng chính:</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Khách vãng lai.</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Khách là thành viên của ứng dụng.</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Admin (quản lý toàn bộ ứng dụng).</a:t>
            </a:r>
          </a:p>
        </p:txBody>
      </p:sp>
    </p:spTree>
    <p:extLst>
      <p:ext uri="{BB962C8B-B14F-4D97-AF65-F5344CB8AC3E}">
        <p14:creationId xmlns:p14="http://schemas.microsoft.com/office/powerpoint/2010/main" val="3521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1024</TotalTime>
  <Words>3534</Words>
  <Application>Microsoft Office PowerPoint</Application>
  <PresentationFormat>Widescreen</PresentationFormat>
  <Paragraphs>505</Paragraphs>
  <Slides>61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Century Gothic</vt:lpstr>
      <vt:lpstr>Symbol</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261</cp:revision>
  <dcterms:created xsi:type="dcterms:W3CDTF">2018-06-14T16:18:05Z</dcterms:created>
  <dcterms:modified xsi:type="dcterms:W3CDTF">2022-08-11T19:43:22Z</dcterms:modified>
</cp:coreProperties>
</file>