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666" r:id="rId2"/>
    <p:sldId id="690" r:id="rId3"/>
    <p:sldId id="696" r:id="rId4"/>
    <p:sldId id="671" r:id="rId5"/>
    <p:sldId id="735" r:id="rId6"/>
    <p:sldId id="726" r:id="rId7"/>
    <p:sldId id="697" r:id="rId8"/>
    <p:sldId id="729" r:id="rId9"/>
    <p:sldId id="731" r:id="rId10"/>
    <p:sldId id="732" r:id="rId11"/>
    <p:sldId id="733" r:id="rId12"/>
    <p:sldId id="736" r:id="rId13"/>
    <p:sldId id="734" r:id="rId14"/>
    <p:sldId id="597" r:id="rId1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BA14"/>
    <a:srgbClr val="22B1BF"/>
    <a:srgbClr val="499DCC"/>
    <a:srgbClr val="2462B0"/>
    <a:srgbClr val="600477"/>
    <a:srgbClr val="E14A30"/>
    <a:srgbClr val="000000"/>
    <a:srgbClr val="D83F3F"/>
    <a:srgbClr val="FFCE33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30" autoAdjust="0"/>
    <p:restoredTop sz="86447" autoAdjust="0"/>
  </p:normalViewPr>
  <p:slideViewPr>
    <p:cSldViewPr snapToGrid="0">
      <p:cViewPr varScale="1">
        <p:scale>
          <a:sx n="78" d="100"/>
          <a:sy n="78" d="100"/>
        </p:scale>
        <p:origin x="37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A8BF3-28B4-4D29-8143-291BBD75E4ED}" type="datetimeFigureOut">
              <a:rPr lang="vi-VN" smtClean="0"/>
              <a:t>27/09/2021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BCFDA-27A2-45EC-9890-6B4CDA215AA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75822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312BD-C957-47F6-9609-7C3D10866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25837F-8C6B-4F04-9A01-36F9C0777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92426-7C16-4054-9232-7BF16DBC2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6140-46A5-4A6B-BC02-FB18F785FD6F}" type="datetimeFigureOut">
              <a:rPr lang="vi-VN" smtClean="0"/>
              <a:t>27/09/2021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08C0B-8F0E-45AC-8A5F-73E91FFE6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9A07F-AF8B-455B-9CF1-96C49D9DF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55618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76E83-14A5-4D2B-8BD8-37CA5F407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F40AB-8BDC-4478-9707-A74E87984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E4B4E-B00D-448B-8B5A-D02A5DA03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6140-46A5-4A6B-BC02-FB18F785FD6F}" type="datetimeFigureOut">
              <a:rPr lang="vi-VN" smtClean="0"/>
              <a:t>27/09/2021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20860-B9BF-4AF1-8512-F46CCEB9F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C4875-5E3B-4A11-AE37-35EB7F30E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515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0BEEA7-B126-4372-8699-B148BE7750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233BDC-705A-47B0-8E6C-FB68332FC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1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639B9-9840-41AE-9E8D-B64A9DD95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6140-46A5-4A6B-BC02-FB18F785FD6F}" type="datetimeFigureOut">
              <a:rPr lang="vi-VN" smtClean="0"/>
              <a:t>27/09/2021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3FCCF-8987-4909-99D0-0703AD4F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C0C29-05BA-42B7-9995-CFE659002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55923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5DB36-0E1A-4848-9EC4-0357353D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304AB-C35A-491B-A8FE-97CA94F03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8E590-F105-4E6F-88FB-58C3E032B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6140-46A5-4A6B-BC02-FB18F785FD6F}" type="datetimeFigureOut">
              <a:rPr lang="vi-VN" smtClean="0"/>
              <a:t>27/09/2021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10F6-26BA-42E8-AA86-7CD09DC43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C4C3B-D2A7-494D-91D6-C50AFF1D9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75203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7988A-A6C1-44F8-989C-25538012A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72AA3-3B8D-4D07-8910-FAAA0FB28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3C4DC-4173-4C1B-96A2-29CAE4190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6140-46A5-4A6B-BC02-FB18F785FD6F}" type="datetimeFigureOut">
              <a:rPr lang="vi-VN" smtClean="0"/>
              <a:t>27/09/2021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AEAB1-CE8E-41F6-9D98-3609367C9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9D7EE-D098-488F-8300-7C134D4A8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7149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B5830-E696-45A2-A73B-510DD9130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EA849-81E2-4BE0-8290-8FBE0ADC6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0BFD9A-38D6-4834-BCC3-516D2B666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8FBE1-59D3-4C9E-87EF-C934CCA3A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6140-46A5-4A6B-BC02-FB18F785FD6F}" type="datetimeFigureOut">
              <a:rPr lang="vi-VN" smtClean="0"/>
              <a:t>27/09/2021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C265C-E30A-48D2-A801-93AED4887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5783E-592F-4F93-AC1E-0627B82CA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1739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E52A0-2646-48E5-9972-455E34C11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F8A5D-FBEE-4509-BC77-79CAD42F5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DB4538-9808-4815-9F15-516B1C4F9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5EF3D2-69F5-405F-8043-FB1CADAF2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342D84-AFF6-481A-A58F-DFBC67D311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250199-E5D5-4B01-AFD8-27A51BAA5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6140-46A5-4A6B-BC02-FB18F785FD6F}" type="datetimeFigureOut">
              <a:rPr lang="vi-VN" smtClean="0"/>
              <a:t>27/09/2021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945508-0E62-4D58-B97F-7824F785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3C82BA-2516-4372-948C-C42C8D601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74535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32CF8-7D5B-480F-B838-D37A5DBB7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15B53-AB9D-4194-8105-9D9E8EF64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6140-46A5-4A6B-BC02-FB18F785FD6F}" type="datetimeFigureOut">
              <a:rPr lang="vi-VN" smtClean="0"/>
              <a:t>27/09/2021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1EAA6-3DD2-4DF1-87F1-630AA8965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1EB5FC-C2FB-4B79-866B-8D3996921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08805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70EFB2-836B-4168-9F95-FE7CBB0E4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6140-46A5-4A6B-BC02-FB18F785FD6F}" type="datetimeFigureOut">
              <a:rPr lang="vi-VN" smtClean="0"/>
              <a:t>27/09/2021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B12899-CA56-4BE2-97B2-2C904F70C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35D1DF-A72A-4D3A-8D9E-88BB9A2F0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5335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A6FAD-590D-4C74-BFAB-36CE7BBE6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11820-EF58-41A0-9238-4484DE45E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39D08-D2DE-41F0-BD50-656487C5B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77C30-70AC-4FFA-BEB8-74F9020F2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6140-46A5-4A6B-BC02-FB18F785FD6F}" type="datetimeFigureOut">
              <a:rPr lang="vi-VN" smtClean="0"/>
              <a:t>27/09/2021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CBDDC-3B3A-46C4-90C0-AE77DE5D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83556-34F2-49D4-9236-E7E80B371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8142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412E6-03E9-40E7-93E1-5843478C6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10C008-C2FC-44E0-97D1-C6F97F4647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827DE-C886-4A35-9A24-45609CBB2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84674-EB06-4EE2-8832-F32CA2375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6140-46A5-4A6B-BC02-FB18F785FD6F}" type="datetimeFigureOut">
              <a:rPr lang="vi-VN" smtClean="0"/>
              <a:t>27/09/2021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351EB-00F6-4AA9-B602-2A7F9A439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FB513-8A03-47A7-ABA9-5790C24D8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1709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157EF0-FA0D-46AC-A44E-30439F0D6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2E43A-7AD2-4208-A5E2-3728C5E80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56BEE-141F-4470-9D2E-1B95E50FCF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16140-46A5-4A6B-BC02-FB18F785FD6F}" type="datetimeFigureOut">
              <a:rPr lang="vi-VN" smtClean="0"/>
              <a:t>27/09/2021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FBBC9-B8F7-4D8D-91A2-703D35B1E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D43B6-A609-4282-AF56-EEAE2079E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5710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mailto:tuyensinh@bachkhoa-aptech.edu.vn" TargetMode="External"/><Relationship Id="rId7" Type="http://schemas.openxmlformats.org/officeDocument/2006/relationships/hyperlink" Target="http://www.bachkhoa-aptech.edu.vn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8" y="28576"/>
            <a:ext cx="12192000" cy="6858000"/>
          </a:xfrm>
          <a:prstGeom prst="rect">
            <a:avLst/>
          </a:prstGeom>
        </p:spPr>
      </p:pic>
      <p:pic>
        <p:nvPicPr>
          <p:cNvPr id="4" name="Picture 2" descr="\\192.168.0.3\marketing_2019\Brand\logo tr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680" y="152352"/>
            <a:ext cx="3355611" cy="47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ject 6"/>
          <p:cNvSpPr/>
          <p:nvPr/>
        </p:nvSpPr>
        <p:spPr>
          <a:xfrm>
            <a:off x="296560" y="1485543"/>
            <a:ext cx="9652781" cy="645534"/>
          </a:xfrm>
          <a:custGeom>
            <a:avLst/>
            <a:gdLst/>
            <a:ahLst/>
            <a:cxnLst/>
            <a:rect l="l" t="t" r="r" b="b"/>
            <a:pathLst>
              <a:path w="2125345" h="525780">
                <a:moveTo>
                  <a:pt x="2124964" y="525170"/>
                </a:moveTo>
                <a:lnTo>
                  <a:pt x="0" y="525170"/>
                </a:lnTo>
                <a:lnTo>
                  <a:pt x="0" y="0"/>
                </a:lnTo>
                <a:lnTo>
                  <a:pt x="2124964" y="0"/>
                </a:lnTo>
                <a:lnTo>
                  <a:pt x="2124964" y="52517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r>
              <a:rPr lang="en-US" sz="5000" b="1" dirty="0">
                <a:solidFill>
                  <a:schemeClr val="bg1"/>
                </a:solidFill>
                <a:latin typeface="UTM Avo" pitchFamily="18" charset="0"/>
              </a:rPr>
              <a:t>BẢO VỆ ĐỒ ÁN </a:t>
            </a:r>
            <a:r>
              <a:rPr lang="en-US" sz="5000" b="1">
                <a:solidFill>
                  <a:srgbClr val="FDBA14"/>
                </a:solidFill>
                <a:latin typeface="UTM Avo" pitchFamily="18" charset="0"/>
              </a:rPr>
              <a:t>SEM </a:t>
            </a:r>
            <a:r>
              <a:rPr lang="vi-VN" sz="5000" b="1">
                <a:solidFill>
                  <a:srgbClr val="FDBA14"/>
                </a:solidFill>
                <a:latin typeface="UTM Avo" pitchFamily="18" charset="0"/>
              </a:rPr>
              <a:t>3</a:t>
            </a:r>
            <a:endParaRPr sz="5000" b="1" dirty="0">
              <a:solidFill>
                <a:srgbClr val="FDBA14"/>
              </a:solidFill>
              <a:latin typeface="UTM Avo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6560" y="2429735"/>
            <a:ext cx="6399661" cy="645534"/>
          </a:xfrm>
          <a:custGeom>
            <a:avLst/>
            <a:gdLst/>
            <a:ahLst/>
            <a:cxnLst/>
            <a:rect l="l" t="t" r="r" b="b"/>
            <a:pathLst>
              <a:path w="2125345" h="525780">
                <a:moveTo>
                  <a:pt x="2124964" y="525170"/>
                </a:moveTo>
                <a:lnTo>
                  <a:pt x="0" y="525170"/>
                </a:lnTo>
                <a:lnTo>
                  <a:pt x="0" y="0"/>
                </a:lnTo>
                <a:lnTo>
                  <a:pt x="2124964" y="0"/>
                </a:lnTo>
                <a:lnTo>
                  <a:pt x="2124964" y="52517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UTM Avo" pitchFamily="18" charset="0"/>
              </a:rPr>
              <a:t>Website </a:t>
            </a:r>
            <a:r>
              <a:rPr lang="vi-VN" sz="4000" b="1">
                <a:solidFill>
                  <a:schemeClr val="bg1"/>
                </a:solidFill>
                <a:latin typeface="UTM Avo" pitchFamily="18" charset="0"/>
              </a:rPr>
              <a:t>In Ảnh Online</a:t>
            </a:r>
            <a:endParaRPr sz="4000" b="1" dirty="0">
              <a:solidFill>
                <a:srgbClr val="FDBA14"/>
              </a:solidFill>
              <a:latin typeface="UTM Avo" pitchFamily="18" charset="0"/>
            </a:endParaRPr>
          </a:p>
        </p:txBody>
      </p:sp>
      <p:sp>
        <p:nvSpPr>
          <p:cNvPr id="8" name="object 7"/>
          <p:cNvSpPr txBox="1"/>
          <p:nvPr/>
        </p:nvSpPr>
        <p:spPr>
          <a:xfrm>
            <a:off x="620117" y="3201836"/>
            <a:ext cx="4935294" cy="2560202"/>
          </a:xfrm>
          <a:prstGeom prst="rect">
            <a:avLst/>
          </a:prstGeom>
        </p:spPr>
        <p:txBody>
          <a:bodyPr vert="horz" wrap="square" lIns="0" tIns="20842" rIns="0" bIns="0" rtlCol="0">
            <a:spAutoFit/>
          </a:bodyPr>
          <a:lstStyle/>
          <a:p>
            <a:pPr marL="306592" indent="-285750" algn="just">
              <a:lnSpc>
                <a:spcPct val="200000"/>
              </a:lnSpc>
              <a:spcBef>
                <a:spcPts val="164"/>
              </a:spcBef>
              <a:buFont typeface="Arial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Lớp</a:t>
            </a:r>
            <a:r>
              <a:rPr lang="vi-VN" sz="1600">
                <a:solidFill>
                  <a:schemeClr val="bg1"/>
                </a:solidFill>
                <a:latin typeface="Arial"/>
                <a:cs typeface="Arial"/>
              </a:rPr>
              <a:t>: C1909I1</a:t>
            </a:r>
            <a:endParaRPr lang="en-US" sz="1600" b="1" dirty="0">
              <a:solidFill>
                <a:srgbClr val="FFC000"/>
              </a:solidFill>
              <a:latin typeface="Arial"/>
              <a:cs typeface="Arial"/>
            </a:endParaRPr>
          </a:p>
          <a:p>
            <a:pPr marL="306592" indent="-285750" algn="just">
              <a:lnSpc>
                <a:spcPct val="200000"/>
              </a:lnSpc>
              <a:spcBef>
                <a:spcPts val="164"/>
              </a:spcBef>
              <a:buFont typeface="Arial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Tên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nhóm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: Trải Nghiệm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306592" indent="-285750" algn="just">
              <a:lnSpc>
                <a:spcPct val="200000"/>
              </a:lnSpc>
              <a:spcBef>
                <a:spcPts val="164"/>
              </a:spcBef>
              <a:buFont typeface="Arial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GV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hướng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dẫn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:</a:t>
            </a:r>
            <a:r>
              <a:rPr lang="vi-VN" sz="1600">
                <a:solidFill>
                  <a:schemeClr val="bg1"/>
                </a:solidFill>
                <a:latin typeface="Arial"/>
                <a:cs typeface="Arial"/>
              </a:rPr>
              <a:t> Đoàn Văn Năng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306592" indent="-285750" algn="just">
              <a:lnSpc>
                <a:spcPct val="200000"/>
              </a:lnSpc>
              <a:spcBef>
                <a:spcPts val="164"/>
              </a:spcBef>
              <a:buFont typeface="Arial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Thành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viên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:</a:t>
            </a:r>
            <a:r>
              <a:rPr lang="vi-VN" sz="1600">
                <a:solidFill>
                  <a:schemeClr val="bg1"/>
                </a:solidFill>
                <a:latin typeface="Arial"/>
                <a:cs typeface="Arial"/>
              </a:rPr>
              <a:t> Nguyễn Duy Khánh, Đỗ Duy Đức, </a:t>
            </a:r>
            <a:r>
              <a:rPr lang="vi-VN" sz="1600" dirty="0">
                <a:solidFill>
                  <a:schemeClr val="bg1"/>
                </a:solidFill>
                <a:latin typeface="Arial"/>
                <a:cs typeface="Arial"/>
              </a:rPr>
              <a:t>Bùi Trọng Nhân</a:t>
            </a:r>
            <a:endParaRPr lang="en-US" sz="1600" b="1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026942" y="3183793"/>
            <a:ext cx="4628270" cy="0"/>
          </a:xfrm>
          <a:prstGeom prst="line">
            <a:avLst/>
          </a:prstGeom>
          <a:ln w="3175">
            <a:solidFill>
              <a:schemeClr val="bg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145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04" b="13489"/>
          <a:stretch/>
        </p:blipFill>
        <p:spPr>
          <a:xfrm>
            <a:off x="0" y="262497"/>
            <a:ext cx="12192000" cy="803195"/>
          </a:xfrm>
          <a:prstGeom prst="rect">
            <a:avLst/>
          </a:prstGeom>
        </p:spPr>
      </p:pic>
      <p:sp>
        <p:nvSpPr>
          <p:cNvPr id="14" name="object 6"/>
          <p:cNvSpPr/>
          <p:nvPr/>
        </p:nvSpPr>
        <p:spPr>
          <a:xfrm>
            <a:off x="405618" y="408213"/>
            <a:ext cx="9652781" cy="645534"/>
          </a:xfrm>
          <a:custGeom>
            <a:avLst/>
            <a:gdLst/>
            <a:ahLst/>
            <a:cxnLst/>
            <a:rect l="l" t="t" r="r" b="b"/>
            <a:pathLst>
              <a:path w="2125345" h="525780">
                <a:moveTo>
                  <a:pt x="2124964" y="525170"/>
                </a:moveTo>
                <a:lnTo>
                  <a:pt x="0" y="525170"/>
                </a:lnTo>
                <a:lnTo>
                  <a:pt x="0" y="0"/>
                </a:lnTo>
                <a:lnTo>
                  <a:pt x="2124964" y="0"/>
                </a:lnTo>
                <a:lnTo>
                  <a:pt x="2124964" y="52517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r>
              <a:rPr lang="en-US" sz="3500" b="1">
                <a:solidFill>
                  <a:schemeClr val="bg1"/>
                </a:solidFill>
                <a:latin typeface="UTM Avo" pitchFamily="18" charset="0"/>
              </a:rPr>
              <a:t>5</a:t>
            </a:r>
            <a:r>
              <a:rPr lang="en-US" sz="3500" b="1">
                <a:solidFill>
                  <a:schemeClr val="bg1"/>
                </a:solidFill>
                <a:latin typeface="UTM Avo" pitchFamily="18" charset="0"/>
              </a:rPr>
              <a:t>. PHÂN CÔNG CÔNG VIỆC TRONG NHÓM </a:t>
            </a:r>
            <a:endParaRPr sz="3500" b="1" dirty="0">
              <a:solidFill>
                <a:schemeClr val="bg1"/>
              </a:solidFill>
              <a:latin typeface="UTM Avo" pitchFamily="18" charset="0"/>
            </a:endParaRPr>
          </a:p>
        </p:txBody>
      </p:sp>
      <p:pic>
        <p:nvPicPr>
          <p:cNvPr id="15" name="Picture 2" descr="\\192.168.0.3\marketing_2019\Brand\logo tr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181" y="463372"/>
            <a:ext cx="2145523" cy="30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915" y="4762841"/>
            <a:ext cx="1057552" cy="107165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915" y="3085066"/>
            <a:ext cx="1057552" cy="105755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914" y="1437791"/>
            <a:ext cx="1057552" cy="1057552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942719" y="1437791"/>
            <a:ext cx="6986286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vi-VN" sz="2000" b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Nguyễn Duy Khánh</a:t>
            </a:r>
            <a:endParaRPr lang="vi-VN" sz="20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fontAlgn="base">
              <a:buFontTx/>
              <a:buChar char="-"/>
            </a:pPr>
            <a:r>
              <a:rPr lang="en-US">
                <a:latin typeface="Arial" pitchFamily="34" charset="0"/>
                <a:cs typeface="Arial" pitchFamily="34" charset="0"/>
              </a:rPr>
              <a:t>Chức năng quản trị các trang Tour, điểm đến, đánh giá, bình luận, phân quyền quản trị, liên hệ, booking, tìm kiếm Tour</a:t>
            </a:r>
          </a:p>
          <a:p>
            <a:pPr marL="285750" indent="-285750" fontAlgn="base">
              <a:buFontTx/>
              <a:buChar char="-"/>
            </a:pPr>
            <a:r>
              <a:rPr lang="en-US">
                <a:latin typeface="Arial" pitchFamily="34" charset="0"/>
                <a:cs typeface="Arial" pitchFamily="34" charset="0"/>
              </a:rPr>
              <a:t>Thiết kế CSDL</a:t>
            </a:r>
            <a:endParaRPr lang="vi-V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14329" y="2972523"/>
            <a:ext cx="6482636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vi-VN" sz="2000" b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Đỗ Duy Đức</a:t>
            </a:r>
            <a:endParaRPr lang="vi-VN" sz="20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fontAlgn="base">
              <a:buFontTx/>
              <a:buChar char="-"/>
            </a:pPr>
            <a:r>
              <a:rPr lang="en-US">
                <a:latin typeface="Arial" pitchFamily="34" charset="0"/>
                <a:cs typeface="Arial" pitchFamily="34" charset="0"/>
              </a:rPr>
              <a:t>Giao diện</a:t>
            </a:r>
          </a:p>
          <a:p>
            <a:pPr marL="285750" indent="-285750" fontAlgn="base">
              <a:buFontTx/>
              <a:buChar char="-"/>
            </a:pPr>
            <a:r>
              <a:rPr lang="en-US">
                <a:latin typeface="Arial" pitchFamily="34" charset="0"/>
                <a:cs typeface="Arial" pitchFamily="34" charset="0"/>
              </a:rPr>
              <a:t>Chức năng quản trị trang </a:t>
            </a:r>
            <a:r>
              <a:rPr lang="vi-VN">
                <a:latin typeface="Arial" pitchFamily="34" charset="0"/>
                <a:cs typeface="Arial" pitchFamily="34" charset="0"/>
              </a:rPr>
              <a:t>sản phẩm, loại sản phẩm, kích thước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942719" y="4807938"/>
            <a:ext cx="6427636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vi-VN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Bùi Trọng Nhân</a:t>
            </a:r>
          </a:p>
          <a:p>
            <a:pPr marL="285750" indent="-285750" fontAlgn="base">
              <a:buFontTx/>
              <a:buChar char="-"/>
            </a:pPr>
            <a:r>
              <a:rPr lang="en-US">
                <a:latin typeface="Arial" pitchFamily="34" charset="0"/>
                <a:cs typeface="Arial" pitchFamily="34" charset="0"/>
              </a:rPr>
              <a:t>Giao diện</a:t>
            </a:r>
          </a:p>
          <a:p>
            <a:pPr marL="285750" indent="-285750" fontAlgn="base">
              <a:buFontTx/>
              <a:buChar char="-"/>
            </a:pPr>
            <a:r>
              <a:rPr lang="en-US">
                <a:latin typeface="Arial" pitchFamily="34" charset="0"/>
                <a:cs typeface="Arial" pitchFamily="34" charset="0"/>
              </a:rPr>
              <a:t>Chức năng quản trị trang Blog, FAQ</a:t>
            </a:r>
            <a:endParaRPr lang="vi-VN">
              <a:cs typeface="Arial" pitchFamily="34" charset="0"/>
            </a:endParaRPr>
          </a:p>
          <a:p>
            <a:pPr marL="285750" indent="-285750" fontAlgn="base">
              <a:buFontTx/>
              <a:buChar char="-"/>
            </a:pPr>
            <a:r>
              <a:rPr lang="en-US">
                <a:latin typeface="Arial" pitchFamily="34" charset="0"/>
                <a:cs typeface="Arial" pitchFamily="34" charset="0"/>
              </a:rPr>
              <a:t>Thiết kế Slide trình bày</a:t>
            </a:r>
          </a:p>
        </p:txBody>
      </p:sp>
    </p:spTree>
    <p:extLst>
      <p:ext uri="{BB962C8B-B14F-4D97-AF65-F5344CB8AC3E}">
        <p14:creationId xmlns:p14="http://schemas.microsoft.com/office/powerpoint/2010/main" val="1175897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04" b="13489"/>
          <a:stretch/>
        </p:blipFill>
        <p:spPr>
          <a:xfrm>
            <a:off x="0" y="262497"/>
            <a:ext cx="12192000" cy="803195"/>
          </a:xfrm>
          <a:prstGeom prst="rect">
            <a:avLst/>
          </a:prstGeom>
        </p:spPr>
      </p:pic>
      <p:sp>
        <p:nvSpPr>
          <p:cNvPr id="14" name="object 6"/>
          <p:cNvSpPr/>
          <p:nvPr/>
        </p:nvSpPr>
        <p:spPr>
          <a:xfrm>
            <a:off x="405618" y="408213"/>
            <a:ext cx="9652781" cy="645534"/>
          </a:xfrm>
          <a:custGeom>
            <a:avLst/>
            <a:gdLst/>
            <a:ahLst/>
            <a:cxnLst/>
            <a:rect l="l" t="t" r="r" b="b"/>
            <a:pathLst>
              <a:path w="2125345" h="525780">
                <a:moveTo>
                  <a:pt x="2124964" y="525170"/>
                </a:moveTo>
                <a:lnTo>
                  <a:pt x="0" y="525170"/>
                </a:lnTo>
                <a:lnTo>
                  <a:pt x="0" y="0"/>
                </a:lnTo>
                <a:lnTo>
                  <a:pt x="2124964" y="0"/>
                </a:lnTo>
                <a:lnTo>
                  <a:pt x="2124964" y="52517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r>
              <a:rPr lang="en-US" sz="3500" b="1">
                <a:solidFill>
                  <a:schemeClr val="bg1"/>
                </a:solidFill>
                <a:latin typeface="UTM Avo" pitchFamily="18" charset="0"/>
              </a:rPr>
              <a:t>6</a:t>
            </a:r>
            <a:r>
              <a:rPr lang="en-US" sz="3500" b="1">
                <a:solidFill>
                  <a:schemeClr val="bg1"/>
                </a:solidFill>
                <a:latin typeface="UTM Avo" pitchFamily="18" charset="0"/>
              </a:rPr>
              <a:t>. GIAO DIỆN CHÍNH</a:t>
            </a:r>
          </a:p>
          <a:p>
            <a:endParaRPr sz="3500" b="1" dirty="0">
              <a:solidFill>
                <a:schemeClr val="bg1"/>
              </a:solidFill>
              <a:latin typeface="UTM Avo" pitchFamily="18" charset="0"/>
            </a:endParaRPr>
          </a:p>
        </p:txBody>
      </p:sp>
      <p:pic>
        <p:nvPicPr>
          <p:cNvPr id="15" name="Picture 2" descr="\\192.168.0.3\marketing_2019\Brand\logo tr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181" y="463372"/>
            <a:ext cx="2145523" cy="30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04" b="13489"/>
          <a:stretch/>
        </p:blipFill>
        <p:spPr>
          <a:xfrm>
            <a:off x="-1" y="1834554"/>
            <a:ext cx="2496065" cy="6261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04" b="13489"/>
          <a:stretch/>
        </p:blipFill>
        <p:spPr>
          <a:xfrm>
            <a:off x="10293178" y="6000080"/>
            <a:ext cx="1898822" cy="626112"/>
          </a:xfrm>
          <a:prstGeom prst="rect">
            <a:avLst/>
          </a:prstGeom>
        </p:spPr>
      </p:pic>
      <p:sp>
        <p:nvSpPr>
          <p:cNvPr id="9" name="object 6"/>
          <p:cNvSpPr/>
          <p:nvPr/>
        </p:nvSpPr>
        <p:spPr>
          <a:xfrm>
            <a:off x="447821" y="1937580"/>
            <a:ext cx="1937033" cy="645534"/>
          </a:xfrm>
          <a:custGeom>
            <a:avLst/>
            <a:gdLst/>
            <a:ahLst/>
            <a:cxnLst/>
            <a:rect l="l" t="t" r="r" b="b"/>
            <a:pathLst>
              <a:path w="2125345" h="525780">
                <a:moveTo>
                  <a:pt x="2124964" y="525170"/>
                </a:moveTo>
                <a:lnTo>
                  <a:pt x="0" y="525170"/>
                </a:lnTo>
                <a:lnTo>
                  <a:pt x="0" y="0"/>
                </a:lnTo>
                <a:lnTo>
                  <a:pt x="2124964" y="0"/>
                </a:lnTo>
                <a:lnTo>
                  <a:pt x="2124964" y="52517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r>
              <a:rPr lang="vi-VN" sz="3000" i="1">
                <a:solidFill>
                  <a:srgbClr val="FDBA14"/>
                </a:solidFill>
                <a:latin typeface="UTM Avo" pitchFamily="18" charset="0"/>
              </a:rPr>
              <a:t>Home Page</a:t>
            </a:r>
            <a:endParaRPr sz="3000" i="1" dirty="0">
              <a:solidFill>
                <a:srgbClr val="FDBA14"/>
              </a:solidFill>
              <a:latin typeface="UTM Avo" pitchFamily="18" charset="0"/>
            </a:endParaRPr>
          </a:p>
        </p:txBody>
      </p:sp>
      <p:sp>
        <p:nvSpPr>
          <p:cNvPr id="10" name="object 6"/>
          <p:cNvSpPr/>
          <p:nvPr/>
        </p:nvSpPr>
        <p:spPr>
          <a:xfrm>
            <a:off x="10194325" y="6079134"/>
            <a:ext cx="1997676" cy="645534"/>
          </a:xfrm>
          <a:custGeom>
            <a:avLst/>
            <a:gdLst/>
            <a:ahLst/>
            <a:cxnLst/>
            <a:rect l="l" t="t" r="r" b="b"/>
            <a:pathLst>
              <a:path w="2125345" h="525780">
                <a:moveTo>
                  <a:pt x="2124964" y="525170"/>
                </a:moveTo>
                <a:lnTo>
                  <a:pt x="0" y="525170"/>
                </a:lnTo>
                <a:lnTo>
                  <a:pt x="0" y="0"/>
                </a:lnTo>
                <a:lnTo>
                  <a:pt x="2124964" y="0"/>
                </a:lnTo>
                <a:lnTo>
                  <a:pt x="2124964" y="52517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pPr algn="ctr"/>
            <a:r>
              <a:rPr lang="vi-VN" sz="2500" i="1">
                <a:solidFill>
                  <a:srgbClr val="FDBA14"/>
                </a:solidFill>
                <a:latin typeface="UTM Avo" pitchFamily="18" charset="0"/>
              </a:rPr>
              <a:t>Main Admin</a:t>
            </a:r>
            <a:endParaRPr sz="2500" i="1" dirty="0">
              <a:solidFill>
                <a:srgbClr val="FDBA14"/>
              </a:solidFill>
              <a:latin typeface="UTM Avo" pitchFamily="18" charset="0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25" y="2549234"/>
            <a:ext cx="6587578" cy="3975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/>
          <p:cNvPicPr/>
          <p:nvPr/>
        </p:nvPicPr>
        <p:blipFill>
          <a:blip r:embed="rId6"/>
          <a:stretch>
            <a:fillRect/>
          </a:stretch>
        </p:blipFill>
        <p:spPr>
          <a:xfrm>
            <a:off x="7426412" y="1705232"/>
            <a:ext cx="4693602" cy="273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522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04" b="13489"/>
          <a:stretch/>
        </p:blipFill>
        <p:spPr>
          <a:xfrm>
            <a:off x="0" y="262497"/>
            <a:ext cx="12192000" cy="803195"/>
          </a:xfrm>
          <a:prstGeom prst="rect">
            <a:avLst/>
          </a:prstGeom>
        </p:spPr>
      </p:pic>
      <p:sp>
        <p:nvSpPr>
          <p:cNvPr id="14" name="object 6"/>
          <p:cNvSpPr/>
          <p:nvPr/>
        </p:nvSpPr>
        <p:spPr>
          <a:xfrm>
            <a:off x="405618" y="408213"/>
            <a:ext cx="9652781" cy="645534"/>
          </a:xfrm>
          <a:custGeom>
            <a:avLst/>
            <a:gdLst/>
            <a:ahLst/>
            <a:cxnLst/>
            <a:rect l="l" t="t" r="r" b="b"/>
            <a:pathLst>
              <a:path w="2125345" h="525780">
                <a:moveTo>
                  <a:pt x="2124964" y="525170"/>
                </a:moveTo>
                <a:lnTo>
                  <a:pt x="0" y="525170"/>
                </a:lnTo>
                <a:lnTo>
                  <a:pt x="0" y="0"/>
                </a:lnTo>
                <a:lnTo>
                  <a:pt x="2124964" y="0"/>
                </a:lnTo>
                <a:lnTo>
                  <a:pt x="2124964" y="52517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r>
              <a:rPr lang="en-US" sz="3500" b="1">
                <a:solidFill>
                  <a:schemeClr val="bg1"/>
                </a:solidFill>
                <a:latin typeface="UTM Avo" pitchFamily="18" charset="0"/>
              </a:rPr>
              <a:t>6</a:t>
            </a:r>
            <a:r>
              <a:rPr lang="en-US" sz="3500" b="1">
                <a:solidFill>
                  <a:schemeClr val="bg1"/>
                </a:solidFill>
                <a:latin typeface="UTM Avo" pitchFamily="18" charset="0"/>
              </a:rPr>
              <a:t>. GIAO DIỆN CHÍNH</a:t>
            </a:r>
          </a:p>
          <a:p>
            <a:endParaRPr sz="3500" b="1" dirty="0">
              <a:solidFill>
                <a:schemeClr val="bg1"/>
              </a:solidFill>
              <a:latin typeface="UTM Avo" pitchFamily="18" charset="0"/>
            </a:endParaRPr>
          </a:p>
        </p:txBody>
      </p:sp>
      <p:pic>
        <p:nvPicPr>
          <p:cNvPr id="15" name="Picture 2" descr="\\192.168.0.3\marketing_2019\Brand\logo tr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181" y="463372"/>
            <a:ext cx="2145523" cy="30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04" b="13489"/>
          <a:stretch/>
        </p:blipFill>
        <p:spPr>
          <a:xfrm>
            <a:off x="-1" y="1834554"/>
            <a:ext cx="2755557" cy="6261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04" b="13489"/>
          <a:stretch/>
        </p:blipFill>
        <p:spPr>
          <a:xfrm>
            <a:off x="10849232" y="6000080"/>
            <a:ext cx="1342767" cy="626112"/>
          </a:xfrm>
          <a:prstGeom prst="rect">
            <a:avLst/>
          </a:prstGeom>
        </p:spPr>
      </p:pic>
      <p:sp>
        <p:nvSpPr>
          <p:cNvPr id="9" name="object 6"/>
          <p:cNvSpPr/>
          <p:nvPr/>
        </p:nvSpPr>
        <p:spPr>
          <a:xfrm>
            <a:off x="447821" y="1937580"/>
            <a:ext cx="2097671" cy="645534"/>
          </a:xfrm>
          <a:custGeom>
            <a:avLst/>
            <a:gdLst/>
            <a:ahLst/>
            <a:cxnLst/>
            <a:rect l="l" t="t" r="r" b="b"/>
            <a:pathLst>
              <a:path w="2125345" h="525780">
                <a:moveTo>
                  <a:pt x="2124964" y="525170"/>
                </a:moveTo>
                <a:lnTo>
                  <a:pt x="0" y="525170"/>
                </a:lnTo>
                <a:lnTo>
                  <a:pt x="0" y="0"/>
                </a:lnTo>
                <a:lnTo>
                  <a:pt x="2124964" y="0"/>
                </a:lnTo>
                <a:lnTo>
                  <a:pt x="2124964" y="52517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r>
              <a:rPr lang="vi-VN" sz="3000" i="1">
                <a:solidFill>
                  <a:srgbClr val="FDBA14"/>
                </a:solidFill>
                <a:latin typeface="UTM Avo" pitchFamily="18" charset="0"/>
              </a:rPr>
              <a:t>Login Form</a:t>
            </a:r>
            <a:endParaRPr sz="3000" i="1" dirty="0">
              <a:solidFill>
                <a:srgbClr val="FDBA14"/>
              </a:solidFill>
              <a:latin typeface="UTM Avo" pitchFamily="18" charset="0"/>
            </a:endParaRPr>
          </a:p>
        </p:txBody>
      </p:sp>
      <p:sp>
        <p:nvSpPr>
          <p:cNvPr id="10" name="object 6"/>
          <p:cNvSpPr/>
          <p:nvPr/>
        </p:nvSpPr>
        <p:spPr>
          <a:xfrm>
            <a:off x="10747717" y="6079134"/>
            <a:ext cx="1444283" cy="645534"/>
          </a:xfrm>
          <a:custGeom>
            <a:avLst/>
            <a:gdLst/>
            <a:ahLst/>
            <a:cxnLst/>
            <a:rect l="l" t="t" r="r" b="b"/>
            <a:pathLst>
              <a:path w="2125345" h="525780">
                <a:moveTo>
                  <a:pt x="2124964" y="525170"/>
                </a:moveTo>
                <a:lnTo>
                  <a:pt x="0" y="525170"/>
                </a:lnTo>
                <a:lnTo>
                  <a:pt x="0" y="0"/>
                </a:lnTo>
                <a:lnTo>
                  <a:pt x="2124964" y="0"/>
                </a:lnTo>
                <a:lnTo>
                  <a:pt x="2124964" y="52517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pPr algn="ctr"/>
            <a:r>
              <a:rPr lang="vi-VN" sz="2500" i="1">
                <a:solidFill>
                  <a:srgbClr val="FDBA14"/>
                </a:solidFill>
                <a:latin typeface="UTM Avo" pitchFamily="18" charset="0"/>
              </a:rPr>
              <a:t>Cart</a:t>
            </a:r>
            <a:endParaRPr sz="2500" i="1" dirty="0">
              <a:solidFill>
                <a:srgbClr val="FDBA14"/>
              </a:solidFill>
              <a:latin typeface="UTM Avo" pitchFamily="18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13" y="2583113"/>
            <a:ext cx="7106560" cy="3891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565" y="1834555"/>
            <a:ext cx="4216442" cy="26015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5061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549778" y="1935709"/>
            <a:ext cx="9652781" cy="645534"/>
          </a:xfrm>
          <a:custGeom>
            <a:avLst/>
            <a:gdLst/>
            <a:ahLst/>
            <a:cxnLst/>
            <a:rect l="l" t="t" r="r" b="b"/>
            <a:pathLst>
              <a:path w="2125345" h="525780">
                <a:moveTo>
                  <a:pt x="2124964" y="525170"/>
                </a:moveTo>
                <a:lnTo>
                  <a:pt x="0" y="525170"/>
                </a:lnTo>
                <a:lnTo>
                  <a:pt x="0" y="0"/>
                </a:lnTo>
                <a:lnTo>
                  <a:pt x="2124964" y="0"/>
                </a:lnTo>
                <a:lnTo>
                  <a:pt x="2124964" y="52517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r>
              <a:rPr lang="en-US" sz="5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TM Avo" pitchFamily="18" charset="0"/>
              </a:rPr>
              <a:t>DEMO </a:t>
            </a:r>
            <a:r>
              <a:rPr lang="en-US" sz="5000" b="1" dirty="0">
                <a:solidFill>
                  <a:srgbClr val="FDBA1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TM Avo" pitchFamily="18" charset="0"/>
              </a:rPr>
              <a:t>SẢN PHẨM</a:t>
            </a:r>
            <a:endParaRPr sz="5000" b="1" dirty="0">
              <a:solidFill>
                <a:srgbClr val="FDBA1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TM Avo" pitchFamily="18" charset="0"/>
            </a:endParaRPr>
          </a:p>
        </p:txBody>
      </p:sp>
      <p:sp>
        <p:nvSpPr>
          <p:cNvPr id="7" name="object 6"/>
          <p:cNvSpPr/>
          <p:nvPr/>
        </p:nvSpPr>
        <p:spPr>
          <a:xfrm>
            <a:off x="127747" y="2805256"/>
            <a:ext cx="6399661" cy="645534"/>
          </a:xfrm>
          <a:custGeom>
            <a:avLst/>
            <a:gdLst/>
            <a:ahLst/>
            <a:cxnLst/>
            <a:rect l="l" t="t" r="r" b="b"/>
            <a:pathLst>
              <a:path w="2125345" h="525780">
                <a:moveTo>
                  <a:pt x="2124964" y="525170"/>
                </a:moveTo>
                <a:lnTo>
                  <a:pt x="0" y="525170"/>
                </a:lnTo>
                <a:lnTo>
                  <a:pt x="0" y="0"/>
                </a:lnTo>
                <a:lnTo>
                  <a:pt x="2124964" y="0"/>
                </a:lnTo>
                <a:lnTo>
                  <a:pt x="2124964" y="52517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pPr algn="ctr"/>
            <a:r>
              <a:rPr lang="vi-VN" sz="4000" b="1">
                <a:solidFill>
                  <a:schemeClr val="bg1"/>
                </a:solidFill>
                <a:latin typeface="UTM Avo" pitchFamily="18" charset="0"/>
              </a:rPr>
              <a:t>Website in ảnh online</a:t>
            </a:r>
            <a:endParaRPr sz="4000" b="1" dirty="0">
              <a:solidFill>
                <a:srgbClr val="FDBA14"/>
              </a:solidFill>
              <a:latin typeface="UTM Avo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569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1DAAA9-0579-4BCE-AD5C-42ECEE80825A}"/>
              </a:ext>
            </a:extLst>
          </p:cNvPr>
          <p:cNvSpPr txBox="1"/>
          <p:nvPr/>
        </p:nvSpPr>
        <p:spPr>
          <a:xfrm>
            <a:off x="4275164" y="1379283"/>
            <a:ext cx="7055357" cy="80349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3500" b="1" dirty="0">
                <a:ln>
                  <a:solidFill>
                    <a:schemeClr val="bg1"/>
                  </a:solidFill>
                </a:ln>
                <a:solidFill>
                  <a:srgbClr val="600477"/>
                </a:solidFill>
                <a:latin typeface="UTM Avo" panose="02040603050506020204" pitchFamily="18" charset="0"/>
              </a:rPr>
              <a:t>TRÂN TRỌNG CẢM ƠN!</a:t>
            </a:r>
            <a:endParaRPr lang="en-US" sz="3500" b="1" dirty="0">
              <a:ln>
                <a:solidFill>
                  <a:schemeClr val="bg1"/>
                </a:solidFill>
              </a:ln>
              <a:solidFill>
                <a:srgbClr val="600477"/>
              </a:solidFill>
              <a:latin typeface="UTM Avo" panose="0204060305050602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1" y="675061"/>
            <a:ext cx="3777949" cy="467543"/>
          </a:xfrm>
          <a:prstGeom prst="rect">
            <a:avLst/>
          </a:prstGeom>
        </p:spPr>
      </p:pic>
      <p:sp>
        <p:nvSpPr>
          <p:cNvPr id="10" name="Google Shape;4741;p464"/>
          <p:cNvSpPr txBox="1">
            <a:spLocks/>
          </p:cNvSpPr>
          <p:nvPr/>
        </p:nvSpPr>
        <p:spPr>
          <a:xfrm>
            <a:off x="5772552" y="2260501"/>
            <a:ext cx="5991075" cy="401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800"/>
              <a:buFont typeface="Arial" panose="020B0604020202020204" pitchFamily="34" charset="0"/>
              <a:buNone/>
            </a:pPr>
            <a:r>
              <a:rPr lang="en-US" sz="1800" b="1" dirty="0">
                <a:latin typeface="Roboto"/>
              </a:rPr>
              <a:t>238 </a:t>
            </a:r>
            <a:r>
              <a:rPr lang="en-US" sz="1800" b="1" dirty="0" err="1">
                <a:latin typeface="Roboto"/>
              </a:rPr>
              <a:t>Hoàng</a:t>
            </a:r>
            <a:r>
              <a:rPr lang="en-US" sz="1800" b="1" dirty="0">
                <a:latin typeface="Roboto"/>
              </a:rPr>
              <a:t> </a:t>
            </a:r>
            <a:r>
              <a:rPr lang="en-US" sz="1800" b="1" dirty="0" err="1">
                <a:latin typeface="Roboto"/>
              </a:rPr>
              <a:t>Quốc</a:t>
            </a:r>
            <a:r>
              <a:rPr lang="en-US" sz="1800" b="1" dirty="0">
                <a:latin typeface="Roboto"/>
              </a:rPr>
              <a:t> </a:t>
            </a:r>
            <a:r>
              <a:rPr lang="en-US" sz="1800" b="1" dirty="0" err="1">
                <a:latin typeface="Roboto"/>
              </a:rPr>
              <a:t>Việt</a:t>
            </a:r>
            <a:r>
              <a:rPr lang="en-US" sz="1800" b="1" dirty="0">
                <a:latin typeface="Roboto"/>
              </a:rPr>
              <a:t>, </a:t>
            </a:r>
            <a:r>
              <a:rPr lang="en-US" sz="1800" b="1" dirty="0" err="1">
                <a:latin typeface="Roboto"/>
              </a:rPr>
              <a:t>Bắc</a:t>
            </a:r>
            <a:r>
              <a:rPr lang="en-US" sz="1800" b="1" dirty="0">
                <a:latin typeface="Roboto"/>
              </a:rPr>
              <a:t> </a:t>
            </a:r>
            <a:r>
              <a:rPr lang="en-US" sz="1800" b="1" dirty="0" err="1">
                <a:latin typeface="Roboto"/>
              </a:rPr>
              <a:t>Từ</a:t>
            </a:r>
            <a:r>
              <a:rPr lang="en-US" sz="1800" b="1" dirty="0">
                <a:latin typeface="Roboto"/>
              </a:rPr>
              <a:t> </a:t>
            </a:r>
            <a:r>
              <a:rPr lang="en-US" sz="1800" b="1" dirty="0" err="1">
                <a:latin typeface="Roboto"/>
              </a:rPr>
              <a:t>Liêm</a:t>
            </a:r>
            <a:r>
              <a:rPr lang="en-US" sz="1800" b="1" dirty="0">
                <a:latin typeface="Roboto"/>
              </a:rPr>
              <a:t>, </a:t>
            </a:r>
            <a:r>
              <a:rPr lang="en-US" sz="1800" b="1" dirty="0" err="1">
                <a:latin typeface="Roboto"/>
              </a:rPr>
              <a:t>Hà</a:t>
            </a:r>
            <a:r>
              <a:rPr lang="en-US" sz="1800" b="1" dirty="0">
                <a:latin typeface="Roboto"/>
              </a:rPr>
              <a:t> </a:t>
            </a:r>
            <a:r>
              <a:rPr lang="en-US" sz="1800" b="1" dirty="0" err="1">
                <a:latin typeface="Roboto"/>
              </a:rPr>
              <a:t>Nội</a:t>
            </a:r>
            <a:endParaRPr lang="vi-VN" sz="1800" b="1" dirty="0">
              <a:latin typeface="Roboto"/>
            </a:endParaRPr>
          </a:p>
        </p:txBody>
      </p:sp>
      <p:sp>
        <p:nvSpPr>
          <p:cNvPr id="11" name="Google Shape;4742;p464"/>
          <p:cNvSpPr txBox="1">
            <a:spLocks/>
          </p:cNvSpPr>
          <p:nvPr/>
        </p:nvSpPr>
        <p:spPr>
          <a:xfrm>
            <a:off x="5772552" y="2851025"/>
            <a:ext cx="369520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800"/>
              <a:buFont typeface="Arial" panose="020B0604020202020204" pitchFamily="34" charset="0"/>
              <a:buNone/>
            </a:pPr>
            <a:r>
              <a:rPr lang="en-US" sz="1800" b="1" dirty="0">
                <a:latin typeface="Roboto"/>
              </a:rPr>
              <a:t>0968.27.6996</a:t>
            </a:r>
          </a:p>
        </p:txBody>
      </p:sp>
      <p:sp>
        <p:nvSpPr>
          <p:cNvPr id="12" name="Google Shape;4743;p464"/>
          <p:cNvSpPr txBox="1">
            <a:spLocks/>
          </p:cNvSpPr>
          <p:nvPr/>
        </p:nvSpPr>
        <p:spPr>
          <a:xfrm>
            <a:off x="5772552" y="3497309"/>
            <a:ext cx="4863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800"/>
              <a:buFont typeface="Arial" panose="020B0604020202020204" pitchFamily="34" charset="0"/>
              <a:buNone/>
            </a:pPr>
            <a:r>
              <a:rPr lang="en-US" sz="1800" b="1" dirty="0">
                <a:latin typeface="Roboto"/>
                <a:hlinkClick r:id="rId3"/>
              </a:rPr>
              <a:t>tuyensinh@bachkhoa-aptech.edu.vn</a:t>
            </a:r>
            <a:endParaRPr lang="en-US" sz="1800" b="1" dirty="0">
              <a:latin typeface="Roboto"/>
            </a:endParaRPr>
          </a:p>
        </p:txBody>
      </p:sp>
      <p:pic>
        <p:nvPicPr>
          <p:cNvPr id="13" name="Google Shape;4745;p464" descr="Receiver"/>
          <p:cNvPicPr preferRelativeResize="0">
            <a:picLocks/>
          </p:cNvPicPr>
          <p:nvPr/>
        </p:nvPicPr>
        <p:blipFill rotWithShape="1">
          <a:blip r:embed="rId4">
            <a:alphaModFix/>
            <a:biLevel thresh="50000"/>
          </a:blip>
          <a:srcRect/>
          <a:stretch/>
        </p:blipFill>
        <p:spPr>
          <a:xfrm>
            <a:off x="5104558" y="2754619"/>
            <a:ext cx="469813" cy="469812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4" name="Google Shape;4746;p464" descr="Envelope"/>
          <p:cNvPicPr preferRelativeResize="0">
            <a:picLocks/>
          </p:cNvPicPr>
          <p:nvPr/>
        </p:nvPicPr>
        <p:blipFill rotWithShape="1">
          <a:blip r:embed="rId5">
            <a:alphaModFix/>
            <a:biLevel thresh="50000"/>
          </a:blip>
          <a:srcRect/>
          <a:stretch/>
        </p:blipFill>
        <p:spPr>
          <a:xfrm>
            <a:off x="5104558" y="3400902"/>
            <a:ext cx="469813" cy="469812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5" name="Google Shape;4748;p464" descr="User"/>
          <p:cNvPicPr preferRelativeResize="0">
            <a:picLocks/>
          </p:cNvPicPr>
          <p:nvPr/>
        </p:nvPicPr>
        <p:blipFill rotWithShape="1">
          <a:blip r:embed="rId6">
            <a:alphaModFix/>
            <a:biLevel thresh="50000"/>
          </a:blip>
          <a:srcRect/>
          <a:stretch/>
        </p:blipFill>
        <p:spPr>
          <a:xfrm>
            <a:off x="5104558" y="2164094"/>
            <a:ext cx="469813" cy="469812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6" name="Google Shape;4749;p464" descr="decorative element"/>
          <p:cNvCxnSpPr/>
          <p:nvPr/>
        </p:nvCxnSpPr>
        <p:spPr>
          <a:xfrm>
            <a:off x="5170079" y="2633906"/>
            <a:ext cx="4297680" cy="0"/>
          </a:xfrm>
          <a:prstGeom prst="straightConnector1">
            <a:avLst/>
          </a:prstGeom>
          <a:noFill/>
          <a:ln w="9525" cap="flat" cmpd="sng">
            <a:solidFill>
              <a:srgbClr val="7030A0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7" name="Google Shape;4750;p464" descr="decorative element"/>
          <p:cNvCxnSpPr/>
          <p:nvPr/>
        </p:nvCxnSpPr>
        <p:spPr>
          <a:xfrm>
            <a:off x="5170079" y="3233062"/>
            <a:ext cx="4297680" cy="0"/>
          </a:xfrm>
          <a:prstGeom prst="straightConnector1">
            <a:avLst/>
          </a:prstGeom>
          <a:noFill/>
          <a:ln w="9525" cap="flat" cmpd="sng">
            <a:solidFill>
              <a:srgbClr val="7030A0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8" name="Google Shape;4751;p464" descr="decorative element"/>
          <p:cNvCxnSpPr/>
          <p:nvPr/>
        </p:nvCxnSpPr>
        <p:spPr>
          <a:xfrm>
            <a:off x="5170079" y="3982362"/>
            <a:ext cx="4297680" cy="0"/>
          </a:xfrm>
          <a:prstGeom prst="straightConnector1">
            <a:avLst/>
          </a:prstGeom>
          <a:noFill/>
          <a:ln w="9525" cap="flat" cmpd="sng">
            <a:solidFill>
              <a:srgbClr val="7030A0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9" name="Google Shape;4751;p464" descr="decorative element"/>
          <p:cNvCxnSpPr/>
          <p:nvPr/>
        </p:nvCxnSpPr>
        <p:spPr>
          <a:xfrm>
            <a:off x="5170079" y="4633525"/>
            <a:ext cx="4297680" cy="0"/>
          </a:xfrm>
          <a:prstGeom prst="straightConnector1">
            <a:avLst/>
          </a:prstGeom>
          <a:noFill/>
          <a:ln w="9525" cap="flat" cmpd="sng">
            <a:solidFill>
              <a:srgbClr val="7030A0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0" name="Google Shape;4743;p464"/>
          <p:cNvSpPr txBox="1">
            <a:spLocks/>
          </p:cNvSpPr>
          <p:nvPr/>
        </p:nvSpPr>
        <p:spPr>
          <a:xfrm>
            <a:off x="5772552" y="4176182"/>
            <a:ext cx="4863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800"/>
              <a:buFont typeface="Arial" panose="020B0604020202020204" pitchFamily="34" charset="0"/>
              <a:buNone/>
            </a:pPr>
            <a:r>
              <a:rPr lang="en-US" sz="1800" b="1" dirty="0">
                <a:latin typeface="Roboto"/>
                <a:hlinkClick r:id="rId7"/>
              </a:rPr>
              <a:t>www.bachkhoa-aptech.edu.vn</a:t>
            </a:r>
            <a:endParaRPr lang="en-US" sz="1800" b="1" dirty="0">
              <a:latin typeface="Roboto"/>
            </a:endParaRPr>
          </a:p>
        </p:txBody>
      </p:sp>
      <p:pic>
        <p:nvPicPr>
          <p:cNvPr id="7170" name="Picture 2" descr="Káº¿t quáº£ hÃ¬nh áº£nh cho world icon PNG"/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320" y="4102309"/>
            <a:ext cx="424744" cy="42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01DAAA9-0579-4BCE-AD5C-42ECEE80825A}"/>
              </a:ext>
            </a:extLst>
          </p:cNvPr>
          <p:cNvSpPr txBox="1"/>
          <p:nvPr/>
        </p:nvSpPr>
        <p:spPr>
          <a:xfrm>
            <a:off x="4823737" y="701033"/>
            <a:ext cx="7128577" cy="39363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b="1" dirty="0">
                <a:latin typeface="UTM Avo" panose="02040603050506020204" pitchFamily="18" charset="0"/>
              </a:rPr>
              <a:t>HỆ THỐNG ĐÀO TẠO CNTT QUỐC TẾ BACHKHOA - APTECH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96" y="1878372"/>
            <a:ext cx="3744411" cy="373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317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04" b="13489"/>
          <a:stretch/>
        </p:blipFill>
        <p:spPr>
          <a:xfrm>
            <a:off x="0" y="262497"/>
            <a:ext cx="12192000" cy="803195"/>
          </a:xfrm>
          <a:prstGeom prst="rect">
            <a:avLst/>
          </a:prstGeom>
        </p:spPr>
      </p:pic>
      <p:sp>
        <p:nvSpPr>
          <p:cNvPr id="3" name="object 6"/>
          <p:cNvSpPr/>
          <p:nvPr/>
        </p:nvSpPr>
        <p:spPr>
          <a:xfrm>
            <a:off x="405618" y="293789"/>
            <a:ext cx="9652781" cy="645534"/>
          </a:xfrm>
          <a:custGeom>
            <a:avLst/>
            <a:gdLst/>
            <a:ahLst/>
            <a:cxnLst/>
            <a:rect l="l" t="t" r="r" b="b"/>
            <a:pathLst>
              <a:path w="2125345" h="525780">
                <a:moveTo>
                  <a:pt x="2124964" y="525170"/>
                </a:moveTo>
                <a:lnTo>
                  <a:pt x="0" y="525170"/>
                </a:lnTo>
                <a:lnTo>
                  <a:pt x="0" y="0"/>
                </a:lnTo>
                <a:lnTo>
                  <a:pt x="2124964" y="0"/>
                </a:lnTo>
                <a:lnTo>
                  <a:pt x="2124964" y="52517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r>
              <a:rPr lang="en-US" sz="5000" b="1" dirty="0">
                <a:solidFill>
                  <a:schemeClr val="bg1"/>
                </a:solidFill>
                <a:latin typeface="UTM Avo" pitchFamily="18" charset="0"/>
              </a:rPr>
              <a:t>OUTLINE</a:t>
            </a:r>
            <a:endParaRPr sz="5000" b="1" dirty="0">
              <a:solidFill>
                <a:schemeClr val="bg1"/>
              </a:solidFill>
              <a:latin typeface="UTM Avo" pitchFamily="18" charset="0"/>
            </a:endParaRPr>
          </a:p>
        </p:txBody>
      </p:sp>
      <p:pic>
        <p:nvPicPr>
          <p:cNvPr id="4" name="Picture 2" descr="\\192.168.0.3\marketing_2019\Brand\logo tr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181" y="463372"/>
            <a:ext cx="2145523" cy="30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194" y="2249554"/>
            <a:ext cx="4868415" cy="3279895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225970" y="1304570"/>
            <a:ext cx="670721" cy="61113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latin typeface="UTM Avo" pitchFamily="18" charset="0"/>
              </a:rPr>
              <a:t>1</a:t>
            </a:r>
            <a:endParaRPr lang="vi-VN" sz="3000" b="1" dirty="0"/>
          </a:p>
        </p:txBody>
      </p:sp>
      <p:sp>
        <p:nvSpPr>
          <p:cNvPr id="22" name="Rectangle 21"/>
          <p:cNvSpPr/>
          <p:nvPr/>
        </p:nvSpPr>
        <p:spPr>
          <a:xfrm>
            <a:off x="2072145" y="1341064"/>
            <a:ext cx="6096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700" dirty="0">
                <a:latin typeface="Arial" pitchFamily="34" charset="0"/>
                <a:cs typeface="Arial" pitchFamily="34" charset="0"/>
              </a:rPr>
              <a:t>TỔNG QUAN ĐỀ TÀI</a:t>
            </a:r>
            <a:endParaRPr lang="vi-VN" sz="1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72145" y="2104621"/>
            <a:ext cx="717239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>
                <a:latin typeface="Arial" pitchFamily="34" charset="0"/>
                <a:cs typeface="Arial" pitchFamily="34" charset="0"/>
              </a:rPr>
              <a:t>SƠ ĐỒ PHÂN RÃ CHỨC NĂNG</a:t>
            </a:r>
            <a:endParaRPr lang="vi-VN" sz="17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225969" y="2028394"/>
            <a:ext cx="670721" cy="611131"/>
          </a:xfrm>
          <a:prstGeom prst="ellipse">
            <a:avLst/>
          </a:prstGeom>
          <a:solidFill>
            <a:srgbClr val="22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latin typeface="UTM Avo" pitchFamily="18" charset="0"/>
              </a:rPr>
              <a:t>2</a:t>
            </a:r>
            <a:endParaRPr lang="vi-VN" sz="3000" b="1" dirty="0"/>
          </a:p>
        </p:txBody>
      </p:sp>
      <p:sp>
        <p:nvSpPr>
          <p:cNvPr id="27" name="Rectangle 26"/>
          <p:cNvSpPr/>
          <p:nvPr/>
        </p:nvSpPr>
        <p:spPr>
          <a:xfrm>
            <a:off x="2072145" y="2965290"/>
            <a:ext cx="6096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700">
                <a:latin typeface="Arial" pitchFamily="34" charset="0"/>
                <a:cs typeface="Arial" pitchFamily="34" charset="0"/>
              </a:rPr>
              <a:t>SƠ ĐỒ QUAN HỆ THỰC THỂ</a:t>
            </a:r>
          </a:p>
        </p:txBody>
      </p:sp>
      <p:sp>
        <p:nvSpPr>
          <p:cNvPr id="28" name="Oval 27"/>
          <p:cNvSpPr/>
          <p:nvPr/>
        </p:nvSpPr>
        <p:spPr>
          <a:xfrm>
            <a:off x="1225967" y="2921411"/>
            <a:ext cx="670721" cy="61113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latin typeface="UTM Avo" pitchFamily="18" charset="0"/>
              </a:rPr>
              <a:t>3</a:t>
            </a:r>
            <a:endParaRPr lang="vi-VN" sz="3000" b="1" dirty="0"/>
          </a:p>
        </p:txBody>
      </p:sp>
      <p:sp>
        <p:nvSpPr>
          <p:cNvPr id="29" name="Rectangle 28"/>
          <p:cNvSpPr/>
          <p:nvPr/>
        </p:nvSpPr>
        <p:spPr>
          <a:xfrm>
            <a:off x="2049091" y="3824729"/>
            <a:ext cx="6096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700">
                <a:latin typeface="Arial" pitchFamily="34" charset="0"/>
                <a:cs typeface="Arial" pitchFamily="34" charset="0"/>
              </a:rPr>
              <a:t>THIẾT KẾ CƠ SỞ DỮ LIỆU</a:t>
            </a:r>
          </a:p>
        </p:txBody>
      </p:sp>
      <p:sp>
        <p:nvSpPr>
          <p:cNvPr id="30" name="Oval 29"/>
          <p:cNvSpPr/>
          <p:nvPr/>
        </p:nvSpPr>
        <p:spPr>
          <a:xfrm>
            <a:off x="1225969" y="3684539"/>
            <a:ext cx="670721" cy="6111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/>
              <a:t>4</a:t>
            </a:r>
            <a:endParaRPr lang="vi-VN" sz="3000" b="1" dirty="0"/>
          </a:p>
        </p:txBody>
      </p:sp>
      <p:sp>
        <p:nvSpPr>
          <p:cNvPr id="32" name="Rectangle 31"/>
          <p:cNvSpPr/>
          <p:nvPr/>
        </p:nvSpPr>
        <p:spPr>
          <a:xfrm>
            <a:off x="2049091" y="4603675"/>
            <a:ext cx="6096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700">
                <a:latin typeface="Arial" pitchFamily="34" charset="0"/>
                <a:cs typeface="Arial" pitchFamily="34" charset="0"/>
              </a:rPr>
              <a:t>PHÂN CÔNG CÔNG VIỆC TRONG NHÓM</a:t>
            </a:r>
          </a:p>
        </p:txBody>
      </p:sp>
      <p:sp>
        <p:nvSpPr>
          <p:cNvPr id="33" name="Oval 32"/>
          <p:cNvSpPr/>
          <p:nvPr/>
        </p:nvSpPr>
        <p:spPr>
          <a:xfrm>
            <a:off x="1202913" y="4451140"/>
            <a:ext cx="670721" cy="61113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latin typeface="UTM Avo" pitchFamily="18" charset="0"/>
              </a:rPr>
              <a:t>5</a:t>
            </a:r>
            <a:endParaRPr lang="vi-VN" sz="3000" b="1" dirty="0"/>
          </a:p>
        </p:txBody>
      </p:sp>
    </p:spTree>
    <p:extLst>
      <p:ext uri="{BB962C8B-B14F-4D97-AF65-F5344CB8AC3E}">
        <p14:creationId xmlns:p14="http://schemas.microsoft.com/office/powerpoint/2010/main" val="1100857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04" b="13489"/>
          <a:stretch/>
        </p:blipFill>
        <p:spPr>
          <a:xfrm>
            <a:off x="0" y="262497"/>
            <a:ext cx="12192000" cy="803195"/>
          </a:xfrm>
          <a:prstGeom prst="rect">
            <a:avLst/>
          </a:prstGeom>
        </p:spPr>
      </p:pic>
      <p:sp>
        <p:nvSpPr>
          <p:cNvPr id="20" name="object 6"/>
          <p:cNvSpPr/>
          <p:nvPr/>
        </p:nvSpPr>
        <p:spPr>
          <a:xfrm>
            <a:off x="405618" y="408213"/>
            <a:ext cx="9652781" cy="645534"/>
          </a:xfrm>
          <a:custGeom>
            <a:avLst/>
            <a:gdLst/>
            <a:ahLst/>
            <a:cxnLst/>
            <a:rect l="l" t="t" r="r" b="b"/>
            <a:pathLst>
              <a:path w="2125345" h="525780">
                <a:moveTo>
                  <a:pt x="2124964" y="525170"/>
                </a:moveTo>
                <a:lnTo>
                  <a:pt x="0" y="525170"/>
                </a:lnTo>
                <a:lnTo>
                  <a:pt x="0" y="0"/>
                </a:lnTo>
                <a:lnTo>
                  <a:pt x="2124964" y="0"/>
                </a:lnTo>
                <a:lnTo>
                  <a:pt x="2124964" y="52517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r>
              <a:rPr lang="en-US" sz="3500" b="1">
                <a:solidFill>
                  <a:schemeClr val="bg1"/>
                </a:solidFill>
                <a:latin typeface="UTM Avo" pitchFamily="18" charset="0"/>
              </a:rPr>
              <a:t>1. TỔNG QUAN ĐỀ TÀI</a:t>
            </a:r>
            <a:endParaRPr sz="3500" b="1" dirty="0">
              <a:solidFill>
                <a:schemeClr val="bg1"/>
              </a:solidFill>
              <a:latin typeface="UTM Avo" pitchFamily="18" charset="0"/>
            </a:endParaRPr>
          </a:p>
        </p:txBody>
      </p:sp>
      <p:pic>
        <p:nvPicPr>
          <p:cNvPr id="21" name="Picture 2" descr="\\192.168.0.3\marketing_2019\Brand\logo tr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181" y="463372"/>
            <a:ext cx="2145523" cy="30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04" b="13489"/>
          <a:stretch/>
        </p:blipFill>
        <p:spPr>
          <a:xfrm>
            <a:off x="5491344" y="1512229"/>
            <a:ext cx="6700656" cy="466426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491344" y="1524174"/>
            <a:ext cx="6372750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Wingdings" pitchFamily="2" charset="2"/>
              <a:buChar char="ü"/>
            </a:pPr>
            <a:r>
              <a:rPr lang="vi-VN" sz="1500">
                <a:solidFill>
                  <a:schemeClr val="bg1"/>
                </a:solidFill>
              </a:rPr>
              <a:t>Website in ảnh online là khá tiện dụng cho người dùng </a:t>
            </a:r>
            <a:r>
              <a:rPr lang="vi-VN" sz="1500" dirty="0">
                <a:solidFill>
                  <a:schemeClr val="bg1"/>
                </a:solidFill>
              </a:rPr>
              <a:t>trong thời đại mọi công việc đều số hoá.</a:t>
            </a:r>
            <a:endParaRPr lang="en-US" sz="1500" dirty="0">
              <a:solidFill>
                <a:schemeClr val="bg1"/>
              </a:solidFill>
            </a:endParaRPr>
          </a:p>
          <a:p>
            <a:pPr marL="285750" indent="-285750" algn="just" fontAlgn="base">
              <a:lnSpc>
                <a:spcPct val="150000"/>
              </a:lnSpc>
              <a:buFont typeface="Wingdings" pitchFamily="2" charset="2"/>
              <a:buChar char="ü"/>
            </a:pPr>
            <a:r>
              <a:rPr lang="vi-VN" sz="1500">
                <a:solidFill>
                  <a:schemeClr val="bg1"/>
                </a:solidFill>
              </a:rPr>
              <a:t>Việc </a:t>
            </a:r>
            <a:r>
              <a:rPr lang="vi-VN" sz="1500" dirty="0">
                <a:solidFill>
                  <a:schemeClr val="bg1"/>
                </a:solidFill>
              </a:rPr>
              <a:t>giao dịch qua Internet là dễ dàng và phổ biến.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31" t="26539" r="1502" b="19616"/>
          <a:stretch/>
        </p:blipFill>
        <p:spPr bwMode="auto">
          <a:xfrm>
            <a:off x="0" y="1524174"/>
            <a:ext cx="5491344" cy="466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2805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4578598" y="1857873"/>
            <a:ext cx="6759962" cy="298044"/>
          </a:xfrm>
          <a:prstGeom prst="rect">
            <a:avLst/>
          </a:prstGeom>
        </p:spPr>
        <p:txBody>
          <a:bodyPr vert="horz" wrap="square" lIns="0" tIns="20842" rIns="0" bIns="0" rtlCol="0">
            <a:spAutoFit/>
          </a:bodyPr>
          <a:lstStyle/>
          <a:p>
            <a:pPr marL="306592" indent="-285750">
              <a:spcBef>
                <a:spcPts val="164"/>
              </a:spcBef>
              <a:buFont typeface="Arial" pitchFamily="34" charset="0"/>
              <a:buChar char="•"/>
            </a:pPr>
            <a:r>
              <a:rPr lang="en-US" spc="82" dirty="0" err="1">
                <a:latin typeface="Arial" pitchFamily="34" charset="0"/>
                <a:cs typeface="Arial" pitchFamily="34" charset="0"/>
              </a:rPr>
              <a:t>Tên</a:t>
            </a:r>
            <a:r>
              <a:rPr lang="en-US" spc="82" dirty="0">
                <a:latin typeface="Arial" pitchFamily="34" charset="0"/>
                <a:cs typeface="Arial" pitchFamily="34" charset="0"/>
              </a:rPr>
              <a:t> </a:t>
            </a:r>
            <a:r>
              <a:rPr lang="en-US" spc="82" dirty="0" err="1">
                <a:latin typeface="Arial" pitchFamily="34" charset="0"/>
                <a:cs typeface="Arial" pitchFamily="34" charset="0"/>
              </a:rPr>
              <a:t>đề</a:t>
            </a:r>
            <a:r>
              <a:rPr lang="en-US" spc="82" dirty="0">
                <a:latin typeface="Arial" pitchFamily="34" charset="0"/>
                <a:cs typeface="Arial" pitchFamily="34" charset="0"/>
              </a:rPr>
              <a:t> </a:t>
            </a:r>
            <a:r>
              <a:rPr lang="en-US" spc="82" dirty="0" err="1">
                <a:latin typeface="Arial" pitchFamily="34" charset="0"/>
                <a:cs typeface="Arial" pitchFamily="34" charset="0"/>
              </a:rPr>
              <a:t>tài</a:t>
            </a:r>
            <a:r>
              <a:rPr lang="en-US" spc="82" dirty="0">
                <a:latin typeface="Arial" pitchFamily="34" charset="0"/>
                <a:cs typeface="Arial" pitchFamily="34" charset="0"/>
              </a:rPr>
              <a:t>: </a:t>
            </a:r>
            <a:r>
              <a:rPr lang="vi-VN" b="1" spc="82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Website in ảnh online</a:t>
            </a:r>
            <a:endParaRPr lang="vi-VN" b="1" spc="82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09510" y="1826862"/>
            <a:ext cx="2473663" cy="616271"/>
          </a:xfrm>
          <a:custGeom>
            <a:avLst/>
            <a:gdLst/>
            <a:ahLst/>
            <a:cxnLst/>
            <a:rect l="l" t="t" r="r" b="b"/>
            <a:pathLst>
              <a:path w="1565910" h="321310">
                <a:moveTo>
                  <a:pt x="0" y="321233"/>
                </a:moveTo>
                <a:lnTo>
                  <a:pt x="1565351" y="321233"/>
                </a:lnTo>
                <a:lnTo>
                  <a:pt x="1565351" y="0"/>
                </a:lnTo>
                <a:lnTo>
                  <a:pt x="0" y="0"/>
                </a:lnTo>
                <a:lnTo>
                  <a:pt x="0" y="321233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</p:spPr>
        <p:txBody>
          <a:bodyPr wrap="square" lIns="0" tIns="0" rIns="0" bIns="0" rtlCol="0"/>
          <a:lstStyle/>
          <a:p>
            <a:pPr marL="20842" algn="ctr">
              <a:spcBef>
                <a:spcPts val="164"/>
              </a:spcBef>
            </a:pPr>
            <a:r>
              <a:rPr lang="vi-VN" sz="3000" b="1" spc="82" dirty="0">
                <a:solidFill>
                  <a:schemeClr val="bg1"/>
                </a:solidFill>
                <a:cs typeface="Arial"/>
              </a:rPr>
              <a:t>1</a:t>
            </a:r>
          </a:p>
        </p:txBody>
      </p:sp>
      <p:sp>
        <p:nvSpPr>
          <p:cNvPr id="9" name="object 9"/>
          <p:cNvSpPr/>
          <p:nvPr/>
        </p:nvSpPr>
        <p:spPr>
          <a:xfrm>
            <a:off x="1109510" y="2601377"/>
            <a:ext cx="2473663" cy="731694"/>
          </a:xfrm>
          <a:custGeom>
            <a:avLst/>
            <a:gdLst/>
            <a:ahLst/>
            <a:cxnLst/>
            <a:rect l="l" t="t" r="r" b="b"/>
            <a:pathLst>
              <a:path w="1256664" h="321310">
                <a:moveTo>
                  <a:pt x="0" y="321233"/>
                </a:moveTo>
                <a:lnTo>
                  <a:pt x="1256080" y="321233"/>
                </a:lnTo>
                <a:lnTo>
                  <a:pt x="1256080" y="0"/>
                </a:lnTo>
                <a:lnTo>
                  <a:pt x="0" y="0"/>
                </a:lnTo>
                <a:lnTo>
                  <a:pt x="0" y="321233"/>
                </a:lnTo>
                <a:close/>
              </a:path>
            </a:pathLst>
          </a:custGeom>
          <a:solidFill>
            <a:srgbClr val="22B1BF"/>
          </a:solidFill>
        </p:spPr>
        <p:txBody>
          <a:bodyPr wrap="square" lIns="0" tIns="0" rIns="0" bIns="0" rtlCol="0"/>
          <a:lstStyle/>
          <a:p>
            <a:pPr marL="20842" algn="ctr">
              <a:spcBef>
                <a:spcPts val="164"/>
              </a:spcBef>
            </a:pPr>
            <a:r>
              <a:rPr lang="vi-VN" sz="3000" b="1" spc="82" dirty="0">
                <a:solidFill>
                  <a:schemeClr val="bg1"/>
                </a:solidFill>
                <a:cs typeface="Arial"/>
              </a:rPr>
              <a:t>2</a:t>
            </a:r>
          </a:p>
        </p:txBody>
      </p:sp>
      <p:sp>
        <p:nvSpPr>
          <p:cNvPr id="10" name="object 10"/>
          <p:cNvSpPr/>
          <p:nvPr/>
        </p:nvSpPr>
        <p:spPr>
          <a:xfrm>
            <a:off x="1109507" y="3500858"/>
            <a:ext cx="2473663" cy="605747"/>
          </a:xfrm>
          <a:custGeom>
            <a:avLst/>
            <a:gdLst/>
            <a:ahLst/>
            <a:cxnLst/>
            <a:rect l="l" t="t" r="r" b="b"/>
            <a:pathLst>
              <a:path w="720725" h="321310">
                <a:moveTo>
                  <a:pt x="0" y="321221"/>
                </a:moveTo>
                <a:lnTo>
                  <a:pt x="720470" y="321221"/>
                </a:lnTo>
                <a:lnTo>
                  <a:pt x="720470" y="0"/>
                </a:lnTo>
                <a:lnTo>
                  <a:pt x="0" y="0"/>
                </a:lnTo>
                <a:lnTo>
                  <a:pt x="0" y="32122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pPr marL="20842" lvl="0" algn="ctr">
              <a:spcBef>
                <a:spcPts val="164"/>
              </a:spcBef>
            </a:pPr>
            <a:r>
              <a:rPr lang="vi-VN" sz="3000" b="1" spc="82" dirty="0">
                <a:solidFill>
                  <a:schemeClr val="bg1"/>
                </a:solidFill>
                <a:cs typeface="Arial"/>
              </a:rPr>
              <a:t>3</a:t>
            </a:r>
          </a:p>
        </p:txBody>
      </p:sp>
      <p:sp>
        <p:nvSpPr>
          <p:cNvPr id="11" name="object 11"/>
          <p:cNvSpPr/>
          <p:nvPr/>
        </p:nvSpPr>
        <p:spPr>
          <a:xfrm>
            <a:off x="1109505" y="4286390"/>
            <a:ext cx="2473665" cy="609167"/>
          </a:xfrm>
          <a:custGeom>
            <a:avLst/>
            <a:gdLst/>
            <a:ahLst/>
            <a:cxnLst/>
            <a:rect l="l" t="t" r="r" b="b"/>
            <a:pathLst>
              <a:path w="409575" h="321310">
                <a:moveTo>
                  <a:pt x="0" y="321233"/>
                </a:moveTo>
                <a:lnTo>
                  <a:pt x="409486" y="321233"/>
                </a:lnTo>
                <a:lnTo>
                  <a:pt x="409486" y="0"/>
                </a:lnTo>
                <a:lnTo>
                  <a:pt x="0" y="0"/>
                </a:lnTo>
                <a:lnTo>
                  <a:pt x="0" y="321233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pPr algn="ctr"/>
            <a:r>
              <a:rPr lang="vi-VN" sz="3000" b="1" dirty="0">
                <a:solidFill>
                  <a:schemeClr val="bg1"/>
                </a:solidFill>
              </a:rPr>
              <a:t>4</a:t>
            </a:r>
            <a:endParaRPr sz="3000" b="1" dirty="0">
              <a:solidFill>
                <a:schemeClr val="bg1"/>
              </a:solidFill>
              <a:latin typeface="UTM Avo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09511" y="5059841"/>
            <a:ext cx="2473662" cy="615553"/>
          </a:xfrm>
          <a:custGeom>
            <a:avLst/>
            <a:gdLst/>
            <a:ahLst/>
            <a:cxnLst/>
            <a:rect l="l" t="t" r="r" b="b"/>
            <a:pathLst>
              <a:path w="142239" h="321310">
                <a:moveTo>
                  <a:pt x="0" y="321233"/>
                </a:moveTo>
                <a:lnTo>
                  <a:pt x="141681" y="321233"/>
                </a:lnTo>
                <a:lnTo>
                  <a:pt x="141681" y="0"/>
                </a:lnTo>
                <a:lnTo>
                  <a:pt x="0" y="0"/>
                </a:lnTo>
                <a:lnTo>
                  <a:pt x="0" y="321233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pPr algn="ctr"/>
            <a:r>
              <a:rPr lang="vi-VN" sz="30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6" name="object 26"/>
          <p:cNvSpPr/>
          <p:nvPr/>
        </p:nvSpPr>
        <p:spPr>
          <a:xfrm>
            <a:off x="4145818" y="1669450"/>
            <a:ext cx="45719" cy="4391442"/>
          </a:xfrm>
          <a:custGeom>
            <a:avLst/>
            <a:gdLst/>
            <a:ahLst/>
            <a:cxnLst/>
            <a:rect l="l" t="t" r="r" b="b"/>
            <a:pathLst>
              <a:path h="2297429">
                <a:moveTo>
                  <a:pt x="0" y="0"/>
                </a:moveTo>
                <a:lnTo>
                  <a:pt x="0" y="2297353"/>
                </a:lnTo>
              </a:path>
            </a:pathLst>
          </a:custGeom>
          <a:ln w="12700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04" b="13489"/>
          <a:stretch/>
        </p:blipFill>
        <p:spPr>
          <a:xfrm>
            <a:off x="0" y="262497"/>
            <a:ext cx="12192000" cy="803195"/>
          </a:xfrm>
          <a:prstGeom prst="rect">
            <a:avLst/>
          </a:prstGeom>
        </p:spPr>
      </p:pic>
      <p:sp>
        <p:nvSpPr>
          <p:cNvPr id="20" name="object 6"/>
          <p:cNvSpPr/>
          <p:nvPr/>
        </p:nvSpPr>
        <p:spPr>
          <a:xfrm>
            <a:off x="405618" y="408213"/>
            <a:ext cx="9652781" cy="645534"/>
          </a:xfrm>
          <a:custGeom>
            <a:avLst/>
            <a:gdLst/>
            <a:ahLst/>
            <a:cxnLst/>
            <a:rect l="l" t="t" r="r" b="b"/>
            <a:pathLst>
              <a:path w="2125345" h="525780">
                <a:moveTo>
                  <a:pt x="2124964" y="525170"/>
                </a:moveTo>
                <a:lnTo>
                  <a:pt x="0" y="525170"/>
                </a:lnTo>
                <a:lnTo>
                  <a:pt x="0" y="0"/>
                </a:lnTo>
                <a:lnTo>
                  <a:pt x="2124964" y="0"/>
                </a:lnTo>
                <a:lnTo>
                  <a:pt x="2124964" y="52517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r>
              <a:rPr lang="en-US" sz="3500" b="1">
                <a:solidFill>
                  <a:schemeClr val="bg1"/>
                </a:solidFill>
                <a:latin typeface="UTM Avo" pitchFamily="18" charset="0"/>
              </a:rPr>
              <a:t>1. TỔNG QUAN ĐỀ TÀI</a:t>
            </a:r>
            <a:endParaRPr sz="3500" b="1" dirty="0">
              <a:solidFill>
                <a:schemeClr val="bg1"/>
              </a:solidFill>
              <a:latin typeface="UTM Avo" pitchFamily="18" charset="0"/>
            </a:endParaRPr>
          </a:p>
        </p:txBody>
      </p:sp>
      <p:pic>
        <p:nvPicPr>
          <p:cNvPr id="21" name="Picture 2" descr="\\192.168.0.3\marketing_2019\Brand\logo tr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181" y="463372"/>
            <a:ext cx="2145523" cy="30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527602" y="3601168"/>
            <a:ext cx="7030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6592" indent="-285750">
              <a:spcBef>
                <a:spcPts val="164"/>
              </a:spcBef>
              <a:buFont typeface="Arial" panose="020B0604020202020204" pitchFamily="34" charset="0"/>
              <a:buChar char="•"/>
            </a:pPr>
            <a:r>
              <a:rPr lang="vi-VN" spc="82">
                <a:cs typeface="Arial"/>
              </a:rPr>
              <a:t>Framework: </a:t>
            </a:r>
            <a:r>
              <a:rPr lang="vi-VN" b="1" spc="82">
                <a:solidFill>
                  <a:srgbClr val="0070C0"/>
                </a:solidFill>
                <a:cs typeface="Arial"/>
              </a:rPr>
              <a:t>.Net Framework 4.6.1</a:t>
            </a:r>
            <a:endParaRPr lang="vi-VN" b="1" spc="82" dirty="0">
              <a:solidFill>
                <a:srgbClr val="0070C0"/>
              </a:solidFill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02672" y="2967224"/>
            <a:ext cx="72388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6592" indent="-285750">
              <a:spcBef>
                <a:spcPts val="164"/>
              </a:spcBef>
              <a:buFont typeface="Arial" pitchFamily="34" charset="0"/>
              <a:buChar char="•"/>
            </a:pPr>
            <a:r>
              <a:rPr lang="en-US" spc="82" dirty="0" err="1">
                <a:latin typeface="Arial" pitchFamily="34" charset="0"/>
                <a:cs typeface="Arial" pitchFamily="34" charset="0"/>
              </a:rPr>
              <a:t>Ngôn</a:t>
            </a:r>
            <a:r>
              <a:rPr lang="en-US" spc="82" dirty="0">
                <a:latin typeface="Arial" pitchFamily="34" charset="0"/>
                <a:cs typeface="Arial" pitchFamily="34" charset="0"/>
              </a:rPr>
              <a:t> </a:t>
            </a:r>
            <a:r>
              <a:rPr lang="en-US" spc="82" dirty="0" err="1">
                <a:latin typeface="Arial" pitchFamily="34" charset="0"/>
                <a:cs typeface="Arial" pitchFamily="34" charset="0"/>
              </a:rPr>
              <a:t>ngữ</a:t>
            </a:r>
            <a:r>
              <a:rPr lang="en-US" spc="82" dirty="0">
                <a:latin typeface="Arial" pitchFamily="34" charset="0"/>
                <a:cs typeface="Arial" pitchFamily="34" charset="0"/>
              </a:rPr>
              <a:t> </a:t>
            </a:r>
            <a:r>
              <a:rPr lang="en-US" spc="82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pc="82" dirty="0">
                <a:latin typeface="Arial" pitchFamily="34" charset="0"/>
                <a:cs typeface="Arial" pitchFamily="34" charset="0"/>
              </a:rPr>
              <a:t> </a:t>
            </a:r>
            <a:r>
              <a:rPr lang="en-US" spc="82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pc="82">
                <a:latin typeface="Arial" pitchFamily="34" charset="0"/>
                <a:cs typeface="Arial" pitchFamily="34" charset="0"/>
              </a:rPr>
              <a:t>: </a:t>
            </a:r>
            <a:r>
              <a:rPr lang="vi-VN" b="1" spc="82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C#</a:t>
            </a:r>
            <a:r>
              <a:rPr lang="en-US" b="1" spc="82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b="1" spc="82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HTML5, CSS3, </a:t>
            </a:r>
            <a:r>
              <a:rPr lang="en-US" b="1" spc="82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Javascript</a:t>
            </a:r>
            <a:endParaRPr lang="en-US" b="1" spc="82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object 7"/>
          <p:cNvSpPr txBox="1"/>
          <p:nvPr/>
        </p:nvSpPr>
        <p:spPr>
          <a:xfrm>
            <a:off x="4604662" y="4590973"/>
            <a:ext cx="7136897" cy="298044"/>
          </a:xfrm>
          <a:prstGeom prst="rect">
            <a:avLst/>
          </a:prstGeom>
        </p:spPr>
        <p:txBody>
          <a:bodyPr vert="horz" wrap="square" lIns="0" tIns="20842" rIns="0" bIns="0" rtlCol="0">
            <a:spAutoFit/>
          </a:bodyPr>
          <a:lstStyle/>
          <a:p>
            <a:pPr marL="306592" indent="-285750">
              <a:spcBef>
                <a:spcPts val="164"/>
              </a:spcBef>
              <a:buFont typeface="Arial" pitchFamily="34" charset="0"/>
              <a:buChar char="•"/>
            </a:pPr>
            <a:r>
              <a:rPr lang="en-US" spc="82" dirty="0" err="1">
                <a:latin typeface="Arial" pitchFamily="34" charset="0"/>
                <a:cs typeface="Arial" pitchFamily="34" charset="0"/>
              </a:rPr>
              <a:t>Thời</a:t>
            </a:r>
            <a:r>
              <a:rPr lang="en-US" spc="82" dirty="0">
                <a:latin typeface="Arial" pitchFamily="34" charset="0"/>
                <a:cs typeface="Arial" pitchFamily="34" charset="0"/>
              </a:rPr>
              <a:t> </a:t>
            </a:r>
            <a:r>
              <a:rPr lang="en-US" spc="82" dirty="0" err="1">
                <a:latin typeface="Arial" pitchFamily="34" charset="0"/>
                <a:cs typeface="Arial" pitchFamily="34" charset="0"/>
              </a:rPr>
              <a:t>gian</a:t>
            </a:r>
            <a:r>
              <a:rPr lang="en-US" spc="82" dirty="0">
                <a:latin typeface="Arial" pitchFamily="34" charset="0"/>
                <a:cs typeface="Arial" pitchFamily="34" charset="0"/>
              </a:rPr>
              <a:t> </a:t>
            </a:r>
            <a:r>
              <a:rPr lang="en-US" spc="82" dirty="0" err="1">
                <a:latin typeface="Arial" pitchFamily="34" charset="0"/>
                <a:cs typeface="Arial" pitchFamily="34" charset="0"/>
              </a:rPr>
              <a:t>hoàn</a:t>
            </a:r>
            <a:r>
              <a:rPr lang="en-US" spc="82" dirty="0">
                <a:latin typeface="Arial" pitchFamily="34" charset="0"/>
                <a:cs typeface="Arial" pitchFamily="34" charset="0"/>
              </a:rPr>
              <a:t> </a:t>
            </a:r>
            <a:r>
              <a:rPr lang="en-US" spc="82" dirty="0" err="1">
                <a:latin typeface="Arial" pitchFamily="34" charset="0"/>
                <a:cs typeface="Arial" pitchFamily="34" charset="0"/>
              </a:rPr>
              <a:t>thành</a:t>
            </a:r>
            <a:r>
              <a:rPr lang="en-US" spc="82">
                <a:latin typeface="Arial" pitchFamily="34" charset="0"/>
                <a:cs typeface="Arial" pitchFamily="34" charset="0"/>
              </a:rPr>
              <a:t>: </a:t>
            </a:r>
            <a:r>
              <a:rPr lang="vi-VN" b="1" spc="82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01</a:t>
            </a:r>
            <a:r>
              <a:rPr lang="en-US" b="1" spc="82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spc="82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tháng</a:t>
            </a:r>
            <a:endParaRPr lang="vi-VN" b="1" spc="82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object 7"/>
          <p:cNvSpPr txBox="1"/>
          <p:nvPr/>
        </p:nvSpPr>
        <p:spPr>
          <a:xfrm>
            <a:off x="4604662" y="2399291"/>
            <a:ext cx="7136897" cy="298044"/>
          </a:xfrm>
          <a:prstGeom prst="rect">
            <a:avLst/>
          </a:prstGeom>
        </p:spPr>
        <p:txBody>
          <a:bodyPr vert="horz" wrap="square" lIns="0" tIns="20842" rIns="0" bIns="0" rtlCol="0">
            <a:spAutoFit/>
          </a:bodyPr>
          <a:lstStyle/>
          <a:p>
            <a:pPr marL="306592" indent="-285750">
              <a:spcBef>
                <a:spcPts val="164"/>
              </a:spcBef>
              <a:buFont typeface="Arial" pitchFamily="34" charset="0"/>
              <a:buChar char="•"/>
            </a:pPr>
            <a:r>
              <a:rPr lang="en-US" spc="82" dirty="0" err="1">
                <a:latin typeface="Arial" pitchFamily="34" charset="0"/>
                <a:cs typeface="Arial" pitchFamily="34" charset="0"/>
              </a:rPr>
              <a:t>Loại</a:t>
            </a:r>
            <a:r>
              <a:rPr lang="en-US" spc="82" dirty="0">
                <a:latin typeface="Arial" pitchFamily="34" charset="0"/>
                <a:cs typeface="Arial" pitchFamily="34" charset="0"/>
              </a:rPr>
              <a:t> </a:t>
            </a:r>
            <a:r>
              <a:rPr lang="en-US" spc="82" dirty="0" err="1">
                <a:latin typeface="Arial" pitchFamily="34" charset="0"/>
                <a:cs typeface="Arial" pitchFamily="34" charset="0"/>
              </a:rPr>
              <a:t>hình</a:t>
            </a:r>
            <a:r>
              <a:rPr lang="en-US" spc="82" dirty="0">
                <a:latin typeface="Arial" pitchFamily="34" charset="0"/>
                <a:cs typeface="Arial" pitchFamily="34" charset="0"/>
              </a:rPr>
              <a:t>: </a:t>
            </a:r>
            <a:r>
              <a:rPr lang="en-US" b="1" spc="82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Website </a:t>
            </a:r>
            <a:r>
              <a:rPr lang="en-US" b="1" spc="82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thương</a:t>
            </a:r>
            <a:r>
              <a:rPr lang="en-US" b="1" spc="82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spc="82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mại</a:t>
            </a:r>
            <a:r>
              <a:rPr lang="en-US" b="1" spc="82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spc="82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điện</a:t>
            </a:r>
            <a:r>
              <a:rPr lang="en-US" b="1" spc="82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spc="82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tử</a:t>
            </a:r>
            <a:endParaRPr lang="vi-VN" b="1" spc="82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object 7"/>
          <p:cNvSpPr txBox="1"/>
          <p:nvPr/>
        </p:nvSpPr>
        <p:spPr>
          <a:xfrm>
            <a:off x="4604662" y="4086090"/>
            <a:ext cx="7136897" cy="298044"/>
          </a:xfrm>
          <a:prstGeom prst="rect">
            <a:avLst/>
          </a:prstGeom>
        </p:spPr>
        <p:txBody>
          <a:bodyPr vert="horz" wrap="square" lIns="0" tIns="20842" rIns="0" bIns="0" rtlCol="0">
            <a:spAutoFit/>
          </a:bodyPr>
          <a:lstStyle/>
          <a:p>
            <a:pPr marL="306592" indent="-285750">
              <a:spcBef>
                <a:spcPts val="164"/>
              </a:spcBef>
              <a:buFont typeface="Arial" pitchFamily="34" charset="0"/>
              <a:buChar char="•"/>
            </a:pPr>
            <a:r>
              <a:rPr lang="vi-VN" spc="82" dirty="0">
                <a:latin typeface="Arial" pitchFamily="34" charset="0"/>
                <a:cs typeface="Arial" pitchFamily="34" charset="0"/>
              </a:rPr>
              <a:t>Thư viện</a:t>
            </a:r>
            <a:r>
              <a:rPr lang="en-US" spc="82">
                <a:latin typeface="Arial" pitchFamily="34" charset="0"/>
                <a:cs typeface="Arial" pitchFamily="34" charset="0"/>
              </a:rPr>
              <a:t>: </a:t>
            </a:r>
            <a:r>
              <a:rPr lang="vi-VN" b="1" spc="82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PetaPoco</a:t>
            </a:r>
            <a:endParaRPr lang="vi-VN" b="1" spc="82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453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5" b="3890"/>
          <a:stretch/>
        </p:blipFill>
        <p:spPr>
          <a:xfrm>
            <a:off x="18246" y="0"/>
            <a:ext cx="12192000" cy="6858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04" b="13489"/>
          <a:stretch/>
        </p:blipFill>
        <p:spPr>
          <a:xfrm>
            <a:off x="0" y="262497"/>
            <a:ext cx="12192000" cy="803195"/>
          </a:xfrm>
          <a:prstGeom prst="rect">
            <a:avLst/>
          </a:prstGeom>
        </p:spPr>
      </p:pic>
      <p:sp>
        <p:nvSpPr>
          <p:cNvPr id="20" name="object 6"/>
          <p:cNvSpPr/>
          <p:nvPr/>
        </p:nvSpPr>
        <p:spPr>
          <a:xfrm>
            <a:off x="405618" y="408213"/>
            <a:ext cx="9652781" cy="645534"/>
          </a:xfrm>
          <a:custGeom>
            <a:avLst/>
            <a:gdLst/>
            <a:ahLst/>
            <a:cxnLst/>
            <a:rect l="l" t="t" r="r" b="b"/>
            <a:pathLst>
              <a:path w="2125345" h="525780">
                <a:moveTo>
                  <a:pt x="2124964" y="525170"/>
                </a:moveTo>
                <a:lnTo>
                  <a:pt x="0" y="525170"/>
                </a:lnTo>
                <a:lnTo>
                  <a:pt x="0" y="0"/>
                </a:lnTo>
                <a:lnTo>
                  <a:pt x="2124964" y="0"/>
                </a:lnTo>
                <a:lnTo>
                  <a:pt x="2124964" y="52517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r>
              <a:rPr lang="en-US" sz="3500" b="1">
                <a:solidFill>
                  <a:schemeClr val="bg1"/>
                </a:solidFill>
                <a:latin typeface="UTM Avo" pitchFamily="18" charset="0"/>
              </a:rPr>
              <a:t>2. CHỨC NĂNG ỨNG DỤNG</a:t>
            </a:r>
            <a:endParaRPr sz="3500" b="1" dirty="0">
              <a:solidFill>
                <a:schemeClr val="bg1"/>
              </a:solidFill>
              <a:latin typeface="UTM Avo" pitchFamily="18" charset="0"/>
            </a:endParaRPr>
          </a:p>
        </p:txBody>
      </p:sp>
      <p:pic>
        <p:nvPicPr>
          <p:cNvPr id="21" name="Picture 2" descr="\\192.168.0.3\marketing_2019\Brand\logo tr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181" y="463372"/>
            <a:ext cx="2145523" cy="30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object 6"/>
          <p:cNvSpPr/>
          <p:nvPr/>
        </p:nvSpPr>
        <p:spPr>
          <a:xfrm>
            <a:off x="1709394" y="1832893"/>
            <a:ext cx="3270568" cy="645534"/>
          </a:xfrm>
          <a:custGeom>
            <a:avLst/>
            <a:gdLst/>
            <a:ahLst/>
            <a:cxnLst/>
            <a:rect l="l" t="t" r="r" b="b"/>
            <a:pathLst>
              <a:path w="2125345" h="525780">
                <a:moveTo>
                  <a:pt x="2124964" y="525170"/>
                </a:moveTo>
                <a:lnTo>
                  <a:pt x="0" y="525170"/>
                </a:lnTo>
                <a:lnTo>
                  <a:pt x="0" y="0"/>
                </a:lnTo>
                <a:lnTo>
                  <a:pt x="2124964" y="0"/>
                </a:lnTo>
                <a:lnTo>
                  <a:pt x="2124964" y="52517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pPr algn="ctr">
              <a:lnSpc>
                <a:spcPct val="150000"/>
              </a:lnSpc>
            </a:pPr>
            <a:r>
              <a:rPr lang="en-US" sz="3000" b="1">
                <a:solidFill>
                  <a:srgbClr val="FDBA14"/>
                </a:solidFill>
                <a:latin typeface="Arial" pitchFamily="34" charset="0"/>
                <a:cs typeface="Arial" pitchFamily="34" charset="0"/>
              </a:rPr>
              <a:t>FRONT-END</a:t>
            </a:r>
            <a:endParaRPr lang="en-US" sz="3000" b="1" dirty="0">
              <a:solidFill>
                <a:srgbClr val="FDBA1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object 6"/>
          <p:cNvSpPr/>
          <p:nvPr/>
        </p:nvSpPr>
        <p:spPr>
          <a:xfrm>
            <a:off x="6942032" y="1832893"/>
            <a:ext cx="3116367" cy="645534"/>
          </a:xfrm>
          <a:custGeom>
            <a:avLst/>
            <a:gdLst/>
            <a:ahLst/>
            <a:cxnLst/>
            <a:rect l="l" t="t" r="r" b="b"/>
            <a:pathLst>
              <a:path w="2125345" h="525780">
                <a:moveTo>
                  <a:pt x="2124964" y="525170"/>
                </a:moveTo>
                <a:lnTo>
                  <a:pt x="0" y="525170"/>
                </a:lnTo>
                <a:lnTo>
                  <a:pt x="0" y="0"/>
                </a:lnTo>
                <a:lnTo>
                  <a:pt x="2124964" y="0"/>
                </a:lnTo>
                <a:lnTo>
                  <a:pt x="2124964" y="52517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pPr algn="ctr">
              <a:lnSpc>
                <a:spcPct val="150000"/>
              </a:lnSpc>
            </a:pPr>
            <a:r>
              <a:rPr lang="en-US" sz="3000" b="1">
                <a:solidFill>
                  <a:srgbClr val="FDBA14"/>
                </a:solidFill>
                <a:latin typeface="Arial" pitchFamily="34" charset="0"/>
                <a:cs typeface="Arial" pitchFamily="34" charset="0"/>
              </a:rPr>
              <a:t>BACK-END</a:t>
            </a:r>
            <a:endParaRPr sz="3000" b="1" dirty="0">
              <a:solidFill>
                <a:srgbClr val="FDBA1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object 7"/>
          <p:cNvSpPr txBox="1"/>
          <p:nvPr/>
        </p:nvSpPr>
        <p:spPr>
          <a:xfrm>
            <a:off x="7081732" y="2627703"/>
            <a:ext cx="3176693" cy="2590980"/>
          </a:xfrm>
          <a:prstGeom prst="rect">
            <a:avLst/>
          </a:prstGeom>
        </p:spPr>
        <p:txBody>
          <a:bodyPr vert="horz" wrap="square" lIns="0" tIns="20842" rIns="0" bIns="0" rtlCol="0">
            <a:spAutoFit/>
          </a:bodyPr>
          <a:lstStyle/>
          <a:p>
            <a:pPr marL="306592" indent="-285750">
              <a:lnSpc>
                <a:spcPct val="150000"/>
              </a:lnSpc>
              <a:spcBef>
                <a:spcPts val="164"/>
              </a:spcBef>
              <a:buFont typeface="Wingdings" pitchFamily="2" charset="2"/>
              <a:buChar char="ü"/>
            </a:pPr>
            <a:r>
              <a:rPr lang="en-US" b="1" spc="82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Quản lý </a:t>
            </a:r>
            <a:r>
              <a:rPr lang="vi-VN" b="1" spc="82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Sản phẩm, Loại sản phẩm</a:t>
            </a:r>
            <a:endParaRPr lang="en-US" b="1" spc="82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306592" indent="-285750">
              <a:lnSpc>
                <a:spcPct val="150000"/>
              </a:lnSpc>
              <a:spcBef>
                <a:spcPts val="164"/>
              </a:spcBef>
              <a:buFont typeface="Wingdings" pitchFamily="2" charset="2"/>
              <a:buChar char="ü"/>
            </a:pPr>
            <a:r>
              <a:rPr lang="en-US" b="1" spc="82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Quản </a:t>
            </a:r>
            <a:r>
              <a:rPr lang="en-US" b="1" spc="82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lý</a:t>
            </a:r>
            <a:r>
              <a:rPr lang="en-US" b="1" spc="82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b="1" spc="82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Banner</a:t>
            </a:r>
            <a:endParaRPr lang="en-US" b="1" spc="82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306592" indent="-285750">
              <a:lnSpc>
                <a:spcPct val="150000"/>
              </a:lnSpc>
              <a:spcBef>
                <a:spcPts val="164"/>
              </a:spcBef>
              <a:buFont typeface="Wingdings" pitchFamily="2" charset="2"/>
              <a:buChar char="ü"/>
            </a:pPr>
            <a:r>
              <a:rPr lang="en-US" b="1" spc="82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Quản lý </a:t>
            </a:r>
            <a:r>
              <a:rPr lang="vi-VN" b="1" spc="82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b="1" spc="82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lang="vi-VN" b="1" spc="82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b="1" spc="82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ức</a:t>
            </a:r>
            <a:endParaRPr lang="vi-VN" b="1" spc="82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306592" indent="-285750">
              <a:lnSpc>
                <a:spcPct val="150000"/>
              </a:lnSpc>
              <a:spcBef>
                <a:spcPts val="164"/>
              </a:spcBef>
              <a:buFont typeface="Wingdings" pitchFamily="2" charset="2"/>
              <a:buChar char="ü"/>
            </a:pPr>
            <a:r>
              <a:rPr lang="vi-VN" b="1" spc="82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Quản lý Kích thước sản phẩm</a:t>
            </a:r>
            <a:endParaRPr lang="vi-VN" b="1" spc="82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object 7"/>
          <p:cNvSpPr txBox="1"/>
          <p:nvPr/>
        </p:nvSpPr>
        <p:spPr>
          <a:xfrm>
            <a:off x="1641803" y="2769581"/>
            <a:ext cx="3901748" cy="2616628"/>
          </a:xfrm>
          <a:prstGeom prst="rect">
            <a:avLst/>
          </a:prstGeom>
        </p:spPr>
        <p:txBody>
          <a:bodyPr vert="horz" wrap="square" lIns="0" tIns="20842" rIns="0" bIns="0" rtlCol="0">
            <a:spAutoFit/>
          </a:bodyPr>
          <a:lstStyle/>
          <a:p>
            <a:pPr marL="306592" indent="-285750">
              <a:lnSpc>
                <a:spcPct val="150000"/>
              </a:lnSpc>
              <a:spcBef>
                <a:spcPts val="164"/>
              </a:spcBef>
              <a:buFont typeface="Wingdings" pitchFamily="2" charset="2"/>
              <a:buChar char="ü"/>
            </a:pPr>
            <a:r>
              <a:rPr lang="en-US" b="1" spc="82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Xem thông tin, tìm kiếm </a:t>
            </a:r>
            <a:r>
              <a:rPr lang="vi-VN" b="1" spc="82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Sản phẩm</a:t>
            </a:r>
            <a:endParaRPr lang="en-US" b="1" spc="82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306592" indent="-285750">
              <a:lnSpc>
                <a:spcPct val="150000"/>
              </a:lnSpc>
              <a:spcBef>
                <a:spcPts val="164"/>
              </a:spcBef>
              <a:buFont typeface="Wingdings" pitchFamily="2" charset="2"/>
              <a:buChar char="ü"/>
            </a:pPr>
            <a:r>
              <a:rPr lang="vi-VN" b="1" spc="82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Đặt hàng</a:t>
            </a:r>
            <a:endParaRPr lang="en-US" b="1" spc="82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306592" indent="-285750">
              <a:lnSpc>
                <a:spcPct val="150000"/>
              </a:lnSpc>
              <a:spcBef>
                <a:spcPts val="164"/>
              </a:spcBef>
              <a:buFont typeface="Wingdings" pitchFamily="2" charset="2"/>
              <a:buChar char="ü"/>
            </a:pPr>
            <a:r>
              <a:rPr lang="en-US" b="1" spc="82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Quản lý tài khoản cá nhân</a:t>
            </a:r>
            <a:endParaRPr lang="en-US" b="1" spc="82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306592" indent="-285750">
              <a:lnSpc>
                <a:spcPct val="150000"/>
              </a:lnSpc>
              <a:spcBef>
                <a:spcPts val="164"/>
              </a:spcBef>
              <a:buFont typeface="Wingdings" pitchFamily="2" charset="2"/>
              <a:buChar char="ü"/>
            </a:pPr>
            <a:r>
              <a:rPr lang="en-US" b="1" spc="82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Liên</a:t>
            </a:r>
            <a:r>
              <a:rPr lang="en-US" b="1" spc="82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hệ</a:t>
            </a:r>
          </a:p>
          <a:p>
            <a:pPr marL="306592" indent="-285750">
              <a:lnSpc>
                <a:spcPct val="150000"/>
              </a:lnSpc>
              <a:spcBef>
                <a:spcPts val="164"/>
              </a:spcBef>
              <a:buFont typeface="Wingdings" pitchFamily="2" charset="2"/>
              <a:buChar char="ü"/>
            </a:pPr>
            <a:r>
              <a:rPr lang="en-US" b="1" spc="82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Xem tin tức</a:t>
            </a:r>
            <a:endParaRPr lang="vi-VN" b="1" spc="82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253871" y="1622149"/>
            <a:ext cx="4470506" cy="426269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3" name="Rectangle 42"/>
          <p:cNvSpPr/>
          <p:nvPr/>
        </p:nvSpPr>
        <p:spPr>
          <a:xfrm>
            <a:off x="6407436" y="1638448"/>
            <a:ext cx="4470506" cy="42464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50644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04" b="13489"/>
          <a:stretch/>
        </p:blipFill>
        <p:spPr>
          <a:xfrm>
            <a:off x="0" y="262497"/>
            <a:ext cx="12192000" cy="803195"/>
          </a:xfrm>
          <a:prstGeom prst="rect">
            <a:avLst/>
          </a:prstGeom>
        </p:spPr>
      </p:pic>
      <p:sp>
        <p:nvSpPr>
          <p:cNvPr id="14" name="object 6"/>
          <p:cNvSpPr/>
          <p:nvPr/>
        </p:nvSpPr>
        <p:spPr>
          <a:xfrm>
            <a:off x="405618" y="408213"/>
            <a:ext cx="9652781" cy="645534"/>
          </a:xfrm>
          <a:custGeom>
            <a:avLst/>
            <a:gdLst/>
            <a:ahLst/>
            <a:cxnLst/>
            <a:rect l="l" t="t" r="r" b="b"/>
            <a:pathLst>
              <a:path w="2125345" h="525780">
                <a:moveTo>
                  <a:pt x="2124964" y="525170"/>
                </a:moveTo>
                <a:lnTo>
                  <a:pt x="0" y="525170"/>
                </a:lnTo>
                <a:lnTo>
                  <a:pt x="0" y="0"/>
                </a:lnTo>
                <a:lnTo>
                  <a:pt x="2124964" y="0"/>
                </a:lnTo>
                <a:lnTo>
                  <a:pt x="2124964" y="52517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r>
              <a:rPr lang="en-US" sz="3500" b="1">
                <a:solidFill>
                  <a:schemeClr val="bg1"/>
                </a:solidFill>
                <a:latin typeface="UTM Avo" pitchFamily="18" charset="0"/>
              </a:rPr>
              <a:t>2. CHỨC NĂNG ỨNG DỤNG </a:t>
            </a:r>
            <a:endParaRPr sz="3500" b="1" dirty="0">
              <a:solidFill>
                <a:schemeClr val="bg1"/>
              </a:solidFill>
              <a:latin typeface="UTM Avo" pitchFamily="18" charset="0"/>
            </a:endParaRPr>
          </a:p>
        </p:txBody>
      </p:sp>
      <p:pic>
        <p:nvPicPr>
          <p:cNvPr id="15" name="Picture 2" descr="\\192.168.0.3\marketing_2019\Brand\logo tr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181" y="463372"/>
            <a:ext cx="2145523" cy="30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673316" y="1132449"/>
            <a:ext cx="524694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Sơ đồ phân rã chức năng của quản lý (Admin)</a:t>
            </a:r>
          </a:p>
        </p:txBody>
      </p:sp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3762375" y="1686447"/>
            <a:ext cx="466725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151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04" b="13489"/>
          <a:stretch/>
        </p:blipFill>
        <p:spPr>
          <a:xfrm>
            <a:off x="0" y="262497"/>
            <a:ext cx="12192000" cy="803195"/>
          </a:xfrm>
          <a:prstGeom prst="rect">
            <a:avLst/>
          </a:prstGeom>
        </p:spPr>
      </p:pic>
      <p:sp>
        <p:nvSpPr>
          <p:cNvPr id="14" name="object 6"/>
          <p:cNvSpPr/>
          <p:nvPr/>
        </p:nvSpPr>
        <p:spPr>
          <a:xfrm>
            <a:off x="405618" y="408213"/>
            <a:ext cx="9652781" cy="645534"/>
          </a:xfrm>
          <a:custGeom>
            <a:avLst/>
            <a:gdLst/>
            <a:ahLst/>
            <a:cxnLst/>
            <a:rect l="l" t="t" r="r" b="b"/>
            <a:pathLst>
              <a:path w="2125345" h="525780">
                <a:moveTo>
                  <a:pt x="2124964" y="525170"/>
                </a:moveTo>
                <a:lnTo>
                  <a:pt x="0" y="525170"/>
                </a:lnTo>
                <a:lnTo>
                  <a:pt x="0" y="0"/>
                </a:lnTo>
                <a:lnTo>
                  <a:pt x="2124964" y="0"/>
                </a:lnTo>
                <a:lnTo>
                  <a:pt x="2124964" y="52517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r>
              <a:rPr lang="en-US" sz="3500" b="1">
                <a:solidFill>
                  <a:schemeClr val="bg1"/>
                </a:solidFill>
                <a:latin typeface="UTM Avo" pitchFamily="18" charset="0"/>
              </a:rPr>
              <a:t>2. CHỨC NĂNG ỨNG DỤNG </a:t>
            </a:r>
            <a:endParaRPr sz="3500" b="1" dirty="0">
              <a:solidFill>
                <a:schemeClr val="bg1"/>
              </a:solidFill>
              <a:latin typeface="UTM Avo" pitchFamily="18" charset="0"/>
            </a:endParaRPr>
          </a:p>
        </p:txBody>
      </p:sp>
      <p:pic>
        <p:nvPicPr>
          <p:cNvPr id="15" name="Picture 2" descr="\\192.168.0.3\marketing_2019\Brand\logo tr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181" y="463372"/>
            <a:ext cx="2145523" cy="30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3223673" y="1130773"/>
            <a:ext cx="511710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Sơ đồ phân rã các chức năng của người dùng</a:t>
            </a:r>
          </a:p>
        </p:txBody>
      </p:sp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2568781" y="1749852"/>
            <a:ext cx="5942330" cy="473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205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04" b="13489"/>
          <a:stretch/>
        </p:blipFill>
        <p:spPr>
          <a:xfrm>
            <a:off x="0" y="262497"/>
            <a:ext cx="12192000" cy="803195"/>
          </a:xfrm>
          <a:prstGeom prst="rect">
            <a:avLst/>
          </a:prstGeom>
        </p:spPr>
      </p:pic>
      <p:sp>
        <p:nvSpPr>
          <p:cNvPr id="14" name="object 6"/>
          <p:cNvSpPr/>
          <p:nvPr/>
        </p:nvSpPr>
        <p:spPr>
          <a:xfrm>
            <a:off x="405618" y="408213"/>
            <a:ext cx="10472324" cy="645534"/>
          </a:xfrm>
          <a:custGeom>
            <a:avLst/>
            <a:gdLst/>
            <a:ahLst/>
            <a:cxnLst/>
            <a:rect l="l" t="t" r="r" b="b"/>
            <a:pathLst>
              <a:path w="2125345" h="525780">
                <a:moveTo>
                  <a:pt x="2124964" y="525170"/>
                </a:moveTo>
                <a:lnTo>
                  <a:pt x="0" y="525170"/>
                </a:lnTo>
                <a:lnTo>
                  <a:pt x="0" y="0"/>
                </a:lnTo>
                <a:lnTo>
                  <a:pt x="2124964" y="0"/>
                </a:lnTo>
                <a:lnTo>
                  <a:pt x="2124964" y="52517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r>
              <a:rPr lang="en-US" sz="3500" b="1">
                <a:solidFill>
                  <a:schemeClr val="bg1"/>
                </a:solidFill>
                <a:latin typeface="UTM Avo" pitchFamily="18" charset="0"/>
              </a:rPr>
              <a:t>3</a:t>
            </a:r>
            <a:r>
              <a:rPr lang="en-US" sz="3500" b="1">
                <a:solidFill>
                  <a:schemeClr val="bg1"/>
                </a:solidFill>
                <a:latin typeface="UTM Avo" pitchFamily="18" charset="0"/>
              </a:rPr>
              <a:t>. SƠ ĐỒ QUAN HỆ THỰC THỂ</a:t>
            </a:r>
          </a:p>
        </p:txBody>
      </p:sp>
      <p:pic>
        <p:nvPicPr>
          <p:cNvPr id="8" name="Picture 2" descr="\\192.168.0.3\marketing_2019\Brand\logo tr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181" y="463372"/>
            <a:ext cx="2145523" cy="30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1964724" y="1266567"/>
            <a:ext cx="7982465" cy="519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134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04" b="13489"/>
          <a:stretch/>
        </p:blipFill>
        <p:spPr>
          <a:xfrm>
            <a:off x="0" y="262497"/>
            <a:ext cx="12192000" cy="803195"/>
          </a:xfrm>
          <a:prstGeom prst="rect">
            <a:avLst/>
          </a:prstGeom>
        </p:spPr>
      </p:pic>
      <p:sp>
        <p:nvSpPr>
          <p:cNvPr id="14" name="object 6"/>
          <p:cNvSpPr/>
          <p:nvPr/>
        </p:nvSpPr>
        <p:spPr>
          <a:xfrm>
            <a:off x="405618" y="408213"/>
            <a:ext cx="10472324" cy="645534"/>
          </a:xfrm>
          <a:custGeom>
            <a:avLst/>
            <a:gdLst/>
            <a:ahLst/>
            <a:cxnLst/>
            <a:rect l="l" t="t" r="r" b="b"/>
            <a:pathLst>
              <a:path w="2125345" h="525780">
                <a:moveTo>
                  <a:pt x="2124964" y="525170"/>
                </a:moveTo>
                <a:lnTo>
                  <a:pt x="0" y="525170"/>
                </a:lnTo>
                <a:lnTo>
                  <a:pt x="0" y="0"/>
                </a:lnTo>
                <a:lnTo>
                  <a:pt x="2124964" y="0"/>
                </a:lnTo>
                <a:lnTo>
                  <a:pt x="2124964" y="52517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r>
              <a:rPr lang="en-US" sz="3500" b="1">
                <a:solidFill>
                  <a:schemeClr val="bg1"/>
                </a:solidFill>
                <a:latin typeface="UTM Avo" pitchFamily="18" charset="0"/>
              </a:rPr>
              <a:t>4</a:t>
            </a:r>
            <a:r>
              <a:rPr lang="en-US" sz="3500" b="1">
                <a:solidFill>
                  <a:schemeClr val="bg1"/>
                </a:solidFill>
                <a:latin typeface="UTM Avo" pitchFamily="18" charset="0"/>
              </a:rPr>
              <a:t>. THIẾT KẾ CƠ SỞ DỮ LIỆU</a:t>
            </a:r>
          </a:p>
        </p:txBody>
      </p:sp>
      <p:pic>
        <p:nvPicPr>
          <p:cNvPr id="7" name="Picture 2" descr="\\192.168.0.3\marketing_2019\Brand\logo tr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181" y="463372"/>
            <a:ext cx="2145523" cy="30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843" y="1211408"/>
            <a:ext cx="6388443" cy="3756008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842" y="5115697"/>
            <a:ext cx="6388443" cy="156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42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7936</TotalTime>
  <Words>405</Words>
  <Application>Microsoft Office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Roboto</vt:lpstr>
      <vt:lpstr>Times New Roman</vt:lpstr>
      <vt:lpstr>UTM Avo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 Dang</dc:creator>
  <cp:lastModifiedBy>Admin</cp:lastModifiedBy>
  <cp:revision>2047</cp:revision>
  <dcterms:created xsi:type="dcterms:W3CDTF">2018-01-11T08:27:42Z</dcterms:created>
  <dcterms:modified xsi:type="dcterms:W3CDTF">2021-09-27T15:47:31Z</dcterms:modified>
</cp:coreProperties>
</file>