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65" r:id="rId48"/>
    <p:sldId id="266" r:id="rId49"/>
    <p:sldId id="26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Math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A4F5F63E-868A-4E7B-BADC-9F5BA5CCBB38}">
      <dgm:prSet/>
      <dgm:spPr/>
      <dgm:t>
        <a:bodyPr/>
        <a:lstStyle/>
        <a:p>
          <a:r>
            <a:rPr lang="en-US" dirty="0" smtClean="0"/>
            <a:t>2. JS Random</a:t>
          </a:r>
        </a:p>
      </dgm:t>
    </dgm:pt>
    <dgm:pt modelId="{C130D5D1-5619-4EAD-BD22-8A67FB8DB6C4}" type="parTrans" cxnId="{86E6151D-CF71-49BA-B136-B3940A19069C}">
      <dgm:prSet/>
      <dgm:spPr/>
      <dgm:t>
        <a:bodyPr/>
        <a:lstStyle/>
        <a:p>
          <a:endParaRPr lang="en-US"/>
        </a:p>
      </dgm:t>
    </dgm:pt>
    <dgm:pt modelId="{1DFEAF4D-19E5-42B0-9629-527B16575F13}" type="sibTrans" cxnId="{86E6151D-CF71-49BA-B136-B3940A19069C}">
      <dgm:prSet/>
      <dgm:spPr/>
      <dgm:t>
        <a:bodyPr/>
        <a:lstStyle/>
        <a:p>
          <a:endParaRPr lang="en-US"/>
        </a:p>
      </dgm:t>
    </dgm:pt>
    <dgm:pt modelId="{FC030880-28F1-4BFB-A23C-124F0FC802A5}">
      <dgm:prSet/>
      <dgm:spPr/>
      <dgm:t>
        <a:bodyPr/>
        <a:lstStyle/>
        <a:p>
          <a:r>
            <a:rPr lang="en-US" dirty="0" smtClean="0"/>
            <a:t>3. JS Dates</a:t>
          </a:r>
        </a:p>
      </dgm:t>
    </dgm:pt>
    <dgm:pt modelId="{B72A3F7F-CD87-44C6-9FB3-7CE329368491}" type="parTrans" cxnId="{4D9D59EA-53AD-421C-B9A3-0695E152EAFB}">
      <dgm:prSet/>
      <dgm:spPr/>
      <dgm:t>
        <a:bodyPr/>
        <a:lstStyle/>
        <a:p>
          <a:endParaRPr lang="en-US"/>
        </a:p>
      </dgm:t>
    </dgm:pt>
    <dgm:pt modelId="{842B700D-ACF0-423F-8662-96204A9603CD}" type="sibTrans" cxnId="{4D9D59EA-53AD-421C-B9A3-0695E152EAFB}">
      <dgm:prSet/>
      <dgm:spPr/>
      <dgm:t>
        <a:bodyPr/>
        <a:lstStyle/>
        <a:p>
          <a:endParaRPr lang="en-US"/>
        </a:p>
      </dgm:t>
    </dgm:pt>
    <dgm:pt modelId="{26C6191E-0063-4F53-B220-5F9F3B3A9706}">
      <dgm:prSet/>
      <dgm:spPr/>
      <dgm:t>
        <a:bodyPr/>
        <a:lstStyle/>
        <a:p>
          <a:r>
            <a:rPr lang="en-US" dirty="0" smtClean="0"/>
            <a:t>4. JS Date Formats</a:t>
          </a:r>
        </a:p>
      </dgm:t>
    </dgm:pt>
    <dgm:pt modelId="{72B1CFC8-B0BB-4316-9092-FFCE1587DA39}" type="parTrans" cxnId="{9859EFC4-DA1B-4D7C-8F01-6DE4339253BB}">
      <dgm:prSet/>
      <dgm:spPr/>
      <dgm:t>
        <a:bodyPr/>
        <a:lstStyle/>
        <a:p>
          <a:endParaRPr lang="en-US"/>
        </a:p>
      </dgm:t>
    </dgm:pt>
    <dgm:pt modelId="{7CCA84A3-01F5-472F-84D8-D5DBF17FEF16}" type="sibTrans" cxnId="{9859EFC4-DA1B-4D7C-8F01-6DE4339253BB}">
      <dgm:prSet/>
      <dgm:spPr/>
      <dgm:t>
        <a:bodyPr/>
        <a:lstStyle/>
        <a:p>
          <a:endParaRPr lang="en-US"/>
        </a:p>
      </dgm:t>
    </dgm:pt>
    <dgm:pt modelId="{88F32EAF-82FF-45F8-AE0F-4FEE0EFE8675}">
      <dgm:prSet/>
      <dgm:spPr/>
      <dgm:t>
        <a:bodyPr/>
        <a:lstStyle/>
        <a:p>
          <a:r>
            <a:rPr lang="en-US" dirty="0" smtClean="0"/>
            <a:t>5. JS Date Methods</a:t>
          </a:r>
        </a:p>
      </dgm:t>
    </dgm:pt>
    <dgm:pt modelId="{1ED71561-8AA2-4C09-8434-2F597ED89DCF}" type="parTrans" cxnId="{D2D1C86D-79EC-4B0B-87BC-E305D6E94B86}">
      <dgm:prSet/>
      <dgm:spPr/>
      <dgm:t>
        <a:bodyPr/>
        <a:lstStyle/>
        <a:p>
          <a:endParaRPr lang="en-US"/>
        </a:p>
      </dgm:t>
    </dgm:pt>
    <dgm:pt modelId="{A26034A3-555F-475E-A30F-7461979DA0C7}" type="sibTrans" cxnId="{D2D1C86D-79EC-4B0B-87BC-E305D6E94B86}">
      <dgm:prSet/>
      <dgm:spPr/>
      <dgm:t>
        <a:bodyPr/>
        <a:lstStyle/>
        <a:p>
          <a:endParaRPr lang="en-US"/>
        </a:p>
      </dgm:t>
    </dgm:pt>
    <dgm:pt modelId="{D2913612-1D2D-4F1E-96C5-902B032F67C0}">
      <dgm:prSet/>
      <dgm:spPr/>
      <dgm:t>
        <a:bodyPr/>
        <a:lstStyle/>
        <a:p>
          <a:r>
            <a:rPr lang="en-US" dirty="0" smtClean="0"/>
            <a:t>6. JS Array</a:t>
          </a:r>
        </a:p>
      </dgm:t>
    </dgm:pt>
    <dgm:pt modelId="{B8E2B33E-DFD8-49B0-9000-4FF86B82CBA7}" type="parTrans" cxnId="{F1BB04AC-27CC-46B8-AEC5-73B5F4536B8F}">
      <dgm:prSet/>
      <dgm:spPr/>
      <dgm:t>
        <a:bodyPr/>
        <a:lstStyle/>
        <a:p>
          <a:endParaRPr lang="en-US"/>
        </a:p>
      </dgm:t>
    </dgm:pt>
    <dgm:pt modelId="{61679B51-FB7D-4901-A093-145A41C6D6D4}" type="sibTrans" cxnId="{F1BB04AC-27CC-46B8-AEC5-73B5F4536B8F}">
      <dgm:prSet/>
      <dgm:spPr/>
      <dgm:t>
        <a:bodyPr/>
        <a:lstStyle/>
        <a:p>
          <a:endParaRPr lang="en-US"/>
        </a:p>
      </dgm:t>
    </dgm:pt>
    <dgm:pt modelId="{635504D5-5624-463A-A2C3-8F1CE4E72862}">
      <dgm:prSet/>
      <dgm:spPr/>
      <dgm:t>
        <a:bodyPr/>
        <a:lstStyle/>
        <a:p>
          <a:r>
            <a:rPr lang="en-US" dirty="0" smtClean="0"/>
            <a:t>7. JS Array Methods</a:t>
          </a:r>
        </a:p>
      </dgm:t>
    </dgm:pt>
    <dgm:pt modelId="{DBB09357-0CD6-4DDC-8E33-3261001364B2}" type="parTrans" cxnId="{D7B62D60-C033-4EA2-87C9-C3C24E2B8DC7}">
      <dgm:prSet/>
      <dgm:spPr/>
      <dgm:t>
        <a:bodyPr/>
        <a:lstStyle/>
        <a:p>
          <a:endParaRPr lang="en-US"/>
        </a:p>
      </dgm:t>
    </dgm:pt>
    <dgm:pt modelId="{F5C0CB13-4AC9-4842-81AB-C8971039016E}" type="sibTrans" cxnId="{D7B62D60-C033-4EA2-87C9-C3C24E2B8DC7}">
      <dgm:prSet/>
      <dgm:spPr/>
      <dgm:t>
        <a:bodyPr/>
        <a:lstStyle/>
        <a:p>
          <a:endParaRPr lang="en-US"/>
        </a:p>
      </dgm:t>
    </dgm:pt>
    <dgm:pt modelId="{BBC1CCB2-7DB8-454D-9028-670D299AD9B9}">
      <dgm:prSet/>
      <dgm:spPr/>
      <dgm:t>
        <a:bodyPr/>
        <a:lstStyle/>
        <a:p>
          <a:r>
            <a:rPr lang="en-US" dirty="0" smtClean="0"/>
            <a:t>8. JS Array Sort</a:t>
          </a:r>
        </a:p>
      </dgm:t>
    </dgm:pt>
    <dgm:pt modelId="{BEDB983D-14AA-4B8D-B379-9436994E6F85}" type="parTrans" cxnId="{B72CAACD-C954-4519-BE4A-F380FDBC61EA}">
      <dgm:prSet/>
      <dgm:spPr/>
      <dgm:t>
        <a:bodyPr/>
        <a:lstStyle/>
        <a:p>
          <a:endParaRPr lang="en-US"/>
        </a:p>
      </dgm:t>
    </dgm:pt>
    <dgm:pt modelId="{701F5E13-D54A-4221-B6CF-283DA188D3A9}" type="sibTrans" cxnId="{B72CAACD-C954-4519-BE4A-F380FDBC61EA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8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E89C24B5-7D0F-463B-B675-8BE1F2B83A0A}" type="pres">
      <dgm:prSet presAssocID="{A4F5F63E-868A-4E7B-BADC-9F5BA5CCBB38}" presName="parentLin" presStyleCnt="0"/>
      <dgm:spPr/>
    </dgm:pt>
    <dgm:pt modelId="{7CCB594F-610A-4464-9896-CF042090784A}" type="pres">
      <dgm:prSet presAssocID="{A4F5F63E-868A-4E7B-BADC-9F5BA5CCBB38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247A1718-0CEA-4D65-97CD-AD2944990BDD}" type="pres">
      <dgm:prSet presAssocID="{A4F5F63E-868A-4E7B-BADC-9F5BA5CCBB3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59349-1EC6-4641-88A8-72C492B12C76}" type="pres">
      <dgm:prSet presAssocID="{A4F5F63E-868A-4E7B-BADC-9F5BA5CCBB38}" presName="negativeSpace" presStyleCnt="0"/>
      <dgm:spPr/>
    </dgm:pt>
    <dgm:pt modelId="{B8071387-7E46-40BD-AF07-17ED0D0DBFDD}" type="pres">
      <dgm:prSet presAssocID="{A4F5F63E-868A-4E7B-BADC-9F5BA5CCBB38}" presName="childText" presStyleLbl="conFgAcc1" presStyleIdx="1" presStyleCnt="8">
        <dgm:presLayoutVars>
          <dgm:bulletEnabled val="1"/>
        </dgm:presLayoutVars>
      </dgm:prSet>
      <dgm:spPr/>
    </dgm:pt>
    <dgm:pt modelId="{B52C37C9-F214-4561-809F-47D7F80E45E2}" type="pres">
      <dgm:prSet presAssocID="{1DFEAF4D-19E5-42B0-9629-527B16575F13}" presName="spaceBetweenRectangles" presStyleCnt="0"/>
      <dgm:spPr/>
    </dgm:pt>
    <dgm:pt modelId="{CBC92BB6-B7FA-4138-A24C-FFB3B1E74920}" type="pres">
      <dgm:prSet presAssocID="{FC030880-28F1-4BFB-A23C-124F0FC802A5}" presName="parentLin" presStyleCnt="0"/>
      <dgm:spPr/>
    </dgm:pt>
    <dgm:pt modelId="{4FF71573-A5C9-4387-B1A5-6299A60788B3}" type="pres">
      <dgm:prSet presAssocID="{FC030880-28F1-4BFB-A23C-124F0FC802A5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5E17C2C6-F085-4C2B-B896-627542E4873A}" type="pres">
      <dgm:prSet presAssocID="{FC030880-28F1-4BFB-A23C-124F0FC802A5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2E60D-54A5-492C-9384-26FE840A1982}" type="pres">
      <dgm:prSet presAssocID="{FC030880-28F1-4BFB-A23C-124F0FC802A5}" presName="negativeSpace" presStyleCnt="0"/>
      <dgm:spPr/>
    </dgm:pt>
    <dgm:pt modelId="{E421F882-9034-42F2-99FC-E9E61D561158}" type="pres">
      <dgm:prSet presAssocID="{FC030880-28F1-4BFB-A23C-124F0FC802A5}" presName="childText" presStyleLbl="conFgAcc1" presStyleIdx="2" presStyleCnt="8">
        <dgm:presLayoutVars>
          <dgm:bulletEnabled val="1"/>
        </dgm:presLayoutVars>
      </dgm:prSet>
      <dgm:spPr/>
    </dgm:pt>
    <dgm:pt modelId="{50EFF505-82DA-4260-B125-0536CA70FCAD}" type="pres">
      <dgm:prSet presAssocID="{842B700D-ACF0-423F-8662-96204A9603CD}" presName="spaceBetweenRectangles" presStyleCnt="0"/>
      <dgm:spPr/>
    </dgm:pt>
    <dgm:pt modelId="{CB33D17F-A4A3-4183-A0D7-C686884EB0B4}" type="pres">
      <dgm:prSet presAssocID="{26C6191E-0063-4F53-B220-5F9F3B3A9706}" presName="parentLin" presStyleCnt="0"/>
      <dgm:spPr/>
    </dgm:pt>
    <dgm:pt modelId="{2788151A-921F-49DA-B951-C3D786DAFBE8}" type="pres">
      <dgm:prSet presAssocID="{26C6191E-0063-4F53-B220-5F9F3B3A9706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5C588C59-A54A-4EB9-867D-7465A6E0099D}" type="pres">
      <dgm:prSet presAssocID="{26C6191E-0063-4F53-B220-5F9F3B3A9706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B6D36-D24B-458F-8956-35060A8ED906}" type="pres">
      <dgm:prSet presAssocID="{26C6191E-0063-4F53-B220-5F9F3B3A9706}" presName="negativeSpace" presStyleCnt="0"/>
      <dgm:spPr/>
    </dgm:pt>
    <dgm:pt modelId="{5F7F26BA-BEF6-41B0-97BD-10A677EF7B8B}" type="pres">
      <dgm:prSet presAssocID="{26C6191E-0063-4F53-B220-5F9F3B3A9706}" presName="childText" presStyleLbl="conFgAcc1" presStyleIdx="3" presStyleCnt="8">
        <dgm:presLayoutVars>
          <dgm:bulletEnabled val="1"/>
        </dgm:presLayoutVars>
      </dgm:prSet>
      <dgm:spPr/>
    </dgm:pt>
    <dgm:pt modelId="{C1507F0E-51D2-4AB0-9B8E-BDCCA8BF5120}" type="pres">
      <dgm:prSet presAssocID="{7CCA84A3-01F5-472F-84D8-D5DBF17FEF16}" presName="spaceBetweenRectangles" presStyleCnt="0"/>
      <dgm:spPr/>
    </dgm:pt>
    <dgm:pt modelId="{C28C4CFD-79B0-4D29-8A03-C60E93115517}" type="pres">
      <dgm:prSet presAssocID="{88F32EAF-82FF-45F8-AE0F-4FEE0EFE8675}" presName="parentLin" presStyleCnt="0"/>
      <dgm:spPr/>
    </dgm:pt>
    <dgm:pt modelId="{988D623A-15DA-47ED-8DCE-91CE4848722C}" type="pres">
      <dgm:prSet presAssocID="{88F32EAF-82FF-45F8-AE0F-4FEE0EFE8675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7EE4643E-7EC8-46E5-95FC-89E75A8CF452}" type="pres">
      <dgm:prSet presAssocID="{88F32EAF-82FF-45F8-AE0F-4FEE0EFE8675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616AA-1A35-4D63-B306-E6112E9DD1C3}" type="pres">
      <dgm:prSet presAssocID="{88F32EAF-82FF-45F8-AE0F-4FEE0EFE8675}" presName="negativeSpace" presStyleCnt="0"/>
      <dgm:spPr/>
    </dgm:pt>
    <dgm:pt modelId="{78BDC9C7-8206-4C9E-AD20-48A18D390F46}" type="pres">
      <dgm:prSet presAssocID="{88F32EAF-82FF-45F8-AE0F-4FEE0EFE8675}" presName="childText" presStyleLbl="conFgAcc1" presStyleIdx="4" presStyleCnt="8">
        <dgm:presLayoutVars>
          <dgm:bulletEnabled val="1"/>
        </dgm:presLayoutVars>
      </dgm:prSet>
      <dgm:spPr/>
    </dgm:pt>
    <dgm:pt modelId="{7AE80BCB-3505-44A3-9AC5-CEBF0BBD6B77}" type="pres">
      <dgm:prSet presAssocID="{A26034A3-555F-475E-A30F-7461979DA0C7}" presName="spaceBetweenRectangles" presStyleCnt="0"/>
      <dgm:spPr/>
    </dgm:pt>
    <dgm:pt modelId="{8B5DBB01-A00B-4A65-8A34-845CEB2AFA60}" type="pres">
      <dgm:prSet presAssocID="{D2913612-1D2D-4F1E-96C5-902B032F67C0}" presName="parentLin" presStyleCnt="0"/>
      <dgm:spPr/>
    </dgm:pt>
    <dgm:pt modelId="{C3032513-4318-4F53-BDE9-54A00C1EFA82}" type="pres">
      <dgm:prSet presAssocID="{D2913612-1D2D-4F1E-96C5-902B032F67C0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6720EAB0-3DBC-4211-AE7A-AA8CCBB90C10}" type="pres">
      <dgm:prSet presAssocID="{D2913612-1D2D-4F1E-96C5-902B032F67C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3DF8E-1879-4A40-81B1-184185B43A5E}" type="pres">
      <dgm:prSet presAssocID="{D2913612-1D2D-4F1E-96C5-902B032F67C0}" presName="negativeSpace" presStyleCnt="0"/>
      <dgm:spPr/>
    </dgm:pt>
    <dgm:pt modelId="{112BA596-DAD0-4E78-B6F1-EF2CECD02FB3}" type="pres">
      <dgm:prSet presAssocID="{D2913612-1D2D-4F1E-96C5-902B032F67C0}" presName="childText" presStyleLbl="conFgAcc1" presStyleIdx="5" presStyleCnt="8">
        <dgm:presLayoutVars>
          <dgm:bulletEnabled val="1"/>
        </dgm:presLayoutVars>
      </dgm:prSet>
      <dgm:spPr/>
    </dgm:pt>
    <dgm:pt modelId="{56DD11B6-691B-42D6-B96C-01634393C749}" type="pres">
      <dgm:prSet presAssocID="{61679B51-FB7D-4901-A093-145A41C6D6D4}" presName="spaceBetweenRectangles" presStyleCnt="0"/>
      <dgm:spPr/>
    </dgm:pt>
    <dgm:pt modelId="{5D57243F-717C-4915-BC73-85FEF38EFA86}" type="pres">
      <dgm:prSet presAssocID="{635504D5-5624-463A-A2C3-8F1CE4E72862}" presName="parentLin" presStyleCnt="0"/>
      <dgm:spPr/>
    </dgm:pt>
    <dgm:pt modelId="{54D1D372-8CA8-4650-980F-7BF8992D6C26}" type="pres">
      <dgm:prSet presAssocID="{635504D5-5624-463A-A2C3-8F1CE4E72862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10D07F1A-767E-4816-9CF2-3EC699767FB1}" type="pres">
      <dgm:prSet presAssocID="{635504D5-5624-463A-A2C3-8F1CE4E7286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63D42-B18A-4633-AA48-3D73A8B1B350}" type="pres">
      <dgm:prSet presAssocID="{635504D5-5624-463A-A2C3-8F1CE4E72862}" presName="negativeSpace" presStyleCnt="0"/>
      <dgm:spPr/>
    </dgm:pt>
    <dgm:pt modelId="{C84F809D-AEE1-4025-9F0A-A410EC2B11B4}" type="pres">
      <dgm:prSet presAssocID="{635504D5-5624-463A-A2C3-8F1CE4E72862}" presName="childText" presStyleLbl="conFgAcc1" presStyleIdx="6" presStyleCnt="8">
        <dgm:presLayoutVars>
          <dgm:bulletEnabled val="1"/>
        </dgm:presLayoutVars>
      </dgm:prSet>
      <dgm:spPr/>
    </dgm:pt>
    <dgm:pt modelId="{1F29FD11-3770-466A-BDD8-AD4B8A94697E}" type="pres">
      <dgm:prSet presAssocID="{F5C0CB13-4AC9-4842-81AB-C8971039016E}" presName="spaceBetweenRectangles" presStyleCnt="0"/>
      <dgm:spPr/>
    </dgm:pt>
    <dgm:pt modelId="{67A6BFDC-0B4B-4026-AA9C-14592C43BF2F}" type="pres">
      <dgm:prSet presAssocID="{BBC1CCB2-7DB8-454D-9028-670D299AD9B9}" presName="parentLin" presStyleCnt="0"/>
      <dgm:spPr/>
    </dgm:pt>
    <dgm:pt modelId="{C5DDE5B6-7CEF-44C8-BD84-3A35BA892E09}" type="pres">
      <dgm:prSet presAssocID="{BBC1CCB2-7DB8-454D-9028-670D299AD9B9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AAF60869-71A9-44E6-9D33-69194AD6398E}" type="pres">
      <dgm:prSet presAssocID="{BBC1CCB2-7DB8-454D-9028-670D299AD9B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B1E1F-9790-4F8C-BB0E-9D6BEF7242C1}" type="pres">
      <dgm:prSet presAssocID="{BBC1CCB2-7DB8-454D-9028-670D299AD9B9}" presName="negativeSpace" presStyleCnt="0"/>
      <dgm:spPr/>
    </dgm:pt>
    <dgm:pt modelId="{C1E0E102-DCC6-42B5-9BAF-FA0E9262B568}" type="pres">
      <dgm:prSet presAssocID="{BBC1CCB2-7DB8-454D-9028-670D299AD9B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D9D59EA-53AD-421C-B9A3-0695E152EAFB}" srcId="{9E088CEF-B500-42AA-B803-5522E019AB27}" destId="{FC030880-28F1-4BFB-A23C-124F0FC802A5}" srcOrd="2" destOrd="0" parTransId="{B72A3F7F-CD87-44C6-9FB3-7CE329368491}" sibTransId="{842B700D-ACF0-423F-8662-96204A9603CD}"/>
    <dgm:cxn modelId="{9AC6BF3D-5341-42CE-940F-4F24BAF09BB8}" type="presOf" srcId="{BBC1CCB2-7DB8-454D-9028-670D299AD9B9}" destId="{C5DDE5B6-7CEF-44C8-BD84-3A35BA892E09}" srcOrd="0" destOrd="0" presId="urn:microsoft.com/office/officeart/2005/8/layout/list1"/>
    <dgm:cxn modelId="{EDF4A2A3-4C44-41D5-B1FE-215804911A02}" type="presOf" srcId="{D2913612-1D2D-4F1E-96C5-902B032F67C0}" destId="{C3032513-4318-4F53-BDE9-54A00C1EFA82}" srcOrd="0" destOrd="0" presId="urn:microsoft.com/office/officeart/2005/8/layout/list1"/>
    <dgm:cxn modelId="{F1BB04AC-27CC-46B8-AEC5-73B5F4536B8F}" srcId="{9E088CEF-B500-42AA-B803-5522E019AB27}" destId="{D2913612-1D2D-4F1E-96C5-902B032F67C0}" srcOrd="5" destOrd="0" parTransId="{B8E2B33E-DFD8-49B0-9000-4FF86B82CBA7}" sibTransId="{61679B51-FB7D-4901-A093-145A41C6D6D4}"/>
    <dgm:cxn modelId="{0E837E20-A839-41F7-99CA-E4278A5780E8}" type="presOf" srcId="{BBC1CCB2-7DB8-454D-9028-670D299AD9B9}" destId="{AAF60869-71A9-44E6-9D33-69194AD6398E}" srcOrd="1" destOrd="0" presId="urn:microsoft.com/office/officeart/2005/8/layout/list1"/>
    <dgm:cxn modelId="{B72CAACD-C954-4519-BE4A-F380FDBC61EA}" srcId="{9E088CEF-B500-42AA-B803-5522E019AB27}" destId="{BBC1CCB2-7DB8-454D-9028-670D299AD9B9}" srcOrd="7" destOrd="0" parTransId="{BEDB983D-14AA-4B8D-B379-9436994E6F85}" sibTransId="{701F5E13-D54A-4221-B6CF-283DA188D3A9}"/>
    <dgm:cxn modelId="{CE622ECC-7B53-48BB-9DA0-15AA778199F0}" type="presOf" srcId="{D2913612-1D2D-4F1E-96C5-902B032F67C0}" destId="{6720EAB0-3DBC-4211-AE7A-AA8CCBB90C10}" srcOrd="1" destOrd="0" presId="urn:microsoft.com/office/officeart/2005/8/layout/list1"/>
    <dgm:cxn modelId="{5AAE4B1F-AF3C-4AAC-A87A-44906DF468DF}" type="presOf" srcId="{635504D5-5624-463A-A2C3-8F1CE4E72862}" destId="{54D1D372-8CA8-4650-980F-7BF8992D6C26}" srcOrd="0" destOrd="0" presId="urn:microsoft.com/office/officeart/2005/8/layout/list1"/>
    <dgm:cxn modelId="{804337A6-D4DA-4A10-8841-4DB443DAF24C}" type="presOf" srcId="{A4F5F63E-868A-4E7B-BADC-9F5BA5CCBB38}" destId="{247A1718-0CEA-4D65-97CD-AD2944990BDD}" srcOrd="1" destOrd="0" presId="urn:microsoft.com/office/officeart/2005/8/layout/list1"/>
    <dgm:cxn modelId="{91ED5228-9BF8-43E9-A115-E4BB4425F46F}" type="presOf" srcId="{88F32EAF-82FF-45F8-AE0F-4FEE0EFE8675}" destId="{988D623A-15DA-47ED-8DCE-91CE4848722C}" srcOrd="0" destOrd="0" presId="urn:microsoft.com/office/officeart/2005/8/layout/list1"/>
    <dgm:cxn modelId="{86E6151D-CF71-49BA-B136-B3940A19069C}" srcId="{9E088CEF-B500-42AA-B803-5522E019AB27}" destId="{A4F5F63E-868A-4E7B-BADC-9F5BA5CCBB38}" srcOrd="1" destOrd="0" parTransId="{C130D5D1-5619-4EAD-BD22-8A67FB8DB6C4}" sibTransId="{1DFEAF4D-19E5-42B0-9629-527B16575F13}"/>
    <dgm:cxn modelId="{9859EFC4-DA1B-4D7C-8F01-6DE4339253BB}" srcId="{9E088CEF-B500-42AA-B803-5522E019AB27}" destId="{26C6191E-0063-4F53-B220-5F9F3B3A9706}" srcOrd="3" destOrd="0" parTransId="{72B1CFC8-B0BB-4316-9092-FFCE1587DA39}" sibTransId="{7CCA84A3-01F5-472F-84D8-D5DBF17FEF16}"/>
    <dgm:cxn modelId="{D7B62D60-C033-4EA2-87C9-C3C24E2B8DC7}" srcId="{9E088CEF-B500-42AA-B803-5522E019AB27}" destId="{635504D5-5624-463A-A2C3-8F1CE4E72862}" srcOrd="6" destOrd="0" parTransId="{DBB09357-0CD6-4DDC-8E33-3261001364B2}" sibTransId="{F5C0CB13-4AC9-4842-81AB-C8971039016E}"/>
    <dgm:cxn modelId="{D2D1C86D-79EC-4B0B-87BC-E305D6E94B86}" srcId="{9E088CEF-B500-42AA-B803-5522E019AB27}" destId="{88F32EAF-82FF-45F8-AE0F-4FEE0EFE8675}" srcOrd="4" destOrd="0" parTransId="{1ED71561-8AA2-4C09-8434-2F597ED89DCF}" sibTransId="{A26034A3-555F-475E-A30F-7461979DA0C7}"/>
    <dgm:cxn modelId="{8E754363-6DCB-4150-B61C-CA380723D8CB}" type="presOf" srcId="{FC030880-28F1-4BFB-A23C-124F0FC802A5}" destId="{4FF71573-A5C9-4387-B1A5-6299A60788B3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CEB973C9-C28A-40D8-AA65-E94B128714FA}" type="presOf" srcId="{A4F5F63E-868A-4E7B-BADC-9F5BA5CCBB38}" destId="{7CCB594F-610A-4464-9896-CF042090784A}" srcOrd="0" destOrd="0" presId="urn:microsoft.com/office/officeart/2005/8/layout/list1"/>
    <dgm:cxn modelId="{86B51D1A-457D-43D4-93C7-4AF4B500644F}" type="presOf" srcId="{FC030880-28F1-4BFB-A23C-124F0FC802A5}" destId="{5E17C2C6-F085-4C2B-B896-627542E4873A}" srcOrd="1" destOrd="0" presId="urn:microsoft.com/office/officeart/2005/8/layout/list1"/>
    <dgm:cxn modelId="{AFAC58AD-08FE-458B-8FDC-0CAD4D21C89A}" type="presOf" srcId="{26C6191E-0063-4F53-B220-5F9F3B3A9706}" destId="{2788151A-921F-49DA-B951-C3D786DAFBE8}" srcOrd="0" destOrd="0" presId="urn:microsoft.com/office/officeart/2005/8/layout/list1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667289A-972C-407C-A32B-C5090E55696A}" type="presOf" srcId="{88F32EAF-82FF-45F8-AE0F-4FEE0EFE8675}" destId="{7EE4643E-7EC8-46E5-95FC-89E75A8CF452}" srcOrd="1" destOrd="0" presId="urn:microsoft.com/office/officeart/2005/8/layout/list1"/>
    <dgm:cxn modelId="{F825509D-AE64-4A76-BEA2-26EBE0972095}" type="presOf" srcId="{26C6191E-0063-4F53-B220-5F9F3B3A9706}" destId="{5C588C59-A54A-4EB9-867D-7465A6E0099D}" srcOrd="1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54793481-7795-42B3-B336-8D43EA7679C2}" type="presOf" srcId="{635504D5-5624-463A-A2C3-8F1CE4E72862}" destId="{10D07F1A-767E-4816-9CF2-3EC699767FB1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F64BFC43-136D-41BD-BBDD-4DE81A605456}" type="presParOf" srcId="{FEB2820F-BAAE-4580-8C8F-F539676547EE}" destId="{E89C24B5-7D0F-463B-B675-8BE1F2B83A0A}" srcOrd="4" destOrd="0" presId="urn:microsoft.com/office/officeart/2005/8/layout/list1"/>
    <dgm:cxn modelId="{1AC6EDE3-500F-42FC-935E-937A8B2BC6E2}" type="presParOf" srcId="{E89C24B5-7D0F-463B-B675-8BE1F2B83A0A}" destId="{7CCB594F-610A-4464-9896-CF042090784A}" srcOrd="0" destOrd="0" presId="urn:microsoft.com/office/officeart/2005/8/layout/list1"/>
    <dgm:cxn modelId="{2301642C-ADE4-4866-8192-567C7E289125}" type="presParOf" srcId="{E89C24B5-7D0F-463B-B675-8BE1F2B83A0A}" destId="{247A1718-0CEA-4D65-97CD-AD2944990BDD}" srcOrd="1" destOrd="0" presId="urn:microsoft.com/office/officeart/2005/8/layout/list1"/>
    <dgm:cxn modelId="{5E098C42-2E2B-4209-A803-3DD0B3F059C8}" type="presParOf" srcId="{FEB2820F-BAAE-4580-8C8F-F539676547EE}" destId="{4D559349-1EC6-4641-88A8-72C492B12C76}" srcOrd="5" destOrd="0" presId="urn:microsoft.com/office/officeart/2005/8/layout/list1"/>
    <dgm:cxn modelId="{D017B515-F7E6-4F04-B932-B4C7B853C30C}" type="presParOf" srcId="{FEB2820F-BAAE-4580-8C8F-F539676547EE}" destId="{B8071387-7E46-40BD-AF07-17ED0D0DBFDD}" srcOrd="6" destOrd="0" presId="urn:microsoft.com/office/officeart/2005/8/layout/list1"/>
    <dgm:cxn modelId="{C0C5AFD0-6650-4BE2-A119-4AB6F204E5E5}" type="presParOf" srcId="{FEB2820F-BAAE-4580-8C8F-F539676547EE}" destId="{B52C37C9-F214-4561-809F-47D7F80E45E2}" srcOrd="7" destOrd="0" presId="urn:microsoft.com/office/officeart/2005/8/layout/list1"/>
    <dgm:cxn modelId="{89A58791-A218-4D80-B84E-62A00CCAC4EC}" type="presParOf" srcId="{FEB2820F-BAAE-4580-8C8F-F539676547EE}" destId="{CBC92BB6-B7FA-4138-A24C-FFB3B1E74920}" srcOrd="8" destOrd="0" presId="urn:microsoft.com/office/officeart/2005/8/layout/list1"/>
    <dgm:cxn modelId="{8712D344-AA3E-486F-AFDF-227429967D3D}" type="presParOf" srcId="{CBC92BB6-B7FA-4138-A24C-FFB3B1E74920}" destId="{4FF71573-A5C9-4387-B1A5-6299A60788B3}" srcOrd="0" destOrd="0" presId="urn:microsoft.com/office/officeart/2005/8/layout/list1"/>
    <dgm:cxn modelId="{5A1B2D9F-9914-48A8-B467-DAD84CD9C4A4}" type="presParOf" srcId="{CBC92BB6-B7FA-4138-A24C-FFB3B1E74920}" destId="{5E17C2C6-F085-4C2B-B896-627542E4873A}" srcOrd="1" destOrd="0" presId="urn:microsoft.com/office/officeart/2005/8/layout/list1"/>
    <dgm:cxn modelId="{C60CEF10-AF9B-4A3E-BAB3-0B84A3DFC828}" type="presParOf" srcId="{FEB2820F-BAAE-4580-8C8F-F539676547EE}" destId="{5822E60D-54A5-492C-9384-26FE840A1982}" srcOrd="9" destOrd="0" presId="urn:microsoft.com/office/officeart/2005/8/layout/list1"/>
    <dgm:cxn modelId="{834CB043-0673-4C81-A518-49686FB89F76}" type="presParOf" srcId="{FEB2820F-BAAE-4580-8C8F-F539676547EE}" destId="{E421F882-9034-42F2-99FC-E9E61D561158}" srcOrd="10" destOrd="0" presId="urn:microsoft.com/office/officeart/2005/8/layout/list1"/>
    <dgm:cxn modelId="{F45C1687-6895-40CB-9EA5-913276FB77D4}" type="presParOf" srcId="{FEB2820F-BAAE-4580-8C8F-F539676547EE}" destId="{50EFF505-82DA-4260-B125-0536CA70FCAD}" srcOrd="11" destOrd="0" presId="urn:microsoft.com/office/officeart/2005/8/layout/list1"/>
    <dgm:cxn modelId="{916BD3BF-7B6B-4C0B-8B7C-8B4E12BF7003}" type="presParOf" srcId="{FEB2820F-BAAE-4580-8C8F-F539676547EE}" destId="{CB33D17F-A4A3-4183-A0D7-C686884EB0B4}" srcOrd="12" destOrd="0" presId="urn:microsoft.com/office/officeart/2005/8/layout/list1"/>
    <dgm:cxn modelId="{A6D79697-E52E-47E8-AB1D-14AA191D673D}" type="presParOf" srcId="{CB33D17F-A4A3-4183-A0D7-C686884EB0B4}" destId="{2788151A-921F-49DA-B951-C3D786DAFBE8}" srcOrd="0" destOrd="0" presId="urn:microsoft.com/office/officeart/2005/8/layout/list1"/>
    <dgm:cxn modelId="{8784E678-C9D8-4922-A079-B5C69F9C417F}" type="presParOf" srcId="{CB33D17F-A4A3-4183-A0D7-C686884EB0B4}" destId="{5C588C59-A54A-4EB9-867D-7465A6E0099D}" srcOrd="1" destOrd="0" presId="urn:microsoft.com/office/officeart/2005/8/layout/list1"/>
    <dgm:cxn modelId="{B6056F8B-0821-428B-8189-24212078E4C7}" type="presParOf" srcId="{FEB2820F-BAAE-4580-8C8F-F539676547EE}" destId="{51BB6D36-D24B-458F-8956-35060A8ED906}" srcOrd="13" destOrd="0" presId="urn:microsoft.com/office/officeart/2005/8/layout/list1"/>
    <dgm:cxn modelId="{E7BA5739-DA5D-4108-8C17-51A0214620AA}" type="presParOf" srcId="{FEB2820F-BAAE-4580-8C8F-F539676547EE}" destId="{5F7F26BA-BEF6-41B0-97BD-10A677EF7B8B}" srcOrd="14" destOrd="0" presId="urn:microsoft.com/office/officeart/2005/8/layout/list1"/>
    <dgm:cxn modelId="{504D4C9D-92E5-4BFB-B412-A9E544621E6D}" type="presParOf" srcId="{FEB2820F-BAAE-4580-8C8F-F539676547EE}" destId="{C1507F0E-51D2-4AB0-9B8E-BDCCA8BF5120}" srcOrd="15" destOrd="0" presId="urn:microsoft.com/office/officeart/2005/8/layout/list1"/>
    <dgm:cxn modelId="{21A7834A-9B4A-4F7C-8612-17512E0F15BF}" type="presParOf" srcId="{FEB2820F-BAAE-4580-8C8F-F539676547EE}" destId="{C28C4CFD-79B0-4D29-8A03-C60E93115517}" srcOrd="16" destOrd="0" presId="urn:microsoft.com/office/officeart/2005/8/layout/list1"/>
    <dgm:cxn modelId="{2EB05653-1D48-4E80-9160-2D85A9A38524}" type="presParOf" srcId="{C28C4CFD-79B0-4D29-8A03-C60E93115517}" destId="{988D623A-15DA-47ED-8DCE-91CE4848722C}" srcOrd="0" destOrd="0" presId="urn:microsoft.com/office/officeart/2005/8/layout/list1"/>
    <dgm:cxn modelId="{DF641576-7ADD-4DF2-8F68-FDAA81C04871}" type="presParOf" srcId="{C28C4CFD-79B0-4D29-8A03-C60E93115517}" destId="{7EE4643E-7EC8-46E5-95FC-89E75A8CF452}" srcOrd="1" destOrd="0" presId="urn:microsoft.com/office/officeart/2005/8/layout/list1"/>
    <dgm:cxn modelId="{805699FE-F817-454C-99C0-99BAB3B441F2}" type="presParOf" srcId="{FEB2820F-BAAE-4580-8C8F-F539676547EE}" destId="{A4B616AA-1A35-4D63-B306-E6112E9DD1C3}" srcOrd="17" destOrd="0" presId="urn:microsoft.com/office/officeart/2005/8/layout/list1"/>
    <dgm:cxn modelId="{4FCFF66F-5E28-4D0F-8B29-457E889DECCB}" type="presParOf" srcId="{FEB2820F-BAAE-4580-8C8F-F539676547EE}" destId="{78BDC9C7-8206-4C9E-AD20-48A18D390F46}" srcOrd="18" destOrd="0" presId="urn:microsoft.com/office/officeart/2005/8/layout/list1"/>
    <dgm:cxn modelId="{D3F00FEE-51D8-4BA3-9701-55AA68A0AD99}" type="presParOf" srcId="{FEB2820F-BAAE-4580-8C8F-F539676547EE}" destId="{7AE80BCB-3505-44A3-9AC5-CEBF0BBD6B77}" srcOrd="19" destOrd="0" presId="urn:microsoft.com/office/officeart/2005/8/layout/list1"/>
    <dgm:cxn modelId="{FE9C760D-992A-4E16-ACA7-0E79C6C4FE54}" type="presParOf" srcId="{FEB2820F-BAAE-4580-8C8F-F539676547EE}" destId="{8B5DBB01-A00B-4A65-8A34-845CEB2AFA60}" srcOrd="20" destOrd="0" presId="urn:microsoft.com/office/officeart/2005/8/layout/list1"/>
    <dgm:cxn modelId="{68575D46-9861-44D8-9FDA-6A241A9941E9}" type="presParOf" srcId="{8B5DBB01-A00B-4A65-8A34-845CEB2AFA60}" destId="{C3032513-4318-4F53-BDE9-54A00C1EFA82}" srcOrd="0" destOrd="0" presId="urn:microsoft.com/office/officeart/2005/8/layout/list1"/>
    <dgm:cxn modelId="{729B3B67-1D5C-45BB-AB48-C33435C92755}" type="presParOf" srcId="{8B5DBB01-A00B-4A65-8A34-845CEB2AFA60}" destId="{6720EAB0-3DBC-4211-AE7A-AA8CCBB90C10}" srcOrd="1" destOrd="0" presId="urn:microsoft.com/office/officeart/2005/8/layout/list1"/>
    <dgm:cxn modelId="{282142FE-43FF-4ADD-9B68-BC4A1102B03B}" type="presParOf" srcId="{FEB2820F-BAAE-4580-8C8F-F539676547EE}" destId="{5243DF8E-1879-4A40-81B1-184185B43A5E}" srcOrd="21" destOrd="0" presId="urn:microsoft.com/office/officeart/2005/8/layout/list1"/>
    <dgm:cxn modelId="{4E1D91DE-F148-43E0-80E5-C7F3EF910C6F}" type="presParOf" srcId="{FEB2820F-BAAE-4580-8C8F-F539676547EE}" destId="{112BA596-DAD0-4E78-B6F1-EF2CECD02FB3}" srcOrd="22" destOrd="0" presId="urn:microsoft.com/office/officeart/2005/8/layout/list1"/>
    <dgm:cxn modelId="{35F1F737-F86D-456F-8668-24E3228A52A4}" type="presParOf" srcId="{FEB2820F-BAAE-4580-8C8F-F539676547EE}" destId="{56DD11B6-691B-42D6-B96C-01634393C749}" srcOrd="23" destOrd="0" presId="urn:microsoft.com/office/officeart/2005/8/layout/list1"/>
    <dgm:cxn modelId="{4C03A4A9-E3E6-465C-8CFE-95A0B22B20A9}" type="presParOf" srcId="{FEB2820F-BAAE-4580-8C8F-F539676547EE}" destId="{5D57243F-717C-4915-BC73-85FEF38EFA86}" srcOrd="24" destOrd="0" presId="urn:microsoft.com/office/officeart/2005/8/layout/list1"/>
    <dgm:cxn modelId="{27576974-CDF0-4D87-AA1B-E32E630DF34C}" type="presParOf" srcId="{5D57243F-717C-4915-BC73-85FEF38EFA86}" destId="{54D1D372-8CA8-4650-980F-7BF8992D6C26}" srcOrd="0" destOrd="0" presId="urn:microsoft.com/office/officeart/2005/8/layout/list1"/>
    <dgm:cxn modelId="{309877F5-88B5-4CE4-8620-ED957AA6593A}" type="presParOf" srcId="{5D57243F-717C-4915-BC73-85FEF38EFA86}" destId="{10D07F1A-767E-4816-9CF2-3EC699767FB1}" srcOrd="1" destOrd="0" presId="urn:microsoft.com/office/officeart/2005/8/layout/list1"/>
    <dgm:cxn modelId="{9019D337-9800-4D58-8DFE-8588DEFCAF54}" type="presParOf" srcId="{FEB2820F-BAAE-4580-8C8F-F539676547EE}" destId="{44E63D42-B18A-4633-AA48-3D73A8B1B350}" srcOrd="25" destOrd="0" presId="urn:microsoft.com/office/officeart/2005/8/layout/list1"/>
    <dgm:cxn modelId="{ACCCA3CD-0718-409D-8E85-E90310DAE39A}" type="presParOf" srcId="{FEB2820F-BAAE-4580-8C8F-F539676547EE}" destId="{C84F809D-AEE1-4025-9F0A-A410EC2B11B4}" srcOrd="26" destOrd="0" presId="urn:microsoft.com/office/officeart/2005/8/layout/list1"/>
    <dgm:cxn modelId="{1F2FF32F-2E25-44A3-98CC-5541A98D901F}" type="presParOf" srcId="{FEB2820F-BAAE-4580-8C8F-F539676547EE}" destId="{1F29FD11-3770-466A-BDD8-AD4B8A94697E}" srcOrd="27" destOrd="0" presId="urn:microsoft.com/office/officeart/2005/8/layout/list1"/>
    <dgm:cxn modelId="{FD3A31AF-E241-4F21-94DA-977BF72875D7}" type="presParOf" srcId="{FEB2820F-BAAE-4580-8C8F-F539676547EE}" destId="{67A6BFDC-0B4B-4026-AA9C-14592C43BF2F}" srcOrd="28" destOrd="0" presId="urn:microsoft.com/office/officeart/2005/8/layout/list1"/>
    <dgm:cxn modelId="{F559BB08-C66B-428E-A023-A5FCAE94B83A}" type="presParOf" srcId="{67A6BFDC-0B4B-4026-AA9C-14592C43BF2F}" destId="{C5DDE5B6-7CEF-44C8-BD84-3A35BA892E09}" srcOrd="0" destOrd="0" presId="urn:microsoft.com/office/officeart/2005/8/layout/list1"/>
    <dgm:cxn modelId="{64262230-3EE0-489D-BA64-32098814A144}" type="presParOf" srcId="{67A6BFDC-0B4B-4026-AA9C-14592C43BF2F}" destId="{AAF60869-71A9-44E6-9D33-69194AD6398E}" srcOrd="1" destOrd="0" presId="urn:microsoft.com/office/officeart/2005/8/layout/list1"/>
    <dgm:cxn modelId="{19540994-BE13-43D7-812B-9735643BE9CF}" type="presParOf" srcId="{FEB2820F-BAAE-4580-8C8F-F539676547EE}" destId="{65CB1E1F-9790-4F8C-BB0E-9D6BEF7242C1}" srcOrd="29" destOrd="0" presId="urn:microsoft.com/office/officeart/2005/8/layout/list1"/>
    <dgm:cxn modelId="{D5EB08F4-E683-438D-8533-CD3961193BA2}" type="presParOf" srcId="{FEB2820F-BAAE-4580-8C8F-F539676547EE}" destId="{C1E0E102-DCC6-42B5-9BAF-FA0E9262B568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941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31740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JS Math</a:t>
          </a:r>
          <a:endParaRPr lang="en-US" sz="1100" kern="1200" dirty="0"/>
        </a:p>
      </dsp:txBody>
      <dsp:txXfrm>
        <a:off x="463209" y="147592"/>
        <a:ext cx="6231301" cy="293016"/>
      </dsp:txXfrm>
    </dsp:sp>
    <dsp:sp modelId="{B8071387-7E46-40BD-AF07-17ED0D0DBFDD}">
      <dsp:nvSpPr>
        <dsp:cNvPr id="0" name=""/>
        <dsp:cNvSpPr/>
      </dsp:nvSpPr>
      <dsp:spPr>
        <a:xfrm>
          <a:off x="0" y="7930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A1718-0CEA-4D65-97CD-AD2944990BDD}">
      <dsp:nvSpPr>
        <dsp:cNvPr id="0" name=""/>
        <dsp:cNvSpPr/>
      </dsp:nvSpPr>
      <dsp:spPr>
        <a:xfrm>
          <a:off x="447357" y="6307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JS Random</a:t>
          </a:r>
        </a:p>
      </dsp:txBody>
      <dsp:txXfrm>
        <a:off x="463209" y="646553"/>
        <a:ext cx="6231301" cy="293016"/>
      </dsp:txXfrm>
    </dsp:sp>
    <dsp:sp modelId="{E421F882-9034-42F2-99FC-E9E61D561158}">
      <dsp:nvSpPr>
        <dsp:cNvPr id="0" name=""/>
        <dsp:cNvSpPr/>
      </dsp:nvSpPr>
      <dsp:spPr>
        <a:xfrm>
          <a:off x="0" y="12920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7C2C6-F085-4C2B-B896-627542E4873A}">
      <dsp:nvSpPr>
        <dsp:cNvPr id="0" name=""/>
        <dsp:cNvSpPr/>
      </dsp:nvSpPr>
      <dsp:spPr>
        <a:xfrm>
          <a:off x="447357" y="11296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JS Dates</a:t>
          </a:r>
        </a:p>
      </dsp:txBody>
      <dsp:txXfrm>
        <a:off x="463209" y="1145513"/>
        <a:ext cx="6231301" cy="293016"/>
      </dsp:txXfrm>
    </dsp:sp>
    <dsp:sp modelId="{5F7F26BA-BEF6-41B0-97BD-10A677EF7B8B}">
      <dsp:nvSpPr>
        <dsp:cNvPr id="0" name=""/>
        <dsp:cNvSpPr/>
      </dsp:nvSpPr>
      <dsp:spPr>
        <a:xfrm>
          <a:off x="0" y="179098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88C59-A54A-4EB9-867D-7465A6E0099D}">
      <dsp:nvSpPr>
        <dsp:cNvPr id="0" name=""/>
        <dsp:cNvSpPr/>
      </dsp:nvSpPr>
      <dsp:spPr>
        <a:xfrm>
          <a:off x="447357" y="162862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JS Date Formats</a:t>
          </a:r>
        </a:p>
      </dsp:txBody>
      <dsp:txXfrm>
        <a:off x="463209" y="1644473"/>
        <a:ext cx="6231301" cy="293016"/>
      </dsp:txXfrm>
    </dsp:sp>
    <dsp:sp modelId="{78BDC9C7-8206-4C9E-AD20-48A18D390F46}">
      <dsp:nvSpPr>
        <dsp:cNvPr id="0" name=""/>
        <dsp:cNvSpPr/>
      </dsp:nvSpPr>
      <dsp:spPr>
        <a:xfrm>
          <a:off x="0" y="228994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4643E-7EC8-46E5-95FC-89E75A8CF452}">
      <dsp:nvSpPr>
        <dsp:cNvPr id="0" name=""/>
        <dsp:cNvSpPr/>
      </dsp:nvSpPr>
      <dsp:spPr>
        <a:xfrm>
          <a:off x="447357" y="212758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5. JS Date Methods</a:t>
          </a:r>
        </a:p>
      </dsp:txBody>
      <dsp:txXfrm>
        <a:off x="463209" y="2143433"/>
        <a:ext cx="6231301" cy="293016"/>
      </dsp:txXfrm>
    </dsp:sp>
    <dsp:sp modelId="{112BA596-DAD0-4E78-B6F1-EF2CECD02FB3}">
      <dsp:nvSpPr>
        <dsp:cNvPr id="0" name=""/>
        <dsp:cNvSpPr/>
      </dsp:nvSpPr>
      <dsp:spPr>
        <a:xfrm>
          <a:off x="0" y="27889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0EAB0-3DBC-4211-AE7A-AA8CCBB90C10}">
      <dsp:nvSpPr>
        <dsp:cNvPr id="0" name=""/>
        <dsp:cNvSpPr/>
      </dsp:nvSpPr>
      <dsp:spPr>
        <a:xfrm>
          <a:off x="447357" y="262654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6. JS Array</a:t>
          </a:r>
        </a:p>
      </dsp:txBody>
      <dsp:txXfrm>
        <a:off x="463209" y="2642393"/>
        <a:ext cx="6231301" cy="293016"/>
      </dsp:txXfrm>
    </dsp:sp>
    <dsp:sp modelId="{C84F809D-AEE1-4025-9F0A-A410EC2B11B4}">
      <dsp:nvSpPr>
        <dsp:cNvPr id="0" name=""/>
        <dsp:cNvSpPr/>
      </dsp:nvSpPr>
      <dsp:spPr>
        <a:xfrm>
          <a:off x="0" y="32878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07F1A-767E-4816-9CF2-3EC699767FB1}">
      <dsp:nvSpPr>
        <dsp:cNvPr id="0" name=""/>
        <dsp:cNvSpPr/>
      </dsp:nvSpPr>
      <dsp:spPr>
        <a:xfrm>
          <a:off x="447357" y="31255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7. JS Array Methods</a:t>
          </a:r>
        </a:p>
      </dsp:txBody>
      <dsp:txXfrm>
        <a:off x="463209" y="3141353"/>
        <a:ext cx="6231301" cy="293016"/>
      </dsp:txXfrm>
    </dsp:sp>
    <dsp:sp modelId="{C1E0E102-DCC6-42B5-9BAF-FA0E9262B568}">
      <dsp:nvSpPr>
        <dsp:cNvPr id="0" name=""/>
        <dsp:cNvSpPr/>
      </dsp:nvSpPr>
      <dsp:spPr>
        <a:xfrm>
          <a:off x="0" y="37868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60869-71A9-44E6-9D33-69194AD6398E}">
      <dsp:nvSpPr>
        <dsp:cNvPr id="0" name=""/>
        <dsp:cNvSpPr/>
      </dsp:nvSpPr>
      <dsp:spPr>
        <a:xfrm>
          <a:off x="447357" y="36244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8. JS Array Sort</a:t>
          </a:r>
        </a:p>
      </dsp:txBody>
      <dsp:txXfrm>
        <a:off x="463209" y="3640313"/>
        <a:ext cx="623130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JavaScript, the first day of the week (0) means "Sunday", even if some countries in the world consider the first day of the week to be "Monday“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an array of names,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to return the weekday as a 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can also be used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days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 date: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adding days, shifts the month or year, the changes are handled automatically by the Date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comparing 40 and 100, the sort() method calls the compare function(40,100).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 calculates 40-100, and returns -60 (a negative value).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sort function will sort 40 as a value lower than 100.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this code snippet to experiment with numerically and alphabetically sorting: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JS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Math.random</a:t>
            </a:r>
            <a:r>
              <a:rPr lang="en-US" dirty="0" smtClean="0"/>
              <a:t>() (above)</a:t>
            </a:r>
          </a:p>
          <a:p>
            <a:pPr lvl="1"/>
            <a:r>
              <a:rPr lang="en-US" dirty="0" err="1"/>
              <a:t>Math.random</a:t>
            </a:r>
            <a:r>
              <a:rPr lang="en-US" dirty="0"/>
              <a:t>() always returns a number lower than 1</a:t>
            </a:r>
            <a:r>
              <a:rPr lang="en-US" dirty="0" smtClean="0"/>
              <a:t>.</a:t>
            </a:r>
          </a:p>
          <a:p>
            <a:r>
              <a:rPr lang="en-US" dirty="0"/>
              <a:t>JavaScript Random Integers</a:t>
            </a:r>
          </a:p>
          <a:p>
            <a:pPr lvl="1"/>
            <a:r>
              <a:rPr lang="en-US" dirty="0" err="1"/>
              <a:t>Math.random</a:t>
            </a:r>
            <a:r>
              <a:rPr lang="en-US" dirty="0"/>
              <a:t>() used with </a:t>
            </a:r>
            <a:r>
              <a:rPr lang="en-US" dirty="0" err="1"/>
              <a:t>Math.floor</a:t>
            </a:r>
            <a:r>
              <a:rPr lang="en-US" dirty="0"/>
              <a:t>() can be used to return random integers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 10);     // returns a number between 0 and </a:t>
            </a:r>
            <a:r>
              <a:rPr lang="en-US" dirty="0" smtClean="0"/>
              <a:t>9</a:t>
            </a:r>
          </a:p>
          <a:p>
            <a:r>
              <a:rPr lang="en-US" dirty="0"/>
              <a:t>A Proper Random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This JavaScript function always returns a random number between min (included) and max (excluded</a:t>
            </a:r>
            <a:r>
              <a:rPr lang="en-US" dirty="0" smtClean="0"/>
              <a:t>):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getRndInteger</a:t>
            </a:r>
            <a:r>
              <a:rPr lang="en-US" dirty="0"/>
              <a:t>(min, max)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(max - min) ) + min;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en-US" dirty="0"/>
              <a:t>This JavaScript function always returns a random number between min and max (both included</a:t>
            </a:r>
            <a:r>
              <a:rPr lang="en-US" dirty="0" smtClean="0"/>
              <a:t>):</a:t>
            </a:r>
          </a:p>
          <a:p>
            <a:pPr lvl="2"/>
            <a:r>
              <a:rPr lang="en-US" dirty="0"/>
              <a:t>function </a:t>
            </a:r>
            <a:r>
              <a:rPr lang="en-US" dirty="0" err="1"/>
              <a:t>getRndInteger</a:t>
            </a:r>
            <a:r>
              <a:rPr lang="en-US" dirty="0"/>
              <a:t>(min, max)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(max - min + 1) ) + min;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JS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Dates</a:t>
            </a:r>
          </a:p>
          <a:p>
            <a:pPr lvl="1"/>
            <a:r>
              <a:rPr lang="en-US" dirty="0"/>
              <a:t>The Date object lets you work with dates (years, months, days, hours, minutes, seconds, and milliseconds)</a:t>
            </a:r>
          </a:p>
          <a:p>
            <a:r>
              <a:rPr lang="en-US" dirty="0"/>
              <a:t>JavaScript Date Formats</a:t>
            </a:r>
          </a:p>
          <a:p>
            <a:pPr lvl="1"/>
            <a:r>
              <a:rPr lang="en-US" dirty="0" smtClean="0"/>
              <a:t>string</a:t>
            </a:r>
            <a:r>
              <a:rPr lang="en-US" dirty="0"/>
              <a:t>:</a:t>
            </a:r>
          </a:p>
          <a:p>
            <a:pPr lvl="2"/>
            <a:r>
              <a:rPr lang="en-US" b="1" dirty="0" smtClean="0"/>
              <a:t>Tue </a:t>
            </a:r>
            <a:r>
              <a:rPr lang="en-US" b="1" dirty="0"/>
              <a:t>Sep 26 2017 10:10:44 GMT+0700 (SE Asia Standard Time)</a:t>
            </a:r>
            <a:endParaRPr lang="en-US" dirty="0"/>
          </a:p>
          <a:p>
            <a:pPr lvl="1"/>
            <a:r>
              <a:rPr lang="en-US" dirty="0" smtClean="0"/>
              <a:t>number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1506395444446</a:t>
            </a:r>
            <a:endParaRPr lang="en-US" dirty="0"/>
          </a:p>
          <a:p>
            <a:pPr lvl="2"/>
            <a:r>
              <a:rPr lang="en-US" dirty="0" smtClean="0"/>
              <a:t>number </a:t>
            </a:r>
            <a:r>
              <a:rPr lang="en-US" dirty="0"/>
              <a:t>of milliseconds since January 1, 1970, 00:00:00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</a:t>
            </a:r>
            <a:r>
              <a:rPr lang="en-US" dirty="0" smtClean="0"/>
              <a:t>Dates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Dates</a:t>
            </a:r>
          </a:p>
          <a:p>
            <a:pPr lvl="1"/>
            <a:r>
              <a:rPr lang="en-US" dirty="0"/>
              <a:t>&lt;p id="demo"&gt;&lt;/p&gt;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Date();</a:t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(): converts a date </a:t>
            </a:r>
            <a:r>
              <a:rPr lang="en-US" dirty="0"/>
              <a:t>to a string</a:t>
            </a:r>
            <a:endParaRPr lang="en-US" dirty="0" smtClean="0"/>
          </a:p>
          <a:p>
            <a:pPr lvl="1"/>
            <a:r>
              <a:rPr lang="en-US" dirty="0" err="1" smtClean="0"/>
              <a:t>toUTCString</a:t>
            </a:r>
            <a:r>
              <a:rPr lang="en-US" dirty="0" smtClean="0"/>
              <a:t>(): </a:t>
            </a:r>
            <a:r>
              <a:rPr lang="en-US" dirty="0"/>
              <a:t>converts a date to a UTC </a:t>
            </a:r>
            <a:r>
              <a:rPr lang="en-US" dirty="0" smtClean="0"/>
              <a:t>string</a:t>
            </a:r>
          </a:p>
          <a:p>
            <a:pPr lvl="1"/>
            <a:r>
              <a:rPr lang="en-US" dirty="0" err="1"/>
              <a:t>toDateString</a:t>
            </a:r>
            <a:r>
              <a:rPr lang="en-US" dirty="0" smtClean="0"/>
              <a:t>(): </a:t>
            </a:r>
            <a:r>
              <a:rPr lang="en-US" dirty="0"/>
              <a:t>converts a date to a more readable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Creating Date Objects</a:t>
            </a:r>
          </a:p>
          <a:p>
            <a:pPr lvl="1"/>
            <a:r>
              <a:rPr lang="en-US" dirty="0"/>
              <a:t>Date objects are created with the </a:t>
            </a:r>
            <a:r>
              <a:rPr lang="en-US" b="1" dirty="0"/>
              <a:t>new Date()</a:t>
            </a:r>
            <a:r>
              <a:rPr lang="en-US" dirty="0"/>
              <a:t> 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There are </a:t>
            </a:r>
            <a:r>
              <a:rPr lang="en-US" b="1" dirty="0"/>
              <a:t>4 ways</a:t>
            </a:r>
            <a:r>
              <a:rPr lang="en-US" dirty="0"/>
              <a:t> of initiating a date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new Date()</a:t>
            </a:r>
            <a:br>
              <a:rPr lang="en-US" dirty="0"/>
            </a:br>
            <a:r>
              <a:rPr lang="en-US" dirty="0"/>
              <a:t>new Date(milliseconds)</a:t>
            </a:r>
            <a:br>
              <a:rPr lang="en-US" dirty="0"/>
            </a:br>
            <a:r>
              <a:rPr lang="en-US" dirty="0"/>
              <a:t>new 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new Date(year, month, day, hours, minutes, seconds, milliseconds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Date(), creates a new date object with the </a:t>
            </a:r>
            <a:r>
              <a:rPr lang="en-US" b="1" dirty="0"/>
              <a:t>current date and </a:t>
            </a:r>
            <a:r>
              <a:rPr lang="en-US" b="1" dirty="0" smtClean="0"/>
              <a:t>time</a:t>
            </a:r>
          </a:p>
          <a:p>
            <a:pPr lvl="1"/>
            <a:r>
              <a:rPr lang="en-US" dirty="0"/>
              <a:t>Date(</a:t>
            </a:r>
            <a:r>
              <a:rPr lang="en-US" b="1" dirty="0"/>
              <a:t>date string</a:t>
            </a:r>
            <a:r>
              <a:rPr lang="en-US" dirty="0"/>
              <a:t>), creates a new date object from the </a:t>
            </a:r>
            <a:r>
              <a:rPr lang="en-US" b="1" dirty="0"/>
              <a:t>specified date and </a:t>
            </a:r>
            <a:r>
              <a:rPr lang="en-US" b="1" dirty="0" smtClean="0"/>
              <a:t>time</a:t>
            </a:r>
          </a:p>
          <a:p>
            <a:pPr lvl="1"/>
            <a:r>
              <a:rPr lang="en-US" dirty="0"/>
              <a:t>Date(</a:t>
            </a:r>
            <a:r>
              <a:rPr lang="en-US" b="1" dirty="0"/>
              <a:t>number</a:t>
            </a:r>
            <a:r>
              <a:rPr lang="en-US" dirty="0"/>
              <a:t>), creates a new date object as</a:t>
            </a:r>
            <a:r>
              <a:rPr lang="en-US" b="1" dirty="0"/>
              <a:t> zero time plus the </a:t>
            </a:r>
            <a:r>
              <a:rPr lang="en-US" b="1" dirty="0" smtClean="0"/>
              <a:t>number</a:t>
            </a:r>
          </a:p>
          <a:p>
            <a:pPr lvl="2"/>
            <a:r>
              <a:rPr lang="en-US" dirty="0"/>
              <a:t>JavaScript dates are calculated in milliseconds from 01 January, 1970 00:00:00 Universal Time (UTC). One day contains 86,400,000 milliseconds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Date(</a:t>
            </a:r>
            <a:r>
              <a:rPr lang="en-US" b="1" dirty="0"/>
              <a:t>7 numbers</a:t>
            </a:r>
            <a:r>
              <a:rPr lang="en-US" dirty="0"/>
              <a:t>), creates a new date object with the </a:t>
            </a:r>
            <a:r>
              <a:rPr lang="en-US" b="1" dirty="0"/>
              <a:t>specified date and </a:t>
            </a:r>
            <a:r>
              <a:rPr lang="en-US" b="1" dirty="0" smtClean="0"/>
              <a:t>time</a:t>
            </a:r>
          </a:p>
          <a:p>
            <a:pPr lvl="2"/>
            <a:r>
              <a:rPr lang="en-US" dirty="0"/>
              <a:t>The 7 numbers specify the year, month, day, hour, minute, second, and millisecond, in that </a:t>
            </a:r>
            <a:r>
              <a:rPr lang="en-US" dirty="0" smtClean="0"/>
              <a:t>order</a:t>
            </a:r>
          </a:p>
          <a:p>
            <a:pPr lvl="2"/>
            <a:r>
              <a:rPr lang="en-US" dirty="0" smtClean="0"/>
              <a:t>Can omit any of the last 4 parameters to display only date</a:t>
            </a:r>
          </a:p>
          <a:p>
            <a:pPr lvl="2"/>
            <a:r>
              <a:rPr lang="en-US" dirty="0"/>
              <a:t>JavaScript counts months from 0 to 11. January is 0. December is 11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Date objects are static. The computer time is ticking, but date objects, once created, are not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  <a:p>
            <a:pPr lvl="1"/>
            <a:r>
              <a:rPr lang="en-US" dirty="0"/>
              <a:t>When a Date object is created, a number of </a:t>
            </a:r>
            <a:r>
              <a:rPr lang="en-US" b="1" dirty="0"/>
              <a:t>methods</a:t>
            </a:r>
            <a:r>
              <a:rPr lang="en-US" dirty="0"/>
              <a:t> allow you to operate on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Date methods allow you to get and set the year, month, day, hour, minute, second, and millisecond of objects, using either local time or UTC (universal, or GMT)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JS Dates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Zones</a:t>
            </a:r>
          </a:p>
          <a:p>
            <a:pPr lvl="1"/>
            <a:r>
              <a:rPr lang="en-US" dirty="0"/>
              <a:t>When setting a date, without specifying the time zone, JavaScript will use the browser's time zone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getting a date, without specifying the time zone, the result is converted to the browser's time zone.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JS Date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Date Input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1194"/>
              </p:ext>
            </p:extLst>
          </p:nvPr>
        </p:nvGraphicFramePr>
        <p:xfrm>
          <a:off x="1103313" y="3358361"/>
          <a:ext cx="8947150" cy="15843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Type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Example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ISO Date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"2015-03-25" (The International Standard)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Short Date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"03/25/2015"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Long Date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>
                          <a:effectLst/>
                        </a:rPr>
                        <a:t>"Mar 25 2015" or "25 Mar 2015"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Full Date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"Wednesday March 25 2015"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62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Date </a:t>
            </a:r>
            <a:r>
              <a:rPr lang="en-US" dirty="0" smtClean="0"/>
              <a:t>Formats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Date Output</a:t>
            </a:r>
          </a:p>
          <a:p>
            <a:pPr lvl="1"/>
            <a:r>
              <a:rPr lang="en-US" dirty="0"/>
              <a:t>Independent of input format, JavaScript will (by default) output dates in full text string format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Wed Mar 25 2015 07:00:00 GMT+0700 (SE Asia Standard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Date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JavaScript ISO </a:t>
            </a:r>
            <a:r>
              <a:rPr lang="en-US" dirty="0" smtClean="0"/>
              <a:t>Dates</a:t>
            </a:r>
          </a:p>
          <a:p>
            <a:pPr lvl="1"/>
            <a:r>
              <a:rPr lang="en-US" dirty="0"/>
              <a:t>ISO 8601 is the international standard for the representation of dates and times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ISO 8601 syntax (YYYY-MM-DD) is also the preferred JavaScript date </a:t>
            </a:r>
            <a:r>
              <a:rPr lang="en-US" dirty="0" smtClean="0"/>
              <a:t>format</a:t>
            </a:r>
          </a:p>
          <a:p>
            <a:pPr lvl="1"/>
            <a:r>
              <a:rPr lang="en-US" dirty="0"/>
              <a:t>The computed date will be relative to your time </a:t>
            </a:r>
            <a:r>
              <a:rPr lang="en-US" dirty="0" smtClean="0"/>
              <a:t>zone</a:t>
            </a:r>
          </a:p>
          <a:p>
            <a:r>
              <a:rPr lang="en-US" dirty="0"/>
              <a:t>ISO Dates (Year and Month)</a:t>
            </a:r>
          </a:p>
          <a:p>
            <a:pPr lvl="1"/>
            <a:r>
              <a:rPr lang="en-US" dirty="0"/>
              <a:t>ISO dates can be written without specifying the day (YYYY-MM</a:t>
            </a:r>
            <a:r>
              <a:rPr lang="en-US" dirty="0" smtClean="0"/>
              <a:t>)</a:t>
            </a:r>
          </a:p>
          <a:p>
            <a:r>
              <a:rPr lang="en-US" dirty="0"/>
              <a:t>ISO Dates (Only Year)</a:t>
            </a:r>
          </a:p>
          <a:p>
            <a:pPr lvl="1"/>
            <a:r>
              <a:rPr lang="en-US" dirty="0"/>
              <a:t>ISO dates can be written without month and day (YYYY</a:t>
            </a:r>
            <a:r>
              <a:rPr lang="en-US" dirty="0" smtClean="0"/>
              <a:t>)</a:t>
            </a:r>
          </a:p>
          <a:p>
            <a:r>
              <a:rPr lang="en-US" dirty="0"/>
              <a:t>ISO Dates (Date-Time)</a:t>
            </a:r>
          </a:p>
          <a:p>
            <a:pPr lvl="1"/>
            <a:r>
              <a:rPr lang="en-US" dirty="0"/>
              <a:t>ISO dates can be written with added hours, minutes, and seconds (YYYY-MM-DDTHH:MM:SSZ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Date and time is separated with a capital 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UTC time is defined with a capital letter Z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want to modify the time relative to UTC, remove the Z and add +HH:MM or -HH:MM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Date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Short Dates.</a:t>
            </a:r>
          </a:p>
          <a:p>
            <a:pPr lvl="1"/>
            <a:r>
              <a:rPr lang="en-US" dirty="0"/>
              <a:t>Short dates are written with an "MM/DD/YYYY"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d = new Date("03/25/2015");</a:t>
            </a:r>
            <a:endParaRPr lang="en-US" dirty="0" smtClean="0"/>
          </a:p>
          <a:p>
            <a:r>
              <a:rPr lang="en-US" dirty="0"/>
              <a:t>JavaScript Long Dates</a:t>
            </a:r>
          </a:p>
          <a:p>
            <a:pPr lvl="1"/>
            <a:r>
              <a:rPr lang="en-US" dirty="0" smtClean="0"/>
              <a:t>Long </a:t>
            </a:r>
            <a:r>
              <a:rPr lang="en-US" dirty="0"/>
              <a:t>dates are most often written with a "MMM DD YYYY" syntax 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 d = new Date("Mar 25 2015</a:t>
            </a:r>
            <a:r>
              <a:rPr lang="en-US" dirty="0" smtClean="0"/>
              <a:t>");</a:t>
            </a:r>
          </a:p>
          <a:p>
            <a:r>
              <a:rPr lang="en-US" dirty="0"/>
              <a:t>JavaScript Full Date</a:t>
            </a:r>
          </a:p>
          <a:p>
            <a:pPr lvl="1"/>
            <a:r>
              <a:rPr lang="en-US" dirty="0"/>
              <a:t>JavaScript will accept date strings in "full JavaScript format</a:t>
            </a:r>
            <a:r>
              <a:rPr lang="en-US" dirty="0" smtClean="0"/>
              <a:t>":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d = new Date("Wed Mar 25 2015 09:56:24 GMT+0100 (W. Europe Standard Time)");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37995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Date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JavaScript Date Methods</a:t>
            </a:r>
          </a:p>
          <a:p>
            <a:pPr lvl="1"/>
            <a:r>
              <a:rPr lang="en-US" dirty="0"/>
              <a:t>Date methods let you get and set date values (years, months, days, hours, minutes, seconds, milliseconds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Date </a:t>
            </a:r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Get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2539"/>
              </p:ext>
            </p:extLst>
          </p:nvPr>
        </p:nvGraphicFramePr>
        <p:xfrm>
          <a:off x="1236714" y="2717124"/>
          <a:ext cx="8947150" cy="316305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getDate()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day as a number (1-31)</a:t>
                      </a:r>
                    </a:p>
                  </a:txBody>
                  <a:tcPr marL="56583" marR="56583" marT="56583" marB="56583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getDay()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weekday as a number (0-6)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getFullYear()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four digit year (yyyy)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getHours()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hour (0-23)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getMilliseconds()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milliseconds (0-999)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getMinutes()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minutes (0-59)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getMonth()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month (0-11)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 the seconds (0-59)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getTime()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Get the time (milliseconds since January 1, 1970)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3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Date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Set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36779"/>
              </p:ext>
            </p:extLst>
          </p:nvPr>
        </p:nvGraphicFramePr>
        <p:xfrm>
          <a:off x="1103313" y="2724635"/>
          <a:ext cx="8947150" cy="285176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setDate()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day as a number (1-31)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setFullYear()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year (optionally month and day)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setHours()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hour (0-23)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setMilliseconds()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milliseconds (0-999)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setMinutes()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minutes (0-59)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setMonth()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month (0-11)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 the seconds (0-59)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setTime()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Set the time (milliseconds since January 1, 1970)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0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Date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Input - Parsing Dates</a:t>
            </a:r>
          </a:p>
          <a:p>
            <a:pPr lvl="1"/>
            <a:r>
              <a:rPr lang="en-US" dirty="0"/>
              <a:t>If you have a valid date string, you can use the </a:t>
            </a:r>
            <a:r>
              <a:rPr lang="en-US" b="1" dirty="0" err="1"/>
              <a:t>Date.parse</a:t>
            </a:r>
            <a:r>
              <a:rPr lang="en-US" b="1" dirty="0"/>
              <a:t>()</a:t>
            </a:r>
            <a:r>
              <a:rPr lang="en-US" dirty="0"/>
              <a:t> method to convert it to milliseconds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Date.parse</a:t>
            </a:r>
            <a:r>
              <a:rPr lang="en-US" b="1" dirty="0"/>
              <a:t>()</a:t>
            </a:r>
            <a:r>
              <a:rPr lang="en-US" dirty="0"/>
              <a:t> returns the number of milliseconds between the date and January 1, </a:t>
            </a:r>
            <a:r>
              <a:rPr lang="en-US" dirty="0" smtClean="0"/>
              <a:t>1970</a:t>
            </a:r>
          </a:p>
          <a:p>
            <a:r>
              <a:rPr lang="en-US" dirty="0"/>
              <a:t>Compare Dates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today, someday, text;</a:t>
            </a:r>
            <a:br>
              <a:rPr lang="en-US" dirty="0"/>
            </a:br>
            <a:r>
              <a:rPr lang="en-US" dirty="0"/>
              <a:t>today = new Date();</a:t>
            </a:r>
            <a:br>
              <a:rPr lang="en-US" dirty="0"/>
            </a:br>
            <a:r>
              <a:rPr lang="en-US" dirty="0"/>
              <a:t>someday = new Date();</a:t>
            </a:r>
            <a:br>
              <a:rPr lang="en-US" dirty="0"/>
            </a:br>
            <a:r>
              <a:rPr lang="en-US" dirty="0" err="1"/>
              <a:t>someday.setFullYear</a:t>
            </a:r>
            <a:r>
              <a:rPr lang="en-US" dirty="0"/>
              <a:t>(2100, 0, 14);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(someday &gt; today) {</a:t>
            </a:r>
            <a:br>
              <a:rPr lang="en-US" dirty="0"/>
            </a:br>
            <a:r>
              <a:rPr lang="en-US" dirty="0"/>
              <a:t>    text = "Today is before January 14, 2100.";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 text = "Today is after January 14, 2100.";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text;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9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Date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656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UTC Date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/>
              <a:t>JavaScript Date </a:t>
            </a:r>
            <a:r>
              <a:rPr lang="en-US" dirty="0" smtClean="0"/>
              <a:t>Reference:</a:t>
            </a:r>
          </a:p>
          <a:p>
            <a:pPr lvl="1"/>
            <a:r>
              <a:rPr lang="en-US" dirty="0"/>
              <a:t>https://www.w3schools.com/jsref/jsref_obj_date.asp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69473"/>
              </p:ext>
            </p:extLst>
          </p:nvPr>
        </p:nvGraphicFramePr>
        <p:xfrm>
          <a:off x="1103312" y="2507376"/>
          <a:ext cx="8947150" cy="305546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73575"/>
                <a:gridCol w="4473575"/>
              </a:tblGrid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Method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getUTCDate()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getDate(), but returns the UTC date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getUTCDay()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getDay(), but returns the UTC day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getUTCFullYear</a:t>
                      </a:r>
                      <a:r>
                        <a:rPr lang="en-US" sz="1300" dirty="0">
                          <a:effectLst/>
                        </a:rPr>
                        <a:t>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getFullYear(), but returns the UTC year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getUTCHours()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getHours(), but returns the UTC hour</a:t>
                      </a:r>
                    </a:p>
                  </a:txBody>
                  <a:tcPr marL="56583" marR="56583" marT="56583" marB="56583"/>
                </a:tc>
              </a:tr>
              <a:tr h="5205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getUTCMilliseconds()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getMilliseconds(), but returns the UTC milliseconds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getUTCMinutes()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getMinutes(), but returns the UTC minutes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getUTCMonth()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Same as getMonth(), but returns the UTC month</a:t>
                      </a:r>
                    </a:p>
                  </a:txBody>
                  <a:tcPr marL="56583" marR="56583" marT="56583" marB="56583"/>
                </a:tc>
              </a:tr>
              <a:tr h="31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getUTCSeconds()</a:t>
                      </a:r>
                    </a:p>
                  </a:txBody>
                  <a:tcPr marL="113166" marR="56583" marT="56583" marB="5658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Same as </a:t>
                      </a:r>
                      <a:r>
                        <a:rPr lang="en-US" sz="1300" dirty="0" err="1">
                          <a:effectLst/>
                        </a:rPr>
                        <a:t>getSeconds</a:t>
                      </a:r>
                      <a:r>
                        <a:rPr lang="en-US" sz="1300" dirty="0">
                          <a:effectLst/>
                        </a:rPr>
                        <a:t>(), but returns the UTC seconds</a:t>
                      </a:r>
                    </a:p>
                  </a:txBody>
                  <a:tcPr marL="56583" marR="56583" marT="56583" marB="565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3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  <a:p>
            <a:pPr lvl="1"/>
            <a:r>
              <a:rPr lang="en-US" dirty="0" smtClean="0"/>
              <a:t>store </a:t>
            </a:r>
            <a:r>
              <a:rPr lang="en-US" dirty="0"/>
              <a:t>multiple values in a single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r>
              <a:rPr lang="en-US" dirty="0"/>
              <a:t>What is an Array?</a:t>
            </a:r>
          </a:p>
          <a:p>
            <a:pPr lvl="1"/>
            <a:r>
              <a:rPr lang="en-US" dirty="0"/>
              <a:t>special </a:t>
            </a:r>
            <a:r>
              <a:rPr lang="en-US" dirty="0" smtClean="0"/>
              <a:t>variable</a:t>
            </a:r>
          </a:p>
          <a:p>
            <a:pPr lvl="2"/>
            <a:r>
              <a:rPr lang="en-US" dirty="0"/>
              <a:t> hold more than one value at a </a:t>
            </a:r>
            <a:r>
              <a:rPr lang="en-US" dirty="0" smtClean="0"/>
              <a:t>time</a:t>
            </a:r>
          </a:p>
          <a:p>
            <a:pPr lvl="2"/>
            <a:r>
              <a:rPr lang="en-US" dirty="0"/>
              <a:t>access the values by referring to an index number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</a:t>
            </a:r>
            <a:r>
              <a:rPr lang="en-US" dirty="0" smtClean="0"/>
              <a:t>Arrays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Using an array literal</a:t>
            </a:r>
            <a:endParaRPr lang="en-US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item1</a:t>
            </a:r>
            <a:r>
              <a:rPr lang="en-US" dirty="0"/>
              <a:t>, </a:t>
            </a:r>
            <a:r>
              <a:rPr lang="en-US" i="1" dirty="0"/>
              <a:t>item2</a:t>
            </a:r>
            <a:r>
              <a:rPr lang="en-US" dirty="0"/>
              <a:t>, ...];    </a:t>
            </a:r>
            <a:endParaRPr lang="en-US" dirty="0" smtClean="0"/>
          </a:p>
          <a:p>
            <a:pPr lvl="2"/>
            <a:r>
              <a:rPr lang="en-US" dirty="0"/>
              <a:t>Spaces and line breaks are not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/>
              <a:t>Using the JavaScript Keyword new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cars = new Array("Saab", "Volvo", "BMW</a:t>
            </a:r>
            <a:r>
              <a:rPr lang="en-US" dirty="0" smtClean="0"/>
              <a:t>");</a:t>
            </a:r>
          </a:p>
          <a:p>
            <a:r>
              <a:rPr lang="en-US" dirty="0"/>
              <a:t>The two examples above do exactly the same. There is no need to use new Array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For </a:t>
            </a:r>
            <a:r>
              <a:rPr lang="en-US" dirty="0"/>
              <a:t>simplicity, readability and execution speed, use the first one (the array literal method).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  <a:p>
            <a:pPr lvl="1"/>
            <a:r>
              <a:rPr lang="en-US" dirty="0" smtClean="0"/>
              <a:t>referring </a:t>
            </a:r>
            <a:r>
              <a:rPr lang="en-US" dirty="0"/>
              <a:t>to the </a:t>
            </a:r>
            <a:r>
              <a:rPr lang="en-US" b="1" dirty="0"/>
              <a:t>index </a:t>
            </a:r>
            <a:r>
              <a:rPr lang="en-US" b="1" dirty="0" smtClean="0"/>
              <a:t>number</a:t>
            </a:r>
          </a:p>
          <a:p>
            <a:pPr lvl="1"/>
            <a:r>
              <a:rPr lang="en-US" dirty="0" smtClean="0"/>
              <a:t>accesses </a:t>
            </a:r>
            <a:r>
              <a:rPr lang="en-US" dirty="0"/>
              <a:t>the value of </a:t>
            </a:r>
            <a:r>
              <a:rPr lang="en-US" dirty="0" smtClean="0"/>
              <a:t>element: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name = cars[0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modifies </a:t>
            </a:r>
            <a:r>
              <a:rPr lang="en-US" dirty="0"/>
              <a:t>the </a:t>
            </a:r>
            <a:r>
              <a:rPr lang="en-US" dirty="0" smtClean="0"/>
              <a:t>element:</a:t>
            </a:r>
          </a:p>
          <a:p>
            <a:pPr lvl="2"/>
            <a:r>
              <a:rPr lang="en-US" dirty="0"/>
              <a:t>cars[0] = "Opel</a:t>
            </a:r>
            <a:r>
              <a:rPr lang="en-US" dirty="0" smtClean="0"/>
              <a:t>";</a:t>
            </a:r>
          </a:p>
          <a:p>
            <a:pPr lvl="1"/>
            <a:r>
              <a:rPr lang="en-US" dirty="0"/>
              <a:t>[0] is the first element in an array. [1] is the second. Array indexes start with 0</a:t>
            </a:r>
            <a:r>
              <a:rPr lang="en-US" dirty="0" smtClean="0"/>
              <a:t>.</a:t>
            </a:r>
          </a:p>
          <a:p>
            <a:r>
              <a:rPr lang="en-US" dirty="0"/>
              <a:t>Access the Full Array</a:t>
            </a:r>
          </a:p>
          <a:p>
            <a:pPr lvl="1"/>
            <a:r>
              <a:rPr lang="en-US" dirty="0" smtClean="0"/>
              <a:t>accessed </a:t>
            </a:r>
            <a:r>
              <a:rPr lang="en-US" dirty="0"/>
              <a:t>by referring to the array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Objects</a:t>
            </a:r>
          </a:p>
          <a:p>
            <a:pPr lvl="1"/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</a:t>
            </a:r>
            <a:r>
              <a:rPr lang="en-US" dirty="0" smtClean="0"/>
              <a:t>elements“</a:t>
            </a:r>
          </a:p>
          <a:p>
            <a:pPr lvl="1"/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</a:t>
            </a:r>
            <a:r>
              <a:rPr lang="en-US" dirty="0" smtClean="0"/>
              <a:t>members“</a:t>
            </a:r>
          </a:p>
          <a:p>
            <a:r>
              <a:rPr lang="en-US" dirty="0"/>
              <a:t>Array Elements Can Be Objects</a:t>
            </a:r>
          </a:p>
          <a:p>
            <a:pPr lvl="1"/>
            <a:r>
              <a:rPr lang="en-US" dirty="0"/>
              <a:t>have variables of different types in the same </a:t>
            </a:r>
            <a:r>
              <a:rPr lang="en-US" dirty="0" smtClean="0"/>
              <a:t>Array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[0] = </a:t>
            </a:r>
            <a:r>
              <a:rPr lang="en-US" dirty="0" err="1"/>
              <a:t>Date.now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[1] = </a:t>
            </a:r>
            <a:r>
              <a:rPr lang="en-US" dirty="0" err="1"/>
              <a:t>myFunction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myArray</a:t>
            </a:r>
            <a:r>
              <a:rPr lang="en-US" dirty="0"/>
              <a:t>[2] = </a:t>
            </a:r>
            <a:r>
              <a:rPr lang="en-US" dirty="0" err="1"/>
              <a:t>myCars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Properties and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cars.length</a:t>
            </a:r>
            <a:r>
              <a:rPr lang="en-US" dirty="0"/>
              <a:t>;   // The length property returns the number of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/>
              <a:t> y = </a:t>
            </a:r>
            <a:r>
              <a:rPr lang="en-US" dirty="0" err="1"/>
              <a:t>cars.sort</a:t>
            </a:r>
            <a:r>
              <a:rPr lang="en-US" dirty="0"/>
              <a:t>();   // The sort() method sorts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The </a:t>
            </a:r>
            <a:r>
              <a:rPr lang="en-US" dirty="0"/>
              <a:t>length Property</a:t>
            </a:r>
          </a:p>
          <a:p>
            <a:pPr lvl="1"/>
            <a:r>
              <a:rPr lang="en-US" dirty="0"/>
              <a:t>returns the length of an array (the number of array elements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                    // the length of fruits is </a:t>
            </a:r>
            <a:r>
              <a:rPr lang="en-US" dirty="0" smtClean="0"/>
              <a:t>4</a:t>
            </a:r>
          </a:p>
          <a:p>
            <a:pPr lvl="2"/>
            <a:r>
              <a:rPr lang="en-US" dirty="0"/>
              <a:t>The length property is always one more than the highest array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 Math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The JavaScript Math object allows you to perform mathematical tasks on numbers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Math.PI</a:t>
            </a:r>
            <a:r>
              <a:rPr lang="en-US" dirty="0"/>
              <a:t>;            // returns </a:t>
            </a:r>
            <a:r>
              <a:rPr lang="en-US" dirty="0" smtClean="0"/>
              <a:t>3.141592653589793</a:t>
            </a:r>
          </a:p>
          <a:p>
            <a:r>
              <a:rPr lang="en-US" dirty="0" err="1"/>
              <a:t>Math.round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(x) returns the value of x rounded to its nearest </a:t>
            </a:r>
            <a:r>
              <a:rPr lang="en-US" dirty="0" smtClean="0"/>
              <a:t>integer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(4.7);    // returns 5</a:t>
            </a:r>
            <a:br>
              <a:rPr lang="en-US" dirty="0"/>
            </a:br>
            <a:r>
              <a:rPr lang="en-US" dirty="0" err="1"/>
              <a:t>Math.round</a:t>
            </a:r>
            <a:r>
              <a:rPr lang="en-US" dirty="0"/>
              <a:t>(4.4);    // returns </a:t>
            </a:r>
            <a:r>
              <a:rPr lang="en-US" dirty="0" smtClean="0"/>
              <a:t>4</a:t>
            </a:r>
          </a:p>
          <a:p>
            <a:r>
              <a:rPr lang="en-US" dirty="0" err="1"/>
              <a:t>Math.pow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(x, y) returns the value of x to the power of 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(8, 2);      // returns 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1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Array Elements</a:t>
            </a:r>
          </a:p>
          <a:p>
            <a:pPr lvl="1"/>
            <a:r>
              <a:rPr lang="en-US" dirty="0"/>
              <a:t>using a "for" </a:t>
            </a:r>
            <a:r>
              <a:rPr lang="en-US" dirty="0" smtClean="0"/>
              <a:t>loop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fruits, text, </a:t>
            </a:r>
            <a:r>
              <a:rPr lang="en-US" dirty="0" err="1"/>
              <a:t>fLen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 = ["Banana", "Orange", "Apple", "Mango"];</a:t>
            </a:r>
            <a:br>
              <a:rPr lang="en-US" dirty="0"/>
            </a:br>
            <a:r>
              <a:rPr lang="en-US" dirty="0" err="1"/>
              <a:t>fLen</a:t>
            </a:r>
            <a:r>
              <a:rPr lang="en-US" dirty="0"/>
              <a:t> = </a:t>
            </a:r>
            <a:r>
              <a:rPr lang="en-US" dirty="0" err="1"/>
              <a:t>fruits.length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text = "&lt;</a:t>
            </a:r>
            <a:r>
              <a:rPr lang="en-US" dirty="0" err="1"/>
              <a:t>ul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for 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fLen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text += "&lt;li&gt;" + fruits[</a:t>
            </a:r>
            <a:r>
              <a:rPr lang="en-US" dirty="0" err="1"/>
              <a:t>i</a:t>
            </a:r>
            <a:r>
              <a:rPr lang="en-US" dirty="0"/>
              <a:t>] + "&lt;/li&gt;";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Array Elements</a:t>
            </a:r>
          </a:p>
          <a:p>
            <a:pPr lvl="1"/>
            <a:r>
              <a:rPr lang="en-US" dirty="0"/>
              <a:t>using the push method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fruits.push</a:t>
            </a:r>
            <a:r>
              <a:rPr lang="en-US" dirty="0"/>
              <a:t>("Lemon");                // adds a new element (Lemon) to </a:t>
            </a:r>
            <a:r>
              <a:rPr lang="en-US" dirty="0" smtClean="0"/>
              <a:t>fruits</a:t>
            </a:r>
          </a:p>
          <a:p>
            <a:pPr lvl="1"/>
            <a:r>
              <a:rPr lang="en-US" dirty="0"/>
              <a:t> using the length property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 "Lemon";     // adds a new element (Lemon) to </a:t>
            </a:r>
            <a:r>
              <a:rPr lang="en-US" dirty="0" smtClean="0"/>
              <a:t>fruits</a:t>
            </a:r>
          </a:p>
          <a:p>
            <a:pPr lvl="1"/>
            <a:r>
              <a:rPr lang="en-US" dirty="0"/>
              <a:t>Adding elements with high indexes can create undefined "holes" in an array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fruits[6] = "Lemon";                 // adds a new element (Lemon) to fruits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5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Associative Arrays</a:t>
            </a:r>
          </a:p>
          <a:p>
            <a:pPr lvl="1"/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</a:t>
            </a:r>
            <a:endParaRPr lang="en-US" dirty="0" smtClean="0"/>
          </a:p>
          <a:p>
            <a:pPr lvl="1"/>
            <a:r>
              <a:rPr lang="en-US" dirty="0"/>
              <a:t>If you use named indexes, JavaScript will redefine the array to a standard object</a:t>
            </a:r>
            <a:r>
              <a:rPr lang="en-US" dirty="0" smtClean="0"/>
              <a:t>.</a:t>
            </a:r>
          </a:p>
          <a:p>
            <a:r>
              <a:rPr lang="en-US" dirty="0"/>
              <a:t>The Difference Between Arrays and Objects</a:t>
            </a:r>
          </a:p>
          <a:p>
            <a:pPr lvl="1"/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</a:t>
            </a:r>
            <a:r>
              <a:rPr lang="en-US" b="1" dirty="0" smtClean="0"/>
              <a:t>indexes</a:t>
            </a:r>
          </a:p>
          <a:p>
            <a:pPr lvl="1"/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</a:t>
            </a:r>
            <a:r>
              <a:rPr lang="en-US" b="1" dirty="0" smtClean="0"/>
              <a:t>indexes</a:t>
            </a:r>
          </a:p>
          <a:p>
            <a:r>
              <a:rPr lang="en-US" dirty="0"/>
              <a:t>When to Use Arrays. When to use Objects.</a:t>
            </a:r>
          </a:p>
          <a:p>
            <a:pPr lvl="1"/>
            <a:r>
              <a:rPr lang="en-US" dirty="0"/>
              <a:t>JavaScript does not support associative arrays.</a:t>
            </a:r>
          </a:p>
          <a:p>
            <a:pPr lvl="1"/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2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new Array()</a:t>
            </a:r>
          </a:p>
          <a:p>
            <a:pPr lvl="1"/>
            <a:r>
              <a:rPr lang="en-US" dirty="0"/>
              <a:t>There is no need to use the JavaScript's built-in array constructor </a:t>
            </a:r>
            <a:r>
              <a:rPr lang="en-US" b="1" dirty="0"/>
              <a:t>new</a:t>
            </a:r>
            <a:r>
              <a:rPr lang="en-US" dirty="0"/>
              <a:t> Array</a:t>
            </a:r>
            <a:r>
              <a:rPr lang="en-US" dirty="0" smtClean="0"/>
              <a:t>().</a:t>
            </a:r>
          </a:p>
          <a:p>
            <a:pPr lvl="1"/>
            <a:r>
              <a:rPr lang="en-US" b="1" dirty="0"/>
              <a:t>Use [] instead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new</a:t>
            </a:r>
            <a:r>
              <a:rPr lang="en-US" dirty="0"/>
              <a:t> keyword only complicates the code. It can also produce some unexpected </a:t>
            </a:r>
            <a:r>
              <a:rPr lang="en-US" dirty="0" smtClean="0"/>
              <a:t>results</a:t>
            </a:r>
          </a:p>
          <a:p>
            <a:r>
              <a:rPr lang="en-US" dirty="0"/>
              <a:t>How to Recognize an Array</a:t>
            </a:r>
          </a:p>
          <a:p>
            <a:pPr lvl="1"/>
            <a:r>
              <a:rPr lang="en-US" b="1" dirty="0" err="1"/>
              <a:t>Array.isArray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function </a:t>
            </a:r>
            <a:r>
              <a:rPr lang="en-US" dirty="0" err="1"/>
              <a:t>isArray</a:t>
            </a:r>
            <a:r>
              <a:rPr lang="en-US" dirty="0"/>
              <a:t>(x)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x.constructor.toString</a:t>
            </a:r>
            <a:r>
              <a:rPr lang="en-US" dirty="0"/>
              <a:t>().</a:t>
            </a:r>
            <a:r>
              <a:rPr lang="en-US" dirty="0" err="1"/>
              <a:t>indexOf</a:t>
            </a:r>
            <a:r>
              <a:rPr lang="en-US" dirty="0"/>
              <a:t>("Array") &gt; -1;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en-US" b="1" dirty="0" err="1"/>
              <a:t>instanceof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 </a:t>
            </a:r>
            <a:r>
              <a:rPr lang="en-US" dirty="0" err="1"/>
              <a:t>instanceof</a:t>
            </a:r>
            <a:r>
              <a:rPr lang="en-US" dirty="0"/>
              <a:t> Array     // returns true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8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JS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Arrays to Strings</a:t>
            </a:r>
          </a:p>
          <a:p>
            <a:pPr lvl="1"/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 converts an array to a string of (comma separated) array </a:t>
            </a:r>
            <a:r>
              <a:rPr lang="en-US" dirty="0" smtClean="0"/>
              <a:t>values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fruits.toString</a:t>
            </a:r>
            <a:r>
              <a:rPr lang="en-US" dirty="0"/>
              <a:t>();</a:t>
            </a:r>
            <a:endParaRPr lang="en-US" dirty="0" smtClean="0"/>
          </a:p>
          <a:p>
            <a:pPr lvl="1"/>
            <a:r>
              <a:rPr lang="en-US" b="1" dirty="0"/>
              <a:t>join()</a:t>
            </a:r>
            <a:r>
              <a:rPr lang="en-US" dirty="0"/>
              <a:t> method also joins all array elements into a </a:t>
            </a:r>
            <a:r>
              <a:rPr lang="en-US" dirty="0" smtClean="0"/>
              <a:t>string</a:t>
            </a:r>
          </a:p>
          <a:p>
            <a:pPr lvl="2"/>
            <a:r>
              <a:rPr lang="en-US" dirty="0"/>
              <a:t>behaves just like </a:t>
            </a:r>
            <a:r>
              <a:rPr lang="en-US" dirty="0" err="1"/>
              <a:t>toString</a:t>
            </a:r>
            <a:r>
              <a:rPr lang="en-US" dirty="0"/>
              <a:t>(), but in addition you can specify the </a:t>
            </a:r>
            <a:r>
              <a:rPr lang="en-US" dirty="0" smtClean="0"/>
              <a:t>separator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</a:t>
            </a:r>
            <a:r>
              <a:rPr lang="en-US" dirty="0" err="1"/>
              <a:t>Orange","Apple</a:t>
            </a:r>
            <a:r>
              <a:rPr lang="en-US" dirty="0"/>
              <a:t>", "Mango"];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fruits.join</a:t>
            </a:r>
            <a:r>
              <a:rPr lang="en-US" dirty="0"/>
              <a:t>(" * 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</a:t>
            </a:r>
            <a:r>
              <a:rPr lang="en-US" dirty="0" smtClean="0"/>
              <a:t>Methods</a:t>
            </a:r>
            <a:r>
              <a:rPr lang="vi-V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</a:p>
          <a:p>
            <a:pPr lvl="1"/>
            <a:r>
              <a:rPr lang="en-US" dirty="0"/>
              <a:t>Popping</a:t>
            </a:r>
          </a:p>
          <a:p>
            <a:pPr lvl="2"/>
            <a:r>
              <a:rPr lang="en-US" dirty="0"/>
              <a:t>The </a:t>
            </a:r>
            <a:r>
              <a:rPr lang="en-US" b="1" dirty="0"/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fruits.pop</a:t>
            </a:r>
            <a:r>
              <a:rPr lang="en-US" dirty="0"/>
              <a:t>();              // Removes the last element ("Mango") from </a:t>
            </a:r>
            <a:r>
              <a:rPr lang="en-US" dirty="0" smtClean="0"/>
              <a:t>fruits</a:t>
            </a:r>
          </a:p>
          <a:p>
            <a:pPr lvl="2"/>
            <a:r>
              <a:rPr lang="en-US" dirty="0"/>
              <a:t>The pop() method returns the value that was "popped out</a:t>
            </a:r>
            <a:r>
              <a:rPr lang="en-US" dirty="0" smtClean="0"/>
              <a:t>":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fruits.pop</a:t>
            </a:r>
            <a:r>
              <a:rPr lang="en-US" dirty="0"/>
              <a:t>();      // the value of x is "</a:t>
            </a:r>
            <a:r>
              <a:rPr lang="en-US" dirty="0" smtClean="0"/>
              <a:t>Mango“</a:t>
            </a:r>
          </a:p>
          <a:p>
            <a:pPr lvl="1"/>
            <a:r>
              <a:rPr lang="en-US" dirty="0"/>
              <a:t>Pushing</a:t>
            </a:r>
          </a:p>
          <a:p>
            <a:pPr lvl="2"/>
            <a:r>
              <a:rPr lang="en-US" dirty="0"/>
              <a:t>The </a:t>
            </a:r>
            <a:r>
              <a:rPr lang="en-US" b="1" dirty="0"/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fruits.push</a:t>
            </a:r>
            <a:r>
              <a:rPr lang="en-US" dirty="0"/>
              <a:t>("Kiwi");       //  Adds a new element ("Kiwi") to </a:t>
            </a:r>
            <a:r>
              <a:rPr lang="en-US" dirty="0" smtClean="0"/>
              <a:t>fruits</a:t>
            </a:r>
          </a:p>
          <a:p>
            <a:pPr lvl="2"/>
            <a:r>
              <a:rPr lang="en-US" dirty="0"/>
              <a:t>The push() method returns the new array length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x = </a:t>
            </a:r>
            <a:r>
              <a:rPr lang="en-US" dirty="0" err="1"/>
              <a:t>fruits.push</a:t>
            </a:r>
            <a:r>
              <a:rPr lang="en-US" dirty="0"/>
              <a:t>("Kiwi");   //  the value of x is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5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Shifting Elements</a:t>
            </a:r>
          </a:p>
          <a:p>
            <a:pPr lvl="1"/>
            <a:r>
              <a:rPr lang="en-US" dirty="0"/>
              <a:t>Shifting is equivalent to popping, working on the first element instead of the last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fruits.shift</a:t>
            </a:r>
            <a:r>
              <a:rPr lang="en-US" dirty="0"/>
              <a:t>();            // Removes the first element "Banana" from </a:t>
            </a:r>
            <a:r>
              <a:rPr lang="en-US" dirty="0" smtClean="0"/>
              <a:t>fruits</a:t>
            </a:r>
          </a:p>
          <a:p>
            <a:pPr lvl="1"/>
            <a:r>
              <a:rPr lang="en-US" dirty="0"/>
              <a:t>The shift() method returns the string that was "shifted out</a:t>
            </a:r>
            <a:r>
              <a:rPr lang="en-US" dirty="0" smtClean="0"/>
              <a:t>":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</a:t>
            </a:r>
            <a:r>
              <a:rPr lang="en-US" dirty="0" smtClean="0"/>
              <a:t>"Mango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 err="1"/>
              <a:t>fruits.shift</a:t>
            </a:r>
            <a:r>
              <a:rPr lang="en-US" dirty="0"/>
              <a:t>();             // Returns "</a:t>
            </a:r>
            <a:r>
              <a:rPr lang="en-US" dirty="0" smtClean="0"/>
              <a:t>Banana“</a:t>
            </a:r>
          </a:p>
          <a:p>
            <a:pPr lvl="1"/>
            <a:r>
              <a:rPr lang="en-US" dirty="0"/>
              <a:t>The </a:t>
            </a:r>
            <a:r>
              <a:rPr lang="en-US" b="1" dirty="0" err="1"/>
              <a:t>unshift</a:t>
            </a:r>
            <a:r>
              <a:rPr lang="en-US" b="1" dirty="0"/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fruits.unshift</a:t>
            </a:r>
            <a:r>
              <a:rPr lang="en-US" dirty="0"/>
              <a:t>("Lemon");    // Adds a new element "Lemon" to </a:t>
            </a:r>
            <a:r>
              <a:rPr lang="en-US" dirty="0" smtClean="0"/>
              <a:t>fruits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unshift</a:t>
            </a:r>
            <a:r>
              <a:rPr lang="en-US" dirty="0"/>
              <a:t>() method returns the new array length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fruits.unshift</a:t>
            </a:r>
            <a:r>
              <a:rPr lang="en-US" dirty="0"/>
              <a:t>("Lemon");    // Returns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5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Array elements are accessed using their </a:t>
            </a:r>
            <a:r>
              <a:rPr lang="en-US" b="1" dirty="0" smtClean="0"/>
              <a:t>index </a:t>
            </a:r>
            <a:r>
              <a:rPr lang="en-US" b="1" dirty="0"/>
              <a:t>number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fruits[0] = "Kiwi";        // Changes the first </a:t>
            </a:r>
            <a:r>
              <a:rPr lang="en-US" dirty="0" smtClean="0"/>
              <a:t>element </a:t>
            </a:r>
            <a:r>
              <a:rPr lang="en-US" dirty="0"/>
              <a:t>of fruits to "</a:t>
            </a:r>
            <a:r>
              <a:rPr lang="en-US" dirty="0" smtClean="0"/>
              <a:t>Kiwi“</a:t>
            </a:r>
          </a:p>
          <a:p>
            <a:r>
              <a:rPr lang="en-US" dirty="0"/>
              <a:t>Deleting Elements</a:t>
            </a:r>
          </a:p>
          <a:p>
            <a:pPr lvl="1"/>
            <a:r>
              <a:rPr lang="en-US" dirty="0"/>
              <a:t>using the JavaScript operator </a:t>
            </a:r>
            <a:r>
              <a:rPr lang="en-US" b="1" dirty="0" smtClean="0"/>
              <a:t>delete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delete fruits[0];           // Changes the first element in fruits to </a:t>
            </a:r>
            <a:r>
              <a:rPr lang="en-US" b="1" dirty="0" smtClean="0"/>
              <a:t>undefined</a:t>
            </a:r>
          </a:p>
          <a:p>
            <a:pPr lvl="1"/>
            <a:r>
              <a:rPr lang="en-US" dirty="0"/>
              <a:t>Using </a:t>
            </a:r>
            <a:r>
              <a:rPr lang="en-US" b="1" dirty="0"/>
              <a:t>delete</a:t>
            </a:r>
            <a:r>
              <a:rPr lang="en-US" dirty="0"/>
              <a:t> may leave undefined holes in the array. Use pop() or shift()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0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Splicing an Array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splice()</a:t>
            </a:r>
            <a:r>
              <a:rPr lang="en-US" dirty="0"/>
              <a:t> method can be used to add new items to an </a:t>
            </a:r>
            <a:r>
              <a:rPr lang="en-US" dirty="0" smtClean="0"/>
              <a:t>array: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(2, 0, "Lemon", "Kiwi</a:t>
            </a:r>
            <a:r>
              <a:rPr lang="en-US" dirty="0" smtClean="0"/>
              <a:t>");</a:t>
            </a:r>
          </a:p>
          <a:p>
            <a:pPr lvl="2"/>
            <a:r>
              <a:rPr lang="vi-VN" dirty="0"/>
              <a:t>F</a:t>
            </a:r>
            <a:r>
              <a:rPr lang="en-US" dirty="0" err="1" smtClean="0"/>
              <a:t>irst</a:t>
            </a:r>
            <a:r>
              <a:rPr lang="en-US" dirty="0" smtClean="0"/>
              <a:t> parameter</a:t>
            </a:r>
            <a:r>
              <a:rPr lang="vi-VN" dirty="0" smtClean="0"/>
              <a:t>: </a:t>
            </a:r>
            <a:r>
              <a:rPr lang="vi-VN" dirty="0"/>
              <a:t>t</a:t>
            </a:r>
            <a:r>
              <a:rPr lang="en-US" dirty="0" smtClean="0"/>
              <a:t>he </a:t>
            </a:r>
            <a:r>
              <a:rPr lang="en-US" dirty="0"/>
              <a:t>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endParaRPr lang="vi-VN" b="1" dirty="0" smtClean="0"/>
          </a:p>
          <a:p>
            <a:pPr lvl="2"/>
            <a:r>
              <a:rPr lang="vi-VN" dirty="0"/>
              <a:t>S</a:t>
            </a:r>
            <a:r>
              <a:rPr lang="en-US" dirty="0" err="1" smtClean="0"/>
              <a:t>econd</a:t>
            </a:r>
            <a:r>
              <a:rPr lang="en-US" dirty="0" smtClean="0"/>
              <a:t> parameter</a:t>
            </a:r>
            <a:r>
              <a:rPr lang="vi-VN" dirty="0" smtClean="0"/>
              <a:t>: 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 smtClean="0"/>
              <a:t>removed</a:t>
            </a:r>
            <a:endParaRPr lang="vi-VN" b="1" dirty="0" smtClean="0"/>
          </a:p>
          <a:p>
            <a:pPr lvl="2"/>
            <a:r>
              <a:rPr lang="vi-VN" dirty="0" smtClean="0"/>
              <a:t>R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parameters</a:t>
            </a:r>
            <a:r>
              <a:rPr lang="vi-VN" dirty="0" smtClean="0"/>
              <a:t>: </a:t>
            </a:r>
            <a:r>
              <a:rPr lang="en-US" dirty="0"/>
              <a:t>new elements to be </a:t>
            </a:r>
            <a:r>
              <a:rPr lang="en-US" b="1" dirty="0" smtClean="0"/>
              <a:t>added</a:t>
            </a:r>
            <a:endParaRPr lang="vi-VN" b="1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splice() to Remove Elements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fruits.splice</a:t>
            </a:r>
            <a:r>
              <a:rPr lang="en-US" dirty="0"/>
              <a:t>(0, 1);        // Removes the first element of </a:t>
            </a:r>
            <a:r>
              <a:rPr lang="en-US" dirty="0" smtClean="0"/>
              <a:t>fruits</a:t>
            </a:r>
            <a:endParaRPr lang="vi-VN" dirty="0" smtClean="0"/>
          </a:p>
          <a:p>
            <a:pPr lvl="2"/>
            <a:r>
              <a:rPr lang="en-US" dirty="0"/>
              <a:t>remove elements without leaving "holes"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Merging (Concatenating) Arrays</a:t>
            </a:r>
          </a:p>
          <a:p>
            <a:pPr lvl="1"/>
            <a:r>
              <a:rPr lang="en-US" dirty="0"/>
              <a:t>The 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myGirls</a:t>
            </a:r>
            <a:r>
              <a:rPr lang="en-US" dirty="0"/>
              <a:t> = ["</a:t>
            </a:r>
            <a:r>
              <a:rPr lang="en-US" dirty="0" err="1"/>
              <a:t>Cecilie</a:t>
            </a:r>
            <a:r>
              <a:rPr lang="en-US" dirty="0"/>
              <a:t>", "Lone"];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myBoys</a:t>
            </a:r>
            <a:r>
              <a:rPr lang="en-US" dirty="0"/>
              <a:t> = ["Emil", "</a:t>
            </a:r>
            <a:r>
              <a:rPr lang="en-US" dirty="0" err="1"/>
              <a:t>Tobias","Linus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</a:t>
            </a:r>
            <a:r>
              <a:rPr lang="en-US" dirty="0" err="1"/>
              <a:t>myGirls.concat</a:t>
            </a:r>
            <a:r>
              <a:rPr lang="en-US" dirty="0"/>
              <a:t>(</a:t>
            </a:r>
            <a:r>
              <a:rPr lang="en-US" dirty="0" err="1"/>
              <a:t>myBoys</a:t>
            </a:r>
            <a:r>
              <a:rPr lang="en-US" dirty="0"/>
              <a:t>);     // Concatenates (joins) </a:t>
            </a:r>
            <a:r>
              <a:rPr lang="en-US" dirty="0" err="1"/>
              <a:t>myGirls</a:t>
            </a:r>
            <a:r>
              <a:rPr lang="en-US" dirty="0"/>
              <a:t> and </a:t>
            </a:r>
            <a:r>
              <a:rPr lang="en-US" dirty="0" err="1" smtClean="0"/>
              <a:t>myBoys</a:t>
            </a:r>
            <a:endParaRPr lang="vi-V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concat</a:t>
            </a:r>
            <a:r>
              <a:rPr lang="en-US" dirty="0"/>
              <a:t>() method does not change the existing arrays. It always returns a new array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() method can take any number of array arguments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arr1 = ["</a:t>
            </a:r>
            <a:r>
              <a:rPr lang="en-US" dirty="0" err="1"/>
              <a:t>Cecilie</a:t>
            </a:r>
            <a:r>
              <a:rPr lang="en-US" dirty="0"/>
              <a:t>", "Lone"];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arr2 = ["Emil", "</a:t>
            </a:r>
            <a:r>
              <a:rPr lang="en-US" dirty="0" err="1"/>
              <a:t>Tobias","Linus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arr3 = ["Robin", "Morgan"];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arr1.concat(arr2, arr3);     // Concatenates arr1 with arr2 and </a:t>
            </a:r>
            <a:r>
              <a:rPr lang="en-US" dirty="0" smtClean="0"/>
              <a:t>arr3</a:t>
            </a:r>
            <a:endParaRPr lang="vi-VN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() method can also take values as arguments</a:t>
            </a:r>
            <a:r>
              <a:rPr lang="en-US" dirty="0" smtClean="0"/>
              <a:t>:</a:t>
            </a:r>
            <a:endParaRPr lang="vi-VN" dirty="0"/>
          </a:p>
          <a:p>
            <a:pPr lvl="2"/>
            <a:r>
              <a:rPr lang="en-US" dirty="0" err="1"/>
              <a:t>var</a:t>
            </a:r>
            <a:r>
              <a:rPr lang="en-US" dirty="0"/>
              <a:t> arr1 = ["</a:t>
            </a:r>
            <a:r>
              <a:rPr lang="en-US" dirty="0" err="1"/>
              <a:t>Cecilie</a:t>
            </a:r>
            <a:r>
              <a:rPr lang="en-US" dirty="0"/>
              <a:t>", "Lone"];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arr1.concat(["Emil", "</a:t>
            </a:r>
            <a:r>
              <a:rPr lang="en-US" dirty="0" err="1"/>
              <a:t>Tobias","Linus</a:t>
            </a:r>
            <a:r>
              <a:rPr lang="en-US" dirty="0"/>
              <a:t>"]);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</a:t>
            </a:r>
            <a:r>
              <a:rPr lang="en-US" dirty="0" smtClean="0"/>
              <a:t>Math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Math.sqrt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Math.sqrt</a:t>
            </a:r>
            <a:r>
              <a:rPr lang="en-US" dirty="0"/>
              <a:t>(x) returns the square root of </a:t>
            </a:r>
            <a:r>
              <a:rPr lang="en-US" dirty="0" smtClean="0"/>
              <a:t>x</a:t>
            </a:r>
          </a:p>
          <a:p>
            <a:pPr lvl="1"/>
            <a:r>
              <a:rPr lang="en-US" dirty="0" err="1"/>
              <a:t>Math.sqrt</a:t>
            </a:r>
            <a:r>
              <a:rPr lang="en-US" dirty="0"/>
              <a:t>(64);      // returns </a:t>
            </a:r>
            <a:r>
              <a:rPr lang="en-US" dirty="0" smtClean="0"/>
              <a:t>8</a:t>
            </a:r>
          </a:p>
          <a:p>
            <a:r>
              <a:rPr lang="en-US" dirty="0" err="1"/>
              <a:t>Math.abs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Math.abs</a:t>
            </a:r>
            <a:r>
              <a:rPr lang="en-US" dirty="0"/>
              <a:t>(x) returns the absolute (positive) value of </a:t>
            </a:r>
            <a:r>
              <a:rPr lang="en-US" dirty="0" smtClean="0"/>
              <a:t>x</a:t>
            </a:r>
          </a:p>
          <a:p>
            <a:pPr lvl="1"/>
            <a:r>
              <a:rPr lang="en-US" dirty="0" err="1"/>
              <a:t>Math.abs</a:t>
            </a:r>
            <a:r>
              <a:rPr lang="en-US" dirty="0"/>
              <a:t>(-4.7);     // returns </a:t>
            </a:r>
            <a:r>
              <a:rPr lang="en-US" dirty="0" smtClean="0"/>
              <a:t>4.7</a:t>
            </a:r>
          </a:p>
          <a:p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Math.ceil</a:t>
            </a:r>
            <a:r>
              <a:rPr lang="en-US" dirty="0"/>
              <a:t>(x) returns the value of x rounded </a:t>
            </a:r>
            <a:r>
              <a:rPr lang="en-US" b="1" dirty="0"/>
              <a:t>up</a:t>
            </a:r>
            <a:r>
              <a:rPr lang="en-US" dirty="0"/>
              <a:t> to its nearest </a:t>
            </a:r>
            <a:r>
              <a:rPr lang="en-US" dirty="0" smtClean="0"/>
              <a:t>integer</a:t>
            </a:r>
          </a:p>
          <a:p>
            <a:pPr lvl="1"/>
            <a:r>
              <a:rPr lang="en-US" dirty="0" err="1"/>
              <a:t>Math.ceil</a:t>
            </a:r>
            <a:r>
              <a:rPr lang="en-US" dirty="0"/>
              <a:t>(4.4);     // returns </a:t>
            </a:r>
            <a:r>
              <a:rPr lang="en-US" dirty="0" smtClean="0"/>
              <a:t>5</a:t>
            </a:r>
          </a:p>
          <a:p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(x) returns the value of x rounded </a:t>
            </a:r>
            <a:r>
              <a:rPr lang="en-US" b="1" dirty="0"/>
              <a:t>down</a:t>
            </a:r>
            <a:r>
              <a:rPr lang="en-US" dirty="0"/>
              <a:t> to its nearest </a:t>
            </a:r>
            <a:r>
              <a:rPr lang="en-US" dirty="0" smtClean="0"/>
              <a:t>integer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(4.7);    // returns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6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Slicing an </a:t>
            </a:r>
            <a:r>
              <a:rPr lang="en-US" dirty="0" smtClean="0"/>
              <a:t>Array</a:t>
            </a:r>
            <a:endParaRPr lang="vi-VN" dirty="0" smtClean="0"/>
          </a:p>
          <a:p>
            <a:pPr lvl="1"/>
            <a:r>
              <a:rPr lang="en-US" dirty="0"/>
              <a:t>The </a:t>
            </a:r>
            <a:r>
              <a:rPr lang="en-US" b="1" dirty="0"/>
              <a:t>slice()</a:t>
            </a:r>
            <a:r>
              <a:rPr lang="en-US" dirty="0"/>
              <a:t> method slices out a piece of an array into a new array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"Lemon", "Apple", "Mango"];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citrus = </a:t>
            </a:r>
            <a:r>
              <a:rPr lang="en-US" dirty="0" err="1"/>
              <a:t>fruits.slice</a:t>
            </a:r>
            <a:r>
              <a:rPr lang="en-US" dirty="0"/>
              <a:t>(1</a:t>
            </a:r>
            <a:r>
              <a:rPr lang="en-US" dirty="0" smtClean="0"/>
              <a:t>);</a:t>
            </a:r>
            <a:endParaRPr lang="vi-VN" dirty="0" smtClean="0"/>
          </a:p>
          <a:p>
            <a:pPr lvl="1"/>
            <a:r>
              <a:rPr lang="en-US" dirty="0"/>
              <a:t>The slice() method creates a new array. It does not remove any elements from the source array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slice() method can take two arguments like slice(1, 3</a:t>
            </a:r>
            <a:r>
              <a:rPr lang="en-US" dirty="0" smtClean="0"/>
              <a:t>).</a:t>
            </a:r>
            <a:r>
              <a:rPr lang="vi-VN" dirty="0" smtClean="0"/>
              <a:t> </a:t>
            </a:r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"Lemon", "Apple", "Mango"];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citrus = </a:t>
            </a:r>
            <a:r>
              <a:rPr lang="en-US" dirty="0" err="1"/>
              <a:t>fruits.slice</a:t>
            </a:r>
            <a:r>
              <a:rPr lang="en-US" dirty="0"/>
              <a:t>(1, 3</a:t>
            </a:r>
            <a:r>
              <a:rPr lang="en-US" dirty="0" smtClean="0"/>
              <a:t>);</a:t>
            </a:r>
            <a:endParaRPr lang="vi-VN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end argument is omitted, like in the first examples, the slice() </a:t>
            </a:r>
            <a:r>
              <a:rPr lang="en-US" dirty="0" smtClean="0"/>
              <a:t>method </a:t>
            </a:r>
            <a:r>
              <a:rPr lang="en-US" dirty="0"/>
              <a:t>slices out the rest of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93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JS Array Methods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JavaScript automatically converts an array to a comma separated string when a primitive value is expected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 fruits</a:t>
            </a:r>
            <a:r>
              <a:rPr lang="en-US" dirty="0" smtClean="0"/>
              <a:t>;</a:t>
            </a:r>
            <a:endParaRPr lang="vi-VN" dirty="0" smtClean="0"/>
          </a:p>
          <a:p>
            <a:r>
              <a:rPr lang="en-US" dirty="0"/>
              <a:t>Complete Array Reference</a:t>
            </a:r>
          </a:p>
          <a:p>
            <a:pPr lvl="1"/>
            <a:r>
              <a:rPr lang="en-US" dirty="0"/>
              <a:t>https://www.w3schools.com/jsref/jsref_obj_array.asp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8. JS Array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fruits.sort</a:t>
            </a:r>
            <a:r>
              <a:rPr lang="en-US" dirty="0"/>
              <a:t>();            // Sorts the elements of </a:t>
            </a:r>
            <a:r>
              <a:rPr lang="en-US" dirty="0" smtClean="0"/>
              <a:t>fruits</a:t>
            </a:r>
            <a:endParaRPr lang="vi-VN" dirty="0" smtClean="0"/>
          </a:p>
          <a:p>
            <a:r>
              <a:rPr lang="en-US" dirty="0"/>
              <a:t>Reversing an Array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reverse()</a:t>
            </a:r>
            <a:r>
              <a:rPr lang="en-US" dirty="0"/>
              <a:t> method reverses the elements in an array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You can use it to sort an array in descending order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fruits.sort</a:t>
            </a:r>
            <a:r>
              <a:rPr lang="en-US" dirty="0"/>
              <a:t>();            // Sorts the elements of fruits </a:t>
            </a:r>
            <a:br>
              <a:rPr lang="en-US" dirty="0"/>
            </a:br>
            <a:r>
              <a:rPr lang="en-US" dirty="0" err="1"/>
              <a:t>fruits.reverse</a:t>
            </a:r>
            <a:r>
              <a:rPr lang="en-US" dirty="0"/>
              <a:t>();         // Reverses the order of the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Array </a:t>
            </a:r>
            <a:r>
              <a:rPr lang="vi-VN" dirty="0" smtClean="0"/>
              <a:t>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Sort</a:t>
            </a:r>
          </a:p>
          <a:p>
            <a:pPr lvl="1"/>
            <a:r>
              <a:rPr lang="en-US" dirty="0"/>
              <a:t>By default, the sort() function sorts values as </a:t>
            </a:r>
            <a:r>
              <a:rPr lang="en-US" b="1" dirty="0"/>
              <a:t>strings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numbers are sorted as strings, "25" is bigger than "100", because "2" is bigger than "1</a:t>
            </a:r>
            <a:r>
              <a:rPr lang="en-US" dirty="0" smtClean="0"/>
              <a:t>".</a:t>
            </a:r>
            <a:endParaRPr lang="vi-VN" dirty="0" smtClean="0"/>
          </a:p>
          <a:p>
            <a:pPr lvl="1"/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points = [40, 100, 1, 5, 25, 10];</a:t>
            </a:r>
            <a:br>
              <a:rPr lang="en-US" dirty="0"/>
            </a:br>
            <a:r>
              <a:rPr lang="en-US" dirty="0" err="1"/>
              <a:t>points.sort</a:t>
            </a:r>
            <a:r>
              <a:rPr lang="en-US" dirty="0"/>
              <a:t>(function(a, b){return a - b</a:t>
            </a:r>
            <a:r>
              <a:rPr lang="en-US" dirty="0" smtClean="0"/>
              <a:t>});</a:t>
            </a:r>
            <a:endParaRPr lang="vi-VN" dirty="0" smtClean="0"/>
          </a:p>
          <a:p>
            <a:pPr lvl="1"/>
            <a:r>
              <a:rPr lang="en-US" dirty="0"/>
              <a:t>Use the same trick to sort an array descending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 points = [40, 100, 1, 5, 25, 10];</a:t>
            </a:r>
            <a:br>
              <a:rPr lang="en-US" dirty="0"/>
            </a:br>
            <a:r>
              <a:rPr lang="en-US" dirty="0" err="1"/>
              <a:t>points.sort</a:t>
            </a:r>
            <a:r>
              <a:rPr lang="en-US" dirty="0"/>
              <a:t>(function(a, b){return b - a});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4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Array 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vi-VN" dirty="0" smtClean="0"/>
          </a:p>
          <a:p>
            <a:pPr lvl="1"/>
            <a:r>
              <a:rPr lang="en-US" dirty="0"/>
              <a:t>The purpose of the compare function is to define an alternative sort order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compare function should return a negative, zero, or positive value, depending on the </a:t>
            </a:r>
            <a:r>
              <a:rPr lang="en-US" dirty="0" smtClean="0"/>
              <a:t>arguments</a:t>
            </a:r>
            <a:r>
              <a:rPr lang="vi-VN" dirty="0" smtClean="0"/>
              <a:t>.</a:t>
            </a:r>
          </a:p>
          <a:p>
            <a:pPr lvl="1"/>
            <a:r>
              <a:rPr lang="en-US" dirty="0"/>
              <a:t>When the sort() function compares two values, it sends the values to the compare function, and sorts the values according to the returned (negative, zero, positive)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6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Array 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223290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Sorting an Array in Random Order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points = [40, 100, 1, 5, 25, 10];</a:t>
            </a:r>
            <a:br>
              <a:rPr lang="en-US" dirty="0"/>
            </a:br>
            <a:r>
              <a:rPr lang="en-US" dirty="0" err="1"/>
              <a:t>points.sort</a:t>
            </a:r>
            <a:r>
              <a:rPr lang="en-US" dirty="0"/>
              <a:t>(function(a, b){return 0.5 - </a:t>
            </a:r>
            <a:r>
              <a:rPr lang="en-US" dirty="0" err="1"/>
              <a:t>Math.random</a:t>
            </a:r>
            <a:r>
              <a:rPr lang="en-US" dirty="0" smtClean="0"/>
              <a:t>()});</a:t>
            </a:r>
            <a:endParaRPr lang="vi-VN" dirty="0" smtClean="0"/>
          </a:p>
          <a:p>
            <a:r>
              <a:rPr lang="en-US" dirty="0" smtClean="0"/>
              <a:t>Find </a:t>
            </a:r>
            <a:r>
              <a:rPr lang="en-US" dirty="0"/>
              <a:t>the Highest (or Lowest) Array </a:t>
            </a:r>
            <a:r>
              <a:rPr lang="en-US" dirty="0" smtClean="0"/>
              <a:t>Value</a:t>
            </a:r>
            <a:endParaRPr lang="vi-VN" dirty="0" smtClean="0"/>
          </a:p>
          <a:p>
            <a:pPr lvl="1"/>
            <a:r>
              <a:rPr lang="vi-VN" dirty="0" smtClean="0"/>
              <a:t>Method 1:</a:t>
            </a:r>
            <a:endParaRPr lang="en-US" dirty="0"/>
          </a:p>
          <a:p>
            <a:pPr lvl="2"/>
            <a:r>
              <a:rPr lang="en-US" dirty="0"/>
              <a:t>sorted an array</a:t>
            </a:r>
            <a:endParaRPr lang="vi-VN" dirty="0" smtClean="0"/>
          </a:p>
          <a:p>
            <a:pPr lvl="2"/>
            <a:r>
              <a:rPr lang="en-US" dirty="0"/>
              <a:t>use the index to obtain the highest and lowest </a:t>
            </a:r>
            <a:r>
              <a:rPr lang="en-US" dirty="0" smtClean="0"/>
              <a:t>values</a:t>
            </a:r>
            <a:endParaRPr lang="vi-VN" dirty="0" smtClean="0"/>
          </a:p>
          <a:p>
            <a:pPr lvl="1"/>
            <a:r>
              <a:rPr lang="vi-VN" dirty="0" smtClean="0"/>
              <a:t>Method 2: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Math.max</a:t>
            </a:r>
            <a:r>
              <a:rPr lang="en-US" dirty="0"/>
              <a:t>() on an Array</a:t>
            </a:r>
          </a:p>
          <a:p>
            <a:pPr lvl="3"/>
            <a:r>
              <a:rPr lang="en-US" dirty="0"/>
              <a:t>function </a:t>
            </a:r>
            <a:r>
              <a:rPr lang="en-US" dirty="0" err="1"/>
              <a:t>myArrayMax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Math.max.apply</a:t>
            </a:r>
            <a:r>
              <a:rPr lang="en-US" dirty="0"/>
              <a:t>(null, </a:t>
            </a:r>
            <a:r>
              <a:rPr lang="en-US" dirty="0" err="1"/>
              <a:t>arr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}</a:t>
            </a:r>
            <a:endParaRPr lang="vi-VN" dirty="0" smtClean="0"/>
          </a:p>
          <a:p>
            <a:pPr lvl="2"/>
            <a:r>
              <a:rPr lang="en-US" dirty="0"/>
              <a:t>Using </a:t>
            </a:r>
            <a:r>
              <a:rPr lang="en-US" dirty="0" err="1"/>
              <a:t>Math.min</a:t>
            </a:r>
            <a:r>
              <a:rPr lang="en-US" dirty="0"/>
              <a:t>() on an Array</a:t>
            </a:r>
          </a:p>
          <a:p>
            <a:pPr lvl="3"/>
            <a:r>
              <a:rPr lang="en-US" dirty="0"/>
              <a:t>function </a:t>
            </a:r>
            <a:r>
              <a:rPr lang="en-US" dirty="0" err="1"/>
              <a:t>myArrayMin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Math.min.apply</a:t>
            </a:r>
            <a:r>
              <a:rPr lang="en-US" dirty="0"/>
              <a:t>(null, </a:t>
            </a:r>
            <a:r>
              <a:rPr lang="en-US" dirty="0" err="1"/>
              <a:t>arr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9250" y="2052917"/>
            <a:ext cx="4223290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vi-VN" dirty="0"/>
              <a:t>Method 3:</a:t>
            </a:r>
          </a:p>
          <a:p>
            <a:pPr lvl="2"/>
            <a:r>
              <a:rPr lang="vi-VN" dirty="0"/>
              <a:t>Find Max</a:t>
            </a:r>
          </a:p>
          <a:p>
            <a:pPr lvl="3"/>
            <a:r>
              <a:rPr lang="en-US" dirty="0"/>
              <a:t>function </a:t>
            </a:r>
            <a:r>
              <a:rPr lang="en-US" dirty="0" err="1"/>
              <a:t>myArrayMax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arr.length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max = -Infinity;</a:t>
            </a:r>
            <a:br>
              <a:rPr lang="en-US" dirty="0"/>
            </a:br>
            <a:r>
              <a:rPr lang="en-US" dirty="0"/>
              <a:t>    while (</a:t>
            </a:r>
            <a:r>
              <a:rPr lang="en-US" dirty="0" err="1"/>
              <a:t>len</a:t>
            </a:r>
            <a:r>
              <a:rPr lang="en-US" dirty="0"/>
              <a:t>--) {</a:t>
            </a:r>
            <a:br>
              <a:rPr lang="en-US" dirty="0"/>
            </a:br>
            <a:r>
              <a:rPr lang="en-US" dirty="0"/>
              <a:t>        if 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 &gt; max) {</a:t>
            </a:r>
            <a:br>
              <a:rPr lang="en-US" dirty="0"/>
            </a:br>
            <a:r>
              <a:rPr lang="en-US" dirty="0"/>
              <a:t>            max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   return max;</a:t>
            </a:r>
            <a:br>
              <a:rPr lang="en-US" dirty="0"/>
            </a:br>
            <a:r>
              <a:rPr lang="en-US" dirty="0" smtClean="0"/>
              <a:t>}</a:t>
            </a:r>
            <a:endParaRPr lang="vi-VN" dirty="0" smtClean="0"/>
          </a:p>
          <a:p>
            <a:pPr lvl="2"/>
            <a:r>
              <a:rPr lang="vi-VN" dirty="0" smtClean="0"/>
              <a:t>Find Min</a:t>
            </a:r>
          </a:p>
          <a:p>
            <a:pPr lvl="3"/>
            <a:r>
              <a:rPr lang="en-US" dirty="0"/>
              <a:t>function </a:t>
            </a:r>
            <a:r>
              <a:rPr lang="en-US" dirty="0" err="1"/>
              <a:t>myArrayMin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arr.length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min = Infinity;</a:t>
            </a:r>
            <a:br>
              <a:rPr lang="en-US" dirty="0"/>
            </a:br>
            <a:r>
              <a:rPr lang="en-US" dirty="0"/>
              <a:t>    while (</a:t>
            </a:r>
            <a:r>
              <a:rPr lang="en-US" dirty="0" err="1"/>
              <a:t>len</a:t>
            </a:r>
            <a:r>
              <a:rPr lang="en-US" dirty="0"/>
              <a:t>--) {</a:t>
            </a:r>
            <a:br>
              <a:rPr lang="en-US" dirty="0"/>
            </a:br>
            <a:r>
              <a:rPr lang="en-US" dirty="0"/>
              <a:t>        if 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 &lt; min) {</a:t>
            </a:r>
            <a:br>
              <a:rPr lang="en-US" dirty="0"/>
            </a:br>
            <a:r>
              <a:rPr lang="en-US" dirty="0"/>
              <a:t>            min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    return min;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53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Array Sort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Object Arrays</a:t>
            </a:r>
          </a:p>
          <a:p>
            <a:pPr lvl="1"/>
            <a:r>
              <a:rPr lang="en-US" dirty="0"/>
              <a:t>write a compare function to compare the property </a:t>
            </a:r>
            <a:r>
              <a:rPr lang="en-US" dirty="0" smtClean="0"/>
              <a:t>values</a:t>
            </a:r>
            <a:endParaRPr lang="vi-VN" dirty="0" smtClean="0"/>
          </a:p>
          <a:p>
            <a:pPr lvl="2"/>
            <a:r>
              <a:rPr lang="en-US" dirty="0" err="1"/>
              <a:t>cars.sort</a:t>
            </a:r>
            <a:r>
              <a:rPr lang="en-US" dirty="0"/>
              <a:t>(function(a, b){return </a:t>
            </a:r>
            <a:r>
              <a:rPr lang="en-US" dirty="0" err="1"/>
              <a:t>a.year</a:t>
            </a:r>
            <a:r>
              <a:rPr lang="en-US" dirty="0"/>
              <a:t> - </a:t>
            </a:r>
            <a:r>
              <a:rPr lang="en-US" dirty="0" err="1"/>
              <a:t>b.year</a:t>
            </a:r>
            <a:r>
              <a:rPr lang="en-US" dirty="0" smtClean="0"/>
              <a:t>});</a:t>
            </a:r>
            <a:r>
              <a:rPr lang="vi-VN" dirty="0" smtClean="0"/>
              <a:t> // number</a:t>
            </a:r>
          </a:p>
          <a:p>
            <a:pPr lvl="2"/>
            <a:r>
              <a:rPr lang="en-US" dirty="0"/>
              <a:t> </a:t>
            </a:r>
            <a:r>
              <a:rPr lang="en-US" dirty="0" err="1"/>
              <a:t>cars.sort</a:t>
            </a:r>
            <a:r>
              <a:rPr lang="en-US" dirty="0"/>
              <a:t>(function(a, b){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a.type.toLowerCase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y = </a:t>
            </a:r>
            <a:r>
              <a:rPr lang="en-US" dirty="0" err="1"/>
              <a:t>b.type.toLowerCase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if (x &lt; y) {return -1;}</a:t>
            </a:r>
            <a:br>
              <a:rPr lang="en-US" dirty="0"/>
            </a:br>
            <a:r>
              <a:rPr lang="en-US" dirty="0"/>
              <a:t>    if (x &gt; y) {return 1;}</a:t>
            </a:r>
            <a:br>
              <a:rPr lang="en-US" dirty="0"/>
            </a:br>
            <a:r>
              <a:rPr lang="en-US" dirty="0"/>
              <a:t>    return 0;</a:t>
            </a:r>
            <a:br>
              <a:rPr lang="en-US" dirty="0"/>
            </a:br>
            <a:r>
              <a:rPr lang="en-US" dirty="0" smtClean="0"/>
              <a:t>});</a:t>
            </a:r>
            <a:r>
              <a:rPr lang="vi-VN" dirty="0" smtClean="0"/>
              <a:t> //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3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Math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Math.sin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Math.sin</a:t>
            </a:r>
            <a:r>
              <a:rPr lang="en-US" dirty="0"/>
              <a:t>(x) returns the sine (a value between -1 and 1) of the angle x (given in radians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If you want to use degrees instead of radians, you have to convert degrees to radians:</a:t>
            </a:r>
          </a:p>
          <a:p>
            <a:pPr lvl="2"/>
            <a:r>
              <a:rPr lang="en-US" dirty="0"/>
              <a:t>Angle in radians = Angle in degrees x PI / 180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Math.sin</a:t>
            </a:r>
            <a:r>
              <a:rPr lang="en-US" dirty="0"/>
              <a:t>(90 * </a:t>
            </a:r>
            <a:r>
              <a:rPr lang="en-US" dirty="0" err="1"/>
              <a:t>Math.PI</a:t>
            </a:r>
            <a:r>
              <a:rPr lang="en-US" dirty="0"/>
              <a:t> / 180);     // returns 1 (the sine of 90 degrees</a:t>
            </a:r>
            <a:r>
              <a:rPr lang="en-US" dirty="0" smtClean="0"/>
              <a:t>)</a:t>
            </a:r>
          </a:p>
          <a:p>
            <a:r>
              <a:rPr lang="en-US" dirty="0" err="1"/>
              <a:t>Math.cos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Math.cos</a:t>
            </a:r>
            <a:r>
              <a:rPr lang="en-US" dirty="0"/>
              <a:t>(x) returns the cosine (a value between -1 and 1) of the angle x (given in radians).</a:t>
            </a:r>
          </a:p>
          <a:p>
            <a:pPr lvl="1"/>
            <a:r>
              <a:rPr lang="en-US" dirty="0"/>
              <a:t>If you want to use degrees instead of radians, you have to convert degrees to radians:</a:t>
            </a:r>
          </a:p>
          <a:p>
            <a:pPr lvl="2"/>
            <a:r>
              <a:rPr lang="en-US" dirty="0"/>
              <a:t>Angle in radians = Angle in degrees x PI / 180.</a:t>
            </a:r>
          </a:p>
          <a:p>
            <a:pPr lvl="1"/>
            <a:r>
              <a:rPr lang="en-US" dirty="0" err="1"/>
              <a:t>Math.cos</a:t>
            </a:r>
            <a:r>
              <a:rPr lang="en-US" dirty="0"/>
              <a:t>(0 * </a:t>
            </a:r>
            <a:r>
              <a:rPr lang="en-US" dirty="0" err="1"/>
              <a:t>Math.PI</a:t>
            </a:r>
            <a:r>
              <a:rPr lang="en-US" dirty="0"/>
              <a:t> / 180);     // returns 1 (the </a:t>
            </a:r>
            <a:r>
              <a:rPr lang="en-US" dirty="0" err="1"/>
              <a:t>cos</a:t>
            </a:r>
            <a:r>
              <a:rPr lang="en-US" dirty="0"/>
              <a:t> of 0 degrees)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Math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Math.min</a:t>
            </a:r>
            <a:r>
              <a:rPr lang="en-US" dirty="0"/>
              <a:t>() and </a:t>
            </a:r>
            <a:r>
              <a:rPr lang="en-US" dirty="0" err="1"/>
              <a:t>Math.max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Math.min</a:t>
            </a:r>
            <a:r>
              <a:rPr lang="en-US" dirty="0"/>
              <a:t>() and </a:t>
            </a:r>
            <a:r>
              <a:rPr lang="en-US" dirty="0" err="1"/>
              <a:t>Math.max</a:t>
            </a:r>
            <a:r>
              <a:rPr lang="en-US" dirty="0"/>
              <a:t>() can be used to find the lowest or highest value in a list of </a:t>
            </a:r>
            <a:r>
              <a:rPr lang="en-US" dirty="0" smtClean="0"/>
              <a:t>arguments</a:t>
            </a:r>
          </a:p>
          <a:p>
            <a:pPr lvl="2"/>
            <a:r>
              <a:rPr lang="en-US" dirty="0" err="1"/>
              <a:t>Math.min</a:t>
            </a:r>
            <a:r>
              <a:rPr lang="en-US" dirty="0"/>
              <a:t>(0, 150, 30, 20, -8, -200);  // returns -</a:t>
            </a:r>
            <a:r>
              <a:rPr lang="en-US" dirty="0" smtClean="0"/>
              <a:t>200</a:t>
            </a:r>
          </a:p>
          <a:p>
            <a:pPr lvl="2"/>
            <a:r>
              <a:rPr lang="en-US" dirty="0" err="1"/>
              <a:t>Math.max</a:t>
            </a:r>
            <a:r>
              <a:rPr lang="en-US" dirty="0"/>
              <a:t>(0, 150, 30, 20, -8, -200);  // returns </a:t>
            </a:r>
            <a:r>
              <a:rPr lang="en-US" dirty="0" smtClean="0"/>
              <a:t>150</a:t>
            </a:r>
          </a:p>
          <a:p>
            <a:r>
              <a:rPr lang="en-US" dirty="0" err="1"/>
              <a:t>Math.random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Math.random</a:t>
            </a:r>
            <a:r>
              <a:rPr lang="en-US" dirty="0"/>
              <a:t>() returns a random number between 0 (inclusive),  and 1 (exclusive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Math.random</a:t>
            </a:r>
            <a:r>
              <a:rPr lang="en-US" dirty="0"/>
              <a:t>();     // returns a random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Math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Properties (Constants)</a:t>
            </a:r>
          </a:p>
          <a:p>
            <a:pPr lvl="1"/>
            <a:r>
              <a:rPr lang="en-US" dirty="0"/>
              <a:t>JavaScript provides 8 mathematical constants that can be accessed with the Math </a:t>
            </a:r>
            <a:r>
              <a:rPr lang="en-US" dirty="0" smtClean="0"/>
              <a:t>object</a:t>
            </a:r>
          </a:p>
          <a:p>
            <a:pPr lvl="1"/>
            <a:r>
              <a:rPr lang="en-US" dirty="0" err="1"/>
              <a:t>Math.E</a:t>
            </a:r>
            <a:r>
              <a:rPr lang="en-US" dirty="0"/>
              <a:t>        // returns Euler's number</a:t>
            </a:r>
            <a:br>
              <a:rPr lang="en-US" dirty="0"/>
            </a:br>
            <a:r>
              <a:rPr lang="en-US" dirty="0" err="1"/>
              <a:t>Math.PI</a:t>
            </a:r>
            <a:r>
              <a:rPr lang="en-US" dirty="0"/>
              <a:t>       // returns PI</a:t>
            </a:r>
            <a:br>
              <a:rPr lang="en-US" dirty="0"/>
            </a:br>
            <a:r>
              <a:rPr lang="en-US" dirty="0"/>
              <a:t>Math.SQRT2    // returns the square root of 2</a:t>
            </a:r>
            <a:br>
              <a:rPr lang="en-US" dirty="0"/>
            </a:br>
            <a:r>
              <a:rPr lang="en-US" dirty="0"/>
              <a:t>Math.SQRT1_2  // returns the square root of 1/2</a:t>
            </a:r>
            <a:br>
              <a:rPr lang="en-US" dirty="0"/>
            </a:br>
            <a:r>
              <a:rPr lang="en-US" dirty="0"/>
              <a:t>Math.LN2      // returns the natural logarithm of 2</a:t>
            </a:r>
            <a:br>
              <a:rPr lang="en-US" dirty="0"/>
            </a:br>
            <a:r>
              <a:rPr lang="en-US" dirty="0"/>
              <a:t>Math.LN10     // returns the natural logarithm of 10</a:t>
            </a:r>
            <a:br>
              <a:rPr lang="en-US" dirty="0"/>
            </a:br>
            <a:r>
              <a:rPr lang="en-US" dirty="0"/>
              <a:t>Math.LOG2E    // returns base 2 logarithm of E</a:t>
            </a:r>
            <a:br>
              <a:rPr lang="en-US" dirty="0"/>
            </a:br>
            <a:r>
              <a:rPr lang="en-US" dirty="0"/>
              <a:t>Math.LOG10E   // returns base 10 logarithm of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Math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Constructor</a:t>
            </a:r>
          </a:p>
          <a:p>
            <a:pPr lvl="1"/>
            <a:r>
              <a:rPr lang="en-US" dirty="0"/>
              <a:t>Unlike other global objects, the Math object has no constructor. Methods and properties are static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All methods and properties (constants) can be used without creating a Math object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 Math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3979156" cy="4195481"/>
          </a:xfrm>
        </p:spPr>
        <p:txBody>
          <a:bodyPr/>
          <a:lstStyle/>
          <a:p>
            <a:r>
              <a:rPr lang="en-US" dirty="0" smtClean="0"/>
              <a:t>Math Object Methods</a:t>
            </a:r>
          </a:p>
          <a:p>
            <a:r>
              <a:rPr lang="en-US" dirty="0"/>
              <a:t>Complete Math Reference</a:t>
            </a:r>
          </a:p>
          <a:p>
            <a:pPr lvl="1"/>
            <a:r>
              <a:rPr lang="en-US" dirty="0"/>
              <a:t>https://www.w3schools.com/jsref/jsref_obj_math.asp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8626"/>
              </p:ext>
            </p:extLst>
          </p:nvPr>
        </p:nvGraphicFramePr>
        <p:xfrm>
          <a:off x="4678566" y="2176922"/>
          <a:ext cx="6235478" cy="41957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2166"/>
                <a:gridCol w="4993312"/>
              </a:tblGrid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Method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Description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abs(x)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absolute value of x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acos(x)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arccosine of x, in radians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asin(x)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arcsine of x, in radians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atan(x)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arctangent of x as a numeric value between -PI/2 and PI/2 radians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atan2(y, 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arctangent of the quotient of its arguments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ceil(x)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value of x rounded up to its nearest integer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cos(x)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cosine of x (x is in radians)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exp(x)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value of E</a:t>
                      </a:r>
                      <a:r>
                        <a:rPr lang="en-US" sz="900" baseline="300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floor(x)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value of x rounded down to its nearest integer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log(x)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natural logarithm (base E) of x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max(x, y, z, ..., n)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number with the highest value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min(x, y, z, ..., n)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number with the lowest value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pow(x, y)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value of x to the power of y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random()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a random number between 0 and 1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round(x)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value of x rounded to its nearest integer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sin(x)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sine of x (x is in radians)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sqrt(x)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square root of x</a:t>
                      </a:r>
                    </a:p>
                  </a:txBody>
                  <a:tcPr marL="39434" marR="39434" marT="39434" marB="39434"/>
                </a:tc>
              </a:tr>
              <a:tr h="22083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tan(x)</a:t>
                      </a:r>
                    </a:p>
                  </a:txBody>
                  <a:tcPr marL="78868" marR="39434" marT="39434" marB="394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tangent of an angle</a:t>
                      </a:r>
                    </a:p>
                  </a:txBody>
                  <a:tcPr marL="39434" marR="39434" marT="39434" marB="394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19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2005</TotalTime>
  <Words>1781</Words>
  <Application>Microsoft Office PowerPoint</Application>
  <PresentationFormat>Widescreen</PresentationFormat>
  <Paragraphs>528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Century Gothic</vt:lpstr>
      <vt:lpstr>Times New Roman</vt:lpstr>
      <vt:lpstr>Wingdings 3</vt:lpstr>
      <vt:lpstr>Ion</vt:lpstr>
      <vt:lpstr>JavaScript 03</vt:lpstr>
      <vt:lpstr>Content</vt:lpstr>
      <vt:lpstr>1. JS Math</vt:lpstr>
      <vt:lpstr>1. JS Math (cont.)</vt:lpstr>
      <vt:lpstr>1. JS Math (cont.)</vt:lpstr>
      <vt:lpstr>1. JS Math (cont.)</vt:lpstr>
      <vt:lpstr>1. JS Math (cont.)</vt:lpstr>
      <vt:lpstr>1. JS Math (cont.)</vt:lpstr>
      <vt:lpstr>1. JS Math (cont.)</vt:lpstr>
      <vt:lpstr>2. JS Random</vt:lpstr>
      <vt:lpstr>3. JS Dates</vt:lpstr>
      <vt:lpstr>3. JS Dates (cont.)</vt:lpstr>
      <vt:lpstr>3. JS Dates (cont.)</vt:lpstr>
      <vt:lpstr>3. JS Dates (cont.)</vt:lpstr>
      <vt:lpstr>3. JS Dates (cont.)</vt:lpstr>
      <vt:lpstr>4. JS Date Formats</vt:lpstr>
      <vt:lpstr>4. JS Date Formats (cont.)</vt:lpstr>
      <vt:lpstr>4. JS Date Formats (cont.)</vt:lpstr>
      <vt:lpstr>4. JS Date Formats (cont.)</vt:lpstr>
      <vt:lpstr>5. JS Date Methods</vt:lpstr>
      <vt:lpstr>5. JS Date Methods (cont.)</vt:lpstr>
      <vt:lpstr>5. JS Date Methods (cont.)</vt:lpstr>
      <vt:lpstr>5. JS Date Methods (cont.)</vt:lpstr>
      <vt:lpstr>5. JS Date Methods (cont.)</vt:lpstr>
      <vt:lpstr>6. JS Arrays</vt:lpstr>
      <vt:lpstr>6. JS Arrays (cont.)</vt:lpstr>
      <vt:lpstr>6. JS Arrays (cont.)</vt:lpstr>
      <vt:lpstr>6. JS Arrays (cont.)</vt:lpstr>
      <vt:lpstr>6. JS Arrays (cont.)</vt:lpstr>
      <vt:lpstr>6. JS Arrays (cont.)</vt:lpstr>
      <vt:lpstr>6. JS Arrays (cont.)</vt:lpstr>
      <vt:lpstr>6. JS Arrays (cont.)</vt:lpstr>
      <vt:lpstr>6. JS Arrays (cont.)</vt:lpstr>
      <vt:lpstr>7. JS Array Methods</vt:lpstr>
      <vt:lpstr>7. JS Array Methods (cont.)</vt:lpstr>
      <vt:lpstr>7. JS Array Methods (cont.)</vt:lpstr>
      <vt:lpstr>7. JS Array Methods (cont.)</vt:lpstr>
      <vt:lpstr>7. JS Array Methods (cont.)</vt:lpstr>
      <vt:lpstr>7. JS Array Methods (cont.)</vt:lpstr>
      <vt:lpstr>7. JS Array Methods (cont.)</vt:lpstr>
      <vt:lpstr>7. JS Array Methods (cont.)</vt:lpstr>
      <vt:lpstr>8. JS Array Sort</vt:lpstr>
      <vt:lpstr>8. JS Array Sort (cont.)</vt:lpstr>
      <vt:lpstr>8. JS Array Sort (cont.)</vt:lpstr>
      <vt:lpstr>8. JS Array Sort (cont.)</vt:lpstr>
      <vt:lpstr>8. JS Array Sort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573</cp:revision>
  <dcterms:created xsi:type="dcterms:W3CDTF">2017-09-15T01:40:06Z</dcterms:created>
  <dcterms:modified xsi:type="dcterms:W3CDTF">2017-09-28T06:24:38Z</dcterms:modified>
</cp:coreProperties>
</file>