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8" r:id="rId13"/>
    <p:sldId id="279" r:id="rId14"/>
    <p:sldId id="276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0" r:id="rId35"/>
    <p:sldId id="304" r:id="rId36"/>
    <p:sldId id="305" r:id="rId37"/>
    <p:sldId id="299" r:id="rId38"/>
    <p:sldId id="306" r:id="rId39"/>
    <p:sldId id="307" r:id="rId40"/>
    <p:sldId id="308" r:id="rId41"/>
    <p:sldId id="309" r:id="rId42"/>
    <p:sldId id="303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01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02" r:id="rId63"/>
    <p:sldId id="328" r:id="rId64"/>
    <p:sldId id="265" r:id="rId65"/>
    <p:sldId id="266" r:id="rId66"/>
    <p:sldId id="267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F38258-69F3-40E6-BD50-EBB859E130E7}">
          <p14:sldIdLst>
            <p14:sldId id="256"/>
            <p14:sldId id="25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76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4"/>
            <p14:sldId id="305"/>
            <p14:sldId id="299"/>
            <p14:sldId id="306"/>
            <p14:sldId id="307"/>
            <p14:sldId id="308"/>
            <p14:sldId id="309"/>
            <p14:sldId id="303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01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02"/>
            <p14:sldId id="328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15" autoAdjust="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88CEF-B500-42AA-B803-5522E019AB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F26C6-9922-4286-8AF9-A29A3DBAA984}">
      <dgm:prSet phldrT="[Text]"/>
      <dgm:spPr/>
      <dgm:t>
        <a:bodyPr/>
        <a:lstStyle/>
        <a:p>
          <a:r>
            <a:rPr lang="en-US" dirty="0" smtClean="0"/>
            <a:t>1. JS Type Conversion</a:t>
          </a:r>
          <a:endParaRPr lang="en-US" dirty="0"/>
        </a:p>
      </dgm:t>
    </dgm:pt>
    <dgm:pt modelId="{86EEBE19-2685-4D76-B731-4D0BB8F6F625}" type="parTrans" cxnId="{7C22282C-C319-443B-8EE5-8FB1751868EF}">
      <dgm:prSet/>
      <dgm:spPr/>
      <dgm:t>
        <a:bodyPr/>
        <a:lstStyle/>
        <a:p>
          <a:endParaRPr lang="en-US"/>
        </a:p>
      </dgm:t>
    </dgm:pt>
    <dgm:pt modelId="{DFCFBF8F-515F-473E-BED5-24DBAF09656C}" type="sibTrans" cxnId="{7C22282C-C319-443B-8EE5-8FB1751868EF}">
      <dgm:prSet/>
      <dgm:spPr/>
      <dgm:t>
        <a:bodyPr/>
        <a:lstStyle/>
        <a:p>
          <a:endParaRPr lang="en-US"/>
        </a:p>
      </dgm:t>
    </dgm:pt>
    <dgm:pt modelId="{C75FB019-39EF-4B9D-B6AE-0344241CE770}">
      <dgm:prSet/>
      <dgm:spPr/>
      <dgm:t>
        <a:bodyPr/>
        <a:lstStyle/>
        <a:p>
          <a:r>
            <a:rPr lang="en-US" dirty="0" smtClean="0"/>
            <a:t>2. JS RegExp</a:t>
          </a:r>
        </a:p>
      </dgm:t>
    </dgm:pt>
    <dgm:pt modelId="{04556933-435F-459C-AB1C-C40D74968243}" type="parTrans" cxnId="{AB5E3822-8CD0-443F-B9B8-71D44DD9FF73}">
      <dgm:prSet/>
      <dgm:spPr/>
      <dgm:t>
        <a:bodyPr/>
        <a:lstStyle/>
        <a:p>
          <a:endParaRPr lang="en-US"/>
        </a:p>
      </dgm:t>
    </dgm:pt>
    <dgm:pt modelId="{35FE0830-9F6D-4555-A7BF-EF77C0DE674D}" type="sibTrans" cxnId="{AB5E3822-8CD0-443F-B9B8-71D44DD9FF73}">
      <dgm:prSet/>
      <dgm:spPr/>
      <dgm:t>
        <a:bodyPr/>
        <a:lstStyle/>
        <a:p>
          <a:endParaRPr lang="en-US"/>
        </a:p>
      </dgm:t>
    </dgm:pt>
    <dgm:pt modelId="{0EFAFC5A-7005-4341-AA20-5DDA17120E9D}">
      <dgm:prSet/>
      <dgm:spPr/>
      <dgm:t>
        <a:bodyPr/>
        <a:lstStyle/>
        <a:p>
          <a:r>
            <a:rPr lang="en-US" dirty="0" smtClean="0"/>
            <a:t>3. JS Error</a:t>
          </a:r>
        </a:p>
      </dgm:t>
    </dgm:pt>
    <dgm:pt modelId="{3AB2A1A8-FC8F-49B2-A13E-4A8AB7985580}" type="parTrans" cxnId="{6E38DB1F-7409-4BE1-8B6D-2D3A19242A97}">
      <dgm:prSet/>
      <dgm:spPr/>
      <dgm:t>
        <a:bodyPr/>
        <a:lstStyle/>
        <a:p>
          <a:endParaRPr lang="en-US"/>
        </a:p>
      </dgm:t>
    </dgm:pt>
    <dgm:pt modelId="{1C407E26-7DB5-46C9-BF34-77D5BCD01426}" type="sibTrans" cxnId="{6E38DB1F-7409-4BE1-8B6D-2D3A19242A97}">
      <dgm:prSet/>
      <dgm:spPr/>
      <dgm:t>
        <a:bodyPr/>
        <a:lstStyle/>
        <a:p>
          <a:endParaRPr lang="en-US"/>
        </a:p>
      </dgm:t>
    </dgm:pt>
    <dgm:pt modelId="{FEDFB4BF-95B9-44AB-AC12-6397D48B5E46}">
      <dgm:prSet/>
      <dgm:spPr/>
      <dgm:t>
        <a:bodyPr/>
        <a:lstStyle/>
        <a:p>
          <a:r>
            <a:rPr lang="en-US" dirty="0" smtClean="0"/>
            <a:t>4. JS Debugging</a:t>
          </a:r>
        </a:p>
      </dgm:t>
    </dgm:pt>
    <dgm:pt modelId="{E8967C51-01AE-4EB0-A2F5-CA51016C545D}" type="parTrans" cxnId="{3400749F-9C1D-4C64-A2E1-C6B7169F38A8}">
      <dgm:prSet/>
      <dgm:spPr/>
      <dgm:t>
        <a:bodyPr/>
        <a:lstStyle/>
        <a:p>
          <a:endParaRPr lang="en-US"/>
        </a:p>
      </dgm:t>
    </dgm:pt>
    <dgm:pt modelId="{ED96C45B-731C-4072-97B0-6F5CC7758547}" type="sibTrans" cxnId="{3400749F-9C1D-4C64-A2E1-C6B7169F38A8}">
      <dgm:prSet/>
      <dgm:spPr/>
      <dgm:t>
        <a:bodyPr/>
        <a:lstStyle/>
        <a:p>
          <a:endParaRPr lang="en-US"/>
        </a:p>
      </dgm:t>
    </dgm:pt>
    <dgm:pt modelId="{F6DEFCB9-C947-4C0E-973D-CC9FAD87026C}">
      <dgm:prSet/>
      <dgm:spPr/>
      <dgm:t>
        <a:bodyPr/>
        <a:lstStyle/>
        <a:p>
          <a:r>
            <a:rPr lang="en-US" dirty="0" smtClean="0"/>
            <a:t>5. JS Style Guide</a:t>
          </a:r>
        </a:p>
      </dgm:t>
    </dgm:pt>
    <dgm:pt modelId="{0249CCA5-C5F4-43CB-AFDB-E5786204B015}" type="parTrans" cxnId="{7320048A-902D-4298-B130-9F68ACE47FBB}">
      <dgm:prSet/>
      <dgm:spPr/>
      <dgm:t>
        <a:bodyPr/>
        <a:lstStyle/>
        <a:p>
          <a:endParaRPr lang="en-US"/>
        </a:p>
      </dgm:t>
    </dgm:pt>
    <dgm:pt modelId="{D73EF276-9221-4013-8020-48D1704DA82C}" type="sibTrans" cxnId="{7320048A-902D-4298-B130-9F68ACE47FBB}">
      <dgm:prSet/>
      <dgm:spPr/>
      <dgm:t>
        <a:bodyPr/>
        <a:lstStyle/>
        <a:p>
          <a:endParaRPr lang="en-US"/>
        </a:p>
      </dgm:t>
    </dgm:pt>
    <dgm:pt modelId="{CC2721C0-3372-4044-9054-0378498AA869}">
      <dgm:prSet/>
      <dgm:spPr/>
      <dgm:t>
        <a:bodyPr/>
        <a:lstStyle/>
        <a:p>
          <a:r>
            <a:rPr lang="en-US" dirty="0" smtClean="0"/>
            <a:t>7. JS Mistakes</a:t>
          </a:r>
        </a:p>
      </dgm:t>
    </dgm:pt>
    <dgm:pt modelId="{90E5FCA8-FA65-416F-ABA7-85E8F3E0E3A6}" type="parTrans" cxnId="{F3F950A4-87E1-4CB8-9626-2FCD5E7083ED}">
      <dgm:prSet/>
      <dgm:spPr/>
      <dgm:t>
        <a:bodyPr/>
        <a:lstStyle/>
        <a:p>
          <a:endParaRPr lang="en-US"/>
        </a:p>
      </dgm:t>
    </dgm:pt>
    <dgm:pt modelId="{5AAEE675-D0D2-4E7A-86BC-C970089157D6}" type="sibTrans" cxnId="{F3F950A4-87E1-4CB8-9626-2FCD5E7083ED}">
      <dgm:prSet/>
      <dgm:spPr/>
      <dgm:t>
        <a:bodyPr/>
        <a:lstStyle/>
        <a:p>
          <a:endParaRPr lang="en-US"/>
        </a:p>
      </dgm:t>
    </dgm:pt>
    <dgm:pt modelId="{BE385837-FC9E-4689-8CC3-C598C74C0718}">
      <dgm:prSet/>
      <dgm:spPr/>
      <dgm:t>
        <a:bodyPr/>
        <a:lstStyle/>
        <a:p>
          <a:r>
            <a:rPr lang="en-US" dirty="0" smtClean="0"/>
            <a:t>8. JS Performance</a:t>
          </a:r>
        </a:p>
      </dgm:t>
    </dgm:pt>
    <dgm:pt modelId="{7B3A4633-F61E-4EE4-B29C-9F1267EA32C5}" type="parTrans" cxnId="{493EEF89-AEC8-4003-A86A-0C3013DA51DB}">
      <dgm:prSet/>
      <dgm:spPr/>
      <dgm:t>
        <a:bodyPr/>
        <a:lstStyle/>
        <a:p>
          <a:endParaRPr lang="en-US"/>
        </a:p>
      </dgm:t>
    </dgm:pt>
    <dgm:pt modelId="{FB427E98-8AF3-4028-88CF-B3963DB1F908}" type="sibTrans" cxnId="{493EEF89-AEC8-4003-A86A-0C3013DA51DB}">
      <dgm:prSet/>
      <dgm:spPr/>
      <dgm:t>
        <a:bodyPr/>
        <a:lstStyle/>
        <a:p>
          <a:endParaRPr lang="en-US"/>
        </a:p>
      </dgm:t>
    </dgm:pt>
    <dgm:pt modelId="{CC26AE01-A0C8-4AD0-8B39-E597AB0974F7}">
      <dgm:prSet/>
      <dgm:spPr/>
      <dgm:t>
        <a:bodyPr/>
        <a:lstStyle/>
        <a:p>
          <a:r>
            <a:rPr lang="en-US" dirty="0" smtClean="0"/>
            <a:t>6. JS Best Practices</a:t>
          </a:r>
        </a:p>
      </dgm:t>
    </dgm:pt>
    <dgm:pt modelId="{85935F20-F603-4247-AED2-93AC57069FAA}" type="parTrans" cxnId="{9126BBCC-CCD2-489F-8CA9-E6C36B324733}">
      <dgm:prSet/>
      <dgm:spPr/>
    </dgm:pt>
    <dgm:pt modelId="{FF856A40-F731-41DB-9926-6A6FAA8463D1}" type="sibTrans" cxnId="{9126BBCC-CCD2-489F-8CA9-E6C36B324733}">
      <dgm:prSet/>
      <dgm:spPr/>
    </dgm:pt>
    <dgm:pt modelId="{FEB2820F-BAAE-4580-8C8F-F539676547EE}" type="pres">
      <dgm:prSet presAssocID="{9E088CEF-B500-42AA-B803-5522E019AB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806CC-55FA-4E9D-9671-63989A807CE9}" type="pres">
      <dgm:prSet presAssocID="{2BBF26C6-9922-4286-8AF9-A29A3DBAA984}" presName="parentLin" presStyleCnt="0"/>
      <dgm:spPr/>
    </dgm:pt>
    <dgm:pt modelId="{E84E3062-25F9-411B-9766-5E057201373A}" type="pres">
      <dgm:prSet presAssocID="{2BBF26C6-9922-4286-8AF9-A29A3DBAA984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1B5A09F9-6B03-40ED-BEC3-963781784388}" type="pres">
      <dgm:prSet presAssocID="{2BBF26C6-9922-4286-8AF9-A29A3DBAA984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86E1E-1B2C-48DD-887B-941347562981}" type="pres">
      <dgm:prSet presAssocID="{2BBF26C6-9922-4286-8AF9-A29A3DBAA984}" presName="negativeSpace" presStyleCnt="0"/>
      <dgm:spPr/>
    </dgm:pt>
    <dgm:pt modelId="{B96067EF-912B-45FF-B1CA-ED6548DA5A00}" type="pres">
      <dgm:prSet presAssocID="{2BBF26C6-9922-4286-8AF9-A29A3DBAA984}" presName="childText" presStyleLbl="conFgAcc1" presStyleIdx="0" presStyleCnt="8">
        <dgm:presLayoutVars>
          <dgm:bulletEnabled val="1"/>
        </dgm:presLayoutVars>
      </dgm:prSet>
      <dgm:spPr/>
    </dgm:pt>
    <dgm:pt modelId="{1375412C-FBC8-4A4F-BA08-8B17F55AB705}" type="pres">
      <dgm:prSet presAssocID="{DFCFBF8F-515F-473E-BED5-24DBAF09656C}" presName="spaceBetweenRectangles" presStyleCnt="0"/>
      <dgm:spPr/>
    </dgm:pt>
    <dgm:pt modelId="{C7D7DB30-6189-4C4F-A288-CC3D8D70CB9A}" type="pres">
      <dgm:prSet presAssocID="{C75FB019-39EF-4B9D-B6AE-0344241CE770}" presName="parentLin" presStyleCnt="0"/>
      <dgm:spPr/>
    </dgm:pt>
    <dgm:pt modelId="{E7D544A5-4BD2-459B-BA0C-D1EA103DAC57}" type="pres">
      <dgm:prSet presAssocID="{C75FB019-39EF-4B9D-B6AE-0344241CE770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CCE97C9A-1173-48CA-9352-2E1FEB694F0E}" type="pres">
      <dgm:prSet presAssocID="{C75FB019-39EF-4B9D-B6AE-0344241CE77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E6AB93-6391-47B1-BA59-CBC449CCA492}" type="pres">
      <dgm:prSet presAssocID="{C75FB019-39EF-4B9D-B6AE-0344241CE770}" presName="negativeSpace" presStyleCnt="0"/>
      <dgm:spPr/>
    </dgm:pt>
    <dgm:pt modelId="{D30B3630-D6F3-4F31-B28C-DBADA42B2C76}" type="pres">
      <dgm:prSet presAssocID="{C75FB019-39EF-4B9D-B6AE-0344241CE770}" presName="childText" presStyleLbl="conFgAcc1" presStyleIdx="1" presStyleCnt="8">
        <dgm:presLayoutVars>
          <dgm:bulletEnabled val="1"/>
        </dgm:presLayoutVars>
      </dgm:prSet>
      <dgm:spPr/>
    </dgm:pt>
    <dgm:pt modelId="{EF44A988-6E4C-4D67-B40D-7AFD0EAE5A4F}" type="pres">
      <dgm:prSet presAssocID="{35FE0830-9F6D-4555-A7BF-EF77C0DE674D}" presName="spaceBetweenRectangles" presStyleCnt="0"/>
      <dgm:spPr/>
    </dgm:pt>
    <dgm:pt modelId="{2AEED4B6-D48C-4CBE-B7D0-119CFC841F81}" type="pres">
      <dgm:prSet presAssocID="{0EFAFC5A-7005-4341-AA20-5DDA17120E9D}" presName="parentLin" presStyleCnt="0"/>
      <dgm:spPr/>
    </dgm:pt>
    <dgm:pt modelId="{D51317F0-14EA-4201-8267-EB0B03DA64B7}" type="pres">
      <dgm:prSet presAssocID="{0EFAFC5A-7005-4341-AA20-5DDA17120E9D}" presName="parentLeftMargin" presStyleLbl="node1" presStyleIdx="1" presStyleCnt="8"/>
      <dgm:spPr/>
      <dgm:t>
        <a:bodyPr/>
        <a:lstStyle/>
        <a:p>
          <a:endParaRPr lang="en-US"/>
        </a:p>
      </dgm:t>
    </dgm:pt>
    <dgm:pt modelId="{89D64C2C-2324-4F8C-BD11-8DD748416E54}" type="pres">
      <dgm:prSet presAssocID="{0EFAFC5A-7005-4341-AA20-5DDA17120E9D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756DD-379E-416A-8245-353CCCEAE1A6}" type="pres">
      <dgm:prSet presAssocID="{0EFAFC5A-7005-4341-AA20-5DDA17120E9D}" presName="negativeSpace" presStyleCnt="0"/>
      <dgm:spPr/>
    </dgm:pt>
    <dgm:pt modelId="{557D171D-CC8F-4534-978F-762CF02E82A8}" type="pres">
      <dgm:prSet presAssocID="{0EFAFC5A-7005-4341-AA20-5DDA17120E9D}" presName="childText" presStyleLbl="conFgAcc1" presStyleIdx="2" presStyleCnt="8">
        <dgm:presLayoutVars>
          <dgm:bulletEnabled val="1"/>
        </dgm:presLayoutVars>
      </dgm:prSet>
      <dgm:spPr/>
    </dgm:pt>
    <dgm:pt modelId="{48BA2B45-5BF7-4175-B721-AEA67217C527}" type="pres">
      <dgm:prSet presAssocID="{1C407E26-7DB5-46C9-BF34-77D5BCD01426}" presName="spaceBetweenRectangles" presStyleCnt="0"/>
      <dgm:spPr/>
    </dgm:pt>
    <dgm:pt modelId="{1B12D736-4E98-4CA3-AACC-49ECE6E45EA2}" type="pres">
      <dgm:prSet presAssocID="{FEDFB4BF-95B9-44AB-AC12-6397D48B5E46}" presName="parentLin" presStyleCnt="0"/>
      <dgm:spPr/>
    </dgm:pt>
    <dgm:pt modelId="{E19469BD-EE9F-4B3D-94BB-C17C28C98B27}" type="pres">
      <dgm:prSet presAssocID="{FEDFB4BF-95B9-44AB-AC12-6397D48B5E46}" presName="parentLeftMargin" presStyleLbl="node1" presStyleIdx="2" presStyleCnt="8"/>
      <dgm:spPr/>
      <dgm:t>
        <a:bodyPr/>
        <a:lstStyle/>
        <a:p>
          <a:endParaRPr lang="en-US"/>
        </a:p>
      </dgm:t>
    </dgm:pt>
    <dgm:pt modelId="{90C2D540-1961-4FD4-94BA-4866D5E8C4EE}" type="pres">
      <dgm:prSet presAssocID="{FEDFB4BF-95B9-44AB-AC12-6397D48B5E46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74DE0-CF86-4933-A417-0D1FBD8D9082}" type="pres">
      <dgm:prSet presAssocID="{FEDFB4BF-95B9-44AB-AC12-6397D48B5E46}" presName="negativeSpace" presStyleCnt="0"/>
      <dgm:spPr/>
    </dgm:pt>
    <dgm:pt modelId="{05E496CA-0C82-435D-98C2-31FC2BE3A331}" type="pres">
      <dgm:prSet presAssocID="{FEDFB4BF-95B9-44AB-AC12-6397D48B5E46}" presName="childText" presStyleLbl="conFgAcc1" presStyleIdx="3" presStyleCnt="8">
        <dgm:presLayoutVars>
          <dgm:bulletEnabled val="1"/>
        </dgm:presLayoutVars>
      </dgm:prSet>
      <dgm:spPr/>
    </dgm:pt>
    <dgm:pt modelId="{3D210BF5-1D75-4ECF-AE20-A882A9F1427C}" type="pres">
      <dgm:prSet presAssocID="{ED96C45B-731C-4072-97B0-6F5CC7758547}" presName="spaceBetweenRectangles" presStyleCnt="0"/>
      <dgm:spPr/>
    </dgm:pt>
    <dgm:pt modelId="{D90B6FD0-1B17-48A9-AD19-FADA55AEAC5D}" type="pres">
      <dgm:prSet presAssocID="{F6DEFCB9-C947-4C0E-973D-CC9FAD87026C}" presName="parentLin" presStyleCnt="0"/>
      <dgm:spPr/>
    </dgm:pt>
    <dgm:pt modelId="{360DAA50-7438-4303-9B22-11AD0B20C9D2}" type="pres">
      <dgm:prSet presAssocID="{F6DEFCB9-C947-4C0E-973D-CC9FAD87026C}" presName="parentLeftMargin" presStyleLbl="node1" presStyleIdx="3" presStyleCnt="8"/>
      <dgm:spPr/>
      <dgm:t>
        <a:bodyPr/>
        <a:lstStyle/>
        <a:p>
          <a:endParaRPr lang="en-US"/>
        </a:p>
      </dgm:t>
    </dgm:pt>
    <dgm:pt modelId="{EA549856-5D0E-482F-B09C-1978D7A0527D}" type="pres">
      <dgm:prSet presAssocID="{F6DEFCB9-C947-4C0E-973D-CC9FAD87026C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B4666-ADC8-4E1B-8499-B5965BAD1DB3}" type="pres">
      <dgm:prSet presAssocID="{F6DEFCB9-C947-4C0E-973D-CC9FAD87026C}" presName="negativeSpace" presStyleCnt="0"/>
      <dgm:spPr/>
    </dgm:pt>
    <dgm:pt modelId="{CE05FC6D-6084-496A-93EC-EB87962A1E60}" type="pres">
      <dgm:prSet presAssocID="{F6DEFCB9-C947-4C0E-973D-CC9FAD87026C}" presName="childText" presStyleLbl="conFgAcc1" presStyleIdx="4" presStyleCnt="8">
        <dgm:presLayoutVars>
          <dgm:bulletEnabled val="1"/>
        </dgm:presLayoutVars>
      </dgm:prSet>
      <dgm:spPr/>
    </dgm:pt>
    <dgm:pt modelId="{BBEE81D6-6EA0-4CA3-823E-D787EB853C1B}" type="pres">
      <dgm:prSet presAssocID="{D73EF276-9221-4013-8020-48D1704DA82C}" presName="spaceBetweenRectangles" presStyleCnt="0"/>
      <dgm:spPr/>
    </dgm:pt>
    <dgm:pt modelId="{5FF3B120-423F-482B-A827-64EFC0FD9C24}" type="pres">
      <dgm:prSet presAssocID="{CC26AE01-A0C8-4AD0-8B39-E597AB0974F7}" presName="parentLin" presStyleCnt="0"/>
      <dgm:spPr/>
    </dgm:pt>
    <dgm:pt modelId="{6D09CDF9-CB5B-4ED6-865F-75B8C031D486}" type="pres">
      <dgm:prSet presAssocID="{CC26AE01-A0C8-4AD0-8B39-E597AB0974F7}" presName="parentLeftMargin" presStyleLbl="node1" presStyleIdx="4" presStyleCnt="8"/>
      <dgm:spPr/>
      <dgm:t>
        <a:bodyPr/>
        <a:lstStyle/>
        <a:p>
          <a:endParaRPr lang="en-US"/>
        </a:p>
      </dgm:t>
    </dgm:pt>
    <dgm:pt modelId="{492FCBD8-8760-4280-8D96-5BA49924CCE7}" type="pres">
      <dgm:prSet presAssocID="{CC26AE01-A0C8-4AD0-8B39-E597AB0974F7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51C9D-B5CE-4498-BD6C-2349D7522D99}" type="pres">
      <dgm:prSet presAssocID="{CC26AE01-A0C8-4AD0-8B39-E597AB0974F7}" presName="negativeSpace" presStyleCnt="0"/>
      <dgm:spPr/>
    </dgm:pt>
    <dgm:pt modelId="{6D000114-8CC2-4BD6-AE83-B5E08A35A79D}" type="pres">
      <dgm:prSet presAssocID="{CC26AE01-A0C8-4AD0-8B39-E597AB0974F7}" presName="childText" presStyleLbl="conFgAcc1" presStyleIdx="5" presStyleCnt="8">
        <dgm:presLayoutVars>
          <dgm:bulletEnabled val="1"/>
        </dgm:presLayoutVars>
      </dgm:prSet>
      <dgm:spPr/>
    </dgm:pt>
    <dgm:pt modelId="{E5BEC0D0-40A8-4C30-966D-B5481496B9CD}" type="pres">
      <dgm:prSet presAssocID="{FF856A40-F731-41DB-9926-6A6FAA8463D1}" presName="spaceBetweenRectangles" presStyleCnt="0"/>
      <dgm:spPr/>
    </dgm:pt>
    <dgm:pt modelId="{779D6ACB-25DA-4253-86B5-F96DDA39B169}" type="pres">
      <dgm:prSet presAssocID="{CC2721C0-3372-4044-9054-0378498AA869}" presName="parentLin" presStyleCnt="0"/>
      <dgm:spPr/>
    </dgm:pt>
    <dgm:pt modelId="{69EE7C67-477F-4BAC-B0E2-DDBEA4C2DBEE}" type="pres">
      <dgm:prSet presAssocID="{CC2721C0-3372-4044-9054-0378498AA869}" presName="parentLeftMargin" presStyleLbl="node1" presStyleIdx="5" presStyleCnt="8"/>
      <dgm:spPr/>
      <dgm:t>
        <a:bodyPr/>
        <a:lstStyle/>
        <a:p>
          <a:endParaRPr lang="en-US"/>
        </a:p>
      </dgm:t>
    </dgm:pt>
    <dgm:pt modelId="{EB1EA043-562D-467E-949A-DF65A1057193}" type="pres">
      <dgm:prSet presAssocID="{CC2721C0-3372-4044-9054-0378498AA869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BF87C-9BD3-4E53-8DFA-8ABDE0E34999}" type="pres">
      <dgm:prSet presAssocID="{CC2721C0-3372-4044-9054-0378498AA869}" presName="negativeSpace" presStyleCnt="0"/>
      <dgm:spPr/>
    </dgm:pt>
    <dgm:pt modelId="{3D9FFA0B-01DD-4BF7-BCD7-07D18AF67BA1}" type="pres">
      <dgm:prSet presAssocID="{CC2721C0-3372-4044-9054-0378498AA869}" presName="childText" presStyleLbl="conFgAcc1" presStyleIdx="6" presStyleCnt="8">
        <dgm:presLayoutVars>
          <dgm:bulletEnabled val="1"/>
        </dgm:presLayoutVars>
      </dgm:prSet>
      <dgm:spPr/>
    </dgm:pt>
    <dgm:pt modelId="{BCD68A9A-A699-45D7-9E84-FC29FC4A57AA}" type="pres">
      <dgm:prSet presAssocID="{5AAEE675-D0D2-4E7A-86BC-C970089157D6}" presName="spaceBetweenRectangles" presStyleCnt="0"/>
      <dgm:spPr/>
    </dgm:pt>
    <dgm:pt modelId="{C56AB919-6F80-4351-97D3-752BF476F18C}" type="pres">
      <dgm:prSet presAssocID="{BE385837-FC9E-4689-8CC3-C598C74C0718}" presName="parentLin" presStyleCnt="0"/>
      <dgm:spPr/>
    </dgm:pt>
    <dgm:pt modelId="{D8E73BD8-5A05-44F9-AAE5-0F8473D0A518}" type="pres">
      <dgm:prSet presAssocID="{BE385837-FC9E-4689-8CC3-C598C74C0718}" presName="parentLeftMargin" presStyleLbl="node1" presStyleIdx="6" presStyleCnt="8"/>
      <dgm:spPr/>
      <dgm:t>
        <a:bodyPr/>
        <a:lstStyle/>
        <a:p>
          <a:endParaRPr lang="en-US"/>
        </a:p>
      </dgm:t>
    </dgm:pt>
    <dgm:pt modelId="{29A4A8ED-824A-40F4-A898-FFAA25A5A431}" type="pres">
      <dgm:prSet presAssocID="{BE385837-FC9E-4689-8CC3-C598C74C0718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86C5A-229B-4E99-83F6-303B30E95385}" type="pres">
      <dgm:prSet presAssocID="{BE385837-FC9E-4689-8CC3-C598C74C0718}" presName="negativeSpace" presStyleCnt="0"/>
      <dgm:spPr/>
    </dgm:pt>
    <dgm:pt modelId="{D52C7F9D-23C8-4DDB-964B-645FBE9AA8AE}" type="pres">
      <dgm:prSet presAssocID="{BE385837-FC9E-4689-8CC3-C598C74C0718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F9A42B09-2162-4089-8F8C-D0AD81AF65F6}" type="presOf" srcId="{C75FB019-39EF-4B9D-B6AE-0344241CE770}" destId="{CCE97C9A-1173-48CA-9352-2E1FEB694F0E}" srcOrd="1" destOrd="0" presId="urn:microsoft.com/office/officeart/2005/8/layout/list1"/>
    <dgm:cxn modelId="{9D695AE9-FC3B-4BF1-8340-DFED5A436435}" type="presOf" srcId="{0EFAFC5A-7005-4341-AA20-5DDA17120E9D}" destId="{D51317F0-14EA-4201-8267-EB0B03DA64B7}" srcOrd="0" destOrd="0" presId="urn:microsoft.com/office/officeart/2005/8/layout/list1"/>
    <dgm:cxn modelId="{493EEF89-AEC8-4003-A86A-0C3013DA51DB}" srcId="{9E088CEF-B500-42AA-B803-5522E019AB27}" destId="{BE385837-FC9E-4689-8CC3-C598C74C0718}" srcOrd="7" destOrd="0" parTransId="{7B3A4633-F61E-4EE4-B29C-9F1267EA32C5}" sibTransId="{FB427E98-8AF3-4028-88CF-B3963DB1F908}"/>
    <dgm:cxn modelId="{4FCDE8DE-5817-43A0-98FC-BADC302BFED9}" type="presOf" srcId="{F6DEFCB9-C947-4C0E-973D-CC9FAD87026C}" destId="{EA549856-5D0E-482F-B09C-1978D7A0527D}" srcOrd="1" destOrd="0" presId="urn:microsoft.com/office/officeart/2005/8/layout/list1"/>
    <dgm:cxn modelId="{45932AD2-5D1E-4696-A849-EAE51B1D10F2}" type="presOf" srcId="{FEDFB4BF-95B9-44AB-AC12-6397D48B5E46}" destId="{E19469BD-EE9F-4B3D-94BB-C17C28C98B27}" srcOrd="0" destOrd="0" presId="urn:microsoft.com/office/officeart/2005/8/layout/list1"/>
    <dgm:cxn modelId="{8B5AB378-41C3-4E58-8ECF-34B92C2205C4}" type="presOf" srcId="{CC2721C0-3372-4044-9054-0378498AA869}" destId="{69EE7C67-477F-4BAC-B0E2-DDBEA4C2DBEE}" srcOrd="0" destOrd="0" presId="urn:microsoft.com/office/officeart/2005/8/layout/list1"/>
    <dgm:cxn modelId="{AB5E3822-8CD0-443F-B9B8-71D44DD9FF73}" srcId="{9E088CEF-B500-42AA-B803-5522E019AB27}" destId="{C75FB019-39EF-4B9D-B6AE-0344241CE770}" srcOrd="1" destOrd="0" parTransId="{04556933-435F-459C-AB1C-C40D74968243}" sibTransId="{35FE0830-9F6D-4555-A7BF-EF77C0DE674D}"/>
    <dgm:cxn modelId="{9126BBCC-CCD2-489F-8CA9-E6C36B324733}" srcId="{9E088CEF-B500-42AA-B803-5522E019AB27}" destId="{CC26AE01-A0C8-4AD0-8B39-E597AB0974F7}" srcOrd="5" destOrd="0" parTransId="{85935F20-F603-4247-AED2-93AC57069FAA}" sibTransId="{FF856A40-F731-41DB-9926-6A6FAA8463D1}"/>
    <dgm:cxn modelId="{3400749F-9C1D-4C64-A2E1-C6B7169F38A8}" srcId="{9E088CEF-B500-42AA-B803-5522E019AB27}" destId="{FEDFB4BF-95B9-44AB-AC12-6397D48B5E46}" srcOrd="3" destOrd="0" parTransId="{E8967C51-01AE-4EB0-A2F5-CA51016C545D}" sibTransId="{ED96C45B-731C-4072-97B0-6F5CC7758547}"/>
    <dgm:cxn modelId="{A1FD2122-5016-4F41-95AF-EAEB0274DA08}" type="presOf" srcId="{FEDFB4BF-95B9-44AB-AC12-6397D48B5E46}" destId="{90C2D540-1961-4FD4-94BA-4866D5E8C4EE}" srcOrd="1" destOrd="0" presId="urn:microsoft.com/office/officeart/2005/8/layout/list1"/>
    <dgm:cxn modelId="{FB85AC75-38E6-4F28-9978-D5F99B013C7B}" type="presOf" srcId="{C75FB019-39EF-4B9D-B6AE-0344241CE770}" destId="{E7D544A5-4BD2-459B-BA0C-D1EA103DAC57}" srcOrd="0" destOrd="0" presId="urn:microsoft.com/office/officeart/2005/8/layout/list1"/>
    <dgm:cxn modelId="{7A1B7956-8AB8-4EB0-BB49-28BB3608232C}" type="presOf" srcId="{BE385837-FC9E-4689-8CC3-C598C74C0718}" destId="{D8E73BD8-5A05-44F9-AAE5-0F8473D0A518}" srcOrd="0" destOrd="0" presId="urn:microsoft.com/office/officeart/2005/8/layout/list1"/>
    <dgm:cxn modelId="{7C22282C-C319-443B-8EE5-8FB1751868EF}" srcId="{9E088CEF-B500-42AA-B803-5522E019AB27}" destId="{2BBF26C6-9922-4286-8AF9-A29A3DBAA984}" srcOrd="0" destOrd="0" parTransId="{86EEBE19-2685-4D76-B731-4D0BB8F6F625}" sibTransId="{DFCFBF8F-515F-473E-BED5-24DBAF09656C}"/>
    <dgm:cxn modelId="{6E38DB1F-7409-4BE1-8B6D-2D3A19242A97}" srcId="{9E088CEF-B500-42AA-B803-5522E019AB27}" destId="{0EFAFC5A-7005-4341-AA20-5DDA17120E9D}" srcOrd="2" destOrd="0" parTransId="{3AB2A1A8-FC8F-49B2-A13E-4A8AB7985580}" sibTransId="{1C407E26-7DB5-46C9-BF34-77D5BCD01426}"/>
    <dgm:cxn modelId="{7320048A-902D-4298-B130-9F68ACE47FBB}" srcId="{9E088CEF-B500-42AA-B803-5522E019AB27}" destId="{F6DEFCB9-C947-4C0E-973D-CC9FAD87026C}" srcOrd="4" destOrd="0" parTransId="{0249CCA5-C5F4-43CB-AFDB-E5786204B015}" sibTransId="{D73EF276-9221-4013-8020-48D1704DA82C}"/>
    <dgm:cxn modelId="{44DD7316-C667-4795-8A6E-B59E935937DA}" type="presOf" srcId="{CC26AE01-A0C8-4AD0-8B39-E597AB0974F7}" destId="{6D09CDF9-CB5B-4ED6-865F-75B8C031D486}" srcOrd="0" destOrd="0" presId="urn:microsoft.com/office/officeart/2005/8/layout/list1"/>
    <dgm:cxn modelId="{A23EB854-18F4-4776-A539-840B12A9B281}" type="presOf" srcId="{2BBF26C6-9922-4286-8AF9-A29A3DBAA984}" destId="{E84E3062-25F9-411B-9766-5E057201373A}" srcOrd="0" destOrd="0" presId="urn:microsoft.com/office/officeart/2005/8/layout/list1"/>
    <dgm:cxn modelId="{EF0504A0-9D78-4937-9A40-35E209D5C14A}" type="presOf" srcId="{BE385837-FC9E-4689-8CC3-C598C74C0718}" destId="{29A4A8ED-824A-40F4-A898-FFAA25A5A431}" srcOrd="1" destOrd="0" presId="urn:microsoft.com/office/officeart/2005/8/layout/list1"/>
    <dgm:cxn modelId="{34DCBCB7-98E5-4F41-81E0-34650556329F}" type="presOf" srcId="{9E088CEF-B500-42AA-B803-5522E019AB27}" destId="{FEB2820F-BAAE-4580-8C8F-F539676547EE}" srcOrd="0" destOrd="0" presId="urn:microsoft.com/office/officeart/2005/8/layout/list1"/>
    <dgm:cxn modelId="{D0D50AC6-3EAF-4176-B270-E6A9FB6729F5}" type="presOf" srcId="{CC2721C0-3372-4044-9054-0378498AA869}" destId="{EB1EA043-562D-467E-949A-DF65A1057193}" srcOrd="1" destOrd="0" presId="urn:microsoft.com/office/officeart/2005/8/layout/list1"/>
    <dgm:cxn modelId="{2CD98BB8-0E27-4FCC-8BA5-6EBBEA051B29}" type="presOf" srcId="{2BBF26C6-9922-4286-8AF9-A29A3DBAA984}" destId="{1B5A09F9-6B03-40ED-BEC3-963781784388}" srcOrd="1" destOrd="0" presId="urn:microsoft.com/office/officeart/2005/8/layout/list1"/>
    <dgm:cxn modelId="{F3F950A4-87E1-4CB8-9626-2FCD5E7083ED}" srcId="{9E088CEF-B500-42AA-B803-5522E019AB27}" destId="{CC2721C0-3372-4044-9054-0378498AA869}" srcOrd="6" destOrd="0" parTransId="{90E5FCA8-FA65-416F-ABA7-85E8F3E0E3A6}" sibTransId="{5AAEE675-D0D2-4E7A-86BC-C970089157D6}"/>
    <dgm:cxn modelId="{52965E93-45C4-4387-92EC-28AFE5FEAD98}" type="presOf" srcId="{CC26AE01-A0C8-4AD0-8B39-E597AB0974F7}" destId="{492FCBD8-8760-4280-8D96-5BA49924CCE7}" srcOrd="1" destOrd="0" presId="urn:microsoft.com/office/officeart/2005/8/layout/list1"/>
    <dgm:cxn modelId="{BDE8C864-4031-464F-93F2-34D6DD69C3CD}" type="presOf" srcId="{F6DEFCB9-C947-4C0E-973D-CC9FAD87026C}" destId="{360DAA50-7438-4303-9B22-11AD0B20C9D2}" srcOrd="0" destOrd="0" presId="urn:microsoft.com/office/officeart/2005/8/layout/list1"/>
    <dgm:cxn modelId="{1CDBEFE9-3EC2-483C-B4E0-8DAAAFEA14EF}" type="presOf" srcId="{0EFAFC5A-7005-4341-AA20-5DDA17120E9D}" destId="{89D64C2C-2324-4F8C-BD11-8DD748416E54}" srcOrd="1" destOrd="0" presId="urn:microsoft.com/office/officeart/2005/8/layout/list1"/>
    <dgm:cxn modelId="{05BDFE44-6652-4901-AF3F-643FD7C76F5F}" type="presParOf" srcId="{FEB2820F-BAAE-4580-8C8F-F539676547EE}" destId="{616806CC-55FA-4E9D-9671-63989A807CE9}" srcOrd="0" destOrd="0" presId="urn:microsoft.com/office/officeart/2005/8/layout/list1"/>
    <dgm:cxn modelId="{EA019AE3-699C-42C1-912C-E587D0EFD301}" type="presParOf" srcId="{616806CC-55FA-4E9D-9671-63989A807CE9}" destId="{E84E3062-25F9-411B-9766-5E057201373A}" srcOrd="0" destOrd="0" presId="urn:microsoft.com/office/officeart/2005/8/layout/list1"/>
    <dgm:cxn modelId="{AE0293B3-5E11-4ADA-AF96-3B6FABE79364}" type="presParOf" srcId="{616806CC-55FA-4E9D-9671-63989A807CE9}" destId="{1B5A09F9-6B03-40ED-BEC3-963781784388}" srcOrd="1" destOrd="0" presId="urn:microsoft.com/office/officeart/2005/8/layout/list1"/>
    <dgm:cxn modelId="{D537C549-D039-4CFA-871E-E0013EA1ECA7}" type="presParOf" srcId="{FEB2820F-BAAE-4580-8C8F-F539676547EE}" destId="{C9A86E1E-1B2C-48DD-887B-941347562981}" srcOrd="1" destOrd="0" presId="urn:microsoft.com/office/officeart/2005/8/layout/list1"/>
    <dgm:cxn modelId="{F5A96B8F-61E2-456D-94AE-615B4DA1B670}" type="presParOf" srcId="{FEB2820F-BAAE-4580-8C8F-F539676547EE}" destId="{B96067EF-912B-45FF-B1CA-ED6548DA5A00}" srcOrd="2" destOrd="0" presId="urn:microsoft.com/office/officeart/2005/8/layout/list1"/>
    <dgm:cxn modelId="{F57AF617-5308-4DF2-937B-A9661405A405}" type="presParOf" srcId="{FEB2820F-BAAE-4580-8C8F-F539676547EE}" destId="{1375412C-FBC8-4A4F-BA08-8B17F55AB705}" srcOrd="3" destOrd="0" presId="urn:microsoft.com/office/officeart/2005/8/layout/list1"/>
    <dgm:cxn modelId="{CBBCAEF2-6D3D-4403-8628-9BE89A3F2ED3}" type="presParOf" srcId="{FEB2820F-BAAE-4580-8C8F-F539676547EE}" destId="{C7D7DB30-6189-4C4F-A288-CC3D8D70CB9A}" srcOrd="4" destOrd="0" presId="urn:microsoft.com/office/officeart/2005/8/layout/list1"/>
    <dgm:cxn modelId="{71C98B1C-125D-4D3F-AA1E-3EE93F8413E5}" type="presParOf" srcId="{C7D7DB30-6189-4C4F-A288-CC3D8D70CB9A}" destId="{E7D544A5-4BD2-459B-BA0C-D1EA103DAC57}" srcOrd="0" destOrd="0" presId="urn:microsoft.com/office/officeart/2005/8/layout/list1"/>
    <dgm:cxn modelId="{DF05AF9C-A5E3-4958-BBA1-7DE26D1B8ADB}" type="presParOf" srcId="{C7D7DB30-6189-4C4F-A288-CC3D8D70CB9A}" destId="{CCE97C9A-1173-48CA-9352-2E1FEB694F0E}" srcOrd="1" destOrd="0" presId="urn:microsoft.com/office/officeart/2005/8/layout/list1"/>
    <dgm:cxn modelId="{A847913C-7E0D-4AD4-9C0C-781E6273B860}" type="presParOf" srcId="{FEB2820F-BAAE-4580-8C8F-F539676547EE}" destId="{C3E6AB93-6391-47B1-BA59-CBC449CCA492}" srcOrd="5" destOrd="0" presId="urn:microsoft.com/office/officeart/2005/8/layout/list1"/>
    <dgm:cxn modelId="{B1ACB553-F2B2-4CE4-8965-A4E305EDF2B5}" type="presParOf" srcId="{FEB2820F-BAAE-4580-8C8F-F539676547EE}" destId="{D30B3630-D6F3-4F31-B28C-DBADA42B2C76}" srcOrd="6" destOrd="0" presId="urn:microsoft.com/office/officeart/2005/8/layout/list1"/>
    <dgm:cxn modelId="{32FEB12B-90F4-4C0E-B941-D95F828A5C76}" type="presParOf" srcId="{FEB2820F-BAAE-4580-8C8F-F539676547EE}" destId="{EF44A988-6E4C-4D67-B40D-7AFD0EAE5A4F}" srcOrd="7" destOrd="0" presId="urn:microsoft.com/office/officeart/2005/8/layout/list1"/>
    <dgm:cxn modelId="{1499264F-52BD-438E-9D25-981660E57A9C}" type="presParOf" srcId="{FEB2820F-BAAE-4580-8C8F-F539676547EE}" destId="{2AEED4B6-D48C-4CBE-B7D0-119CFC841F81}" srcOrd="8" destOrd="0" presId="urn:microsoft.com/office/officeart/2005/8/layout/list1"/>
    <dgm:cxn modelId="{83E4925D-D53D-4A7D-8759-8740C893A5BA}" type="presParOf" srcId="{2AEED4B6-D48C-4CBE-B7D0-119CFC841F81}" destId="{D51317F0-14EA-4201-8267-EB0B03DA64B7}" srcOrd="0" destOrd="0" presId="urn:microsoft.com/office/officeart/2005/8/layout/list1"/>
    <dgm:cxn modelId="{2C8D4837-0322-4FEA-A1F4-5179FC807307}" type="presParOf" srcId="{2AEED4B6-D48C-4CBE-B7D0-119CFC841F81}" destId="{89D64C2C-2324-4F8C-BD11-8DD748416E54}" srcOrd="1" destOrd="0" presId="urn:microsoft.com/office/officeart/2005/8/layout/list1"/>
    <dgm:cxn modelId="{8BEEEBB7-9143-4522-A27A-A33895DF2E84}" type="presParOf" srcId="{FEB2820F-BAAE-4580-8C8F-F539676547EE}" destId="{CB3756DD-379E-416A-8245-353CCCEAE1A6}" srcOrd="9" destOrd="0" presId="urn:microsoft.com/office/officeart/2005/8/layout/list1"/>
    <dgm:cxn modelId="{2D2B820E-9D5F-4CE4-A0EF-B2B7F440FAC1}" type="presParOf" srcId="{FEB2820F-BAAE-4580-8C8F-F539676547EE}" destId="{557D171D-CC8F-4534-978F-762CF02E82A8}" srcOrd="10" destOrd="0" presId="urn:microsoft.com/office/officeart/2005/8/layout/list1"/>
    <dgm:cxn modelId="{25E1D9CF-5A90-497D-B252-24C960162964}" type="presParOf" srcId="{FEB2820F-BAAE-4580-8C8F-F539676547EE}" destId="{48BA2B45-5BF7-4175-B721-AEA67217C527}" srcOrd="11" destOrd="0" presId="urn:microsoft.com/office/officeart/2005/8/layout/list1"/>
    <dgm:cxn modelId="{9B98D270-BDBC-41EF-A25E-52EFBDDD81F5}" type="presParOf" srcId="{FEB2820F-BAAE-4580-8C8F-F539676547EE}" destId="{1B12D736-4E98-4CA3-AACC-49ECE6E45EA2}" srcOrd="12" destOrd="0" presId="urn:microsoft.com/office/officeart/2005/8/layout/list1"/>
    <dgm:cxn modelId="{0D703499-02F5-402E-B0B9-BB8EE06A9294}" type="presParOf" srcId="{1B12D736-4E98-4CA3-AACC-49ECE6E45EA2}" destId="{E19469BD-EE9F-4B3D-94BB-C17C28C98B27}" srcOrd="0" destOrd="0" presId="urn:microsoft.com/office/officeart/2005/8/layout/list1"/>
    <dgm:cxn modelId="{31CAB83A-C242-4E52-BC04-4D84C18C0E24}" type="presParOf" srcId="{1B12D736-4E98-4CA3-AACC-49ECE6E45EA2}" destId="{90C2D540-1961-4FD4-94BA-4866D5E8C4EE}" srcOrd="1" destOrd="0" presId="urn:microsoft.com/office/officeart/2005/8/layout/list1"/>
    <dgm:cxn modelId="{E5104F04-AD38-41A3-8EAE-A3DE7CA3203D}" type="presParOf" srcId="{FEB2820F-BAAE-4580-8C8F-F539676547EE}" destId="{2C374DE0-CF86-4933-A417-0D1FBD8D9082}" srcOrd="13" destOrd="0" presId="urn:microsoft.com/office/officeart/2005/8/layout/list1"/>
    <dgm:cxn modelId="{D0D30A31-881D-4766-9309-4C8E600A7282}" type="presParOf" srcId="{FEB2820F-BAAE-4580-8C8F-F539676547EE}" destId="{05E496CA-0C82-435D-98C2-31FC2BE3A331}" srcOrd="14" destOrd="0" presId="urn:microsoft.com/office/officeart/2005/8/layout/list1"/>
    <dgm:cxn modelId="{8F951ECD-EC8E-4067-ACBB-B62B666D5C30}" type="presParOf" srcId="{FEB2820F-BAAE-4580-8C8F-F539676547EE}" destId="{3D210BF5-1D75-4ECF-AE20-A882A9F1427C}" srcOrd="15" destOrd="0" presId="urn:microsoft.com/office/officeart/2005/8/layout/list1"/>
    <dgm:cxn modelId="{469F1BE9-3E03-460D-9A44-1851E1F256F0}" type="presParOf" srcId="{FEB2820F-BAAE-4580-8C8F-F539676547EE}" destId="{D90B6FD0-1B17-48A9-AD19-FADA55AEAC5D}" srcOrd="16" destOrd="0" presId="urn:microsoft.com/office/officeart/2005/8/layout/list1"/>
    <dgm:cxn modelId="{D30918B3-2176-4BE5-B932-F4E85C3271B5}" type="presParOf" srcId="{D90B6FD0-1B17-48A9-AD19-FADA55AEAC5D}" destId="{360DAA50-7438-4303-9B22-11AD0B20C9D2}" srcOrd="0" destOrd="0" presId="urn:microsoft.com/office/officeart/2005/8/layout/list1"/>
    <dgm:cxn modelId="{A28DAE1D-5672-452F-B022-754D0413467D}" type="presParOf" srcId="{D90B6FD0-1B17-48A9-AD19-FADA55AEAC5D}" destId="{EA549856-5D0E-482F-B09C-1978D7A0527D}" srcOrd="1" destOrd="0" presId="urn:microsoft.com/office/officeart/2005/8/layout/list1"/>
    <dgm:cxn modelId="{B0368D06-57E4-46B0-83D4-9EAEF9F1D5C1}" type="presParOf" srcId="{FEB2820F-BAAE-4580-8C8F-F539676547EE}" destId="{B60B4666-ADC8-4E1B-8499-B5965BAD1DB3}" srcOrd="17" destOrd="0" presId="urn:microsoft.com/office/officeart/2005/8/layout/list1"/>
    <dgm:cxn modelId="{89A2B0BD-F87B-4C84-B438-DF7FC6A9708A}" type="presParOf" srcId="{FEB2820F-BAAE-4580-8C8F-F539676547EE}" destId="{CE05FC6D-6084-496A-93EC-EB87962A1E60}" srcOrd="18" destOrd="0" presId="urn:microsoft.com/office/officeart/2005/8/layout/list1"/>
    <dgm:cxn modelId="{E781D810-2755-4BF7-AAF2-967D0D75800F}" type="presParOf" srcId="{FEB2820F-BAAE-4580-8C8F-F539676547EE}" destId="{BBEE81D6-6EA0-4CA3-823E-D787EB853C1B}" srcOrd="19" destOrd="0" presId="urn:microsoft.com/office/officeart/2005/8/layout/list1"/>
    <dgm:cxn modelId="{FEC74578-DA9C-4FA7-88F6-6AE021BE2D0E}" type="presParOf" srcId="{FEB2820F-BAAE-4580-8C8F-F539676547EE}" destId="{5FF3B120-423F-482B-A827-64EFC0FD9C24}" srcOrd="20" destOrd="0" presId="urn:microsoft.com/office/officeart/2005/8/layout/list1"/>
    <dgm:cxn modelId="{3BAD6636-CF7D-46EE-9862-48F7389F5E04}" type="presParOf" srcId="{5FF3B120-423F-482B-A827-64EFC0FD9C24}" destId="{6D09CDF9-CB5B-4ED6-865F-75B8C031D486}" srcOrd="0" destOrd="0" presId="urn:microsoft.com/office/officeart/2005/8/layout/list1"/>
    <dgm:cxn modelId="{60827CE6-937E-4097-BA34-67FC045D0AE3}" type="presParOf" srcId="{5FF3B120-423F-482B-A827-64EFC0FD9C24}" destId="{492FCBD8-8760-4280-8D96-5BA49924CCE7}" srcOrd="1" destOrd="0" presId="urn:microsoft.com/office/officeart/2005/8/layout/list1"/>
    <dgm:cxn modelId="{3D261412-EA58-4727-ADBD-63C4B339B70A}" type="presParOf" srcId="{FEB2820F-BAAE-4580-8C8F-F539676547EE}" destId="{55C51C9D-B5CE-4498-BD6C-2349D7522D99}" srcOrd="21" destOrd="0" presId="urn:microsoft.com/office/officeart/2005/8/layout/list1"/>
    <dgm:cxn modelId="{2D8FC478-FE2D-4182-AB62-311BE697829D}" type="presParOf" srcId="{FEB2820F-BAAE-4580-8C8F-F539676547EE}" destId="{6D000114-8CC2-4BD6-AE83-B5E08A35A79D}" srcOrd="22" destOrd="0" presId="urn:microsoft.com/office/officeart/2005/8/layout/list1"/>
    <dgm:cxn modelId="{BBF37AF4-9E94-466D-B941-BB5E1159D697}" type="presParOf" srcId="{FEB2820F-BAAE-4580-8C8F-F539676547EE}" destId="{E5BEC0D0-40A8-4C30-966D-B5481496B9CD}" srcOrd="23" destOrd="0" presId="urn:microsoft.com/office/officeart/2005/8/layout/list1"/>
    <dgm:cxn modelId="{2BA21FA9-DB04-4B30-A813-A5475AE0F9FF}" type="presParOf" srcId="{FEB2820F-BAAE-4580-8C8F-F539676547EE}" destId="{779D6ACB-25DA-4253-86B5-F96DDA39B169}" srcOrd="24" destOrd="0" presId="urn:microsoft.com/office/officeart/2005/8/layout/list1"/>
    <dgm:cxn modelId="{D3231832-2429-4164-A0F3-1611068BCEAA}" type="presParOf" srcId="{779D6ACB-25DA-4253-86B5-F96DDA39B169}" destId="{69EE7C67-477F-4BAC-B0E2-DDBEA4C2DBEE}" srcOrd="0" destOrd="0" presId="urn:microsoft.com/office/officeart/2005/8/layout/list1"/>
    <dgm:cxn modelId="{68FE3BA7-834A-4A7D-AC1E-609B4013656C}" type="presParOf" srcId="{779D6ACB-25DA-4253-86B5-F96DDA39B169}" destId="{EB1EA043-562D-467E-949A-DF65A1057193}" srcOrd="1" destOrd="0" presId="urn:microsoft.com/office/officeart/2005/8/layout/list1"/>
    <dgm:cxn modelId="{31352FB0-56B2-42F1-8BC3-90BD4976287C}" type="presParOf" srcId="{FEB2820F-BAAE-4580-8C8F-F539676547EE}" destId="{361BF87C-9BD3-4E53-8DFA-8ABDE0E34999}" srcOrd="25" destOrd="0" presId="urn:microsoft.com/office/officeart/2005/8/layout/list1"/>
    <dgm:cxn modelId="{FA3A52B4-F6C6-4941-8FC2-78B46CDE67C1}" type="presParOf" srcId="{FEB2820F-BAAE-4580-8C8F-F539676547EE}" destId="{3D9FFA0B-01DD-4BF7-BCD7-07D18AF67BA1}" srcOrd="26" destOrd="0" presId="urn:microsoft.com/office/officeart/2005/8/layout/list1"/>
    <dgm:cxn modelId="{9697DD37-0F6F-4719-98E1-D0B7EF0822E7}" type="presParOf" srcId="{FEB2820F-BAAE-4580-8C8F-F539676547EE}" destId="{BCD68A9A-A699-45D7-9E84-FC29FC4A57AA}" srcOrd="27" destOrd="0" presId="urn:microsoft.com/office/officeart/2005/8/layout/list1"/>
    <dgm:cxn modelId="{62EC589E-65E9-471F-9137-926168BD8D4D}" type="presParOf" srcId="{FEB2820F-BAAE-4580-8C8F-F539676547EE}" destId="{C56AB919-6F80-4351-97D3-752BF476F18C}" srcOrd="28" destOrd="0" presId="urn:microsoft.com/office/officeart/2005/8/layout/list1"/>
    <dgm:cxn modelId="{2369E671-9A03-4971-BE44-4B3E78E95C12}" type="presParOf" srcId="{C56AB919-6F80-4351-97D3-752BF476F18C}" destId="{D8E73BD8-5A05-44F9-AAE5-0F8473D0A518}" srcOrd="0" destOrd="0" presId="urn:microsoft.com/office/officeart/2005/8/layout/list1"/>
    <dgm:cxn modelId="{E392698B-E7A4-4CA1-92B5-57E324139819}" type="presParOf" srcId="{C56AB919-6F80-4351-97D3-752BF476F18C}" destId="{29A4A8ED-824A-40F4-A898-FFAA25A5A431}" srcOrd="1" destOrd="0" presId="urn:microsoft.com/office/officeart/2005/8/layout/list1"/>
    <dgm:cxn modelId="{68A8CAEB-49AA-40E4-AA27-F768DD49DB11}" type="presParOf" srcId="{FEB2820F-BAAE-4580-8C8F-F539676547EE}" destId="{F1A86C5A-229B-4E99-83F6-303B30E95385}" srcOrd="29" destOrd="0" presId="urn:microsoft.com/office/officeart/2005/8/layout/list1"/>
    <dgm:cxn modelId="{3BB33D80-0D69-42CA-BA37-206F6471D495}" type="presParOf" srcId="{FEB2820F-BAAE-4580-8C8F-F539676547EE}" destId="{D52C7F9D-23C8-4DDB-964B-645FBE9AA8AE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067EF-912B-45FF-B1CA-ED6548DA5A00}">
      <dsp:nvSpPr>
        <dsp:cNvPr id="0" name=""/>
        <dsp:cNvSpPr/>
      </dsp:nvSpPr>
      <dsp:spPr>
        <a:xfrm>
          <a:off x="0" y="29410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A09F9-6B03-40ED-BEC3-963781784388}">
      <dsp:nvSpPr>
        <dsp:cNvPr id="0" name=""/>
        <dsp:cNvSpPr/>
      </dsp:nvSpPr>
      <dsp:spPr>
        <a:xfrm>
          <a:off x="447357" y="131740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1. JS Type Conversion</a:t>
          </a:r>
          <a:endParaRPr lang="en-US" sz="1100" kern="1200" dirty="0"/>
        </a:p>
      </dsp:txBody>
      <dsp:txXfrm>
        <a:off x="463209" y="147592"/>
        <a:ext cx="6231301" cy="293016"/>
      </dsp:txXfrm>
    </dsp:sp>
    <dsp:sp modelId="{D30B3630-D6F3-4F31-B28C-DBADA42B2C76}">
      <dsp:nvSpPr>
        <dsp:cNvPr id="0" name=""/>
        <dsp:cNvSpPr/>
      </dsp:nvSpPr>
      <dsp:spPr>
        <a:xfrm>
          <a:off x="0" y="79306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97C9A-1173-48CA-9352-2E1FEB694F0E}">
      <dsp:nvSpPr>
        <dsp:cNvPr id="0" name=""/>
        <dsp:cNvSpPr/>
      </dsp:nvSpPr>
      <dsp:spPr>
        <a:xfrm>
          <a:off x="447357" y="63070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2. JS RegExp</a:t>
          </a:r>
        </a:p>
      </dsp:txBody>
      <dsp:txXfrm>
        <a:off x="463209" y="646553"/>
        <a:ext cx="6231301" cy="293016"/>
      </dsp:txXfrm>
    </dsp:sp>
    <dsp:sp modelId="{557D171D-CC8F-4534-978F-762CF02E82A8}">
      <dsp:nvSpPr>
        <dsp:cNvPr id="0" name=""/>
        <dsp:cNvSpPr/>
      </dsp:nvSpPr>
      <dsp:spPr>
        <a:xfrm>
          <a:off x="0" y="129202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64C2C-2324-4F8C-BD11-8DD748416E54}">
      <dsp:nvSpPr>
        <dsp:cNvPr id="0" name=""/>
        <dsp:cNvSpPr/>
      </dsp:nvSpPr>
      <dsp:spPr>
        <a:xfrm>
          <a:off x="447357" y="112966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3. JS Error</a:t>
          </a:r>
        </a:p>
      </dsp:txBody>
      <dsp:txXfrm>
        <a:off x="463209" y="1145513"/>
        <a:ext cx="6231301" cy="293016"/>
      </dsp:txXfrm>
    </dsp:sp>
    <dsp:sp modelId="{05E496CA-0C82-435D-98C2-31FC2BE3A331}">
      <dsp:nvSpPr>
        <dsp:cNvPr id="0" name=""/>
        <dsp:cNvSpPr/>
      </dsp:nvSpPr>
      <dsp:spPr>
        <a:xfrm>
          <a:off x="0" y="179098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2D540-1961-4FD4-94BA-4866D5E8C4EE}">
      <dsp:nvSpPr>
        <dsp:cNvPr id="0" name=""/>
        <dsp:cNvSpPr/>
      </dsp:nvSpPr>
      <dsp:spPr>
        <a:xfrm>
          <a:off x="447357" y="162862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4. JS Debugging</a:t>
          </a:r>
        </a:p>
      </dsp:txBody>
      <dsp:txXfrm>
        <a:off x="463209" y="1644473"/>
        <a:ext cx="6231301" cy="293016"/>
      </dsp:txXfrm>
    </dsp:sp>
    <dsp:sp modelId="{CE05FC6D-6084-496A-93EC-EB87962A1E60}">
      <dsp:nvSpPr>
        <dsp:cNvPr id="0" name=""/>
        <dsp:cNvSpPr/>
      </dsp:nvSpPr>
      <dsp:spPr>
        <a:xfrm>
          <a:off x="0" y="228994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49856-5D0E-482F-B09C-1978D7A0527D}">
      <dsp:nvSpPr>
        <dsp:cNvPr id="0" name=""/>
        <dsp:cNvSpPr/>
      </dsp:nvSpPr>
      <dsp:spPr>
        <a:xfrm>
          <a:off x="447357" y="212758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5. JS Style Guide</a:t>
          </a:r>
        </a:p>
      </dsp:txBody>
      <dsp:txXfrm>
        <a:off x="463209" y="2143433"/>
        <a:ext cx="6231301" cy="293016"/>
      </dsp:txXfrm>
    </dsp:sp>
    <dsp:sp modelId="{6D000114-8CC2-4BD6-AE83-B5E08A35A79D}">
      <dsp:nvSpPr>
        <dsp:cNvPr id="0" name=""/>
        <dsp:cNvSpPr/>
      </dsp:nvSpPr>
      <dsp:spPr>
        <a:xfrm>
          <a:off x="0" y="278890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FCBD8-8760-4280-8D96-5BA49924CCE7}">
      <dsp:nvSpPr>
        <dsp:cNvPr id="0" name=""/>
        <dsp:cNvSpPr/>
      </dsp:nvSpPr>
      <dsp:spPr>
        <a:xfrm>
          <a:off x="447357" y="262654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6. JS Best Practices</a:t>
          </a:r>
        </a:p>
      </dsp:txBody>
      <dsp:txXfrm>
        <a:off x="463209" y="2642393"/>
        <a:ext cx="6231301" cy="293016"/>
      </dsp:txXfrm>
    </dsp:sp>
    <dsp:sp modelId="{3D9FFA0B-01DD-4BF7-BCD7-07D18AF67BA1}">
      <dsp:nvSpPr>
        <dsp:cNvPr id="0" name=""/>
        <dsp:cNvSpPr/>
      </dsp:nvSpPr>
      <dsp:spPr>
        <a:xfrm>
          <a:off x="0" y="328786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EA043-562D-467E-949A-DF65A1057193}">
      <dsp:nvSpPr>
        <dsp:cNvPr id="0" name=""/>
        <dsp:cNvSpPr/>
      </dsp:nvSpPr>
      <dsp:spPr>
        <a:xfrm>
          <a:off x="447357" y="312550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7. JS Mistakes</a:t>
          </a:r>
        </a:p>
      </dsp:txBody>
      <dsp:txXfrm>
        <a:off x="463209" y="3141353"/>
        <a:ext cx="6231301" cy="293016"/>
      </dsp:txXfrm>
    </dsp:sp>
    <dsp:sp modelId="{D52C7F9D-23C8-4DDB-964B-645FBE9AA8AE}">
      <dsp:nvSpPr>
        <dsp:cNvPr id="0" name=""/>
        <dsp:cNvSpPr/>
      </dsp:nvSpPr>
      <dsp:spPr>
        <a:xfrm>
          <a:off x="0" y="378682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4A8ED-824A-40F4-A898-FFAA25A5A431}">
      <dsp:nvSpPr>
        <dsp:cNvPr id="0" name=""/>
        <dsp:cNvSpPr/>
      </dsp:nvSpPr>
      <dsp:spPr>
        <a:xfrm>
          <a:off x="447357" y="362446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8. JS Performance</a:t>
          </a:r>
        </a:p>
      </dsp:txBody>
      <dsp:txXfrm>
        <a:off x="463209" y="3640313"/>
        <a:ext cx="6231301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BC3D-716D-4865-B945-C9EC6536E5B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3EE98-3C89-459D-9266-EE5908BA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search for data in a text, you can use this search pattern to describe what you are searching for.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/w3schools/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is a regular expression.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w3schools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is a pattern (to be used in a search).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is a modifier (modifies the search to be case-insensitive).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 in n will be::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4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 in res will be: Visit W3Schools!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68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catches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adddlert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an error, and executes the catch code to handle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examines input. If the value is wrong, an exception (err) is thrown.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exception (err) is caught by the catch statement and a custom error message is displayed: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8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bad code accesses the length property of an array each time the loop is iterated.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better code accesses the length property outside the loop and makes the loop run faster.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9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09C-C194-447F-8E0A-514D202528CF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ECF-55ED-4850-84F8-CBE7A963B41D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2C1A-EED5-4868-8838-A4999A5281A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4FC5-0E7C-445C-8868-8BE08FEF5393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1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BAD-24E2-420F-A0C7-AD50B00ED649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7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7844-D136-4524-9FAC-2F4AE688FD17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6BDB-094E-4FFF-9CC7-9E9ED42F8CE5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F30-4016-4F47-8EAC-470C062757F5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256B-E1B6-46D6-8636-71FFE2D9DC5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417D-1C4D-4678-8AB2-4A241CC8168E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A57-F0FB-45C2-B6F1-D6BC8E020B7D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5AE-22A7-4245-86C8-0B07F4E06598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1DE8-33B6-482F-A30E-21DA0B0772C3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F9F6-C1E7-49F7-9822-E5A9639D602C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A5D6-CFA6-425B-AF37-603E570E57A4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BA50-AAA1-498A-AB8A-1ED482DEEB7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7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D40E-7887-412A-A451-F5D9DCCEC3FF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9E13E9-8D3A-4D20-BC3C-D135A0C2261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7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JavaScript 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Dao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Type Conversion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Converting Strings to </a:t>
            </a:r>
            <a:r>
              <a:rPr lang="en-US" dirty="0" smtClean="0"/>
              <a:t>Numbers</a:t>
            </a:r>
          </a:p>
          <a:p>
            <a:pPr lvl="1"/>
            <a:r>
              <a:rPr lang="en-US" dirty="0"/>
              <a:t>global method </a:t>
            </a:r>
            <a:r>
              <a:rPr lang="en-US" b="1" dirty="0"/>
              <a:t>Number()</a:t>
            </a:r>
            <a:r>
              <a:rPr lang="en-US" dirty="0"/>
              <a:t> can convert strings to </a:t>
            </a:r>
            <a:r>
              <a:rPr lang="en-US" dirty="0" smtClean="0"/>
              <a:t>numbers.</a:t>
            </a:r>
            <a:endParaRPr lang="en-US" dirty="0"/>
          </a:p>
          <a:p>
            <a:pPr lvl="1"/>
            <a:r>
              <a:rPr lang="en-US" dirty="0"/>
              <a:t>Strings containing numbers (like "3.14") convert to numbers (like 3.14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Empty strings convert to 0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Anything else converts to </a:t>
            </a:r>
            <a:r>
              <a:rPr lang="en-US" dirty="0" err="1"/>
              <a:t>NaN</a:t>
            </a:r>
            <a:r>
              <a:rPr lang="en-US" dirty="0"/>
              <a:t> (Not a number</a:t>
            </a:r>
            <a:r>
              <a:rPr lang="en-US" dirty="0" smtClean="0"/>
              <a:t>).</a:t>
            </a:r>
          </a:p>
          <a:p>
            <a:pPr lvl="2"/>
            <a:r>
              <a:rPr lang="en-US" dirty="0"/>
              <a:t>Number("3.14")    // returns 3.14</a:t>
            </a:r>
            <a:br>
              <a:rPr lang="en-US" dirty="0"/>
            </a:br>
            <a:r>
              <a:rPr lang="en-US" dirty="0"/>
              <a:t>Number(" ")       // returns 0 </a:t>
            </a:r>
            <a:br>
              <a:rPr lang="en-US" dirty="0"/>
            </a:br>
            <a:r>
              <a:rPr lang="en-US" dirty="0"/>
              <a:t>Number("")        // returns 0</a:t>
            </a:r>
            <a:br>
              <a:rPr lang="en-US" dirty="0"/>
            </a:br>
            <a:r>
              <a:rPr lang="en-US" dirty="0"/>
              <a:t>Number("99 88")   // returns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en-US" dirty="0" smtClean="0"/>
              <a:t>Number Methods (above)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US" dirty="0">
                <a:solidFill>
                  <a:prstClr val="white"/>
                </a:solidFill>
              </a:rPr>
              <a:t>The Unary + Operator</a:t>
            </a:r>
          </a:p>
          <a:p>
            <a:pPr lvl="2">
              <a:buClr>
                <a:srgbClr val="1E5155">
                  <a:lumMod val="40000"/>
                  <a:lumOff val="60000"/>
                </a:srgbClr>
              </a:buClr>
            </a:pPr>
            <a:r>
              <a:rPr lang="en-US" dirty="0">
                <a:solidFill>
                  <a:prstClr val="white"/>
                </a:solidFill>
              </a:rPr>
              <a:t>convert a variable to a number</a:t>
            </a:r>
          </a:p>
          <a:p>
            <a:pPr lvl="3">
              <a:buClr>
                <a:srgbClr val="1E5155">
                  <a:lumMod val="40000"/>
                  <a:lumOff val="60000"/>
                </a:srgbClr>
              </a:buClr>
            </a:pPr>
            <a:r>
              <a:rPr lang="en-US" dirty="0" err="1">
                <a:solidFill>
                  <a:prstClr val="white"/>
                </a:solidFill>
              </a:rPr>
              <a:t>var</a:t>
            </a:r>
            <a:r>
              <a:rPr lang="en-US" dirty="0">
                <a:solidFill>
                  <a:prstClr val="white"/>
                </a:solidFill>
              </a:rPr>
              <a:t> y = "5";      // y is a string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dirty="0" err="1">
                <a:solidFill>
                  <a:prstClr val="white"/>
                </a:solidFill>
              </a:rPr>
              <a:t>var</a:t>
            </a:r>
            <a:r>
              <a:rPr lang="en-US" dirty="0">
                <a:solidFill>
                  <a:prstClr val="white"/>
                </a:solidFill>
              </a:rPr>
              <a:t> x = + y;      // x is a number</a:t>
            </a:r>
          </a:p>
          <a:p>
            <a:pPr lvl="2">
              <a:buClr>
                <a:srgbClr val="1E5155">
                  <a:lumMod val="40000"/>
                  <a:lumOff val="60000"/>
                </a:srgbClr>
              </a:buClr>
            </a:pPr>
            <a:r>
              <a:rPr lang="en-US" dirty="0">
                <a:solidFill>
                  <a:prstClr val="white"/>
                </a:solidFill>
              </a:rPr>
              <a:t>If the variable cannot be converted, it will still become a number, but with the value </a:t>
            </a:r>
            <a:r>
              <a:rPr lang="en-US" dirty="0" err="1">
                <a:solidFill>
                  <a:prstClr val="white"/>
                </a:solidFill>
              </a:rPr>
              <a:t>NaN</a:t>
            </a:r>
            <a:r>
              <a:rPr lang="en-US" dirty="0">
                <a:solidFill>
                  <a:prstClr val="white"/>
                </a:solidFill>
              </a:rPr>
              <a:t> (Not a number</a:t>
            </a:r>
            <a:r>
              <a:rPr lang="en-US" dirty="0" smtClean="0">
                <a:solidFill>
                  <a:prstClr val="white"/>
                </a:solidFill>
              </a:rPr>
              <a:t>)</a:t>
            </a:r>
            <a:endParaRPr lang="vi-VN" dirty="0" smtClean="0">
              <a:solidFill>
                <a:prstClr val="white"/>
              </a:solidFill>
            </a:endParaRPr>
          </a:p>
          <a:p>
            <a:pPr lvl="3">
              <a:buClr>
                <a:srgbClr val="1E5155">
                  <a:lumMod val="40000"/>
                  <a:lumOff val="60000"/>
                </a:srgbClr>
              </a:buClr>
            </a:pPr>
            <a:r>
              <a:rPr lang="en-US" dirty="0" err="1"/>
              <a:t>var</a:t>
            </a:r>
            <a:r>
              <a:rPr lang="en-US" dirty="0"/>
              <a:t> y = "John";   // y is a string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 = + y;      // x is a number (</a:t>
            </a:r>
            <a:r>
              <a:rPr lang="en-US" dirty="0" err="1"/>
              <a:t>NaN</a:t>
            </a:r>
            <a:r>
              <a:rPr lang="en-US" dirty="0"/>
              <a:t>)</a:t>
            </a:r>
            <a:endParaRPr lang="en-US" dirty="0">
              <a:solidFill>
                <a:prstClr val="white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Type Conversion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Booleans to Numbers</a:t>
            </a:r>
          </a:p>
          <a:p>
            <a:pPr lvl="1"/>
            <a:r>
              <a:rPr lang="en-US" dirty="0"/>
              <a:t>global method </a:t>
            </a:r>
            <a:r>
              <a:rPr lang="en-US" b="1" dirty="0"/>
              <a:t>Number()</a:t>
            </a:r>
            <a:r>
              <a:rPr lang="en-US" dirty="0"/>
              <a:t> can also convert </a:t>
            </a:r>
            <a:r>
              <a:rPr lang="en-US" dirty="0" err="1"/>
              <a:t>booleans</a:t>
            </a:r>
            <a:r>
              <a:rPr lang="en-US" dirty="0"/>
              <a:t> to </a:t>
            </a:r>
            <a:r>
              <a:rPr lang="en-US" dirty="0" smtClean="0"/>
              <a:t>numbers</a:t>
            </a:r>
            <a:endParaRPr lang="vi-VN" dirty="0" smtClean="0"/>
          </a:p>
          <a:p>
            <a:pPr lvl="2"/>
            <a:r>
              <a:rPr lang="en-US" dirty="0"/>
              <a:t>Number(false)     // returns 0</a:t>
            </a:r>
            <a:br>
              <a:rPr lang="en-US" dirty="0"/>
            </a:br>
            <a:r>
              <a:rPr lang="en-US" dirty="0"/>
              <a:t>Number(true)      // returns </a:t>
            </a:r>
            <a:r>
              <a:rPr lang="en-US" dirty="0" smtClean="0"/>
              <a:t>1</a:t>
            </a:r>
            <a:endParaRPr lang="vi-VN" dirty="0" smtClean="0"/>
          </a:p>
          <a:p>
            <a:r>
              <a:rPr lang="en-US" dirty="0"/>
              <a:t>Converting Dates to Numbers</a:t>
            </a:r>
          </a:p>
          <a:p>
            <a:pPr lvl="1"/>
            <a:r>
              <a:rPr lang="en-US" dirty="0"/>
              <a:t>global method </a:t>
            </a:r>
            <a:r>
              <a:rPr lang="en-US" b="1" dirty="0"/>
              <a:t>Number()</a:t>
            </a:r>
            <a:r>
              <a:rPr lang="en-US" dirty="0"/>
              <a:t> can be used to convert dates to </a:t>
            </a:r>
            <a:r>
              <a:rPr lang="en-US" dirty="0" smtClean="0"/>
              <a:t>numbers</a:t>
            </a:r>
            <a:endParaRPr lang="vi-VN" dirty="0" smtClean="0"/>
          </a:p>
          <a:p>
            <a:pPr lvl="2"/>
            <a:r>
              <a:rPr lang="en-US" dirty="0"/>
              <a:t>d = new Date();</a:t>
            </a:r>
            <a:br>
              <a:rPr lang="en-US" dirty="0"/>
            </a:br>
            <a:r>
              <a:rPr lang="en-US" dirty="0"/>
              <a:t>Number(d)          // returns </a:t>
            </a:r>
            <a:r>
              <a:rPr lang="en-US" dirty="0" smtClean="0"/>
              <a:t>1404568027739</a:t>
            </a:r>
            <a:endParaRPr lang="vi-VN" dirty="0" smtClean="0"/>
          </a:p>
          <a:p>
            <a:pPr lvl="1"/>
            <a:r>
              <a:rPr lang="en-US" dirty="0"/>
              <a:t>date method </a:t>
            </a:r>
            <a:r>
              <a:rPr lang="en-US" b="1" dirty="0" err="1"/>
              <a:t>getTime</a:t>
            </a:r>
            <a:r>
              <a:rPr lang="en-US" b="1" dirty="0" smtClean="0"/>
              <a:t>()</a:t>
            </a:r>
            <a:endParaRPr lang="vi-VN" b="1" dirty="0"/>
          </a:p>
          <a:p>
            <a:pPr lvl="2"/>
            <a:r>
              <a:rPr lang="en-US" dirty="0"/>
              <a:t>d = new Date();</a:t>
            </a:r>
            <a:br>
              <a:rPr lang="en-US" dirty="0"/>
            </a:br>
            <a:r>
              <a:rPr lang="en-US" dirty="0" err="1"/>
              <a:t>d.getTime</a:t>
            </a:r>
            <a:r>
              <a:rPr lang="en-US" dirty="0"/>
              <a:t>()        // returns 1404568027739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Type Conversion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Type Conversion</a:t>
            </a:r>
          </a:p>
          <a:p>
            <a:pPr lvl="1"/>
            <a:r>
              <a:rPr lang="en-US" dirty="0"/>
              <a:t>When JavaScript tries to operate on a "wrong" data type, it will try to convert the value to a "right" type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The result is not always what you </a:t>
            </a:r>
            <a:r>
              <a:rPr lang="en-US" dirty="0" smtClean="0"/>
              <a:t>expect</a:t>
            </a:r>
            <a:endParaRPr lang="vi-VN" dirty="0" smtClean="0"/>
          </a:p>
          <a:p>
            <a:pPr lvl="2"/>
            <a:r>
              <a:rPr lang="en-US" dirty="0"/>
              <a:t>5 + null    // returns 5         because null is converted to 0</a:t>
            </a:r>
            <a:br>
              <a:rPr lang="en-US" dirty="0"/>
            </a:br>
            <a:r>
              <a:rPr lang="en-US" dirty="0"/>
              <a:t>"5" + null  // returns "5null"   because null is converted to "null"</a:t>
            </a:r>
            <a:br>
              <a:rPr lang="en-US" dirty="0"/>
            </a:br>
            <a:r>
              <a:rPr lang="en-US" dirty="0"/>
              <a:t>"5" + 2     // returns 52        because 2 is converted to "2"</a:t>
            </a:r>
            <a:br>
              <a:rPr lang="en-US" dirty="0"/>
            </a:br>
            <a:r>
              <a:rPr lang="en-US" dirty="0"/>
              <a:t>"5" - 2     // returns 3         because "5" is converted to 5</a:t>
            </a:r>
            <a:br>
              <a:rPr lang="en-US" dirty="0"/>
            </a:br>
            <a:r>
              <a:rPr lang="en-US" dirty="0"/>
              <a:t>"5" * "2"   // returns 10        because "5" and "2" are </a:t>
            </a:r>
            <a:r>
              <a:rPr lang="en-US" dirty="0" smtClean="0"/>
              <a:t>converted </a:t>
            </a:r>
            <a:r>
              <a:rPr lang="en-US" dirty="0"/>
              <a:t>to 5 and </a:t>
            </a:r>
            <a:r>
              <a:rPr lang="en-US" dirty="0" smtClean="0"/>
              <a:t>2</a:t>
            </a:r>
          </a:p>
          <a:p>
            <a:r>
              <a:rPr lang="en-US" dirty="0"/>
              <a:t>Automatic String Conversion</a:t>
            </a:r>
          </a:p>
          <a:p>
            <a:pPr lvl="1"/>
            <a:r>
              <a:rPr lang="en-US" dirty="0"/>
              <a:t>JavaScript automatically calls the variable's </a:t>
            </a:r>
            <a:r>
              <a:rPr lang="en-US" dirty="0" err="1"/>
              <a:t>toString</a:t>
            </a:r>
            <a:r>
              <a:rPr lang="en-US" dirty="0"/>
              <a:t>() function when you try to "output" an object or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2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Type Conversion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Type Conversion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72731"/>
              </p:ext>
            </p:extLst>
          </p:nvPr>
        </p:nvGraphicFramePr>
        <p:xfrm>
          <a:off x="1633490" y="2523151"/>
          <a:ext cx="8007660" cy="419576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83117"/>
                <a:gridCol w="1808181"/>
                <a:gridCol w="1808181"/>
                <a:gridCol w="1808181"/>
              </a:tblGrid>
              <a:tr h="2838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dirty="0">
                          <a:effectLst/>
                        </a:rPr>
                        <a:t>Original</a:t>
                      </a:r>
                      <a:br>
                        <a:rPr lang="en-US" sz="700" b="1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Value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>
                          <a:effectLst/>
                        </a:rPr>
                        <a:t>Converted</a:t>
                      </a:r>
                      <a:br>
                        <a:rPr lang="en-US" sz="700" b="1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to Number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>
                          <a:effectLst/>
                        </a:rPr>
                        <a:t>Converted</a:t>
                      </a:r>
                      <a:br>
                        <a:rPr lang="en-US" sz="700" b="1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to String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dirty="0">
                          <a:effectLst/>
                        </a:rPr>
                        <a:t>Converted</a:t>
                      </a:r>
                      <a:br>
                        <a:rPr lang="en-US" sz="700" b="1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to Boolean</a:t>
                      </a: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false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"false"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false</a:t>
                      </a: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true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"true"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true</a:t>
                      </a: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"0"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false</a:t>
                      </a: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"1"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true</a:t>
                      </a: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"0"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"0"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true</a:t>
                      </a:r>
                      <a:endParaRPr lang="en-US" sz="7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"000"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"000"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true</a:t>
                      </a:r>
                      <a:endParaRPr lang="en-US" sz="7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"1"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"1"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true</a:t>
                      </a: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NaN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NaN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"NaN"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false</a:t>
                      </a: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Infinity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Infinity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"Infinity"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true</a:t>
                      </a: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-Infinity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-Infinity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effectLst/>
                        </a:rPr>
                        <a:t>"-Infinity"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true</a:t>
                      </a: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""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false</a:t>
                      </a:r>
                      <a:endParaRPr lang="en-US" sz="7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"20"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20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"20"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true</a:t>
                      </a: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"twenty"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NaN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"twenty"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true</a:t>
                      </a: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[ ]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true</a:t>
                      </a: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[20]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20</a:t>
                      </a:r>
                      <a:endParaRPr lang="en-US" sz="7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"20"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true</a:t>
                      </a: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[10,20]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NaN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"10,20"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true</a:t>
                      </a: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["twenty"]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NaN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"twenty"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true</a:t>
                      </a: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["ten","twenty"]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NaN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"ten,twenty"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true</a:t>
                      </a: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function(){}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NaN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"function(){}"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true</a:t>
                      </a:r>
                    </a:p>
                  </a:txBody>
                  <a:tcPr marL="30851" marR="30851" marT="30851" marB="30851"/>
                </a:tc>
              </a:tr>
              <a:tr h="2838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{ }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NaN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"[object Object]"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true</a:t>
                      </a: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null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"null"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false</a:t>
                      </a:r>
                    </a:p>
                  </a:txBody>
                  <a:tcPr marL="30851" marR="30851" marT="30851" marB="30851"/>
                </a:tc>
              </a:tr>
              <a:tr h="17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undefined</a:t>
                      </a:r>
                    </a:p>
                  </a:txBody>
                  <a:tcPr marL="61702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NaN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"undefined"</a:t>
                      </a:r>
                    </a:p>
                  </a:txBody>
                  <a:tcPr marL="30851" marR="30851" marT="30851" marB="308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effectLst/>
                        </a:rPr>
                        <a:t>false</a:t>
                      </a:r>
                    </a:p>
                  </a:txBody>
                  <a:tcPr marL="30851" marR="30851" marT="30851" marB="3085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16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JS </a:t>
            </a:r>
            <a:r>
              <a:rPr lang="en-US" dirty="0" err="1" smtClean="0"/>
              <a:t>RegExp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 Regular </a:t>
            </a:r>
            <a:r>
              <a:rPr lang="en-US" dirty="0" smtClean="0"/>
              <a:t>Expressions</a:t>
            </a:r>
          </a:p>
          <a:p>
            <a:pPr lvl="1"/>
            <a:r>
              <a:rPr lang="en-US" dirty="0"/>
              <a:t>A regular expression is a sequence of characters that forms a search pattern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text </a:t>
            </a:r>
            <a:r>
              <a:rPr lang="en-US" dirty="0" smtClean="0"/>
              <a:t>search</a:t>
            </a:r>
          </a:p>
          <a:p>
            <a:pPr lvl="2"/>
            <a:r>
              <a:rPr lang="en-US" dirty="0"/>
              <a:t>text replace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3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JS </a:t>
            </a:r>
            <a:r>
              <a:rPr lang="en-US" dirty="0" err="1" smtClean="0"/>
              <a:t>RegExp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Regular Expression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sequence of characters that forms a </a:t>
            </a:r>
            <a:r>
              <a:rPr lang="en-US" b="1" dirty="0"/>
              <a:t>search </a:t>
            </a:r>
            <a:r>
              <a:rPr lang="en-US" b="1" dirty="0" smtClean="0"/>
              <a:t>pattern</a:t>
            </a:r>
          </a:p>
          <a:p>
            <a:pPr lvl="1"/>
            <a:r>
              <a:rPr lang="en-US" dirty="0" smtClean="0"/>
              <a:t>Type</a:t>
            </a:r>
          </a:p>
          <a:p>
            <a:pPr lvl="2"/>
            <a:r>
              <a:rPr lang="en-US" dirty="0"/>
              <a:t>a single </a:t>
            </a:r>
            <a:r>
              <a:rPr lang="en-US" dirty="0" smtClean="0"/>
              <a:t>character</a:t>
            </a:r>
          </a:p>
          <a:p>
            <a:pPr lvl="2"/>
            <a:r>
              <a:rPr lang="en-US" dirty="0"/>
              <a:t> complicated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dirty="0"/>
              <a:t>/</a:t>
            </a:r>
            <a:r>
              <a:rPr lang="en-US" i="1" dirty="0"/>
              <a:t>pattern</a:t>
            </a:r>
            <a:r>
              <a:rPr lang="en-US" dirty="0"/>
              <a:t>/</a:t>
            </a:r>
            <a:r>
              <a:rPr lang="en-US" i="1" dirty="0"/>
              <a:t>modifiers</a:t>
            </a:r>
            <a:r>
              <a:rPr lang="en-US" dirty="0" smtClean="0"/>
              <a:t>;</a:t>
            </a:r>
          </a:p>
          <a:p>
            <a:pPr lvl="3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patt</a:t>
            </a:r>
            <a:r>
              <a:rPr lang="en-US" dirty="0"/>
              <a:t> = /w3schools/</a:t>
            </a:r>
            <a:r>
              <a:rPr lang="en-US" dirty="0" err="1"/>
              <a:t>i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3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JS </a:t>
            </a:r>
            <a:r>
              <a:rPr lang="en-US" dirty="0" err="1"/>
              <a:t>RegExp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String </a:t>
            </a:r>
            <a:r>
              <a:rPr lang="en-US" dirty="0" smtClean="0"/>
              <a:t>Methods</a:t>
            </a:r>
          </a:p>
          <a:p>
            <a:pPr lvl="1"/>
            <a:r>
              <a:rPr lang="en-US" dirty="0"/>
              <a:t>In JavaScript, regular expressions are often used with the two </a:t>
            </a:r>
            <a:r>
              <a:rPr lang="en-US" b="1" dirty="0"/>
              <a:t>string methods</a:t>
            </a:r>
            <a:r>
              <a:rPr lang="en-US" dirty="0"/>
              <a:t>: search() and replace</a:t>
            </a:r>
            <a:r>
              <a:rPr lang="en-US" dirty="0" smtClean="0"/>
              <a:t>().</a:t>
            </a:r>
          </a:p>
          <a:p>
            <a:pPr lvl="2"/>
            <a:r>
              <a:rPr lang="en-US" b="1" dirty="0"/>
              <a:t>The search() method</a:t>
            </a:r>
            <a:r>
              <a:rPr lang="en-US" dirty="0"/>
              <a:t> uses an expression to search for a match, and returns the position of the match</a:t>
            </a:r>
            <a:r>
              <a:rPr lang="en-US" dirty="0" smtClean="0"/>
              <a:t>.</a:t>
            </a:r>
          </a:p>
          <a:p>
            <a:pPr lvl="2"/>
            <a:r>
              <a:rPr lang="en-US" b="1" dirty="0"/>
              <a:t>The replace() method</a:t>
            </a:r>
            <a:r>
              <a:rPr lang="en-US" dirty="0"/>
              <a:t> returns a modified string where the pattern is replaced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JS </a:t>
            </a:r>
            <a:r>
              <a:rPr lang="en-US" dirty="0" err="1"/>
              <a:t>RegExp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String search() With a Regular Expression</a:t>
            </a:r>
          </a:p>
          <a:p>
            <a:pPr lvl="1"/>
            <a:r>
              <a:rPr lang="en-US" dirty="0"/>
              <a:t>Use a regular expression to do a case-insensitive search for "w3schools" in a string: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 = "Visit W3Schools";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n = </a:t>
            </a:r>
            <a:r>
              <a:rPr lang="en-US" dirty="0" err="1"/>
              <a:t>str.search</a:t>
            </a:r>
            <a:r>
              <a:rPr lang="en-US" dirty="0"/>
              <a:t>(/w3schools/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Using String search() With String</a:t>
            </a:r>
          </a:p>
          <a:p>
            <a:pPr lvl="1"/>
            <a:r>
              <a:rPr lang="en-US" dirty="0"/>
              <a:t>The search method will also accept a string as search argument. The string argument will be converted to a regular expression:</a:t>
            </a:r>
          </a:p>
          <a:p>
            <a:pPr lvl="1"/>
            <a:r>
              <a:rPr lang="en-US" dirty="0"/>
              <a:t>Use a string to do a search for "W3schools" in a string: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 = "Visit W3Schools!";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n = </a:t>
            </a:r>
            <a:r>
              <a:rPr lang="en-US" dirty="0" err="1"/>
              <a:t>str.search</a:t>
            </a:r>
            <a:r>
              <a:rPr lang="en-US" dirty="0"/>
              <a:t>("W3Schools");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5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JS </a:t>
            </a:r>
            <a:r>
              <a:rPr lang="en-US" dirty="0" err="1"/>
              <a:t>RegExp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String replace() With a Regular Expression</a:t>
            </a:r>
          </a:p>
          <a:p>
            <a:pPr lvl="1"/>
            <a:r>
              <a:rPr lang="en-US" dirty="0"/>
              <a:t>Use a case insensitive regular expression to replace Microsoft with W3Schools in a string</a:t>
            </a:r>
            <a:r>
              <a:rPr lang="en-US" dirty="0" smtClean="0"/>
              <a:t>:</a:t>
            </a:r>
          </a:p>
          <a:p>
            <a:pPr lvl="2"/>
            <a:r>
              <a:rPr lang="nn-NO" dirty="0"/>
              <a:t>var str = "Visit Microsoft!";</a:t>
            </a:r>
            <a:br>
              <a:rPr lang="nn-NO" dirty="0"/>
            </a:br>
            <a:r>
              <a:rPr lang="nn-NO" dirty="0"/>
              <a:t>var res = str.replace(/microsoft/i, "W3Schools</a:t>
            </a:r>
            <a:r>
              <a:rPr lang="nn-NO" dirty="0" smtClean="0"/>
              <a:t>");</a:t>
            </a:r>
          </a:p>
          <a:p>
            <a:r>
              <a:rPr lang="en-US" dirty="0"/>
              <a:t>Using String replace() With a String</a:t>
            </a:r>
          </a:p>
          <a:p>
            <a:pPr lvl="1"/>
            <a:r>
              <a:rPr lang="en-US" dirty="0"/>
              <a:t>The replace() method will also accept a string as search argument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 = "Visit Microsoft!";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res = </a:t>
            </a:r>
            <a:r>
              <a:rPr lang="en-US" dirty="0" err="1"/>
              <a:t>str.replace</a:t>
            </a:r>
            <a:r>
              <a:rPr lang="en-US" dirty="0"/>
              <a:t>("Microsoft", "W3Schools");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81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JS </a:t>
            </a:r>
            <a:r>
              <a:rPr lang="en-US" dirty="0" err="1"/>
              <a:t>RegExp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Modifiers</a:t>
            </a:r>
          </a:p>
          <a:p>
            <a:pPr lvl="1"/>
            <a:r>
              <a:rPr lang="en-US" b="1" dirty="0"/>
              <a:t>Modifiers</a:t>
            </a:r>
            <a:r>
              <a:rPr lang="en-US" dirty="0"/>
              <a:t> can be used to perform case-insensitive more global searches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70708"/>
              </p:ext>
            </p:extLst>
          </p:nvPr>
        </p:nvGraphicFramePr>
        <p:xfrm>
          <a:off x="1103313" y="3516793"/>
          <a:ext cx="8947150" cy="126745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66251"/>
                <a:gridCol w="6980899"/>
              </a:tblGrid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Modifier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Perform case-insensitive matching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Perform a global match (find all matches rather than stopping after the first match)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Perform multiline matching</a:t>
                      </a:r>
                    </a:p>
                  </a:txBody>
                  <a:tcPr marL="56583" marR="56583" marT="56583" marB="565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1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57980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JS </a:t>
            </a:r>
            <a:r>
              <a:rPr lang="en-US" dirty="0" err="1"/>
              <a:t>RegExp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Patterns</a:t>
            </a:r>
          </a:p>
          <a:p>
            <a:pPr lvl="1"/>
            <a:r>
              <a:rPr lang="en-US" b="1" dirty="0"/>
              <a:t>Brackets</a:t>
            </a:r>
            <a:r>
              <a:rPr lang="en-US" dirty="0"/>
              <a:t> are used to find a range of characters: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89001"/>
              </p:ext>
            </p:extLst>
          </p:nvPr>
        </p:nvGraphicFramePr>
        <p:xfrm>
          <a:off x="1103313" y="3516793"/>
          <a:ext cx="8947150" cy="126745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66251"/>
                <a:gridCol w="6980899"/>
              </a:tblGrid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Expression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[abc]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Find any of the characters between the brackets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[0-9]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Find any of the digits between the brackets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(x|y)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Find any of the alternatives separated with |</a:t>
                      </a:r>
                    </a:p>
                  </a:txBody>
                  <a:tcPr marL="56583" marR="56583" marT="56583" marB="565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42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JS </a:t>
            </a:r>
            <a:r>
              <a:rPr lang="en-US" dirty="0" err="1"/>
              <a:t>RegExp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</a:t>
            </a:r>
            <a:r>
              <a:rPr lang="en-US" dirty="0" smtClean="0"/>
              <a:t>Patterns</a:t>
            </a:r>
          </a:p>
          <a:p>
            <a:pPr lvl="1"/>
            <a:r>
              <a:rPr lang="en-US" b="1" dirty="0" err="1"/>
              <a:t>Metacharacters</a:t>
            </a:r>
            <a:r>
              <a:rPr lang="en-US" dirty="0"/>
              <a:t> are characters with a special meaning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021458"/>
              </p:ext>
            </p:extLst>
          </p:nvPr>
        </p:nvGraphicFramePr>
        <p:xfrm>
          <a:off x="1103313" y="3358361"/>
          <a:ext cx="8947150" cy="158431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66251"/>
                <a:gridCol w="6980899"/>
              </a:tblGrid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Metacharacter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\d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Find a digit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\s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Find a whitespace character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\b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Find a match at the beginning or at the end of a word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\uxxxx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Find the Unicode character specified by the hexadecimal number </a:t>
                      </a:r>
                      <a:r>
                        <a:rPr lang="en-US" sz="1300" dirty="0" err="1">
                          <a:effectLst/>
                        </a:rPr>
                        <a:t>xxxx</a:t>
                      </a:r>
                      <a:endParaRPr lang="en-US" sz="1300" dirty="0">
                        <a:effectLst/>
                      </a:endParaRPr>
                    </a:p>
                  </a:txBody>
                  <a:tcPr marL="56583" marR="56583" marT="56583" marB="565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8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JS </a:t>
            </a:r>
            <a:r>
              <a:rPr lang="en-US" dirty="0" err="1"/>
              <a:t>RegExp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</a:t>
            </a:r>
            <a:r>
              <a:rPr lang="en-US" dirty="0" smtClean="0"/>
              <a:t>Patterns</a:t>
            </a:r>
          </a:p>
          <a:p>
            <a:pPr lvl="1"/>
            <a:r>
              <a:rPr lang="en-US" b="1" dirty="0"/>
              <a:t>Quantifiers</a:t>
            </a:r>
            <a:r>
              <a:rPr lang="en-US" dirty="0"/>
              <a:t> define quantities: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676910"/>
              </p:ext>
            </p:extLst>
          </p:nvPr>
        </p:nvGraphicFramePr>
        <p:xfrm>
          <a:off x="1103313" y="3516793"/>
          <a:ext cx="8947150" cy="126745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66251"/>
                <a:gridCol w="6980899"/>
              </a:tblGrid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Quantifier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n+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Matches any string that contains at least one n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n*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Matches any string that contains zero or more occurrences of n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n?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Matches any string that contains zero or one occurrences of n</a:t>
                      </a:r>
                    </a:p>
                  </a:txBody>
                  <a:tcPr marL="56583" marR="56583" marT="56583" marB="565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429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JS </a:t>
            </a:r>
            <a:r>
              <a:rPr lang="en-US" dirty="0" err="1"/>
              <a:t>RegExp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Using the </a:t>
            </a:r>
            <a:r>
              <a:rPr lang="en-US" dirty="0" err="1"/>
              <a:t>RegExp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In JavaScript, the </a:t>
            </a:r>
            <a:r>
              <a:rPr lang="en-US" dirty="0" err="1"/>
              <a:t>RegExp</a:t>
            </a:r>
            <a:r>
              <a:rPr lang="en-US" dirty="0"/>
              <a:t> object is a regular expression object with predefined properties and methods</a:t>
            </a:r>
            <a:r>
              <a:rPr lang="en-US" dirty="0" smtClean="0"/>
              <a:t>.</a:t>
            </a:r>
          </a:p>
          <a:p>
            <a:r>
              <a:rPr lang="en-US" dirty="0"/>
              <a:t>Using test()</a:t>
            </a:r>
          </a:p>
          <a:p>
            <a:pPr lvl="1"/>
            <a:r>
              <a:rPr lang="en-US" dirty="0"/>
              <a:t>The test() method is a </a:t>
            </a:r>
            <a:r>
              <a:rPr lang="en-US" dirty="0" err="1"/>
              <a:t>RegExp</a:t>
            </a:r>
            <a:r>
              <a:rPr lang="en-US" dirty="0"/>
              <a:t> expression method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 searches a string for a pattern, and returns true or false, depending on the result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patt</a:t>
            </a:r>
            <a:r>
              <a:rPr lang="en-US" dirty="0"/>
              <a:t> = /e/;</a:t>
            </a:r>
            <a:br>
              <a:rPr lang="en-US" dirty="0"/>
            </a:br>
            <a:r>
              <a:rPr lang="en-US" dirty="0" err="1"/>
              <a:t>patt.test</a:t>
            </a:r>
            <a:r>
              <a:rPr lang="en-US" dirty="0"/>
              <a:t>("The best things in life are free</a:t>
            </a:r>
            <a:r>
              <a:rPr lang="en-US" dirty="0" smtClean="0"/>
              <a:t>!");</a:t>
            </a:r>
          </a:p>
          <a:p>
            <a:r>
              <a:rPr lang="en-US" dirty="0"/>
              <a:t>Using exec()</a:t>
            </a:r>
          </a:p>
          <a:p>
            <a:pPr lvl="1"/>
            <a:r>
              <a:rPr lang="en-US" dirty="0"/>
              <a:t>The exec() method is a </a:t>
            </a:r>
            <a:r>
              <a:rPr lang="en-US" dirty="0" err="1"/>
              <a:t>RegExp</a:t>
            </a:r>
            <a:r>
              <a:rPr lang="en-US" dirty="0"/>
              <a:t> expression method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 searches a string for a specified pattern, and returns the found text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no match is found, it returns </a:t>
            </a:r>
            <a:r>
              <a:rPr lang="en-US" i="1" dirty="0"/>
              <a:t>null</a:t>
            </a:r>
            <a:r>
              <a:rPr lang="en-US" i="1" dirty="0" smtClean="0"/>
              <a:t>.</a:t>
            </a:r>
          </a:p>
          <a:p>
            <a:pPr lvl="2"/>
            <a:r>
              <a:rPr lang="en-US" dirty="0"/>
              <a:t>/e/.exec("The best things in life are free!");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2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JS </a:t>
            </a:r>
            <a:r>
              <a:rPr lang="en-US" dirty="0" err="1"/>
              <a:t>RegExp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RegExp</a:t>
            </a:r>
            <a:r>
              <a:rPr lang="en-US" dirty="0"/>
              <a:t> Reference</a:t>
            </a:r>
          </a:p>
          <a:p>
            <a:pPr lvl="1"/>
            <a:r>
              <a:rPr lang="en-US" dirty="0"/>
              <a:t>https://www.w3schools.com/jsref/jsref_obj_regexp.asp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1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JS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 Errors - Throw and Try to Catch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try</a:t>
            </a:r>
            <a:r>
              <a:rPr lang="en-US" dirty="0"/>
              <a:t> statement lets you test a block of code for errors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catch</a:t>
            </a:r>
            <a:r>
              <a:rPr lang="en-US" dirty="0"/>
              <a:t> statement lets you handle the error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throw</a:t>
            </a:r>
            <a:r>
              <a:rPr lang="en-US" dirty="0"/>
              <a:t> statement lets you create custom errors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finally</a:t>
            </a:r>
            <a:r>
              <a:rPr lang="en-US" dirty="0"/>
              <a:t> statement lets you execute code, after try and catch, regardless of the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53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JS </a:t>
            </a:r>
            <a:r>
              <a:rPr lang="en-US" dirty="0" smtClean="0"/>
              <a:t>Errors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Errors Will Happen!</a:t>
            </a:r>
          </a:p>
          <a:p>
            <a:pPr lvl="1"/>
            <a:r>
              <a:rPr lang="en-US" dirty="0"/>
              <a:t>When executing JavaScript code, different errors can occur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Errors can be coding errors made by the programmer, errors due to wrong input, and other unforeseeable things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In this example we have written alert as </a:t>
            </a:r>
            <a:r>
              <a:rPr lang="en-US" dirty="0" err="1"/>
              <a:t>adddlert</a:t>
            </a:r>
            <a:r>
              <a:rPr lang="en-US" dirty="0"/>
              <a:t> to deliberately produce an error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&lt;p id="demo"&gt;&lt;/p&gt;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try 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adddlert</a:t>
            </a:r>
            <a:r>
              <a:rPr lang="en-US" dirty="0"/>
              <a:t>("Welcome guest!");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catch(err)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</a:t>
            </a:r>
            <a:r>
              <a:rPr lang="en-US" dirty="0" err="1"/>
              <a:t>err.message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40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JS </a:t>
            </a:r>
            <a:r>
              <a:rPr lang="en-US" dirty="0" smtClean="0"/>
              <a:t>Errors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try and catch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try</a:t>
            </a:r>
            <a:r>
              <a:rPr lang="en-US" dirty="0"/>
              <a:t> statement allows you to define a block of code to be tested for errors while it is being executed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catch</a:t>
            </a:r>
            <a:r>
              <a:rPr lang="en-US" dirty="0"/>
              <a:t> statement allows you to define a block of code to be executed, if an error occurs in the try block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try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i="1" dirty="0"/>
              <a:t>Block of code to try</a:t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catch(err)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i="1" dirty="0"/>
              <a:t>Block of code to handle errors</a:t>
            </a:r>
            <a:br>
              <a:rPr lang="en-US" i="1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92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JS Errors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Throws Errors</a:t>
            </a:r>
          </a:p>
          <a:p>
            <a:pPr lvl="1"/>
            <a:r>
              <a:rPr lang="en-US" dirty="0"/>
              <a:t>When an error occurs, JavaScript will normally stop and generate an error message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technical term for this is: JavaScript will  </a:t>
            </a:r>
            <a:r>
              <a:rPr lang="en-US" b="1" dirty="0"/>
              <a:t>throw an exception (throw an error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JavaScript will actually create an </a:t>
            </a:r>
            <a:r>
              <a:rPr lang="en-US" b="1" dirty="0"/>
              <a:t>Error object</a:t>
            </a:r>
            <a:r>
              <a:rPr lang="en-US" dirty="0"/>
              <a:t> with two properties: </a:t>
            </a:r>
            <a:r>
              <a:rPr lang="en-US" b="1" dirty="0"/>
              <a:t>name</a:t>
            </a:r>
            <a:r>
              <a:rPr lang="en-US" dirty="0"/>
              <a:t> and </a:t>
            </a:r>
            <a:r>
              <a:rPr lang="en-US" b="1" dirty="0"/>
              <a:t>message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8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JS Errors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throw Statement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throw</a:t>
            </a:r>
            <a:r>
              <a:rPr lang="en-US" dirty="0"/>
              <a:t> statement allows you to create a custom error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Technically you can </a:t>
            </a:r>
            <a:r>
              <a:rPr lang="en-US" b="1" dirty="0"/>
              <a:t>throw an exception (throw an error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exception can be a JavaScript String, a Number, a Boolean or an Object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throw "Too big";    // throw a text</a:t>
            </a:r>
            <a:br>
              <a:rPr lang="en-US" dirty="0"/>
            </a:br>
            <a:r>
              <a:rPr lang="en-US" dirty="0"/>
              <a:t>throw 500;          // throw a </a:t>
            </a:r>
            <a:r>
              <a:rPr lang="en-US" dirty="0" smtClean="0"/>
              <a:t>number</a:t>
            </a:r>
          </a:p>
          <a:p>
            <a:pPr lvl="1"/>
            <a:r>
              <a:rPr lang="en-US" dirty="0"/>
              <a:t>If you use </a:t>
            </a:r>
            <a:r>
              <a:rPr lang="en-US" b="1" dirty="0"/>
              <a:t>throw</a:t>
            </a:r>
            <a:r>
              <a:rPr lang="en-US" dirty="0"/>
              <a:t> together with </a:t>
            </a:r>
            <a:r>
              <a:rPr lang="en-US" b="1" dirty="0"/>
              <a:t>try</a:t>
            </a:r>
            <a:r>
              <a:rPr lang="en-US" dirty="0"/>
              <a:t> and </a:t>
            </a:r>
            <a:r>
              <a:rPr lang="en-US" b="1" dirty="0"/>
              <a:t>catch</a:t>
            </a:r>
            <a:r>
              <a:rPr lang="en-US" dirty="0"/>
              <a:t>, you can control program flow and generate custom error 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JS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 Type Conversion</a:t>
            </a:r>
          </a:p>
          <a:p>
            <a:pPr lvl="1"/>
            <a:r>
              <a:rPr lang="en-US" dirty="0"/>
              <a:t>Number() converts to a </a:t>
            </a:r>
            <a:r>
              <a:rPr lang="en-US" dirty="0" smtClean="0"/>
              <a:t>Number</a:t>
            </a:r>
          </a:p>
          <a:p>
            <a:pPr lvl="1"/>
            <a:r>
              <a:rPr lang="en-US" dirty="0"/>
              <a:t>String() converts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/>
              <a:t>Boolean() converts to a Boolean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JS Errors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Input Validation </a:t>
            </a:r>
            <a:r>
              <a:rPr lang="en-US" dirty="0" smtClean="0"/>
              <a:t>Example</a:t>
            </a:r>
          </a:p>
          <a:p>
            <a:pPr lvl="1"/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&lt;p&gt;Please input a number between 5 and 10:&lt;/p&gt;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&lt;input id="demo" type="text"&gt;</a:t>
            </a:r>
            <a:br>
              <a:rPr lang="en-US" dirty="0"/>
            </a:br>
            <a:r>
              <a:rPr lang="en-US" dirty="0"/>
              <a:t>&lt;button type="button"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myFunction</a:t>
            </a:r>
            <a:r>
              <a:rPr lang="en-US" dirty="0"/>
              <a:t>()"&gt;Test Input&lt;/button&gt;</a:t>
            </a:r>
            <a:br>
              <a:rPr lang="en-US" dirty="0"/>
            </a:br>
            <a:r>
              <a:rPr lang="en-US" dirty="0"/>
              <a:t>&lt;p id="message"&gt;&lt;/p&gt;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var</a:t>
            </a:r>
            <a:r>
              <a:rPr lang="en-US" dirty="0"/>
              <a:t> message, x;</a:t>
            </a:r>
            <a:br>
              <a:rPr lang="en-US" dirty="0"/>
            </a:br>
            <a:r>
              <a:rPr lang="en-US" dirty="0"/>
              <a:t>    message = </a:t>
            </a:r>
            <a:r>
              <a:rPr lang="en-US" dirty="0" err="1"/>
              <a:t>document.getElementById</a:t>
            </a:r>
            <a:r>
              <a:rPr lang="en-US" dirty="0"/>
              <a:t>("message");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message.innerHTML</a:t>
            </a:r>
            <a:r>
              <a:rPr lang="en-US" dirty="0"/>
              <a:t> = "";</a:t>
            </a:r>
            <a:br>
              <a:rPr lang="en-US" dirty="0"/>
            </a:br>
            <a:r>
              <a:rPr lang="en-US" dirty="0"/>
              <a:t>    x = </a:t>
            </a:r>
            <a:r>
              <a:rPr lang="en-US" dirty="0" err="1"/>
              <a:t>document.getElementById</a:t>
            </a:r>
            <a:r>
              <a:rPr lang="en-US" dirty="0"/>
              <a:t>("demo").value;</a:t>
            </a:r>
            <a:br>
              <a:rPr lang="en-US" dirty="0"/>
            </a:br>
            <a:r>
              <a:rPr lang="en-US" dirty="0"/>
              <a:t>    try { </a:t>
            </a:r>
            <a:br>
              <a:rPr lang="en-US" dirty="0"/>
            </a:br>
            <a:r>
              <a:rPr lang="en-US" dirty="0"/>
              <a:t>        if(x == "") throw "empty";</a:t>
            </a:r>
            <a:br>
              <a:rPr lang="en-US" dirty="0"/>
            </a:br>
            <a:r>
              <a:rPr lang="en-US" dirty="0"/>
              <a:t>        if(</a:t>
            </a:r>
            <a:r>
              <a:rPr lang="en-US" dirty="0" err="1"/>
              <a:t>isNaN</a:t>
            </a:r>
            <a:r>
              <a:rPr lang="en-US" dirty="0"/>
              <a:t>(x)) throw "not a number";</a:t>
            </a:r>
            <a:br>
              <a:rPr lang="en-US" dirty="0"/>
            </a:br>
            <a:r>
              <a:rPr lang="en-US" dirty="0"/>
              <a:t>        x = Number(x);</a:t>
            </a:r>
            <a:br>
              <a:rPr lang="en-US" dirty="0"/>
            </a:br>
            <a:r>
              <a:rPr lang="en-US" dirty="0"/>
              <a:t>        if(x &lt; 5) throw "too low";</a:t>
            </a:r>
            <a:br>
              <a:rPr lang="en-US" dirty="0"/>
            </a:br>
            <a:r>
              <a:rPr lang="en-US" dirty="0"/>
              <a:t>        if(x &gt; 10) throw "too high";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    catch(err) {</a:t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dirty="0" err="1"/>
              <a:t>message.innerHTML</a:t>
            </a:r>
            <a:r>
              <a:rPr lang="en-US" dirty="0"/>
              <a:t> = "Input is " + err;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8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JS Errors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finally Statement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finally</a:t>
            </a:r>
            <a:r>
              <a:rPr lang="en-US" dirty="0"/>
              <a:t> statement lets you execute code, after try and catch, regardless of the result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try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i="1" dirty="0"/>
              <a:t>Block of code to try</a:t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catch(err)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i="1" dirty="0"/>
              <a:t>Block of code to handle errors</a:t>
            </a:r>
            <a:br>
              <a:rPr lang="en-US" i="1" dirty="0"/>
            </a:br>
            <a:r>
              <a:rPr lang="en-US" dirty="0"/>
              <a:t>} </a:t>
            </a:r>
            <a:br>
              <a:rPr lang="en-US" dirty="0"/>
            </a:br>
            <a:r>
              <a:rPr lang="en-US" dirty="0"/>
              <a:t>finally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i="1" dirty="0"/>
              <a:t>Block of code to be executed regardless of the try / catch result</a:t>
            </a:r>
            <a:br>
              <a:rPr lang="en-US" i="1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77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JS Errors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Error Object</a:t>
            </a:r>
          </a:p>
          <a:p>
            <a:pPr lvl="1"/>
            <a:r>
              <a:rPr lang="en-US" dirty="0"/>
              <a:t>JavaScript has a built in error object that provides error information when an error occurs</a:t>
            </a:r>
            <a:r>
              <a:rPr lang="en-US" dirty="0" smtClean="0"/>
              <a:t>.</a:t>
            </a:r>
          </a:p>
          <a:p>
            <a:r>
              <a:rPr lang="en-US" dirty="0"/>
              <a:t>Error Object </a:t>
            </a:r>
            <a:r>
              <a:rPr lang="en-US" dirty="0" smtClean="0"/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67609"/>
              </p:ext>
            </p:extLst>
          </p:nvPr>
        </p:nvGraphicFramePr>
        <p:xfrm>
          <a:off x="1218722" y="3755123"/>
          <a:ext cx="8947150" cy="95058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473575"/>
                <a:gridCol w="4473575"/>
              </a:tblGrid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effectLst/>
                        </a:rPr>
                        <a:t>Property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effectLst/>
                        </a:rPr>
                        <a:t>Description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name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Sets or returns an error name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message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Sets or returns an error message (a string)</a:t>
                      </a:r>
                    </a:p>
                  </a:txBody>
                  <a:tcPr marL="56583" marR="56583" marT="56583" marB="565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48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JS Errors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Name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632315"/>
              </p:ext>
            </p:extLst>
          </p:nvPr>
        </p:nvGraphicFramePr>
        <p:xfrm>
          <a:off x="1405390" y="2721902"/>
          <a:ext cx="8947150" cy="221804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473575"/>
                <a:gridCol w="4473575"/>
              </a:tblGrid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effectLst/>
                        </a:rPr>
                        <a:t>Error Name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effectLst/>
                        </a:rPr>
                        <a:t>Description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EvalError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An error has occurred in the eval() function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RangeError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number "out of range" has occurred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ReferenceError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An illegal reference has occurred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SyntaxError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syntax error has occurred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TypeError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type error has occurred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URIError</a:t>
                      </a:r>
                      <a:endParaRPr lang="en-US" sz="1300" dirty="0">
                        <a:effectLst/>
                      </a:endParaRP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An error in </a:t>
                      </a:r>
                      <a:r>
                        <a:rPr lang="en-US" sz="1300" dirty="0" err="1">
                          <a:effectLst/>
                        </a:rPr>
                        <a:t>encodeURI</a:t>
                      </a:r>
                      <a:r>
                        <a:rPr lang="en-US" sz="1300" dirty="0">
                          <a:effectLst/>
                        </a:rPr>
                        <a:t>() has occurred</a:t>
                      </a:r>
                    </a:p>
                  </a:txBody>
                  <a:tcPr marL="56583" marR="56583" marT="56583" marB="565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078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JS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 Debugging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Errors </a:t>
            </a:r>
            <a:r>
              <a:rPr lang="en-US" i="1" dirty="0"/>
              <a:t>can (will) happen, every time you write some new computer </a:t>
            </a:r>
            <a:r>
              <a:rPr lang="en-US" i="1" dirty="0" smtClean="0"/>
              <a:t>code”.</a:t>
            </a:r>
          </a:p>
          <a:p>
            <a:r>
              <a:rPr lang="en-US" dirty="0"/>
              <a:t>Code Debugging</a:t>
            </a:r>
          </a:p>
          <a:p>
            <a:pPr lvl="1"/>
            <a:r>
              <a:rPr lang="en-US" dirty="0"/>
              <a:t>Programming code might contain syntax errors, or logical errors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Many of these errors are difficult to diagnose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Often, when programming code contains errors, nothing will happen. There are no error messages, and you will get no indications where to search for errors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Searching for (and fixing) errors in programming code is called code debugging.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13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JS </a:t>
            </a:r>
            <a:r>
              <a:rPr lang="en-US" dirty="0" smtClean="0"/>
              <a:t>Debugging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Debuggers</a:t>
            </a:r>
          </a:p>
          <a:p>
            <a:pPr lvl="1"/>
            <a:r>
              <a:rPr lang="en-US" dirty="0"/>
              <a:t>With a debugger, you can also set breakpoints (places where code execution can be stopped), and examine variables while the code is executing</a:t>
            </a:r>
            <a:r>
              <a:rPr lang="en-US" dirty="0" smtClean="0"/>
              <a:t>.</a:t>
            </a:r>
          </a:p>
          <a:p>
            <a:r>
              <a:rPr lang="en-US" dirty="0"/>
              <a:t>The console.log() Method</a:t>
            </a:r>
          </a:p>
          <a:p>
            <a:pPr lvl="1"/>
            <a:r>
              <a:rPr lang="en-US" dirty="0"/>
              <a:t>can use console.log() to display JavaScript values in the debugger window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&lt;h1&gt;My First Web Page&lt;/h1&gt;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a = 5;</a:t>
            </a:r>
            <a:br>
              <a:rPr lang="en-US" dirty="0"/>
            </a:br>
            <a:r>
              <a:rPr lang="en-US" dirty="0"/>
              <a:t>b = 6;</a:t>
            </a:r>
            <a:br>
              <a:rPr lang="en-US" dirty="0"/>
            </a:br>
            <a:r>
              <a:rPr lang="en-US" dirty="0"/>
              <a:t>c = a + b;</a:t>
            </a:r>
            <a:br>
              <a:rPr lang="en-US" dirty="0"/>
            </a:br>
            <a:r>
              <a:rPr lang="en-US" dirty="0"/>
              <a:t>console.log(c);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81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JS Debugging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Setting </a:t>
            </a:r>
            <a:r>
              <a:rPr lang="en-US" dirty="0" smtClean="0"/>
              <a:t>Breakpoints</a:t>
            </a:r>
          </a:p>
          <a:p>
            <a:pPr lvl="1"/>
            <a:r>
              <a:rPr lang="en-US" dirty="0"/>
              <a:t>In the debugger window, you can set breakpoints in the JavaScript code.</a:t>
            </a:r>
          </a:p>
          <a:p>
            <a:pPr lvl="1"/>
            <a:r>
              <a:rPr lang="en-US" dirty="0"/>
              <a:t>At each breakpoint, JavaScript will stop executing, and let you examine JavaScript values.</a:t>
            </a:r>
          </a:p>
          <a:p>
            <a:pPr lvl="1"/>
            <a:r>
              <a:rPr lang="en-US" dirty="0"/>
              <a:t>After examining values, you can resume the execution of code (typically with a play button).</a:t>
            </a:r>
          </a:p>
          <a:p>
            <a:r>
              <a:rPr lang="en-US" dirty="0"/>
              <a:t>The debugger Keyword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</a:t>
            </a:r>
            <a:r>
              <a:rPr lang="en-US" dirty="0"/>
              <a:t> </a:t>
            </a:r>
            <a:r>
              <a:rPr lang="en-US" b="1" dirty="0"/>
              <a:t>debugger</a:t>
            </a:r>
            <a:r>
              <a:rPr lang="en-US" dirty="0"/>
              <a:t> keyword stops the execution of JavaScript, and calls (if available) the debugging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has the same function as setting a breakpoint in the debugger.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2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JS Style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JavaScript Style Guide and Coding Conventions</a:t>
            </a:r>
          </a:p>
          <a:p>
            <a:pPr lvl="1"/>
            <a:r>
              <a:rPr lang="en-US" dirty="0"/>
              <a:t>Always use the same coding conventions for all your JavaScript projects</a:t>
            </a:r>
            <a:r>
              <a:rPr lang="en-US" dirty="0" smtClean="0"/>
              <a:t>.</a:t>
            </a:r>
          </a:p>
          <a:p>
            <a:r>
              <a:rPr lang="en-US" dirty="0"/>
              <a:t>JavaScript Coding Conventions</a:t>
            </a:r>
          </a:p>
          <a:p>
            <a:pPr lvl="1"/>
            <a:r>
              <a:rPr lang="en-US" dirty="0"/>
              <a:t>Coding conventions are </a:t>
            </a:r>
            <a:r>
              <a:rPr lang="en-US" b="1" dirty="0"/>
              <a:t>style guidelines for programming</a:t>
            </a:r>
            <a:r>
              <a:rPr lang="en-US" dirty="0"/>
              <a:t>. They typically cover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Naming and declaration rules for variables and functions.</a:t>
            </a:r>
          </a:p>
          <a:p>
            <a:pPr lvl="2"/>
            <a:r>
              <a:rPr lang="en-US" dirty="0"/>
              <a:t>Rules for the use of white space, indentation, and comments.</a:t>
            </a:r>
          </a:p>
          <a:p>
            <a:pPr lvl="2"/>
            <a:r>
              <a:rPr lang="en-US" dirty="0"/>
              <a:t>Programming practices and principles</a:t>
            </a:r>
          </a:p>
          <a:p>
            <a:pPr lvl="1"/>
            <a:r>
              <a:rPr lang="en-US" dirty="0"/>
              <a:t>Coding conventions </a:t>
            </a:r>
            <a:r>
              <a:rPr lang="en-US" b="1" dirty="0"/>
              <a:t>secure quality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Improves code readability</a:t>
            </a:r>
          </a:p>
          <a:p>
            <a:pPr lvl="2"/>
            <a:r>
              <a:rPr lang="en-US" dirty="0"/>
              <a:t>Make code maintenance </a:t>
            </a:r>
            <a:r>
              <a:rPr lang="en-US" dirty="0" smtClean="0"/>
              <a:t>easier</a:t>
            </a:r>
          </a:p>
          <a:p>
            <a:r>
              <a:rPr lang="en-US" dirty="0"/>
              <a:t>Coding conventions can be documented rules for teams to follow, or just be your individual coding practice.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4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JS Style </a:t>
            </a:r>
            <a:r>
              <a:rPr lang="en-US" dirty="0" smtClean="0"/>
              <a:t>Guide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 smtClean="0"/>
              <a:t>Use</a:t>
            </a:r>
            <a:r>
              <a:rPr lang="en-US" dirty="0"/>
              <a:t> </a:t>
            </a:r>
            <a:r>
              <a:rPr lang="en-US" b="1" dirty="0" err="1"/>
              <a:t>camelCase</a:t>
            </a:r>
            <a:r>
              <a:rPr lang="en-US" dirty="0"/>
              <a:t> for identifier names (variables and functions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All names start with a </a:t>
            </a:r>
            <a:r>
              <a:rPr lang="en-US" b="1" dirty="0"/>
              <a:t>letter</a:t>
            </a:r>
            <a:r>
              <a:rPr lang="en-US" dirty="0" smtClean="0"/>
              <a:t>.</a:t>
            </a:r>
          </a:p>
          <a:p>
            <a:r>
              <a:rPr lang="en-US" dirty="0"/>
              <a:t>Spaces Around Operators</a:t>
            </a:r>
          </a:p>
          <a:p>
            <a:pPr lvl="1"/>
            <a:r>
              <a:rPr lang="en-US" dirty="0"/>
              <a:t>Always put spaces around operators ( = + - * / ), and after </a:t>
            </a:r>
            <a:r>
              <a:rPr lang="en-US" dirty="0" smtClean="0"/>
              <a:t>commas</a:t>
            </a:r>
          </a:p>
          <a:p>
            <a:r>
              <a:rPr lang="en-US" dirty="0"/>
              <a:t>Code Indentation</a:t>
            </a:r>
          </a:p>
          <a:p>
            <a:pPr lvl="1"/>
            <a:r>
              <a:rPr lang="en-US" dirty="0"/>
              <a:t>Always use 4 spaces for indentation of code </a:t>
            </a:r>
            <a:r>
              <a:rPr lang="en-US" dirty="0" smtClean="0"/>
              <a:t>blocks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3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JS Style Guide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Statement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General rules for simple statements:</a:t>
            </a:r>
            <a:endParaRPr lang="en-US" dirty="0" smtClean="0"/>
          </a:p>
          <a:p>
            <a:pPr lvl="2"/>
            <a:r>
              <a:rPr lang="en-US" dirty="0"/>
              <a:t>Always end a simple statement with a semicolon.</a:t>
            </a:r>
          </a:p>
          <a:p>
            <a:pPr lvl="1"/>
            <a:r>
              <a:rPr lang="en-US" dirty="0"/>
              <a:t>General rules for complex (compound) statements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Put the opening bracket at the end of the first line.</a:t>
            </a:r>
          </a:p>
          <a:p>
            <a:pPr lvl="2"/>
            <a:r>
              <a:rPr lang="en-US" dirty="0"/>
              <a:t>Use one space before the opening bracket.</a:t>
            </a:r>
          </a:p>
          <a:p>
            <a:pPr lvl="2"/>
            <a:r>
              <a:rPr lang="en-US" dirty="0"/>
              <a:t>Put the closing bracket on a new line, without leading spaces.</a:t>
            </a:r>
          </a:p>
          <a:p>
            <a:pPr lvl="2"/>
            <a:r>
              <a:rPr lang="en-US" dirty="0"/>
              <a:t>Do not end a complex statement with a semicolon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Functions:</a:t>
            </a:r>
          </a:p>
          <a:p>
            <a:pPr lvl="2"/>
            <a:r>
              <a:rPr lang="en-US" dirty="0"/>
              <a:t>function </a:t>
            </a:r>
            <a:r>
              <a:rPr lang="en-US" dirty="0" err="1"/>
              <a:t>toCelsius</a:t>
            </a:r>
            <a:r>
              <a:rPr lang="en-US" dirty="0"/>
              <a:t>(</a:t>
            </a:r>
            <a:r>
              <a:rPr lang="en-US" dirty="0" err="1"/>
              <a:t>fahrenheit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 return (5 / 9) * (</a:t>
            </a:r>
            <a:r>
              <a:rPr lang="en-US" dirty="0" err="1"/>
              <a:t>fahrenheit</a:t>
            </a:r>
            <a:r>
              <a:rPr lang="en-US" dirty="0"/>
              <a:t> - 32);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lvl="1"/>
            <a:r>
              <a:rPr lang="nn-NO" dirty="0"/>
              <a:t>Loops:</a:t>
            </a:r>
          </a:p>
          <a:p>
            <a:pPr lvl="2"/>
            <a:r>
              <a:rPr lang="nn-NO" dirty="0"/>
              <a:t>for (i = 0; i &lt; 5; i++) {</a:t>
            </a:r>
            <a:br>
              <a:rPr lang="nn-NO" dirty="0"/>
            </a:br>
            <a:r>
              <a:rPr lang="nn-NO" dirty="0"/>
              <a:t>    x += i;</a:t>
            </a:r>
            <a:br>
              <a:rPr lang="nn-NO" dirty="0"/>
            </a:br>
            <a:r>
              <a:rPr lang="nn-NO" dirty="0" smtClean="0"/>
              <a:t>}</a:t>
            </a:r>
          </a:p>
          <a:p>
            <a:pPr lvl="1"/>
            <a:r>
              <a:rPr lang="en-US" dirty="0"/>
              <a:t>Conditionals:</a:t>
            </a:r>
          </a:p>
          <a:p>
            <a:pPr lvl="2"/>
            <a:r>
              <a:rPr lang="en-US" dirty="0"/>
              <a:t>if (time &lt; 20) {</a:t>
            </a:r>
            <a:br>
              <a:rPr lang="en-US" dirty="0"/>
            </a:br>
            <a:r>
              <a:rPr lang="en-US" dirty="0"/>
              <a:t>    greeting = "Good day";</a:t>
            </a:r>
            <a:br>
              <a:rPr lang="en-US" dirty="0"/>
            </a:br>
            <a:r>
              <a:rPr lang="en-US" dirty="0"/>
              <a:t>} else {</a:t>
            </a:r>
            <a:br>
              <a:rPr lang="en-US" dirty="0"/>
            </a:br>
            <a:r>
              <a:rPr lang="en-US" dirty="0"/>
              <a:t>    greeting = "Good evening";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nn-NO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2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Type </a:t>
            </a:r>
            <a:r>
              <a:rPr lang="en-US" dirty="0" smtClean="0"/>
              <a:t>Conversion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JavaScript 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5 </a:t>
            </a:r>
            <a:r>
              <a:rPr lang="en-US" dirty="0" smtClean="0"/>
              <a:t>data </a:t>
            </a:r>
            <a:r>
              <a:rPr lang="en-US" dirty="0"/>
              <a:t>types that can contain </a:t>
            </a:r>
            <a:r>
              <a:rPr lang="en-US" dirty="0" smtClean="0"/>
              <a:t>values</a:t>
            </a:r>
          </a:p>
          <a:p>
            <a:pPr lvl="2"/>
            <a:r>
              <a:rPr lang="en-US" dirty="0"/>
              <a:t>string</a:t>
            </a:r>
          </a:p>
          <a:p>
            <a:pPr lvl="2"/>
            <a:r>
              <a:rPr lang="en-US" dirty="0"/>
              <a:t>number</a:t>
            </a:r>
          </a:p>
          <a:p>
            <a:pPr lvl="2"/>
            <a:r>
              <a:rPr lang="en-US" dirty="0" err="1"/>
              <a:t>boolean</a:t>
            </a:r>
            <a:endParaRPr lang="en-US" dirty="0"/>
          </a:p>
          <a:p>
            <a:pPr lvl="2"/>
            <a:r>
              <a:rPr lang="en-US" dirty="0"/>
              <a:t>object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lvl="1"/>
            <a:r>
              <a:rPr lang="en-US" dirty="0"/>
              <a:t>3 types of </a:t>
            </a:r>
            <a:r>
              <a:rPr lang="en-US" dirty="0" smtClean="0"/>
              <a:t>objects</a:t>
            </a:r>
          </a:p>
          <a:p>
            <a:pPr lvl="2"/>
            <a:r>
              <a:rPr lang="en-US" dirty="0"/>
              <a:t>Object</a:t>
            </a:r>
          </a:p>
          <a:p>
            <a:pPr lvl="2"/>
            <a:r>
              <a:rPr lang="en-US" dirty="0"/>
              <a:t>Date</a:t>
            </a:r>
          </a:p>
          <a:p>
            <a:pPr lvl="2"/>
            <a:r>
              <a:rPr lang="en-US" dirty="0" smtClean="0"/>
              <a:t>Array</a:t>
            </a:r>
          </a:p>
          <a:p>
            <a:pPr lvl="1"/>
            <a:r>
              <a:rPr lang="en-US" dirty="0"/>
              <a:t>2 data types that cannot contain </a:t>
            </a:r>
            <a:r>
              <a:rPr lang="en-US" dirty="0" smtClean="0"/>
              <a:t>values</a:t>
            </a:r>
          </a:p>
          <a:p>
            <a:pPr lvl="2"/>
            <a:r>
              <a:rPr lang="en-US" dirty="0"/>
              <a:t>null</a:t>
            </a:r>
          </a:p>
          <a:p>
            <a:pPr lvl="2"/>
            <a:r>
              <a:rPr lang="en-US" dirty="0"/>
              <a:t>undefined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72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JS Style Guide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 </a:t>
            </a:r>
            <a:r>
              <a:rPr lang="en-US" dirty="0" smtClean="0"/>
              <a:t>Rules:</a:t>
            </a:r>
            <a:endParaRPr lang="en-US" dirty="0"/>
          </a:p>
          <a:p>
            <a:pPr lvl="1"/>
            <a:r>
              <a:rPr lang="en-US" dirty="0"/>
              <a:t>Place the opening bracket on the same line as the object name.</a:t>
            </a:r>
          </a:p>
          <a:p>
            <a:pPr lvl="1"/>
            <a:r>
              <a:rPr lang="en-US" dirty="0"/>
              <a:t>Use colon plus one space between each property and its value.</a:t>
            </a:r>
          </a:p>
          <a:p>
            <a:pPr lvl="1"/>
            <a:r>
              <a:rPr lang="en-US" dirty="0"/>
              <a:t>Use quotes around string values, not around numeric values.</a:t>
            </a:r>
          </a:p>
          <a:p>
            <a:pPr lvl="1"/>
            <a:r>
              <a:rPr lang="en-US" dirty="0"/>
              <a:t>Do not add a comma after the last property-value pair.</a:t>
            </a:r>
          </a:p>
          <a:p>
            <a:pPr lvl="1"/>
            <a:r>
              <a:rPr lang="en-US" dirty="0"/>
              <a:t>Place the closing bracket on a new line, without leading spaces.</a:t>
            </a:r>
          </a:p>
          <a:p>
            <a:pPr lvl="1"/>
            <a:r>
              <a:rPr lang="en-US" dirty="0"/>
              <a:t>Always end an object definition with a semicolon.</a:t>
            </a:r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person =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: "John",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lastName</a:t>
            </a:r>
            <a:r>
              <a:rPr lang="en-US" dirty="0"/>
              <a:t>: "Doe",</a:t>
            </a:r>
            <a:br>
              <a:rPr lang="en-US" dirty="0"/>
            </a:br>
            <a:r>
              <a:rPr lang="en-US" dirty="0"/>
              <a:t>    age: 50,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eyeColor</a:t>
            </a:r>
            <a:r>
              <a:rPr lang="en-US" dirty="0"/>
              <a:t>: "blue"</a:t>
            </a:r>
            <a:br>
              <a:rPr lang="en-US" dirty="0"/>
            </a:br>
            <a:r>
              <a:rPr lang="en-US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33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JS Style Guide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Length &lt; 80</a:t>
            </a:r>
          </a:p>
          <a:p>
            <a:pPr lvl="1"/>
            <a:r>
              <a:rPr lang="en-US" dirty="0"/>
              <a:t>For readability, avoid lines longer than 80 characters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a JavaScript statement does not fit on one line, the best place to break it, is after an operator or a comma</a:t>
            </a:r>
            <a:r>
              <a:rPr lang="en-US" dirty="0" smtClean="0"/>
              <a:t>.</a:t>
            </a:r>
          </a:p>
          <a:p>
            <a:r>
              <a:rPr lang="en-US" dirty="0"/>
              <a:t>Naming Conventions</a:t>
            </a:r>
          </a:p>
          <a:p>
            <a:pPr lvl="1"/>
            <a:r>
              <a:rPr lang="en-US" dirty="0" smtClean="0"/>
              <a:t>Variable </a:t>
            </a:r>
            <a:r>
              <a:rPr lang="en-US" dirty="0"/>
              <a:t>and function names written as </a:t>
            </a:r>
            <a:r>
              <a:rPr lang="en-US" b="1" dirty="0" err="1"/>
              <a:t>camelCase</a:t>
            </a:r>
            <a:endParaRPr lang="en-US" dirty="0"/>
          </a:p>
          <a:p>
            <a:pPr lvl="1"/>
            <a:r>
              <a:rPr lang="en-US" dirty="0"/>
              <a:t>Global variables written in </a:t>
            </a:r>
            <a:r>
              <a:rPr lang="en-US" b="1" dirty="0"/>
              <a:t>UPPERCASE </a:t>
            </a:r>
            <a:r>
              <a:rPr lang="en-US" dirty="0"/>
              <a:t>(We don't, but it's quite common)</a:t>
            </a:r>
          </a:p>
          <a:p>
            <a:pPr lvl="1"/>
            <a:r>
              <a:rPr lang="en-US" dirty="0"/>
              <a:t>Constants (like PI) written in </a:t>
            </a:r>
            <a:r>
              <a:rPr lang="en-US" b="1" dirty="0"/>
              <a:t>UPPERCASE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55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JS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 Best Practices</a:t>
            </a:r>
          </a:p>
          <a:p>
            <a:pPr lvl="1"/>
            <a:r>
              <a:rPr lang="en-US" dirty="0"/>
              <a:t>Avoid global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Avoid new</a:t>
            </a:r>
          </a:p>
          <a:p>
            <a:pPr lvl="1"/>
            <a:r>
              <a:rPr lang="en-US" dirty="0" smtClean="0"/>
              <a:t>Avoid</a:t>
            </a:r>
            <a:r>
              <a:rPr lang="en-US" dirty="0"/>
              <a:t>  </a:t>
            </a:r>
            <a:r>
              <a:rPr lang="en-US" dirty="0" smtClean="0"/>
              <a:t>==</a:t>
            </a:r>
          </a:p>
          <a:p>
            <a:pPr lvl="1"/>
            <a:r>
              <a:rPr lang="en-US" dirty="0" smtClean="0"/>
              <a:t>Avoid </a:t>
            </a:r>
            <a:r>
              <a:rPr lang="en-US" dirty="0" err="1"/>
              <a:t>eval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JS Best Practices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Avoid Global Variables</a:t>
            </a:r>
          </a:p>
          <a:p>
            <a:pPr lvl="1"/>
            <a:r>
              <a:rPr lang="en-US" dirty="0"/>
              <a:t>Minimize the use of global variables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All data types</a:t>
            </a:r>
          </a:p>
          <a:p>
            <a:pPr lvl="2"/>
            <a:r>
              <a:rPr lang="en-US" dirty="0" err="1" smtClean="0"/>
              <a:t>Objets</a:t>
            </a:r>
            <a:endParaRPr lang="en-US" dirty="0" smtClean="0"/>
          </a:p>
          <a:p>
            <a:pPr lvl="2"/>
            <a:r>
              <a:rPr lang="en-US" dirty="0" smtClean="0"/>
              <a:t>Functions</a:t>
            </a:r>
          </a:p>
          <a:p>
            <a:pPr lvl="1"/>
            <a:r>
              <a:rPr lang="en-US" dirty="0"/>
              <a:t>Global variables and functions can be overwritten by other scripts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 local variables </a:t>
            </a:r>
            <a:r>
              <a:rPr lang="en-US" dirty="0" smtClean="0"/>
              <a:t>instead</a:t>
            </a:r>
          </a:p>
          <a:p>
            <a:r>
              <a:rPr lang="en-US" dirty="0"/>
              <a:t>Always Declare Local Variables</a:t>
            </a:r>
          </a:p>
          <a:p>
            <a:pPr lvl="1"/>
            <a:r>
              <a:rPr lang="en-US" dirty="0"/>
              <a:t>All variables used in a function should be declared as </a:t>
            </a:r>
            <a:r>
              <a:rPr lang="en-US" b="1" dirty="0"/>
              <a:t>local</a:t>
            </a:r>
            <a:r>
              <a:rPr lang="en-US" dirty="0"/>
              <a:t> 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Local variables </a:t>
            </a:r>
            <a:r>
              <a:rPr lang="en-US" b="1" dirty="0"/>
              <a:t>must</a:t>
            </a:r>
            <a:r>
              <a:rPr lang="en-US" dirty="0"/>
              <a:t> be declared with the </a:t>
            </a:r>
            <a:r>
              <a:rPr lang="en-US" b="1" dirty="0" err="1"/>
              <a:t>var</a:t>
            </a:r>
            <a:r>
              <a:rPr lang="en-US" b="1" dirty="0"/>
              <a:t> </a:t>
            </a:r>
            <a:r>
              <a:rPr lang="en-US" dirty="0"/>
              <a:t>keyword, otherwise they will become global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5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Best Practices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 on </a:t>
            </a:r>
            <a:r>
              <a:rPr lang="en-US" dirty="0" smtClean="0"/>
              <a:t>Top</a:t>
            </a:r>
          </a:p>
          <a:p>
            <a:pPr lvl="1"/>
            <a:r>
              <a:rPr lang="en-US" dirty="0"/>
              <a:t>It is a good coding practice to put all declarations at the top of each script or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Give cleaner code</a:t>
            </a:r>
          </a:p>
          <a:p>
            <a:pPr lvl="1"/>
            <a:r>
              <a:rPr lang="en-US" dirty="0"/>
              <a:t>Provide a single place to look for local variables</a:t>
            </a:r>
          </a:p>
          <a:p>
            <a:pPr lvl="1"/>
            <a:r>
              <a:rPr lang="en-US" dirty="0"/>
              <a:t>Make it easier to avoid unwanted (implied) global variables</a:t>
            </a:r>
          </a:p>
          <a:p>
            <a:pPr lvl="1"/>
            <a:r>
              <a:rPr lang="en-US" dirty="0"/>
              <a:t>Reduce the possibility of unwanted re-declarations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5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Best Practices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Variables</a:t>
            </a:r>
          </a:p>
          <a:p>
            <a:pPr lvl="1"/>
            <a:r>
              <a:rPr lang="en-US" dirty="0"/>
              <a:t>It is a good coding practice to initialize variables when you declare them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Give cleaner code</a:t>
            </a:r>
          </a:p>
          <a:p>
            <a:pPr lvl="1"/>
            <a:r>
              <a:rPr lang="en-US" dirty="0"/>
              <a:t>Provide a single place to initialize variables</a:t>
            </a:r>
          </a:p>
          <a:p>
            <a:pPr lvl="1"/>
            <a:r>
              <a:rPr lang="en-US" dirty="0"/>
              <a:t>Avoid undefined values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21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Best Practices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Declare Number, String, or Boolean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Always treat numbers, strings, or </a:t>
            </a:r>
            <a:r>
              <a:rPr lang="en-US" dirty="0" err="1"/>
              <a:t>booleans</a:t>
            </a:r>
            <a:r>
              <a:rPr lang="en-US" dirty="0"/>
              <a:t> as primitive values. Not as objects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Declaring these types as objects, slows down execution speed, and produces nasty side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97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Best Practices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 new Object()</a:t>
            </a:r>
          </a:p>
          <a:p>
            <a:pPr lvl="1"/>
            <a:r>
              <a:rPr lang="en-US" dirty="0"/>
              <a:t>Use {} instead of new Object()</a:t>
            </a:r>
          </a:p>
          <a:p>
            <a:pPr lvl="1"/>
            <a:r>
              <a:rPr lang="en-US" dirty="0"/>
              <a:t>Use "" instead of new String()</a:t>
            </a:r>
          </a:p>
          <a:p>
            <a:pPr lvl="1"/>
            <a:r>
              <a:rPr lang="en-US" dirty="0"/>
              <a:t>Use 0 instead of new Number()</a:t>
            </a:r>
          </a:p>
          <a:p>
            <a:pPr lvl="1"/>
            <a:r>
              <a:rPr lang="en-US" dirty="0"/>
              <a:t>Use false instead of new Boolean()</a:t>
            </a:r>
          </a:p>
          <a:p>
            <a:pPr lvl="1"/>
            <a:r>
              <a:rPr lang="en-US" dirty="0"/>
              <a:t>Use [] instead of new Array()</a:t>
            </a:r>
          </a:p>
          <a:p>
            <a:pPr lvl="1"/>
            <a:r>
              <a:rPr lang="en-US" dirty="0"/>
              <a:t>Use /()/ instead of new </a:t>
            </a:r>
            <a:r>
              <a:rPr lang="en-US" dirty="0" err="1"/>
              <a:t>RegExp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Use function (){} instead of new Function()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07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Best Practices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Beware of Automatic Type Conversions</a:t>
            </a:r>
          </a:p>
          <a:p>
            <a:pPr lvl="1"/>
            <a:r>
              <a:rPr lang="en-US" dirty="0"/>
              <a:t>Beware that numbers can accidentally be converted to strings or </a:t>
            </a:r>
            <a:r>
              <a:rPr lang="en-US" dirty="0" err="1"/>
              <a:t>NaN</a:t>
            </a:r>
            <a:r>
              <a:rPr lang="en-US" dirty="0"/>
              <a:t> (Not a Number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JavaScript is loosely typed. A variable can contain different data types, and a variable can change its data type:</a:t>
            </a:r>
          </a:p>
          <a:p>
            <a:pPr lvl="1"/>
            <a:r>
              <a:rPr lang="en-US" dirty="0"/>
              <a:t>When doing mathematical operations, JavaScript can convert numbers to </a:t>
            </a:r>
            <a:r>
              <a:rPr lang="en-US" dirty="0" smtClean="0"/>
              <a:t>strings</a:t>
            </a:r>
          </a:p>
          <a:p>
            <a:pPr lvl="1"/>
            <a:r>
              <a:rPr lang="en-US" dirty="0"/>
              <a:t>Subtracting a string from a string, does not generate an error but returns </a:t>
            </a:r>
            <a:r>
              <a:rPr lang="en-US" dirty="0" err="1"/>
              <a:t>NaN</a:t>
            </a:r>
            <a:r>
              <a:rPr lang="en-US" dirty="0"/>
              <a:t> (Not a Number)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84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Best Practices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=== Comparison</a:t>
            </a:r>
          </a:p>
          <a:p>
            <a:pPr lvl="1"/>
            <a:r>
              <a:rPr lang="en-US" dirty="0"/>
              <a:t>The == comparison operator always converts (to matching types) before comparison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=== operator forces comparison of values and </a:t>
            </a:r>
            <a:r>
              <a:rPr lang="en-US" dirty="0" smtClean="0"/>
              <a:t>type</a:t>
            </a:r>
          </a:p>
          <a:p>
            <a:pPr lvl="1"/>
            <a:r>
              <a:rPr lang="da-DK" dirty="0"/>
              <a:t>0 == "";        // true</a:t>
            </a:r>
            <a:br>
              <a:rPr lang="da-DK" dirty="0"/>
            </a:br>
            <a:r>
              <a:rPr lang="da-DK" dirty="0"/>
              <a:t>1 == "1";       // true</a:t>
            </a:r>
            <a:br>
              <a:rPr lang="da-DK" dirty="0"/>
            </a:br>
            <a:r>
              <a:rPr lang="da-DK" dirty="0"/>
              <a:t>1 == true;      // true</a:t>
            </a:r>
            <a:br>
              <a:rPr lang="da-DK" dirty="0"/>
            </a:br>
            <a:r>
              <a:rPr lang="da-DK" dirty="0"/>
              <a:t/>
            </a:r>
            <a:br>
              <a:rPr lang="da-DK" dirty="0"/>
            </a:br>
            <a:r>
              <a:rPr lang="da-DK" dirty="0"/>
              <a:t>0 === "";       // false</a:t>
            </a:r>
            <a:br>
              <a:rPr lang="da-DK" dirty="0"/>
            </a:br>
            <a:r>
              <a:rPr lang="da-DK" dirty="0"/>
              <a:t>1 === "1";      // false</a:t>
            </a:r>
            <a:br>
              <a:rPr lang="da-DK" dirty="0"/>
            </a:br>
            <a:r>
              <a:rPr lang="da-DK" dirty="0"/>
              <a:t>1 === true;     //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Type Conversion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/>
              <a:t>find the data type of a JavaScript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Note:</a:t>
            </a:r>
          </a:p>
          <a:p>
            <a:pPr lvl="2"/>
            <a:r>
              <a:rPr lang="en-US" dirty="0"/>
              <a:t>The data type of </a:t>
            </a:r>
            <a:r>
              <a:rPr lang="en-US" dirty="0" err="1"/>
              <a:t>NaN</a:t>
            </a:r>
            <a:r>
              <a:rPr lang="en-US" dirty="0"/>
              <a:t> is number</a:t>
            </a:r>
          </a:p>
          <a:p>
            <a:pPr lvl="2"/>
            <a:r>
              <a:rPr lang="en-US" dirty="0"/>
              <a:t>The data type of an array is object</a:t>
            </a:r>
          </a:p>
          <a:p>
            <a:pPr lvl="2"/>
            <a:r>
              <a:rPr lang="en-US" dirty="0"/>
              <a:t>The data type of a date is object</a:t>
            </a:r>
          </a:p>
          <a:p>
            <a:pPr lvl="2"/>
            <a:r>
              <a:rPr lang="en-US" dirty="0"/>
              <a:t>The data type of null is object</a:t>
            </a:r>
          </a:p>
          <a:p>
            <a:pPr lvl="2"/>
            <a:r>
              <a:rPr lang="en-US" dirty="0"/>
              <a:t>The data type of an undefined variable is </a:t>
            </a:r>
            <a:r>
              <a:rPr lang="en-US" b="1" dirty="0"/>
              <a:t>undefined</a:t>
            </a:r>
            <a:r>
              <a:rPr lang="en-US" dirty="0"/>
              <a:t> *</a:t>
            </a:r>
          </a:p>
          <a:p>
            <a:pPr lvl="2"/>
            <a:r>
              <a:rPr lang="en-US" dirty="0"/>
              <a:t>The data type of a variable that has not been assigned a value is also </a:t>
            </a:r>
            <a:r>
              <a:rPr lang="en-US" b="1" dirty="0"/>
              <a:t>undefined</a:t>
            </a:r>
            <a:r>
              <a:rPr lang="en-US" dirty="0"/>
              <a:t> </a:t>
            </a:r>
            <a:r>
              <a:rPr lang="en-US" dirty="0" smtClean="0"/>
              <a:t>*</a:t>
            </a:r>
          </a:p>
          <a:p>
            <a:r>
              <a:rPr lang="en-US" dirty="0"/>
              <a:t>You cannot use </a:t>
            </a:r>
            <a:r>
              <a:rPr lang="en-US" b="1" dirty="0" err="1"/>
              <a:t>typeof</a:t>
            </a:r>
            <a:r>
              <a:rPr lang="en-US" dirty="0"/>
              <a:t> to determine if a JavaScript object is an array (or a date</a:t>
            </a:r>
            <a:r>
              <a:rPr lang="en-US" dirty="0" smtClean="0"/>
              <a:t>).</a:t>
            </a:r>
          </a:p>
          <a:p>
            <a:r>
              <a:rPr lang="en-US" dirty="0"/>
              <a:t>always </a:t>
            </a:r>
            <a:r>
              <a:rPr lang="en-US" b="1" dirty="0" smtClean="0"/>
              <a:t>returns </a:t>
            </a:r>
            <a:r>
              <a:rPr lang="en-US" b="1" dirty="0"/>
              <a:t>a string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Best Practices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Parameter Defaults</a:t>
            </a:r>
          </a:p>
          <a:p>
            <a:pPr lvl="1"/>
            <a:r>
              <a:rPr lang="en-US" dirty="0"/>
              <a:t>If a function is called with a missing argument, the value of the missing argument is set to </a:t>
            </a:r>
            <a:r>
              <a:rPr lang="en-US" b="1" dirty="0"/>
              <a:t>undefined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Undefined values can break your code. It is a good habit to assign default values to arguments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(x, y) {</a:t>
            </a:r>
            <a:br>
              <a:rPr lang="en-US" dirty="0"/>
            </a:br>
            <a:r>
              <a:rPr lang="en-US" dirty="0"/>
              <a:t>    if (y === undefined) {</a:t>
            </a:r>
            <a:br>
              <a:rPr lang="en-US" dirty="0"/>
            </a:br>
            <a:r>
              <a:rPr lang="en-US" dirty="0"/>
              <a:t>        y = 0;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0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Best Practices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Your Switches with </a:t>
            </a:r>
            <a:r>
              <a:rPr lang="en-US" dirty="0" smtClean="0"/>
              <a:t>Defaults</a:t>
            </a:r>
          </a:p>
          <a:p>
            <a:pPr lvl="1"/>
            <a:r>
              <a:rPr lang="en-US" dirty="0"/>
              <a:t>Always end your switch statements with a default. Even if you think there is no need for it</a:t>
            </a:r>
            <a:r>
              <a:rPr lang="en-US" dirty="0" smtClean="0"/>
              <a:t>.</a:t>
            </a:r>
          </a:p>
          <a:p>
            <a:r>
              <a:rPr lang="en-US" dirty="0"/>
              <a:t>Avoid Using </a:t>
            </a:r>
            <a:r>
              <a:rPr lang="en-US" dirty="0" err="1"/>
              <a:t>eval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eval</a:t>
            </a:r>
            <a:r>
              <a:rPr lang="en-US" dirty="0"/>
              <a:t>() function is used to run text as code. In almost all cases, it should not be necessary to use it.</a:t>
            </a:r>
          </a:p>
          <a:p>
            <a:pPr lvl="1"/>
            <a:r>
              <a:rPr lang="en-US" dirty="0"/>
              <a:t>Because it allows arbitrary code to be run, it also represents a security problem.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743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JS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Accidentally Using the Assignment Operator</a:t>
            </a:r>
          </a:p>
          <a:p>
            <a:pPr lvl="1"/>
            <a:r>
              <a:rPr lang="en-US" dirty="0"/>
              <a:t>JavaScript programs may generate unexpected results if a programmer accidentally uses an assignment operator (=), instead of a comparison operator (==) in an if statement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 assignment always returns the value of the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23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JS </a:t>
            </a:r>
            <a:r>
              <a:rPr lang="en-US" dirty="0" smtClean="0"/>
              <a:t>Mistakes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Expecting Loose Comparison</a:t>
            </a:r>
          </a:p>
          <a:p>
            <a:pPr lvl="1"/>
            <a:r>
              <a:rPr lang="en-US" dirty="0"/>
              <a:t>In regular comparison, data type does not matter. </a:t>
            </a:r>
            <a:endParaRPr lang="en-US" dirty="0" smtClean="0"/>
          </a:p>
          <a:p>
            <a:pPr lvl="1"/>
            <a:r>
              <a:rPr lang="en-US" dirty="0"/>
              <a:t>In strict comparison, data type does matter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Switch </a:t>
            </a:r>
            <a:r>
              <a:rPr lang="en-US" dirty="0"/>
              <a:t>statements use strict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8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JS Mistakes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Confusing Addition &amp; Concatenation</a:t>
            </a:r>
          </a:p>
          <a:p>
            <a:pPr lvl="1"/>
            <a:r>
              <a:rPr lang="en-US" b="1" dirty="0"/>
              <a:t>Addition</a:t>
            </a:r>
            <a:r>
              <a:rPr lang="en-US" dirty="0"/>
              <a:t> is about adding </a:t>
            </a:r>
            <a:r>
              <a:rPr lang="en-US" b="1" dirty="0"/>
              <a:t>numbers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Concatenation</a:t>
            </a:r>
            <a:r>
              <a:rPr lang="en-US" dirty="0"/>
              <a:t> is about adding </a:t>
            </a:r>
            <a:r>
              <a:rPr lang="en-US" b="1" dirty="0"/>
              <a:t>strings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JavaScript both operations use the same + operator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Because of this, adding a number as a number will produce a different result from adding a number as a string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x = 10 + 5;          // the result in x is 15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 = 10 + "5";        // the result in x is "105"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27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JS Mistakes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Misunderstanding Floats</a:t>
            </a:r>
          </a:p>
          <a:p>
            <a:pPr lvl="1"/>
            <a:r>
              <a:rPr lang="en-US" dirty="0"/>
              <a:t>All numbers in JavaScript are stored as 64-bits </a:t>
            </a:r>
            <a:r>
              <a:rPr lang="en-US" b="1" dirty="0"/>
              <a:t>Floating point numbers</a:t>
            </a:r>
            <a:r>
              <a:rPr lang="en-US" dirty="0"/>
              <a:t> (Floats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All programming languages, including JavaScript, have difficulties with precise floating point values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x = 0.1;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y = 0.2;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z = x + y            // the result in z will not be </a:t>
            </a:r>
            <a:r>
              <a:rPr lang="en-US" dirty="0" smtClean="0"/>
              <a:t>0.3</a:t>
            </a:r>
          </a:p>
          <a:p>
            <a:pPr lvl="1"/>
            <a:r>
              <a:rPr lang="en-US" dirty="0"/>
              <a:t>To solve the problem above, it helps to multiply and divide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z = (x * 10 + y * 10) / 10;       // z will be 0.3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046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JS Mistakes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a JavaScript </a:t>
            </a:r>
            <a:r>
              <a:rPr lang="en-US" dirty="0" smtClean="0"/>
              <a:t>String]</a:t>
            </a:r>
          </a:p>
          <a:p>
            <a:pPr lvl="1"/>
            <a:r>
              <a:rPr lang="en-US" dirty="0"/>
              <a:t>JavaScript will allow you to break a statement into two lines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x =</a:t>
            </a:r>
            <a:br>
              <a:rPr lang="en-US" dirty="0"/>
            </a:br>
            <a:r>
              <a:rPr lang="en-US" dirty="0"/>
              <a:t>"Hello World</a:t>
            </a:r>
            <a:r>
              <a:rPr lang="en-US" dirty="0" smtClean="0"/>
              <a:t>!";</a:t>
            </a:r>
          </a:p>
          <a:p>
            <a:pPr lvl="1"/>
            <a:r>
              <a:rPr lang="en-US" dirty="0"/>
              <a:t>But, breaking a statement in the middle of a string will not work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x = "Hello</a:t>
            </a:r>
            <a:br>
              <a:rPr lang="en-US" dirty="0"/>
            </a:br>
            <a:r>
              <a:rPr lang="en-US" dirty="0"/>
              <a:t>World</a:t>
            </a:r>
            <a:r>
              <a:rPr lang="en-US" dirty="0" smtClean="0"/>
              <a:t>!“</a:t>
            </a:r>
          </a:p>
          <a:p>
            <a:pPr lvl="1"/>
            <a:r>
              <a:rPr lang="en-US" dirty="0"/>
              <a:t>You must use a "backslash" if you must break a statement in a string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x = "Hello \</a:t>
            </a:r>
            <a:br>
              <a:rPr lang="en-US" dirty="0"/>
            </a:br>
            <a:r>
              <a:rPr lang="en-US" dirty="0"/>
              <a:t>World!";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827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JS Mistakes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Misplacing Semicolon</a:t>
            </a:r>
          </a:p>
          <a:p>
            <a:pPr lvl="1"/>
            <a:r>
              <a:rPr lang="en-US" dirty="0"/>
              <a:t>Because of a misplaced semicolon, this code block will execute regardless of the value of x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if (x == 19);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// code block  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JS Mistakes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a Return Statement</a:t>
            </a:r>
          </a:p>
          <a:p>
            <a:pPr lvl="1"/>
            <a:r>
              <a:rPr lang="en-US" dirty="0"/>
              <a:t>It is a default JavaScript behavior to close a statement automatically at the end of a line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(a)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var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power = 10;  </a:t>
            </a:r>
            <a:br>
              <a:rPr lang="en-US" dirty="0"/>
            </a:br>
            <a:r>
              <a:rPr lang="en-US" dirty="0"/>
              <a:t>    return</a:t>
            </a:r>
            <a:br>
              <a:rPr lang="en-US" dirty="0"/>
            </a:br>
            <a:r>
              <a:rPr lang="en-US" dirty="0"/>
              <a:t>    a * power;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1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JS Mistakes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Arrays with Named Indexes</a:t>
            </a:r>
          </a:p>
          <a:p>
            <a:pPr lvl="1"/>
            <a:r>
              <a:rPr lang="en-US" dirty="0"/>
              <a:t>If you use a named index, when accessing an array, JavaScript will redefine the array to a standard object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After the automatic redefinition, array methods and properties will produce undefined or incorrect </a:t>
            </a:r>
            <a:r>
              <a:rPr lang="en-US" dirty="0" smtClean="0"/>
              <a:t>results: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person = [];</a:t>
            </a:r>
            <a:br>
              <a:rPr lang="en-US" dirty="0"/>
            </a:br>
            <a:r>
              <a:rPr lang="en-US" dirty="0"/>
              <a:t>person["</a:t>
            </a:r>
            <a:r>
              <a:rPr lang="en-US" dirty="0" err="1"/>
              <a:t>firstName</a:t>
            </a:r>
            <a:r>
              <a:rPr lang="en-US" dirty="0"/>
              <a:t>"] = "John";</a:t>
            </a:r>
            <a:br>
              <a:rPr lang="en-US" dirty="0"/>
            </a:br>
            <a:r>
              <a:rPr lang="en-US" dirty="0"/>
              <a:t>person["</a:t>
            </a:r>
            <a:r>
              <a:rPr lang="en-US" dirty="0" err="1"/>
              <a:t>lastName</a:t>
            </a:r>
            <a:r>
              <a:rPr lang="en-US" dirty="0"/>
              <a:t>"] = "Doe";</a:t>
            </a:r>
            <a:br>
              <a:rPr lang="en-US" dirty="0"/>
            </a:br>
            <a:r>
              <a:rPr lang="en-US" dirty="0"/>
              <a:t>person["age"] = 46;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 = </a:t>
            </a:r>
            <a:r>
              <a:rPr lang="en-US" dirty="0" err="1"/>
              <a:t>person.length</a:t>
            </a:r>
            <a:r>
              <a:rPr lang="en-US" dirty="0"/>
              <a:t>;         // </a:t>
            </a:r>
            <a:r>
              <a:rPr lang="en-US" dirty="0" err="1"/>
              <a:t>person.length</a:t>
            </a:r>
            <a:r>
              <a:rPr lang="en-US" dirty="0"/>
              <a:t> will return 0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y = person[0];             // person[0] will return undefined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7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Type Conversion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constructor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/>
              <a:t>returns the constructor function for all JavaScript variables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John".constructor</a:t>
            </a:r>
            <a:r>
              <a:rPr lang="en-US" dirty="0"/>
              <a:t>                // Returns function String()  {[native code]}</a:t>
            </a:r>
            <a:br>
              <a:rPr lang="en-US" dirty="0"/>
            </a:br>
            <a:r>
              <a:rPr lang="en-US" dirty="0"/>
              <a:t>(3.14).constructor                // Returns function Number()  {[native code]}</a:t>
            </a:r>
            <a:br>
              <a:rPr lang="en-US" dirty="0"/>
            </a:br>
            <a:r>
              <a:rPr lang="en-US" dirty="0" err="1"/>
              <a:t>false.constructor</a:t>
            </a:r>
            <a:r>
              <a:rPr lang="en-US" dirty="0"/>
              <a:t>                 // Returns function Boolean() {[native code]}</a:t>
            </a:r>
            <a:br>
              <a:rPr lang="en-US" dirty="0"/>
            </a:br>
            <a:r>
              <a:rPr lang="en-US" dirty="0"/>
              <a:t>[1,2,3,4].constructor             // Returns function Array()   {[native code]}</a:t>
            </a:r>
            <a:br>
              <a:rPr lang="en-US" dirty="0"/>
            </a:br>
            <a:r>
              <a:rPr lang="en-US" dirty="0"/>
              <a:t>{name:'John',age:34}.constructor  // Returns function Object()  {[native code]}</a:t>
            </a:r>
            <a:br>
              <a:rPr lang="en-US" dirty="0"/>
            </a:br>
            <a:r>
              <a:rPr lang="en-US" dirty="0"/>
              <a:t>new Date().constructor            // Returns function Date()    {[native code]}</a:t>
            </a:r>
            <a:br>
              <a:rPr lang="en-US" dirty="0"/>
            </a:br>
            <a:r>
              <a:rPr lang="en-US" dirty="0"/>
              <a:t>function () {}.constructor        // Returns function Function(){[native code</a:t>
            </a:r>
            <a:r>
              <a:rPr lang="en-US" dirty="0" smtClean="0"/>
              <a:t>]}</a:t>
            </a:r>
          </a:p>
          <a:p>
            <a:pPr lvl="1"/>
            <a:r>
              <a:rPr lang="en-US" dirty="0"/>
              <a:t>check if the object is an </a:t>
            </a:r>
            <a:r>
              <a:rPr lang="en-US" dirty="0" smtClean="0"/>
              <a:t>Array</a:t>
            </a:r>
          </a:p>
          <a:p>
            <a:pPr lvl="2"/>
            <a:r>
              <a:rPr lang="en-US" dirty="0"/>
              <a:t>function </a:t>
            </a:r>
            <a:r>
              <a:rPr lang="en-US" dirty="0" err="1"/>
              <a:t>isArray</a:t>
            </a:r>
            <a:r>
              <a:rPr lang="en-US" dirty="0"/>
              <a:t>(</a:t>
            </a:r>
            <a:r>
              <a:rPr lang="en-US" dirty="0" err="1"/>
              <a:t>myArray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 return </a:t>
            </a:r>
            <a:r>
              <a:rPr lang="en-US" dirty="0" err="1"/>
              <a:t>myArray.constructor</a:t>
            </a:r>
            <a:r>
              <a:rPr lang="en-US" dirty="0"/>
              <a:t> === Array;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lvl="1"/>
            <a:r>
              <a:rPr lang="en-US" dirty="0"/>
              <a:t>check if the object is a </a:t>
            </a:r>
            <a:r>
              <a:rPr lang="en-US" dirty="0" smtClean="0"/>
              <a:t>Date</a:t>
            </a:r>
          </a:p>
          <a:p>
            <a:pPr lvl="2"/>
            <a:r>
              <a:rPr lang="en-US" dirty="0"/>
              <a:t>function </a:t>
            </a:r>
            <a:r>
              <a:rPr lang="en-US" dirty="0" err="1"/>
              <a:t>isDate</a:t>
            </a:r>
            <a:r>
              <a:rPr lang="en-US" dirty="0"/>
              <a:t>(</a:t>
            </a:r>
            <a:r>
              <a:rPr lang="en-US" dirty="0" err="1"/>
              <a:t>myDate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 return </a:t>
            </a:r>
            <a:r>
              <a:rPr lang="en-US" dirty="0" err="1"/>
              <a:t>myDate.constructor</a:t>
            </a:r>
            <a:r>
              <a:rPr lang="en-US" dirty="0"/>
              <a:t> === Date;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096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JS Mistakes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Ending Definitions with a Comma</a:t>
            </a:r>
          </a:p>
          <a:p>
            <a:pPr lvl="1"/>
            <a:r>
              <a:rPr lang="en-US" dirty="0"/>
              <a:t>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age:46</a:t>
            </a:r>
            <a:r>
              <a:rPr lang="en-US" dirty="0" smtClean="0"/>
              <a:t>,}</a:t>
            </a:r>
          </a:p>
          <a:p>
            <a:pPr lvl="1"/>
            <a:r>
              <a:rPr lang="fr-FR" dirty="0"/>
              <a:t>points = [40, 100, 1, 5, 25, 10</a:t>
            </a:r>
            <a:r>
              <a:rPr lang="fr-FR" dirty="0" smtClean="0"/>
              <a:t>,];</a:t>
            </a:r>
          </a:p>
          <a:p>
            <a:r>
              <a:rPr lang="en-US" dirty="0"/>
              <a:t>Undefined is Not Null</a:t>
            </a:r>
          </a:p>
          <a:p>
            <a:pPr lvl="1"/>
            <a:r>
              <a:rPr lang="en-US" b="1" dirty="0" smtClean="0"/>
              <a:t>null</a:t>
            </a:r>
            <a:r>
              <a:rPr lang="en-US" dirty="0"/>
              <a:t> is for </a:t>
            </a:r>
            <a:r>
              <a:rPr lang="en-US" dirty="0" smtClean="0"/>
              <a:t>objects</a:t>
            </a:r>
          </a:p>
          <a:p>
            <a:pPr lvl="1"/>
            <a:r>
              <a:rPr lang="en-US" b="1" dirty="0" smtClean="0"/>
              <a:t>undefined</a:t>
            </a:r>
            <a:r>
              <a:rPr lang="en-US" dirty="0"/>
              <a:t> is for variables, properties, and methods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To be null, an object has to be defined, otherwise it will be undefined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you want to test if an object exists, this will throw an error if the object is undefined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Incorrect</a:t>
            </a:r>
            <a:r>
              <a:rPr lang="en-US" dirty="0" smtClean="0"/>
              <a:t>: </a:t>
            </a:r>
            <a:r>
              <a:rPr lang="en-US" dirty="0"/>
              <a:t>if (</a:t>
            </a:r>
            <a:r>
              <a:rPr lang="en-US" dirty="0" err="1"/>
              <a:t>myObj</a:t>
            </a:r>
            <a:r>
              <a:rPr lang="en-US" dirty="0"/>
              <a:t> !== null &amp;&amp; </a:t>
            </a:r>
            <a:r>
              <a:rPr lang="en-US" dirty="0" err="1"/>
              <a:t>typeof</a:t>
            </a:r>
            <a:r>
              <a:rPr lang="en-US" dirty="0"/>
              <a:t> </a:t>
            </a:r>
            <a:r>
              <a:rPr lang="en-US" dirty="0" err="1"/>
              <a:t>myObj</a:t>
            </a:r>
            <a:r>
              <a:rPr lang="en-US" dirty="0"/>
              <a:t> !== "undefined") </a:t>
            </a:r>
            <a:endParaRPr lang="en-US" dirty="0" smtClean="0"/>
          </a:p>
          <a:p>
            <a:pPr lvl="2"/>
            <a:r>
              <a:rPr lang="en-US" dirty="0"/>
              <a:t>Correct</a:t>
            </a:r>
            <a:r>
              <a:rPr lang="en-US" dirty="0" smtClean="0"/>
              <a:t>: </a:t>
            </a:r>
            <a:r>
              <a:rPr lang="en-US" dirty="0"/>
              <a:t>if (</a:t>
            </a:r>
            <a:r>
              <a:rPr lang="en-US" dirty="0" err="1"/>
              <a:t>typeof</a:t>
            </a:r>
            <a:r>
              <a:rPr lang="en-US" dirty="0"/>
              <a:t> </a:t>
            </a:r>
            <a:r>
              <a:rPr lang="en-US" dirty="0" err="1"/>
              <a:t>myObj</a:t>
            </a:r>
            <a:r>
              <a:rPr lang="en-US" dirty="0"/>
              <a:t> !== "undefined" &amp;&amp; </a:t>
            </a:r>
            <a:r>
              <a:rPr lang="en-US" dirty="0" err="1"/>
              <a:t>myObj</a:t>
            </a:r>
            <a:r>
              <a:rPr lang="en-US" dirty="0"/>
              <a:t> !== null) 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322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JS Mistakes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Expecting Block Level </a:t>
            </a:r>
            <a:r>
              <a:rPr lang="en-US" dirty="0" smtClean="0"/>
              <a:t>Scope</a:t>
            </a:r>
          </a:p>
          <a:p>
            <a:pPr lvl="1"/>
            <a:r>
              <a:rPr lang="en-US" dirty="0"/>
              <a:t>JavaScript </a:t>
            </a:r>
            <a:r>
              <a:rPr lang="en-US" b="1" dirty="0"/>
              <a:t>does not</a:t>
            </a:r>
            <a:r>
              <a:rPr lang="en-US" dirty="0"/>
              <a:t> create a new scope for each code block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code will display the value of </a:t>
            </a:r>
            <a:r>
              <a:rPr lang="en-US" dirty="0" err="1"/>
              <a:t>i</a:t>
            </a:r>
            <a:r>
              <a:rPr lang="en-US" dirty="0"/>
              <a:t> (10), even OUTSIDE the for loop </a:t>
            </a:r>
            <a:r>
              <a:rPr lang="en-US" dirty="0" smtClean="0"/>
              <a:t>block</a:t>
            </a:r>
          </a:p>
          <a:p>
            <a:pPr lvl="2"/>
            <a:r>
              <a:rPr lang="en-US" dirty="0"/>
              <a:t>for (</a:t>
            </a: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 10;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   // some code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return </a:t>
            </a:r>
            <a:r>
              <a:rPr lang="en-US" dirty="0" err="1"/>
              <a:t>i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388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JS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 Performance</a:t>
            </a:r>
          </a:p>
          <a:p>
            <a:pPr lvl="1"/>
            <a:r>
              <a:rPr lang="en-US" dirty="0"/>
              <a:t>How to speed up your JavaScript code</a:t>
            </a:r>
            <a:r>
              <a:rPr lang="en-US" dirty="0" smtClean="0"/>
              <a:t>.</a:t>
            </a:r>
          </a:p>
          <a:p>
            <a:r>
              <a:rPr lang="en-US" dirty="0"/>
              <a:t>Reduce Activity in Loops</a:t>
            </a:r>
          </a:p>
          <a:p>
            <a:pPr lvl="1"/>
            <a:r>
              <a:rPr lang="en-US" dirty="0"/>
              <a:t>Loops are often used in programming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Each statement in a loop, including the for statement, is executed for each iteration of the loop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Statements or assignments that can be placed outside the loop will make the loop run faster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Bad: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for (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>{</a:t>
            </a:r>
          </a:p>
          <a:p>
            <a:pPr lvl="1"/>
            <a:r>
              <a:rPr lang="en-US" dirty="0"/>
              <a:t>Better Code: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l = </a:t>
            </a:r>
            <a:r>
              <a:rPr lang="en-US" dirty="0" err="1"/>
              <a:t>arr.length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for (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 l;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11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JS </a:t>
            </a:r>
            <a:r>
              <a:rPr lang="en-US" dirty="0" smtClean="0"/>
              <a:t>Performance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Unnecessary Variables</a:t>
            </a:r>
          </a:p>
          <a:p>
            <a:pPr lvl="1"/>
            <a:r>
              <a:rPr lang="en-US" dirty="0"/>
              <a:t>Don't create new variables if you don't plan to save values</a:t>
            </a:r>
            <a:r>
              <a:rPr lang="en-US" dirty="0" smtClean="0"/>
              <a:t>.</a:t>
            </a:r>
          </a:p>
          <a:p>
            <a:r>
              <a:rPr lang="en-US" dirty="0"/>
              <a:t>Avoid Using with</a:t>
            </a:r>
          </a:p>
          <a:p>
            <a:pPr lvl="1"/>
            <a:r>
              <a:rPr lang="en-US" dirty="0"/>
              <a:t>Avoid using the </a:t>
            </a:r>
            <a:r>
              <a:rPr lang="en-US" b="1" dirty="0"/>
              <a:t>with keyword</a:t>
            </a:r>
            <a:r>
              <a:rPr lang="en-US" dirty="0"/>
              <a:t>. It has a negative effect on speed. It also clutters up JavaScript scopes.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72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https://www.w3schools.com/js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5" y="2034162"/>
            <a:ext cx="5923742" cy="350961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Type Conversion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Type Conversion</a:t>
            </a:r>
          </a:p>
          <a:p>
            <a:pPr lvl="1"/>
            <a:r>
              <a:rPr lang="en-US" dirty="0"/>
              <a:t>JavaScript variables can be converted to a new variable and another data type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By the use of a JavaScript function</a:t>
            </a:r>
          </a:p>
          <a:p>
            <a:pPr lvl="2"/>
            <a:r>
              <a:rPr lang="en-US" b="1" dirty="0"/>
              <a:t>Automatically</a:t>
            </a:r>
            <a:r>
              <a:rPr lang="en-US" dirty="0"/>
              <a:t> by JavaScript itself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3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Type Conversion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Numbers to </a:t>
            </a:r>
            <a:r>
              <a:rPr lang="en-US" dirty="0" smtClean="0"/>
              <a:t>Strings</a:t>
            </a:r>
          </a:p>
          <a:p>
            <a:pPr lvl="1"/>
            <a:r>
              <a:rPr lang="en-US" dirty="0"/>
              <a:t>The global method </a:t>
            </a:r>
            <a:r>
              <a:rPr lang="en-US" b="1" dirty="0"/>
              <a:t>String()</a:t>
            </a:r>
            <a:r>
              <a:rPr lang="en-US" dirty="0"/>
              <a:t> can convert numbers to strings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 can be used on any type of numbers, literals, variables, or expressions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String(x)         // returns a string from a number variable x</a:t>
            </a:r>
            <a:br>
              <a:rPr lang="en-US" dirty="0"/>
            </a:br>
            <a:r>
              <a:rPr lang="en-US" dirty="0"/>
              <a:t>String(123)       // returns a string from a number literal 123</a:t>
            </a:r>
            <a:br>
              <a:rPr lang="en-US" dirty="0"/>
            </a:br>
            <a:r>
              <a:rPr lang="en-US" dirty="0"/>
              <a:t>String(100 + 23)  // returns a string from a number from an </a:t>
            </a:r>
            <a:r>
              <a:rPr lang="en-US" dirty="0" smtClean="0"/>
              <a:t>expression</a:t>
            </a:r>
          </a:p>
          <a:p>
            <a:pPr lvl="1"/>
            <a:r>
              <a:rPr lang="en-US" dirty="0"/>
              <a:t>The Number method 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 does the same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/>
              <a:t>x.toString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(123).</a:t>
            </a:r>
            <a:r>
              <a:rPr lang="en-US" dirty="0" err="1"/>
              <a:t>toString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(100 + 23).</a:t>
            </a:r>
            <a:r>
              <a:rPr lang="en-US" dirty="0" err="1"/>
              <a:t>toString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Number Method (above)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Type Conversion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Converting Booleans to Strings</a:t>
            </a:r>
          </a:p>
          <a:p>
            <a:pPr lvl="1"/>
            <a:r>
              <a:rPr lang="en-US" dirty="0"/>
              <a:t>global method </a:t>
            </a:r>
            <a:r>
              <a:rPr lang="en-US" b="1" dirty="0"/>
              <a:t>String()</a:t>
            </a:r>
            <a:r>
              <a:rPr lang="en-US" dirty="0"/>
              <a:t> </a:t>
            </a:r>
            <a:endParaRPr lang="en-US" dirty="0" smtClean="0"/>
          </a:p>
          <a:p>
            <a:pPr lvl="2"/>
            <a:r>
              <a:rPr lang="en-US" dirty="0"/>
              <a:t>String(false)        // returns "false"</a:t>
            </a:r>
            <a:br>
              <a:rPr lang="en-US" dirty="0"/>
            </a:br>
            <a:r>
              <a:rPr lang="en-US" dirty="0"/>
              <a:t>String(true)         // returns "</a:t>
            </a:r>
            <a:r>
              <a:rPr lang="en-US" dirty="0" smtClean="0"/>
              <a:t>true“</a:t>
            </a:r>
          </a:p>
          <a:p>
            <a:pPr lvl="1"/>
            <a:r>
              <a:rPr lang="en-US" dirty="0"/>
              <a:t>Boolean method </a:t>
            </a:r>
            <a:r>
              <a:rPr lang="en-US" b="1" dirty="0" err="1"/>
              <a:t>toString</a:t>
            </a:r>
            <a:r>
              <a:rPr lang="en-US" b="1" dirty="0" smtClean="0"/>
              <a:t>()</a:t>
            </a:r>
          </a:p>
          <a:p>
            <a:pPr lvl="2"/>
            <a:r>
              <a:rPr lang="en-US" dirty="0" err="1"/>
              <a:t>false.toString</a:t>
            </a:r>
            <a:r>
              <a:rPr lang="en-US" dirty="0"/>
              <a:t>()     // returns "false"</a:t>
            </a:r>
            <a:br>
              <a:rPr lang="en-US" dirty="0"/>
            </a:br>
            <a:r>
              <a:rPr lang="en-US" dirty="0" err="1"/>
              <a:t>true.toString</a:t>
            </a:r>
            <a:r>
              <a:rPr lang="en-US" dirty="0"/>
              <a:t>()      // returns "</a:t>
            </a:r>
            <a:r>
              <a:rPr lang="en-US" dirty="0" smtClean="0"/>
              <a:t>true“</a:t>
            </a:r>
          </a:p>
          <a:p>
            <a:r>
              <a:rPr lang="en-US" dirty="0"/>
              <a:t>Converting Dates to Strings</a:t>
            </a:r>
          </a:p>
          <a:p>
            <a:pPr lvl="1"/>
            <a:r>
              <a:rPr lang="en-US" dirty="0"/>
              <a:t>global method </a:t>
            </a:r>
            <a:r>
              <a:rPr lang="en-US" b="1" dirty="0"/>
              <a:t>String</a:t>
            </a:r>
            <a:r>
              <a:rPr lang="en-US" b="1" dirty="0" smtClean="0"/>
              <a:t>()</a:t>
            </a:r>
          </a:p>
          <a:p>
            <a:pPr lvl="2"/>
            <a:r>
              <a:rPr lang="en-US" dirty="0"/>
              <a:t>String(Date())      // returns "Thu Jul 17 2014 15:38:19 GMT+0200 (W. Europe Daylight Time</a:t>
            </a:r>
            <a:r>
              <a:rPr lang="en-US" dirty="0" smtClean="0"/>
              <a:t>)“</a:t>
            </a:r>
          </a:p>
          <a:p>
            <a:pPr lvl="1"/>
            <a:r>
              <a:rPr lang="en-US" dirty="0"/>
              <a:t>Date method 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 </a:t>
            </a:r>
            <a:endParaRPr lang="en-US" dirty="0" smtClean="0"/>
          </a:p>
          <a:p>
            <a:pPr lvl="2"/>
            <a:r>
              <a:rPr lang="en-US" dirty="0"/>
              <a:t>Date().</a:t>
            </a:r>
            <a:r>
              <a:rPr lang="en-US" dirty="0" err="1"/>
              <a:t>toString</a:t>
            </a:r>
            <a:r>
              <a:rPr lang="en-US" dirty="0"/>
              <a:t>()   // returns "Thu Jul 17 2014 15:38:19 GMT+0200 (W. Europe Daylight Time)"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2181</TotalTime>
  <Words>2431</Words>
  <Application>Microsoft Office PowerPoint</Application>
  <PresentationFormat>Widescreen</PresentationFormat>
  <Paragraphs>664</Paragraphs>
  <Slides>66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Century Gothic</vt:lpstr>
      <vt:lpstr>Times New Roman</vt:lpstr>
      <vt:lpstr>Wingdings 3</vt:lpstr>
      <vt:lpstr>Ion</vt:lpstr>
      <vt:lpstr>JavaScript 05</vt:lpstr>
      <vt:lpstr>Content</vt:lpstr>
      <vt:lpstr>1. JS Type Conversion</vt:lpstr>
      <vt:lpstr>1. JS Type Conversion (cont.)</vt:lpstr>
      <vt:lpstr>1. JS Type Conversion (cont.)</vt:lpstr>
      <vt:lpstr>1. JS Type Conversion (cont.)</vt:lpstr>
      <vt:lpstr>1. JS Type Conversion (cont.)</vt:lpstr>
      <vt:lpstr>1. JS Type Conversion (cont.)</vt:lpstr>
      <vt:lpstr>1. JS Type Conversion (cont.)</vt:lpstr>
      <vt:lpstr>1. JS Type Conversion (cont.)</vt:lpstr>
      <vt:lpstr>1. JS Type Conversion (cont.)</vt:lpstr>
      <vt:lpstr>1. JS Type Conversion (cont.)</vt:lpstr>
      <vt:lpstr>1. JS Type Conversion (cont.)</vt:lpstr>
      <vt:lpstr>2. JS RegExp</vt:lpstr>
      <vt:lpstr>2. JS RegExp (cont.)</vt:lpstr>
      <vt:lpstr>2. JS RegExp (cont.)</vt:lpstr>
      <vt:lpstr>2. JS RegExp (cont.)</vt:lpstr>
      <vt:lpstr>2. JS RegExp (cont.)</vt:lpstr>
      <vt:lpstr>2. JS RegExp (cont.)</vt:lpstr>
      <vt:lpstr>2. JS RegExp (cont.)</vt:lpstr>
      <vt:lpstr>2. JS RegExp (cont.)</vt:lpstr>
      <vt:lpstr>2. JS RegExp (cont.)</vt:lpstr>
      <vt:lpstr>2. JS RegExp (cont.)</vt:lpstr>
      <vt:lpstr>2. JS RegExp (cont.)</vt:lpstr>
      <vt:lpstr>3. JS Errors</vt:lpstr>
      <vt:lpstr>3. JS Errors (cont.)</vt:lpstr>
      <vt:lpstr>3. JS Errors (cont.)</vt:lpstr>
      <vt:lpstr>3. JS Errors (cont.)</vt:lpstr>
      <vt:lpstr>3. JS Errors (cont.)</vt:lpstr>
      <vt:lpstr>3. JS Errors (cont.)</vt:lpstr>
      <vt:lpstr>3. JS Errors (cont.)</vt:lpstr>
      <vt:lpstr>3. JS Errors (cont.)</vt:lpstr>
      <vt:lpstr>3. JS Errors (cont.)</vt:lpstr>
      <vt:lpstr>4. JS Debugging</vt:lpstr>
      <vt:lpstr>4. JS Debugging (cont.)</vt:lpstr>
      <vt:lpstr>4. JS Debugging (cont.)</vt:lpstr>
      <vt:lpstr>5. JS Style Guide</vt:lpstr>
      <vt:lpstr>5. JS Style Guide (cont.)</vt:lpstr>
      <vt:lpstr>5. JS Style Guide (cont.)</vt:lpstr>
      <vt:lpstr>5. JS Style Guide (cont.)</vt:lpstr>
      <vt:lpstr>5. JS Style Guide (cont.)</vt:lpstr>
      <vt:lpstr>6. JS Best Practices</vt:lpstr>
      <vt:lpstr>6. JS Best Practices (cont.)</vt:lpstr>
      <vt:lpstr>6. JS Best Practices (cont.)</vt:lpstr>
      <vt:lpstr>6. JS Best Practices (cont.)</vt:lpstr>
      <vt:lpstr>6. JS Best Practices (cont.)</vt:lpstr>
      <vt:lpstr>6. JS Best Practices (cont.)</vt:lpstr>
      <vt:lpstr>6. JS Best Practices (cont.)</vt:lpstr>
      <vt:lpstr>6. JS Best Practices (cont.)</vt:lpstr>
      <vt:lpstr>6. JS Best Practices (cont.)</vt:lpstr>
      <vt:lpstr>6. JS Best Practices (cont.)</vt:lpstr>
      <vt:lpstr>7. JS Mistakes</vt:lpstr>
      <vt:lpstr>7. JS Mistakes (cont.)</vt:lpstr>
      <vt:lpstr>7. JS Mistakes (cont.)</vt:lpstr>
      <vt:lpstr>7. JS Mistakes (cont.)</vt:lpstr>
      <vt:lpstr>7. JS Mistakes (cont.)</vt:lpstr>
      <vt:lpstr>7. JS Mistakes (cont.)</vt:lpstr>
      <vt:lpstr>7. JS Mistakes (cont.)</vt:lpstr>
      <vt:lpstr>7. JS Mistakes (cont.)</vt:lpstr>
      <vt:lpstr>7. JS Mistakes (cont.)</vt:lpstr>
      <vt:lpstr>7. JS Mistakes (cont.)</vt:lpstr>
      <vt:lpstr>8. JS Performance</vt:lpstr>
      <vt:lpstr>8. JS Performance (cont.)</vt:lpstr>
      <vt:lpstr>Summary</vt:lpstr>
      <vt:lpstr>Reference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</dc:title>
  <dc:creator>TUNG THANH DAO/LGEVH VC SOFTWARE DEVELOPMENT 1(tung.dao@lge.com)</dc:creator>
  <cp:lastModifiedBy>TUNG THANH DAO/LGEVH VC SOFTWARE DEVELOPMENT 1(tung.dao@lge.com)</cp:lastModifiedBy>
  <cp:revision>693</cp:revision>
  <dcterms:created xsi:type="dcterms:W3CDTF">2017-09-15T01:40:06Z</dcterms:created>
  <dcterms:modified xsi:type="dcterms:W3CDTF">2017-09-28T06:25:37Z</dcterms:modified>
</cp:coreProperties>
</file>