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68" r:id="rId5"/>
    <p:sldId id="269" r:id="rId6"/>
    <p:sldId id="270" r:id="rId7"/>
    <p:sldId id="271" r:id="rId8"/>
    <p:sldId id="259" r:id="rId9"/>
    <p:sldId id="260" r:id="rId10"/>
    <p:sldId id="272" r:id="rId11"/>
    <p:sldId id="273" r:id="rId12"/>
    <p:sldId id="274" r:id="rId13"/>
    <p:sldId id="275" r:id="rId14"/>
    <p:sldId id="261" r:id="rId15"/>
    <p:sldId id="262" r:id="rId16"/>
    <p:sldId id="263" r:id="rId17"/>
    <p:sldId id="276" r:id="rId18"/>
    <p:sldId id="264" r:id="rId19"/>
    <p:sldId id="265" r:id="rId20"/>
    <p:sldId id="277" r:id="rId21"/>
    <p:sldId id="278" r:id="rId22"/>
    <p:sldId id="279" r:id="rId23"/>
    <p:sldId id="280" r:id="rId24"/>
    <p:sldId id="281" r:id="rId25"/>
    <p:sldId id="266"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26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1" autoAdjust="0"/>
  </p:normalViewPr>
  <p:slideViewPr>
    <p:cSldViewPr snapToGrid="0">
      <p:cViewPr varScale="1">
        <p:scale>
          <a:sx n="109" d="100"/>
          <a:sy n="109"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88CEF-B500-42AA-B803-5522E019AB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BF26C6-9922-4286-8AF9-A29A3DBAA984}">
      <dgm:prSet phldrT="[Text]"/>
      <dgm:spPr/>
      <dgm:t>
        <a:bodyPr/>
        <a:lstStyle/>
        <a:p>
          <a:r>
            <a:rPr lang="en-US" dirty="0" smtClean="0"/>
            <a:t>1. Branches in a Nutshell</a:t>
          </a:r>
          <a:endParaRPr lang="en-US" dirty="0"/>
        </a:p>
      </dgm:t>
    </dgm:pt>
    <dgm:pt modelId="{86EEBE19-2685-4D76-B731-4D0BB8F6F625}" type="parTrans" cxnId="{7C22282C-C319-443B-8EE5-8FB1751868EF}">
      <dgm:prSet/>
      <dgm:spPr/>
      <dgm:t>
        <a:bodyPr/>
        <a:lstStyle/>
        <a:p>
          <a:endParaRPr lang="en-US"/>
        </a:p>
      </dgm:t>
    </dgm:pt>
    <dgm:pt modelId="{DFCFBF8F-515F-473E-BED5-24DBAF09656C}" type="sibTrans" cxnId="{7C22282C-C319-443B-8EE5-8FB1751868EF}">
      <dgm:prSet/>
      <dgm:spPr/>
      <dgm:t>
        <a:bodyPr/>
        <a:lstStyle/>
        <a:p>
          <a:endParaRPr lang="en-US"/>
        </a:p>
      </dgm:t>
    </dgm:pt>
    <dgm:pt modelId="{1A005A5B-4966-445C-A115-0DE0660C727E}">
      <dgm:prSet phldrT="[Text]"/>
      <dgm:spPr/>
      <dgm:t>
        <a:bodyPr/>
        <a:lstStyle/>
        <a:p>
          <a:r>
            <a:rPr lang="en-US" dirty="0" smtClean="0"/>
            <a:t>2. Basic Branching and Merging</a:t>
          </a:r>
          <a:endParaRPr lang="en-US" dirty="0"/>
        </a:p>
      </dgm:t>
    </dgm:pt>
    <dgm:pt modelId="{EAE62615-FC81-4D00-9175-200DDD444013}" type="parTrans" cxnId="{29907DC2-8101-4819-9741-1AE2BB2FE926}">
      <dgm:prSet/>
      <dgm:spPr/>
      <dgm:t>
        <a:bodyPr/>
        <a:lstStyle/>
        <a:p>
          <a:endParaRPr lang="en-US"/>
        </a:p>
      </dgm:t>
    </dgm:pt>
    <dgm:pt modelId="{9CEC12ED-2899-4F23-A4CF-5723D5E13512}" type="sibTrans" cxnId="{29907DC2-8101-4819-9741-1AE2BB2FE926}">
      <dgm:prSet/>
      <dgm:spPr/>
      <dgm:t>
        <a:bodyPr/>
        <a:lstStyle/>
        <a:p>
          <a:endParaRPr lang="en-US"/>
        </a:p>
      </dgm:t>
    </dgm:pt>
    <dgm:pt modelId="{F18FEA1C-2744-4B71-B922-9A5518481601}">
      <dgm:prSet phldrT="[Text]"/>
      <dgm:spPr/>
      <dgm:t>
        <a:bodyPr/>
        <a:lstStyle/>
        <a:p>
          <a:r>
            <a:rPr lang="en-US" dirty="0" smtClean="0"/>
            <a:t>3. Branch Management</a:t>
          </a:r>
          <a:endParaRPr lang="en-US" dirty="0"/>
        </a:p>
      </dgm:t>
    </dgm:pt>
    <dgm:pt modelId="{4D6C8A95-B821-4D78-A0E7-B7696550005E}" type="parTrans" cxnId="{E1409CB7-07B8-400F-A262-33FE6AA7C38D}">
      <dgm:prSet/>
      <dgm:spPr/>
      <dgm:t>
        <a:bodyPr/>
        <a:lstStyle/>
        <a:p>
          <a:endParaRPr lang="en-US"/>
        </a:p>
      </dgm:t>
    </dgm:pt>
    <dgm:pt modelId="{3EB2E5C7-C4BC-47DF-98BD-C04A066BAE74}" type="sibTrans" cxnId="{E1409CB7-07B8-400F-A262-33FE6AA7C38D}">
      <dgm:prSet/>
      <dgm:spPr/>
      <dgm:t>
        <a:bodyPr/>
        <a:lstStyle/>
        <a:p>
          <a:endParaRPr lang="en-US"/>
        </a:p>
      </dgm:t>
    </dgm:pt>
    <dgm:pt modelId="{F20D3616-E8DF-4400-B233-98AB6FA6DFD9}">
      <dgm:prSet phldrT="[Text]"/>
      <dgm:spPr/>
      <dgm:t>
        <a:bodyPr/>
        <a:lstStyle/>
        <a:p>
          <a:r>
            <a:rPr lang="en-US" dirty="0" smtClean="0"/>
            <a:t>5. Remote Branches</a:t>
          </a:r>
          <a:endParaRPr lang="en-US" dirty="0"/>
        </a:p>
      </dgm:t>
    </dgm:pt>
    <dgm:pt modelId="{96149CEC-143A-47F0-B5E3-ECA8605E3A61}" type="parTrans" cxnId="{E97E06DC-883B-4041-A9DA-C97012EC6EF1}">
      <dgm:prSet/>
      <dgm:spPr/>
      <dgm:t>
        <a:bodyPr/>
        <a:lstStyle/>
        <a:p>
          <a:endParaRPr lang="en-US"/>
        </a:p>
      </dgm:t>
    </dgm:pt>
    <dgm:pt modelId="{0F11353C-9525-41B5-84B7-232EF69B659B}" type="sibTrans" cxnId="{E97E06DC-883B-4041-A9DA-C97012EC6EF1}">
      <dgm:prSet/>
      <dgm:spPr/>
      <dgm:t>
        <a:bodyPr/>
        <a:lstStyle/>
        <a:p>
          <a:endParaRPr lang="en-US"/>
        </a:p>
      </dgm:t>
    </dgm:pt>
    <dgm:pt modelId="{CDF22589-4D18-4862-A987-DB9679081943}">
      <dgm:prSet phldrT="[Text]"/>
      <dgm:spPr/>
      <dgm:t>
        <a:bodyPr/>
        <a:lstStyle/>
        <a:p>
          <a:r>
            <a:rPr lang="en-US" dirty="0" smtClean="0"/>
            <a:t>6</a:t>
          </a:r>
          <a:r>
            <a:rPr lang="en-US" smtClean="0"/>
            <a:t>. </a:t>
          </a:r>
          <a:r>
            <a:rPr lang="en-US" smtClean="0"/>
            <a:t>Rebasing</a:t>
          </a:r>
          <a:endParaRPr lang="en-US" dirty="0"/>
        </a:p>
      </dgm:t>
    </dgm:pt>
    <dgm:pt modelId="{AF9D4191-2548-45C3-BD51-9EECD9D87B6E}" type="parTrans" cxnId="{79DFB583-387E-451A-948E-982A969CB34B}">
      <dgm:prSet/>
      <dgm:spPr/>
      <dgm:t>
        <a:bodyPr/>
        <a:lstStyle/>
        <a:p>
          <a:endParaRPr lang="en-US"/>
        </a:p>
      </dgm:t>
    </dgm:pt>
    <dgm:pt modelId="{DE117C16-C0DA-4064-9837-AF4AD4023D73}" type="sibTrans" cxnId="{79DFB583-387E-451A-948E-982A969CB34B}">
      <dgm:prSet/>
      <dgm:spPr/>
      <dgm:t>
        <a:bodyPr/>
        <a:lstStyle/>
        <a:p>
          <a:endParaRPr lang="en-US"/>
        </a:p>
      </dgm:t>
    </dgm:pt>
    <dgm:pt modelId="{B245A3D9-6564-46D5-B67B-7A530B38D389}">
      <dgm:prSet phldrT="[Text]"/>
      <dgm:spPr/>
      <dgm:t>
        <a:bodyPr/>
        <a:lstStyle/>
        <a:p>
          <a:r>
            <a:rPr lang="en-US" dirty="0" smtClean="0"/>
            <a:t>4. Branching Workflows</a:t>
          </a:r>
          <a:endParaRPr lang="en-US" dirty="0"/>
        </a:p>
      </dgm:t>
    </dgm:pt>
    <dgm:pt modelId="{B914728F-A5EE-4DB1-B0FE-733B306542D8}" type="sibTrans" cxnId="{DF7E5732-BB01-424D-8917-62C216206CC9}">
      <dgm:prSet/>
      <dgm:spPr/>
      <dgm:t>
        <a:bodyPr/>
        <a:lstStyle/>
        <a:p>
          <a:endParaRPr lang="en-US"/>
        </a:p>
      </dgm:t>
    </dgm:pt>
    <dgm:pt modelId="{BE3AF1A8-1390-41C4-A6F4-64D43F6D305B}" type="parTrans" cxnId="{DF7E5732-BB01-424D-8917-62C216206CC9}">
      <dgm:prSet/>
      <dgm:spPr/>
      <dgm:t>
        <a:bodyPr/>
        <a:lstStyle/>
        <a:p>
          <a:endParaRPr lang="en-US"/>
        </a:p>
      </dgm:t>
    </dgm:pt>
    <dgm:pt modelId="{FEB2820F-BAAE-4580-8C8F-F539676547EE}" type="pres">
      <dgm:prSet presAssocID="{9E088CEF-B500-42AA-B803-5522E019AB27}" presName="linear" presStyleCnt="0">
        <dgm:presLayoutVars>
          <dgm:dir/>
          <dgm:animLvl val="lvl"/>
          <dgm:resizeHandles val="exact"/>
        </dgm:presLayoutVars>
      </dgm:prSet>
      <dgm:spPr/>
      <dgm:t>
        <a:bodyPr/>
        <a:lstStyle/>
        <a:p>
          <a:endParaRPr lang="en-US"/>
        </a:p>
      </dgm:t>
    </dgm:pt>
    <dgm:pt modelId="{616806CC-55FA-4E9D-9671-63989A807CE9}" type="pres">
      <dgm:prSet presAssocID="{2BBF26C6-9922-4286-8AF9-A29A3DBAA984}" presName="parentLin" presStyleCnt="0"/>
      <dgm:spPr/>
    </dgm:pt>
    <dgm:pt modelId="{E84E3062-25F9-411B-9766-5E057201373A}" type="pres">
      <dgm:prSet presAssocID="{2BBF26C6-9922-4286-8AF9-A29A3DBAA984}" presName="parentLeftMargin" presStyleLbl="node1" presStyleIdx="0" presStyleCnt="6"/>
      <dgm:spPr/>
      <dgm:t>
        <a:bodyPr/>
        <a:lstStyle/>
        <a:p>
          <a:endParaRPr lang="en-US"/>
        </a:p>
      </dgm:t>
    </dgm:pt>
    <dgm:pt modelId="{1B5A09F9-6B03-40ED-BEC3-963781784388}" type="pres">
      <dgm:prSet presAssocID="{2BBF26C6-9922-4286-8AF9-A29A3DBAA984}" presName="parentText" presStyleLbl="node1" presStyleIdx="0" presStyleCnt="6">
        <dgm:presLayoutVars>
          <dgm:chMax val="0"/>
          <dgm:bulletEnabled val="1"/>
        </dgm:presLayoutVars>
      </dgm:prSet>
      <dgm:spPr/>
      <dgm:t>
        <a:bodyPr/>
        <a:lstStyle/>
        <a:p>
          <a:endParaRPr lang="en-US"/>
        </a:p>
      </dgm:t>
    </dgm:pt>
    <dgm:pt modelId="{C9A86E1E-1B2C-48DD-887B-941347562981}" type="pres">
      <dgm:prSet presAssocID="{2BBF26C6-9922-4286-8AF9-A29A3DBAA984}" presName="negativeSpace" presStyleCnt="0"/>
      <dgm:spPr/>
    </dgm:pt>
    <dgm:pt modelId="{B96067EF-912B-45FF-B1CA-ED6548DA5A00}" type="pres">
      <dgm:prSet presAssocID="{2BBF26C6-9922-4286-8AF9-A29A3DBAA984}" presName="childText" presStyleLbl="conFgAcc1" presStyleIdx="0" presStyleCnt="6">
        <dgm:presLayoutVars>
          <dgm:bulletEnabled val="1"/>
        </dgm:presLayoutVars>
      </dgm:prSet>
      <dgm:spPr/>
    </dgm:pt>
    <dgm:pt modelId="{1375412C-FBC8-4A4F-BA08-8B17F55AB705}" type="pres">
      <dgm:prSet presAssocID="{DFCFBF8F-515F-473E-BED5-24DBAF09656C}" presName="spaceBetweenRectangles" presStyleCnt="0"/>
      <dgm:spPr/>
    </dgm:pt>
    <dgm:pt modelId="{463A1F9E-522E-4220-90C3-D149AE8B1F3D}" type="pres">
      <dgm:prSet presAssocID="{1A005A5B-4966-445C-A115-0DE0660C727E}" presName="parentLin" presStyleCnt="0"/>
      <dgm:spPr/>
    </dgm:pt>
    <dgm:pt modelId="{FEF06E94-A9DC-4A2A-8C3F-E064F5CFBA15}" type="pres">
      <dgm:prSet presAssocID="{1A005A5B-4966-445C-A115-0DE0660C727E}" presName="parentLeftMargin" presStyleLbl="node1" presStyleIdx="0" presStyleCnt="6"/>
      <dgm:spPr/>
      <dgm:t>
        <a:bodyPr/>
        <a:lstStyle/>
        <a:p>
          <a:endParaRPr lang="en-US"/>
        </a:p>
      </dgm:t>
    </dgm:pt>
    <dgm:pt modelId="{52A24481-0CB4-4CA2-9721-1FD88A620C13}" type="pres">
      <dgm:prSet presAssocID="{1A005A5B-4966-445C-A115-0DE0660C727E}" presName="parentText" presStyleLbl="node1" presStyleIdx="1" presStyleCnt="6">
        <dgm:presLayoutVars>
          <dgm:chMax val="0"/>
          <dgm:bulletEnabled val="1"/>
        </dgm:presLayoutVars>
      </dgm:prSet>
      <dgm:spPr/>
      <dgm:t>
        <a:bodyPr/>
        <a:lstStyle/>
        <a:p>
          <a:endParaRPr lang="en-US"/>
        </a:p>
      </dgm:t>
    </dgm:pt>
    <dgm:pt modelId="{241198C4-1962-4C72-99B0-CFB421B2F081}" type="pres">
      <dgm:prSet presAssocID="{1A005A5B-4966-445C-A115-0DE0660C727E}" presName="negativeSpace" presStyleCnt="0"/>
      <dgm:spPr/>
    </dgm:pt>
    <dgm:pt modelId="{55ACA2CE-F966-4F08-A697-4025416F210C}" type="pres">
      <dgm:prSet presAssocID="{1A005A5B-4966-445C-A115-0DE0660C727E}" presName="childText" presStyleLbl="conFgAcc1" presStyleIdx="1" presStyleCnt="6">
        <dgm:presLayoutVars>
          <dgm:bulletEnabled val="1"/>
        </dgm:presLayoutVars>
      </dgm:prSet>
      <dgm:spPr/>
    </dgm:pt>
    <dgm:pt modelId="{E4040880-F16F-48E6-B74C-220823C7B89F}" type="pres">
      <dgm:prSet presAssocID="{9CEC12ED-2899-4F23-A4CF-5723D5E13512}" presName="spaceBetweenRectangles" presStyleCnt="0"/>
      <dgm:spPr/>
    </dgm:pt>
    <dgm:pt modelId="{01ABC1D3-21EA-4D51-8F80-380A17AE658A}" type="pres">
      <dgm:prSet presAssocID="{F18FEA1C-2744-4B71-B922-9A5518481601}" presName="parentLin" presStyleCnt="0"/>
      <dgm:spPr/>
    </dgm:pt>
    <dgm:pt modelId="{92061ED4-BB96-4DBB-8E4B-22CD06B4324D}" type="pres">
      <dgm:prSet presAssocID="{F18FEA1C-2744-4B71-B922-9A5518481601}" presName="parentLeftMargin" presStyleLbl="node1" presStyleIdx="1" presStyleCnt="6"/>
      <dgm:spPr/>
      <dgm:t>
        <a:bodyPr/>
        <a:lstStyle/>
        <a:p>
          <a:endParaRPr lang="en-US"/>
        </a:p>
      </dgm:t>
    </dgm:pt>
    <dgm:pt modelId="{F991DCCA-0029-4E65-A216-1DEA08A266A3}" type="pres">
      <dgm:prSet presAssocID="{F18FEA1C-2744-4B71-B922-9A5518481601}" presName="parentText" presStyleLbl="node1" presStyleIdx="2" presStyleCnt="6">
        <dgm:presLayoutVars>
          <dgm:chMax val="0"/>
          <dgm:bulletEnabled val="1"/>
        </dgm:presLayoutVars>
      </dgm:prSet>
      <dgm:spPr/>
      <dgm:t>
        <a:bodyPr/>
        <a:lstStyle/>
        <a:p>
          <a:endParaRPr lang="en-US"/>
        </a:p>
      </dgm:t>
    </dgm:pt>
    <dgm:pt modelId="{6B2D382A-197F-4FE2-A6AD-CBA65AA22114}" type="pres">
      <dgm:prSet presAssocID="{F18FEA1C-2744-4B71-B922-9A5518481601}" presName="negativeSpace" presStyleCnt="0"/>
      <dgm:spPr/>
    </dgm:pt>
    <dgm:pt modelId="{4A43027A-BDC5-4527-9AAB-025E57E06181}" type="pres">
      <dgm:prSet presAssocID="{F18FEA1C-2744-4B71-B922-9A5518481601}" presName="childText" presStyleLbl="conFgAcc1" presStyleIdx="2" presStyleCnt="6">
        <dgm:presLayoutVars>
          <dgm:bulletEnabled val="1"/>
        </dgm:presLayoutVars>
      </dgm:prSet>
      <dgm:spPr/>
    </dgm:pt>
    <dgm:pt modelId="{8944005A-8851-4DF5-ABA7-FB67069BDDA9}" type="pres">
      <dgm:prSet presAssocID="{3EB2E5C7-C4BC-47DF-98BD-C04A066BAE74}" presName="spaceBetweenRectangles" presStyleCnt="0"/>
      <dgm:spPr/>
    </dgm:pt>
    <dgm:pt modelId="{65745246-002C-4E4E-A9C0-9616FC29CE14}" type="pres">
      <dgm:prSet presAssocID="{B245A3D9-6564-46D5-B67B-7A530B38D389}" presName="parentLin" presStyleCnt="0"/>
      <dgm:spPr/>
    </dgm:pt>
    <dgm:pt modelId="{B066D884-F8C4-4D63-901F-AE0E4E67B663}" type="pres">
      <dgm:prSet presAssocID="{B245A3D9-6564-46D5-B67B-7A530B38D389}" presName="parentLeftMargin" presStyleLbl="node1" presStyleIdx="2" presStyleCnt="6"/>
      <dgm:spPr/>
      <dgm:t>
        <a:bodyPr/>
        <a:lstStyle/>
        <a:p>
          <a:endParaRPr lang="en-US"/>
        </a:p>
      </dgm:t>
    </dgm:pt>
    <dgm:pt modelId="{DDEA0383-01C9-41FB-A155-58044B37A9A7}" type="pres">
      <dgm:prSet presAssocID="{B245A3D9-6564-46D5-B67B-7A530B38D389}" presName="parentText" presStyleLbl="node1" presStyleIdx="3" presStyleCnt="6">
        <dgm:presLayoutVars>
          <dgm:chMax val="0"/>
          <dgm:bulletEnabled val="1"/>
        </dgm:presLayoutVars>
      </dgm:prSet>
      <dgm:spPr/>
      <dgm:t>
        <a:bodyPr/>
        <a:lstStyle/>
        <a:p>
          <a:endParaRPr lang="en-US"/>
        </a:p>
      </dgm:t>
    </dgm:pt>
    <dgm:pt modelId="{A9912381-EC7D-43EE-93A8-69EAD9975DEA}" type="pres">
      <dgm:prSet presAssocID="{B245A3D9-6564-46D5-B67B-7A530B38D389}" presName="negativeSpace" presStyleCnt="0"/>
      <dgm:spPr/>
    </dgm:pt>
    <dgm:pt modelId="{570E8EFF-7294-4BB5-8844-4F47818684DF}" type="pres">
      <dgm:prSet presAssocID="{B245A3D9-6564-46D5-B67B-7A530B38D389}" presName="childText" presStyleLbl="conFgAcc1" presStyleIdx="3" presStyleCnt="6">
        <dgm:presLayoutVars>
          <dgm:bulletEnabled val="1"/>
        </dgm:presLayoutVars>
      </dgm:prSet>
      <dgm:spPr/>
    </dgm:pt>
    <dgm:pt modelId="{1C35677F-AF01-4B3B-AA4E-76C99B98E6A1}" type="pres">
      <dgm:prSet presAssocID="{B914728F-A5EE-4DB1-B0FE-733B306542D8}" presName="spaceBetweenRectangles" presStyleCnt="0"/>
      <dgm:spPr/>
    </dgm:pt>
    <dgm:pt modelId="{51C4B55B-FE1C-4E4C-9F50-27AE33AA4BD6}" type="pres">
      <dgm:prSet presAssocID="{F20D3616-E8DF-4400-B233-98AB6FA6DFD9}" presName="parentLin" presStyleCnt="0"/>
      <dgm:spPr/>
    </dgm:pt>
    <dgm:pt modelId="{C8064695-2F5B-4DE6-91FB-AFDA454C23B3}" type="pres">
      <dgm:prSet presAssocID="{F20D3616-E8DF-4400-B233-98AB6FA6DFD9}" presName="parentLeftMargin" presStyleLbl="node1" presStyleIdx="3" presStyleCnt="6"/>
      <dgm:spPr/>
      <dgm:t>
        <a:bodyPr/>
        <a:lstStyle/>
        <a:p>
          <a:endParaRPr lang="en-US"/>
        </a:p>
      </dgm:t>
    </dgm:pt>
    <dgm:pt modelId="{F359EC41-DDB0-40DA-948F-03F6417D8AFD}" type="pres">
      <dgm:prSet presAssocID="{F20D3616-E8DF-4400-B233-98AB6FA6DFD9}" presName="parentText" presStyleLbl="node1" presStyleIdx="4" presStyleCnt="6">
        <dgm:presLayoutVars>
          <dgm:chMax val="0"/>
          <dgm:bulletEnabled val="1"/>
        </dgm:presLayoutVars>
      </dgm:prSet>
      <dgm:spPr/>
      <dgm:t>
        <a:bodyPr/>
        <a:lstStyle/>
        <a:p>
          <a:endParaRPr lang="en-US"/>
        </a:p>
      </dgm:t>
    </dgm:pt>
    <dgm:pt modelId="{AF3D38C5-79E0-499D-92B9-ECAB8FD879D1}" type="pres">
      <dgm:prSet presAssocID="{F20D3616-E8DF-4400-B233-98AB6FA6DFD9}" presName="negativeSpace" presStyleCnt="0"/>
      <dgm:spPr/>
    </dgm:pt>
    <dgm:pt modelId="{380EE2BC-6E68-4DE0-815B-5ED45E036E82}" type="pres">
      <dgm:prSet presAssocID="{F20D3616-E8DF-4400-B233-98AB6FA6DFD9}" presName="childText" presStyleLbl="conFgAcc1" presStyleIdx="4" presStyleCnt="6">
        <dgm:presLayoutVars>
          <dgm:bulletEnabled val="1"/>
        </dgm:presLayoutVars>
      </dgm:prSet>
      <dgm:spPr/>
    </dgm:pt>
    <dgm:pt modelId="{FFD61AD8-4664-49B2-8317-386AAC02FBB8}" type="pres">
      <dgm:prSet presAssocID="{0F11353C-9525-41B5-84B7-232EF69B659B}" presName="spaceBetweenRectangles" presStyleCnt="0"/>
      <dgm:spPr/>
    </dgm:pt>
    <dgm:pt modelId="{BD1CEC1B-8E07-4B1C-91E9-0081629C3FFA}" type="pres">
      <dgm:prSet presAssocID="{CDF22589-4D18-4862-A987-DB9679081943}" presName="parentLin" presStyleCnt="0"/>
      <dgm:spPr/>
    </dgm:pt>
    <dgm:pt modelId="{07530E37-B37D-4798-A8F3-052D1C7A79C2}" type="pres">
      <dgm:prSet presAssocID="{CDF22589-4D18-4862-A987-DB9679081943}" presName="parentLeftMargin" presStyleLbl="node1" presStyleIdx="4" presStyleCnt="6"/>
      <dgm:spPr/>
      <dgm:t>
        <a:bodyPr/>
        <a:lstStyle/>
        <a:p>
          <a:endParaRPr lang="en-US"/>
        </a:p>
      </dgm:t>
    </dgm:pt>
    <dgm:pt modelId="{462311DD-069E-4953-B410-4CD4A66ABE33}" type="pres">
      <dgm:prSet presAssocID="{CDF22589-4D18-4862-A987-DB9679081943}" presName="parentText" presStyleLbl="node1" presStyleIdx="5" presStyleCnt="6">
        <dgm:presLayoutVars>
          <dgm:chMax val="0"/>
          <dgm:bulletEnabled val="1"/>
        </dgm:presLayoutVars>
      </dgm:prSet>
      <dgm:spPr/>
      <dgm:t>
        <a:bodyPr/>
        <a:lstStyle/>
        <a:p>
          <a:endParaRPr lang="en-US"/>
        </a:p>
      </dgm:t>
    </dgm:pt>
    <dgm:pt modelId="{50B57F9E-3E73-4ECC-84D5-EC4F3B712A83}" type="pres">
      <dgm:prSet presAssocID="{CDF22589-4D18-4862-A987-DB9679081943}" presName="negativeSpace" presStyleCnt="0"/>
      <dgm:spPr/>
    </dgm:pt>
    <dgm:pt modelId="{2393A9DC-74CA-4928-AE2C-8F87DE4A5074}" type="pres">
      <dgm:prSet presAssocID="{CDF22589-4D18-4862-A987-DB9679081943}" presName="childText" presStyleLbl="conFgAcc1" presStyleIdx="5" presStyleCnt="6">
        <dgm:presLayoutVars>
          <dgm:bulletEnabled val="1"/>
        </dgm:presLayoutVars>
      </dgm:prSet>
      <dgm:spPr/>
    </dgm:pt>
  </dgm:ptLst>
  <dgm:cxnLst>
    <dgm:cxn modelId="{13922123-B372-4B3E-B0DD-29C9DD86E8A9}" type="presOf" srcId="{CDF22589-4D18-4862-A987-DB9679081943}" destId="{07530E37-B37D-4798-A8F3-052D1C7A79C2}" srcOrd="0" destOrd="0" presId="urn:microsoft.com/office/officeart/2005/8/layout/list1"/>
    <dgm:cxn modelId="{D7C1287D-CD3A-41D9-B15F-7C7D8CE5B328}" type="presOf" srcId="{CDF22589-4D18-4862-A987-DB9679081943}" destId="{462311DD-069E-4953-B410-4CD4A66ABE33}" srcOrd="1" destOrd="0" presId="urn:microsoft.com/office/officeart/2005/8/layout/list1"/>
    <dgm:cxn modelId="{214428C2-8E2E-44DD-A5D2-3BF803866E07}" type="presOf" srcId="{1A005A5B-4966-445C-A115-0DE0660C727E}" destId="{52A24481-0CB4-4CA2-9721-1FD88A620C13}" srcOrd="1" destOrd="0" presId="urn:microsoft.com/office/officeart/2005/8/layout/list1"/>
    <dgm:cxn modelId="{F62C7E21-1C08-4E82-B24C-5043F67AA89E}" type="presOf" srcId="{B245A3D9-6564-46D5-B67B-7A530B38D389}" destId="{B066D884-F8C4-4D63-901F-AE0E4E67B663}" srcOrd="0" destOrd="0" presId="urn:microsoft.com/office/officeart/2005/8/layout/list1"/>
    <dgm:cxn modelId="{79DFB583-387E-451A-948E-982A969CB34B}" srcId="{9E088CEF-B500-42AA-B803-5522E019AB27}" destId="{CDF22589-4D18-4862-A987-DB9679081943}" srcOrd="5" destOrd="0" parTransId="{AF9D4191-2548-45C3-BD51-9EECD9D87B6E}" sibTransId="{DE117C16-C0DA-4064-9837-AF4AD4023D73}"/>
    <dgm:cxn modelId="{3BD7606C-FA90-4CD8-9FDE-C9E1A8FB4A8B}" type="presOf" srcId="{F20D3616-E8DF-4400-B233-98AB6FA6DFD9}" destId="{F359EC41-DDB0-40DA-948F-03F6417D8AFD}" srcOrd="1" destOrd="0" presId="urn:microsoft.com/office/officeart/2005/8/layout/list1"/>
    <dgm:cxn modelId="{E97E06DC-883B-4041-A9DA-C97012EC6EF1}" srcId="{9E088CEF-B500-42AA-B803-5522E019AB27}" destId="{F20D3616-E8DF-4400-B233-98AB6FA6DFD9}" srcOrd="4" destOrd="0" parTransId="{96149CEC-143A-47F0-B5E3-ECA8605E3A61}" sibTransId="{0F11353C-9525-41B5-84B7-232EF69B659B}"/>
    <dgm:cxn modelId="{6DA629CE-B104-4FF8-B553-DCB7417E6630}" type="presOf" srcId="{F20D3616-E8DF-4400-B233-98AB6FA6DFD9}" destId="{C8064695-2F5B-4DE6-91FB-AFDA454C23B3}" srcOrd="0" destOrd="0" presId="urn:microsoft.com/office/officeart/2005/8/layout/list1"/>
    <dgm:cxn modelId="{F1266F94-D143-431E-965A-39B4930DF4A1}" type="presOf" srcId="{F18FEA1C-2744-4B71-B922-9A5518481601}" destId="{F991DCCA-0029-4E65-A216-1DEA08A266A3}" srcOrd="1" destOrd="0" presId="urn:microsoft.com/office/officeart/2005/8/layout/list1"/>
    <dgm:cxn modelId="{DF7E5732-BB01-424D-8917-62C216206CC9}" srcId="{9E088CEF-B500-42AA-B803-5522E019AB27}" destId="{B245A3D9-6564-46D5-B67B-7A530B38D389}" srcOrd="3" destOrd="0" parTransId="{BE3AF1A8-1390-41C4-A6F4-64D43F6D305B}" sibTransId="{B914728F-A5EE-4DB1-B0FE-733B306542D8}"/>
    <dgm:cxn modelId="{E1409CB7-07B8-400F-A262-33FE6AA7C38D}" srcId="{9E088CEF-B500-42AA-B803-5522E019AB27}" destId="{F18FEA1C-2744-4B71-B922-9A5518481601}" srcOrd="2" destOrd="0" parTransId="{4D6C8A95-B821-4D78-A0E7-B7696550005E}" sibTransId="{3EB2E5C7-C4BC-47DF-98BD-C04A066BAE74}"/>
    <dgm:cxn modelId="{7C22282C-C319-443B-8EE5-8FB1751868EF}" srcId="{9E088CEF-B500-42AA-B803-5522E019AB27}" destId="{2BBF26C6-9922-4286-8AF9-A29A3DBAA984}" srcOrd="0" destOrd="0" parTransId="{86EEBE19-2685-4D76-B731-4D0BB8F6F625}" sibTransId="{DFCFBF8F-515F-473E-BED5-24DBAF09656C}"/>
    <dgm:cxn modelId="{29907DC2-8101-4819-9741-1AE2BB2FE926}" srcId="{9E088CEF-B500-42AA-B803-5522E019AB27}" destId="{1A005A5B-4966-445C-A115-0DE0660C727E}" srcOrd="1" destOrd="0" parTransId="{EAE62615-FC81-4D00-9175-200DDD444013}" sibTransId="{9CEC12ED-2899-4F23-A4CF-5723D5E13512}"/>
    <dgm:cxn modelId="{5F764A89-5E73-4A38-861B-31CBF53FC942}" type="presOf" srcId="{1A005A5B-4966-445C-A115-0DE0660C727E}" destId="{FEF06E94-A9DC-4A2A-8C3F-E064F5CFBA15}" srcOrd="0" destOrd="0" presId="urn:microsoft.com/office/officeart/2005/8/layout/list1"/>
    <dgm:cxn modelId="{9930E6EE-714C-40A6-80CA-29347D4D59CE}" type="presOf" srcId="{F18FEA1C-2744-4B71-B922-9A5518481601}" destId="{92061ED4-BB96-4DBB-8E4B-22CD06B4324D}" srcOrd="0" destOrd="0" presId="urn:microsoft.com/office/officeart/2005/8/layout/list1"/>
    <dgm:cxn modelId="{A23EB854-18F4-4776-A539-840B12A9B281}" type="presOf" srcId="{2BBF26C6-9922-4286-8AF9-A29A3DBAA984}" destId="{E84E3062-25F9-411B-9766-5E057201373A}" srcOrd="0" destOrd="0" presId="urn:microsoft.com/office/officeart/2005/8/layout/list1"/>
    <dgm:cxn modelId="{34DCBCB7-98E5-4F41-81E0-34650556329F}" type="presOf" srcId="{9E088CEF-B500-42AA-B803-5522E019AB27}" destId="{FEB2820F-BAAE-4580-8C8F-F539676547EE}" srcOrd="0" destOrd="0" presId="urn:microsoft.com/office/officeart/2005/8/layout/list1"/>
    <dgm:cxn modelId="{2CD98BB8-0E27-4FCC-8BA5-6EBBEA051B29}" type="presOf" srcId="{2BBF26C6-9922-4286-8AF9-A29A3DBAA984}" destId="{1B5A09F9-6B03-40ED-BEC3-963781784388}" srcOrd="1" destOrd="0" presId="urn:microsoft.com/office/officeart/2005/8/layout/list1"/>
    <dgm:cxn modelId="{CEFD6E73-C59B-4CFD-9C59-72C885BF1E4A}" type="presOf" srcId="{B245A3D9-6564-46D5-B67B-7A530B38D389}" destId="{DDEA0383-01C9-41FB-A155-58044B37A9A7}" srcOrd="1" destOrd="0" presId="urn:microsoft.com/office/officeart/2005/8/layout/list1"/>
    <dgm:cxn modelId="{05BDFE44-6652-4901-AF3F-643FD7C76F5F}" type="presParOf" srcId="{FEB2820F-BAAE-4580-8C8F-F539676547EE}" destId="{616806CC-55FA-4E9D-9671-63989A807CE9}" srcOrd="0" destOrd="0" presId="urn:microsoft.com/office/officeart/2005/8/layout/list1"/>
    <dgm:cxn modelId="{EA019AE3-699C-42C1-912C-E587D0EFD301}" type="presParOf" srcId="{616806CC-55FA-4E9D-9671-63989A807CE9}" destId="{E84E3062-25F9-411B-9766-5E057201373A}" srcOrd="0" destOrd="0" presId="urn:microsoft.com/office/officeart/2005/8/layout/list1"/>
    <dgm:cxn modelId="{AE0293B3-5E11-4ADA-AF96-3B6FABE79364}" type="presParOf" srcId="{616806CC-55FA-4E9D-9671-63989A807CE9}" destId="{1B5A09F9-6B03-40ED-BEC3-963781784388}" srcOrd="1" destOrd="0" presId="urn:microsoft.com/office/officeart/2005/8/layout/list1"/>
    <dgm:cxn modelId="{D537C549-D039-4CFA-871E-E0013EA1ECA7}" type="presParOf" srcId="{FEB2820F-BAAE-4580-8C8F-F539676547EE}" destId="{C9A86E1E-1B2C-48DD-887B-941347562981}" srcOrd="1" destOrd="0" presId="urn:microsoft.com/office/officeart/2005/8/layout/list1"/>
    <dgm:cxn modelId="{F5A96B8F-61E2-456D-94AE-615B4DA1B670}" type="presParOf" srcId="{FEB2820F-BAAE-4580-8C8F-F539676547EE}" destId="{B96067EF-912B-45FF-B1CA-ED6548DA5A00}" srcOrd="2" destOrd="0" presId="urn:microsoft.com/office/officeart/2005/8/layout/list1"/>
    <dgm:cxn modelId="{F57AF617-5308-4DF2-937B-A9661405A405}" type="presParOf" srcId="{FEB2820F-BAAE-4580-8C8F-F539676547EE}" destId="{1375412C-FBC8-4A4F-BA08-8B17F55AB705}" srcOrd="3" destOrd="0" presId="urn:microsoft.com/office/officeart/2005/8/layout/list1"/>
    <dgm:cxn modelId="{07C065BF-B396-4231-A3D6-C4742BBBB5FE}" type="presParOf" srcId="{FEB2820F-BAAE-4580-8C8F-F539676547EE}" destId="{463A1F9E-522E-4220-90C3-D149AE8B1F3D}" srcOrd="4" destOrd="0" presId="urn:microsoft.com/office/officeart/2005/8/layout/list1"/>
    <dgm:cxn modelId="{CC028E9A-0A65-4B1D-B978-019998E7DF02}" type="presParOf" srcId="{463A1F9E-522E-4220-90C3-D149AE8B1F3D}" destId="{FEF06E94-A9DC-4A2A-8C3F-E064F5CFBA15}" srcOrd="0" destOrd="0" presId="urn:microsoft.com/office/officeart/2005/8/layout/list1"/>
    <dgm:cxn modelId="{171154F5-DE0F-4B67-A654-063C09917CAC}" type="presParOf" srcId="{463A1F9E-522E-4220-90C3-D149AE8B1F3D}" destId="{52A24481-0CB4-4CA2-9721-1FD88A620C13}" srcOrd="1" destOrd="0" presId="urn:microsoft.com/office/officeart/2005/8/layout/list1"/>
    <dgm:cxn modelId="{6C43267B-848C-4169-8E14-71E2FDF26CD9}" type="presParOf" srcId="{FEB2820F-BAAE-4580-8C8F-F539676547EE}" destId="{241198C4-1962-4C72-99B0-CFB421B2F081}" srcOrd="5" destOrd="0" presId="urn:microsoft.com/office/officeart/2005/8/layout/list1"/>
    <dgm:cxn modelId="{0A78AAE9-004D-4920-88DD-8461FFEA331D}" type="presParOf" srcId="{FEB2820F-BAAE-4580-8C8F-F539676547EE}" destId="{55ACA2CE-F966-4F08-A697-4025416F210C}" srcOrd="6" destOrd="0" presId="urn:microsoft.com/office/officeart/2005/8/layout/list1"/>
    <dgm:cxn modelId="{91466DC7-97A7-4EF3-8522-5BDE7558E16C}" type="presParOf" srcId="{FEB2820F-BAAE-4580-8C8F-F539676547EE}" destId="{E4040880-F16F-48E6-B74C-220823C7B89F}" srcOrd="7" destOrd="0" presId="urn:microsoft.com/office/officeart/2005/8/layout/list1"/>
    <dgm:cxn modelId="{C6D0DA59-FCE5-477D-B780-A2E24CA3FAC2}" type="presParOf" srcId="{FEB2820F-BAAE-4580-8C8F-F539676547EE}" destId="{01ABC1D3-21EA-4D51-8F80-380A17AE658A}" srcOrd="8" destOrd="0" presId="urn:microsoft.com/office/officeart/2005/8/layout/list1"/>
    <dgm:cxn modelId="{85061CB6-E839-407B-8148-330972BE6781}" type="presParOf" srcId="{01ABC1D3-21EA-4D51-8F80-380A17AE658A}" destId="{92061ED4-BB96-4DBB-8E4B-22CD06B4324D}" srcOrd="0" destOrd="0" presId="urn:microsoft.com/office/officeart/2005/8/layout/list1"/>
    <dgm:cxn modelId="{0801A87A-5D91-4651-8847-1265D18601DB}" type="presParOf" srcId="{01ABC1D3-21EA-4D51-8F80-380A17AE658A}" destId="{F991DCCA-0029-4E65-A216-1DEA08A266A3}" srcOrd="1" destOrd="0" presId="urn:microsoft.com/office/officeart/2005/8/layout/list1"/>
    <dgm:cxn modelId="{D26C652A-90B3-491B-8590-3F5D741E647C}" type="presParOf" srcId="{FEB2820F-BAAE-4580-8C8F-F539676547EE}" destId="{6B2D382A-197F-4FE2-A6AD-CBA65AA22114}" srcOrd="9" destOrd="0" presId="urn:microsoft.com/office/officeart/2005/8/layout/list1"/>
    <dgm:cxn modelId="{AE4B7C3D-BB89-48AE-8695-DD355D715D75}" type="presParOf" srcId="{FEB2820F-BAAE-4580-8C8F-F539676547EE}" destId="{4A43027A-BDC5-4527-9AAB-025E57E06181}" srcOrd="10" destOrd="0" presId="urn:microsoft.com/office/officeart/2005/8/layout/list1"/>
    <dgm:cxn modelId="{18804F7A-647A-43A8-AACE-A527579F3F1B}" type="presParOf" srcId="{FEB2820F-BAAE-4580-8C8F-F539676547EE}" destId="{8944005A-8851-4DF5-ABA7-FB67069BDDA9}" srcOrd="11" destOrd="0" presId="urn:microsoft.com/office/officeart/2005/8/layout/list1"/>
    <dgm:cxn modelId="{15CDA905-937B-433F-990E-80A0A983BA63}" type="presParOf" srcId="{FEB2820F-BAAE-4580-8C8F-F539676547EE}" destId="{65745246-002C-4E4E-A9C0-9616FC29CE14}" srcOrd="12" destOrd="0" presId="urn:microsoft.com/office/officeart/2005/8/layout/list1"/>
    <dgm:cxn modelId="{E9720863-20A9-4CC2-B6D1-3E7A84A0ABD2}" type="presParOf" srcId="{65745246-002C-4E4E-A9C0-9616FC29CE14}" destId="{B066D884-F8C4-4D63-901F-AE0E4E67B663}" srcOrd="0" destOrd="0" presId="urn:microsoft.com/office/officeart/2005/8/layout/list1"/>
    <dgm:cxn modelId="{6C5CBC2C-1CE6-44C7-8E1B-51FFFC39037D}" type="presParOf" srcId="{65745246-002C-4E4E-A9C0-9616FC29CE14}" destId="{DDEA0383-01C9-41FB-A155-58044B37A9A7}" srcOrd="1" destOrd="0" presId="urn:microsoft.com/office/officeart/2005/8/layout/list1"/>
    <dgm:cxn modelId="{232623A6-38E7-408E-9141-36AFB2C4D08F}" type="presParOf" srcId="{FEB2820F-BAAE-4580-8C8F-F539676547EE}" destId="{A9912381-EC7D-43EE-93A8-69EAD9975DEA}" srcOrd="13" destOrd="0" presId="urn:microsoft.com/office/officeart/2005/8/layout/list1"/>
    <dgm:cxn modelId="{45E54E01-D01D-4D2C-97B0-EEFEE2E2059A}" type="presParOf" srcId="{FEB2820F-BAAE-4580-8C8F-F539676547EE}" destId="{570E8EFF-7294-4BB5-8844-4F47818684DF}" srcOrd="14" destOrd="0" presId="urn:microsoft.com/office/officeart/2005/8/layout/list1"/>
    <dgm:cxn modelId="{86E4E2BC-EF96-4B39-A208-84E29A25ADA8}" type="presParOf" srcId="{FEB2820F-BAAE-4580-8C8F-F539676547EE}" destId="{1C35677F-AF01-4B3B-AA4E-76C99B98E6A1}" srcOrd="15" destOrd="0" presId="urn:microsoft.com/office/officeart/2005/8/layout/list1"/>
    <dgm:cxn modelId="{39C940FC-5709-43EB-B957-E85437A82C79}" type="presParOf" srcId="{FEB2820F-BAAE-4580-8C8F-F539676547EE}" destId="{51C4B55B-FE1C-4E4C-9F50-27AE33AA4BD6}" srcOrd="16" destOrd="0" presId="urn:microsoft.com/office/officeart/2005/8/layout/list1"/>
    <dgm:cxn modelId="{572D4C6A-536D-4B64-9033-DEF6156AD910}" type="presParOf" srcId="{51C4B55B-FE1C-4E4C-9F50-27AE33AA4BD6}" destId="{C8064695-2F5B-4DE6-91FB-AFDA454C23B3}" srcOrd="0" destOrd="0" presId="urn:microsoft.com/office/officeart/2005/8/layout/list1"/>
    <dgm:cxn modelId="{682E473E-4DF0-4155-B954-B87E193CDCCF}" type="presParOf" srcId="{51C4B55B-FE1C-4E4C-9F50-27AE33AA4BD6}" destId="{F359EC41-DDB0-40DA-948F-03F6417D8AFD}" srcOrd="1" destOrd="0" presId="urn:microsoft.com/office/officeart/2005/8/layout/list1"/>
    <dgm:cxn modelId="{803707E9-07EA-4923-A946-15E2835C45AE}" type="presParOf" srcId="{FEB2820F-BAAE-4580-8C8F-F539676547EE}" destId="{AF3D38C5-79E0-499D-92B9-ECAB8FD879D1}" srcOrd="17" destOrd="0" presId="urn:microsoft.com/office/officeart/2005/8/layout/list1"/>
    <dgm:cxn modelId="{2DA37BEA-8406-4B19-B9A4-5393C93D5242}" type="presParOf" srcId="{FEB2820F-BAAE-4580-8C8F-F539676547EE}" destId="{380EE2BC-6E68-4DE0-815B-5ED45E036E82}" srcOrd="18" destOrd="0" presId="urn:microsoft.com/office/officeart/2005/8/layout/list1"/>
    <dgm:cxn modelId="{B2870CAE-F8E3-4EFC-870E-B8A2DFD92B29}" type="presParOf" srcId="{FEB2820F-BAAE-4580-8C8F-F539676547EE}" destId="{FFD61AD8-4664-49B2-8317-386AAC02FBB8}" srcOrd="19" destOrd="0" presId="urn:microsoft.com/office/officeart/2005/8/layout/list1"/>
    <dgm:cxn modelId="{15AAB7E9-91C5-4709-8CC7-61D6D8628F19}" type="presParOf" srcId="{FEB2820F-BAAE-4580-8C8F-F539676547EE}" destId="{BD1CEC1B-8E07-4B1C-91E9-0081629C3FFA}" srcOrd="20" destOrd="0" presId="urn:microsoft.com/office/officeart/2005/8/layout/list1"/>
    <dgm:cxn modelId="{F7370194-76CF-4930-A51F-3F4EFDDF891E}" type="presParOf" srcId="{BD1CEC1B-8E07-4B1C-91E9-0081629C3FFA}" destId="{07530E37-B37D-4798-A8F3-052D1C7A79C2}" srcOrd="0" destOrd="0" presId="urn:microsoft.com/office/officeart/2005/8/layout/list1"/>
    <dgm:cxn modelId="{04393763-1F3F-4358-AB82-BF2A6AF501D0}" type="presParOf" srcId="{BD1CEC1B-8E07-4B1C-91E9-0081629C3FFA}" destId="{462311DD-069E-4953-B410-4CD4A66ABE33}" srcOrd="1" destOrd="0" presId="urn:microsoft.com/office/officeart/2005/8/layout/list1"/>
    <dgm:cxn modelId="{06C90D3F-E45B-4268-BF21-F5CF7C0126DB}" type="presParOf" srcId="{FEB2820F-BAAE-4580-8C8F-F539676547EE}" destId="{50B57F9E-3E73-4ECC-84D5-EC4F3B712A83}" srcOrd="21" destOrd="0" presId="urn:microsoft.com/office/officeart/2005/8/layout/list1"/>
    <dgm:cxn modelId="{32DCCECC-A3D4-40CE-B5CD-DD90B8CA5C3E}" type="presParOf" srcId="{FEB2820F-BAAE-4580-8C8F-F539676547EE}" destId="{2393A9DC-74CA-4928-AE2C-8F87DE4A5074}"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067EF-912B-45FF-B1CA-ED6548DA5A00}">
      <dsp:nvSpPr>
        <dsp:cNvPr id="0" name=""/>
        <dsp:cNvSpPr/>
      </dsp:nvSpPr>
      <dsp:spPr>
        <a:xfrm>
          <a:off x="0" y="318580"/>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5A09F9-6B03-40ED-BEC3-963781784388}">
      <dsp:nvSpPr>
        <dsp:cNvPr id="0" name=""/>
        <dsp:cNvSpPr/>
      </dsp:nvSpPr>
      <dsp:spPr>
        <a:xfrm>
          <a:off x="447357" y="97180"/>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1. Branches in a Nutshell</a:t>
          </a:r>
          <a:endParaRPr lang="en-US" sz="1500" kern="1200" dirty="0"/>
        </a:p>
      </dsp:txBody>
      <dsp:txXfrm>
        <a:off x="468973" y="118796"/>
        <a:ext cx="6219773" cy="399568"/>
      </dsp:txXfrm>
    </dsp:sp>
    <dsp:sp modelId="{55ACA2CE-F966-4F08-A697-4025416F210C}">
      <dsp:nvSpPr>
        <dsp:cNvPr id="0" name=""/>
        <dsp:cNvSpPr/>
      </dsp:nvSpPr>
      <dsp:spPr>
        <a:xfrm>
          <a:off x="0" y="998981"/>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24481-0CB4-4CA2-9721-1FD88A620C13}">
      <dsp:nvSpPr>
        <dsp:cNvPr id="0" name=""/>
        <dsp:cNvSpPr/>
      </dsp:nvSpPr>
      <dsp:spPr>
        <a:xfrm>
          <a:off x="447357" y="777581"/>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2. Basic Branching and Merging</a:t>
          </a:r>
          <a:endParaRPr lang="en-US" sz="1500" kern="1200" dirty="0"/>
        </a:p>
      </dsp:txBody>
      <dsp:txXfrm>
        <a:off x="468973" y="799197"/>
        <a:ext cx="6219773" cy="399568"/>
      </dsp:txXfrm>
    </dsp:sp>
    <dsp:sp modelId="{4A43027A-BDC5-4527-9AAB-025E57E06181}">
      <dsp:nvSpPr>
        <dsp:cNvPr id="0" name=""/>
        <dsp:cNvSpPr/>
      </dsp:nvSpPr>
      <dsp:spPr>
        <a:xfrm>
          <a:off x="0" y="1679381"/>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91DCCA-0029-4E65-A216-1DEA08A266A3}">
      <dsp:nvSpPr>
        <dsp:cNvPr id="0" name=""/>
        <dsp:cNvSpPr/>
      </dsp:nvSpPr>
      <dsp:spPr>
        <a:xfrm>
          <a:off x="447357" y="1457981"/>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3. Branch Management</a:t>
          </a:r>
          <a:endParaRPr lang="en-US" sz="1500" kern="1200" dirty="0"/>
        </a:p>
      </dsp:txBody>
      <dsp:txXfrm>
        <a:off x="468973" y="1479597"/>
        <a:ext cx="6219773" cy="399568"/>
      </dsp:txXfrm>
    </dsp:sp>
    <dsp:sp modelId="{570E8EFF-7294-4BB5-8844-4F47818684DF}">
      <dsp:nvSpPr>
        <dsp:cNvPr id="0" name=""/>
        <dsp:cNvSpPr/>
      </dsp:nvSpPr>
      <dsp:spPr>
        <a:xfrm>
          <a:off x="0" y="2359781"/>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EA0383-01C9-41FB-A155-58044B37A9A7}">
      <dsp:nvSpPr>
        <dsp:cNvPr id="0" name=""/>
        <dsp:cNvSpPr/>
      </dsp:nvSpPr>
      <dsp:spPr>
        <a:xfrm>
          <a:off x="447357" y="2138381"/>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4. Branching Workflows</a:t>
          </a:r>
          <a:endParaRPr lang="en-US" sz="1500" kern="1200" dirty="0"/>
        </a:p>
      </dsp:txBody>
      <dsp:txXfrm>
        <a:off x="468973" y="2159997"/>
        <a:ext cx="6219773" cy="399568"/>
      </dsp:txXfrm>
    </dsp:sp>
    <dsp:sp modelId="{380EE2BC-6E68-4DE0-815B-5ED45E036E82}">
      <dsp:nvSpPr>
        <dsp:cNvPr id="0" name=""/>
        <dsp:cNvSpPr/>
      </dsp:nvSpPr>
      <dsp:spPr>
        <a:xfrm>
          <a:off x="0" y="3040181"/>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59EC41-DDB0-40DA-948F-03F6417D8AFD}">
      <dsp:nvSpPr>
        <dsp:cNvPr id="0" name=""/>
        <dsp:cNvSpPr/>
      </dsp:nvSpPr>
      <dsp:spPr>
        <a:xfrm>
          <a:off x="447357" y="2818781"/>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5. Remote Branches</a:t>
          </a:r>
          <a:endParaRPr lang="en-US" sz="1500" kern="1200" dirty="0"/>
        </a:p>
      </dsp:txBody>
      <dsp:txXfrm>
        <a:off x="468973" y="2840397"/>
        <a:ext cx="6219773" cy="399568"/>
      </dsp:txXfrm>
    </dsp:sp>
    <dsp:sp modelId="{2393A9DC-74CA-4928-AE2C-8F87DE4A5074}">
      <dsp:nvSpPr>
        <dsp:cNvPr id="0" name=""/>
        <dsp:cNvSpPr/>
      </dsp:nvSpPr>
      <dsp:spPr>
        <a:xfrm>
          <a:off x="0" y="3720581"/>
          <a:ext cx="8947150"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11DD-069E-4953-B410-4CD4A66ABE33}">
      <dsp:nvSpPr>
        <dsp:cNvPr id="0" name=""/>
        <dsp:cNvSpPr/>
      </dsp:nvSpPr>
      <dsp:spPr>
        <a:xfrm>
          <a:off x="447357" y="3499181"/>
          <a:ext cx="6263005"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727" tIns="0" rIns="236727" bIns="0" numCol="1" spcCol="1270" anchor="ctr" anchorCtr="0">
          <a:noAutofit/>
        </a:bodyPr>
        <a:lstStyle/>
        <a:p>
          <a:pPr lvl="0" algn="l" defTabSz="666750">
            <a:lnSpc>
              <a:spcPct val="90000"/>
            </a:lnSpc>
            <a:spcBef>
              <a:spcPct val="0"/>
            </a:spcBef>
            <a:spcAft>
              <a:spcPct val="35000"/>
            </a:spcAft>
          </a:pPr>
          <a:r>
            <a:rPr lang="en-US" sz="1500" kern="1200" dirty="0" smtClean="0"/>
            <a:t>6</a:t>
          </a:r>
          <a:r>
            <a:rPr lang="en-US" sz="1500" kern="1200" smtClean="0"/>
            <a:t>. </a:t>
          </a:r>
          <a:r>
            <a:rPr lang="en-US" sz="1500" kern="1200" smtClean="0"/>
            <a:t>Rebasing</a:t>
          </a:r>
          <a:endParaRPr lang="en-US" sz="1500" kern="1200" dirty="0"/>
        </a:p>
      </dsp:txBody>
      <dsp:txXfrm>
        <a:off x="468973" y="3520797"/>
        <a:ext cx="621977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BC3D-716D-4865-B945-C9EC6536E5BA}"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E98-3C89-459D-9266-EE5908BAB094}" type="slidenum">
              <a:rPr lang="en-US" smtClean="0"/>
              <a:t>‹#›</a:t>
            </a:fld>
            <a:endParaRPr lang="en-US"/>
          </a:p>
        </p:txBody>
      </p:sp>
    </p:spTree>
    <p:extLst>
      <p:ext uri="{BB962C8B-B14F-4D97-AF65-F5344CB8AC3E}">
        <p14:creationId xmlns:p14="http://schemas.microsoft.com/office/powerpoint/2010/main" val="37103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3EE98-3C89-459D-9266-EE5908BAB094}" type="slidenum">
              <a:rPr lang="en-US" smtClean="0"/>
              <a:t>1</a:t>
            </a:fld>
            <a:endParaRPr lang="en-US"/>
          </a:p>
        </p:txBody>
      </p:sp>
    </p:spTree>
    <p:extLst>
      <p:ext uri="{BB962C8B-B14F-4D97-AF65-F5344CB8AC3E}">
        <p14:creationId xmlns:p14="http://schemas.microsoft.com/office/powerpoint/2010/main" val="1498038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11</a:t>
            </a:fld>
            <a:endParaRPr lang="en-US"/>
          </a:p>
        </p:txBody>
      </p:sp>
    </p:spTree>
    <p:extLst>
      <p:ext uri="{BB962C8B-B14F-4D97-AF65-F5344CB8AC3E}">
        <p14:creationId xmlns:p14="http://schemas.microsoft.com/office/powerpoint/2010/main" val="1297648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command did two things</a:t>
            </a:r>
          </a:p>
          <a:p>
            <a:pPr marL="171450" indent="-171450">
              <a:buFontTx/>
              <a:buChar char="-"/>
            </a:pPr>
            <a:r>
              <a:rPr lang="en-US" dirty="0" smtClean="0"/>
              <a:t>It moved the HEAD pointer back to point to the master branch</a:t>
            </a:r>
          </a:p>
          <a:p>
            <a:pPr marL="171450" indent="-171450">
              <a:buFontTx/>
              <a:buChar char="-"/>
            </a:pPr>
            <a:r>
              <a:rPr lang="en-US" dirty="0" smtClean="0"/>
              <a:t>It reverted the files in your working directory back to the snapshot that master points to</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12</a:t>
            </a:fld>
            <a:endParaRPr lang="en-US"/>
          </a:p>
        </p:txBody>
      </p:sp>
    </p:spTree>
    <p:extLst>
      <p:ext uri="{BB962C8B-B14F-4D97-AF65-F5344CB8AC3E}">
        <p14:creationId xmlns:p14="http://schemas.microsoft.com/office/powerpoint/2010/main" val="237719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created and switched to a branch, did some work on it, and then switched back to your main branch and did other work.</a:t>
            </a:r>
          </a:p>
          <a:p>
            <a:r>
              <a:rPr lang="en-US" dirty="0" smtClean="0"/>
              <a:t>you can switch back and forth between the branches and merge them together when you’re ready</a:t>
            </a:r>
          </a:p>
          <a:p>
            <a:r>
              <a:rPr lang="en-US" dirty="0" smtClean="0"/>
              <a:t>If you run </a:t>
            </a:r>
            <a:r>
              <a:rPr lang="en-US" dirty="0" err="1" smtClean="0"/>
              <a:t>git</a:t>
            </a:r>
            <a:r>
              <a:rPr lang="en-US" dirty="0" smtClean="0"/>
              <a:t> log --</a:t>
            </a:r>
            <a:r>
              <a:rPr lang="en-US" dirty="0" err="1" smtClean="0"/>
              <a:t>oneline</a:t>
            </a:r>
            <a:r>
              <a:rPr lang="en-US" dirty="0" smtClean="0"/>
              <a:t> --decorate --graph --all it will print out the history of your commits, showing where your branch pointers are and how your history has diverged.</a:t>
            </a:r>
          </a:p>
          <a:p>
            <a:r>
              <a:rPr lang="en-US" dirty="0" smtClean="0"/>
              <a:t>Because a branch in </a:t>
            </a:r>
            <a:r>
              <a:rPr lang="en-US" dirty="0" err="1" smtClean="0"/>
              <a:t>Git</a:t>
            </a:r>
            <a:r>
              <a:rPr lang="en-US" dirty="0" smtClean="0"/>
              <a:t> is actually a simple file that contains the 40 character SHA-1 checksum of the commit it points to, branches are cheap to create and destroy. Creating a new branch is as quick and simple as writing 41 bytes to a file (40 characters and a newline).</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13</a:t>
            </a:fld>
            <a:endParaRPr lang="en-US"/>
          </a:p>
        </p:txBody>
      </p:sp>
    </p:spTree>
    <p:extLst>
      <p:ext uri="{BB962C8B-B14F-4D97-AF65-F5344CB8AC3E}">
        <p14:creationId xmlns:p14="http://schemas.microsoft.com/office/powerpoint/2010/main" val="362426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branch and switch to it at the same time, you can run the </a:t>
            </a:r>
            <a:r>
              <a:rPr lang="en-US" dirty="0" err="1" smtClean="0"/>
              <a:t>git</a:t>
            </a:r>
            <a:r>
              <a:rPr lang="en-US" dirty="0" smtClean="0"/>
              <a:t> checkout command with the -b switch</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16</a:t>
            </a:fld>
            <a:endParaRPr lang="en-US"/>
          </a:p>
        </p:txBody>
      </p:sp>
    </p:spTree>
    <p:extLst>
      <p:ext uri="{BB962C8B-B14F-4D97-AF65-F5344CB8AC3E}">
        <p14:creationId xmlns:p14="http://schemas.microsoft.com/office/powerpoint/2010/main" val="140608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get the call that there is an issue with the website, and you need to fix it immediately. With </a:t>
            </a:r>
            <a:r>
              <a:rPr lang="en-US" dirty="0" err="1" smtClean="0"/>
              <a:t>Git</a:t>
            </a:r>
            <a:r>
              <a:rPr lang="en-US" dirty="0" smtClean="0"/>
              <a:t>, you don’t have to deploy your fix along with the iss53 changes you’ve made, and you don’t have to put a lot of effort into reverting those changes before you can work on applying your fix to what is in production. All you have to do is switch back to your master branch.</a:t>
            </a:r>
          </a:p>
          <a:p>
            <a:r>
              <a:rPr lang="en-US" dirty="0" smtClean="0"/>
              <a:t>Note that if your working directory or staging area has uncommitted changes that conflict with the branch you’re checking out, </a:t>
            </a:r>
            <a:r>
              <a:rPr lang="en-US" dirty="0" err="1" smtClean="0"/>
              <a:t>Git</a:t>
            </a:r>
            <a:r>
              <a:rPr lang="en-US" dirty="0" smtClean="0"/>
              <a:t> won’t let you switch branches. It’s best to have a clean working state when you switch branches.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17</a:t>
            </a:fld>
            <a:endParaRPr lang="en-US"/>
          </a:p>
        </p:txBody>
      </p:sp>
    </p:spTree>
    <p:extLst>
      <p:ext uri="{BB962C8B-B14F-4D97-AF65-F5344CB8AC3E}">
        <p14:creationId xmlns:p14="http://schemas.microsoft.com/office/powerpoint/2010/main" val="1730417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notice the phrase “fast-forward” in that merge. Because the commit C4 pointed to by the branch hotfix you merged in was directly ahead of the commit C2 you’re on, </a:t>
            </a:r>
            <a:r>
              <a:rPr lang="en-US" dirty="0" err="1" smtClean="0"/>
              <a:t>Git</a:t>
            </a:r>
            <a:r>
              <a:rPr lang="en-US" dirty="0" smtClean="0"/>
              <a:t> simply moves the pointer forward. To phrase that another way, when you try to merge one commit with a commit that can be reached by following the first commit’s history, </a:t>
            </a:r>
            <a:r>
              <a:rPr lang="en-US" dirty="0" err="1" smtClean="0"/>
              <a:t>Git</a:t>
            </a:r>
            <a:r>
              <a:rPr lang="en-US" dirty="0" smtClean="0"/>
              <a:t> simplifies things by moving the pointer forward because there is no divergent work to merge together – this is called a “fast-forward.”</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19</a:t>
            </a:fld>
            <a:endParaRPr lang="en-US"/>
          </a:p>
        </p:txBody>
      </p:sp>
    </p:spTree>
    <p:extLst>
      <p:ext uri="{BB962C8B-B14F-4D97-AF65-F5344CB8AC3E}">
        <p14:creationId xmlns:p14="http://schemas.microsoft.com/office/powerpoint/2010/main" val="156604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change is now in the snapshot of the commit pointed to by the master branch, and you can deploy the fix.</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20</a:t>
            </a:fld>
            <a:endParaRPr lang="en-US"/>
          </a:p>
        </p:txBody>
      </p:sp>
    </p:spTree>
    <p:extLst>
      <p:ext uri="{BB962C8B-B14F-4D97-AF65-F5344CB8AC3E}">
        <p14:creationId xmlns:p14="http://schemas.microsoft.com/office/powerpoint/2010/main" val="3998581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21</a:t>
            </a:fld>
            <a:endParaRPr lang="en-US"/>
          </a:p>
        </p:txBody>
      </p:sp>
    </p:spTree>
    <p:extLst>
      <p:ext uri="{BB962C8B-B14F-4D97-AF65-F5344CB8AC3E}">
        <p14:creationId xmlns:p14="http://schemas.microsoft.com/office/powerpoint/2010/main" val="158311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you have to do is check out the branch you wish to merge into and then run the </a:t>
            </a:r>
            <a:r>
              <a:rPr lang="en-US" dirty="0" err="1" smtClean="0"/>
              <a:t>git</a:t>
            </a:r>
            <a:r>
              <a:rPr lang="en-US" dirty="0" smtClean="0"/>
              <a:t> merge command:</a:t>
            </a:r>
          </a:p>
          <a:p>
            <a:r>
              <a:rPr lang="en-US" dirty="0" smtClean="0"/>
              <a:t>This looks a bit different than the hotfix merge you did earlier. In this case, your development history has diverged from some older point. Because the commit on the branch you’re on isn’t a direct ancestor of the branch you’re merging in, </a:t>
            </a:r>
            <a:r>
              <a:rPr lang="en-US" dirty="0" err="1" smtClean="0"/>
              <a:t>Git</a:t>
            </a:r>
            <a:r>
              <a:rPr lang="en-US" dirty="0" smtClean="0"/>
              <a:t> has to do some work. In this case, </a:t>
            </a:r>
            <a:r>
              <a:rPr lang="en-US" dirty="0" err="1" smtClean="0"/>
              <a:t>Git</a:t>
            </a:r>
            <a:r>
              <a:rPr lang="en-US" dirty="0" smtClean="0"/>
              <a:t> does a simple three-way merge, using the two snapshots pointed to by the branch tips and the common ancestor of the two.</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22</a:t>
            </a:fld>
            <a:endParaRPr lang="en-US"/>
          </a:p>
        </p:txBody>
      </p:sp>
    </p:spTree>
    <p:extLst>
      <p:ext uri="{BB962C8B-B14F-4D97-AF65-F5344CB8AC3E}">
        <p14:creationId xmlns:p14="http://schemas.microsoft.com/office/powerpoint/2010/main" val="1849155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just moving the branch pointer forward, </a:t>
            </a:r>
            <a:r>
              <a:rPr lang="en-US" dirty="0" err="1" smtClean="0"/>
              <a:t>Git</a:t>
            </a:r>
            <a:r>
              <a:rPr lang="en-US" dirty="0" smtClean="0"/>
              <a:t> creates a new snapshot that results from this three-way merge and automatically creates a new commit that points to it. This is referred to as a merge commit, and is special in that it has more than one parent.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23</a:t>
            </a:fld>
            <a:endParaRPr lang="en-US"/>
          </a:p>
        </p:txBody>
      </p:sp>
    </p:spTree>
    <p:extLst>
      <p:ext uri="{BB962C8B-B14F-4D97-AF65-F5344CB8AC3E}">
        <p14:creationId xmlns:p14="http://schemas.microsoft.com/office/powerpoint/2010/main" val="54682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 of the chapter, you should be able to configure and initialize a repository, begin and stop tracking files, and stage and commit changes. </a:t>
            </a:r>
          </a:p>
          <a:p>
            <a:r>
              <a:rPr lang="en-US" dirty="0" smtClean="0"/>
              <a:t>We’ll also show you how to set up Git to ignore certain files and file patterns, how to undo mistakes quickly and easily, how to browse the history of your project and view changes between commits, and how to push and pull from remote repositories.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a:t>
            </a:fld>
            <a:endParaRPr lang="en-US"/>
          </a:p>
        </p:txBody>
      </p:sp>
    </p:spTree>
    <p:extLst>
      <p:ext uri="{BB962C8B-B14F-4D97-AF65-F5344CB8AC3E}">
        <p14:creationId xmlns:p14="http://schemas.microsoft.com/office/powerpoint/2010/main" val="255836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a:t>
            </a:r>
            <a:r>
              <a:rPr lang="en-US" dirty="0" err="1" smtClean="0"/>
              <a:t>Git</a:t>
            </a:r>
            <a:r>
              <a:rPr lang="en-US" dirty="0" smtClean="0"/>
              <a:t> developers have a workflow that embraces this approach, such as having only code that is entirely stable in their master branch – possibly only code that has been or will be released. They have another parallel branch named develop or next that they work from or use to test stability – it isn’t necessarily always stable, but whenever it gets to a stable state, it can be merged into master. It’s used to pull in topic branches (short-lived branches, like your earlier iss53 branch) when they’re ready, to make sure they pass all the tests and don’t introduce bugs.</a:t>
            </a:r>
          </a:p>
          <a:p>
            <a:r>
              <a:rPr lang="en-US" dirty="0" smtClean="0"/>
              <a:t>In reality, we’re talking about pointers moving up the line of commits you’re making. The stable branches are farther down the line in your commit history, and the bleeding-edge branches are farther up the history.</a:t>
            </a:r>
          </a:p>
          <a:p>
            <a:r>
              <a:rPr lang="en-US" dirty="0" smtClean="0"/>
              <a:t>The idea is that your branches are at various levels of stability; when they reach a more stable level, they’re merged into the branch above them. Again, having multiple long-running branches isn’t necessary, but it’s often helpful, especially when you’re dealing with very large or complex projects.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27</a:t>
            </a:fld>
            <a:endParaRPr lang="en-US"/>
          </a:p>
        </p:txBody>
      </p:sp>
    </p:spTree>
    <p:extLst>
      <p:ext uri="{BB962C8B-B14F-4D97-AF65-F5344CB8AC3E}">
        <p14:creationId xmlns:p14="http://schemas.microsoft.com/office/powerpoint/2010/main" val="367314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28</a:t>
            </a:fld>
            <a:endParaRPr lang="en-US"/>
          </a:p>
        </p:txBody>
      </p:sp>
    </p:spTree>
    <p:extLst>
      <p:ext uri="{BB962C8B-B14F-4D97-AF65-F5344CB8AC3E}">
        <p14:creationId xmlns:p14="http://schemas.microsoft.com/office/powerpoint/2010/main" val="703889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an example of doing some work (on master), branching off for an issue (iss91), working on it for a bit, branching off the second branch to try another way of handling the same thing (iss91v2), going back to your master branch and working there for a while, and then branching off there to do some work that you’re not sure is a good idea (</a:t>
            </a:r>
            <a:r>
              <a:rPr lang="en-US" dirty="0" err="1" smtClean="0"/>
              <a:t>dumbidea</a:t>
            </a:r>
            <a:r>
              <a:rPr lang="en-US" dirty="0" smtClean="0"/>
              <a:t> branch). Your commit history will look something like this:</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29</a:t>
            </a:fld>
            <a:endParaRPr lang="en-US"/>
          </a:p>
        </p:txBody>
      </p:sp>
    </p:spTree>
    <p:extLst>
      <p:ext uri="{BB962C8B-B14F-4D97-AF65-F5344CB8AC3E}">
        <p14:creationId xmlns:p14="http://schemas.microsoft.com/office/powerpoint/2010/main" val="1899337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say you decide you like the second solution to your issue best (iss91v2); and you showed the </a:t>
            </a:r>
            <a:r>
              <a:rPr lang="en-US" dirty="0" err="1" smtClean="0"/>
              <a:t>dumbidea</a:t>
            </a:r>
            <a:r>
              <a:rPr lang="en-US" dirty="0" smtClean="0"/>
              <a:t> branch to your coworkers, and it turns out to be genius. You can throw away the original iss91 branch (losing commits C5 and C6) and merge in the other two.</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30</a:t>
            </a:fld>
            <a:endParaRPr lang="en-US"/>
          </a:p>
        </p:txBody>
      </p:sp>
    </p:spTree>
    <p:extLst>
      <p:ext uri="{BB962C8B-B14F-4D97-AF65-F5344CB8AC3E}">
        <p14:creationId xmlns:p14="http://schemas.microsoft.com/office/powerpoint/2010/main" val="186640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take the form (remote)/(branch). For instance, if you wanted to see what the master branch on your origin remote looked like as of the last time you communicated with it, you would check the origin/master branch. If you were working on an issue with a partner and they pushed up an iss53 branch, you might have your own local iss53 branch; but the branch on the server would point to the commit at origin/iss53.</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31</a:t>
            </a:fld>
            <a:endParaRPr lang="en-US"/>
          </a:p>
        </p:txBody>
      </p:sp>
    </p:spTree>
    <p:extLst>
      <p:ext uri="{BB962C8B-B14F-4D97-AF65-F5344CB8AC3E}">
        <p14:creationId xmlns:p14="http://schemas.microsoft.com/office/powerpoint/2010/main" val="1769631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“origin” is not special</a:t>
            </a:r>
          </a:p>
          <a:p>
            <a:r>
              <a:rPr lang="en-US" dirty="0" smtClean="0"/>
              <a:t>Just like the branch name “master” does not have any special meaning in </a:t>
            </a:r>
            <a:r>
              <a:rPr lang="en-US" dirty="0" err="1" smtClean="0"/>
              <a:t>Git</a:t>
            </a:r>
            <a:r>
              <a:rPr lang="en-US" dirty="0" smtClean="0"/>
              <a:t>, neither does “origin”. While “master” is the default name for a starting branch when you run </a:t>
            </a:r>
            <a:r>
              <a:rPr lang="en-US" dirty="0" err="1" smtClean="0"/>
              <a:t>git</a:t>
            </a:r>
            <a:r>
              <a:rPr lang="en-US" dirty="0" smtClean="0"/>
              <a:t> </a:t>
            </a:r>
            <a:r>
              <a:rPr lang="en-US" dirty="0" err="1" smtClean="0"/>
              <a:t>init</a:t>
            </a:r>
            <a:r>
              <a:rPr lang="en-US" dirty="0" smtClean="0"/>
              <a:t> which is the only reason it’s widely used, “origin” is the default name for a remote when you run </a:t>
            </a:r>
            <a:r>
              <a:rPr lang="en-US" dirty="0" err="1" smtClean="0"/>
              <a:t>git</a:t>
            </a:r>
            <a:r>
              <a:rPr lang="en-US" dirty="0" smtClean="0"/>
              <a:t> clone. If you run </a:t>
            </a:r>
            <a:r>
              <a:rPr lang="en-US" dirty="0" err="1" smtClean="0"/>
              <a:t>git</a:t>
            </a:r>
            <a:r>
              <a:rPr lang="en-US" dirty="0" smtClean="0"/>
              <a:t> clone -o </a:t>
            </a:r>
            <a:r>
              <a:rPr lang="en-US" dirty="0" err="1" smtClean="0"/>
              <a:t>booyah</a:t>
            </a:r>
            <a:r>
              <a:rPr lang="en-US" dirty="0" smtClean="0"/>
              <a:t> instead, then you will have </a:t>
            </a:r>
            <a:r>
              <a:rPr lang="en-US" dirty="0" err="1" smtClean="0"/>
              <a:t>booyah</a:t>
            </a:r>
            <a:r>
              <a:rPr lang="en-US" dirty="0" smtClean="0"/>
              <a:t>/master as your default remote branch.</a:t>
            </a:r>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32</a:t>
            </a:fld>
            <a:endParaRPr lang="en-US"/>
          </a:p>
        </p:txBody>
      </p:sp>
    </p:spTree>
    <p:extLst>
      <p:ext uri="{BB962C8B-B14F-4D97-AF65-F5344CB8AC3E}">
        <p14:creationId xmlns:p14="http://schemas.microsoft.com/office/powerpoint/2010/main" val="426921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synchronize your work, you run a </a:t>
            </a:r>
            <a:r>
              <a:rPr lang="en-US" dirty="0" err="1" smtClean="0"/>
              <a:t>git</a:t>
            </a:r>
            <a:r>
              <a:rPr lang="en-US" dirty="0" smtClean="0"/>
              <a:t> fetch origin command. This command looks up which server “origin” is (in this case, it’s git.ourcompany.com), fetches any data from it that you don’t yet have, and updates your local database, moving your origin/master pointer to its new, more up-to-date position.</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34</a:t>
            </a:fld>
            <a:endParaRPr lang="en-US"/>
          </a:p>
        </p:txBody>
      </p:sp>
    </p:spTree>
    <p:extLst>
      <p:ext uri="{BB962C8B-B14F-4D97-AF65-F5344CB8AC3E}">
        <p14:creationId xmlns:p14="http://schemas.microsoft.com/office/powerpoint/2010/main" val="677417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35</a:t>
            </a:fld>
            <a:endParaRPr lang="en-US"/>
          </a:p>
        </p:txBody>
      </p:sp>
    </p:spTree>
    <p:extLst>
      <p:ext uri="{BB962C8B-B14F-4D97-AF65-F5344CB8AC3E}">
        <p14:creationId xmlns:p14="http://schemas.microsoft.com/office/powerpoint/2010/main" val="1275091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this format to push a local branch into a remote branch that is named differently. If you didn’t want it to be called </a:t>
            </a:r>
            <a:r>
              <a:rPr lang="en-US" dirty="0" err="1" smtClean="0"/>
              <a:t>serverfix</a:t>
            </a:r>
            <a:r>
              <a:rPr lang="en-US" dirty="0" smtClean="0"/>
              <a:t> on the remote, you could instead run </a:t>
            </a:r>
            <a:r>
              <a:rPr lang="en-US" dirty="0" err="1" smtClean="0"/>
              <a:t>git</a:t>
            </a:r>
            <a:r>
              <a:rPr lang="en-US" dirty="0" smtClean="0"/>
              <a:t> push origin </a:t>
            </a:r>
            <a:r>
              <a:rPr lang="en-US" dirty="0" err="1" smtClean="0"/>
              <a:t>serverfix:awesomebranch</a:t>
            </a:r>
            <a:r>
              <a:rPr lang="en-US" dirty="0" smtClean="0"/>
              <a:t> to push your local </a:t>
            </a:r>
            <a:r>
              <a:rPr lang="en-US" dirty="0" err="1" smtClean="0"/>
              <a:t>serverfix</a:t>
            </a:r>
            <a:r>
              <a:rPr lang="en-US" dirty="0" smtClean="0"/>
              <a:t> branch to the </a:t>
            </a:r>
            <a:r>
              <a:rPr lang="en-US" dirty="0" err="1" smtClean="0"/>
              <a:t>awesomebranch</a:t>
            </a:r>
            <a:r>
              <a:rPr lang="en-US" dirty="0" smtClean="0"/>
              <a:t> branch on the remote project.</a:t>
            </a:r>
          </a:p>
          <a:p>
            <a:r>
              <a:rPr lang="en-US" dirty="0" smtClean="0"/>
              <a:t>This gives you a local branch that you can work on that starts where origin/</a:t>
            </a:r>
            <a:r>
              <a:rPr lang="en-US" dirty="0" err="1" smtClean="0"/>
              <a:t>serverfix</a:t>
            </a:r>
            <a:r>
              <a:rPr lang="en-US" dirty="0" smtClean="0"/>
              <a:t> is.</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37</a:t>
            </a:fld>
            <a:endParaRPr lang="en-US"/>
          </a:p>
        </p:txBody>
      </p:sp>
    </p:spTree>
    <p:extLst>
      <p:ext uri="{BB962C8B-B14F-4D97-AF65-F5344CB8AC3E}">
        <p14:creationId xmlns:p14="http://schemas.microsoft.com/office/powerpoint/2010/main" val="327112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clone a repository, it generally automatically creates a master branch that tracks origin/master. However, you can set up other tracking branches if you wish – ones that track branches on other remotes, or don’t track the master branch. The simple case is the example you just saw, running </a:t>
            </a:r>
            <a:r>
              <a:rPr lang="en-US" dirty="0" err="1" smtClean="0"/>
              <a:t>git</a:t>
            </a:r>
            <a:r>
              <a:rPr lang="en-US" dirty="0" smtClean="0"/>
              <a:t> checkout -b [branch] [</a:t>
            </a:r>
            <a:r>
              <a:rPr lang="en-US" dirty="0" err="1" smtClean="0"/>
              <a:t>remotename</a:t>
            </a:r>
            <a:r>
              <a:rPr lang="en-US" dirty="0" smtClean="0"/>
              <a:t>]/[branch]. This is a common enough operation that </a:t>
            </a:r>
            <a:r>
              <a:rPr lang="en-US" dirty="0" err="1" smtClean="0"/>
              <a:t>Git</a:t>
            </a:r>
            <a:r>
              <a:rPr lang="en-US" dirty="0" smtClean="0"/>
              <a:t> provides the --track shorthand:</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38</a:t>
            </a:fld>
            <a:endParaRPr lang="en-US"/>
          </a:p>
        </p:txBody>
      </p:sp>
    </p:spTree>
    <p:extLst>
      <p:ext uri="{BB962C8B-B14F-4D97-AF65-F5344CB8AC3E}">
        <p14:creationId xmlns:p14="http://schemas.microsoft.com/office/powerpoint/2010/main" val="262599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3</a:t>
            </a:fld>
            <a:endParaRPr lang="en-US"/>
          </a:p>
        </p:txBody>
      </p:sp>
    </p:spTree>
    <p:extLst>
      <p:ext uri="{BB962C8B-B14F-4D97-AF65-F5344CB8AC3E}">
        <p14:creationId xmlns:p14="http://schemas.microsoft.com/office/powerpoint/2010/main" val="1099215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can see that our iss53 branch is tracking origin/iss53 and is “ahead” by two, meaning that we have two commits locally that are not pushed to the server. We can also see that our master branch is tracking origin/master and is up to date. Next we can see that our </a:t>
            </a:r>
            <a:r>
              <a:rPr lang="en-US" dirty="0" err="1" smtClean="0"/>
              <a:t>serverfix</a:t>
            </a:r>
            <a:r>
              <a:rPr lang="en-US" dirty="0" smtClean="0"/>
              <a:t> branch is tracking the server-fix-good branch on our </a:t>
            </a:r>
            <a:r>
              <a:rPr lang="en-US" dirty="0" err="1" smtClean="0"/>
              <a:t>teamone</a:t>
            </a:r>
            <a:r>
              <a:rPr lang="en-US" dirty="0" smtClean="0"/>
              <a:t> server and is ahead by three and behind by one, meaning that there is one commit on the server we haven’t merged in yet and three commits locally that we haven’t pushed. Finally we can see that our testing branch is not tracking any remote branch.</a:t>
            </a:r>
          </a:p>
          <a:p>
            <a:r>
              <a:rPr lang="en-US" dirty="0" smtClean="0"/>
              <a:t>It’s important to note that these numbers are only since the last time you fetched from each server. This command does not reach out to the servers, it’s telling you about what it has cached from these servers locally.</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40</a:t>
            </a:fld>
            <a:endParaRPr lang="en-US"/>
          </a:p>
        </p:txBody>
      </p:sp>
    </p:spTree>
    <p:extLst>
      <p:ext uri="{BB962C8B-B14F-4D97-AF65-F5344CB8AC3E}">
        <p14:creationId xmlns:p14="http://schemas.microsoft.com/office/powerpoint/2010/main" val="351249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 way to integrate the branches, as we’ve already covered, is the merge command. It performs a three-way merge between the two latest branch snapshots (C3 and C4) and the most recent common ancestor of the two (C2), creating a new snapshot (and commit).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44</a:t>
            </a:fld>
            <a:endParaRPr lang="en-US"/>
          </a:p>
        </p:txBody>
      </p:sp>
    </p:spTree>
    <p:extLst>
      <p:ext uri="{BB962C8B-B14F-4D97-AF65-F5344CB8AC3E}">
        <p14:creationId xmlns:p14="http://schemas.microsoft.com/office/powerpoint/2010/main" val="40494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works by going to the common ancestor of the two branches (the one you’re on and the one you’re rebasing onto), getting the diff introduced by each commit of the branch you’re on, saving those diffs to temporary files, resetting the current branch to the same commit as the branch you are rebasing onto, and finally applying each change in turn.</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45</a:t>
            </a:fld>
            <a:endParaRPr lang="en-US"/>
          </a:p>
        </p:txBody>
      </p:sp>
    </p:spTree>
    <p:extLst>
      <p:ext uri="{BB962C8B-B14F-4D97-AF65-F5344CB8AC3E}">
        <p14:creationId xmlns:p14="http://schemas.microsoft.com/office/powerpoint/2010/main" val="3248641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snapshot pointed to by C4' is exactly the same as the one that was pointed to by C5 in the merge example. There is no difference in the end product of the integration, but rebasing makes for a cleaner history. If you examine the log of a rebased branch, it looks like a linear history: it appears that all the work happened in series, even when it originally happened in parallel.</a:t>
            </a:r>
          </a:p>
          <a:p>
            <a:r>
              <a:rPr lang="en-US" dirty="0" smtClean="0"/>
              <a:t>Often, you’ll do this to make sure your commits apply cleanly on a remote branch – perhaps in a project to which you’re trying to contribute but that you don’t maintain. In this case, you’d do your work in a branch and then rebase your work onto origin/master when you were ready to submit your patches to the main project. That way, the maintainer doesn’t have to do any integration work – just a fast-forward or a clean apply.</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46</a:t>
            </a:fld>
            <a:endParaRPr lang="en-US"/>
          </a:p>
        </p:txBody>
      </p:sp>
    </p:spTree>
    <p:extLst>
      <p:ext uri="{BB962C8B-B14F-4D97-AF65-F5344CB8AC3E}">
        <p14:creationId xmlns:p14="http://schemas.microsoft.com/office/powerpoint/2010/main" val="3318001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basically says, “Take the client branch, figure out the patches since it diverged from the server branch, and replay these patches in the client branch as if it was based directly off the master branch instead.” It’s a bit complex, but the result is pretty cool.</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49</a:t>
            </a:fld>
            <a:endParaRPr lang="en-US"/>
          </a:p>
        </p:txBody>
      </p:sp>
    </p:spTree>
    <p:extLst>
      <p:ext uri="{BB962C8B-B14F-4D97-AF65-F5344CB8AC3E}">
        <p14:creationId xmlns:p14="http://schemas.microsoft.com/office/powerpoint/2010/main" val="3022074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 git checkout master </a:t>
            </a:r>
          </a:p>
          <a:p>
            <a:r>
              <a:rPr lang="sv-SE" dirty="0" smtClean="0"/>
              <a:t>$ git merge server</a:t>
            </a:r>
          </a:p>
          <a:p>
            <a:r>
              <a:rPr lang="en-US" dirty="0" smtClean="0"/>
              <a:t>$ </a:t>
            </a:r>
            <a:r>
              <a:rPr lang="en-US" dirty="0" err="1" smtClean="0"/>
              <a:t>git</a:t>
            </a:r>
            <a:r>
              <a:rPr lang="en-US" dirty="0" smtClean="0"/>
              <a:t> branch -d client </a:t>
            </a:r>
          </a:p>
          <a:p>
            <a:r>
              <a:rPr lang="en-US" dirty="0" smtClean="0"/>
              <a:t>$ </a:t>
            </a:r>
            <a:r>
              <a:rPr lang="en-US" dirty="0" err="1" smtClean="0"/>
              <a:t>git</a:t>
            </a:r>
            <a:r>
              <a:rPr lang="en-US" dirty="0" smtClean="0"/>
              <a:t> branch -d server</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53</a:t>
            </a:fld>
            <a:endParaRPr lang="en-US"/>
          </a:p>
        </p:txBody>
      </p:sp>
    </p:spTree>
    <p:extLst>
      <p:ext uri="{BB962C8B-B14F-4D97-AF65-F5344CB8AC3E}">
        <p14:creationId xmlns:p14="http://schemas.microsoft.com/office/powerpoint/2010/main" val="567639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run a </a:t>
            </a:r>
            <a:r>
              <a:rPr lang="en-US" dirty="0" err="1" smtClean="0"/>
              <a:t>git</a:t>
            </a:r>
            <a:r>
              <a:rPr lang="en-US" dirty="0" smtClean="0"/>
              <a:t> log when your history looks like this, you’ll see two commits that have the same author, date, and message, which will be confusing. Furthermore, if you push this history back up to the server, you’ll reintroduce all those rebased commits to the central server, which can further confuse people. It’s pretty safe to assume that the other developer doesn’t want C4 and C6 to be in the history; that’s why they rebased in the first place.</a:t>
            </a:r>
            <a:r>
              <a:rPr lang="vi-VN" dirty="0" smtClean="0"/>
              <a:t> Nếu bạn sử dụng rebase như là cách để dọn dẹp các commit trước khi đẩy chúng lên, và nếu như bạn chỉ rebase commit chưa bao giờ được công khai, thì sẽ không có chuyện gì xảy ra. Nếu bạn rebase các commit đã được công khai và mọi người có thể đã tích hợp (base) nó vào công việc của họ thì bạn có thể gặp phải các vấn đề thực sự khó chị</a:t>
            </a:r>
            <a:r>
              <a:rPr lang="en-US" dirty="0" smtClean="0"/>
              <a:t>u</a:t>
            </a:r>
            <a:r>
              <a:rPr lang="vi-VN" dirty="0" smtClean="0"/>
              <a: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58</a:t>
            </a:fld>
            <a:endParaRPr lang="en-US"/>
          </a:p>
        </p:txBody>
      </p:sp>
    </p:spTree>
    <p:extLst>
      <p:ext uri="{BB962C8B-B14F-4D97-AF65-F5344CB8AC3E}">
        <p14:creationId xmlns:p14="http://schemas.microsoft.com/office/powerpoint/2010/main" val="369849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4</a:t>
            </a:fld>
            <a:endParaRPr lang="en-US"/>
          </a:p>
        </p:txBody>
      </p:sp>
    </p:spTree>
    <p:extLst>
      <p:ext uri="{BB962C8B-B14F-4D97-AF65-F5344CB8AC3E}">
        <p14:creationId xmlns:p14="http://schemas.microsoft.com/office/powerpoint/2010/main" val="380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Staging the files:</a:t>
            </a:r>
          </a:p>
          <a:p>
            <a:pPr marL="171450" indent="-171450">
              <a:buFontTx/>
              <a:buChar char="-"/>
            </a:pPr>
            <a:r>
              <a:rPr lang="en-US" dirty="0" smtClean="0"/>
              <a:t>computes a checksum for each one</a:t>
            </a:r>
          </a:p>
          <a:p>
            <a:pPr marL="171450" indent="-171450">
              <a:buFontTx/>
              <a:buChar char="-"/>
            </a:pPr>
            <a:r>
              <a:rPr lang="en-US" dirty="0" smtClean="0"/>
              <a:t>stores that version of the file in the </a:t>
            </a:r>
            <a:r>
              <a:rPr lang="en-US" dirty="0" err="1" smtClean="0"/>
              <a:t>Git</a:t>
            </a:r>
            <a:r>
              <a:rPr lang="en-US" dirty="0" smtClean="0"/>
              <a:t> repository (</a:t>
            </a:r>
            <a:r>
              <a:rPr lang="en-US" dirty="0" err="1" smtClean="0"/>
              <a:t>Git</a:t>
            </a:r>
            <a:r>
              <a:rPr lang="en-US" dirty="0" smtClean="0"/>
              <a:t> refers to them as blobs)</a:t>
            </a:r>
          </a:p>
          <a:p>
            <a:pPr marL="171450" indent="-171450">
              <a:buFontTx/>
              <a:buChar char="-"/>
            </a:pPr>
            <a:r>
              <a:rPr lang="en-US" dirty="0" smtClean="0"/>
              <a:t>adds that checksum to the staging area</a:t>
            </a:r>
          </a:p>
          <a:p>
            <a:pPr marL="0" indent="0">
              <a:buFontTx/>
              <a:buNone/>
            </a:pPr>
            <a:r>
              <a:rPr lang="en-US" dirty="0" err="1" smtClean="0"/>
              <a:t>Git</a:t>
            </a:r>
            <a:r>
              <a:rPr lang="en-US" dirty="0" smtClean="0"/>
              <a:t> commit</a:t>
            </a:r>
          </a:p>
          <a:p>
            <a:pPr marL="171450" indent="-171450">
              <a:buFontTx/>
              <a:buChar char="-"/>
            </a:pP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a:t>
            </a:r>
          </a:p>
          <a:p>
            <a:pPr marL="171450" indent="-171450">
              <a:buFontTx/>
              <a:buChar char="-"/>
            </a:pPr>
            <a:r>
              <a:rPr lang="en-US" dirty="0" err="1" smtClean="0"/>
              <a:t>Git</a:t>
            </a:r>
            <a:r>
              <a:rPr lang="en-US" dirty="0" smtClean="0"/>
              <a:t> then creates a commit object that has the metadata and a pointer to the root project tree so it can re-create that snapshot when needed.</a:t>
            </a:r>
          </a:p>
          <a:p>
            <a:pPr marL="0" indent="0">
              <a:buFontTx/>
              <a:buNone/>
            </a:pPr>
            <a:r>
              <a:rPr lang="en-US" dirty="0" smtClean="0"/>
              <a:t>Your </a:t>
            </a:r>
            <a:r>
              <a:rPr lang="en-US" dirty="0" err="1" smtClean="0"/>
              <a:t>Git</a:t>
            </a:r>
            <a:r>
              <a:rPr lang="en-US" dirty="0" smtClean="0"/>
              <a:t> repository now contains five objects: one blob for the contents of each of your three files, one tree that lists the contents of the directory and specifies which file names are stored as which blobs, and one commit with the pointer to that root tree and all the commit metadata.</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5</a:t>
            </a:fld>
            <a:endParaRPr lang="en-US"/>
          </a:p>
        </p:txBody>
      </p:sp>
    </p:spTree>
    <p:extLst>
      <p:ext uri="{BB962C8B-B14F-4D97-AF65-F5344CB8AC3E}">
        <p14:creationId xmlns:p14="http://schemas.microsoft.com/office/powerpoint/2010/main" val="99668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dirty="0" smtClean="0"/>
              <a:t>If you make some changes and commit again, the next commit stores a pointer to the commit that came immediately before it.</a:t>
            </a:r>
          </a:p>
        </p:txBody>
      </p:sp>
      <p:sp>
        <p:nvSpPr>
          <p:cNvPr id="4" name="Slide Number Placeholder 3"/>
          <p:cNvSpPr>
            <a:spLocks noGrp="1"/>
          </p:cNvSpPr>
          <p:nvPr>
            <p:ph type="sldNum" sz="quarter" idx="10"/>
          </p:nvPr>
        </p:nvSpPr>
        <p:spPr/>
        <p:txBody>
          <a:bodyPr/>
          <a:lstStyle/>
          <a:p>
            <a:fld id="{6983EE98-3C89-459D-9266-EE5908BAB094}" type="slidenum">
              <a:rPr lang="en-US" smtClean="0"/>
              <a:t>6</a:t>
            </a:fld>
            <a:endParaRPr lang="en-US"/>
          </a:p>
        </p:txBody>
      </p:sp>
    </p:spTree>
    <p:extLst>
      <p:ext uri="{BB962C8B-B14F-4D97-AF65-F5344CB8AC3E}">
        <p14:creationId xmlns:p14="http://schemas.microsoft.com/office/powerpoint/2010/main" val="210720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“master” branch in </a:t>
            </a:r>
            <a:r>
              <a:rPr lang="en-US" dirty="0" err="1" smtClean="0"/>
              <a:t>Git</a:t>
            </a:r>
            <a:r>
              <a:rPr lang="en-US" dirty="0" smtClean="0"/>
              <a:t> is not a special branch. It is exactly like any other branch. The only reason nearly every repository has one is that the </a:t>
            </a:r>
            <a:r>
              <a:rPr lang="en-US" dirty="0" err="1" smtClean="0"/>
              <a:t>git</a:t>
            </a:r>
            <a:r>
              <a:rPr lang="en-US" dirty="0" smtClean="0"/>
              <a:t> </a:t>
            </a:r>
            <a:r>
              <a:rPr lang="en-US" dirty="0" err="1" smtClean="0"/>
              <a:t>init</a:t>
            </a:r>
            <a:r>
              <a:rPr lang="en-US" dirty="0" smtClean="0"/>
              <a:t> command creates it by default and most people don’t bother to change it.</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7</a:t>
            </a:fld>
            <a:endParaRPr lang="en-US"/>
          </a:p>
        </p:txBody>
      </p:sp>
    </p:spTree>
    <p:extLst>
      <p:ext uri="{BB962C8B-B14F-4D97-AF65-F5344CB8AC3E}">
        <p14:creationId xmlns:p14="http://schemas.microsoft.com/office/powerpoint/2010/main" val="345651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creates a new pointer for you to move around. </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8</a:t>
            </a:fld>
            <a:endParaRPr lang="en-US"/>
          </a:p>
        </p:txBody>
      </p:sp>
    </p:spTree>
    <p:extLst>
      <p:ext uri="{BB962C8B-B14F-4D97-AF65-F5344CB8AC3E}">
        <p14:creationId xmlns:p14="http://schemas.microsoft.com/office/powerpoint/2010/main" val="125959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easily see this by running a simple </a:t>
            </a:r>
            <a:r>
              <a:rPr lang="en-US" dirty="0" err="1" smtClean="0"/>
              <a:t>git</a:t>
            </a:r>
            <a:r>
              <a:rPr lang="en-US" dirty="0" smtClean="0"/>
              <a:t> log command that shows you where the branch pointers are pointing. This option is called --decorate.</a:t>
            </a:r>
            <a:endParaRPr lang="en-US" dirty="0"/>
          </a:p>
        </p:txBody>
      </p:sp>
      <p:sp>
        <p:nvSpPr>
          <p:cNvPr id="4" name="Slide Number Placeholder 3"/>
          <p:cNvSpPr>
            <a:spLocks noGrp="1"/>
          </p:cNvSpPr>
          <p:nvPr>
            <p:ph type="sldNum" sz="quarter" idx="10"/>
          </p:nvPr>
        </p:nvSpPr>
        <p:spPr/>
        <p:txBody>
          <a:bodyPr/>
          <a:lstStyle/>
          <a:p>
            <a:fld id="{6983EE98-3C89-459D-9266-EE5908BAB094}" type="slidenum">
              <a:rPr lang="en-US" smtClean="0"/>
              <a:t>9</a:t>
            </a:fld>
            <a:endParaRPr lang="en-US"/>
          </a:p>
        </p:txBody>
      </p:sp>
    </p:spTree>
    <p:extLst>
      <p:ext uri="{BB962C8B-B14F-4D97-AF65-F5344CB8AC3E}">
        <p14:creationId xmlns:p14="http://schemas.microsoft.com/office/powerpoint/2010/main" val="247809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F64694-E0C9-4ABA-BBBB-81949ED83C4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839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5BB59-2059-4173-AB7C-4831374BAC7F}"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78132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58859-4457-4433-9D1B-86FB8EB5A3E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5024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78361C-67FA-4753-AFAF-A0318FA10BAD}"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991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4CD72-8EF0-4AFF-B28D-0F321D18B586}"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88627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708682-0767-4323-8FE6-5BFAFFD3E393}"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24856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5A2C74-68C6-44BE-AA03-6B2FA728FBEB}" type="datetime1">
              <a:rPr lang="en-US" smtClean="0"/>
              <a:t>9/28/2017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51474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A6D5B-9413-4D45-B2FE-405F5FC2087C}"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06862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FE19E4-59FA-4F95-ACB1-14D8AA17ADF7}"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46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9359CE-52C2-407A-A565-1DAC05E7D7E9}"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81212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220C3-D2F0-45DF-B61B-E6E516D47658}" type="datetime1">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420008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A44CE7-F502-4FA3-A502-39C695ABDEF6}"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27494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56128-FED1-4922-BA0D-625873F6B58D}" type="datetime1">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9841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7328A06-1F2C-4BA1-AD22-644AAD7F04A9}" type="datetime1">
              <a:rPr lang="en-US" smtClean="0"/>
              <a:t>9/28/2017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7088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AE3D86-31A5-4FD8-9C12-9749045DF9E2}" type="datetime1">
              <a:rPr lang="en-US" smtClean="0"/>
              <a:t>9/28/2017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3180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035E75D-76DA-43B7-9FEC-4323340ABE9B}" type="datetime1">
              <a:rPr lang="en-US" smtClean="0"/>
              <a:t>9/28/2017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55207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72B74-3641-4BDB-9999-85FF97E5BDD4}" type="datetime1">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0B469-76A0-4680-88B9-8FF3F4E0C522}" type="slidenum">
              <a:rPr lang="en-US" smtClean="0"/>
              <a:t>‹#›</a:t>
            </a:fld>
            <a:endParaRPr lang="en-US"/>
          </a:p>
        </p:txBody>
      </p:sp>
    </p:spTree>
    <p:extLst>
      <p:ext uri="{BB962C8B-B14F-4D97-AF65-F5344CB8AC3E}">
        <p14:creationId xmlns:p14="http://schemas.microsoft.com/office/powerpoint/2010/main" val="104946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518E69-752D-407F-B675-877817EC7F53}" type="datetime1">
              <a:rPr lang="en-US" smtClean="0"/>
              <a:t>9/28/2017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B0B469-76A0-4680-88B9-8FF3F4E0C522}" type="slidenum">
              <a:rPr lang="en-US" smtClean="0"/>
              <a:t>‹#›</a:t>
            </a:fld>
            <a:endParaRPr lang="en-US"/>
          </a:p>
        </p:txBody>
      </p:sp>
    </p:spTree>
    <p:extLst>
      <p:ext uri="{BB962C8B-B14F-4D97-AF65-F5344CB8AC3E}">
        <p14:creationId xmlns:p14="http://schemas.microsoft.com/office/powerpoint/2010/main" val="2056777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1.bin"/><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git-scm.com/book/en/v2/ch00/_rebase_rebase_work" TargetMode="External"/><Relationship Id="rId2" Type="http://schemas.openxmlformats.org/officeDocument/2006/relationships/hyperlink" Target="https://git-scm.com/book/en/v2/ch00/_merge_rebase_work" TargetMode="Externa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GIT Branching</a:t>
            </a:r>
            <a:endParaRPr lang="en-US" dirty="0"/>
          </a:p>
        </p:txBody>
      </p:sp>
      <p:sp>
        <p:nvSpPr>
          <p:cNvPr id="3" name="Subtitle 2"/>
          <p:cNvSpPr>
            <a:spLocks noGrp="1"/>
          </p:cNvSpPr>
          <p:nvPr>
            <p:ph type="subTitle" idx="1"/>
          </p:nvPr>
        </p:nvSpPr>
        <p:spPr/>
        <p:txBody>
          <a:bodyPr/>
          <a:lstStyle/>
          <a:p>
            <a:pPr algn="r"/>
            <a:r>
              <a:rPr lang="en-US" dirty="0" smtClean="0"/>
              <a:t>Dao </a:t>
            </a:r>
            <a:r>
              <a:rPr lang="en-US" dirty="0" err="1" smtClean="0"/>
              <a:t>Thanh</a:t>
            </a:r>
            <a:r>
              <a:rPr lang="en-US" dirty="0" smtClean="0"/>
              <a:t> </a:t>
            </a:r>
            <a:r>
              <a:rPr lang="en-US" dirty="0" err="1" smtClean="0"/>
              <a:t>tung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1</a:t>
            </a:fld>
            <a:endParaRPr lang="en-US"/>
          </a:p>
        </p:txBody>
      </p:sp>
    </p:spTree>
    <p:extLst>
      <p:ext uri="{BB962C8B-B14F-4D97-AF65-F5344CB8AC3E}">
        <p14:creationId xmlns:p14="http://schemas.microsoft.com/office/powerpoint/2010/main" val="422173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sp>
        <p:nvSpPr>
          <p:cNvPr id="3" name="Content Placeholder 2"/>
          <p:cNvSpPr>
            <a:spLocks noGrp="1"/>
          </p:cNvSpPr>
          <p:nvPr>
            <p:ph idx="1"/>
          </p:nvPr>
        </p:nvSpPr>
        <p:spPr/>
        <p:txBody>
          <a:bodyPr/>
          <a:lstStyle/>
          <a:p>
            <a:r>
              <a:rPr lang="en-US" dirty="0" smtClean="0"/>
              <a:t>Switching Branches</a:t>
            </a:r>
          </a:p>
          <a:p>
            <a:pPr lvl="1"/>
            <a:r>
              <a:rPr lang="en-US" dirty="0" smtClean="0"/>
              <a:t>$ </a:t>
            </a:r>
            <a:r>
              <a:rPr lang="en-US" dirty="0" err="1" smtClean="0"/>
              <a:t>git</a:t>
            </a:r>
            <a:r>
              <a:rPr lang="en-US" dirty="0" smtClean="0"/>
              <a:t> checkout [branch]</a:t>
            </a:r>
            <a:endParaRPr lang="en-US" dirty="0"/>
          </a:p>
        </p:txBody>
      </p:sp>
      <p:sp>
        <p:nvSpPr>
          <p:cNvPr id="5" name="Slide Number Placeholder 4"/>
          <p:cNvSpPr>
            <a:spLocks noGrp="1"/>
          </p:cNvSpPr>
          <p:nvPr>
            <p:ph type="sldNum" sz="quarter" idx="12"/>
          </p:nvPr>
        </p:nvSpPr>
        <p:spPr/>
        <p:txBody>
          <a:bodyPr/>
          <a:lstStyle/>
          <a:p>
            <a:fld id="{06B0B469-76A0-4680-88B9-8FF3F4E0C522}" type="slidenum">
              <a:rPr lang="en-US" smtClean="0"/>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17" y="2052918"/>
            <a:ext cx="7620000" cy="4381500"/>
          </a:xfrm>
          <a:prstGeom prst="rect">
            <a:avLst/>
          </a:prstGeom>
        </p:spPr>
      </p:pic>
      <p:sp>
        <p:nvSpPr>
          <p:cNvPr id="7" name="Rectangle 6"/>
          <p:cNvSpPr/>
          <p:nvPr/>
        </p:nvSpPr>
        <p:spPr>
          <a:xfrm>
            <a:off x="3793093" y="6434418"/>
            <a:ext cx="5128327" cy="369332"/>
          </a:xfrm>
          <a:prstGeom prst="rect">
            <a:avLst/>
          </a:prstGeom>
        </p:spPr>
        <p:txBody>
          <a:bodyPr wrap="none">
            <a:spAutoFit/>
          </a:bodyPr>
          <a:lstStyle/>
          <a:p>
            <a:r>
              <a:rPr lang="en-US" dirty="0"/>
              <a:t>Figure 14. HEAD points to the current branch</a:t>
            </a:r>
          </a:p>
        </p:txBody>
      </p:sp>
    </p:spTree>
    <p:extLst>
      <p:ext uri="{BB962C8B-B14F-4D97-AF65-F5344CB8AC3E}">
        <p14:creationId xmlns:p14="http://schemas.microsoft.com/office/powerpoint/2010/main" val="11330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559844"/>
            <a:ext cx="7620000" cy="3181350"/>
          </a:xfrm>
        </p:spPr>
      </p:pic>
      <p:sp>
        <p:nvSpPr>
          <p:cNvPr id="5" name="Slide Number Placeholder 4"/>
          <p:cNvSpPr>
            <a:spLocks noGrp="1"/>
          </p:cNvSpPr>
          <p:nvPr>
            <p:ph type="sldNum" sz="quarter" idx="12"/>
          </p:nvPr>
        </p:nvSpPr>
        <p:spPr/>
        <p:txBody>
          <a:bodyPr/>
          <a:lstStyle/>
          <a:p>
            <a:fld id="{06B0B469-76A0-4680-88B9-8FF3F4E0C522}" type="slidenum">
              <a:rPr lang="en-US" smtClean="0"/>
              <a:t>11</a:t>
            </a:fld>
            <a:endParaRPr lang="en-US"/>
          </a:p>
        </p:txBody>
      </p:sp>
      <p:sp>
        <p:nvSpPr>
          <p:cNvPr id="7" name="Rectangle 6"/>
          <p:cNvSpPr/>
          <p:nvPr/>
        </p:nvSpPr>
        <p:spPr>
          <a:xfrm>
            <a:off x="2882537" y="5741194"/>
            <a:ext cx="6096000" cy="646331"/>
          </a:xfrm>
          <a:prstGeom prst="rect">
            <a:avLst/>
          </a:prstGeom>
        </p:spPr>
        <p:txBody>
          <a:bodyPr>
            <a:spAutoFit/>
          </a:bodyPr>
          <a:lstStyle/>
          <a:p>
            <a:r>
              <a:rPr lang="en-US" dirty="0"/>
              <a:t>Figure 15. The HEAD branch moves forward when a commit is made</a:t>
            </a:r>
          </a:p>
        </p:txBody>
      </p:sp>
    </p:spTree>
    <p:extLst>
      <p:ext uri="{BB962C8B-B14F-4D97-AF65-F5344CB8AC3E}">
        <p14:creationId xmlns:p14="http://schemas.microsoft.com/office/powerpoint/2010/main" val="3386152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559844"/>
            <a:ext cx="7620000" cy="3181350"/>
          </a:xfrm>
        </p:spPr>
      </p:pic>
      <p:sp>
        <p:nvSpPr>
          <p:cNvPr id="5" name="Slide Number Placeholder 4"/>
          <p:cNvSpPr>
            <a:spLocks noGrp="1"/>
          </p:cNvSpPr>
          <p:nvPr>
            <p:ph type="sldNum" sz="quarter" idx="12"/>
          </p:nvPr>
        </p:nvSpPr>
        <p:spPr/>
        <p:txBody>
          <a:bodyPr/>
          <a:lstStyle/>
          <a:p>
            <a:fld id="{06B0B469-76A0-4680-88B9-8FF3F4E0C522}" type="slidenum">
              <a:rPr lang="en-US" smtClean="0"/>
              <a:t>12</a:t>
            </a:fld>
            <a:endParaRPr lang="en-US"/>
          </a:p>
        </p:txBody>
      </p:sp>
      <p:sp>
        <p:nvSpPr>
          <p:cNvPr id="7" name="Rectangle 6"/>
          <p:cNvSpPr/>
          <p:nvPr/>
        </p:nvSpPr>
        <p:spPr>
          <a:xfrm>
            <a:off x="3244994" y="5839489"/>
            <a:ext cx="5040162" cy="369332"/>
          </a:xfrm>
          <a:prstGeom prst="rect">
            <a:avLst/>
          </a:prstGeom>
        </p:spPr>
        <p:txBody>
          <a:bodyPr wrap="none">
            <a:spAutoFit/>
          </a:bodyPr>
          <a:lstStyle/>
          <a:p>
            <a:r>
              <a:rPr lang="en-US" dirty="0"/>
              <a:t>Figure 16. HEAD moves when you checkout</a:t>
            </a:r>
          </a:p>
        </p:txBody>
      </p:sp>
    </p:spTree>
    <p:extLst>
      <p:ext uri="{BB962C8B-B14F-4D97-AF65-F5344CB8AC3E}">
        <p14:creationId xmlns:p14="http://schemas.microsoft.com/office/powerpoint/2010/main" val="839977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8949" y="2052638"/>
            <a:ext cx="6555878"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13</a:t>
            </a:fld>
            <a:endParaRPr lang="en-US"/>
          </a:p>
        </p:txBody>
      </p:sp>
      <p:sp>
        <p:nvSpPr>
          <p:cNvPr id="7" name="Rectangle 6"/>
          <p:cNvSpPr/>
          <p:nvPr/>
        </p:nvSpPr>
        <p:spPr>
          <a:xfrm>
            <a:off x="4261928" y="5743694"/>
            <a:ext cx="3163045" cy="369332"/>
          </a:xfrm>
          <a:prstGeom prst="rect">
            <a:avLst/>
          </a:prstGeom>
        </p:spPr>
        <p:txBody>
          <a:bodyPr wrap="none">
            <a:spAutoFit/>
          </a:bodyPr>
          <a:lstStyle/>
          <a:p>
            <a:r>
              <a:rPr lang="en-US" dirty="0"/>
              <a:t>Figure 17. Divergent history</a:t>
            </a:r>
          </a:p>
        </p:txBody>
      </p:sp>
    </p:spTree>
    <p:extLst>
      <p:ext uri="{BB962C8B-B14F-4D97-AF65-F5344CB8AC3E}">
        <p14:creationId xmlns:p14="http://schemas.microsoft.com/office/powerpoint/2010/main" val="90087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Basic Branching and Merging</a:t>
            </a:r>
          </a:p>
        </p:txBody>
      </p:sp>
      <p:sp>
        <p:nvSpPr>
          <p:cNvPr id="3" name="Content Placeholder 2"/>
          <p:cNvSpPr>
            <a:spLocks noGrp="1"/>
          </p:cNvSpPr>
          <p:nvPr>
            <p:ph idx="1"/>
          </p:nvPr>
        </p:nvSpPr>
        <p:spPr/>
        <p:txBody>
          <a:bodyPr>
            <a:normAutofit/>
          </a:bodyPr>
          <a:lstStyle/>
          <a:p>
            <a:r>
              <a:rPr lang="en-US" dirty="0" smtClean="0"/>
              <a:t>Ex in the real world:</a:t>
            </a:r>
          </a:p>
          <a:p>
            <a:pPr lvl="1"/>
            <a:r>
              <a:rPr lang="en-US" dirty="0"/>
              <a:t>You’ll follow these steps</a:t>
            </a:r>
            <a:r>
              <a:rPr lang="en-US" dirty="0" smtClean="0"/>
              <a:t>:</a:t>
            </a:r>
          </a:p>
          <a:p>
            <a:pPr lvl="2"/>
            <a:r>
              <a:rPr lang="en-US" dirty="0"/>
              <a:t>Do work on a website.</a:t>
            </a:r>
          </a:p>
          <a:p>
            <a:pPr lvl="2"/>
            <a:r>
              <a:rPr lang="en-US" dirty="0"/>
              <a:t>Create a branch for a new story you’re working on.</a:t>
            </a:r>
          </a:p>
          <a:p>
            <a:pPr lvl="2"/>
            <a:r>
              <a:rPr lang="en-US" dirty="0"/>
              <a:t>Do some work in that branch</a:t>
            </a:r>
            <a:r>
              <a:rPr lang="en-US" dirty="0" smtClean="0"/>
              <a:t>.</a:t>
            </a:r>
          </a:p>
          <a:p>
            <a:pPr lvl="1"/>
            <a:r>
              <a:rPr lang="en-US" dirty="0"/>
              <a:t>At this stage, you’ll receive a call that another issue is critical and you need a hotfix. You’ll do the following:</a:t>
            </a:r>
          </a:p>
          <a:p>
            <a:pPr lvl="2"/>
            <a:r>
              <a:rPr lang="en-US" dirty="0"/>
              <a:t>Switch to your production branch.</a:t>
            </a:r>
          </a:p>
          <a:p>
            <a:pPr lvl="2"/>
            <a:r>
              <a:rPr lang="en-US" dirty="0"/>
              <a:t>Create a branch to add the hotfix.</a:t>
            </a:r>
          </a:p>
          <a:p>
            <a:pPr lvl="2"/>
            <a:r>
              <a:rPr lang="en-US" dirty="0"/>
              <a:t>After it’s tested, merge the hotfix branch, and push to production.</a:t>
            </a:r>
          </a:p>
          <a:p>
            <a:pPr lvl="2"/>
            <a:r>
              <a:rPr lang="en-US" dirty="0" smtClean="0"/>
              <a:t>Switch </a:t>
            </a:r>
            <a:r>
              <a:rPr lang="en-US" dirty="0"/>
              <a:t>back to your original story and continue working.</a:t>
            </a:r>
          </a:p>
          <a:p>
            <a:pPr lvl="1"/>
            <a:endParaRPr lang="en-US" dirty="0" smtClean="0"/>
          </a:p>
          <a:p>
            <a:endParaRPr lang="en-US" dirty="0"/>
          </a:p>
        </p:txBody>
      </p:sp>
      <p:sp>
        <p:nvSpPr>
          <p:cNvPr id="7" name="Slide Number Placeholder 6"/>
          <p:cNvSpPr>
            <a:spLocks noGrp="1"/>
          </p:cNvSpPr>
          <p:nvPr>
            <p:ph type="sldNum" sz="quarter" idx="12"/>
          </p:nvPr>
        </p:nvSpPr>
        <p:spPr/>
        <p:txBody>
          <a:bodyPr/>
          <a:lstStyle/>
          <a:p>
            <a:fld id="{06B0B469-76A0-4680-88B9-8FF3F4E0C522}" type="slidenum">
              <a:rPr lang="en-US" smtClean="0"/>
              <a:t>14</a:t>
            </a:fld>
            <a:endParaRPr lang="en-US"/>
          </a:p>
        </p:txBody>
      </p:sp>
    </p:spTree>
    <p:extLst>
      <p:ext uri="{BB962C8B-B14F-4D97-AF65-F5344CB8AC3E}">
        <p14:creationId xmlns:p14="http://schemas.microsoft.com/office/powerpoint/2010/main" val="3631181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Basic Branching and </a:t>
            </a:r>
            <a:r>
              <a:rPr lang="en-US" dirty="0" smtClean="0"/>
              <a:t>Merging (cont.)</a:t>
            </a:r>
            <a:endParaRPr lang="en-US" dirty="0"/>
          </a:p>
        </p:txBody>
      </p:sp>
      <p:sp>
        <p:nvSpPr>
          <p:cNvPr id="3" name="Content Placeholder 2"/>
          <p:cNvSpPr>
            <a:spLocks noGrp="1"/>
          </p:cNvSpPr>
          <p:nvPr>
            <p:ph idx="1"/>
          </p:nvPr>
        </p:nvSpPr>
        <p:spPr/>
        <p:txBody>
          <a:bodyPr/>
          <a:lstStyle/>
          <a:p>
            <a:r>
              <a:rPr lang="en-US" b="1" dirty="0" smtClean="0"/>
              <a:t>Basic Branching</a:t>
            </a:r>
          </a:p>
          <a:p>
            <a:endParaRPr lang="en-US" b="1" dirty="0"/>
          </a:p>
          <a:p>
            <a:endParaRPr lang="en-US" dirty="0"/>
          </a:p>
        </p:txBody>
      </p:sp>
      <p:sp>
        <p:nvSpPr>
          <p:cNvPr id="5" name="Slide Number Placeholder 4"/>
          <p:cNvSpPr>
            <a:spLocks noGrp="1"/>
          </p:cNvSpPr>
          <p:nvPr>
            <p:ph type="sldNum" sz="quarter" idx="12"/>
          </p:nvPr>
        </p:nvSpPr>
        <p:spPr/>
        <p:txBody>
          <a:bodyPr/>
          <a:lstStyle/>
          <a:p>
            <a:fld id="{06B0B469-76A0-4680-88B9-8FF3F4E0C522}"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154" y="2541815"/>
            <a:ext cx="7620000" cy="2209800"/>
          </a:xfrm>
          <a:prstGeom prst="rect">
            <a:avLst/>
          </a:prstGeom>
        </p:spPr>
      </p:pic>
      <p:sp>
        <p:nvSpPr>
          <p:cNvPr id="7" name="Rectangle 6"/>
          <p:cNvSpPr/>
          <p:nvPr/>
        </p:nvSpPr>
        <p:spPr>
          <a:xfrm>
            <a:off x="4006233" y="5130675"/>
            <a:ext cx="3935693" cy="369332"/>
          </a:xfrm>
          <a:prstGeom prst="rect">
            <a:avLst/>
          </a:prstGeom>
        </p:spPr>
        <p:txBody>
          <a:bodyPr wrap="none">
            <a:spAutoFit/>
          </a:bodyPr>
          <a:lstStyle/>
          <a:p>
            <a:r>
              <a:rPr lang="en-US" dirty="0"/>
              <a:t>Figure 18. A simple commit history</a:t>
            </a:r>
          </a:p>
        </p:txBody>
      </p:sp>
    </p:spTree>
    <p:extLst>
      <p:ext uri="{BB962C8B-B14F-4D97-AF65-F5344CB8AC3E}">
        <p14:creationId xmlns:p14="http://schemas.microsoft.com/office/powerpoint/2010/main" val="4186697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sp>
        <p:nvSpPr>
          <p:cNvPr id="4" name="Slide Number Placeholder 3"/>
          <p:cNvSpPr>
            <a:spLocks noGrp="1"/>
          </p:cNvSpPr>
          <p:nvPr>
            <p:ph type="sldNum" sz="quarter" idx="12"/>
          </p:nvPr>
        </p:nvSpPr>
        <p:spPr/>
        <p:txBody>
          <a:bodyPr/>
          <a:lstStyle/>
          <a:p>
            <a:fld id="{06B0B469-76A0-4680-88B9-8FF3F4E0C522}" type="slidenum">
              <a:rPr lang="en-US" smtClean="0"/>
              <a:t>16</a:t>
            </a:fld>
            <a:endParaRPr lang="en-US"/>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293144"/>
            <a:ext cx="7620000" cy="3714750"/>
          </a:xfrm>
        </p:spPr>
      </p:pic>
      <p:sp>
        <p:nvSpPr>
          <p:cNvPr id="8" name="Rectangle 7"/>
          <p:cNvSpPr/>
          <p:nvPr/>
        </p:nvSpPr>
        <p:spPr>
          <a:xfrm>
            <a:off x="3643892" y="5935282"/>
            <a:ext cx="4799712" cy="369332"/>
          </a:xfrm>
          <a:prstGeom prst="rect">
            <a:avLst/>
          </a:prstGeom>
        </p:spPr>
        <p:txBody>
          <a:bodyPr wrap="none">
            <a:spAutoFit/>
          </a:bodyPr>
          <a:lstStyle/>
          <a:p>
            <a:r>
              <a:rPr lang="en-US" dirty="0"/>
              <a:t>Figure 19. Creating a new branch pointer</a:t>
            </a:r>
          </a:p>
        </p:txBody>
      </p:sp>
    </p:spTree>
    <p:extLst>
      <p:ext uri="{BB962C8B-B14F-4D97-AF65-F5344CB8AC3E}">
        <p14:creationId xmlns:p14="http://schemas.microsoft.com/office/powerpoint/2010/main" val="106092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778919"/>
            <a:ext cx="7620000" cy="2743200"/>
          </a:xfrm>
        </p:spPr>
      </p:pic>
      <p:sp>
        <p:nvSpPr>
          <p:cNvPr id="4" name="Slide Number Placeholder 3"/>
          <p:cNvSpPr>
            <a:spLocks noGrp="1"/>
          </p:cNvSpPr>
          <p:nvPr>
            <p:ph type="sldNum" sz="quarter" idx="12"/>
          </p:nvPr>
        </p:nvSpPr>
        <p:spPr/>
        <p:txBody>
          <a:bodyPr/>
          <a:lstStyle/>
          <a:p>
            <a:fld id="{06B0B469-76A0-4680-88B9-8FF3F4E0C522}" type="slidenum">
              <a:rPr lang="en-US" smtClean="0"/>
              <a:t>17</a:t>
            </a:fld>
            <a:endParaRPr lang="en-US"/>
          </a:p>
        </p:txBody>
      </p:sp>
      <p:sp>
        <p:nvSpPr>
          <p:cNvPr id="6" name="Rectangle 5"/>
          <p:cNvSpPr/>
          <p:nvPr/>
        </p:nvSpPr>
        <p:spPr>
          <a:xfrm>
            <a:off x="3013165" y="5522119"/>
            <a:ext cx="6096000" cy="646331"/>
          </a:xfrm>
          <a:prstGeom prst="rect">
            <a:avLst/>
          </a:prstGeom>
        </p:spPr>
        <p:txBody>
          <a:bodyPr>
            <a:spAutoFit/>
          </a:bodyPr>
          <a:lstStyle/>
          <a:p>
            <a:r>
              <a:rPr lang="en-US" dirty="0"/>
              <a:t>Figure 20. The iss53 branch has moved forward with your work</a:t>
            </a:r>
          </a:p>
        </p:txBody>
      </p:sp>
    </p:spTree>
    <p:extLst>
      <p:ext uri="{BB962C8B-B14F-4D97-AF65-F5344CB8AC3E}">
        <p14:creationId xmlns:p14="http://schemas.microsoft.com/office/powerpoint/2010/main" val="316026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sp>
        <p:nvSpPr>
          <p:cNvPr id="3" name="Slide Number Placeholder 2"/>
          <p:cNvSpPr>
            <a:spLocks noGrp="1"/>
          </p:cNvSpPr>
          <p:nvPr>
            <p:ph type="sldNum" sz="quarter" idx="12"/>
          </p:nvPr>
        </p:nvSpPr>
        <p:spPr/>
        <p:txBody>
          <a:bodyPr/>
          <a:lstStyle/>
          <a:p>
            <a:fld id="{06B0B469-76A0-4680-88B9-8FF3F4E0C522}" type="slidenum">
              <a:rPr lang="en-US" smtClean="0"/>
              <a:t>18</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88" y="2326481"/>
            <a:ext cx="7620000" cy="3648075"/>
          </a:xfrm>
        </p:spPr>
      </p:pic>
      <p:sp>
        <p:nvSpPr>
          <p:cNvPr id="8" name="Rectangle 7"/>
          <p:cNvSpPr/>
          <p:nvPr/>
        </p:nvSpPr>
        <p:spPr>
          <a:xfrm>
            <a:off x="3576043" y="5856905"/>
            <a:ext cx="4761240" cy="369332"/>
          </a:xfrm>
          <a:prstGeom prst="rect">
            <a:avLst/>
          </a:prstGeom>
        </p:spPr>
        <p:txBody>
          <a:bodyPr wrap="none">
            <a:spAutoFit/>
          </a:bodyPr>
          <a:lstStyle/>
          <a:p>
            <a:r>
              <a:rPr lang="en-US" dirty="0"/>
              <a:t>Figure 21. Hotfix branch based on master</a:t>
            </a:r>
          </a:p>
        </p:txBody>
      </p:sp>
    </p:spTree>
    <p:extLst>
      <p:ext uri="{BB962C8B-B14F-4D97-AF65-F5344CB8AC3E}">
        <p14:creationId xmlns:p14="http://schemas.microsoft.com/office/powerpoint/2010/main" val="632930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sp>
        <p:nvSpPr>
          <p:cNvPr id="3" name="Content Placeholder 2"/>
          <p:cNvSpPr>
            <a:spLocks noGrp="1"/>
          </p:cNvSpPr>
          <p:nvPr>
            <p:ph idx="1"/>
          </p:nvPr>
        </p:nvSpPr>
        <p:spPr/>
        <p:txBody>
          <a:bodyPr/>
          <a:lstStyle/>
          <a:p>
            <a:pPr lvl="1"/>
            <a:r>
              <a:rPr lang="en-US" dirty="0" smtClean="0"/>
              <a:t>Merge branches</a:t>
            </a:r>
          </a:p>
          <a:p>
            <a:pPr lvl="1"/>
            <a:r>
              <a:rPr lang="en-US" dirty="0" smtClean="0"/>
              <a:t>You </a:t>
            </a:r>
            <a:r>
              <a:rPr lang="en-US" dirty="0"/>
              <a:t>can run your tests, make sure the hotfix is what you want, and merge it back into your master branch to deploy to production. You do this with the </a:t>
            </a:r>
            <a:r>
              <a:rPr lang="en-US" dirty="0" err="1"/>
              <a:t>git</a:t>
            </a:r>
            <a:r>
              <a:rPr lang="en-US" dirty="0"/>
              <a:t> merge command:</a:t>
            </a:r>
          </a:p>
        </p:txBody>
      </p:sp>
      <p:sp>
        <p:nvSpPr>
          <p:cNvPr id="4" name="Slide Number Placeholder 3"/>
          <p:cNvSpPr>
            <a:spLocks noGrp="1"/>
          </p:cNvSpPr>
          <p:nvPr>
            <p:ph type="sldNum" sz="quarter" idx="12"/>
          </p:nvPr>
        </p:nvSpPr>
        <p:spPr/>
        <p:txBody>
          <a:bodyPr/>
          <a:lstStyle/>
          <a:p>
            <a:fld id="{06B0B469-76A0-4680-88B9-8FF3F4E0C522}" type="slidenum">
              <a:rPr lang="en-US" smtClean="0"/>
              <a:t>19</a:t>
            </a:fld>
            <a:endParaRPr lang="en-US"/>
          </a:p>
        </p:txBody>
      </p:sp>
      <p:pic>
        <p:nvPicPr>
          <p:cNvPr id="5" name="Picture 4"/>
          <p:cNvPicPr>
            <a:picLocks noChangeAspect="1"/>
          </p:cNvPicPr>
          <p:nvPr/>
        </p:nvPicPr>
        <p:blipFill>
          <a:blip r:embed="rId3"/>
          <a:stretch>
            <a:fillRect/>
          </a:stretch>
        </p:blipFill>
        <p:spPr>
          <a:xfrm>
            <a:off x="2592567" y="3602970"/>
            <a:ext cx="6257925" cy="1095375"/>
          </a:xfrm>
          <a:prstGeom prst="rect">
            <a:avLst/>
          </a:prstGeom>
        </p:spPr>
      </p:pic>
    </p:spTree>
    <p:extLst>
      <p:ext uri="{BB962C8B-B14F-4D97-AF65-F5344CB8AC3E}">
        <p14:creationId xmlns:p14="http://schemas.microsoft.com/office/powerpoint/2010/main" val="1089896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752756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06B0B469-76A0-4680-88B9-8FF3F4E0C522}" type="slidenum">
              <a:rPr lang="en-US" smtClean="0"/>
              <a:t>2</a:t>
            </a:fld>
            <a:endParaRPr lang="en-US"/>
          </a:p>
        </p:txBody>
      </p:sp>
    </p:spTree>
    <p:extLst>
      <p:ext uri="{BB962C8B-B14F-4D97-AF65-F5344CB8AC3E}">
        <p14:creationId xmlns:p14="http://schemas.microsoft.com/office/powerpoint/2010/main" val="296799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r>
              <a:rPr lang="en-US" b="1" dirty="0"/>
              <a:t/>
            </a:r>
            <a:br>
              <a:rPr lang="en-US" b="1"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0420" y="2052638"/>
            <a:ext cx="6992936"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20</a:t>
            </a:fld>
            <a:endParaRPr lang="en-US"/>
          </a:p>
        </p:txBody>
      </p:sp>
      <p:sp>
        <p:nvSpPr>
          <p:cNvPr id="6" name="Rectangle 5"/>
          <p:cNvSpPr/>
          <p:nvPr/>
        </p:nvSpPr>
        <p:spPr>
          <a:xfrm>
            <a:off x="3023117" y="6263124"/>
            <a:ext cx="4943982" cy="369332"/>
          </a:xfrm>
          <a:prstGeom prst="rect">
            <a:avLst/>
          </a:prstGeom>
        </p:spPr>
        <p:txBody>
          <a:bodyPr wrap="none">
            <a:spAutoFit/>
          </a:bodyPr>
          <a:lstStyle/>
          <a:p>
            <a:r>
              <a:rPr lang="en-US" dirty="0"/>
              <a:t>Figure 22. master is fast-forwarded to hotfix</a:t>
            </a:r>
          </a:p>
        </p:txBody>
      </p:sp>
    </p:spTree>
    <p:extLst>
      <p:ext uri="{BB962C8B-B14F-4D97-AF65-F5344CB8AC3E}">
        <p14:creationId xmlns:p14="http://schemas.microsoft.com/office/powerpoint/2010/main" val="2738337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sp>
        <p:nvSpPr>
          <p:cNvPr id="3" name="Content Placeholder 2"/>
          <p:cNvSpPr>
            <a:spLocks noGrp="1"/>
          </p:cNvSpPr>
          <p:nvPr>
            <p:ph idx="1"/>
          </p:nvPr>
        </p:nvSpPr>
        <p:spPr/>
        <p:txBody>
          <a:bodyPr>
            <a:normAutofit/>
          </a:bodyPr>
          <a:lstStyle/>
          <a:p>
            <a:r>
              <a:rPr lang="en-US" dirty="0" smtClean="0"/>
              <a:t>Delete branch</a:t>
            </a:r>
          </a:p>
          <a:p>
            <a:pPr lvl="1"/>
            <a:r>
              <a:rPr lang="en-US" dirty="0" smtClean="0"/>
              <a:t>$ </a:t>
            </a:r>
            <a:r>
              <a:rPr lang="en-US" dirty="0" err="1" smtClean="0"/>
              <a:t>git</a:t>
            </a:r>
            <a:r>
              <a:rPr lang="en-US" dirty="0" smtClean="0"/>
              <a:t> branch –d [branch]</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582" y="2398258"/>
            <a:ext cx="7620000" cy="3629025"/>
          </a:xfrm>
          <a:prstGeom prst="rect">
            <a:avLst/>
          </a:prstGeom>
        </p:spPr>
      </p:pic>
      <p:sp>
        <p:nvSpPr>
          <p:cNvPr id="6" name="Rectangle 5"/>
          <p:cNvSpPr/>
          <p:nvPr/>
        </p:nvSpPr>
        <p:spPr>
          <a:xfrm>
            <a:off x="3838723" y="5804959"/>
            <a:ext cx="3919663" cy="369332"/>
          </a:xfrm>
          <a:prstGeom prst="rect">
            <a:avLst/>
          </a:prstGeom>
        </p:spPr>
        <p:txBody>
          <a:bodyPr wrap="none">
            <a:spAutoFit/>
          </a:bodyPr>
          <a:lstStyle/>
          <a:p>
            <a:r>
              <a:rPr lang="en-US" dirty="0"/>
              <a:t>Figure 23. Work continues on iss53</a:t>
            </a:r>
          </a:p>
        </p:txBody>
      </p:sp>
    </p:spTree>
    <p:extLst>
      <p:ext uri="{BB962C8B-B14F-4D97-AF65-F5344CB8AC3E}">
        <p14:creationId xmlns:p14="http://schemas.microsoft.com/office/powerpoint/2010/main" val="122986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1746" y="2955740"/>
            <a:ext cx="7620000" cy="3629025"/>
          </a:xfrm>
        </p:spPr>
      </p:pic>
      <p:sp>
        <p:nvSpPr>
          <p:cNvPr id="4" name="Slide Number Placeholder 3"/>
          <p:cNvSpPr>
            <a:spLocks noGrp="1"/>
          </p:cNvSpPr>
          <p:nvPr>
            <p:ph type="sldNum" sz="quarter" idx="12"/>
          </p:nvPr>
        </p:nvSpPr>
        <p:spPr/>
        <p:txBody>
          <a:bodyPr/>
          <a:lstStyle/>
          <a:p>
            <a:fld id="{06B0B469-76A0-4680-88B9-8FF3F4E0C522}" type="slidenum">
              <a:rPr lang="en-US" smtClean="0"/>
              <a:t>22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4522406"/>
              </p:ext>
            </p:extLst>
          </p:nvPr>
        </p:nvGraphicFramePr>
        <p:xfrm>
          <a:off x="3498283" y="1750304"/>
          <a:ext cx="6257925" cy="1143000"/>
        </p:xfrm>
        <a:graphic>
          <a:graphicData uri="http://schemas.openxmlformats.org/presentationml/2006/ole">
            <mc:AlternateContent xmlns:mc="http://schemas.openxmlformats.org/markup-compatibility/2006">
              <mc:Choice xmlns:v="urn:schemas-microsoft-com:vml" Requires="v">
                <p:oleObj spid="_x0000_s4188" name="Bitmap Image" r:id="rId5" imgW="6257880" imgH="1143000" progId="Paint.Picture">
                  <p:embed/>
                </p:oleObj>
              </mc:Choice>
              <mc:Fallback>
                <p:oleObj name="Bitmap Image" r:id="rId5" imgW="6257880" imgH="1143000" progId="Paint.Picture">
                  <p:embed/>
                  <p:pic>
                    <p:nvPicPr>
                      <p:cNvPr id="0" name=""/>
                      <p:cNvPicPr/>
                      <p:nvPr/>
                    </p:nvPicPr>
                    <p:blipFill>
                      <a:blip r:embed="rId6"/>
                      <a:stretch>
                        <a:fillRect/>
                      </a:stretch>
                    </p:blipFill>
                    <p:spPr>
                      <a:xfrm>
                        <a:off x="3498283" y="1750304"/>
                        <a:ext cx="6257925" cy="1143000"/>
                      </a:xfrm>
                      <a:prstGeom prst="rect">
                        <a:avLst/>
                      </a:prstGeom>
                    </p:spPr>
                  </p:pic>
                </p:oleObj>
              </mc:Fallback>
            </mc:AlternateContent>
          </a:graphicData>
        </a:graphic>
      </p:graphicFrame>
      <p:sp>
        <p:nvSpPr>
          <p:cNvPr id="7" name="Rectangle 6"/>
          <p:cNvSpPr/>
          <p:nvPr/>
        </p:nvSpPr>
        <p:spPr>
          <a:xfrm>
            <a:off x="2551681" y="6152997"/>
            <a:ext cx="5782352" cy="369332"/>
          </a:xfrm>
          <a:prstGeom prst="rect">
            <a:avLst/>
          </a:prstGeom>
        </p:spPr>
        <p:txBody>
          <a:bodyPr wrap="none">
            <a:spAutoFit/>
          </a:bodyPr>
          <a:lstStyle/>
          <a:p>
            <a:r>
              <a:rPr lang="en-US" dirty="0"/>
              <a:t>Figure 24. Three snapshots used in a typical merge</a:t>
            </a:r>
          </a:p>
        </p:txBody>
      </p:sp>
      <p:sp>
        <p:nvSpPr>
          <p:cNvPr id="8" name="Rectangle 7"/>
          <p:cNvSpPr/>
          <p:nvPr/>
        </p:nvSpPr>
        <p:spPr>
          <a:xfrm>
            <a:off x="1517855" y="2137138"/>
            <a:ext cx="1754006" cy="369332"/>
          </a:xfrm>
          <a:prstGeom prst="rect">
            <a:avLst/>
          </a:prstGeom>
        </p:spPr>
        <p:txBody>
          <a:bodyPr wrap="none">
            <a:spAutoFit/>
          </a:bodyPr>
          <a:lstStyle/>
          <a:p>
            <a:r>
              <a:rPr lang="en-US" dirty="0"/>
              <a:t>Basic Merging</a:t>
            </a:r>
          </a:p>
        </p:txBody>
      </p:sp>
      <p:sp>
        <p:nvSpPr>
          <p:cNvPr id="9" name="Rectangle 8"/>
          <p:cNvSpPr/>
          <p:nvPr/>
        </p:nvSpPr>
        <p:spPr>
          <a:xfrm>
            <a:off x="1517855" y="3239630"/>
            <a:ext cx="3121367" cy="369332"/>
          </a:xfrm>
          <a:prstGeom prst="rect">
            <a:avLst/>
          </a:prstGeom>
        </p:spPr>
        <p:txBody>
          <a:bodyPr wrap="none">
            <a:spAutoFit/>
          </a:bodyPr>
          <a:lstStyle/>
          <a:p>
            <a:r>
              <a:rPr lang="en-US" dirty="0"/>
              <a:t>Basic </a:t>
            </a:r>
            <a:r>
              <a:rPr lang="en-US" dirty="0" smtClean="0"/>
              <a:t>Merging Mechanism</a:t>
            </a:r>
            <a:endParaRPr lang="en-US" dirty="0"/>
          </a:p>
        </p:txBody>
      </p:sp>
    </p:spTree>
    <p:extLst>
      <p:ext uri="{BB962C8B-B14F-4D97-AF65-F5344CB8AC3E}">
        <p14:creationId xmlns:p14="http://schemas.microsoft.com/office/powerpoint/2010/main" val="1880824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645569"/>
            <a:ext cx="7620000" cy="3009900"/>
          </a:xfrm>
        </p:spPr>
      </p:pic>
      <p:sp>
        <p:nvSpPr>
          <p:cNvPr id="4" name="Slide Number Placeholder 3"/>
          <p:cNvSpPr>
            <a:spLocks noGrp="1"/>
          </p:cNvSpPr>
          <p:nvPr>
            <p:ph type="sldNum" sz="quarter" idx="12"/>
          </p:nvPr>
        </p:nvSpPr>
        <p:spPr/>
        <p:txBody>
          <a:bodyPr/>
          <a:lstStyle/>
          <a:p>
            <a:fld id="{06B0B469-76A0-4680-88B9-8FF3F4E0C522}" type="slidenum">
              <a:rPr lang="en-US" smtClean="0"/>
              <a:t>23</a:t>
            </a:fld>
            <a:endParaRPr lang="en-US"/>
          </a:p>
        </p:txBody>
      </p:sp>
      <p:sp>
        <p:nvSpPr>
          <p:cNvPr id="9" name="Rectangle 8"/>
          <p:cNvSpPr/>
          <p:nvPr/>
        </p:nvSpPr>
        <p:spPr>
          <a:xfrm>
            <a:off x="3972923" y="5655469"/>
            <a:ext cx="3207929" cy="369332"/>
          </a:xfrm>
          <a:prstGeom prst="rect">
            <a:avLst/>
          </a:prstGeom>
        </p:spPr>
        <p:txBody>
          <a:bodyPr wrap="none">
            <a:spAutoFit/>
          </a:bodyPr>
          <a:lstStyle/>
          <a:p>
            <a:r>
              <a:rPr lang="en-US" dirty="0"/>
              <a:t>Figure 25. A merge commit</a:t>
            </a:r>
          </a:p>
        </p:txBody>
      </p:sp>
    </p:spTree>
    <p:extLst>
      <p:ext uri="{BB962C8B-B14F-4D97-AF65-F5344CB8AC3E}">
        <p14:creationId xmlns:p14="http://schemas.microsoft.com/office/powerpoint/2010/main" val="190565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r>
              <a:rPr lang="en-US" b="1" dirty="0"/>
              <a:t/>
            </a:r>
            <a:br>
              <a:rPr lang="en-US" b="1" dirty="0"/>
            </a:br>
            <a:endParaRPr lang="en-US" dirty="0"/>
          </a:p>
        </p:txBody>
      </p:sp>
      <p:sp>
        <p:nvSpPr>
          <p:cNvPr id="3" name="Content Placeholder 2"/>
          <p:cNvSpPr>
            <a:spLocks noGrp="1"/>
          </p:cNvSpPr>
          <p:nvPr>
            <p:ph idx="1"/>
          </p:nvPr>
        </p:nvSpPr>
        <p:spPr>
          <a:xfrm>
            <a:off x="1103310" y="2018084"/>
            <a:ext cx="8946541" cy="4195481"/>
          </a:xfrm>
        </p:spPr>
        <p:txBody>
          <a:bodyPr/>
          <a:lstStyle/>
          <a:p>
            <a:r>
              <a:rPr lang="en-US" dirty="0" smtClean="0"/>
              <a:t>Basic Merge Conflicts</a:t>
            </a:r>
          </a:p>
          <a:p>
            <a:endParaRPr lang="en-US" dirty="0"/>
          </a:p>
          <a:p>
            <a:pPr marL="0" indent="0">
              <a:buNone/>
            </a:pPr>
            <a:endParaRPr lang="en-US" dirty="0"/>
          </a:p>
          <a:p>
            <a:r>
              <a:rPr lang="en-US" dirty="0" err="1"/>
              <a:t>Git</a:t>
            </a:r>
            <a:r>
              <a:rPr lang="en-US" dirty="0"/>
              <a:t> hasn’t automatically created a new merge commit. It has paused the process while you resolve the conflict. If you want to see which files are unmerged at any point after a merge conflict, you can run </a:t>
            </a:r>
            <a:r>
              <a:rPr lang="en-US" dirty="0" err="1"/>
              <a:t>git</a:t>
            </a:r>
            <a:r>
              <a:rPr lang="en-US" dirty="0"/>
              <a:t> status:</a:t>
            </a:r>
          </a:p>
        </p:txBody>
      </p:sp>
      <p:sp>
        <p:nvSpPr>
          <p:cNvPr id="5" name="Slide Number Placeholder 4"/>
          <p:cNvSpPr>
            <a:spLocks noGrp="1"/>
          </p:cNvSpPr>
          <p:nvPr>
            <p:ph type="sldNum" sz="quarter" idx="12"/>
          </p:nvPr>
        </p:nvSpPr>
        <p:spPr/>
        <p:txBody>
          <a:bodyPr/>
          <a:lstStyle/>
          <a:p>
            <a:fld id="{06B0B469-76A0-4680-88B9-8FF3F4E0C522}" type="slidenum">
              <a:rPr lang="en-US" smtClean="0"/>
              <a:t>24</a:t>
            </a:fld>
            <a:endParaRPr lang="en-US"/>
          </a:p>
        </p:txBody>
      </p:sp>
      <p:pic>
        <p:nvPicPr>
          <p:cNvPr id="6" name="Picture 5"/>
          <p:cNvPicPr>
            <a:picLocks noChangeAspect="1"/>
          </p:cNvPicPr>
          <p:nvPr/>
        </p:nvPicPr>
        <p:blipFill>
          <a:blip r:embed="rId2"/>
          <a:stretch>
            <a:fillRect/>
          </a:stretch>
        </p:blipFill>
        <p:spPr>
          <a:xfrm>
            <a:off x="2438092" y="2483576"/>
            <a:ext cx="6276975" cy="723900"/>
          </a:xfrm>
          <a:prstGeom prst="rect">
            <a:avLst/>
          </a:prstGeom>
        </p:spPr>
      </p:pic>
      <p:pic>
        <p:nvPicPr>
          <p:cNvPr id="7" name="Picture 6"/>
          <p:cNvPicPr>
            <a:picLocks noChangeAspect="1"/>
          </p:cNvPicPr>
          <p:nvPr/>
        </p:nvPicPr>
        <p:blipFill>
          <a:blip r:embed="rId3"/>
          <a:stretch>
            <a:fillRect/>
          </a:stretch>
        </p:blipFill>
        <p:spPr>
          <a:xfrm>
            <a:off x="1397862" y="4648064"/>
            <a:ext cx="5055190" cy="1933575"/>
          </a:xfrm>
          <a:prstGeom prst="rect">
            <a:avLst/>
          </a:prstGeom>
        </p:spPr>
      </p:pic>
      <p:pic>
        <p:nvPicPr>
          <p:cNvPr id="8" name="Picture 7"/>
          <p:cNvPicPr>
            <a:picLocks noChangeAspect="1"/>
          </p:cNvPicPr>
          <p:nvPr/>
        </p:nvPicPr>
        <p:blipFill>
          <a:blip r:embed="rId4"/>
          <a:stretch>
            <a:fillRect/>
          </a:stretch>
        </p:blipFill>
        <p:spPr>
          <a:xfrm>
            <a:off x="6651580" y="4648064"/>
            <a:ext cx="5183370" cy="1276350"/>
          </a:xfrm>
          <a:prstGeom prst="rect">
            <a:avLst/>
          </a:prstGeom>
        </p:spPr>
      </p:pic>
    </p:spTree>
    <p:extLst>
      <p:ext uri="{BB962C8B-B14F-4D97-AF65-F5344CB8AC3E}">
        <p14:creationId xmlns:p14="http://schemas.microsoft.com/office/powerpoint/2010/main" val="2686247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Branching and Merging (cont.)</a:t>
            </a:r>
          </a:p>
        </p:txBody>
      </p:sp>
      <p:sp>
        <p:nvSpPr>
          <p:cNvPr id="3" name="Content Placeholder 2"/>
          <p:cNvSpPr>
            <a:spLocks noGrp="1"/>
          </p:cNvSpPr>
          <p:nvPr>
            <p:ph idx="1"/>
          </p:nvPr>
        </p:nvSpPr>
        <p:spPr/>
        <p:txBody>
          <a:bodyPr>
            <a:normAutofit fontScale="85000" lnSpcReduction="10000"/>
          </a:bodyPr>
          <a:lstStyle/>
          <a:p>
            <a:r>
              <a:rPr lang="en-US" dirty="0" smtClean="0"/>
              <a:t>You </a:t>
            </a:r>
            <a:r>
              <a:rPr lang="en-US" dirty="0"/>
              <a:t>have to either choose one side or the other or merge the contents yourself. For instance, you might resolve this conflict by replacing the entire block with this</a:t>
            </a:r>
            <a:r>
              <a:rPr lang="en-US" dirty="0" smtClean="0"/>
              <a:t>:</a:t>
            </a:r>
          </a:p>
          <a:p>
            <a:endParaRPr lang="en-US" dirty="0"/>
          </a:p>
          <a:p>
            <a:endParaRPr lang="en-US" dirty="0" smtClean="0"/>
          </a:p>
          <a:p>
            <a:r>
              <a:rPr lang="en-US" dirty="0"/>
              <a:t>After you’ve resolved each of these sections in each conflicted file, run </a:t>
            </a:r>
            <a:r>
              <a:rPr lang="en-US" dirty="0" err="1"/>
              <a:t>git</a:t>
            </a:r>
            <a:r>
              <a:rPr lang="en-US" dirty="0"/>
              <a:t> add on each file to mark it as resolved. Staging the file marks it as resolved in </a:t>
            </a:r>
            <a:r>
              <a:rPr lang="en-US" dirty="0" err="1"/>
              <a:t>Git</a:t>
            </a:r>
            <a:r>
              <a:rPr lang="en-US" dirty="0" smtClean="0"/>
              <a:t>.</a:t>
            </a:r>
          </a:p>
          <a:p>
            <a:r>
              <a:rPr lang="en-US" dirty="0"/>
              <a:t>After you exit the merge tool, </a:t>
            </a:r>
            <a:r>
              <a:rPr lang="en-US" dirty="0" err="1"/>
              <a:t>Git</a:t>
            </a:r>
            <a:r>
              <a:rPr lang="en-US" dirty="0"/>
              <a:t> asks you if the merge was successful. If you tell the script that it was, it stages the file to mark it as resolved for you. You can run </a:t>
            </a:r>
            <a:r>
              <a:rPr lang="en-US" dirty="0" err="1"/>
              <a:t>git</a:t>
            </a:r>
            <a:r>
              <a:rPr lang="en-US" dirty="0"/>
              <a:t> status again to verify that all conflicts have been </a:t>
            </a:r>
            <a:r>
              <a:rPr lang="en-US" dirty="0" smtClean="0"/>
              <a:t>resolved</a:t>
            </a:r>
          </a:p>
          <a:p>
            <a:r>
              <a:rPr lang="en-US" dirty="0"/>
              <a:t>If you’re happy with that, and you verify that everything that had conflicts has been staged, you can type </a:t>
            </a:r>
            <a:r>
              <a:rPr lang="en-US" dirty="0" err="1"/>
              <a:t>git</a:t>
            </a:r>
            <a:r>
              <a:rPr lang="en-US" dirty="0"/>
              <a:t> commit to finalize the merge </a:t>
            </a:r>
            <a:r>
              <a:rPr lang="en-US" dirty="0" smtClean="0"/>
              <a:t>commit. The commit message can be default or you can modify it with details.</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25</a:t>
            </a:fld>
            <a:endParaRPr lang="en-US"/>
          </a:p>
        </p:txBody>
      </p:sp>
      <p:pic>
        <p:nvPicPr>
          <p:cNvPr id="6" name="Picture 5"/>
          <p:cNvPicPr>
            <a:picLocks noChangeAspect="1"/>
          </p:cNvPicPr>
          <p:nvPr/>
        </p:nvPicPr>
        <p:blipFill>
          <a:blip r:embed="rId2"/>
          <a:stretch>
            <a:fillRect/>
          </a:stretch>
        </p:blipFill>
        <p:spPr>
          <a:xfrm>
            <a:off x="2363663" y="2836816"/>
            <a:ext cx="6286500" cy="609600"/>
          </a:xfrm>
          <a:prstGeom prst="rect">
            <a:avLst/>
          </a:prstGeom>
        </p:spPr>
      </p:pic>
    </p:spTree>
    <p:extLst>
      <p:ext uri="{BB962C8B-B14F-4D97-AF65-F5344CB8AC3E}">
        <p14:creationId xmlns:p14="http://schemas.microsoft.com/office/powerpoint/2010/main" val="514895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Branch Management</a:t>
            </a:r>
            <a:endParaRPr lang="en-US" dirty="0"/>
          </a:p>
        </p:txBody>
      </p:sp>
      <p:sp>
        <p:nvSpPr>
          <p:cNvPr id="3" name="Content Placeholder 2"/>
          <p:cNvSpPr>
            <a:spLocks noGrp="1"/>
          </p:cNvSpPr>
          <p:nvPr>
            <p:ph idx="1"/>
          </p:nvPr>
        </p:nvSpPr>
        <p:spPr>
          <a:xfrm>
            <a:off x="1103312" y="1654630"/>
            <a:ext cx="8946541" cy="4593770"/>
          </a:xfrm>
        </p:spPr>
        <p:txBody>
          <a:bodyPr>
            <a:normAutofit lnSpcReduction="10000"/>
          </a:bodyPr>
          <a:lstStyle/>
          <a:p>
            <a:r>
              <a:rPr lang="en-US" dirty="0" smtClean="0"/>
              <a:t>$ </a:t>
            </a:r>
            <a:r>
              <a:rPr lang="en-US" dirty="0" err="1" smtClean="0"/>
              <a:t>git</a:t>
            </a:r>
            <a:r>
              <a:rPr lang="en-US" dirty="0" smtClean="0"/>
              <a:t> branch</a:t>
            </a:r>
          </a:p>
          <a:p>
            <a:endParaRPr lang="en-US" dirty="0"/>
          </a:p>
          <a:p>
            <a:endParaRPr lang="en-US" dirty="0" smtClean="0"/>
          </a:p>
          <a:p>
            <a:r>
              <a:rPr lang="en-US" dirty="0"/>
              <a:t>Notice the * character that prefixes the master branch: it indicates the branch that you currently have checked out </a:t>
            </a:r>
            <a:endParaRPr lang="en-US" dirty="0" smtClean="0"/>
          </a:p>
          <a:p>
            <a:r>
              <a:rPr lang="en-US" dirty="0" smtClean="0"/>
              <a:t>$ </a:t>
            </a:r>
            <a:r>
              <a:rPr lang="en-US" dirty="0" err="1" smtClean="0"/>
              <a:t>git</a:t>
            </a:r>
            <a:r>
              <a:rPr lang="en-US" dirty="0" smtClean="0"/>
              <a:t> </a:t>
            </a:r>
            <a:r>
              <a:rPr lang="en-US" dirty="0"/>
              <a:t>branch </a:t>
            </a:r>
            <a:r>
              <a:rPr lang="en-US" dirty="0" smtClean="0"/>
              <a:t>–v: </a:t>
            </a:r>
            <a:r>
              <a:rPr lang="en-US" dirty="0"/>
              <a:t>To see the last commit on each </a:t>
            </a:r>
            <a:r>
              <a:rPr lang="en-US" dirty="0" smtClean="0"/>
              <a:t>branch</a:t>
            </a:r>
          </a:p>
          <a:p>
            <a:r>
              <a:rPr lang="en-US" dirty="0" smtClean="0"/>
              <a:t>$ </a:t>
            </a:r>
            <a:r>
              <a:rPr lang="en-US" dirty="0" err="1" smtClean="0"/>
              <a:t>git</a:t>
            </a:r>
            <a:r>
              <a:rPr lang="en-US" dirty="0" smtClean="0"/>
              <a:t> </a:t>
            </a:r>
            <a:r>
              <a:rPr lang="en-US" dirty="0"/>
              <a:t>branch </a:t>
            </a:r>
            <a:r>
              <a:rPr lang="en-US" dirty="0" smtClean="0"/>
              <a:t>–merged: </a:t>
            </a:r>
            <a:r>
              <a:rPr lang="en-US" dirty="0"/>
              <a:t>To see which branches are already merged into the branch you’re </a:t>
            </a:r>
            <a:r>
              <a:rPr lang="en-US" dirty="0" smtClean="0"/>
              <a:t>on</a:t>
            </a:r>
          </a:p>
          <a:p>
            <a:r>
              <a:rPr lang="en-US" dirty="0" smtClean="0"/>
              <a:t>$ </a:t>
            </a:r>
            <a:r>
              <a:rPr lang="en-US" dirty="0" err="1" smtClean="0"/>
              <a:t>git</a:t>
            </a:r>
            <a:r>
              <a:rPr lang="en-US" dirty="0" smtClean="0"/>
              <a:t> </a:t>
            </a:r>
            <a:r>
              <a:rPr lang="en-US" dirty="0"/>
              <a:t>branch --</a:t>
            </a:r>
            <a:r>
              <a:rPr lang="en-US" dirty="0" smtClean="0"/>
              <a:t>no-merged: </a:t>
            </a:r>
            <a:r>
              <a:rPr lang="en-US" dirty="0"/>
              <a:t>To see all the branches that contain work you haven’t yet merged in</a:t>
            </a:r>
            <a:endParaRPr lang="en-US" dirty="0" smtClean="0"/>
          </a:p>
          <a:p>
            <a:r>
              <a:rPr lang="en-US" dirty="0" smtClean="0"/>
              <a:t>$ </a:t>
            </a:r>
            <a:r>
              <a:rPr lang="en-US" dirty="0" err="1" smtClean="0"/>
              <a:t>git</a:t>
            </a:r>
            <a:r>
              <a:rPr lang="en-US" dirty="0" smtClean="0"/>
              <a:t> </a:t>
            </a:r>
            <a:r>
              <a:rPr lang="en-US" dirty="0"/>
              <a:t>branch </a:t>
            </a:r>
            <a:r>
              <a:rPr lang="en-US" dirty="0" smtClean="0"/>
              <a:t>–d [branch]: delete branch merged and not be current</a:t>
            </a:r>
          </a:p>
          <a:p>
            <a:r>
              <a:rPr lang="en-US" dirty="0" smtClean="0"/>
              <a:t>$ </a:t>
            </a:r>
            <a:r>
              <a:rPr lang="en-US" dirty="0" err="1" smtClean="0"/>
              <a:t>git</a:t>
            </a:r>
            <a:r>
              <a:rPr lang="en-US" dirty="0" smtClean="0"/>
              <a:t> branch –D [branch]: delete branch not merged yet</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26</a:t>
            </a:fld>
            <a:endParaRPr lang="en-US"/>
          </a:p>
        </p:txBody>
      </p:sp>
      <p:pic>
        <p:nvPicPr>
          <p:cNvPr id="5" name="Picture 4"/>
          <p:cNvPicPr>
            <a:picLocks noChangeAspect="1"/>
          </p:cNvPicPr>
          <p:nvPr/>
        </p:nvPicPr>
        <p:blipFill>
          <a:blip r:embed="rId2"/>
          <a:stretch>
            <a:fillRect/>
          </a:stretch>
        </p:blipFill>
        <p:spPr>
          <a:xfrm>
            <a:off x="2372318" y="2047331"/>
            <a:ext cx="6248400" cy="742950"/>
          </a:xfrm>
          <a:prstGeom prst="rect">
            <a:avLst/>
          </a:prstGeom>
        </p:spPr>
      </p:pic>
    </p:spTree>
    <p:extLst>
      <p:ext uri="{BB962C8B-B14F-4D97-AF65-F5344CB8AC3E}">
        <p14:creationId xmlns:p14="http://schemas.microsoft.com/office/powerpoint/2010/main" val="2024705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Branching Workflows</a:t>
            </a:r>
            <a:endParaRPr lang="en-US" dirty="0"/>
          </a:p>
        </p:txBody>
      </p:sp>
      <p:sp>
        <p:nvSpPr>
          <p:cNvPr id="3" name="Content Placeholder 2"/>
          <p:cNvSpPr>
            <a:spLocks noGrp="1"/>
          </p:cNvSpPr>
          <p:nvPr>
            <p:ph idx="1"/>
          </p:nvPr>
        </p:nvSpPr>
        <p:spPr>
          <a:xfrm>
            <a:off x="1103312" y="1297578"/>
            <a:ext cx="8946541" cy="4950822"/>
          </a:xfrm>
        </p:spPr>
        <p:txBody>
          <a:bodyPr/>
          <a:lstStyle/>
          <a:p>
            <a:r>
              <a:rPr lang="en-US" dirty="0" smtClean="0"/>
              <a:t>Long-Running Branches</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27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332" y="2100556"/>
            <a:ext cx="7620000" cy="990600"/>
          </a:xfrm>
          <a:prstGeom prst="rect">
            <a:avLst/>
          </a:prstGeom>
        </p:spPr>
      </p:pic>
      <p:sp>
        <p:nvSpPr>
          <p:cNvPr id="6" name="Rectangle 5"/>
          <p:cNvSpPr/>
          <p:nvPr/>
        </p:nvSpPr>
        <p:spPr>
          <a:xfrm>
            <a:off x="2978494" y="3338464"/>
            <a:ext cx="7071359" cy="369332"/>
          </a:xfrm>
          <a:prstGeom prst="rect">
            <a:avLst/>
          </a:prstGeom>
        </p:spPr>
        <p:txBody>
          <a:bodyPr wrap="square">
            <a:spAutoFit/>
          </a:bodyPr>
          <a:lstStyle/>
          <a:p>
            <a:r>
              <a:rPr lang="en-US" dirty="0"/>
              <a:t>Figure 26. A linear view of progressive-stability branching</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853" y="3955104"/>
            <a:ext cx="7620000" cy="2781300"/>
          </a:xfrm>
          <a:prstGeom prst="rect">
            <a:avLst/>
          </a:prstGeom>
        </p:spPr>
      </p:pic>
      <p:sp>
        <p:nvSpPr>
          <p:cNvPr id="8" name="Rectangle 7"/>
          <p:cNvSpPr/>
          <p:nvPr/>
        </p:nvSpPr>
        <p:spPr>
          <a:xfrm>
            <a:off x="1402080" y="5848990"/>
            <a:ext cx="6096000" cy="646331"/>
          </a:xfrm>
          <a:prstGeom prst="rect">
            <a:avLst/>
          </a:prstGeom>
        </p:spPr>
        <p:txBody>
          <a:bodyPr>
            <a:spAutoFit/>
          </a:bodyPr>
          <a:lstStyle/>
          <a:p>
            <a:r>
              <a:rPr lang="en-US" dirty="0"/>
              <a:t>Figure 27. A “silo” view of progressive-stability branching</a:t>
            </a:r>
          </a:p>
        </p:txBody>
      </p:sp>
    </p:spTree>
    <p:extLst>
      <p:ext uri="{BB962C8B-B14F-4D97-AF65-F5344CB8AC3E}">
        <p14:creationId xmlns:p14="http://schemas.microsoft.com/office/powerpoint/2010/main" val="370938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Branching </a:t>
            </a:r>
            <a:r>
              <a:rPr lang="en-US" dirty="0" smtClean="0"/>
              <a:t>Workflows (cont.)</a:t>
            </a:r>
            <a:endParaRPr lang="en-US" dirty="0"/>
          </a:p>
        </p:txBody>
      </p:sp>
      <p:sp>
        <p:nvSpPr>
          <p:cNvPr id="3" name="Content Placeholder 2"/>
          <p:cNvSpPr>
            <a:spLocks noGrp="1"/>
          </p:cNvSpPr>
          <p:nvPr>
            <p:ph idx="1"/>
          </p:nvPr>
        </p:nvSpPr>
        <p:spPr/>
        <p:txBody>
          <a:bodyPr/>
          <a:lstStyle/>
          <a:p>
            <a:r>
              <a:rPr lang="en-US" dirty="0"/>
              <a:t>Topic branches, however, are useful in projects of any size. </a:t>
            </a:r>
            <a:endParaRPr lang="en-US" dirty="0" smtClean="0"/>
          </a:p>
          <a:p>
            <a:r>
              <a:rPr lang="en-US" dirty="0" smtClean="0"/>
              <a:t>A </a:t>
            </a:r>
            <a:r>
              <a:rPr lang="en-US" dirty="0"/>
              <a:t>topic branch is a short-lived branch that you create and use for a single particular feature or related work</a:t>
            </a:r>
            <a:r>
              <a:rPr lang="en-US" dirty="0" smtClean="0"/>
              <a:t>.</a:t>
            </a:r>
          </a:p>
          <a:p>
            <a:r>
              <a:rPr lang="en-US" dirty="0"/>
              <a:t>You can keep the changes there for minutes, days, or months, and merge them in when they’re ready, regardless of the order in which they were created or worked on.</a:t>
            </a:r>
          </a:p>
        </p:txBody>
      </p:sp>
      <p:sp>
        <p:nvSpPr>
          <p:cNvPr id="4" name="Slide Number Placeholder 3"/>
          <p:cNvSpPr>
            <a:spLocks noGrp="1"/>
          </p:cNvSpPr>
          <p:nvPr>
            <p:ph type="sldNum" sz="quarter" idx="12"/>
          </p:nvPr>
        </p:nvSpPr>
        <p:spPr/>
        <p:txBody>
          <a:bodyPr/>
          <a:lstStyle/>
          <a:p>
            <a:fld id="{06B0B469-76A0-4680-88B9-8FF3F4E0C522}" type="slidenum">
              <a:rPr lang="en-US" smtClean="0"/>
              <a:t>28</a:t>
            </a:fld>
            <a:endParaRPr lang="en-US"/>
          </a:p>
        </p:txBody>
      </p:sp>
    </p:spTree>
    <p:extLst>
      <p:ext uri="{BB962C8B-B14F-4D97-AF65-F5344CB8AC3E}">
        <p14:creationId xmlns:p14="http://schemas.microsoft.com/office/powerpoint/2010/main" val="789854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Branching Workflows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9720" y="2052638"/>
            <a:ext cx="5294336"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29</a:t>
            </a:fld>
            <a:endParaRPr lang="en-US"/>
          </a:p>
        </p:txBody>
      </p:sp>
      <p:sp>
        <p:nvSpPr>
          <p:cNvPr id="6" name="Rectangle 5"/>
          <p:cNvSpPr/>
          <p:nvPr/>
        </p:nvSpPr>
        <p:spPr>
          <a:xfrm>
            <a:off x="3601026" y="6263124"/>
            <a:ext cx="3951723" cy="369332"/>
          </a:xfrm>
          <a:prstGeom prst="rect">
            <a:avLst/>
          </a:prstGeom>
        </p:spPr>
        <p:txBody>
          <a:bodyPr wrap="none">
            <a:spAutoFit/>
          </a:bodyPr>
          <a:lstStyle/>
          <a:p>
            <a:r>
              <a:rPr lang="fr-FR" dirty="0"/>
              <a:t>Figure 28. Multiple </a:t>
            </a:r>
            <a:r>
              <a:rPr lang="fr-FR" dirty="0" err="1"/>
              <a:t>topic</a:t>
            </a:r>
            <a:r>
              <a:rPr lang="fr-FR" dirty="0"/>
              <a:t> branches</a:t>
            </a:r>
            <a:endParaRPr lang="en-US" dirty="0"/>
          </a:p>
        </p:txBody>
      </p:sp>
    </p:spTree>
    <p:extLst>
      <p:ext uri="{BB962C8B-B14F-4D97-AF65-F5344CB8AC3E}">
        <p14:creationId xmlns:p14="http://schemas.microsoft.com/office/powerpoint/2010/main" val="144982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Branches in a Nutshell</a:t>
            </a:r>
            <a:endParaRPr lang="en-US" dirty="0"/>
          </a:p>
        </p:txBody>
      </p:sp>
      <p:sp>
        <p:nvSpPr>
          <p:cNvPr id="3" name="Content Placeholder 2"/>
          <p:cNvSpPr>
            <a:spLocks noGrp="1"/>
          </p:cNvSpPr>
          <p:nvPr>
            <p:ph idx="1"/>
          </p:nvPr>
        </p:nvSpPr>
        <p:spPr>
          <a:xfrm>
            <a:off x="1103312" y="2052918"/>
            <a:ext cx="8946541" cy="4195481"/>
          </a:xfrm>
        </p:spPr>
        <p:txBody>
          <a:bodyPr>
            <a:normAutofit/>
          </a:bodyPr>
          <a:lstStyle/>
          <a:p>
            <a:r>
              <a:rPr lang="en-US" dirty="0" smtClean="0"/>
              <a:t>Other VCS tools:</a:t>
            </a:r>
          </a:p>
          <a:p>
            <a:pPr lvl="1"/>
            <a:r>
              <a:rPr lang="en-US" dirty="0" smtClean="0"/>
              <a:t>Expensive process</a:t>
            </a:r>
          </a:p>
          <a:p>
            <a:pPr lvl="1"/>
            <a:r>
              <a:rPr lang="en-US" dirty="0" smtClean="0"/>
              <a:t>Create </a:t>
            </a:r>
            <a:r>
              <a:rPr lang="en-US" dirty="0"/>
              <a:t>a new copy of your source code </a:t>
            </a:r>
            <a:r>
              <a:rPr lang="en-US" dirty="0" smtClean="0"/>
              <a:t>directory =&gt; long time for large projects</a:t>
            </a:r>
            <a:endParaRPr lang="en-US" dirty="0"/>
          </a:p>
          <a:p>
            <a:r>
              <a:rPr lang="en-US" dirty="0" smtClean="0"/>
              <a:t>GIT</a:t>
            </a:r>
            <a:endParaRPr lang="en-US" dirty="0"/>
          </a:p>
          <a:p>
            <a:pPr lvl="1"/>
            <a:r>
              <a:rPr lang="en-US" dirty="0" smtClean="0"/>
              <a:t>Lightweight</a:t>
            </a:r>
          </a:p>
          <a:p>
            <a:pPr lvl="1"/>
            <a:r>
              <a:rPr lang="en-US" dirty="0" smtClean="0"/>
              <a:t>Making </a:t>
            </a:r>
            <a:r>
              <a:rPr lang="en-US" dirty="0"/>
              <a:t>branching operations nearly </a:t>
            </a:r>
            <a:r>
              <a:rPr lang="en-US" dirty="0" smtClean="0"/>
              <a:t>instantaneous</a:t>
            </a:r>
          </a:p>
          <a:p>
            <a:pPr lvl="1"/>
            <a:r>
              <a:rPr lang="en-US" dirty="0" smtClean="0"/>
              <a:t>Switching </a:t>
            </a:r>
            <a:r>
              <a:rPr lang="en-US" dirty="0"/>
              <a:t>back and forth between branches generally just as </a:t>
            </a:r>
            <a:r>
              <a:rPr lang="en-US" dirty="0" smtClean="0"/>
              <a:t>fast</a:t>
            </a:r>
          </a:p>
        </p:txBody>
      </p:sp>
      <p:sp>
        <p:nvSpPr>
          <p:cNvPr id="4" name="Slide Number Placeholder 3"/>
          <p:cNvSpPr>
            <a:spLocks noGrp="1"/>
          </p:cNvSpPr>
          <p:nvPr>
            <p:ph type="sldNum" sz="quarter" idx="12"/>
          </p:nvPr>
        </p:nvSpPr>
        <p:spPr/>
        <p:txBody>
          <a:bodyPr/>
          <a:lstStyle/>
          <a:p>
            <a:fld id="{06B0B469-76A0-4680-88B9-8FF3F4E0C522}" type="slidenum">
              <a:rPr lang="en-US" smtClean="0"/>
              <a:t>3</a:t>
            </a:fld>
            <a:endParaRPr lang="en-US"/>
          </a:p>
        </p:txBody>
      </p:sp>
    </p:spTree>
    <p:extLst>
      <p:ext uri="{BB962C8B-B14F-4D97-AF65-F5344CB8AC3E}">
        <p14:creationId xmlns:p14="http://schemas.microsoft.com/office/powerpoint/2010/main" val="4177322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Branching Workflows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1593" y="2052638"/>
            <a:ext cx="3870590"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30</a:t>
            </a:fld>
            <a:endParaRPr lang="en-US"/>
          </a:p>
        </p:txBody>
      </p:sp>
      <p:sp>
        <p:nvSpPr>
          <p:cNvPr id="6" name="Rectangle 5"/>
          <p:cNvSpPr/>
          <p:nvPr/>
        </p:nvSpPr>
        <p:spPr>
          <a:xfrm>
            <a:off x="2473234" y="6248400"/>
            <a:ext cx="7182620" cy="369332"/>
          </a:xfrm>
          <a:prstGeom prst="rect">
            <a:avLst/>
          </a:prstGeom>
        </p:spPr>
        <p:txBody>
          <a:bodyPr wrap="square">
            <a:spAutoFit/>
          </a:bodyPr>
          <a:lstStyle/>
          <a:p>
            <a:r>
              <a:rPr lang="en-US" dirty="0"/>
              <a:t>Figure 29. History after merging </a:t>
            </a:r>
            <a:r>
              <a:rPr lang="en-US" dirty="0" err="1"/>
              <a:t>dumbidea</a:t>
            </a:r>
            <a:r>
              <a:rPr lang="en-US" dirty="0"/>
              <a:t> and iss91v2</a:t>
            </a:r>
          </a:p>
        </p:txBody>
      </p:sp>
    </p:spTree>
    <p:extLst>
      <p:ext uri="{BB962C8B-B14F-4D97-AF65-F5344CB8AC3E}">
        <p14:creationId xmlns:p14="http://schemas.microsoft.com/office/powerpoint/2010/main" val="1688494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Remote Branches</a:t>
            </a:r>
            <a:endParaRPr lang="en-US" dirty="0"/>
          </a:p>
        </p:txBody>
      </p:sp>
      <p:sp>
        <p:nvSpPr>
          <p:cNvPr id="3" name="Content Placeholder 2"/>
          <p:cNvSpPr>
            <a:spLocks noGrp="1"/>
          </p:cNvSpPr>
          <p:nvPr>
            <p:ph idx="1"/>
          </p:nvPr>
        </p:nvSpPr>
        <p:spPr/>
        <p:txBody>
          <a:bodyPr/>
          <a:lstStyle/>
          <a:p>
            <a:r>
              <a:rPr lang="en-US" dirty="0"/>
              <a:t>Remote references are references (pointers) in your remote repositories, including branches, tags, and so on</a:t>
            </a:r>
            <a:r>
              <a:rPr lang="en-US" dirty="0" smtClean="0"/>
              <a:t>.</a:t>
            </a:r>
          </a:p>
          <a:p>
            <a:r>
              <a:rPr lang="en-US" dirty="0" smtClean="0"/>
              <a:t>Get </a:t>
            </a:r>
            <a:r>
              <a:rPr lang="en-US" dirty="0"/>
              <a:t>a full list of remote </a:t>
            </a:r>
            <a:r>
              <a:rPr lang="en-US" dirty="0" smtClean="0"/>
              <a:t>references</a:t>
            </a:r>
          </a:p>
          <a:p>
            <a:pPr lvl="1"/>
            <a:r>
              <a:rPr lang="en-US" dirty="0" smtClean="0"/>
              <a:t>$ </a:t>
            </a:r>
            <a:r>
              <a:rPr lang="en-US" dirty="0" err="1" smtClean="0"/>
              <a:t>git</a:t>
            </a:r>
            <a:r>
              <a:rPr lang="en-US" dirty="0" smtClean="0"/>
              <a:t> </a:t>
            </a:r>
            <a:r>
              <a:rPr lang="en-US" dirty="0" err="1" smtClean="0"/>
              <a:t>ls</a:t>
            </a:r>
            <a:r>
              <a:rPr lang="en-US" dirty="0" smtClean="0"/>
              <a:t>-remote [remote]</a:t>
            </a:r>
          </a:p>
          <a:p>
            <a:pPr lvl="1"/>
            <a:r>
              <a:rPr lang="en-US" dirty="0" smtClean="0"/>
              <a:t>$ </a:t>
            </a:r>
            <a:r>
              <a:rPr lang="en-US" dirty="0" err="1" smtClean="0"/>
              <a:t>git</a:t>
            </a:r>
            <a:r>
              <a:rPr lang="en-US" dirty="0" smtClean="0"/>
              <a:t> remote show [remote]</a:t>
            </a:r>
          </a:p>
          <a:p>
            <a:r>
              <a:rPr lang="en-US" dirty="0"/>
              <a:t>Remote-tracking branches are references to the state of remote branches. They’re local references that you can’t move; they’re moved automatically for you whenever you do any network communication. </a:t>
            </a:r>
          </a:p>
        </p:txBody>
      </p:sp>
      <p:sp>
        <p:nvSpPr>
          <p:cNvPr id="4" name="Slide Number Placeholder 3"/>
          <p:cNvSpPr>
            <a:spLocks noGrp="1"/>
          </p:cNvSpPr>
          <p:nvPr>
            <p:ph type="sldNum" sz="quarter" idx="12"/>
          </p:nvPr>
        </p:nvSpPr>
        <p:spPr/>
        <p:txBody>
          <a:bodyPr/>
          <a:lstStyle/>
          <a:p>
            <a:fld id="{06B0B469-76A0-4680-88B9-8FF3F4E0C522}" type="slidenum">
              <a:rPr lang="en-US" smtClean="0"/>
              <a:t>31</a:t>
            </a:fld>
            <a:endParaRPr lang="en-US"/>
          </a:p>
        </p:txBody>
      </p:sp>
    </p:spTree>
    <p:extLst>
      <p:ext uri="{BB962C8B-B14F-4D97-AF65-F5344CB8AC3E}">
        <p14:creationId xmlns:p14="http://schemas.microsoft.com/office/powerpoint/2010/main" val="2375803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a:t>
            </a:r>
            <a:r>
              <a:rPr lang="en-US" dirty="0" smtClean="0"/>
              <a:t>Branches (cont.)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8214" y="2052638"/>
            <a:ext cx="5817347"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32</a:t>
            </a:fld>
            <a:endParaRPr lang="en-US"/>
          </a:p>
        </p:txBody>
      </p:sp>
      <p:sp>
        <p:nvSpPr>
          <p:cNvPr id="6" name="Rectangle 5"/>
          <p:cNvSpPr/>
          <p:nvPr/>
        </p:nvSpPr>
        <p:spPr>
          <a:xfrm>
            <a:off x="2668214" y="6263124"/>
            <a:ext cx="5925020" cy="369332"/>
          </a:xfrm>
          <a:prstGeom prst="rect">
            <a:avLst/>
          </a:prstGeom>
        </p:spPr>
        <p:txBody>
          <a:bodyPr wrap="none">
            <a:spAutoFit/>
          </a:bodyPr>
          <a:lstStyle/>
          <a:p>
            <a:r>
              <a:rPr lang="en-US" dirty="0"/>
              <a:t>Figure 30. Server and local repositories after cloning</a:t>
            </a:r>
          </a:p>
        </p:txBody>
      </p:sp>
    </p:spTree>
    <p:extLst>
      <p:ext uri="{BB962C8B-B14F-4D97-AF65-F5344CB8AC3E}">
        <p14:creationId xmlns:p14="http://schemas.microsoft.com/office/powerpoint/2010/main" val="3632403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99" y="2052638"/>
            <a:ext cx="6822377"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33</a:t>
            </a:fld>
            <a:endParaRPr lang="en-US"/>
          </a:p>
        </p:txBody>
      </p:sp>
      <p:sp>
        <p:nvSpPr>
          <p:cNvPr id="6" name="Rectangle 5"/>
          <p:cNvSpPr/>
          <p:nvPr/>
        </p:nvSpPr>
        <p:spPr>
          <a:xfrm>
            <a:off x="3152866" y="6263124"/>
            <a:ext cx="5346335" cy="369332"/>
          </a:xfrm>
          <a:prstGeom prst="rect">
            <a:avLst/>
          </a:prstGeom>
        </p:spPr>
        <p:txBody>
          <a:bodyPr wrap="none">
            <a:spAutoFit/>
          </a:bodyPr>
          <a:lstStyle/>
          <a:p>
            <a:r>
              <a:rPr lang="en-US" dirty="0"/>
              <a:t>Figure 31. Local and remote work can diverge</a:t>
            </a:r>
          </a:p>
        </p:txBody>
      </p:sp>
    </p:spTree>
    <p:extLst>
      <p:ext uri="{BB962C8B-B14F-4D97-AF65-F5344CB8AC3E}">
        <p14:creationId xmlns:p14="http://schemas.microsoft.com/office/powerpoint/2010/main" val="3715266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r>
              <a:rPr lang="en-US" dirty="0" smtClean="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2628" y="2052638"/>
            <a:ext cx="5708519"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34</a:t>
            </a:fld>
            <a:endParaRPr lang="en-US"/>
          </a:p>
        </p:txBody>
      </p:sp>
      <p:sp>
        <p:nvSpPr>
          <p:cNvPr id="6" name="Rectangle 5"/>
          <p:cNvSpPr/>
          <p:nvPr/>
        </p:nvSpPr>
        <p:spPr>
          <a:xfrm>
            <a:off x="2613576" y="6179123"/>
            <a:ext cx="5926622" cy="369332"/>
          </a:xfrm>
          <a:prstGeom prst="rect">
            <a:avLst/>
          </a:prstGeom>
        </p:spPr>
        <p:txBody>
          <a:bodyPr wrap="none">
            <a:spAutoFit/>
          </a:bodyPr>
          <a:lstStyle/>
          <a:p>
            <a:r>
              <a:rPr lang="en-US" dirty="0"/>
              <a:t>Figure 32. </a:t>
            </a:r>
            <a:r>
              <a:rPr lang="en-US" dirty="0" err="1"/>
              <a:t>git</a:t>
            </a:r>
            <a:r>
              <a:rPr lang="en-US" dirty="0"/>
              <a:t> fetch updates your remote references</a:t>
            </a:r>
          </a:p>
        </p:txBody>
      </p:sp>
      <p:sp>
        <p:nvSpPr>
          <p:cNvPr id="10" name="Content Placeholder 2"/>
          <p:cNvSpPr txBox="1">
            <a:spLocks/>
          </p:cNvSpPr>
          <p:nvPr/>
        </p:nvSpPr>
        <p:spPr>
          <a:xfrm>
            <a:off x="1103616" y="1152983"/>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Fetching: Synchronize your work</a:t>
            </a:r>
          </a:p>
          <a:p>
            <a:pPr lvl="1"/>
            <a:r>
              <a:rPr lang="en-US" dirty="0" err="1" smtClean="0"/>
              <a:t>Git</a:t>
            </a:r>
            <a:r>
              <a:rPr lang="en-US" dirty="0" smtClean="0"/>
              <a:t> fetch [remote branch]</a:t>
            </a:r>
            <a:endParaRPr lang="en-US" dirty="0"/>
          </a:p>
        </p:txBody>
      </p:sp>
    </p:spTree>
    <p:extLst>
      <p:ext uri="{BB962C8B-B14F-4D97-AF65-F5344CB8AC3E}">
        <p14:creationId xmlns:p14="http://schemas.microsoft.com/office/powerpoint/2010/main" val="3501110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8214" y="2052638"/>
            <a:ext cx="5817347"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35</a:t>
            </a:fld>
            <a:endParaRPr lang="en-US"/>
          </a:p>
        </p:txBody>
      </p:sp>
      <p:sp>
        <p:nvSpPr>
          <p:cNvPr id="6" name="Rectangle 5"/>
          <p:cNvSpPr/>
          <p:nvPr/>
        </p:nvSpPr>
        <p:spPr>
          <a:xfrm>
            <a:off x="2890761" y="6248400"/>
            <a:ext cx="5226111" cy="369332"/>
          </a:xfrm>
          <a:prstGeom prst="rect">
            <a:avLst/>
          </a:prstGeom>
        </p:spPr>
        <p:txBody>
          <a:bodyPr wrap="none">
            <a:spAutoFit/>
          </a:bodyPr>
          <a:lstStyle/>
          <a:p>
            <a:r>
              <a:rPr lang="en-US" dirty="0"/>
              <a:t>Figure 33. Adding another server as a remote</a:t>
            </a:r>
          </a:p>
        </p:txBody>
      </p:sp>
    </p:spTree>
    <p:extLst>
      <p:ext uri="{BB962C8B-B14F-4D97-AF65-F5344CB8AC3E}">
        <p14:creationId xmlns:p14="http://schemas.microsoft.com/office/powerpoint/2010/main" val="3015163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214" y="2052638"/>
            <a:ext cx="5817347"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36</a:t>
            </a:fld>
            <a:endParaRPr lang="en-US"/>
          </a:p>
        </p:txBody>
      </p:sp>
      <p:sp>
        <p:nvSpPr>
          <p:cNvPr id="6" name="Rectangle 5"/>
          <p:cNvSpPr/>
          <p:nvPr/>
        </p:nvSpPr>
        <p:spPr>
          <a:xfrm>
            <a:off x="2926080" y="6124624"/>
            <a:ext cx="6096000" cy="646331"/>
          </a:xfrm>
          <a:prstGeom prst="rect">
            <a:avLst/>
          </a:prstGeom>
        </p:spPr>
        <p:txBody>
          <a:bodyPr>
            <a:spAutoFit/>
          </a:bodyPr>
          <a:lstStyle/>
          <a:p>
            <a:r>
              <a:rPr lang="en-US" dirty="0"/>
              <a:t>Figure 34. Remote tracking branch for </a:t>
            </a:r>
            <a:r>
              <a:rPr lang="en-US" dirty="0" err="1"/>
              <a:t>teamone</a:t>
            </a:r>
            <a:r>
              <a:rPr lang="en-US" dirty="0"/>
              <a:t>/master</a:t>
            </a:r>
          </a:p>
        </p:txBody>
      </p:sp>
    </p:spTree>
    <p:extLst>
      <p:ext uri="{BB962C8B-B14F-4D97-AF65-F5344CB8AC3E}">
        <p14:creationId xmlns:p14="http://schemas.microsoft.com/office/powerpoint/2010/main" val="897578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normAutofit fontScale="85000" lnSpcReduction="10000"/>
          </a:bodyPr>
          <a:lstStyle/>
          <a:p>
            <a:r>
              <a:rPr lang="en-US" dirty="0" smtClean="0"/>
              <a:t>Pushing</a:t>
            </a:r>
          </a:p>
          <a:p>
            <a:pPr lvl="1"/>
            <a:r>
              <a:rPr lang="en-US" dirty="0"/>
              <a:t>When you want to share a branch with the world, you need to push it up to a remote that you have write access </a:t>
            </a:r>
            <a:r>
              <a:rPr lang="en-US" dirty="0" smtClean="0"/>
              <a:t>to.</a:t>
            </a:r>
          </a:p>
          <a:p>
            <a:pPr lvl="1"/>
            <a:r>
              <a:rPr lang="en-US" dirty="0"/>
              <a:t>Your local branches aren’t automatically synchronized to the remotes you write to – you have to explicitly push the branches you want to share</a:t>
            </a:r>
            <a:r>
              <a:rPr lang="en-US" dirty="0" smtClean="0"/>
              <a:t>.</a:t>
            </a:r>
          </a:p>
          <a:p>
            <a:pPr lvl="1"/>
            <a:r>
              <a:rPr lang="en-US" dirty="0" smtClean="0"/>
              <a:t>You </a:t>
            </a:r>
            <a:r>
              <a:rPr lang="en-US" dirty="0"/>
              <a:t>can use private branches for work you don’t want to share, and push up only the topic branches you want to collaborate on</a:t>
            </a:r>
            <a:r>
              <a:rPr lang="en-US" dirty="0" smtClean="0"/>
              <a:t>.</a:t>
            </a:r>
          </a:p>
          <a:p>
            <a:pPr lvl="1"/>
            <a:r>
              <a:rPr lang="en-US" dirty="0" smtClean="0"/>
              <a:t>$ </a:t>
            </a:r>
            <a:r>
              <a:rPr lang="en-US" dirty="0" err="1" smtClean="0"/>
              <a:t>git</a:t>
            </a:r>
            <a:r>
              <a:rPr lang="en-US" dirty="0" smtClean="0"/>
              <a:t> push &lt;remote&gt; &lt;branch&gt;</a:t>
            </a:r>
          </a:p>
          <a:p>
            <a:r>
              <a:rPr lang="en-US" dirty="0"/>
              <a:t>It’s important to note that when you do a fetch that brings down new remote-tracking branches, you don’t automatically have local, editable copies of them. In other words, in this case, you don’t have a new </a:t>
            </a:r>
            <a:r>
              <a:rPr lang="en-US" dirty="0" err="1"/>
              <a:t>serverfix</a:t>
            </a:r>
            <a:r>
              <a:rPr lang="en-US" dirty="0"/>
              <a:t> branch – you only have an origin/</a:t>
            </a:r>
            <a:r>
              <a:rPr lang="en-US" dirty="0" err="1"/>
              <a:t>serverfix</a:t>
            </a:r>
            <a:r>
              <a:rPr lang="en-US" dirty="0"/>
              <a:t> pointer that you can’t modify. </a:t>
            </a:r>
            <a:endParaRPr lang="en-US" dirty="0" smtClean="0"/>
          </a:p>
          <a:p>
            <a:r>
              <a:rPr lang="en-US" dirty="0" smtClean="0"/>
              <a:t>To </a:t>
            </a:r>
            <a:r>
              <a:rPr lang="en-US" dirty="0"/>
              <a:t>merge this work into your current working branch, you can run </a:t>
            </a:r>
            <a:r>
              <a:rPr lang="en-US" dirty="0" err="1"/>
              <a:t>git</a:t>
            </a:r>
            <a:r>
              <a:rPr lang="en-US" dirty="0"/>
              <a:t> merge origin/</a:t>
            </a:r>
            <a:r>
              <a:rPr lang="en-US" dirty="0" err="1"/>
              <a:t>serverfix</a:t>
            </a:r>
            <a:r>
              <a:rPr lang="en-US" dirty="0"/>
              <a:t>. If you want your own </a:t>
            </a:r>
            <a:r>
              <a:rPr lang="en-US" dirty="0" err="1"/>
              <a:t>serverfix</a:t>
            </a:r>
            <a:r>
              <a:rPr lang="en-US" dirty="0"/>
              <a:t> branch that you can work on, you can base it off your remote-tracking </a:t>
            </a:r>
            <a:r>
              <a:rPr lang="en-US" dirty="0" smtClean="0"/>
              <a:t>branch</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37</a:t>
            </a:fld>
            <a:endParaRPr lang="en-US"/>
          </a:p>
        </p:txBody>
      </p:sp>
    </p:spTree>
    <p:extLst>
      <p:ext uri="{BB962C8B-B14F-4D97-AF65-F5344CB8AC3E}">
        <p14:creationId xmlns:p14="http://schemas.microsoft.com/office/powerpoint/2010/main" val="614895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lstStyle/>
          <a:p>
            <a:r>
              <a:rPr lang="en-US" dirty="0"/>
              <a:t>Checking out a local branch from a remote-tracking branch automatically creates what is called a “tracking branch” (and the branch it tracks is called an “upstream branch”). </a:t>
            </a:r>
            <a:endParaRPr lang="en-US" dirty="0" smtClean="0"/>
          </a:p>
          <a:p>
            <a:r>
              <a:rPr lang="en-US" dirty="0"/>
              <a:t>Tracking branches are local branches that have a direct relationship to a remote branch</a:t>
            </a:r>
            <a:r>
              <a:rPr lang="en-US" dirty="0" smtClean="0"/>
              <a:t>.</a:t>
            </a:r>
          </a:p>
          <a:p>
            <a:r>
              <a:rPr lang="en-US" dirty="0"/>
              <a:t>If you’re on a tracking branch and type </a:t>
            </a:r>
            <a:r>
              <a:rPr lang="en-US" dirty="0" err="1"/>
              <a:t>git</a:t>
            </a:r>
            <a:r>
              <a:rPr lang="en-US" dirty="0"/>
              <a:t> pull, </a:t>
            </a:r>
            <a:r>
              <a:rPr lang="en-US" dirty="0" err="1"/>
              <a:t>Git</a:t>
            </a:r>
            <a:r>
              <a:rPr lang="en-US" dirty="0"/>
              <a:t> automatically knows which server to fetch from and branch to merge into.</a:t>
            </a:r>
          </a:p>
        </p:txBody>
      </p:sp>
      <p:sp>
        <p:nvSpPr>
          <p:cNvPr id="4" name="Slide Number Placeholder 3"/>
          <p:cNvSpPr>
            <a:spLocks noGrp="1"/>
          </p:cNvSpPr>
          <p:nvPr>
            <p:ph type="sldNum" sz="quarter" idx="12"/>
          </p:nvPr>
        </p:nvSpPr>
        <p:spPr/>
        <p:txBody>
          <a:bodyPr/>
          <a:lstStyle/>
          <a:p>
            <a:fld id="{06B0B469-76A0-4680-88B9-8FF3F4E0C522}" type="slidenum">
              <a:rPr lang="en-US" smtClean="0"/>
              <a:t>38</a:t>
            </a:fld>
            <a:endParaRPr lang="en-US"/>
          </a:p>
        </p:txBody>
      </p:sp>
    </p:spTree>
    <p:extLst>
      <p:ext uri="{BB962C8B-B14F-4D97-AF65-F5344CB8AC3E}">
        <p14:creationId xmlns:p14="http://schemas.microsoft.com/office/powerpoint/2010/main" val="3636911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normAutofit lnSpcReduction="10000"/>
          </a:bodyPr>
          <a:lstStyle/>
          <a:p>
            <a:r>
              <a:rPr lang="en-US" dirty="0"/>
              <a:t>$ </a:t>
            </a:r>
            <a:r>
              <a:rPr lang="en-US" dirty="0" err="1"/>
              <a:t>git</a:t>
            </a:r>
            <a:r>
              <a:rPr lang="en-US" dirty="0"/>
              <a:t> checkout -b [branch] [</a:t>
            </a:r>
            <a:r>
              <a:rPr lang="en-US" dirty="0" err="1"/>
              <a:t>remotename</a:t>
            </a:r>
            <a:r>
              <a:rPr lang="en-US" dirty="0"/>
              <a:t>]/[branch</a:t>
            </a:r>
            <a:r>
              <a:rPr lang="en-US" dirty="0" smtClean="0"/>
              <a:t>]</a:t>
            </a:r>
          </a:p>
          <a:p>
            <a:endParaRPr lang="en-US" dirty="0"/>
          </a:p>
          <a:p>
            <a:endParaRPr lang="en-US" dirty="0" smtClean="0"/>
          </a:p>
          <a:p>
            <a:r>
              <a:rPr lang="en-US" dirty="0"/>
              <a:t>If the branch name you’re trying to checkout (a) doesn’t exist and (b) exactly matches a name on only one remote, </a:t>
            </a:r>
            <a:r>
              <a:rPr lang="en-US" dirty="0" err="1"/>
              <a:t>Git</a:t>
            </a:r>
            <a:r>
              <a:rPr lang="en-US" dirty="0"/>
              <a:t> will create a tracking branch for you</a:t>
            </a:r>
            <a:r>
              <a:rPr lang="en-US" dirty="0" smtClean="0"/>
              <a:t>:</a:t>
            </a:r>
          </a:p>
          <a:p>
            <a:endParaRPr lang="en-US" dirty="0"/>
          </a:p>
          <a:p>
            <a:endParaRPr lang="en-US" dirty="0" smtClean="0"/>
          </a:p>
          <a:p>
            <a:r>
              <a:rPr lang="en-US" dirty="0"/>
              <a:t>To set up a local branch with a different name than the remote branch, you can easily use the first version with a different local branch name:</a:t>
            </a:r>
          </a:p>
        </p:txBody>
      </p:sp>
      <p:sp>
        <p:nvSpPr>
          <p:cNvPr id="4" name="Slide Number Placeholder 3"/>
          <p:cNvSpPr>
            <a:spLocks noGrp="1"/>
          </p:cNvSpPr>
          <p:nvPr>
            <p:ph type="sldNum" sz="quarter" idx="12"/>
          </p:nvPr>
        </p:nvSpPr>
        <p:spPr/>
        <p:txBody>
          <a:bodyPr/>
          <a:lstStyle/>
          <a:p>
            <a:fld id="{06B0B469-76A0-4680-88B9-8FF3F4E0C522}" type="slidenum">
              <a:rPr lang="en-US" smtClean="0"/>
              <a:t>39</a:t>
            </a:fld>
            <a:endParaRPr lang="en-US"/>
          </a:p>
        </p:txBody>
      </p:sp>
      <p:pic>
        <p:nvPicPr>
          <p:cNvPr id="5" name="Picture 4"/>
          <p:cNvPicPr>
            <a:picLocks noChangeAspect="1"/>
          </p:cNvPicPr>
          <p:nvPr/>
        </p:nvPicPr>
        <p:blipFill>
          <a:blip r:embed="rId2"/>
          <a:stretch>
            <a:fillRect/>
          </a:stretch>
        </p:blipFill>
        <p:spPr>
          <a:xfrm>
            <a:off x="2219509" y="2611210"/>
            <a:ext cx="6257925" cy="590550"/>
          </a:xfrm>
          <a:prstGeom prst="rect">
            <a:avLst/>
          </a:prstGeom>
        </p:spPr>
      </p:pic>
      <p:pic>
        <p:nvPicPr>
          <p:cNvPr id="6" name="Picture 5"/>
          <p:cNvPicPr>
            <a:picLocks noChangeAspect="1"/>
          </p:cNvPicPr>
          <p:nvPr/>
        </p:nvPicPr>
        <p:blipFill>
          <a:blip r:embed="rId3"/>
          <a:stretch>
            <a:fillRect/>
          </a:stretch>
        </p:blipFill>
        <p:spPr>
          <a:xfrm>
            <a:off x="2248084" y="4444092"/>
            <a:ext cx="6229350" cy="561975"/>
          </a:xfrm>
          <a:prstGeom prst="rect">
            <a:avLst/>
          </a:prstGeom>
        </p:spPr>
      </p:pic>
      <p:pic>
        <p:nvPicPr>
          <p:cNvPr id="7" name="Picture 6"/>
          <p:cNvPicPr>
            <a:picLocks noChangeAspect="1"/>
          </p:cNvPicPr>
          <p:nvPr/>
        </p:nvPicPr>
        <p:blipFill>
          <a:blip r:embed="rId4"/>
          <a:stretch>
            <a:fillRect/>
          </a:stretch>
        </p:blipFill>
        <p:spPr>
          <a:xfrm>
            <a:off x="2370092" y="5972174"/>
            <a:ext cx="6267450" cy="552450"/>
          </a:xfrm>
          <a:prstGeom prst="rect">
            <a:avLst/>
          </a:prstGeom>
        </p:spPr>
      </p:pic>
    </p:spTree>
    <p:extLst>
      <p:ext uri="{BB962C8B-B14F-4D97-AF65-F5344CB8AC3E}">
        <p14:creationId xmlns:p14="http://schemas.microsoft.com/office/powerpoint/2010/main" val="280703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a:t>
            </a:r>
            <a:r>
              <a:rPr lang="en-US" dirty="0"/>
              <a:t>Branches in a </a:t>
            </a:r>
            <a:r>
              <a:rPr lang="en-US" dirty="0" smtClean="0"/>
              <a:t>Nutshell (cont.)</a:t>
            </a:r>
            <a:br>
              <a:rPr lang="en-US" dirty="0" smtClean="0"/>
            </a:br>
            <a:endParaRPr lang="en-US" dirty="0"/>
          </a:p>
        </p:txBody>
      </p:sp>
      <p:sp>
        <p:nvSpPr>
          <p:cNvPr id="3" name="Slide Number Placeholder 2"/>
          <p:cNvSpPr>
            <a:spLocks noGrp="1"/>
          </p:cNvSpPr>
          <p:nvPr>
            <p:ph type="sldNum" sz="quarter" idx="12"/>
          </p:nvPr>
        </p:nvSpPr>
        <p:spPr/>
        <p:txBody>
          <a:bodyPr/>
          <a:lstStyle/>
          <a:p>
            <a:fld id="{06B0B469-76A0-4680-88B9-8FF3F4E0C522}" type="slidenum">
              <a:rPr lang="en-US" smtClean="0"/>
              <a:t>4</a:t>
            </a:fld>
            <a:endParaRPr lang="en-US"/>
          </a:p>
        </p:txBody>
      </p:sp>
      <p:sp>
        <p:nvSpPr>
          <p:cNvPr id="4" name="Content Placeholder 3"/>
          <p:cNvSpPr>
            <a:spLocks noGrp="1"/>
          </p:cNvSpPr>
          <p:nvPr>
            <p:ph idx="1"/>
          </p:nvPr>
        </p:nvSpPr>
        <p:spPr/>
        <p:txBody>
          <a:bodyPr/>
          <a:lstStyle/>
          <a:p>
            <a:r>
              <a:rPr lang="en-US" dirty="0" err="1"/>
              <a:t>Git</a:t>
            </a:r>
            <a:r>
              <a:rPr lang="en-US" dirty="0"/>
              <a:t> doesn’t store data as a series of </a:t>
            </a:r>
            <a:r>
              <a:rPr lang="en-US" dirty="0" err="1"/>
              <a:t>changesets</a:t>
            </a:r>
            <a:r>
              <a:rPr lang="en-US" dirty="0"/>
              <a:t> or differences, but instead as a series of snapshots</a:t>
            </a:r>
            <a:r>
              <a:rPr lang="en-US" dirty="0" smtClean="0"/>
              <a:t>.</a:t>
            </a:r>
          </a:p>
          <a:p>
            <a:r>
              <a:rPr lang="en-US" dirty="0" smtClean="0"/>
              <a:t>Make a commit =&gt; Commit object</a:t>
            </a:r>
          </a:p>
          <a:p>
            <a:pPr lvl="1"/>
            <a:r>
              <a:rPr lang="en-US" dirty="0" smtClean="0"/>
              <a:t>Pointer to the snapshot of the content you staged</a:t>
            </a:r>
          </a:p>
          <a:p>
            <a:pPr lvl="1"/>
            <a:r>
              <a:rPr lang="en-US" dirty="0" smtClean="0"/>
              <a:t>Author’s name and email</a:t>
            </a:r>
          </a:p>
          <a:p>
            <a:pPr lvl="1"/>
            <a:r>
              <a:rPr lang="en-US" dirty="0" smtClean="0"/>
              <a:t>Message that you typed</a:t>
            </a:r>
          </a:p>
          <a:p>
            <a:pPr lvl="1"/>
            <a:r>
              <a:rPr lang="en-US" dirty="0" smtClean="0"/>
              <a:t>Commit  or commits that directly came before this commit (its parent or parents)</a:t>
            </a:r>
          </a:p>
          <a:p>
            <a:pPr lvl="2"/>
            <a:r>
              <a:rPr lang="en-US" dirty="0" smtClean="0"/>
              <a:t>Initial commit: zero parents</a:t>
            </a:r>
          </a:p>
          <a:p>
            <a:pPr lvl="2"/>
            <a:r>
              <a:rPr lang="en-US" dirty="0" smtClean="0"/>
              <a:t>Normal commit: 1 parent</a:t>
            </a:r>
          </a:p>
          <a:p>
            <a:pPr lvl="2"/>
            <a:r>
              <a:rPr lang="en-US" dirty="0" smtClean="0"/>
              <a:t>Commit as results from a merge of 2 or more branches: multiple parents</a:t>
            </a:r>
            <a:endParaRPr lang="en-US" dirty="0"/>
          </a:p>
        </p:txBody>
      </p:sp>
    </p:spTree>
    <p:extLst>
      <p:ext uri="{BB962C8B-B14F-4D97-AF65-F5344CB8AC3E}">
        <p14:creationId xmlns:p14="http://schemas.microsoft.com/office/powerpoint/2010/main" val="429571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normAutofit fontScale="92500" lnSpcReduction="20000"/>
          </a:bodyPr>
          <a:lstStyle/>
          <a:p>
            <a:r>
              <a:rPr lang="en-US" dirty="0"/>
              <a:t>If you already have a local branch and want to set it to a remote branch you just pulled down, or want to change the upstream branch you’re tracking, you can use the -u or --set-upstream-to option to </a:t>
            </a:r>
            <a:r>
              <a:rPr lang="en-US" dirty="0" err="1"/>
              <a:t>git</a:t>
            </a:r>
            <a:r>
              <a:rPr lang="en-US" dirty="0"/>
              <a:t> branch to explicitly set it at any time</a:t>
            </a:r>
            <a:r>
              <a:rPr lang="en-US" dirty="0" smtClean="0"/>
              <a:t>.</a:t>
            </a:r>
          </a:p>
          <a:p>
            <a:pPr marL="0" indent="0">
              <a:buNone/>
            </a:pPr>
            <a:endParaRPr lang="en-US" dirty="0" smtClean="0"/>
          </a:p>
          <a:p>
            <a:r>
              <a:rPr lang="en-US" dirty="0"/>
              <a:t>If you want to see what tracking branches you have set up, you can use the -</a:t>
            </a:r>
            <a:r>
              <a:rPr lang="en-US" dirty="0" err="1"/>
              <a:t>vv</a:t>
            </a:r>
            <a:r>
              <a:rPr lang="en-US" dirty="0"/>
              <a:t> option to </a:t>
            </a:r>
            <a:r>
              <a:rPr lang="en-US" dirty="0" err="1"/>
              <a:t>git</a:t>
            </a:r>
            <a:r>
              <a:rPr lang="en-US" dirty="0"/>
              <a:t> branch</a:t>
            </a:r>
            <a:r>
              <a:rPr lang="en-US" dirty="0" smtClean="0"/>
              <a:t>.</a:t>
            </a:r>
          </a:p>
          <a:p>
            <a:endParaRPr lang="en-US" dirty="0"/>
          </a:p>
          <a:p>
            <a:endParaRPr lang="en-US" dirty="0" smtClean="0"/>
          </a:p>
          <a:p>
            <a:endParaRPr lang="en-US" dirty="0"/>
          </a:p>
          <a:p>
            <a:r>
              <a:rPr lang="en-US" dirty="0"/>
              <a:t>If you want totally up to date ahead and behind numbers, you’ll need to fetch from all your remotes right before running this. You could do that like this:</a:t>
            </a:r>
          </a:p>
        </p:txBody>
      </p:sp>
      <p:sp>
        <p:nvSpPr>
          <p:cNvPr id="4" name="Slide Number Placeholder 3"/>
          <p:cNvSpPr>
            <a:spLocks noGrp="1"/>
          </p:cNvSpPr>
          <p:nvPr>
            <p:ph type="sldNum" sz="quarter" idx="12"/>
          </p:nvPr>
        </p:nvSpPr>
        <p:spPr/>
        <p:txBody>
          <a:bodyPr/>
          <a:lstStyle/>
          <a:p>
            <a:fld id="{06B0B469-76A0-4680-88B9-8FF3F4E0C522}" type="slidenum">
              <a:rPr lang="en-US" smtClean="0"/>
              <a:t>40</a:t>
            </a:fld>
            <a:endParaRPr lang="en-US"/>
          </a:p>
        </p:txBody>
      </p:sp>
      <p:pic>
        <p:nvPicPr>
          <p:cNvPr id="6" name="Picture 5"/>
          <p:cNvPicPr>
            <a:picLocks noChangeAspect="1"/>
          </p:cNvPicPr>
          <p:nvPr/>
        </p:nvPicPr>
        <p:blipFill>
          <a:blip r:embed="rId3"/>
          <a:stretch>
            <a:fillRect/>
          </a:stretch>
        </p:blipFill>
        <p:spPr>
          <a:xfrm>
            <a:off x="2292308" y="3018541"/>
            <a:ext cx="6286500" cy="381000"/>
          </a:xfrm>
          <a:prstGeom prst="rect">
            <a:avLst/>
          </a:prstGeom>
        </p:spPr>
      </p:pic>
      <p:pic>
        <p:nvPicPr>
          <p:cNvPr id="8" name="Picture 7"/>
          <p:cNvPicPr>
            <a:picLocks noChangeAspect="1"/>
          </p:cNvPicPr>
          <p:nvPr/>
        </p:nvPicPr>
        <p:blipFill>
          <a:blip r:embed="rId4"/>
          <a:stretch>
            <a:fillRect/>
          </a:stretch>
        </p:blipFill>
        <p:spPr>
          <a:xfrm>
            <a:off x="2292308" y="4050710"/>
            <a:ext cx="6219825" cy="1038225"/>
          </a:xfrm>
          <a:prstGeom prst="rect">
            <a:avLst/>
          </a:prstGeom>
        </p:spPr>
      </p:pic>
      <p:pic>
        <p:nvPicPr>
          <p:cNvPr id="9" name="Picture 8"/>
          <p:cNvPicPr>
            <a:picLocks noChangeAspect="1"/>
          </p:cNvPicPr>
          <p:nvPr/>
        </p:nvPicPr>
        <p:blipFill>
          <a:blip r:embed="rId5"/>
          <a:stretch>
            <a:fillRect/>
          </a:stretch>
        </p:blipFill>
        <p:spPr>
          <a:xfrm>
            <a:off x="2442857" y="6010274"/>
            <a:ext cx="6267450" cy="238125"/>
          </a:xfrm>
          <a:prstGeom prst="rect">
            <a:avLst/>
          </a:prstGeom>
        </p:spPr>
      </p:pic>
    </p:spTree>
    <p:extLst>
      <p:ext uri="{BB962C8B-B14F-4D97-AF65-F5344CB8AC3E}">
        <p14:creationId xmlns:p14="http://schemas.microsoft.com/office/powerpoint/2010/main" val="696537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lstStyle/>
          <a:p>
            <a:r>
              <a:rPr lang="en-US" dirty="0" smtClean="0"/>
              <a:t>Pulling</a:t>
            </a:r>
          </a:p>
          <a:p>
            <a:pPr lvl="1"/>
            <a:r>
              <a:rPr lang="en-US" dirty="0"/>
              <a:t>While the </a:t>
            </a:r>
            <a:r>
              <a:rPr lang="en-US" dirty="0" err="1"/>
              <a:t>git</a:t>
            </a:r>
            <a:r>
              <a:rPr lang="en-US" dirty="0"/>
              <a:t> fetch command will fetch down all the changes on the server that you don’t have yet, it will not modify your working directory at all. It will simply get the data for you and let you merge it yourself</a:t>
            </a:r>
            <a:r>
              <a:rPr lang="en-US" dirty="0" smtClean="0"/>
              <a:t>.</a:t>
            </a:r>
          </a:p>
          <a:p>
            <a:pPr lvl="1"/>
            <a:r>
              <a:rPr lang="en-US" dirty="0" err="1"/>
              <a:t>git</a:t>
            </a:r>
            <a:r>
              <a:rPr lang="en-US" dirty="0"/>
              <a:t> pull which is essentially a </a:t>
            </a:r>
            <a:r>
              <a:rPr lang="en-US" dirty="0" err="1"/>
              <a:t>git</a:t>
            </a:r>
            <a:r>
              <a:rPr lang="en-US" dirty="0"/>
              <a:t> fetch immediately followed by a </a:t>
            </a:r>
            <a:r>
              <a:rPr lang="en-US" dirty="0" err="1"/>
              <a:t>git</a:t>
            </a:r>
            <a:r>
              <a:rPr lang="en-US" dirty="0"/>
              <a:t> merge in most cases.</a:t>
            </a:r>
          </a:p>
        </p:txBody>
      </p:sp>
      <p:sp>
        <p:nvSpPr>
          <p:cNvPr id="4" name="Slide Number Placeholder 3"/>
          <p:cNvSpPr>
            <a:spLocks noGrp="1"/>
          </p:cNvSpPr>
          <p:nvPr>
            <p:ph type="sldNum" sz="quarter" idx="12"/>
          </p:nvPr>
        </p:nvSpPr>
        <p:spPr/>
        <p:txBody>
          <a:bodyPr/>
          <a:lstStyle/>
          <a:p>
            <a:fld id="{06B0B469-76A0-4680-88B9-8FF3F4E0C522}" type="slidenum">
              <a:rPr lang="en-US" smtClean="0"/>
              <a:t>41</a:t>
            </a:fld>
            <a:endParaRPr lang="en-US"/>
          </a:p>
        </p:txBody>
      </p:sp>
    </p:spTree>
    <p:extLst>
      <p:ext uri="{BB962C8B-B14F-4D97-AF65-F5344CB8AC3E}">
        <p14:creationId xmlns:p14="http://schemas.microsoft.com/office/powerpoint/2010/main" val="1572126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Remote Branches (cont.)</a:t>
            </a:r>
          </a:p>
        </p:txBody>
      </p:sp>
      <p:sp>
        <p:nvSpPr>
          <p:cNvPr id="3" name="Content Placeholder 2"/>
          <p:cNvSpPr>
            <a:spLocks noGrp="1"/>
          </p:cNvSpPr>
          <p:nvPr>
            <p:ph idx="1"/>
          </p:nvPr>
        </p:nvSpPr>
        <p:spPr/>
        <p:txBody>
          <a:bodyPr/>
          <a:lstStyle/>
          <a:p>
            <a:r>
              <a:rPr lang="en-US" b="1" dirty="0"/>
              <a:t>Deleting Remote Branches</a:t>
            </a:r>
          </a:p>
          <a:p>
            <a:r>
              <a:rPr lang="en-US" dirty="0" smtClean="0"/>
              <a:t>$ </a:t>
            </a:r>
            <a:r>
              <a:rPr lang="en-US" dirty="0" err="1" smtClean="0"/>
              <a:t>git</a:t>
            </a:r>
            <a:r>
              <a:rPr lang="en-US" dirty="0" smtClean="0"/>
              <a:t> push [remote] –delete [remote branch]</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42</a:t>
            </a:fld>
            <a:endParaRPr lang="en-US"/>
          </a:p>
        </p:txBody>
      </p:sp>
      <p:pic>
        <p:nvPicPr>
          <p:cNvPr id="5" name="Picture 4"/>
          <p:cNvPicPr>
            <a:picLocks noChangeAspect="1"/>
          </p:cNvPicPr>
          <p:nvPr/>
        </p:nvPicPr>
        <p:blipFill>
          <a:blip r:embed="rId2"/>
          <a:stretch>
            <a:fillRect/>
          </a:stretch>
        </p:blipFill>
        <p:spPr>
          <a:xfrm>
            <a:off x="2606040" y="3132909"/>
            <a:ext cx="6248400" cy="609600"/>
          </a:xfrm>
          <a:prstGeom prst="rect">
            <a:avLst/>
          </a:prstGeom>
        </p:spPr>
      </p:pic>
    </p:spTree>
    <p:extLst>
      <p:ext uri="{BB962C8B-B14F-4D97-AF65-F5344CB8AC3E}">
        <p14:creationId xmlns:p14="http://schemas.microsoft.com/office/powerpoint/2010/main" val="403206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Rebasing</a:t>
            </a:r>
            <a:endParaRPr lang="en-US" dirty="0"/>
          </a:p>
        </p:txBody>
      </p:sp>
      <p:sp>
        <p:nvSpPr>
          <p:cNvPr id="3" name="Content Placeholder 2"/>
          <p:cNvSpPr>
            <a:spLocks noGrp="1"/>
          </p:cNvSpPr>
          <p:nvPr>
            <p:ph idx="1"/>
          </p:nvPr>
        </p:nvSpPr>
        <p:spPr/>
        <p:txBody>
          <a:bodyPr/>
          <a:lstStyle/>
          <a:p>
            <a:r>
              <a:rPr lang="en-US" dirty="0" smtClean="0"/>
              <a:t>2 main ways to integrate changes from one branch into another</a:t>
            </a:r>
          </a:p>
          <a:p>
            <a:pPr lvl="1"/>
            <a:r>
              <a:rPr lang="en-US" dirty="0" smtClean="0"/>
              <a:t>merge</a:t>
            </a:r>
          </a:p>
          <a:p>
            <a:pPr lvl="1"/>
            <a:r>
              <a:rPr lang="en-US" dirty="0" smtClean="0"/>
              <a:t>rebase</a:t>
            </a:r>
          </a:p>
          <a:p>
            <a:r>
              <a:rPr lang="en-US" dirty="0" smtClean="0"/>
              <a:t>Basic Rebase</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43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80" y="2528070"/>
            <a:ext cx="7620000" cy="3648075"/>
          </a:xfrm>
          <a:prstGeom prst="rect">
            <a:avLst/>
          </a:prstGeom>
        </p:spPr>
      </p:pic>
      <p:sp>
        <p:nvSpPr>
          <p:cNvPr id="7" name="Rectangle 6"/>
          <p:cNvSpPr/>
          <p:nvPr/>
        </p:nvSpPr>
        <p:spPr>
          <a:xfrm>
            <a:off x="3277812" y="5552105"/>
            <a:ext cx="3946914" cy="369332"/>
          </a:xfrm>
          <a:prstGeom prst="rect">
            <a:avLst/>
          </a:prstGeom>
        </p:spPr>
        <p:txBody>
          <a:bodyPr wrap="none">
            <a:spAutoFit/>
          </a:bodyPr>
          <a:lstStyle/>
          <a:p>
            <a:r>
              <a:rPr lang="en-US" dirty="0"/>
              <a:t>Figure 35. Simple divergent history</a:t>
            </a:r>
          </a:p>
        </p:txBody>
      </p:sp>
    </p:spTree>
    <p:extLst>
      <p:ext uri="{BB962C8B-B14F-4D97-AF65-F5344CB8AC3E}">
        <p14:creationId xmlns:p14="http://schemas.microsoft.com/office/powerpoint/2010/main" val="3004612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702719"/>
            <a:ext cx="7620000" cy="2895600"/>
          </a:xfrm>
        </p:spPr>
      </p:pic>
      <p:sp>
        <p:nvSpPr>
          <p:cNvPr id="4" name="Slide Number Placeholder 3"/>
          <p:cNvSpPr>
            <a:spLocks noGrp="1"/>
          </p:cNvSpPr>
          <p:nvPr>
            <p:ph type="sldNum" sz="quarter" idx="12"/>
          </p:nvPr>
        </p:nvSpPr>
        <p:spPr/>
        <p:txBody>
          <a:bodyPr/>
          <a:lstStyle/>
          <a:p>
            <a:fld id="{06B0B469-76A0-4680-88B9-8FF3F4E0C522}" type="slidenum">
              <a:rPr lang="en-US" smtClean="0"/>
              <a:t>44</a:t>
            </a:fld>
            <a:endParaRPr lang="en-US"/>
          </a:p>
        </p:txBody>
      </p:sp>
      <p:sp>
        <p:nvSpPr>
          <p:cNvPr id="6" name="Rectangle 5"/>
          <p:cNvSpPr/>
          <p:nvPr/>
        </p:nvSpPr>
        <p:spPr>
          <a:xfrm>
            <a:off x="2952953" y="5598319"/>
            <a:ext cx="6059672" cy="369332"/>
          </a:xfrm>
          <a:prstGeom prst="rect">
            <a:avLst/>
          </a:prstGeom>
        </p:spPr>
        <p:txBody>
          <a:bodyPr wrap="none">
            <a:spAutoFit/>
          </a:bodyPr>
          <a:lstStyle/>
          <a:p>
            <a:r>
              <a:rPr lang="en-US" dirty="0"/>
              <a:t>Figure 36. Merging to integrate diverged work history</a:t>
            </a:r>
          </a:p>
        </p:txBody>
      </p:sp>
    </p:spTree>
    <p:extLst>
      <p:ext uri="{BB962C8B-B14F-4D97-AF65-F5344CB8AC3E}">
        <p14:creationId xmlns:p14="http://schemas.microsoft.com/office/powerpoint/2010/main" val="654246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smtClean="0"/>
              <a:t>Rebasing (cont.)</a:t>
            </a:r>
            <a:endParaRPr lang="en-US" dirty="0"/>
          </a:p>
        </p:txBody>
      </p:sp>
      <p:sp>
        <p:nvSpPr>
          <p:cNvPr id="3" name="Content Placeholder 2"/>
          <p:cNvSpPr>
            <a:spLocks noGrp="1"/>
          </p:cNvSpPr>
          <p:nvPr>
            <p:ph idx="1"/>
          </p:nvPr>
        </p:nvSpPr>
        <p:spPr/>
        <p:txBody>
          <a:bodyPr/>
          <a:lstStyle/>
          <a:p>
            <a:r>
              <a:rPr lang="en-US" dirty="0"/>
              <a:t>However, there is another way: you can take the patch of the change that was introduced in C4 and reapply it on top of C3. In </a:t>
            </a:r>
            <a:r>
              <a:rPr lang="en-US" dirty="0" err="1"/>
              <a:t>Git</a:t>
            </a:r>
            <a:r>
              <a:rPr lang="en-US" dirty="0"/>
              <a:t>, this is called rebasing. With the rebase command, you can take all the changes that were committed on one branch and replay them on another one.</a:t>
            </a:r>
          </a:p>
        </p:txBody>
      </p:sp>
      <p:sp>
        <p:nvSpPr>
          <p:cNvPr id="4" name="Slide Number Placeholder 3"/>
          <p:cNvSpPr>
            <a:spLocks noGrp="1"/>
          </p:cNvSpPr>
          <p:nvPr>
            <p:ph type="sldNum" sz="quarter" idx="12"/>
          </p:nvPr>
        </p:nvSpPr>
        <p:spPr/>
        <p:txBody>
          <a:bodyPr/>
          <a:lstStyle/>
          <a:p>
            <a:fld id="{06B0B469-76A0-4680-88B9-8FF3F4E0C522}" type="slidenum">
              <a:rPr lang="en-US" smtClean="0"/>
              <a:t>45</a:t>
            </a:fld>
            <a:endParaRPr lang="en-US"/>
          </a:p>
        </p:txBody>
      </p:sp>
      <p:pic>
        <p:nvPicPr>
          <p:cNvPr id="6" name="Picture 5"/>
          <p:cNvPicPr>
            <a:picLocks noChangeAspect="1"/>
          </p:cNvPicPr>
          <p:nvPr/>
        </p:nvPicPr>
        <p:blipFill>
          <a:blip r:embed="rId3"/>
          <a:stretch>
            <a:fillRect/>
          </a:stretch>
        </p:blipFill>
        <p:spPr>
          <a:xfrm>
            <a:off x="2728777" y="3764895"/>
            <a:ext cx="6229350" cy="771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635" y="4536420"/>
            <a:ext cx="7620000" cy="2200275"/>
          </a:xfrm>
          <a:prstGeom prst="rect">
            <a:avLst/>
          </a:prstGeom>
        </p:spPr>
      </p:pic>
      <p:sp>
        <p:nvSpPr>
          <p:cNvPr id="8" name="Rectangle 7"/>
          <p:cNvSpPr/>
          <p:nvPr/>
        </p:nvSpPr>
        <p:spPr>
          <a:xfrm>
            <a:off x="1593668" y="6169382"/>
            <a:ext cx="6096000" cy="646331"/>
          </a:xfrm>
          <a:prstGeom prst="rect">
            <a:avLst/>
          </a:prstGeom>
        </p:spPr>
        <p:txBody>
          <a:bodyPr>
            <a:spAutoFit/>
          </a:bodyPr>
          <a:lstStyle/>
          <a:p>
            <a:r>
              <a:rPr lang="en-US" dirty="0"/>
              <a:t>Figure 37. Rebasing the change introduced in C4 onto C3</a:t>
            </a:r>
          </a:p>
        </p:txBody>
      </p:sp>
    </p:spTree>
    <p:extLst>
      <p:ext uri="{BB962C8B-B14F-4D97-AF65-F5344CB8AC3E}">
        <p14:creationId xmlns:p14="http://schemas.microsoft.com/office/powerpoint/2010/main" val="2568998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dirty="0"/>
              <a:t>At this point, you can go back to the master branch and do a fast-forward merge.</a:t>
            </a:r>
          </a:p>
        </p:txBody>
      </p:sp>
      <p:sp>
        <p:nvSpPr>
          <p:cNvPr id="4" name="Slide Number Placeholder 3"/>
          <p:cNvSpPr>
            <a:spLocks noGrp="1"/>
          </p:cNvSpPr>
          <p:nvPr>
            <p:ph type="sldNum" sz="quarter" idx="12"/>
          </p:nvPr>
        </p:nvSpPr>
        <p:spPr/>
        <p:txBody>
          <a:bodyPr/>
          <a:lstStyle/>
          <a:p>
            <a:fld id="{06B0B469-76A0-4680-88B9-8FF3F4E0C522}" type="slidenum">
              <a:rPr lang="en-US" smtClean="0"/>
              <a:t>46</a:t>
            </a:fld>
            <a:endParaRPr lang="en-US"/>
          </a:p>
        </p:txBody>
      </p:sp>
      <p:pic>
        <p:nvPicPr>
          <p:cNvPr id="6" name="Picture 5"/>
          <p:cNvPicPr>
            <a:picLocks noChangeAspect="1"/>
          </p:cNvPicPr>
          <p:nvPr/>
        </p:nvPicPr>
        <p:blipFill>
          <a:blip r:embed="rId3"/>
          <a:stretch>
            <a:fillRect/>
          </a:stretch>
        </p:blipFill>
        <p:spPr>
          <a:xfrm>
            <a:off x="2619511" y="2889341"/>
            <a:ext cx="6238875" cy="4000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325" y="3413488"/>
            <a:ext cx="7620000" cy="2190750"/>
          </a:xfrm>
          <a:prstGeom prst="rect">
            <a:avLst/>
          </a:prstGeom>
        </p:spPr>
      </p:pic>
      <p:sp>
        <p:nvSpPr>
          <p:cNvPr id="8" name="Rectangle 7"/>
          <p:cNvSpPr/>
          <p:nvPr/>
        </p:nvSpPr>
        <p:spPr>
          <a:xfrm>
            <a:off x="3335223" y="5587176"/>
            <a:ext cx="5173211" cy="369332"/>
          </a:xfrm>
          <a:prstGeom prst="rect">
            <a:avLst/>
          </a:prstGeom>
        </p:spPr>
        <p:txBody>
          <a:bodyPr wrap="none">
            <a:spAutoFit/>
          </a:bodyPr>
          <a:lstStyle/>
          <a:p>
            <a:r>
              <a:rPr lang="en-US" dirty="0"/>
              <a:t>Figure 38. Fast-forwarding the master branch</a:t>
            </a:r>
          </a:p>
        </p:txBody>
      </p:sp>
    </p:spTree>
    <p:extLst>
      <p:ext uri="{BB962C8B-B14F-4D97-AF65-F5344CB8AC3E}">
        <p14:creationId xmlns:p14="http://schemas.microsoft.com/office/powerpoint/2010/main" val="2384366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dirty="0"/>
              <a:t>Note that the snapshot pointed to by the final commit you end up with, whether it’s the last of the rebased commits for a rebase or the final merge commit after a merge, is the same snapshot – it’s only the history that is different. </a:t>
            </a:r>
            <a:endParaRPr lang="en-US" dirty="0" smtClean="0"/>
          </a:p>
          <a:p>
            <a:r>
              <a:rPr lang="en-US" dirty="0" smtClean="0"/>
              <a:t>Rebasing </a:t>
            </a:r>
            <a:r>
              <a:rPr lang="en-US" dirty="0"/>
              <a:t>replays changes from one line of work onto another in the order they were introduced, whereas merging takes the endpoints and merges them together.</a:t>
            </a:r>
          </a:p>
        </p:txBody>
      </p:sp>
      <p:sp>
        <p:nvSpPr>
          <p:cNvPr id="4" name="Slide Number Placeholder 3"/>
          <p:cNvSpPr>
            <a:spLocks noGrp="1"/>
          </p:cNvSpPr>
          <p:nvPr>
            <p:ph type="sldNum" sz="quarter" idx="12"/>
          </p:nvPr>
        </p:nvSpPr>
        <p:spPr/>
        <p:txBody>
          <a:bodyPr/>
          <a:lstStyle/>
          <a:p>
            <a:fld id="{06B0B469-76A0-4680-88B9-8FF3F4E0C522}" type="slidenum">
              <a:rPr lang="en-US" smtClean="0"/>
              <a:t>47</a:t>
            </a:fld>
            <a:endParaRPr lang="en-US"/>
          </a:p>
        </p:txBody>
      </p:sp>
    </p:spTree>
    <p:extLst>
      <p:ext uri="{BB962C8B-B14F-4D97-AF65-F5344CB8AC3E}">
        <p14:creationId xmlns:p14="http://schemas.microsoft.com/office/powerpoint/2010/main" val="2920136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b="1" smtClean="0"/>
              <a:t>More Interesting Rebases</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48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66" y="2052918"/>
            <a:ext cx="7620000" cy="4438650"/>
          </a:xfrm>
          <a:prstGeom prst="rect">
            <a:avLst/>
          </a:prstGeom>
        </p:spPr>
      </p:pic>
      <p:sp>
        <p:nvSpPr>
          <p:cNvPr id="7" name="Rectangle 6"/>
          <p:cNvSpPr/>
          <p:nvPr/>
        </p:nvSpPr>
        <p:spPr>
          <a:xfrm>
            <a:off x="1193074" y="5187184"/>
            <a:ext cx="6096000" cy="646331"/>
          </a:xfrm>
          <a:prstGeom prst="rect">
            <a:avLst/>
          </a:prstGeom>
        </p:spPr>
        <p:txBody>
          <a:bodyPr>
            <a:spAutoFit/>
          </a:bodyPr>
          <a:lstStyle/>
          <a:p>
            <a:r>
              <a:rPr lang="en-US" dirty="0"/>
              <a:t>Figure 39. A history with a topic branch off another topic branch</a:t>
            </a:r>
          </a:p>
        </p:txBody>
      </p:sp>
    </p:spTree>
    <p:extLst>
      <p:ext uri="{BB962C8B-B14F-4D97-AF65-F5344CB8AC3E}">
        <p14:creationId xmlns:p14="http://schemas.microsoft.com/office/powerpoint/2010/main" val="2946581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dirty="0"/>
              <a:t>Suppose you decide that you want to merge your client-side changes into your mainline for a release, but you want to hold off on the server-side changes until it’s tested further</a:t>
            </a:r>
            <a:r>
              <a:rPr lang="en-US" dirty="0" smtClean="0"/>
              <a:t>.</a:t>
            </a:r>
          </a:p>
          <a:p>
            <a:r>
              <a:rPr lang="en-US" dirty="0"/>
              <a:t>You can take the changes on client that aren’t on server (C8 and C9) and replay them on your master branch by using the --onto option of </a:t>
            </a:r>
            <a:r>
              <a:rPr lang="en-US" dirty="0" err="1"/>
              <a:t>git</a:t>
            </a:r>
            <a:r>
              <a:rPr lang="en-US" dirty="0"/>
              <a:t> rebase: $ </a:t>
            </a:r>
            <a:r>
              <a:rPr lang="en-US" dirty="0" err="1"/>
              <a:t>git</a:t>
            </a:r>
            <a:r>
              <a:rPr lang="en-US" dirty="0"/>
              <a:t> rebase --onto master server client</a:t>
            </a:r>
          </a:p>
        </p:txBody>
      </p:sp>
      <p:sp>
        <p:nvSpPr>
          <p:cNvPr id="4" name="Slide Number Placeholder 3"/>
          <p:cNvSpPr>
            <a:spLocks noGrp="1"/>
          </p:cNvSpPr>
          <p:nvPr>
            <p:ph type="sldNum" sz="quarter" idx="12"/>
          </p:nvPr>
        </p:nvSpPr>
        <p:spPr/>
        <p:txBody>
          <a:bodyPr/>
          <a:lstStyle/>
          <a:p>
            <a:fld id="{06B0B469-76A0-4680-88B9-8FF3F4E0C522}" type="slidenum">
              <a:rPr lang="en-US" smtClean="0"/>
              <a:t>49</a:t>
            </a:fld>
            <a:endParaRPr lang="en-US"/>
          </a:p>
        </p:txBody>
      </p:sp>
    </p:spTree>
    <p:extLst>
      <p:ext uri="{BB962C8B-B14F-4D97-AF65-F5344CB8AC3E}">
        <p14:creationId xmlns:p14="http://schemas.microsoft.com/office/powerpoint/2010/main" val="181592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8390" y="2052638"/>
            <a:ext cx="7576996"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5</a:t>
            </a:fld>
            <a:endParaRPr lang="en-US"/>
          </a:p>
        </p:txBody>
      </p:sp>
      <p:sp>
        <p:nvSpPr>
          <p:cNvPr id="8" name="Rectangle 7"/>
          <p:cNvSpPr/>
          <p:nvPr/>
        </p:nvSpPr>
        <p:spPr>
          <a:xfrm>
            <a:off x="3998081" y="6263124"/>
            <a:ext cx="3586238" cy="369332"/>
          </a:xfrm>
          <a:prstGeom prst="rect">
            <a:avLst/>
          </a:prstGeom>
        </p:spPr>
        <p:txBody>
          <a:bodyPr wrap="none">
            <a:spAutoFit/>
          </a:bodyPr>
          <a:lstStyle/>
          <a:p>
            <a:r>
              <a:rPr lang="en-US" dirty="0"/>
              <a:t>Figure 9. A commit and its tree</a:t>
            </a:r>
          </a:p>
        </p:txBody>
      </p:sp>
    </p:spTree>
    <p:extLst>
      <p:ext uri="{BB962C8B-B14F-4D97-AF65-F5344CB8AC3E}">
        <p14:creationId xmlns:p14="http://schemas.microsoft.com/office/powerpoint/2010/main" val="1227861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88" y="2631281"/>
            <a:ext cx="7620000" cy="3038475"/>
          </a:xfrm>
        </p:spPr>
      </p:pic>
      <p:sp>
        <p:nvSpPr>
          <p:cNvPr id="4" name="Slide Number Placeholder 3"/>
          <p:cNvSpPr>
            <a:spLocks noGrp="1"/>
          </p:cNvSpPr>
          <p:nvPr>
            <p:ph type="sldNum" sz="quarter" idx="12"/>
          </p:nvPr>
        </p:nvSpPr>
        <p:spPr/>
        <p:txBody>
          <a:bodyPr/>
          <a:lstStyle/>
          <a:p>
            <a:fld id="{06B0B469-76A0-4680-88B9-8FF3F4E0C522}" type="slidenum">
              <a:rPr lang="en-US" smtClean="0"/>
              <a:t>50</a:t>
            </a:fld>
            <a:endParaRPr lang="en-US"/>
          </a:p>
        </p:txBody>
      </p:sp>
      <p:sp>
        <p:nvSpPr>
          <p:cNvPr id="6" name="Rectangle 5"/>
          <p:cNvSpPr/>
          <p:nvPr/>
        </p:nvSpPr>
        <p:spPr>
          <a:xfrm>
            <a:off x="2664823" y="5669756"/>
            <a:ext cx="6096000" cy="646331"/>
          </a:xfrm>
          <a:prstGeom prst="rect">
            <a:avLst/>
          </a:prstGeom>
        </p:spPr>
        <p:txBody>
          <a:bodyPr>
            <a:spAutoFit/>
          </a:bodyPr>
          <a:lstStyle/>
          <a:p>
            <a:r>
              <a:rPr lang="en-US" dirty="0"/>
              <a:t>Figure 40. Rebasing a topic branch off another topic branch</a:t>
            </a:r>
          </a:p>
        </p:txBody>
      </p:sp>
    </p:spTree>
    <p:extLst>
      <p:ext uri="{BB962C8B-B14F-4D97-AF65-F5344CB8AC3E}">
        <p14:creationId xmlns:p14="http://schemas.microsoft.com/office/powerpoint/2010/main" val="183418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88" y="2926556"/>
            <a:ext cx="7620000" cy="2447925"/>
          </a:xfrm>
        </p:spPr>
      </p:pic>
      <p:sp>
        <p:nvSpPr>
          <p:cNvPr id="4" name="Slide Number Placeholder 3"/>
          <p:cNvSpPr>
            <a:spLocks noGrp="1"/>
          </p:cNvSpPr>
          <p:nvPr>
            <p:ph type="sldNum" sz="quarter" idx="12"/>
          </p:nvPr>
        </p:nvSpPr>
        <p:spPr/>
        <p:txBody>
          <a:bodyPr/>
          <a:lstStyle/>
          <a:p>
            <a:fld id="{06B0B469-76A0-4680-88B9-8FF3F4E0C522}" type="slidenum">
              <a:rPr lang="en-US" smtClean="0"/>
              <a:t>51</a:t>
            </a:fld>
            <a:endParaRPr lang="en-US"/>
          </a:p>
        </p:txBody>
      </p:sp>
      <p:sp>
        <p:nvSpPr>
          <p:cNvPr id="6" name="Rectangle 5"/>
          <p:cNvSpPr/>
          <p:nvPr/>
        </p:nvSpPr>
        <p:spPr>
          <a:xfrm>
            <a:off x="3082834" y="5374481"/>
            <a:ext cx="6096000" cy="646331"/>
          </a:xfrm>
          <a:prstGeom prst="rect">
            <a:avLst/>
          </a:prstGeom>
        </p:spPr>
        <p:txBody>
          <a:bodyPr>
            <a:spAutoFit/>
          </a:bodyPr>
          <a:lstStyle/>
          <a:p>
            <a:r>
              <a:rPr lang="en-US" dirty="0"/>
              <a:t>Figure 41. Fast-forwarding your master branch to include the client branch changes</a:t>
            </a:r>
          </a:p>
        </p:txBody>
      </p:sp>
      <p:pic>
        <p:nvPicPr>
          <p:cNvPr id="7" name="Picture 6"/>
          <p:cNvPicPr>
            <a:picLocks noChangeAspect="1"/>
          </p:cNvPicPr>
          <p:nvPr/>
        </p:nvPicPr>
        <p:blipFill>
          <a:blip r:embed="rId3"/>
          <a:stretch>
            <a:fillRect/>
          </a:stretch>
        </p:blipFill>
        <p:spPr>
          <a:xfrm>
            <a:off x="2109651" y="2180352"/>
            <a:ext cx="6248400" cy="419100"/>
          </a:xfrm>
          <a:prstGeom prst="rect">
            <a:avLst/>
          </a:prstGeom>
        </p:spPr>
      </p:pic>
    </p:spTree>
    <p:extLst>
      <p:ext uri="{BB962C8B-B14F-4D97-AF65-F5344CB8AC3E}">
        <p14:creationId xmlns:p14="http://schemas.microsoft.com/office/powerpoint/2010/main" val="663538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dirty="0" smtClean="0"/>
              <a:t>$ </a:t>
            </a:r>
            <a:r>
              <a:rPr lang="en-US" dirty="0" err="1" smtClean="0"/>
              <a:t>git</a:t>
            </a:r>
            <a:r>
              <a:rPr lang="en-US" dirty="0" smtClean="0"/>
              <a:t> </a:t>
            </a:r>
            <a:r>
              <a:rPr lang="en-US" dirty="0"/>
              <a:t>rebase [</a:t>
            </a:r>
            <a:r>
              <a:rPr lang="en-US" dirty="0" err="1"/>
              <a:t>basebranch</a:t>
            </a:r>
            <a:r>
              <a:rPr lang="en-US" dirty="0"/>
              <a:t>] [</a:t>
            </a:r>
            <a:r>
              <a:rPr lang="en-US" dirty="0" err="1"/>
              <a:t>topicbranch</a:t>
            </a:r>
            <a:r>
              <a:rPr lang="en-US" dirty="0"/>
              <a:t>] – which checks out the topic branch (in this case, server) for you and replays it onto the base branch (master):</a:t>
            </a:r>
          </a:p>
        </p:txBody>
      </p:sp>
      <p:sp>
        <p:nvSpPr>
          <p:cNvPr id="4" name="Slide Number Placeholder 3"/>
          <p:cNvSpPr>
            <a:spLocks noGrp="1"/>
          </p:cNvSpPr>
          <p:nvPr>
            <p:ph type="sldNum" sz="quarter" idx="12"/>
          </p:nvPr>
        </p:nvSpPr>
        <p:spPr/>
        <p:txBody>
          <a:bodyPr/>
          <a:lstStyle/>
          <a:p>
            <a:fld id="{06B0B469-76A0-4680-88B9-8FF3F4E0C522}" type="slidenum">
              <a:rPr lang="en-US" smtClean="0"/>
              <a:t>52</a:t>
            </a:fld>
            <a:endParaRPr lang="en-US"/>
          </a:p>
        </p:txBody>
      </p:sp>
      <p:pic>
        <p:nvPicPr>
          <p:cNvPr id="5" name="Picture 4"/>
          <p:cNvPicPr>
            <a:picLocks noChangeAspect="1"/>
          </p:cNvPicPr>
          <p:nvPr/>
        </p:nvPicPr>
        <p:blipFill>
          <a:blip r:embed="rId2"/>
          <a:stretch>
            <a:fillRect/>
          </a:stretch>
        </p:blipFill>
        <p:spPr>
          <a:xfrm>
            <a:off x="1511889" y="3176180"/>
            <a:ext cx="6276975" cy="2095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63" y="3675969"/>
            <a:ext cx="7620000" cy="1247775"/>
          </a:xfrm>
          <a:prstGeom prst="rect">
            <a:avLst/>
          </a:prstGeom>
        </p:spPr>
      </p:pic>
      <p:sp>
        <p:nvSpPr>
          <p:cNvPr id="7" name="Rectangle 6"/>
          <p:cNvSpPr/>
          <p:nvPr/>
        </p:nvSpPr>
        <p:spPr>
          <a:xfrm>
            <a:off x="2081349" y="5067292"/>
            <a:ext cx="6096000" cy="646331"/>
          </a:xfrm>
          <a:prstGeom prst="rect">
            <a:avLst/>
          </a:prstGeom>
        </p:spPr>
        <p:txBody>
          <a:bodyPr>
            <a:spAutoFit/>
          </a:bodyPr>
          <a:lstStyle/>
          <a:p>
            <a:r>
              <a:rPr lang="en-US" dirty="0"/>
              <a:t>Figure 42. Rebasing your server branch on top of your master branch</a:t>
            </a:r>
          </a:p>
        </p:txBody>
      </p:sp>
    </p:spTree>
    <p:extLst>
      <p:ext uri="{BB962C8B-B14F-4D97-AF65-F5344CB8AC3E}">
        <p14:creationId xmlns:p14="http://schemas.microsoft.com/office/powerpoint/2010/main" val="1637136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3755231"/>
            <a:ext cx="7620000" cy="790575"/>
          </a:xfrm>
        </p:spPr>
      </p:pic>
      <p:sp>
        <p:nvSpPr>
          <p:cNvPr id="4" name="Slide Number Placeholder 3"/>
          <p:cNvSpPr>
            <a:spLocks noGrp="1"/>
          </p:cNvSpPr>
          <p:nvPr>
            <p:ph type="sldNum" sz="quarter" idx="12"/>
          </p:nvPr>
        </p:nvSpPr>
        <p:spPr/>
        <p:txBody>
          <a:bodyPr/>
          <a:lstStyle/>
          <a:p>
            <a:fld id="{06B0B469-76A0-4680-88B9-8FF3F4E0C522}" type="slidenum">
              <a:rPr lang="en-US" smtClean="0"/>
              <a:t>53</a:t>
            </a:fld>
            <a:endParaRPr lang="en-US"/>
          </a:p>
        </p:txBody>
      </p:sp>
      <p:sp>
        <p:nvSpPr>
          <p:cNvPr id="6" name="Rectangle 5"/>
          <p:cNvSpPr/>
          <p:nvPr/>
        </p:nvSpPr>
        <p:spPr>
          <a:xfrm>
            <a:off x="3921045" y="4829294"/>
            <a:ext cx="3496470" cy="369332"/>
          </a:xfrm>
          <a:prstGeom prst="rect">
            <a:avLst/>
          </a:prstGeom>
        </p:spPr>
        <p:txBody>
          <a:bodyPr wrap="none">
            <a:spAutoFit/>
          </a:bodyPr>
          <a:lstStyle/>
          <a:p>
            <a:r>
              <a:rPr lang="en-US" dirty="0"/>
              <a:t>Figure 43. Final commit history</a:t>
            </a:r>
          </a:p>
        </p:txBody>
      </p:sp>
    </p:spTree>
    <p:extLst>
      <p:ext uri="{BB962C8B-B14F-4D97-AF65-F5344CB8AC3E}">
        <p14:creationId xmlns:p14="http://schemas.microsoft.com/office/powerpoint/2010/main" val="3603089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b="1" dirty="0"/>
              <a:t>The Perils of </a:t>
            </a:r>
            <a:r>
              <a:rPr lang="en-US" b="1" dirty="0" smtClean="0"/>
              <a:t>Rebasing</a:t>
            </a:r>
          </a:p>
          <a:p>
            <a:endParaRPr lang="en-US" b="1" dirty="0"/>
          </a:p>
          <a:p>
            <a:endParaRPr lang="en-US" b="1" dirty="0" smtClean="0"/>
          </a:p>
          <a:p>
            <a:endParaRPr lang="en-US" b="1" dirty="0"/>
          </a:p>
          <a:p>
            <a:r>
              <a:rPr lang="en-US" dirty="0"/>
              <a:t>When you rebase stuff, you’re abandoning existing commits and creating new ones that are similar but different. </a:t>
            </a:r>
            <a:endParaRPr lang="en-US" dirty="0" smtClean="0"/>
          </a:p>
          <a:p>
            <a:r>
              <a:rPr lang="en-US" dirty="0" smtClean="0"/>
              <a:t>If </a:t>
            </a:r>
            <a:r>
              <a:rPr lang="en-US" dirty="0"/>
              <a:t>you push commits somewhere and others pull them down and base work on them, and then you rewrite those commits with </a:t>
            </a:r>
            <a:r>
              <a:rPr lang="en-US" dirty="0" err="1"/>
              <a:t>git</a:t>
            </a:r>
            <a:r>
              <a:rPr lang="en-US" dirty="0"/>
              <a:t> rebase and push them up again, your collaborators will have to re-merge their work and things will get messy when you try to pull their work back into yours.</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54</a:t>
            </a:fld>
            <a:endParaRPr lang="en-US"/>
          </a:p>
        </p:txBody>
      </p:sp>
      <p:pic>
        <p:nvPicPr>
          <p:cNvPr id="5" name="Picture 4"/>
          <p:cNvPicPr>
            <a:picLocks noChangeAspect="1"/>
          </p:cNvPicPr>
          <p:nvPr/>
        </p:nvPicPr>
        <p:blipFill>
          <a:blip r:embed="rId2"/>
          <a:stretch>
            <a:fillRect/>
          </a:stretch>
        </p:blipFill>
        <p:spPr>
          <a:xfrm>
            <a:off x="646111" y="3022806"/>
            <a:ext cx="11106959" cy="603341"/>
          </a:xfrm>
          <a:prstGeom prst="rect">
            <a:avLst/>
          </a:prstGeom>
        </p:spPr>
      </p:pic>
    </p:spTree>
    <p:extLst>
      <p:ext uri="{BB962C8B-B14F-4D97-AF65-F5344CB8AC3E}">
        <p14:creationId xmlns:p14="http://schemas.microsoft.com/office/powerpoint/2010/main" val="211859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675" y="2052638"/>
            <a:ext cx="7096426"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55</a:t>
            </a:fld>
            <a:endParaRPr lang="en-US"/>
          </a:p>
        </p:txBody>
      </p:sp>
      <p:sp>
        <p:nvSpPr>
          <p:cNvPr id="6" name="Rectangle 5"/>
          <p:cNvSpPr/>
          <p:nvPr/>
        </p:nvSpPr>
        <p:spPr>
          <a:xfrm>
            <a:off x="2664823" y="6124624"/>
            <a:ext cx="6096000" cy="646331"/>
          </a:xfrm>
          <a:prstGeom prst="rect">
            <a:avLst/>
          </a:prstGeom>
        </p:spPr>
        <p:txBody>
          <a:bodyPr>
            <a:spAutoFit/>
          </a:bodyPr>
          <a:lstStyle/>
          <a:p>
            <a:r>
              <a:rPr lang="en-US" dirty="0"/>
              <a:t>Figure 44. Clone a repository, and base some work on it</a:t>
            </a:r>
          </a:p>
        </p:txBody>
      </p:sp>
    </p:spTree>
    <p:extLst>
      <p:ext uri="{BB962C8B-B14F-4D97-AF65-F5344CB8AC3E}">
        <p14:creationId xmlns:p14="http://schemas.microsoft.com/office/powerpoint/2010/main" val="2677618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622" y="2052638"/>
            <a:ext cx="6620531"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56</a:t>
            </a:fld>
            <a:endParaRPr lang="en-US"/>
          </a:p>
        </p:txBody>
      </p:sp>
      <p:sp>
        <p:nvSpPr>
          <p:cNvPr id="6" name="Rectangle 5"/>
          <p:cNvSpPr/>
          <p:nvPr/>
        </p:nvSpPr>
        <p:spPr>
          <a:xfrm>
            <a:off x="2438400" y="6124624"/>
            <a:ext cx="6096000" cy="646331"/>
          </a:xfrm>
          <a:prstGeom prst="rect">
            <a:avLst/>
          </a:prstGeom>
        </p:spPr>
        <p:txBody>
          <a:bodyPr>
            <a:spAutoFit/>
          </a:bodyPr>
          <a:lstStyle/>
          <a:p>
            <a:r>
              <a:rPr lang="en-US" dirty="0"/>
              <a:t>Figure 45. Fetch more commits, and merge them into your work</a:t>
            </a:r>
          </a:p>
        </p:txBody>
      </p:sp>
    </p:spTree>
    <p:extLst>
      <p:ext uri="{BB962C8B-B14F-4D97-AF65-F5344CB8AC3E}">
        <p14:creationId xmlns:p14="http://schemas.microsoft.com/office/powerpoint/2010/main" val="877843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622" y="2052638"/>
            <a:ext cx="6620531" cy="4195762"/>
          </a:xfrm>
        </p:spPr>
      </p:pic>
      <p:sp>
        <p:nvSpPr>
          <p:cNvPr id="4" name="Slide Number Placeholder 3"/>
          <p:cNvSpPr>
            <a:spLocks noGrp="1"/>
          </p:cNvSpPr>
          <p:nvPr>
            <p:ph type="sldNum" sz="quarter" idx="12"/>
          </p:nvPr>
        </p:nvSpPr>
        <p:spPr/>
        <p:txBody>
          <a:bodyPr/>
          <a:lstStyle/>
          <a:p>
            <a:fld id="{06B0B469-76A0-4680-88B9-8FF3F4E0C522}" type="slidenum">
              <a:rPr lang="en-US" smtClean="0"/>
              <a:t>57</a:t>
            </a:fld>
            <a:endParaRPr lang="en-US"/>
          </a:p>
        </p:txBody>
      </p:sp>
      <p:sp>
        <p:nvSpPr>
          <p:cNvPr id="6" name="Rectangle 5"/>
          <p:cNvSpPr/>
          <p:nvPr/>
        </p:nvSpPr>
        <p:spPr>
          <a:xfrm>
            <a:off x="445814" y="6248400"/>
            <a:ext cx="10884711" cy="369332"/>
          </a:xfrm>
          <a:prstGeom prst="rect">
            <a:avLst/>
          </a:prstGeom>
        </p:spPr>
        <p:txBody>
          <a:bodyPr wrap="none">
            <a:spAutoFit/>
          </a:bodyPr>
          <a:lstStyle/>
          <a:p>
            <a:r>
              <a:rPr lang="en-US"/>
              <a:t>Figure 46. Someone pushes rebased commits, abandoning commits you’ve based your work on</a:t>
            </a:r>
            <a:endParaRPr lang="en-US" dirty="0"/>
          </a:p>
        </p:txBody>
      </p:sp>
    </p:spTree>
    <p:extLst>
      <p:ext uri="{BB962C8B-B14F-4D97-AF65-F5344CB8AC3E}">
        <p14:creationId xmlns:p14="http://schemas.microsoft.com/office/powerpoint/2010/main" val="2207765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145506"/>
            <a:ext cx="7620000" cy="4010025"/>
          </a:xfrm>
        </p:spPr>
      </p:pic>
      <p:sp>
        <p:nvSpPr>
          <p:cNvPr id="4" name="Slide Number Placeholder 3"/>
          <p:cNvSpPr>
            <a:spLocks noGrp="1"/>
          </p:cNvSpPr>
          <p:nvPr>
            <p:ph type="sldNum" sz="quarter" idx="12"/>
          </p:nvPr>
        </p:nvSpPr>
        <p:spPr/>
        <p:txBody>
          <a:bodyPr/>
          <a:lstStyle/>
          <a:p>
            <a:fld id="{06B0B469-76A0-4680-88B9-8FF3F4E0C522}" type="slidenum">
              <a:rPr lang="en-US" smtClean="0"/>
              <a:t>58</a:t>
            </a:fld>
            <a:endParaRPr lang="en-US"/>
          </a:p>
        </p:txBody>
      </p:sp>
      <p:sp>
        <p:nvSpPr>
          <p:cNvPr id="6" name="Rectangle 5"/>
          <p:cNvSpPr/>
          <p:nvPr/>
        </p:nvSpPr>
        <p:spPr>
          <a:xfrm>
            <a:off x="2455817" y="6005789"/>
            <a:ext cx="6096000" cy="646331"/>
          </a:xfrm>
          <a:prstGeom prst="rect">
            <a:avLst/>
          </a:prstGeom>
        </p:spPr>
        <p:txBody>
          <a:bodyPr>
            <a:spAutoFit/>
          </a:bodyPr>
          <a:lstStyle/>
          <a:p>
            <a:r>
              <a:rPr lang="en-US" dirty="0"/>
              <a:t>Figure 47. You merge in the same work again into a new merge commit</a:t>
            </a:r>
          </a:p>
        </p:txBody>
      </p:sp>
    </p:spTree>
    <p:extLst>
      <p:ext uri="{BB962C8B-B14F-4D97-AF65-F5344CB8AC3E}">
        <p14:creationId xmlns:p14="http://schemas.microsoft.com/office/powerpoint/2010/main" val="3920992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b="1" dirty="0"/>
              <a:t>Rebase When You </a:t>
            </a:r>
            <a:r>
              <a:rPr lang="en-US" b="1" dirty="0" smtClean="0"/>
              <a:t>Rebase</a:t>
            </a:r>
          </a:p>
          <a:p>
            <a:r>
              <a:rPr lang="en-US" dirty="0"/>
              <a:t>If someone on your team force pushes changes that overwrite work that you’ve based work on, your challenge is to figure out what is yours and what they’ve rewritten</a:t>
            </a:r>
            <a:r>
              <a:rPr lang="en-US" dirty="0" smtClean="0"/>
              <a:t>.</a:t>
            </a:r>
          </a:p>
          <a:p>
            <a:r>
              <a:rPr lang="en-US" dirty="0"/>
              <a:t>It turns out that in addition to the commit SHA-1 checksum, </a:t>
            </a:r>
            <a:r>
              <a:rPr lang="en-US" dirty="0" err="1"/>
              <a:t>Git</a:t>
            </a:r>
            <a:r>
              <a:rPr lang="en-US" dirty="0"/>
              <a:t> also calculates a checksum that is based just on the patch introduced with the commit. This is called a “patch-id</a:t>
            </a:r>
            <a:r>
              <a:rPr lang="en-US" dirty="0" smtClean="0"/>
              <a:t>”.</a:t>
            </a:r>
          </a:p>
          <a:p>
            <a:r>
              <a:rPr lang="en-US" dirty="0"/>
              <a:t>If you pull down work that was rewritten and rebase it on top of the new commits from your partner, </a:t>
            </a:r>
            <a:r>
              <a:rPr lang="en-US" dirty="0" err="1"/>
              <a:t>Git</a:t>
            </a:r>
            <a:r>
              <a:rPr lang="en-US" dirty="0"/>
              <a:t> can often successfully figure out what is uniquely yours and apply them back on top of the new branch.</a:t>
            </a:r>
          </a:p>
        </p:txBody>
      </p:sp>
      <p:sp>
        <p:nvSpPr>
          <p:cNvPr id="4" name="Slide Number Placeholder 3"/>
          <p:cNvSpPr>
            <a:spLocks noGrp="1"/>
          </p:cNvSpPr>
          <p:nvPr>
            <p:ph type="sldNum" sz="quarter" idx="12"/>
          </p:nvPr>
        </p:nvSpPr>
        <p:spPr/>
        <p:txBody>
          <a:bodyPr/>
          <a:lstStyle/>
          <a:p>
            <a:fld id="{06B0B469-76A0-4680-88B9-8FF3F4E0C522}" type="slidenum">
              <a:rPr lang="en-US" smtClean="0"/>
              <a:t>59</a:t>
            </a:fld>
            <a:endParaRPr lang="en-US"/>
          </a:p>
        </p:txBody>
      </p:sp>
    </p:spTree>
    <p:extLst>
      <p:ext uri="{BB962C8B-B14F-4D97-AF65-F5344CB8AC3E}">
        <p14:creationId xmlns:p14="http://schemas.microsoft.com/office/powerpoint/2010/main" val="209237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888" y="2888456"/>
            <a:ext cx="7620000" cy="2524125"/>
          </a:xfrm>
        </p:spPr>
      </p:pic>
      <p:sp>
        <p:nvSpPr>
          <p:cNvPr id="4" name="Slide Number Placeholder 3"/>
          <p:cNvSpPr>
            <a:spLocks noGrp="1"/>
          </p:cNvSpPr>
          <p:nvPr>
            <p:ph type="sldNum" sz="quarter" idx="12"/>
          </p:nvPr>
        </p:nvSpPr>
        <p:spPr/>
        <p:txBody>
          <a:bodyPr/>
          <a:lstStyle/>
          <a:p>
            <a:fld id="{06B0B469-76A0-4680-88B9-8FF3F4E0C522}" type="slidenum">
              <a:rPr lang="en-US" smtClean="0"/>
              <a:t>6</a:t>
            </a:fld>
            <a:endParaRPr lang="en-US"/>
          </a:p>
        </p:txBody>
      </p:sp>
      <p:sp>
        <p:nvSpPr>
          <p:cNvPr id="7" name="Rectangle 6"/>
          <p:cNvSpPr/>
          <p:nvPr/>
        </p:nvSpPr>
        <p:spPr>
          <a:xfrm>
            <a:off x="3715998" y="5586940"/>
            <a:ext cx="4272323" cy="369332"/>
          </a:xfrm>
          <a:prstGeom prst="rect">
            <a:avLst/>
          </a:prstGeom>
        </p:spPr>
        <p:txBody>
          <a:bodyPr wrap="none">
            <a:spAutoFit/>
          </a:bodyPr>
          <a:lstStyle/>
          <a:p>
            <a:r>
              <a:rPr lang="en-US" dirty="0"/>
              <a:t>Figure 10. Commits and their parents</a:t>
            </a:r>
          </a:p>
        </p:txBody>
      </p:sp>
    </p:spTree>
    <p:extLst>
      <p:ext uri="{BB962C8B-B14F-4D97-AF65-F5344CB8AC3E}">
        <p14:creationId xmlns:p14="http://schemas.microsoft.com/office/powerpoint/2010/main" val="1860543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For instance, in the previous scenario, if instead of doing a merge when we’re at Someone pushes rebased commits, abandoning commits you’ve based your work on we run </a:t>
            </a:r>
            <a:r>
              <a:rPr lang="en-US" dirty="0" smtClean="0"/>
              <a:t>$ </a:t>
            </a:r>
            <a:r>
              <a:rPr lang="en-US" dirty="0" err="1" smtClean="0"/>
              <a:t>git</a:t>
            </a:r>
            <a:r>
              <a:rPr lang="en-US" dirty="0" smtClean="0"/>
              <a:t> </a:t>
            </a:r>
            <a:r>
              <a:rPr lang="en-US" dirty="0"/>
              <a:t>rebase </a:t>
            </a:r>
            <a:r>
              <a:rPr lang="en-US" dirty="0" err="1"/>
              <a:t>teamone</a:t>
            </a:r>
            <a:r>
              <a:rPr lang="en-US" dirty="0"/>
              <a:t>/master, </a:t>
            </a:r>
            <a:r>
              <a:rPr lang="en-US" dirty="0" err="1"/>
              <a:t>Git</a:t>
            </a:r>
            <a:r>
              <a:rPr lang="en-US" dirty="0"/>
              <a:t> </a:t>
            </a:r>
            <a:r>
              <a:rPr lang="en-US" dirty="0" smtClean="0"/>
              <a:t>will:</a:t>
            </a:r>
          </a:p>
          <a:p>
            <a:pPr lvl="1"/>
            <a:r>
              <a:rPr lang="en-US" dirty="0" smtClean="0"/>
              <a:t>Determine what work is unique to our branch (C2, C3, C4, C6, C7)</a:t>
            </a:r>
          </a:p>
          <a:p>
            <a:pPr lvl="1"/>
            <a:r>
              <a:rPr lang="en-US" dirty="0" smtClean="0"/>
              <a:t>Determine </a:t>
            </a:r>
            <a:r>
              <a:rPr lang="en-US" dirty="0"/>
              <a:t>which are not merge commits (C2, C3, C4</a:t>
            </a:r>
            <a:r>
              <a:rPr lang="en-US" dirty="0" smtClean="0"/>
              <a:t>)</a:t>
            </a:r>
          </a:p>
          <a:p>
            <a:pPr lvl="1"/>
            <a:r>
              <a:rPr lang="en-US" dirty="0" smtClean="0"/>
              <a:t>Determine </a:t>
            </a:r>
            <a:r>
              <a:rPr lang="en-US" dirty="0"/>
              <a:t>which have not been rewritten into the target branch (just C2 and C3, since C4 is the same patch as C4</a:t>
            </a:r>
            <a:r>
              <a:rPr lang="en-US" dirty="0" smtClean="0"/>
              <a:t>')</a:t>
            </a:r>
          </a:p>
          <a:p>
            <a:pPr lvl="1"/>
            <a:r>
              <a:rPr lang="en-US" dirty="0" smtClean="0"/>
              <a:t>Apply </a:t>
            </a:r>
            <a:r>
              <a:rPr lang="en-US" dirty="0"/>
              <a:t>those commits to the top of </a:t>
            </a:r>
            <a:r>
              <a:rPr lang="en-US" dirty="0" err="1"/>
              <a:t>teamone</a:t>
            </a:r>
            <a:r>
              <a:rPr lang="en-US" dirty="0"/>
              <a:t>/master</a:t>
            </a:r>
          </a:p>
          <a:p>
            <a:endParaRPr lang="en-US" dirty="0"/>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60</a:t>
            </a:fld>
            <a:endParaRPr lang="en-US"/>
          </a:p>
        </p:txBody>
      </p:sp>
    </p:spTree>
    <p:extLst>
      <p:ext uri="{BB962C8B-B14F-4D97-AF65-F5344CB8AC3E}">
        <p14:creationId xmlns:p14="http://schemas.microsoft.com/office/powerpoint/2010/main" val="1000547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dirty="0"/>
              <a:t>So instead of the result we see in </a:t>
            </a:r>
            <a:r>
              <a:rPr lang="en-US" dirty="0">
                <a:hlinkClick r:id="rId2"/>
              </a:rPr>
              <a:t>You merge in the same work again into a new merge commit</a:t>
            </a:r>
            <a:r>
              <a:rPr lang="en-US" dirty="0"/>
              <a:t>, we would end up with something more like </a:t>
            </a:r>
            <a:r>
              <a:rPr lang="en-US" dirty="0">
                <a:hlinkClick r:id="rId3"/>
              </a:rPr>
              <a:t>Rebase on top of force-pushed rebase work.</a:t>
            </a:r>
            <a:r>
              <a:rPr lang="en-US" dirty="0"/>
              <a:t>.</a:t>
            </a:r>
          </a:p>
        </p:txBody>
      </p:sp>
      <p:sp>
        <p:nvSpPr>
          <p:cNvPr id="4" name="Slide Number Placeholder 3"/>
          <p:cNvSpPr>
            <a:spLocks noGrp="1"/>
          </p:cNvSpPr>
          <p:nvPr>
            <p:ph type="sldNum" sz="quarter" idx="12"/>
          </p:nvPr>
        </p:nvSpPr>
        <p:spPr/>
        <p:txBody>
          <a:bodyPr/>
          <a:lstStyle/>
          <a:p>
            <a:fld id="{06B0B469-76A0-4680-88B9-8FF3F4E0C522}" type="slidenum">
              <a:rPr lang="en-US" smtClean="0"/>
              <a:t>61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312" y="2847975"/>
            <a:ext cx="7620000" cy="4010025"/>
          </a:xfrm>
          <a:prstGeom prst="rect">
            <a:avLst/>
          </a:prstGeom>
        </p:spPr>
      </p:pic>
      <p:sp>
        <p:nvSpPr>
          <p:cNvPr id="6" name="Rectangle 5"/>
          <p:cNvSpPr/>
          <p:nvPr/>
        </p:nvSpPr>
        <p:spPr>
          <a:xfrm>
            <a:off x="8763243" y="4351160"/>
            <a:ext cx="3899762" cy="646331"/>
          </a:xfrm>
          <a:prstGeom prst="rect">
            <a:avLst/>
          </a:prstGeom>
        </p:spPr>
        <p:txBody>
          <a:bodyPr wrap="square">
            <a:spAutoFit/>
          </a:bodyPr>
          <a:lstStyle/>
          <a:p>
            <a:r>
              <a:rPr lang="en-US" dirty="0"/>
              <a:t>Figure 48. Rebase on top of force-pushed rebase work.</a:t>
            </a:r>
          </a:p>
        </p:txBody>
      </p:sp>
    </p:spTree>
    <p:extLst>
      <p:ext uri="{BB962C8B-B14F-4D97-AF65-F5344CB8AC3E}">
        <p14:creationId xmlns:p14="http://schemas.microsoft.com/office/powerpoint/2010/main" val="2189217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normAutofit/>
          </a:bodyPr>
          <a:lstStyle/>
          <a:p>
            <a:endParaRPr lang="en-US" dirty="0"/>
          </a:p>
          <a:p>
            <a:r>
              <a:rPr lang="en-US" dirty="0" smtClean="0"/>
              <a:t>If </a:t>
            </a:r>
            <a:r>
              <a:rPr lang="en-US" dirty="0"/>
              <a:t>you treat rebasing as a way to clean up and work with commits before you push them, and if you only rebase commits that have never been available publicly, then you’ll be fine. If you rebase commits that have already been pushed publicly, and people may have based work on those commits, then you may be in for some frustrating trouble, and the scorn of your teammates.</a:t>
            </a:r>
          </a:p>
          <a:p>
            <a:endParaRPr lang="en-US" dirty="0"/>
          </a:p>
          <a:p>
            <a:r>
              <a:rPr lang="en-US" dirty="0"/>
              <a:t>If you or a partner does find it necessary at some point, make sure everyone knows to run </a:t>
            </a:r>
            <a:r>
              <a:rPr lang="en-US" dirty="0" err="1"/>
              <a:t>git</a:t>
            </a:r>
            <a:r>
              <a:rPr lang="en-US" dirty="0"/>
              <a:t> pull --rebase to try to make the pain after it happens a little bit simpler.</a:t>
            </a:r>
          </a:p>
          <a:p>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62</a:t>
            </a:fld>
            <a:endParaRPr lang="en-US"/>
          </a:p>
        </p:txBody>
      </p:sp>
    </p:spTree>
    <p:extLst>
      <p:ext uri="{BB962C8B-B14F-4D97-AF65-F5344CB8AC3E}">
        <p14:creationId xmlns:p14="http://schemas.microsoft.com/office/powerpoint/2010/main" val="23118182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Rebasing (cont.)</a:t>
            </a:r>
          </a:p>
        </p:txBody>
      </p:sp>
      <p:sp>
        <p:nvSpPr>
          <p:cNvPr id="3" name="Content Placeholder 2"/>
          <p:cNvSpPr>
            <a:spLocks noGrp="1"/>
          </p:cNvSpPr>
          <p:nvPr>
            <p:ph idx="1"/>
          </p:nvPr>
        </p:nvSpPr>
        <p:spPr/>
        <p:txBody>
          <a:bodyPr/>
          <a:lstStyle/>
          <a:p>
            <a:r>
              <a:rPr lang="en-US" b="1" dirty="0"/>
              <a:t>Rebase vs. Merge</a:t>
            </a:r>
          </a:p>
          <a:p>
            <a:pPr lvl="1"/>
            <a:r>
              <a:rPr lang="en-US" dirty="0" smtClean="0"/>
              <a:t>Your </a:t>
            </a:r>
            <a:r>
              <a:rPr lang="en-US" dirty="0"/>
              <a:t>repository’s commit history is a </a:t>
            </a:r>
            <a:r>
              <a:rPr lang="en-US" b="1" dirty="0"/>
              <a:t>record of what actually happened.</a:t>
            </a:r>
            <a:r>
              <a:rPr lang="en-US" dirty="0"/>
              <a:t> It’s a historical document, valuable in its own right, and shouldn’t be tampered </a:t>
            </a:r>
            <a:r>
              <a:rPr lang="en-US" dirty="0" smtClean="0"/>
              <a:t>with.</a:t>
            </a:r>
          </a:p>
          <a:p>
            <a:pPr lvl="1"/>
            <a:r>
              <a:rPr lang="en-US" dirty="0" smtClean="0"/>
              <a:t>Commit </a:t>
            </a:r>
            <a:r>
              <a:rPr lang="en-US" dirty="0"/>
              <a:t>history is the </a:t>
            </a:r>
            <a:r>
              <a:rPr lang="en-US" b="1" dirty="0"/>
              <a:t>story of how your project was </a:t>
            </a:r>
            <a:r>
              <a:rPr lang="en-US" b="1" dirty="0" smtClean="0"/>
              <a:t>made. </a:t>
            </a:r>
            <a:r>
              <a:rPr lang="en-US" dirty="0"/>
              <a:t>You wouldn’t publish the first draft of a book, and the manual for how to maintain your software deserves careful editing</a:t>
            </a:r>
            <a:r>
              <a:rPr lang="en-US" dirty="0" smtClean="0"/>
              <a:t>.</a:t>
            </a:r>
          </a:p>
          <a:p>
            <a:pPr lvl="1"/>
            <a:r>
              <a:rPr lang="en-US" dirty="0"/>
              <a:t>In general the way to get the best of both worlds is to rebase local changes you’ve made but haven’t shared yet before you push them in order to clean up your story, but never rebase anything you’ve pushed somewhere.</a:t>
            </a:r>
          </a:p>
        </p:txBody>
      </p:sp>
      <p:sp>
        <p:nvSpPr>
          <p:cNvPr id="4" name="Slide Number Placeholder 3"/>
          <p:cNvSpPr>
            <a:spLocks noGrp="1"/>
          </p:cNvSpPr>
          <p:nvPr>
            <p:ph type="sldNum" sz="quarter" idx="12"/>
          </p:nvPr>
        </p:nvSpPr>
        <p:spPr/>
        <p:txBody>
          <a:bodyPr/>
          <a:lstStyle/>
          <a:p>
            <a:fld id="{06B0B469-76A0-4680-88B9-8FF3F4E0C522}" type="slidenum">
              <a:rPr lang="en-US" smtClean="0"/>
              <a:t>63</a:t>
            </a:fld>
            <a:endParaRPr lang="en-US"/>
          </a:p>
        </p:txBody>
      </p:sp>
    </p:spTree>
    <p:extLst>
      <p:ext uri="{BB962C8B-B14F-4D97-AF65-F5344CB8AC3E}">
        <p14:creationId xmlns:p14="http://schemas.microsoft.com/office/powerpoint/2010/main" val="1928809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Branching</a:t>
            </a:r>
          </a:p>
          <a:p>
            <a:r>
              <a:rPr lang="en-US" smtClean="0"/>
              <a:t>Merging</a:t>
            </a:r>
            <a:endParaRPr lang="en-US" dirty="0" smtClean="0"/>
          </a:p>
          <a:p>
            <a:r>
              <a:rPr lang="en-US" dirty="0" smtClean="0"/>
              <a:t>Rebasing</a:t>
            </a:r>
            <a:endParaRPr lang="en-US" dirty="0"/>
          </a:p>
        </p:txBody>
      </p:sp>
      <p:sp>
        <p:nvSpPr>
          <p:cNvPr id="4" name="Slide Number Placeholder 3"/>
          <p:cNvSpPr>
            <a:spLocks noGrp="1"/>
          </p:cNvSpPr>
          <p:nvPr>
            <p:ph type="sldNum" sz="quarter" idx="12"/>
          </p:nvPr>
        </p:nvSpPr>
        <p:spPr/>
        <p:txBody>
          <a:bodyPr/>
          <a:lstStyle/>
          <a:p>
            <a:fld id="{06B0B469-76A0-4680-88B9-8FF3F4E0C522}" type="slidenum">
              <a:rPr lang="en-US" smtClean="0"/>
              <a:t>64</a:t>
            </a:fld>
            <a:endParaRPr lang="en-US"/>
          </a:p>
        </p:txBody>
      </p:sp>
    </p:spTree>
    <p:extLst>
      <p:ext uri="{BB962C8B-B14F-4D97-AF65-F5344CB8AC3E}">
        <p14:creationId xmlns:p14="http://schemas.microsoft.com/office/powerpoint/2010/main" val="3475904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https://git-scm.com/book/en/v2/Git-Branching-Branches-in-a-Nutshell</a:t>
            </a:r>
          </a:p>
        </p:txBody>
      </p:sp>
      <p:sp>
        <p:nvSpPr>
          <p:cNvPr id="4" name="Slide Number Placeholder 3"/>
          <p:cNvSpPr>
            <a:spLocks noGrp="1"/>
          </p:cNvSpPr>
          <p:nvPr>
            <p:ph type="sldNum" sz="quarter" idx="12"/>
          </p:nvPr>
        </p:nvSpPr>
        <p:spPr/>
        <p:txBody>
          <a:bodyPr/>
          <a:lstStyle/>
          <a:p>
            <a:fld id="{06B0B469-76A0-4680-88B9-8FF3F4E0C522}" type="slidenum">
              <a:rPr lang="en-US" smtClean="0"/>
              <a:t>65</a:t>
            </a:fld>
            <a:endParaRPr lang="en-US"/>
          </a:p>
        </p:txBody>
      </p:sp>
    </p:spTree>
    <p:extLst>
      <p:ext uri="{BB962C8B-B14F-4D97-AF65-F5344CB8AC3E}">
        <p14:creationId xmlns:p14="http://schemas.microsoft.com/office/powerpoint/2010/main" val="2680591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15" y="2034162"/>
            <a:ext cx="5923742" cy="3509614"/>
          </a:xfrm>
        </p:spPr>
      </p:pic>
      <p:sp>
        <p:nvSpPr>
          <p:cNvPr id="3" name="Slide Number Placeholder 2"/>
          <p:cNvSpPr>
            <a:spLocks noGrp="1"/>
          </p:cNvSpPr>
          <p:nvPr>
            <p:ph type="sldNum" sz="quarter" idx="12"/>
          </p:nvPr>
        </p:nvSpPr>
        <p:spPr/>
        <p:txBody>
          <a:bodyPr/>
          <a:lstStyle/>
          <a:p>
            <a:fld id="{06B0B469-76A0-4680-88B9-8FF3F4E0C522}" type="slidenum">
              <a:rPr lang="en-US" smtClean="0"/>
              <a:t>66</a:t>
            </a:fld>
            <a:endParaRPr lang="en-US"/>
          </a:p>
        </p:txBody>
      </p:sp>
    </p:spTree>
    <p:extLst>
      <p:ext uri="{BB962C8B-B14F-4D97-AF65-F5344CB8AC3E}">
        <p14:creationId xmlns:p14="http://schemas.microsoft.com/office/powerpoint/2010/main" val="145600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sp>
        <p:nvSpPr>
          <p:cNvPr id="3" name="Slide Number Placeholder 2"/>
          <p:cNvSpPr>
            <a:spLocks noGrp="1"/>
          </p:cNvSpPr>
          <p:nvPr>
            <p:ph type="sldNum" sz="quarter" idx="12"/>
          </p:nvPr>
        </p:nvSpPr>
        <p:spPr/>
        <p:txBody>
          <a:bodyPr/>
          <a:lstStyle/>
          <a:p>
            <a:fld id="{06B0B469-76A0-4680-88B9-8FF3F4E0C522}" type="slidenum">
              <a:rPr lang="en-US" smtClean="0"/>
              <a:t>7</a:t>
            </a:fld>
            <a:endParaRPr lang="en-US"/>
          </a:p>
        </p:txBody>
      </p:sp>
      <p:sp>
        <p:nvSpPr>
          <p:cNvPr id="4" name="Content Placeholder 3"/>
          <p:cNvSpPr>
            <a:spLocks noGrp="1"/>
          </p:cNvSpPr>
          <p:nvPr>
            <p:ph idx="1"/>
          </p:nvPr>
        </p:nvSpPr>
        <p:spPr>
          <a:xfrm>
            <a:off x="646112" y="1433583"/>
            <a:ext cx="3568837" cy="4195481"/>
          </a:xfrm>
        </p:spPr>
        <p:txBody>
          <a:bodyPr>
            <a:normAutofit/>
          </a:bodyPr>
          <a:lstStyle/>
          <a:p>
            <a:r>
              <a:rPr lang="en-US" sz="1800" dirty="0"/>
              <a:t>A branch in </a:t>
            </a:r>
            <a:r>
              <a:rPr lang="en-US" sz="1800" dirty="0" err="1"/>
              <a:t>Git</a:t>
            </a:r>
            <a:r>
              <a:rPr lang="en-US" sz="1800" dirty="0"/>
              <a:t> is simply a lightweight movable pointer to one of these commits</a:t>
            </a:r>
            <a:r>
              <a:rPr lang="en-US" sz="1800" dirty="0" smtClean="0"/>
              <a:t>.</a:t>
            </a:r>
          </a:p>
          <a:p>
            <a:r>
              <a:rPr lang="en-US" sz="1800" dirty="0"/>
              <a:t>The default branch name in </a:t>
            </a:r>
            <a:r>
              <a:rPr lang="en-US" sz="1800" dirty="0" err="1"/>
              <a:t>Git</a:t>
            </a:r>
            <a:r>
              <a:rPr lang="en-US" sz="1800" dirty="0"/>
              <a:t> is </a:t>
            </a:r>
            <a:r>
              <a:rPr lang="en-US" sz="1800" b="1" dirty="0"/>
              <a:t>master</a:t>
            </a:r>
            <a:r>
              <a:rPr lang="en-US" sz="1800" b="1" dirty="0" smtClean="0"/>
              <a:t>.</a:t>
            </a:r>
          </a:p>
          <a:p>
            <a:r>
              <a:rPr lang="en-US" sz="1800" dirty="0"/>
              <a:t>As you start making commits, you’re given a master branch that points to the last commit you made. Every time you commit, it moves forward automatically.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475" y="1063416"/>
            <a:ext cx="7620000" cy="4095750"/>
          </a:xfrm>
          <a:prstGeom prst="rect">
            <a:avLst/>
          </a:prstGeom>
        </p:spPr>
      </p:pic>
      <p:sp>
        <p:nvSpPr>
          <p:cNvPr id="12" name="Rectangle 11"/>
          <p:cNvSpPr/>
          <p:nvPr/>
        </p:nvSpPr>
        <p:spPr>
          <a:xfrm>
            <a:off x="5348472" y="5159166"/>
            <a:ext cx="4842992" cy="369332"/>
          </a:xfrm>
          <a:prstGeom prst="rect">
            <a:avLst/>
          </a:prstGeom>
        </p:spPr>
        <p:txBody>
          <a:bodyPr wrap="none">
            <a:spAutoFit/>
          </a:bodyPr>
          <a:lstStyle/>
          <a:p>
            <a:r>
              <a:rPr lang="en-US" dirty="0"/>
              <a:t>Figure 11. A branch and its commit history</a:t>
            </a:r>
          </a:p>
        </p:txBody>
      </p:sp>
    </p:spTree>
    <p:extLst>
      <p:ext uri="{BB962C8B-B14F-4D97-AF65-F5344CB8AC3E}">
        <p14:creationId xmlns:p14="http://schemas.microsoft.com/office/powerpoint/2010/main" val="4358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sp>
        <p:nvSpPr>
          <p:cNvPr id="3" name="Content Placeholder 2"/>
          <p:cNvSpPr>
            <a:spLocks noGrp="1"/>
          </p:cNvSpPr>
          <p:nvPr>
            <p:ph idx="1"/>
          </p:nvPr>
        </p:nvSpPr>
        <p:spPr/>
        <p:txBody>
          <a:bodyPr/>
          <a:lstStyle/>
          <a:p>
            <a:pPr lvl="1"/>
            <a:r>
              <a:rPr lang="en-US" b="1" dirty="0"/>
              <a:t>Creating a New </a:t>
            </a:r>
            <a:r>
              <a:rPr lang="en-US" b="1" dirty="0" smtClean="0"/>
              <a:t>Branch</a:t>
            </a:r>
          </a:p>
          <a:p>
            <a:pPr lvl="2"/>
            <a:r>
              <a:rPr lang="en-US" b="1" dirty="0" smtClean="0"/>
              <a:t>$ </a:t>
            </a:r>
            <a:r>
              <a:rPr lang="en-US" b="1" dirty="0" err="1" smtClean="0"/>
              <a:t>git</a:t>
            </a:r>
            <a:r>
              <a:rPr lang="en-US" b="1" dirty="0" smtClean="0"/>
              <a:t> branch testing</a:t>
            </a:r>
            <a:endParaRPr lang="en-US" b="1" dirty="0"/>
          </a:p>
          <a:p>
            <a:pPr lvl="1"/>
            <a:endParaRPr lang="en-US" dirty="0"/>
          </a:p>
        </p:txBody>
      </p:sp>
      <p:sp>
        <p:nvSpPr>
          <p:cNvPr id="5" name="Slide Number Placeholder 4"/>
          <p:cNvSpPr>
            <a:spLocks noGrp="1"/>
          </p:cNvSpPr>
          <p:nvPr>
            <p:ph type="sldNum" sz="quarter" idx="12"/>
          </p:nvPr>
        </p:nvSpPr>
        <p:spPr/>
        <p:txBody>
          <a:bodyPr/>
          <a:lstStyle/>
          <a:p>
            <a:fld id="{06B0B469-76A0-4680-88B9-8FF3F4E0C522}" type="slidenum">
              <a:rPr lang="en-US" smtClean="0"/>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743" y="2453503"/>
            <a:ext cx="7620000" cy="3152775"/>
          </a:xfrm>
          <a:prstGeom prst="rect">
            <a:avLst/>
          </a:prstGeom>
        </p:spPr>
      </p:pic>
      <p:sp>
        <p:nvSpPr>
          <p:cNvPr id="7" name="Rectangle 6"/>
          <p:cNvSpPr/>
          <p:nvPr/>
        </p:nvSpPr>
        <p:spPr>
          <a:xfrm>
            <a:off x="3213463" y="5801738"/>
            <a:ext cx="6096000" cy="646331"/>
          </a:xfrm>
          <a:prstGeom prst="rect">
            <a:avLst/>
          </a:prstGeom>
        </p:spPr>
        <p:txBody>
          <a:bodyPr>
            <a:spAutoFit/>
          </a:bodyPr>
          <a:lstStyle/>
          <a:p>
            <a:r>
              <a:rPr lang="en-US" dirty="0"/>
              <a:t>Figure 12. Two branches pointing into the same series of commits</a:t>
            </a:r>
          </a:p>
        </p:txBody>
      </p:sp>
    </p:spTree>
    <p:extLst>
      <p:ext uri="{BB962C8B-B14F-4D97-AF65-F5344CB8AC3E}">
        <p14:creationId xmlns:p14="http://schemas.microsoft.com/office/powerpoint/2010/main" val="200893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Branches in a Nutshell (cont.)</a:t>
            </a:r>
            <a:br>
              <a:rPr lang="en-US" dirty="0"/>
            </a:br>
            <a:endParaRPr lang="en-US" dirty="0"/>
          </a:p>
        </p:txBody>
      </p:sp>
      <p:sp>
        <p:nvSpPr>
          <p:cNvPr id="3" name="Content Placeholder 2"/>
          <p:cNvSpPr>
            <a:spLocks noGrp="1"/>
          </p:cNvSpPr>
          <p:nvPr>
            <p:ph idx="1"/>
          </p:nvPr>
        </p:nvSpPr>
        <p:spPr>
          <a:xfrm>
            <a:off x="1104293" y="2087753"/>
            <a:ext cx="8946541" cy="4195481"/>
          </a:xfrm>
        </p:spPr>
        <p:txBody>
          <a:bodyPr/>
          <a:lstStyle/>
          <a:p>
            <a:r>
              <a:rPr lang="en-US" dirty="0"/>
              <a:t>How does </a:t>
            </a:r>
            <a:r>
              <a:rPr lang="en-US" dirty="0" err="1"/>
              <a:t>Git</a:t>
            </a:r>
            <a:r>
              <a:rPr lang="en-US" dirty="0"/>
              <a:t> know what branch you’re currently on? </a:t>
            </a:r>
          </a:p>
          <a:p>
            <a:pPr lvl="1"/>
            <a:r>
              <a:rPr lang="en-US" dirty="0"/>
              <a:t>It keeps a special pointer called HEAD.</a:t>
            </a:r>
          </a:p>
        </p:txBody>
      </p:sp>
      <p:sp>
        <p:nvSpPr>
          <p:cNvPr id="4" name="Slide Number Placeholder 3"/>
          <p:cNvSpPr>
            <a:spLocks noGrp="1"/>
          </p:cNvSpPr>
          <p:nvPr>
            <p:ph type="sldNum" sz="quarter" idx="12"/>
          </p:nvPr>
        </p:nvSpPr>
        <p:spPr/>
        <p:txBody>
          <a:bodyPr/>
          <a:lstStyle/>
          <a:p>
            <a:fld id="{06B0B469-76A0-4680-88B9-8FF3F4E0C522}"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687" y="1544546"/>
            <a:ext cx="7620000" cy="4448175"/>
          </a:xfrm>
          <a:prstGeom prst="rect">
            <a:avLst/>
          </a:prstGeom>
        </p:spPr>
      </p:pic>
      <p:sp>
        <p:nvSpPr>
          <p:cNvPr id="8" name="Rectangle 7"/>
          <p:cNvSpPr/>
          <p:nvPr/>
        </p:nvSpPr>
        <p:spPr>
          <a:xfrm>
            <a:off x="4134595" y="6227226"/>
            <a:ext cx="4305987" cy="369332"/>
          </a:xfrm>
          <a:prstGeom prst="rect">
            <a:avLst/>
          </a:prstGeom>
        </p:spPr>
        <p:txBody>
          <a:bodyPr wrap="none">
            <a:spAutoFit/>
          </a:bodyPr>
          <a:lstStyle/>
          <a:p>
            <a:r>
              <a:rPr lang="en-US" dirty="0"/>
              <a:t>Figure 13. HEAD pointing to a branch</a:t>
            </a:r>
          </a:p>
        </p:txBody>
      </p:sp>
    </p:spTree>
    <p:extLst>
      <p:ext uri="{BB962C8B-B14F-4D97-AF65-F5344CB8AC3E}">
        <p14:creationId xmlns:p14="http://schemas.microsoft.com/office/powerpoint/2010/main" val="2591168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1037</TotalTime>
  <Words>5488</Words>
  <Application>Microsoft Office PowerPoint</Application>
  <PresentationFormat>Widescreen</PresentationFormat>
  <Paragraphs>412</Paragraphs>
  <Slides>66</Slides>
  <Notes>36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2" baseType="lpstr">
      <vt:lpstr>Arial</vt:lpstr>
      <vt:lpstr>Calibri</vt:lpstr>
      <vt:lpstr>Century Gothic</vt:lpstr>
      <vt:lpstr>Wingdings 3</vt:lpstr>
      <vt:lpstr>Ion</vt:lpstr>
      <vt:lpstr>Bitmap Image</vt:lpstr>
      <vt:lpstr>GIT Branching</vt:lpstr>
      <vt:lpstr>Content</vt:lpstr>
      <vt:lpstr>1. Branches in a Nutshell</vt:lpstr>
      <vt:lpstr>1. Branches in a Nutshell (cont.) </vt:lpstr>
      <vt:lpstr>1. Branches in a Nutshell (cont.) </vt:lpstr>
      <vt:lpstr>1. Branches in a Nutshell (cont.) </vt:lpstr>
      <vt:lpstr>1. Branches in a Nutshell (cont.) </vt:lpstr>
      <vt:lpstr>1. Branches in a Nutshell (cont.) </vt:lpstr>
      <vt:lpstr>1. Branches in a Nutshell (cont.) </vt:lpstr>
      <vt:lpstr>1. Branches in a Nutshell (cont.) </vt:lpstr>
      <vt:lpstr>1. Branches in a Nutshell (cont.) </vt:lpstr>
      <vt:lpstr>1. Branches in a Nutshell (cont.) </vt:lpstr>
      <vt:lpstr>1. Branches in a Nutshell (cont.) </vt:lpstr>
      <vt:lpstr>2. Basic Branching and Merging</vt:lpstr>
      <vt:lpstr>2. Basic Branching and Merging (cont.)</vt:lpstr>
      <vt:lpstr>2. Basic Branching and Merging (cont.)</vt:lpstr>
      <vt:lpstr>2. Basic Branching and Merging (cont.)</vt:lpstr>
      <vt:lpstr>2. Basic Branching and Merging (cont.)</vt:lpstr>
      <vt:lpstr>2. Basic Branching and Merging (cont.)</vt:lpstr>
      <vt:lpstr>2. Basic Branching and Merging (cont.) </vt:lpstr>
      <vt:lpstr>2. Basic Branching and Merging (cont.)</vt:lpstr>
      <vt:lpstr>2. Basic Branching and Merging (cont.)</vt:lpstr>
      <vt:lpstr>2. Basic Branching and Merging (cont.)</vt:lpstr>
      <vt:lpstr>2. Basic Branching and Merging (cont.) </vt:lpstr>
      <vt:lpstr>2. Basic Branching and Merging (cont.)</vt:lpstr>
      <vt:lpstr>3. Branch Management</vt:lpstr>
      <vt:lpstr>4. Branching Workflows</vt:lpstr>
      <vt:lpstr>4. Branching Workflows (cont.)</vt:lpstr>
      <vt:lpstr>4. Branching Workflows (cont.)</vt:lpstr>
      <vt:lpstr>4. Branching Workflows (cont.)</vt:lpstr>
      <vt:lpstr>5. Remote Branches</vt:lpstr>
      <vt:lpstr>5. Remote Branches (cont.)</vt:lpstr>
      <vt:lpstr>5. Remote Branches (cont.)</vt:lpstr>
      <vt:lpstr>5. Remote Branches (cont.)</vt:lpstr>
      <vt:lpstr>5. Remote Branches (cont.)</vt:lpstr>
      <vt:lpstr>5. Remote Branches (cont.)</vt:lpstr>
      <vt:lpstr>5. Remote Branches (cont.)</vt:lpstr>
      <vt:lpstr>5. Remote Branches (cont.)</vt:lpstr>
      <vt:lpstr>5. Remote Branches (cont.)</vt:lpstr>
      <vt:lpstr>5. Remote Branches (cont.)</vt:lpstr>
      <vt:lpstr>5. Remote Branches (cont.)</vt:lpstr>
      <vt:lpstr>5. Remote Branches (cont.)</vt:lpstr>
      <vt:lpstr>6. Rebasing</vt:lpstr>
      <vt:lpstr>6. Rebasing</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6. Rebasing (cont.)</vt:lpstr>
      <vt:lpstr>Summary</vt:lpstr>
      <vt:lpstr>Reference</vt:lpstr>
      <vt:lpstr>Q&amp;A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Lession</dc:title>
  <dc:creator>TUNG THANH DAO/LGEVH VC SOFTWARE DEVELOPMENT 1(tung.dao@lge.com)</dc:creator>
  <cp:lastModifiedBy>TUNG THANH DAO/LGEVH VC SOFTWARE DEVELOPMENT 1(tung.dao@lge.com)</cp:lastModifiedBy>
  <cp:revision>230</cp:revision>
  <dcterms:created xsi:type="dcterms:W3CDTF">2017-09-15T01:40:06Z</dcterms:created>
  <dcterms:modified xsi:type="dcterms:W3CDTF">2017-09-28T03:34:50Z</dcterms:modified>
</cp:coreProperties>
</file>