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15" autoAdjust="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Concept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Basic Models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Dynamic Views</a:t>
          </a:r>
          <a:endParaRPr lang="en-US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353B1231-72E4-4067-9B91-9854C0C9A9F8}">
      <dgm:prSet phldrT="[Text]"/>
      <dgm:spPr/>
      <dgm:t>
        <a:bodyPr/>
        <a:lstStyle/>
        <a:p>
          <a:r>
            <a:rPr lang="en-US" dirty="0" smtClean="0"/>
            <a:t>4. Delegate</a:t>
          </a:r>
          <a:endParaRPr lang="en-US" dirty="0"/>
        </a:p>
      </dgm:t>
    </dgm:pt>
    <dgm:pt modelId="{99A336E7-A69D-4DA3-A094-088CE0DE72FE}" type="parTrans" cxnId="{318D5C81-25FF-4F74-9704-6C324FC026A7}">
      <dgm:prSet/>
      <dgm:spPr/>
      <dgm:t>
        <a:bodyPr/>
        <a:lstStyle/>
        <a:p>
          <a:endParaRPr lang="en-US"/>
        </a:p>
      </dgm:t>
    </dgm:pt>
    <dgm:pt modelId="{709FCC74-FA7C-460A-90E5-44DBA267EA5D}" type="sibTrans" cxnId="{318D5C81-25FF-4F74-9704-6C324FC026A7}">
      <dgm:prSet/>
      <dgm:spPr/>
      <dgm:t>
        <a:bodyPr/>
        <a:lstStyle/>
        <a:p>
          <a:endParaRPr lang="en-US"/>
        </a:p>
      </dgm:t>
    </dgm:pt>
    <dgm:pt modelId="{2E82BFEA-D2DB-47E5-8C66-71618E74CAD0}">
      <dgm:prSet phldrT="[Text]"/>
      <dgm:spPr/>
      <dgm:t>
        <a:bodyPr/>
        <a:lstStyle/>
        <a:p>
          <a:r>
            <a:rPr lang="en-US" dirty="0" smtClean="0"/>
            <a:t>5. Advanced Techniques</a:t>
          </a:r>
          <a:endParaRPr lang="en-US" dirty="0"/>
        </a:p>
      </dgm:t>
    </dgm:pt>
    <dgm:pt modelId="{509796A0-6EE5-42D9-B02B-D82F6792039E}" type="parTrans" cxnId="{36FFD178-CC63-4AC7-92B7-8889D4771B19}">
      <dgm:prSet/>
      <dgm:spPr/>
      <dgm:t>
        <a:bodyPr/>
        <a:lstStyle/>
        <a:p>
          <a:endParaRPr lang="en-US"/>
        </a:p>
      </dgm:t>
    </dgm:pt>
    <dgm:pt modelId="{11FAE376-E5C6-4B4D-89E1-F304457075D3}" type="sibTrans" cxnId="{36FFD178-CC63-4AC7-92B7-8889D4771B19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5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5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5">
        <dgm:presLayoutVars>
          <dgm:bulletEnabled val="1"/>
        </dgm:presLayoutVars>
      </dgm:prSet>
      <dgm:spPr/>
    </dgm:pt>
    <dgm:pt modelId="{8944005A-8851-4DF5-ABA7-FB67069BDDA9}" type="pres">
      <dgm:prSet presAssocID="{3EB2E5C7-C4BC-47DF-98BD-C04A066BAE74}" presName="spaceBetweenRectangles" presStyleCnt="0"/>
      <dgm:spPr/>
    </dgm:pt>
    <dgm:pt modelId="{4F3E1EAE-24BA-476D-A4F4-540CDD3C06B9}" type="pres">
      <dgm:prSet presAssocID="{353B1231-72E4-4067-9B91-9854C0C9A9F8}" presName="parentLin" presStyleCnt="0"/>
      <dgm:spPr/>
    </dgm:pt>
    <dgm:pt modelId="{4192A82D-D37B-410F-87F4-DF6E4A0441B7}" type="pres">
      <dgm:prSet presAssocID="{353B1231-72E4-4067-9B91-9854C0C9A9F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A1F9E-9860-4D93-B6B4-7B820F1DF509}" type="pres">
      <dgm:prSet presAssocID="{353B1231-72E4-4067-9B91-9854C0C9A9F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A99928-DE74-440C-A662-7FB01DC020C6}" type="pres">
      <dgm:prSet presAssocID="{353B1231-72E4-4067-9B91-9854C0C9A9F8}" presName="negativeSpace" presStyleCnt="0"/>
      <dgm:spPr/>
    </dgm:pt>
    <dgm:pt modelId="{0D508E46-492F-4ED3-9C72-FDBF3F6A50C1}" type="pres">
      <dgm:prSet presAssocID="{353B1231-72E4-4067-9B91-9854C0C9A9F8}" presName="childText" presStyleLbl="conFgAcc1" presStyleIdx="3" presStyleCnt="5">
        <dgm:presLayoutVars>
          <dgm:bulletEnabled val="1"/>
        </dgm:presLayoutVars>
      </dgm:prSet>
      <dgm:spPr/>
    </dgm:pt>
    <dgm:pt modelId="{E6E11A74-1709-429D-AA03-7BCF2528124C}" type="pres">
      <dgm:prSet presAssocID="{709FCC74-FA7C-460A-90E5-44DBA267EA5D}" presName="spaceBetweenRectangles" presStyleCnt="0"/>
      <dgm:spPr/>
    </dgm:pt>
    <dgm:pt modelId="{4AC3B73D-E0C5-4B19-A388-A6114217DA86}" type="pres">
      <dgm:prSet presAssocID="{2E82BFEA-D2DB-47E5-8C66-71618E74CAD0}" presName="parentLin" presStyleCnt="0"/>
      <dgm:spPr/>
    </dgm:pt>
    <dgm:pt modelId="{E8E4C82D-6CCD-48F7-A972-3EA950109B84}" type="pres">
      <dgm:prSet presAssocID="{2E82BFEA-D2DB-47E5-8C66-71618E74CAD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C642E04-9527-446F-B321-172252671ED3}" type="pres">
      <dgm:prSet presAssocID="{2E82BFEA-D2DB-47E5-8C66-71618E74CAD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EA96B-FA19-4E2B-800F-685DCE8DF4EB}" type="pres">
      <dgm:prSet presAssocID="{2E82BFEA-D2DB-47E5-8C66-71618E74CAD0}" presName="negativeSpace" presStyleCnt="0"/>
      <dgm:spPr/>
    </dgm:pt>
    <dgm:pt modelId="{48C67960-B676-49ED-A2C9-B7767911EC20}" type="pres">
      <dgm:prSet presAssocID="{2E82BFEA-D2DB-47E5-8C66-71618E74CA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36FFD178-CC63-4AC7-92B7-8889D4771B19}" srcId="{9E088CEF-B500-42AA-B803-5522E019AB27}" destId="{2E82BFEA-D2DB-47E5-8C66-71618E74CAD0}" srcOrd="4" destOrd="0" parTransId="{509796A0-6EE5-42D9-B02B-D82F6792039E}" sibTransId="{11FAE376-E5C6-4B4D-89E1-F304457075D3}"/>
    <dgm:cxn modelId="{3B09231B-F39C-4D0E-8242-35F9ABAB6854}" type="presOf" srcId="{2E82BFEA-D2DB-47E5-8C66-71618E74CAD0}" destId="{E8E4C82D-6CCD-48F7-A972-3EA950109B84}" srcOrd="0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318D5C81-25FF-4F74-9704-6C324FC026A7}" srcId="{9E088CEF-B500-42AA-B803-5522E019AB27}" destId="{353B1231-72E4-4067-9B91-9854C0C9A9F8}" srcOrd="3" destOrd="0" parTransId="{99A336E7-A69D-4DA3-A094-088CE0DE72FE}" sibTransId="{709FCC74-FA7C-460A-90E5-44DBA267EA5D}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E187C270-0C2A-4050-81D8-D9A2A4FA61B1}" type="presOf" srcId="{353B1231-72E4-4067-9B91-9854C0C9A9F8}" destId="{4192A82D-D37B-410F-87F4-DF6E4A0441B7}" srcOrd="0" destOrd="0" presId="urn:microsoft.com/office/officeart/2005/8/layout/list1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9DF22DD5-C2A5-4A76-B68E-C3C8B46EA286}" type="presOf" srcId="{2E82BFEA-D2DB-47E5-8C66-71618E74CAD0}" destId="{4C642E04-9527-446F-B321-172252671ED3}" srcOrd="1" destOrd="0" presId="urn:microsoft.com/office/officeart/2005/8/layout/list1"/>
    <dgm:cxn modelId="{806247DA-E285-42E5-8BCD-82CC8B3EB5E3}" type="presOf" srcId="{353B1231-72E4-4067-9B91-9854C0C9A9F8}" destId="{E26A1F9E-9860-4D93-B6B4-7B820F1DF509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  <dgm:cxn modelId="{EBC73BEA-A338-4F55-8467-0C2949E3893E}" type="presParOf" srcId="{FEB2820F-BAAE-4580-8C8F-F539676547EE}" destId="{8944005A-8851-4DF5-ABA7-FB67069BDDA9}" srcOrd="11" destOrd="0" presId="urn:microsoft.com/office/officeart/2005/8/layout/list1"/>
    <dgm:cxn modelId="{66E3EFC2-F86C-4A06-92B0-1B774D83FB25}" type="presParOf" srcId="{FEB2820F-BAAE-4580-8C8F-F539676547EE}" destId="{4F3E1EAE-24BA-476D-A4F4-540CDD3C06B9}" srcOrd="12" destOrd="0" presId="urn:microsoft.com/office/officeart/2005/8/layout/list1"/>
    <dgm:cxn modelId="{8CD5B3E7-58D4-437B-A533-DFA1A85CF02E}" type="presParOf" srcId="{4F3E1EAE-24BA-476D-A4F4-540CDD3C06B9}" destId="{4192A82D-D37B-410F-87F4-DF6E4A0441B7}" srcOrd="0" destOrd="0" presId="urn:microsoft.com/office/officeart/2005/8/layout/list1"/>
    <dgm:cxn modelId="{13F7A934-BBA6-42E3-9F7F-B48721986267}" type="presParOf" srcId="{4F3E1EAE-24BA-476D-A4F4-540CDD3C06B9}" destId="{E26A1F9E-9860-4D93-B6B4-7B820F1DF509}" srcOrd="1" destOrd="0" presId="urn:microsoft.com/office/officeart/2005/8/layout/list1"/>
    <dgm:cxn modelId="{FEDA1ED4-5DD0-4BD6-8D87-31CF6597F4F7}" type="presParOf" srcId="{FEB2820F-BAAE-4580-8C8F-F539676547EE}" destId="{65A99928-DE74-440C-A662-7FB01DC020C6}" srcOrd="13" destOrd="0" presId="urn:microsoft.com/office/officeart/2005/8/layout/list1"/>
    <dgm:cxn modelId="{A2F78018-9BD6-4BAE-BA5C-1CAFDD851F62}" type="presParOf" srcId="{FEB2820F-BAAE-4580-8C8F-F539676547EE}" destId="{0D508E46-492F-4ED3-9C72-FDBF3F6A50C1}" srcOrd="14" destOrd="0" presId="urn:microsoft.com/office/officeart/2005/8/layout/list1"/>
    <dgm:cxn modelId="{00971019-5C51-4A73-8344-4A903C0240D2}" type="presParOf" srcId="{FEB2820F-BAAE-4580-8C8F-F539676547EE}" destId="{E6E11A74-1709-429D-AA03-7BCF2528124C}" srcOrd="15" destOrd="0" presId="urn:microsoft.com/office/officeart/2005/8/layout/list1"/>
    <dgm:cxn modelId="{C35352D7-01E8-4017-A3FA-A1B247FE13F9}" type="presParOf" srcId="{FEB2820F-BAAE-4580-8C8F-F539676547EE}" destId="{4AC3B73D-E0C5-4B19-A388-A6114217DA86}" srcOrd="16" destOrd="0" presId="urn:microsoft.com/office/officeart/2005/8/layout/list1"/>
    <dgm:cxn modelId="{694CDCB3-8DD3-4D1E-8B22-072130C3285B}" type="presParOf" srcId="{4AC3B73D-E0C5-4B19-A388-A6114217DA86}" destId="{E8E4C82D-6CCD-48F7-A972-3EA950109B84}" srcOrd="0" destOrd="0" presId="urn:microsoft.com/office/officeart/2005/8/layout/list1"/>
    <dgm:cxn modelId="{48B939B0-4BEA-484A-9A97-961DBC1AA15A}" type="presParOf" srcId="{4AC3B73D-E0C5-4B19-A388-A6114217DA86}" destId="{4C642E04-9527-446F-B321-172252671ED3}" srcOrd="1" destOrd="0" presId="urn:microsoft.com/office/officeart/2005/8/layout/list1"/>
    <dgm:cxn modelId="{8A1879F5-1135-412D-B28B-4E1490BD1AAD}" type="presParOf" srcId="{FEB2820F-BAAE-4580-8C8F-F539676547EE}" destId="{BB6EA96B-FA19-4E2B-800F-685DCE8DF4EB}" srcOrd="17" destOrd="0" presId="urn:microsoft.com/office/officeart/2005/8/layout/list1"/>
    <dgm:cxn modelId="{23EA9899-0C5B-4C3D-BB4B-AE7BE8AEE606}" type="presParOf" srcId="{FEB2820F-BAAE-4580-8C8F-F539676547EE}" destId="{48C67960-B676-49ED-A2C9-B7767911EC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370960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105280"/>
          <a:ext cx="6263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Concept</a:t>
          </a:r>
          <a:endParaRPr lang="en-US" sz="1800" kern="1200" dirty="0"/>
        </a:p>
      </dsp:txBody>
      <dsp:txXfrm>
        <a:off x="473296" y="131219"/>
        <a:ext cx="6211127" cy="479482"/>
      </dsp:txXfrm>
    </dsp:sp>
    <dsp:sp modelId="{55ACA2CE-F966-4F08-A697-4025416F210C}">
      <dsp:nvSpPr>
        <dsp:cNvPr id="0" name=""/>
        <dsp:cNvSpPr/>
      </dsp:nvSpPr>
      <dsp:spPr>
        <a:xfrm>
          <a:off x="0" y="1187440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921760"/>
          <a:ext cx="6263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Basic Models</a:t>
          </a:r>
          <a:endParaRPr lang="en-US" sz="1800" kern="1200" dirty="0"/>
        </a:p>
      </dsp:txBody>
      <dsp:txXfrm>
        <a:off x="473296" y="947699"/>
        <a:ext cx="6211127" cy="479482"/>
      </dsp:txXfrm>
    </dsp:sp>
    <dsp:sp modelId="{4A43027A-BDC5-4527-9AAB-025E57E06181}">
      <dsp:nvSpPr>
        <dsp:cNvPr id="0" name=""/>
        <dsp:cNvSpPr/>
      </dsp:nvSpPr>
      <dsp:spPr>
        <a:xfrm>
          <a:off x="0" y="2003920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1738241"/>
          <a:ext cx="6263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Dynamic Views</a:t>
          </a:r>
          <a:endParaRPr lang="en-US" sz="1800" kern="1200" dirty="0"/>
        </a:p>
      </dsp:txBody>
      <dsp:txXfrm>
        <a:off x="473296" y="1764180"/>
        <a:ext cx="6211127" cy="479482"/>
      </dsp:txXfrm>
    </dsp:sp>
    <dsp:sp modelId="{0D508E46-492F-4ED3-9C72-FDBF3F6A50C1}">
      <dsp:nvSpPr>
        <dsp:cNvPr id="0" name=""/>
        <dsp:cNvSpPr/>
      </dsp:nvSpPr>
      <dsp:spPr>
        <a:xfrm>
          <a:off x="0" y="2820401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A1F9E-9860-4D93-B6B4-7B820F1DF509}">
      <dsp:nvSpPr>
        <dsp:cNvPr id="0" name=""/>
        <dsp:cNvSpPr/>
      </dsp:nvSpPr>
      <dsp:spPr>
        <a:xfrm>
          <a:off x="447357" y="2554720"/>
          <a:ext cx="6263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Delegate</a:t>
          </a:r>
          <a:endParaRPr lang="en-US" sz="1800" kern="1200" dirty="0"/>
        </a:p>
      </dsp:txBody>
      <dsp:txXfrm>
        <a:off x="473296" y="2580659"/>
        <a:ext cx="6211127" cy="479482"/>
      </dsp:txXfrm>
    </dsp:sp>
    <dsp:sp modelId="{48C67960-B676-49ED-A2C9-B7767911EC20}">
      <dsp:nvSpPr>
        <dsp:cNvPr id="0" name=""/>
        <dsp:cNvSpPr/>
      </dsp:nvSpPr>
      <dsp:spPr>
        <a:xfrm>
          <a:off x="0" y="3636881"/>
          <a:ext cx="89471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42E04-9527-446F-B321-172252671ED3}">
      <dsp:nvSpPr>
        <dsp:cNvPr id="0" name=""/>
        <dsp:cNvSpPr/>
      </dsp:nvSpPr>
      <dsp:spPr>
        <a:xfrm>
          <a:off x="447357" y="3371201"/>
          <a:ext cx="626300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5. Advanced Techniques</a:t>
          </a:r>
          <a:endParaRPr lang="en-US" sz="1800" kern="1200" dirty="0"/>
        </a:p>
      </dsp:txBody>
      <dsp:txXfrm>
        <a:off x="473296" y="3397140"/>
        <a:ext cx="621112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a phonebook could be arranged as a vertical list of text entries or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of pictures of the contacts. In both cases, the data is identical: the phonebook, but the visualization differs.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supports kinetic scrolling, which means that it can be flicked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quickly move through the contents. By default, it also can be stretched beyond the end of contents, and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bounces back, to signal to the user that the end has been reached.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Header and footer delegates do not respect the spacing property of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instead they are placed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directly adjacent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Model-View-Delegate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Views (cont.) –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2038932"/>
            <a:ext cx="8946541" cy="4195481"/>
          </a:xfrm>
        </p:spPr>
        <p:txBody>
          <a:bodyPr/>
          <a:lstStyle/>
          <a:p>
            <a:pPr marL="400050"/>
            <a:r>
              <a:rPr lang="en-US" dirty="0" smtClean="0"/>
              <a:t>Keyboard Navigation and Highlighting</a:t>
            </a:r>
          </a:p>
          <a:p>
            <a:pPr marL="800100" lvl="1"/>
            <a:r>
              <a:rPr lang="en-US" dirty="0" smtClean="0"/>
              <a:t>Touch based setting =&gt; the view itself is enough</a:t>
            </a:r>
          </a:p>
          <a:p>
            <a:pPr marL="800100" lvl="1"/>
            <a:r>
              <a:rPr lang="en-US" dirty="0" smtClean="0"/>
              <a:t>Keyboard or arrow keys to select an item =&gt; mechanism to indicate the current item =&gt; highlighting</a:t>
            </a:r>
          </a:p>
          <a:p>
            <a:pPr marL="800100" lvl="1"/>
            <a:r>
              <a:rPr lang="en-US" dirty="0" smtClean="0"/>
              <a:t>Views support a highlight delegate which is shown in the view together with the delegates</a:t>
            </a:r>
          </a:p>
          <a:p>
            <a:pPr marL="800100" lvl="1"/>
            <a:r>
              <a:rPr lang="en-US" dirty="0" smtClean="0"/>
              <a:t>focus: true</a:t>
            </a:r>
          </a:p>
          <a:p>
            <a:pPr marL="800100" lvl="1"/>
            <a:r>
              <a:rPr lang="en-US" dirty="0"/>
              <a:t>h</a:t>
            </a:r>
            <a:r>
              <a:rPr lang="en-US" dirty="0" smtClean="0"/>
              <a:t>ighlight: set to point out the highlighting delegate to use</a:t>
            </a:r>
          </a:p>
          <a:p>
            <a:pPr marL="400050" lvl="1" indent="-342900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83 - 85</a:t>
            </a:r>
            <a:endParaRPr lang="en-US" dirty="0"/>
          </a:p>
          <a:p>
            <a:pPr marL="400050"/>
            <a:endParaRPr lang="en-US" dirty="0"/>
          </a:p>
          <a:p>
            <a:pPr marL="800100" lvl="1"/>
            <a:endParaRPr lang="en-US" dirty="0" smtClean="0"/>
          </a:p>
          <a:p>
            <a:pPr marL="800100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Views (cont.) –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Header and Footer</a:t>
            </a:r>
          </a:p>
          <a:p>
            <a:pPr lvl="1"/>
            <a:r>
              <a:rPr lang="en-US" dirty="0"/>
              <a:t>At the end of the </a:t>
            </a:r>
            <a:r>
              <a:rPr lang="en-US" dirty="0" err="1"/>
              <a:t>ListView</a:t>
            </a:r>
            <a:r>
              <a:rPr lang="en-US" dirty="0"/>
              <a:t> contents, a header and a footer element can be inserted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These can be </a:t>
            </a:r>
            <a:r>
              <a:rPr lang="en-US" dirty="0" smtClean="0"/>
              <a:t>considered special </a:t>
            </a:r>
            <a:r>
              <a:rPr lang="en-US" dirty="0"/>
              <a:t>delegates places at the beginning or end of the list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87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12" y="3570345"/>
            <a:ext cx="2554023" cy="31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Views (cont.) – 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670" y="2052918"/>
            <a:ext cx="7212356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 err="1" smtClean="0"/>
              <a:t>ListView</a:t>
            </a:r>
            <a:endParaRPr lang="en-US" dirty="0" smtClean="0"/>
          </a:p>
          <a:p>
            <a:r>
              <a:rPr lang="en-US" dirty="0" smtClean="0"/>
              <a:t>Places the delegates in a two dimensional grid instead of in a linear list</a:t>
            </a:r>
          </a:p>
          <a:p>
            <a:r>
              <a:rPr lang="en-US" dirty="0"/>
              <a:t>Compared to a list view, the grid view does not rely on spacing and the size of its delegates. </a:t>
            </a:r>
            <a:endParaRPr lang="en-US" dirty="0" smtClean="0"/>
          </a:p>
          <a:p>
            <a:r>
              <a:rPr lang="en-US" dirty="0" smtClean="0"/>
              <a:t>Instead</a:t>
            </a:r>
            <a:r>
              <a:rPr lang="en-US" dirty="0"/>
              <a:t>, it uses </a:t>
            </a:r>
            <a:r>
              <a:rPr lang="en-US" dirty="0" smtClean="0"/>
              <a:t>the </a:t>
            </a:r>
            <a:r>
              <a:rPr lang="en-US" dirty="0" err="1" smtClean="0"/>
              <a:t>cellWidth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cellHeight</a:t>
            </a:r>
            <a:r>
              <a:rPr lang="en-US" dirty="0"/>
              <a:t> properties to control the dimensions of the contents delegates</a:t>
            </a:r>
            <a:r>
              <a:rPr lang="en-US" dirty="0" smtClean="0"/>
              <a:t>.</a:t>
            </a:r>
          </a:p>
          <a:p>
            <a:r>
              <a:rPr lang="en-US" dirty="0"/>
              <a:t>Each </a:t>
            </a:r>
            <a:r>
              <a:rPr lang="en-US" dirty="0" smtClean="0"/>
              <a:t>delegate item </a:t>
            </a:r>
            <a:r>
              <a:rPr lang="en-US" dirty="0"/>
              <a:t>is then places in the top left corner of each such cell.</a:t>
            </a:r>
            <a:endParaRPr lang="en-US" dirty="0" smtClean="0"/>
          </a:p>
          <a:p>
            <a:r>
              <a:rPr lang="en-US" i="1" dirty="0" smtClean="0"/>
              <a:t>Ex: Qt5 </a:t>
            </a:r>
            <a:r>
              <a:rPr lang="en-US" i="1" dirty="0" err="1" smtClean="0"/>
              <a:t>cadaques</a:t>
            </a:r>
            <a:r>
              <a:rPr lang="en-US" i="1" dirty="0" smtClean="0"/>
              <a:t> page 88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58" y="2254928"/>
            <a:ext cx="3285570" cy="3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each item in a the model are visualized through a delegate, what is actually visible to the user are </a:t>
            </a:r>
            <a:r>
              <a:rPr lang="en-US" dirty="0" smtClean="0"/>
              <a:t>the delegates.</a:t>
            </a:r>
          </a:p>
          <a:p>
            <a:r>
              <a:rPr lang="en-US" dirty="0"/>
              <a:t>Each delegate gets access to a number of attached properties, some from the data model, others from the view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From the model, the properties convey the data for each item to the delegate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From the view, the properties </a:t>
            </a:r>
            <a:r>
              <a:rPr lang="en-US" dirty="0" smtClean="0"/>
              <a:t>convey state </a:t>
            </a:r>
            <a:r>
              <a:rPr lang="en-US" dirty="0"/>
              <a:t>information related to the delegate within the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commonly used properties</a:t>
            </a:r>
          </a:p>
          <a:p>
            <a:pPr lvl="1"/>
            <a:r>
              <a:rPr lang="en-US" dirty="0" err="1" smtClean="0"/>
              <a:t>ListView.isCurrentItem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indicating if the item is the current item</a:t>
            </a:r>
          </a:p>
          <a:p>
            <a:pPr lvl="1"/>
            <a:r>
              <a:rPr lang="en-US" dirty="0" err="1" smtClean="0"/>
              <a:t>ListView.view</a:t>
            </a:r>
            <a:r>
              <a:rPr lang="en-US" dirty="0" smtClean="0"/>
              <a:t>: read-only reference to the actual view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89 - 90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Delegate </a:t>
            </a:r>
            <a:r>
              <a:rPr lang="en-US" dirty="0"/>
              <a:t>(cont.) - Animating Added and Removed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the contents shown in a view changes over 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Items are added and removed as the </a:t>
            </a:r>
            <a:r>
              <a:rPr lang="en-US" dirty="0" err="1" smtClean="0"/>
              <a:t>underlaying</a:t>
            </a:r>
            <a:r>
              <a:rPr lang="en-US" dirty="0" smtClean="0"/>
              <a:t> data </a:t>
            </a:r>
            <a:r>
              <a:rPr lang="en-US" dirty="0"/>
              <a:t>model is altered</a:t>
            </a:r>
            <a:r>
              <a:rPr lang="en-US" dirty="0" smtClean="0"/>
              <a:t>.</a:t>
            </a:r>
          </a:p>
          <a:p>
            <a:r>
              <a:rPr lang="en-US" dirty="0"/>
              <a:t>QML views attaches two signals, </a:t>
            </a:r>
            <a:r>
              <a:rPr lang="en-US" dirty="0" err="1"/>
              <a:t>onAdd</a:t>
            </a:r>
            <a:r>
              <a:rPr lang="en-US" dirty="0"/>
              <a:t> and </a:t>
            </a:r>
            <a:r>
              <a:rPr lang="en-US" dirty="0" err="1"/>
              <a:t>onRemove</a:t>
            </a:r>
            <a:r>
              <a:rPr lang="en-US" dirty="0"/>
              <a:t>, to each item delegate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connecting </a:t>
            </a:r>
            <a:r>
              <a:rPr lang="en-US" dirty="0"/>
              <a:t>animations to these, it is easy to create the movement necessary to aid the user in identifying what </a:t>
            </a:r>
            <a:r>
              <a:rPr lang="en-US" dirty="0" smtClean="0"/>
              <a:t>is taking </a:t>
            </a:r>
            <a:r>
              <a:rPr lang="en-US" dirty="0"/>
              <a:t>place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91 - 92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Delegate (cont.) - Shape-Shifting 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commonly used mechanism in lists is that the current item is expanded when </a:t>
            </a:r>
            <a:r>
              <a:rPr lang="en-US" dirty="0" smtClean="0"/>
              <a:t>activated.</a:t>
            </a:r>
          </a:p>
          <a:p>
            <a:pPr lvl="1"/>
            <a:r>
              <a:rPr lang="en-US" dirty="0"/>
              <a:t>dynamically let the item expand to fill the screen to enter a new part of the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provide slightly more information for the current item in a given list</a:t>
            </a:r>
            <a:r>
              <a:rPr lang="en-US" dirty="0" smtClean="0"/>
              <a:t>.</a:t>
            </a:r>
          </a:p>
          <a:p>
            <a:r>
              <a:rPr lang="en-US" dirty="0"/>
              <a:t>The mechanism used to control this is a state, expanded </a:t>
            </a:r>
            <a:r>
              <a:rPr lang="en-US" dirty="0" smtClean="0"/>
              <a:t>that each </a:t>
            </a:r>
            <a:r>
              <a:rPr lang="en-US" dirty="0"/>
              <a:t>item delegate can enter, where the item is expanded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93 - 97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Advanced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Path View</a:t>
            </a:r>
          </a:p>
          <a:p>
            <a:r>
              <a:rPr lang="en-US" dirty="0" smtClean="0"/>
              <a:t>A model from XML</a:t>
            </a:r>
          </a:p>
          <a:p>
            <a:r>
              <a:rPr lang="en-US" dirty="0" smtClean="0"/>
              <a:t>Lists with Sections</a:t>
            </a:r>
          </a:p>
          <a:p>
            <a:r>
              <a:rPr lang="en-US" dirty="0" smtClean="0"/>
              <a:t>Tuning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</a:t>
            </a:r>
            <a:r>
              <a:rPr lang="en-US" dirty="0" smtClean="0"/>
              <a:t>Techniques (cont.) – The </a:t>
            </a:r>
            <a:r>
              <a:rPr lang="en-US" dirty="0" err="1" smtClean="0"/>
              <a:t>PathView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PathView</a:t>
            </a:r>
            <a:r>
              <a:rPr lang="en-US" dirty="0"/>
              <a:t> element is the most powerful, but also the most complex, view provided in </a:t>
            </a:r>
            <a:r>
              <a:rPr lang="en-US" dirty="0" err="1"/>
              <a:t>Qt</a:t>
            </a:r>
            <a:r>
              <a:rPr lang="en-US" dirty="0"/>
              <a:t> Quick</a:t>
            </a:r>
            <a:r>
              <a:rPr lang="en-US" dirty="0" smtClean="0"/>
              <a:t>.</a:t>
            </a:r>
          </a:p>
          <a:p>
            <a:r>
              <a:rPr lang="en-US" dirty="0"/>
              <a:t>It makes </a:t>
            </a:r>
            <a:r>
              <a:rPr lang="en-US" dirty="0" smtClean="0"/>
              <a:t>it possible </a:t>
            </a:r>
            <a:r>
              <a:rPr lang="en-US" dirty="0"/>
              <a:t>to create a view where the items are laid out along an arbitrary path</a:t>
            </a:r>
            <a:r>
              <a:rPr lang="en-US" dirty="0" smtClean="0"/>
              <a:t>.</a:t>
            </a:r>
          </a:p>
          <a:p>
            <a:r>
              <a:rPr lang="en-US" dirty="0"/>
              <a:t>Along the same path, attributes </a:t>
            </a:r>
            <a:r>
              <a:rPr lang="en-US" dirty="0" smtClean="0"/>
              <a:t>such as </a:t>
            </a:r>
            <a:r>
              <a:rPr lang="en-US" dirty="0"/>
              <a:t>scale, opacity and more can be controlled in detail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97 - 99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smtClean="0"/>
              <a:t>A Model from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XmlListModel</a:t>
            </a:r>
            <a:r>
              <a:rPr lang="en-US" dirty="0"/>
              <a:t> element that exposes XML data as </a:t>
            </a:r>
            <a:r>
              <a:rPr lang="en-US" dirty="0" smtClean="0"/>
              <a:t>a model.</a:t>
            </a:r>
          </a:p>
          <a:p>
            <a:r>
              <a:rPr lang="en-US" dirty="0"/>
              <a:t>The element can fetch XML data locally or remotely and then processes the data using </a:t>
            </a:r>
            <a:r>
              <a:rPr lang="en-US" dirty="0" err="1"/>
              <a:t>XPath</a:t>
            </a:r>
            <a:r>
              <a:rPr lang="en-US" dirty="0"/>
              <a:t> expressions</a:t>
            </a:r>
            <a:r>
              <a:rPr lang="en-US" dirty="0" smtClean="0"/>
              <a:t>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101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smtClean="0"/>
              <a:t>Lists with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682405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Sometimes, the data in a list can be divided into sections. It can be as simple as dividing a list of contacts </a:t>
            </a:r>
            <a:r>
              <a:rPr lang="en-US" dirty="0" smtClean="0"/>
              <a:t>into sections </a:t>
            </a:r>
            <a:r>
              <a:rPr lang="en-US" dirty="0"/>
              <a:t>under each letter of the alphabet or music tracks under albums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section.property</a:t>
            </a:r>
            <a:r>
              <a:rPr lang="en-US" dirty="0" smtClean="0"/>
              <a:t>: </a:t>
            </a:r>
            <a:r>
              <a:rPr lang="en-US" dirty="0"/>
              <a:t>divide the contents into </a:t>
            </a:r>
            <a:r>
              <a:rPr lang="en-US" dirty="0" smtClean="0"/>
              <a:t>sections</a:t>
            </a:r>
          </a:p>
          <a:p>
            <a:r>
              <a:rPr lang="en-US" dirty="0" err="1" smtClean="0"/>
              <a:t>section.criteria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ViewSection.FullString</a:t>
            </a:r>
            <a:r>
              <a:rPr lang="en-US" dirty="0" smtClean="0"/>
              <a:t>: </a:t>
            </a:r>
            <a:r>
              <a:rPr lang="en-US" dirty="0"/>
              <a:t>default value and can be used for models that </a:t>
            </a:r>
            <a:r>
              <a:rPr lang="en-US" dirty="0" smtClean="0"/>
              <a:t>have clear sections, </a:t>
            </a:r>
            <a:r>
              <a:rPr lang="en-US" dirty="0"/>
              <a:t>for example tracks of music </a:t>
            </a:r>
            <a:r>
              <a:rPr lang="en-US" dirty="0" smtClean="0"/>
              <a:t>albums</a:t>
            </a:r>
          </a:p>
          <a:p>
            <a:r>
              <a:rPr lang="en-US" dirty="0" err="1" smtClean="0"/>
              <a:t>ViewSection.FirstCharacter</a:t>
            </a:r>
            <a:r>
              <a:rPr lang="en-US" dirty="0" smtClean="0"/>
              <a:t>: </a:t>
            </a:r>
            <a:r>
              <a:rPr lang="en-US" dirty="0"/>
              <a:t>takes the first character of a property and </a:t>
            </a:r>
            <a:r>
              <a:rPr lang="en-US" dirty="0" smtClean="0"/>
              <a:t>means that </a:t>
            </a:r>
            <a:r>
              <a:rPr lang="en-US" dirty="0"/>
              <a:t>any property can be used for </a:t>
            </a:r>
            <a:r>
              <a:rPr lang="en-US" dirty="0" smtClean="0"/>
              <a:t>this.</a:t>
            </a: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most common example being the last name of contacts in a </a:t>
            </a:r>
            <a:r>
              <a:rPr lang="en-US" dirty="0" smtClean="0"/>
              <a:t>phone book.</a:t>
            </a:r>
          </a:p>
          <a:p>
            <a:r>
              <a:rPr lang="en-US" i="1" dirty="0"/>
              <a:t>Ex: Qt5 </a:t>
            </a:r>
            <a:r>
              <a:rPr lang="en-US" i="1" dirty="0" err="1"/>
              <a:t>cadaques</a:t>
            </a:r>
            <a:r>
              <a:rPr lang="en-US" i="1" dirty="0"/>
              <a:t> page </a:t>
            </a:r>
            <a:r>
              <a:rPr lang="en-US" i="1" dirty="0" smtClean="0"/>
              <a:t>102 - 103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26" y="1853248"/>
            <a:ext cx="3915247" cy="4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8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9383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Advanced Techniques (cont.) – </a:t>
            </a:r>
            <a:r>
              <a:rPr lang="en-US" dirty="0" err="1" smtClean="0"/>
              <a:t>Tunning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perceived performance of a view of a model depends very much on the time needed to prepare new </a:t>
            </a:r>
            <a:r>
              <a:rPr lang="en-US" dirty="0" smtClean="0"/>
              <a:t>delega</a:t>
            </a:r>
            <a:r>
              <a:rPr lang="en-US" dirty="0"/>
              <a:t>tes</a:t>
            </a:r>
            <a:endParaRPr lang="en-US" dirty="0" smtClean="0"/>
          </a:p>
          <a:p>
            <a:r>
              <a:rPr lang="en-US" dirty="0"/>
              <a:t>Having more delegates sacrifices memory for a smoother experience and slightly more time to initialize </a:t>
            </a:r>
            <a:r>
              <a:rPr lang="en-US" dirty="0" smtClean="0"/>
              <a:t>each delegate.</a:t>
            </a:r>
          </a:p>
          <a:p>
            <a:r>
              <a:rPr lang="en-US" dirty="0"/>
              <a:t>Each time a delegate is instantiated, its </a:t>
            </a:r>
            <a:r>
              <a:rPr lang="en-US" dirty="0" smtClean="0"/>
              <a:t>contents is </a:t>
            </a:r>
            <a:r>
              <a:rPr lang="en-US" dirty="0"/>
              <a:t>evaluated and compiled. This takes time, and if it takes too much time, it will lead to a poor scrolling experience</a:t>
            </a:r>
            <a:r>
              <a:rPr lang="en-US" dirty="0" smtClean="0"/>
              <a:t>.</a:t>
            </a:r>
          </a:p>
          <a:p>
            <a:r>
              <a:rPr lang="en-US" dirty="0"/>
              <a:t>Having many elements in a delegate will also degrade the scrolling performance</a:t>
            </a:r>
            <a:r>
              <a:rPr lang="en-US" dirty="0" smtClean="0"/>
              <a:t>.</a:t>
            </a:r>
          </a:p>
          <a:p>
            <a:r>
              <a:rPr lang="en-US" dirty="0"/>
              <a:t>To remedy the two later issues, it is recommended to use Loader elements. These can be used to </a:t>
            </a:r>
            <a:r>
              <a:rPr lang="en-US" dirty="0" smtClean="0"/>
              <a:t>instantiate additional </a:t>
            </a:r>
            <a:r>
              <a:rPr lang="en-US" dirty="0"/>
              <a:t>elements when they are needed</a:t>
            </a:r>
            <a:r>
              <a:rPr lang="en-US" dirty="0" smtClean="0"/>
              <a:t>. </a:t>
            </a:r>
            <a:r>
              <a:rPr lang="en-US" dirty="0"/>
              <a:t>For instance, an expanding delegate may use a Loader to </a:t>
            </a:r>
            <a:r>
              <a:rPr lang="en-US" dirty="0" smtClean="0"/>
              <a:t>postpone the </a:t>
            </a:r>
            <a:r>
              <a:rPr lang="en-US" dirty="0"/>
              <a:t>instantiation of its detailed view until it is needed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</a:t>
            </a:r>
            <a:r>
              <a:rPr lang="en-US" dirty="0" smtClean="0"/>
              <a:t>eep </a:t>
            </a:r>
            <a:r>
              <a:rPr lang="en-US" dirty="0"/>
              <a:t>the </a:t>
            </a:r>
            <a:r>
              <a:rPr lang="en-US"/>
              <a:t>amount </a:t>
            </a:r>
            <a:r>
              <a:rPr lang="en-US" smtClean="0"/>
              <a:t>of JavaScript </a:t>
            </a:r>
            <a:r>
              <a:rPr lang="en-US" dirty="0"/>
              <a:t>to a minimum in each delegate.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Qt5_cadaques.pdf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i="1" dirty="0" smtClean="0"/>
              <a:t>Most important aspect when developing UI</a:t>
            </a:r>
          </a:p>
          <a:p>
            <a:pPr lvl="1"/>
            <a:r>
              <a:rPr lang="en-US" i="1" dirty="0" smtClean="0"/>
              <a:t>Keep the representation of the data separate from the visualization</a:t>
            </a:r>
          </a:p>
          <a:p>
            <a:r>
              <a:rPr lang="en-US" i="1" dirty="0" smtClean="0"/>
              <a:t>QML</a:t>
            </a:r>
          </a:p>
          <a:p>
            <a:pPr lvl="1"/>
            <a:r>
              <a:rPr lang="en-US" i="1" dirty="0" smtClean="0"/>
              <a:t>Model: provides the data</a:t>
            </a:r>
          </a:p>
          <a:p>
            <a:pPr lvl="1"/>
            <a:r>
              <a:rPr lang="en-US" i="1" dirty="0" smtClean="0"/>
              <a:t>View: arrange the delegates</a:t>
            </a:r>
          </a:p>
          <a:p>
            <a:pPr lvl="1"/>
            <a:r>
              <a:rPr lang="en-US" i="1" dirty="0" smtClean="0"/>
              <a:t>Delegate: shows the values of each model item to the user</a:t>
            </a:r>
          </a:p>
          <a:p>
            <a:pPr lvl="1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Concept (cont.)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29" y="1386715"/>
            <a:ext cx="5179005" cy="52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Repeater</a:t>
            </a:r>
          </a:p>
          <a:p>
            <a:pPr lvl="1"/>
            <a:r>
              <a:rPr lang="en-US" dirty="0" smtClean="0"/>
              <a:t>Used to instantiate an array of items</a:t>
            </a:r>
          </a:p>
          <a:p>
            <a:pPr lvl="1"/>
            <a:r>
              <a:rPr lang="en-US" dirty="0" smtClean="0"/>
              <a:t>Combine with a positioner to populate a part of the UI</a:t>
            </a:r>
          </a:p>
          <a:p>
            <a:pPr lvl="1"/>
            <a:r>
              <a:rPr lang="en-US" dirty="0" smtClean="0"/>
              <a:t>Use model which can be anything</a:t>
            </a:r>
          </a:p>
          <a:p>
            <a:pPr lvl="2"/>
            <a:r>
              <a:rPr lang="en-US" dirty="0" smtClean="0"/>
              <a:t>Number of items to instantiate</a:t>
            </a:r>
          </a:p>
          <a:p>
            <a:pPr lvl="2"/>
            <a:r>
              <a:rPr lang="en-US" dirty="0" smtClean="0"/>
              <a:t>Fully blown model gathering data form the Internet</a:t>
            </a:r>
          </a:p>
          <a:p>
            <a:pPr lvl="1"/>
            <a:r>
              <a:rPr lang="en-US" dirty="0" smtClean="0"/>
              <a:t>Simplest form</a:t>
            </a:r>
          </a:p>
          <a:p>
            <a:pPr lvl="2"/>
            <a:r>
              <a:rPr lang="en-US" dirty="0" smtClean="0"/>
              <a:t>Instantiate a specified number of items</a:t>
            </a:r>
          </a:p>
          <a:p>
            <a:pPr lvl="2"/>
            <a:r>
              <a:rPr lang="en-US" dirty="0" smtClean="0"/>
              <a:t>Each item will have access to an attached property, the variable </a:t>
            </a:r>
            <a:r>
              <a:rPr lang="en-US" i="1" dirty="0" smtClean="0"/>
              <a:t>index</a:t>
            </a:r>
            <a:r>
              <a:rPr lang="en-US" dirty="0" smtClean="0"/>
              <a:t>, that can be used to tell the items apart</a:t>
            </a:r>
          </a:p>
          <a:p>
            <a:pPr lvl="2"/>
            <a:r>
              <a:rPr lang="en-US" dirty="0" smtClean="0"/>
              <a:t>Ex: Qt5 </a:t>
            </a:r>
            <a:r>
              <a:rPr lang="en-US" dirty="0" err="1" smtClean="0"/>
              <a:t>cadaques</a:t>
            </a:r>
            <a:r>
              <a:rPr lang="en-US" dirty="0" smtClean="0"/>
              <a:t> page 76 - 79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Basic </a:t>
            </a:r>
            <a:r>
              <a:rPr lang="en-US" dirty="0" smtClean="0"/>
              <a:t>Models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Integer value</a:t>
            </a:r>
          </a:p>
          <a:p>
            <a:pPr lvl="1"/>
            <a:r>
              <a:rPr lang="en-US" dirty="0" smtClean="0"/>
              <a:t>JavaScript array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Object</a:t>
            </a:r>
          </a:p>
          <a:p>
            <a:pPr lvl="2"/>
            <a:r>
              <a:rPr lang="en-US" i="1" dirty="0" err="1" smtClean="0"/>
              <a:t>modelData</a:t>
            </a:r>
            <a:r>
              <a:rPr lang="en-US" i="1" dirty="0" smtClean="0"/>
              <a:t> containing the data for each element in the array</a:t>
            </a:r>
          </a:p>
          <a:p>
            <a:pPr lvl="1"/>
            <a:r>
              <a:rPr lang="en-US" dirty="0" err="1" smtClean="0"/>
              <a:t>ListModel</a:t>
            </a:r>
            <a:endParaRPr lang="en-US" dirty="0" smtClean="0"/>
          </a:p>
          <a:p>
            <a:pPr lvl="2"/>
            <a:r>
              <a:rPr lang="en-US" dirty="0" smtClean="0"/>
              <a:t>Collection of </a:t>
            </a:r>
            <a:r>
              <a:rPr lang="en-US" dirty="0" err="1" smtClean="0"/>
              <a:t>ListElement</a:t>
            </a:r>
            <a:r>
              <a:rPr lang="en-US" dirty="0" smtClean="0"/>
              <a:t> items</a:t>
            </a:r>
          </a:p>
          <a:p>
            <a:pPr lvl="2"/>
            <a:r>
              <a:rPr lang="en-US" dirty="0" smtClean="0"/>
              <a:t>Each element</a:t>
            </a:r>
          </a:p>
          <a:p>
            <a:pPr lvl="3"/>
            <a:r>
              <a:rPr lang="en-US" dirty="0" smtClean="0"/>
              <a:t>Property</a:t>
            </a:r>
          </a:p>
          <a:p>
            <a:pPr lvl="3"/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Dynamic 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Repeater work well for limited and static sets of data</a:t>
            </a:r>
          </a:p>
          <a:p>
            <a:r>
              <a:rPr lang="en-US" dirty="0" smtClean="0"/>
              <a:t>For models more complex and larger</a:t>
            </a:r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Both based on a </a:t>
            </a:r>
            <a:r>
              <a:rPr lang="en-US" dirty="0" err="1" smtClean="0"/>
              <a:t>Flickable</a:t>
            </a:r>
            <a:r>
              <a:rPr lang="en-US" dirty="0" smtClean="0"/>
              <a:t> area =&gt; user can move around in a larger data set</a:t>
            </a:r>
          </a:p>
          <a:p>
            <a:pPr lvl="1"/>
            <a:r>
              <a:rPr lang="en-US" dirty="0" smtClean="0"/>
              <a:t>At the same time, they limit the number of concurrently instantiated delegates =&gt; fewer elements in the scene 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</a:t>
            </a:r>
            <a:r>
              <a:rPr lang="en-US" dirty="0" smtClean="0"/>
              <a:t>Views (cont.) –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17132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Similar Repeater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delegate</a:t>
            </a:r>
          </a:p>
          <a:p>
            <a:r>
              <a:rPr lang="en-US" dirty="0" smtClean="0"/>
              <a:t>Between delegate =&gt; spacing</a:t>
            </a:r>
          </a:p>
          <a:p>
            <a:r>
              <a:rPr lang="en-US" dirty="0"/>
              <a:t>c</a:t>
            </a:r>
            <a:r>
              <a:rPr lang="en-US" dirty="0" smtClean="0"/>
              <a:t>lip property</a:t>
            </a:r>
          </a:p>
          <a:p>
            <a:r>
              <a:rPr lang="en-US" dirty="0" smtClean="0"/>
              <a:t>Scrollable area</a:t>
            </a:r>
          </a:p>
          <a:p>
            <a:pPr lvl="1"/>
            <a:r>
              <a:rPr lang="en-US" dirty="0" smtClean="0"/>
              <a:t>Support kinetic scrolling</a:t>
            </a:r>
          </a:p>
          <a:p>
            <a:r>
              <a:rPr lang="en-US" dirty="0" err="1" smtClean="0"/>
              <a:t>boundsBehavior</a:t>
            </a:r>
            <a:r>
              <a:rPr lang="en-US" dirty="0" smtClean="0"/>
              <a:t> property</a:t>
            </a:r>
          </a:p>
          <a:p>
            <a:r>
              <a:rPr lang="en-US" dirty="0" err="1" smtClean="0"/>
              <a:t>snapMode</a:t>
            </a:r>
            <a:r>
              <a:rPr lang="en-US" dirty="0" smtClean="0"/>
              <a:t> property =&gt; limit the positions where a view is allowed to stop</a:t>
            </a:r>
          </a:p>
          <a:p>
            <a:pPr marL="342900" lvl="2" indent="-342900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81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4" y="1585795"/>
            <a:ext cx="1283778" cy="47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Dynamic Views (cont.) –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Vertically scrolling list by default but can be horizontal</a:t>
            </a:r>
          </a:p>
          <a:p>
            <a:pPr lvl="1"/>
            <a:r>
              <a:rPr lang="en-US" dirty="0" smtClean="0"/>
              <a:t>The direction of list view</a:t>
            </a:r>
          </a:p>
          <a:p>
            <a:pPr lvl="2"/>
            <a:r>
              <a:rPr lang="en-US" i="1" dirty="0"/>
              <a:t>orientation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lvl="3"/>
            <a:r>
              <a:rPr lang="en-US" dirty="0" err="1" smtClean="0"/>
              <a:t>ListView.Vertical</a:t>
            </a:r>
            <a:endParaRPr lang="en-US" dirty="0" smtClean="0"/>
          </a:p>
          <a:p>
            <a:pPr lvl="3"/>
            <a:r>
              <a:rPr lang="en-US" dirty="0" err="1" smtClean="0"/>
              <a:t>ListView.Horizontal</a:t>
            </a:r>
            <a:endParaRPr lang="en-US" dirty="0" smtClean="0"/>
          </a:p>
          <a:p>
            <a:pPr lvl="3"/>
            <a:r>
              <a:rPr lang="en-US" i="1" dirty="0" err="1" smtClean="0"/>
              <a:t>layoutDirection</a:t>
            </a:r>
            <a:r>
              <a:rPr lang="en-US" dirty="0" smtClean="0"/>
              <a:t> property control horizontal flows</a:t>
            </a:r>
          </a:p>
          <a:p>
            <a:pPr lvl="4"/>
            <a:r>
              <a:rPr lang="en-US" dirty="0" err="1" smtClean="0"/>
              <a:t>Qt.LeftToRight</a:t>
            </a:r>
            <a:endParaRPr lang="en-US" dirty="0" smtClean="0"/>
          </a:p>
          <a:p>
            <a:pPr lvl="4"/>
            <a:r>
              <a:rPr lang="en-US" dirty="0" err="1" smtClean="0"/>
              <a:t>Qt.RightToLeft</a:t>
            </a:r>
            <a:endParaRPr lang="en-US" dirty="0" smtClean="0"/>
          </a:p>
          <a:p>
            <a:pPr lvl="1"/>
            <a:r>
              <a:rPr lang="en-US" dirty="0"/>
              <a:t>Ex: Qt5 </a:t>
            </a:r>
            <a:r>
              <a:rPr lang="en-US" dirty="0" err="1"/>
              <a:t>cadaques</a:t>
            </a:r>
            <a:r>
              <a:rPr lang="en-US" dirty="0"/>
              <a:t> page </a:t>
            </a:r>
            <a:r>
              <a:rPr lang="en-US" dirty="0" smtClean="0"/>
              <a:t>83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1404</Words>
  <Application>Microsoft Office PowerPoint</Application>
  <PresentationFormat>Widescreen</PresentationFormat>
  <Paragraphs>183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Model-View-Delegate</vt:lpstr>
      <vt:lpstr>Content</vt:lpstr>
      <vt:lpstr>1. Concept</vt:lpstr>
      <vt:lpstr>1. Concept (cont.) </vt:lpstr>
      <vt:lpstr>2. Basic Models</vt:lpstr>
      <vt:lpstr>2. Basic Models (cont.)</vt:lpstr>
      <vt:lpstr>3. Dynamic Views</vt:lpstr>
      <vt:lpstr>3. Dynamic Views (cont.) – ListView</vt:lpstr>
      <vt:lpstr>3. Dynamic Views (cont.) – ListView</vt:lpstr>
      <vt:lpstr>3. Dynamic Views (cont.) – ListView</vt:lpstr>
      <vt:lpstr>3. Dynamic Views (cont.) – ListView</vt:lpstr>
      <vt:lpstr>3. Dynamic Views (cont.) – GridView</vt:lpstr>
      <vt:lpstr>4. Delegate</vt:lpstr>
      <vt:lpstr>4. Delegate (cont.) - Animating Added and Removed Items</vt:lpstr>
      <vt:lpstr>4. Delegate (cont.) - Shape-Shifting Delegates</vt:lpstr>
      <vt:lpstr>5. Advanced Techniques</vt:lpstr>
      <vt:lpstr>5. Advanced Techniques (cont.) – The PathView</vt:lpstr>
      <vt:lpstr>5. Advanced Techniques (cont.) – A Model from XML</vt:lpstr>
      <vt:lpstr>5. Advanced Techniques (cont.) – Lists with Sections</vt:lpstr>
      <vt:lpstr>5. Advanced Techniques (cont.) – Tunning Performance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TUNG THANH DAO/LGEVH VC SOFTWARE DEVELOPMENT 1(tung.dao@lge.com)</cp:lastModifiedBy>
  <cp:revision>183</cp:revision>
  <dcterms:created xsi:type="dcterms:W3CDTF">2017-09-15T01:40:06Z</dcterms:created>
  <dcterms:modified xsi:type="dcterms:W3CDTF">2017-09-28T06:22:54Z</dcterms:modified>
</cp:coreProperties>
</file>