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68" r:id="rId5"/>
    <p:sldId id="270" r:id="rId6"/>
    <p:sldId id="271" r:id="rId7"/>
    <p:sldId id="259" r:id="rId8"/>
    <p:sldId id="260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65" r:id="rId22"/>
    <p:sldId id="266" r:id="rId23"/>
    <p:sldId id="26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F38258-69F3-40E6-BD50-EBB859E130E7}">
          <p14:sldIdLst>
            <p14:sldId id="256"/>
            <p14:sldId id="257"/>
            <p14:sldId id="258"/>
            <p14:sldId id="268"/>
            <p14:sldId id="270"/>
            <p14:sldId id="271"/>
            <p14:sldId id="259"/>
            <p14:sldId id="260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15" autoAdjust="0"/>
  </p:normalViewPr>
  <p:slideViewPr>
    <p:cSldViewPr snapToGrid="0">
      <p:cViewPr varScale="1">
        <p:scale>
          <a:sx n="111" d="100"/>
          <a:sy n="111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088CEF-B500-42AA-B803-5522E019AB2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BF26C6-9922-4286-8AF9-A29A3DBAA984}">
      <dgm:prSet phldrT="[Text]"/>
      <dgm:spPr/>
      <dgm:t>
        <a:bodyPr/>
        <a:lstStyle/>
        <a:p>
          <a:r>
            <a:rPr lang="en-US" dirty="0" smtClean="0"/>
            <a:t>1. Loading Components Dynamically</a:t>
          </a:r>
          <a:endParaRPr lang="en-US" dirty="0"/>
        </a:p>
      </dgm:t>
    </dgm:pt>
    <dgm:pt modelId="{86EEBE19-2685-4D76-B731-4D0BB8F6F625}" type="parTrans" cxnId="{7C22282C-C319-443B-8EE5-8FB1751868EF}">
      <dgm:prSet/>
      <dgm:spPr/>
      <dgm:t>
        <a:bodyPr/>
        <a:lstStyle/>
        <a:p>
          <a:endParaRPr lang="en-US"/>
        </a:p>
      </dgm:t>
    </dgm:pt>
    <dgm:pt modelId="{DFCFBF8F-515F-473E-BED5-24DBAF09656C}" type="sibTrans" cxnId="{7C22282C-C319-443B-8EE5-8FB1751868EF}">
      <dgm:prSet/>
      <dgm:spPr/>
      <dgm:t>
        <a:bodyPr/>
        <a:lstStyle/>
        <a:p>
          <a:endParaRPr lang="en-US"/>
        </a:p>
      </dgm:t>
    </dgm:pt>
    <dgm:pt modelId="{1A005A5B-4966-445C-A115-0DE0660C727E}">
      <dgm:prSet phldrT="[Text]"/>
      <dgm:spPr/>
      <dgm:t>
        <a:bodyPr/>
        <a:lstStyle/>
        <a:p>
          <a:r>
            <a:rPr lang="en-US" dirty="0" smtClean="0"/>
            <a:t>2. Creating and Destroying Objects</a:t>
          </a:r>
          <a:endParaRPr lang="en-US" dirty="0"/>
        </a:p>
      </dgm:t>
    </dgm:pt>
    <dgm:pt modelId="{EAE62615-FC81-4D00-9175-200DDD444013}" type="parTrans" cxnId="{29907DC2-8101-4819-9741-1AE2BB2FE926}">
      <dgm:prSet/>
      <dgm:spPr/>
      <dgm:t>
        <a:bodyPr/>
        <a:lstStyle/>
        <a:p>
          <a:endParaRPr lang="en-US"/>
        </a:p>
      </dgm:t>
    </dgm:pt>
    <dgm:pt modelId="{9CEC12ED-2899-4F23-A4CF-5723D5E13512}" type="sibTrans" cxnId="{29907DC2-8101-4819-9741-1AE2BB2FE926}">
      <dgm:prSet/>
      <dgm:spPr/>
      <dgm:t>
        <a:bodyPr/>
        <a:lstStyle/>
        <a:p>
          <a:endParaRPr lang="en-US"/>
        </a:p>
      </dgm:t>
    </dgm:pt>
    <dgm:pt modelId="{F18FEA1C-2744-4B71-B922-9A5518481601}">
      <dgm:prSet phldrT="[Text]"/>
      <dgm:spPr/>
      <dgm:t>
        <a:bodyPr/>
        <a:lstStyle/>
        <a:p>
          <a:r>
            <a:rPr lang="en-US" dirty="0" smtClean="0"/>
            <a:t>3. Tracking Dynamic Objects</a:t>
          </a:r>
          <a:endParaRPr lang="en-US" dirty="0"/>
        </a:p>
      </dgm:t>
    </dgm:pt>
    <dgm:pt modelId="{4D6C8A95-B821-4D78-A0E7-B7696550005E}" type="parTrans" cxnId="{E1409CB7-07B8-400F-A262-33FE6AA7C38D}">
      <dgm:prSet/>
      <dgm:spPr/>
      <dgm:t>
        <a:bodyPr/>
        <a:lstStyle/>
        <a:p>
          <a:endParaRPr lang="en-US"/>
        </a:p>
      </dgm:t>
    </dgm:pt>
    <dgm:pt modelId="{3EB2E5C7-C4BC-47DF-98BD-C04A066BAE74}" type="sibTrans" cxnId="{E1409CB7-07B8-400F-A262-33FE6AA7C38D}">
      <dgm:prSet/>
      <dgm:spPr/>
      <dgm:t>
        <a:bodyPr/>
        <a:lstStyle/>
        <a:p>
          <a:endParaRPr lang="en-US"/>
        </a:p>
      </dgm:t>
    </dgm:pt>
    <dgm:pt modelId="{FEB2820F-BAAE-4580-8C8F-F539676547EE}" type="pres">
      <dgm:prSet presAssocID="{9E088CEF-B500-42AA-B803-5522E019AB2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16806CC-55FA-4E9D-9671-63989A807CE9}" type="pres">
      <dgm:prSet presAssocID="{2BBF26C6-9922-4286-8AF9-A29A3DBAA984}" presName="parentLin" presStyleCnt="0"/>
      <dgm:spPr/>
    </dgm:pt>
    <dgm:pt modelId="{E84E3062-25F9-411B-9766-5E057201373A}" type="pres">
      <dgm:prSet presAssocID="{2BBF26C6-9922-4286-8AF9-A29A3DBAA984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1B5A09F9-6B03-40ED-BEC3-963781784388}" type="pres">
      <dgm:prSet presAssocID="{2BBF26C6-9922-4286-8AF9-A29A3DBAA98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A86E1E-1B2C-48DD-887B-941347562981}" type="pres">
      <dgm:prSet presAssocID="{2BBF26C6-9922-4286-8AF9-A29A3DBAA984}" presName="negativeSpace" presStyleCnt="0"/>
      <dgm:spPr/>
    </dgm:pt>
    <dgm:pt modelId="{B96067EF-912B-45FF-B1CA-ED6548DA5A00}" type="pres">
      <dgm:prSet presAssocID="{2BBF26C6-9922-4286-8AF9-A29A3DBAA984}" presName="childText" presStyleLbl="conFgAcc1" presStyleIdx="0" presStyleCnt="3">
        <dgm:presLayoutVars>
          <dgm:bulletEnabled val="1"/>
        </dgm:presLayoutVars>
      </dgm:prSet>
      <dgm:spPr/>
    </dgm:pt>
    <dgm:pt modelId="{1375412C-FBC8-4A4F-BA08-8B17F55AB705}" type="pres">
      <dgm:prSet presAssocID="{DFCFBF8F-515F-473E-BED5-24DBAF09656C}" presName="spaceBetweenRectangles" presStyleCnt="0"/>
      <dgm:spPr/>
    </dgm:pt>
    <dgm:pt modelId="{463A1F9E-522E-4220-90C3-D149AE8B1F3D}" type="pres">
      <dgm:prSet presAssocID="{1A005A5B-4966-445C-A115-0DE0660C727E}" presName="parentLin" presStyleCnt="0"/>
      <dgm:spPr/>
    </dgm:pt>
    <dgm:pt modelId="{FEF06E94-A9DC-4A2A-8C3F-E064F5CFBA15}" type="pres">
      <dgm:prSet presAssocID="{1A005A5B-4966-445C-A115-0DE0660C727E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52A24481-0CB4-4CA2-9721-1FD88A620C13}" type="pres">
      <dgm:prSet presAssocID="{1A005A5B-4966-445C-A115-0DE0660C727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1198C4-1962-4C72-99B0-CFB421B2F081}" type="pres">
      <dgm:prSet presAssocID="{1A005A5B-4966-445C-A115-0DE0660C727E}" presName="negativeSpace" presStyleCnt="0"/>
      <dgm:spPr/>
    </dgm:pt>
    <dgm:pt modelId="{55ACA2CE-F966-4F08-A697-4025416F210C}" type="pres">
      <dgm:prSet presAssocID="{1A005A5B-4966-445C-A115-0DE0660C727E}" presName="childText" presStyleLbl="conFgAcc1" presStyleIdx="1" presStyleCnt="3">
        <dgm:presLayoutVars>
          <dgm:bulletEnabled val="1"/>
        </dgm:presLayoutVars>
      </dgm:prSet>
      <dgm:spPr/>
    </dgm:pt>
    <dgm:pt modelId="{E4040880-F16F-48E6-B74C-220823C7B89F}" type="pres">
      <dgm:prSet presAssocID="{9CEC12ED-2899-4F23-A4CF-5723D5E13512}" presName="spaceBetweenRectangles" presStyleCnt="0"/>
      <dgm:spPr/>
    </dgm:pt>
    <dgm:pt modelId="{01ABC1D3-21EA-4D51-8F80-380A17AE658A}" type="pres">
      <dgm:prSet presAssocID="{F18FEA1C-2744-4B71-B922-9A5518481601}" presName="parentLin" presStyleCnt="0"/>
      <dgm:spPr/>
    </dgm:pt>
    <dgm:pt modelId="{92061ED4-BB96-4DBB-8E4B-22CD06B4324D}" type="pres">
      <dgm:prSet presAssocID="{F18FEA1C-2744-4B71-B922-9A5518481601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F991DCCA-0029-4E65-A216-1DEA08A266A3}" type="pres">
      <dgm:prSet presAssocID="{F18FEA1C-2744-4B71-B922-9A551848160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2D382A-197F-4FE2-A6AD-CBA65AA22114}" type="pres">
      <dgm:prSet presAssocID="{F18FEA1C-2744-4B71-B922-9A5518481601}" presName="negativeSpace" presStyleCnt="0"/>
      <dgm:spPr/>
    </dgm:pt>
    <dgm:pt modelId="{4A43027A-BDC5-4527-9AAB-025E57E06181}" type="pres">
      <dgm:prSet presAssocID="{F18FEA1C-2744-4B71-B922-9A551848160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23EB854-18F4-4776-A539-840B12A9B281}" type="presOf" srcId="{2BBF26C6-9922-4286-8AF9-A29A3DBAA984}" destId="{E84E3062-25F9-411B-9766-5E057201373A}" srcOrd="0" destOrd="0" presId="urn:microsoft.com/office/officeart/2005/8/layout/list1"/>
    <dgm:cxn modelId="{5F764A89-5E73-4A38-861B-31CBF53FC942}" type="presOf" srcId="{1A005A5B-4966-445C-A115-0DE0660C727E}" destId="{FEF06E94-A9DC-4A2A-8C3F-E064F5CFBA15}" srcOrd="0" destOrd="0" presId="urn:microsoft.com/office/officeart/2005/8/layout/list1"/>
    <dgm:cxn modelId="{E1409CB7-07B8-400F-A262-33FE6AA7C38D}" srcId="{9E088CEF-B500-42AA-B803-5522E019AB27}" destId="{F18FEA1C-2744-4B71-B922-9A5518481601}" srcOrd="2" destOrd="0" parTransId="{4D6C8A95-B821-4D78-A0E7-B7696550005E}" sibTransId="{3EB2E5C7-C4BC-47DF-98BD-C04A066BAE74}"/>
    <dgm:cxn modelId="{7C22282C-C319-443B-8EE5-8FB1751868EF}" srcId="{9E088CEF-B500-42AA-B803-5522E019AB27}" destId="{2BBF26C6-9922-4286-8AF9-A29A3DBAA984}" srcOrd="0" destOrd="0" parTransId="{86EEBE19-2685-4D76-B731-4D0BB8F6F625}" sibTransId="{DFCFBF8F-515F-473E-BED5-24DBAF09656C}"/>
    <dgm:cxn modelId="{34DCBCB7-98E5-4F41-81E0-34650556329F}" type="presOf" srcId="{9E088CEF-B500-42AA-B803-5522E019AB27}" destId="{FEB2820F-BAAE-4580-8C8F-F539676547EE}" srcOrd="0" destOrd="0" presId="urn:microsoft.com/office/officeart/2005/8/layout/list1"/>
    <dgm:cxn modelId="{29907DC2-8101-4819-9741-1AE2BB2FE926}" srcId="{9E088CEF-B500-42AA-B803-5522E019AB27}" destId="{1A005A5B-4966-445C-A115-0DE0660C727E}" srcOrd="1" destOrd="0" parTransId="{EAE62615-FC81-4D00-9175-200DDD444013}" sibTransId="{9CEC12ED-2899-4F23-A4CF-5723D5E13512}"/>
    <dgm:cxn modelId="{2CD98BB8-0E27-4FCC-8BA5-6EBBEA051B29}" type="presOf" srcId="{2BBF26C6-9922-4286-8AF9-A29A3DBAA984}" destId="{1B5A09F9-6B03-40ED-BEC3-963781784388}" srcOrd="1" destOrd="0" presId="urn:microsoft.com/office/officeart/2005/8/layout/list1"/>
    <dgm:cxn modelId="{214428C2-8E2E-44DD-A5D2-3BF803866E07}" type="presOf" srcId="{1A005A5B-4966-445C-A115-0DE0660C727E}" destId="{52A24481-0CB4-4CA2-9721-1FD88A620C13}" srcOrd="1" destOrd="0" presId="urn:microsoft.com/office/officeart/2005/8/layout/list1"/>
    <dgm:cxn modelId="{9930E6EE-714C-40A6-80CA-29347D4D59CE}" type="presOf" srcId="{F18FEA1C-2744-4B71-B922-9A5518481601}" destId="{92061ED4-BB96-4DBB-8E4B-22CD06B4324D}" srcOrd="0" destOrd="0" presId="urn:microsoft.com/office/officeart/2005/8/layout/list1"/>
    <dgm:cxn modelId="{F1266F94-D143-431E-965A-39B4930DF4A1}" type="presOf" srcId="{F18FEA1C-2744-4B71-B922-9A5518481601}" destId="{F991DCCA-0029-4E65-A216-1DEA08A266A3}" srcOrd="1" destOrd="0" presId="urn:microsoft.com/office/officeart/2005/8/layout/list1"/>
    <dgm:cxn modelId="{05BDFE44-6652-4901-AF3F-643FD7C76F5F}" type="presParOf" srcId="{FEB2820F-BAAE-4580-8C8F-F539676547EE}" destId="{616806CC-55FA-4E9D-9671-63989A807CE9}" srcOrd="0" destOrd="0" presId="urn:microsoft.com/office/officeart/2005/8/layout/list1"/>
    <dgm:cxn modelId="{EA019AE3-699C-42C1-912C-E587D0EFD301}" type="presParOf" srcId="{616806CC-55FA-4E9D-9671-63989A807CE9}" destId="{E84E3062-25F9-411B-9766-5E057201373A}" srcOrd="0" destOrd="0" presId="urn:microsoft.com/office/officeart/2005/8/layout/list1"/>
    <dgm:cxn modelId="{AE0293B3-5E11-4ADA-AF96-3B6FABE79364}" type="presParOf" srcId="{616806CC-55FA-4E9D-9671-63989A807CE9}" destId="{1B5A09F9-6B03-40ED-BEC3-963781784388}" srcOrd="1" destOrd="0" presId="urn:microsoft.com/office/officeart/2005/8/layout/list1"/>
    <dgm:cxn modelId="{D537C549-D039-4CFA-871E-E0013EA1ECA7}" type="presParOf" srcId="{FEB2820F-BAAE-4580-8C8F-F539676547EE}" destId="{C9A86E1E-1B2C-48DD-887B-941347562981}" srcOrd="1" destOrd="0" presId="urn:microsoft.com/office/officeart/2005/8/layout/list1"/>
    <dgm:cxn modelId="{F5A96B8F-61E2-456D-94AE-615B4DA1B670}" type="presParOf" srcId="{FEB2820F-BAAE-4580-8C8F-F539676547EE}" destId="{B96067EF-912B-45FF-B1CA-ED6548DA5A00}" srcOrd="2" destOrd="0" presId="urn:microsoft.com/office/officeart/2005/8/layout/list1"/>
    <dgm:cxn modelId="{F57AF617-5308-4DF2-937B-A9661405A405}" type="presParOf" srcId="{FEB2820F-BAAE-4580-8C8F-F539676547EE}" destId="{1375412C-FBC8-4A4F-BA08-8B17F55AB705}" srcOrd="3" destOrd="0" presId="urn:microsoft.com/office/officeart/2005/8/layout/list1"/>
    <dgm:cxn modelId="{07C065BF-B396-4231-A3D6-C4742BBBB5FE}" type="presParOf" srcId="{FEB2820F-BAAE-4580-8C8F-F539676547EE}" destId="{463A1F9E-522E-4220-90C3-D149AE8B1F3D}" srcOrd="4" destOrd="0" presId="urn:microsoft.com/office/officeart/2005/8/layout/list1"/>
    <dgm:cxn modelId="{CC028E9A-0A65-4B1D-B978-019998E7DF02}" type="presParOf" srcId="{463A1F9E-522E-4220-90C3-D149AE8B1F3D}" destId="{FEF06E94-A9DC-4A2A-8C3F-E064F5CFBA15}" srcOrd="0" destOrd="0" presId="urn:microsoft.com/office/officeart/2005/8/layout/list1"/>
    <dgm:cxn modelId="{171154F5-DE0F-4B67-A654-063C09917CAC}" type="presParOf" srcId="{463A1F9E-522E-4220-90C3-D149AE8B1F3D}" destId="{52A24481-0CB4-4CA2-9721-1FD88A620C13}" srcOrd="1" destOrd="0" presId="urn:microsoft.com/office/officeart/2005/8/layout/list1"/>
    <dgm:cxn modelId="{6C43267B-848C-4169-8E14-71E2FDF26CD9}" type="presParOf" srcId="{FEB2820F-BAAE-4580-8C8F-F539676547EE}" destId="{241198C4-1962-4C72-99B0-CFB421B2F081}" srcOrd="5" destOrd="0" presId="urn:microsoft.com/office/officeart/2005/8/layout/list1"/>
    <dgm:cxn modelId="{0A78AAE9-004D-4920-88DD-8461FFEA331D}" type="presParOf" srcId="{FEB2820F-BAAE-4580-8C8F-F539676547EE}" destId="{55ACA2CE-F966-4F08-A697-4025416F210C}" srcOrd="6" destOrd="0" presId="urn:microsoft.com/office/officeart/2005/8/layout/list1"/>
    <dgm:cxn modelId="{91466DC7-97A7-4EF3-8522-5BDE7558E16C}" type="presParOf" srcId="{FEB2820F-BAAE-4580-8C8F-F539676547EE}" destId="{E4040880-F16F-48E6-B74C-220823C7B89F}" srcOrd="7" destOrd="0" presId="urn:microsoft.com/office/officeart/2005/8/layout/list1"/>
    <dgm:cxn modelId="{C6D0DA59-FCE5-477D-B780-A2E24CA3FAC2}" type="presParOf" srcId="{FEB2820F-BAAE-4580-8C8F-F539676547EE}" destId="{01ABC1D3-21EA-4D51-8F80-380A17AE658A}" srcOrd="8" destOrd="0" presId="urn:microsoft.com/office/officeart/2005/8/layout/list1"/>
    <dgm:cxn modelId="{85061CB6-E839-407B-8148-330972BE6781}" type="presParOf" srcId="{01ABC1D3-21EA-4D51-8F80-380A17AE658A}" destId="{92061ED4-BB96-4DBB-8E4B-22CD06B4324D}" srcOrd="0" destOrd="0" presId="urn:microsoft.com/office/officeart/2005/8/layout/list1"/>
    <dgm:cxn modelId="{0801A87A-5D91-4651-8847-1265D18601DB}" type="presParOf" srcId="{01ABC1D3-21EA-4D51-8F80-380A17AE658A}" destId="{F991DCCA-0029-4E65-A216-1DEA08A266A3}" srcOrd="1" destOrd="0" presId="urn:microsoft.com/office/officeart/2005/8/layout/list1"/>
    <dgm:cxn modelId="{D26C652A-90B3-491B-8590-3F5D741E647C}" type="presParOf" srcId="{FEB2820F-BAAE-4580-8C8F-F539676547EE}" destId="{6B2D382A-197F-4FE2-A6AD-CBA65AA22114}" srcOrd="9" destOrd="0" presId="urn:microsoft.com/office/officeart/2005/8/layout/list1"/>
    <dgm:cxn modelId="{AE4B7C3D-BB89-48AE-8695-DD355D715D75}" type="presParOf" srcId="{FEB2820F-BAAE-4580-8C8F-F539676547EE}" destId="{4A43027A-BDC5-4527-9AAB-025E57E0618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6067EF-912B-45FF-B1CA-ED6548DA5A00}">
      <dsp:nvSpPr>
        <dsp:cNvPr id="0" name=""/>
        <dsp:cNvSpPr/>
      </dsp:nvSpPr>
      <dsp:spPr>
        <a:xfrm>
          <a:off x="0" y="833381"/>
          <a:ext cx="894715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5A09F9-6B03-40ED-BEC3-963781784388}">
      <dsp:nvSpPr>
        <dsp:cNvPr id="0" name=""/>
        <dsp:cNvSpPr/>
      </dsp:nvSpPr>
      <dsp:spPr>
        <a:xfrm>
          <a:off x="447357" y="464381"/>
          <a:ext cx="6263005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727" tIns="0" rIns="236727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1. Loading Components Dynamically</a:t>
          </a:r>
          <a:endParaRPr lang="en-US" sz="2500" kern="1200" dirty="0"/>
        </a:p>
      </dsp:txBody>
      <dsp:txXfrm>
        <a:off x="483383" y="500407"/>
        <a:ext cx="6190953" cy="665948"/>
      </dsp:txXfrm>
    </dsp:sp>
    <dsp:sp modelId="{55ACA2CE-F966-4F08-A697-4025416F210C}">
      <dsp:nvSpPr>
        <dsp:cNvPr id="0" name=""/>
        <dsp:cNvSpPr/>
      </dsp:nvSpPr>
      <dsp:spPr>
        <a:xfrm>
          <a:off x="0" y="1967381"/>
          <a:ext cx="894715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A24481-0CB4-4CA2-9721-1FD88A620C13}">
      <dsp:nvSpPr>
        <dsp:cNvPr id="0" name=""/>
        <dsp:cNvSpPr/>
      </dsp:nvSpPr>
      <dsp:spPr>
        <a:xfrm>
          <a:off x="447357" y="1598381"/>
          <a:ext cx="6263005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727" tIns="0" rIns="236727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2. Creating and Destroying Objects</a:t>
          </a:r>
          <a:endParaRPr lang="en-US" sz="2500" kern="1200" dirty="0"/>
        </a:p>
      </dsp:txBody>
      <dsp:txXfrm>
        <a:off x="483383" y="1634407"/>
        <a:ext cx="6190953" cy="665948"/>
      </dsp:txXfrm>
    </dsp:sp>
    <dsp:sp modelId="{4A43027A-BDC5-4527-9AAB-025E57E06181}">
      <dsp:nvSpPr>
        <dsp:cNvPr id="0" name=""/>
        <dsp:cNvSpPr/>
      </dsp:nvSpPr>
      <dsp:spPr>
        <a:xfrm>
          <a:off x="0" y="3101380"/>
          <a:ext cx="894715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91DCCA-0029-4E65-A216-1DEA08A266A3}">
      <dsp:nvSpPr>
        <dsp:cNvPr id="0" name=""/>
        <dsp:cNvSpPr/>
      </dsp:nvSpPr>
      <dsp:spPr>
        <a:xfrm>
          <a:off x="447357" y="2732380"/>
          <a:ext cx="6263005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727" tIns="0" rIns="236727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3. Tracking Dynamic Objects</a:t>
          </a:r>
          <a:endParaRPr lang="en-US" sz="2500" kern="1200" dirty="0"/>
        </a:p>
      </dsp:txBody>
      <dsp:txXfrm>
        <a:off x="483383" y="2768406"/>
        <a:ext cx="6190953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5BC3D-716D-4865-B945-C9EC6536E5BA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3EE98-3C89-459D-9266-EE5908BAB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95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38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64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Loader element has a size, either by having set width and height or through anchoring,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loaded item will be given the loader’s size.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Loader has no size, it is resized in accordance to the size of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 being loaded.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76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07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11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means that loading a piece of QML code and instantiating items from it is a two stage process.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 the QML code is parsed into a component.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the component is used to instantiate actual item objects.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32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94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Warning: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createQmlObject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function always returns immediately. For the function to succeed, all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dependencies of the call must be loaded. This means that if the code passed to the function refers to a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non-loaded component, the call will fail and return null. To better handle this,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createComponent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createObject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approach must be 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45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means that it is important to implement the creation of dynamic objects in a place in the code which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 be instantiated during the entire life-time of the objects.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 It is possible to destroy on object from within, making it possible to create self-destroying popup windows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instance.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48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 Header and footer delegates do not respect the spacing property of 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instead they are placed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directly adjacent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563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B09C-C194-447F-8E0A-514D202528CF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5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2ECF-55ED-4850-84F8-CBE7A963B41D}" type="datetime1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2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02C1A-EED5-4868-8838-A4999A5281AA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44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4FC5-0E7C-445C-8868-8BE08FEF5393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9916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ABAD-24E2-420F-A0C7-AD50B00ED649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70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7844-D136-4524-9FAC-2F4AE688FD17}" type="datetime1">
              <a:rPr lang="en-US" smtClean="0"/>
              <a:t>9/28/2017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67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B6BDB-094E-4FFF-9CC7-9E9ED42F8CE5}" type="datetime1">
              <a:rPr lang="en-US" smtClean="0"/>
              <a:t>9/28/2017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74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7F30-4016-4F47-8EAC-470C062757F5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248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B256B-E1B6-46D6-8636-71FFE2D9DC5A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3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4417D-1C4D-4678-8AB2-4A241CC8168E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2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8A57-F0FB-45C2-B6F1-D6BC8E020B7D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8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65AE-22A7-4245-86C8-0B07F4E06598}" type="datetime1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60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1DE8-33B6-482F-A30E-21DA0B0772C3}" type="datetime1">
              <a:rPr lang="en-US" smtClean="0"/>
              <a:t>9/28/2017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2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F9F6-C1E7-49F7-9822-E5A9639D602C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30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2A5D6-CFA6-425B-AF37-603E570E57A4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0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BA50-AAA1-498A-AB8A-1ED482DEEB77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70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1D40E-7887-412A-A451-F5D9DCCEC3FF}" type="datetime1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61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89E13E9-8D3A-4D20-BC3C-D135A0C22617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778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Dynamic QML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Dao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tung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3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2. Creating and Destroying Objects (cont.) – </a:t>
            </a:r>
            <a:r>
              <a:rPr lang="en-US" sz="3200" dirty="0" smtClean="0"/>
              <a:t>Managing Dynamically Created Elements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2038932"/>
            <a:ext cx="8946541" cy="4195481"/>
          </a:xfrm>
        </p:spPr>
        <p:txBody>
          <a:bodyPr>
            <a:normAutofit fontScale="77500" lnSpcReduction="20000"/>
          </a:bodyPr>
          <a:lstStyle/>
          <a:p>
            <a:pPr marL="400050"/>
            <a:r>
              <a:rPr lang="en-US" dirty="0"/>
              <a:t>Dynamically created objects can be treated as any other object in a QML scene.</a:t>
            </a:r>
          </a:p>
          <a:p>
            <a:pPr marL="800100" lvl="1"/>
            <a:r>
              <a:rPr lang="en-US" dirty="0" smtClean="0"/>
              <a:t>Creation context: </a:t>
            </a:r>
          </a:p>
          <a:p>
            <a:pPr marL="1200150" lvl="2"/>
            <a:r>
              <a:rPr lang="en-US" dirty="0" smtClean="0"/>
              <a:t>context within dynamically created object being created</a:t>
            </a:r>
          </a:p>
          <a:p>
            <a:pPr marL="1200150" lvl="2"/>
            <a:r>
              <a:rPr lang="en-US" dirty="0" smtClean="0"/>
              <a:t>Not necessarily the same context as the parent exists in</a:t>
            </a:r>
          </a:p>
          <a:p>
            <a:pPr marL="1200150" lvl="2"/>
            <a:r>
              <a:rPr lang="en-US" dirty="0" smtClean="0"/>
              <a:t>Destroyed =&gt; bindings concerning the object destroyed</a:t>
            </a:r>
          </a:p>
          <a:p>
            <a:pPr marL="400050"/>
            <a:r>
              <a:rPr lang="en-US" dirty="0" smtClean="0"/>
              <a:t>Dynamically destroyed</a:t>
            </a:r>
          </a:p>
          <a:p>
            <a:pPr marL="800100" lvl="1"/>
            <a:r>
              <a:rPr lang="en-US" dirty="0" smtClean="0"/>
              <a:t>Never attempt to destroy an </a:t>
            </a:r>
            <a:r>
              <a:rPr lang="en-US" dirty="0" err="1" smtClean="0"/>
              <a:t>obj</a:t>
            </a:r>
            <a:r>
              <a:rPr lang="en-US" dirty="0" smtClean="0"/>
              <a:t> that not created</a:t>
            </a:r>
          </a:p>
          <a:p>
            <a:pPr marL="800100" lvl="1"/>
            <a:r>
              <a:rPr lang="en-US" dirty="0" smtClean="0"/>
              <a:t>Include element that you have created, but not using a dynamic </a:t>
            </a:r>
            <a:r>
              <a:rPr lang="en-US" dirty="0"/>
              <a:t>mechanism such as </a:t>
            </a:r>
            <a:r>
              <a:rPr lang="en-US" dirty="0" err="1"/>
              <a:t>Component.createObject</a:t>
            </a:r>
            <a:r>
              <a:rPr lang="en-US" dirty="0"/>
              <a:t> or </a:t>
            </a:r>
            <a:r>
              <a:rPr lang="en-US" dirty="0" err="1" smtClean="0"/>
              <a:t>createQmlObject</a:t>
            </a:r>
            <a:endParaRPr lang="en-US" dirty="0"/>
          </a:p>
          <a:p>
            <a:pPr marL="800100" lvl="1"/>
            <a:r>
              <a:rPr lang="en-US" i="1" dirty="0" smtClean="0"/>
              <a:t>destroy()</a:t>
            </a:r>
          </a:p>
          <a:p>
            <a:r>
              <a:rPr lang="en-US" i="1" dirty="0"/>
              <a:t> </a:t>
            </a:r>
            <a:r>
              <a:rPr lang="en-US" i="1" dirty="0" smtClean="0"/>
              <a:t>Ex: </a:t>
            </a:r>
          </a:p>
          <a:p>
            <a:pPr lvl="1"/>
            <a:r>
              <a:rPr lang="en-US" dirty="0" smtClean="0"/>
              <a:t>item </a:t>
            </a:r>
            <a:r>
              <a:rPr lang="en-US" dirty="0"/>
              <a:t>= </a:t>
            </a:r>
            <a:r>
              <a:rPr lang="en-US" dirty="0" err="1"/>
              <a:t>Qt.createQmlObject</a:t>
            </a:r>
            <a:r>
              <a:rPr lang="en-US" dirty="0"/>
              <a:t>(...);</a:t>
            </a:r>
          </a:p>
          <a:p>
            <a:pPr lvl="1"/>
            <a:r>
              <a:rPr lang="en-US" dirty="0"/>
              <a:t>...</a:t>
            </a:r>
          </a:p>
          <a:p>
            <a:pPr lvl="1"/>
            <a:r>
              <a:rPr lang="en-US" dirty="0" err="1"/>
              <a:t>item.destroy</a:t>
            </a:r>
            <a:r>
              <a:rPr lang="en-US" dirty="0"/>
              <a:t>();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5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3. Tracking Dynamic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Track the created object</a:t>
            </a:r>
          </a:p>
          <a:p>
            <a:r>
              <a:rPr lang="en-US" dirty="0" smtClean="0"/>
              <a:t>Store and restore the state of the dynamic objects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ListModel</a:t>
            </a:r>
            <a:endParaRPr lang="en-US" dirty="0" smtClean="0"/>
          </a:p>
          <a:p>
            <a:r>
              <a:rPr lang="en-US" dirty="0"/>
              <a:t>Ex: Qt5 </a:t>
            </a:r>
            <a:r>
              <a:rPr lang="en-US" dirty="0" err="1"/>
              <a:t>casdaques</a:t>
            </a:r>
            <a:r>
              <a:rPr lang="en-US"/>
              <a:t> </a:t>
            </a:r>
            <a:r>
              <a:rPr lang="en-US" smtClean="0"/>
              <a:t>pages 208 - 209</a:t>
            </a:r>
            <a:endParaRPr lang="en-US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7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Dynamic Views (cont.) – </a:t>
            </a:r>
            <a:r>
              <a:rPr lang="en-US" dirty="0" err="1" smtClean="0"/>
              <a:t>GridView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8670" y="2052918"/>
            <a:ext cx="7212356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Similar </a:t>
            </a:r>
            <a:r>
              <a:rPr lang="en-US" dirty="0" err="1" smtClean="0"/>
              <a:t>ListView</a:t>
            </a:r>
            <a:endParaRPr lang="en-US" dirty="0" smtClean="0"/>
          </a:p>
          <a:p>
            <a:r>
              <a:rPr lang="en-US" dirty="0" smtClean="0"/>
              <a:t>Places the delegates in a two dimensional grid instead of in a linear list</a:t>
            </a:r>
          </a:p>
          <a:p>
            <a:r>
              <a:rPr lang="en-US" dirty="0"/>
              <a:t>Compared to a list view, the grid view does not rely on spacing and the size of its delegates. </a:t>
            </a:r>
            <a:endParaRPr lang="en-US" dirty="0" smtClean="0"/>
          </a:p>
          <a:p>
            <a:r>
              <a:rPr lang="en-US" dirty="0" smtClean="0"/>
              <a:t>Instead</a:t>
            </a:r>
            <a:r>
              <a:rPr lang="en-US" dirty="0"/>
              <a:t>, it uses </a:t>
            </a:r>
            <a:r>
              <a:rPr lang="en-US" dirty="0" smtClean="0"/>
              <a:t>the </a:t>
            </a:r>
            <a:r>
              <a:rPr lang="en-US" dirty="0" err="1" smtClean="0"/>
              <a:t>cellWidth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cellHeight</a:t>
            </a:r>
            <a:r>
              <a:rPr lang="en-US" dirty="0"/>
              <a:t> properties to control the dimensions of the contents delegates</a:t>
            </a:r>
            <a:r>
              <a:rPr lang="en-US" dirty="0" smtClean="0"/>
              <a:t>.</a:t>
            </a:r>
          </a:p>
          <a:p>
            <a:r>
              <a:rPr lang="en-US" dirty="0"/>
              <a:t>Each </a:t>
            </a:r>
            <a:r>
              <a:rPr lang="en-US" dirty="0" smtClean="0"/>
              <a:t>delegate item </a:t>
            </a:r>
            <a:r>
              <a:rPr lang="en-US" dirty="0"/>
              <a:t>is then places in the top left corner of each such cell.</a:t>
            </a:r>
            <a:endParaRPr lang="en-US" dirty="0" smtClean="0"/>
          </a:p>
          <a:p>
            <a:r>
              <a:rPr lang="en-US" i="1" dirty="0" smtClean="0"/>
              <a:t>Ex: Qt5 </a:t>
            </a:r>
            <a:r>
              <a:rPr lang="en-US" i="1" dirty="0" err="1" smtClean="0"/>
              <a:t>cadaques</a:t>
            </a:r>
            <a:r>
              <a:rPr lang="en-US" i="1" dirty="0" smtClean="0"/>
              <a:t> page 88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3358" y="2254928"/>
            <a:ext cx="3285570" cy="353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87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Delegate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 each item in a the model are visualized through a delegate, what is actually visible to the user are </a:t>
            </a:r>
            <a:r>
              <a:rPr lang="en-US" dirty="0" smtClean="0"/>
              <a:t>the delegates.</a:t>
            </a:r>
          </a:p>
          <a:p>
            <a:r>
              <a:rPr lang="en-US" dirty="0"/>
              <a:t>Each delegate gets access to a number of attached properties, some from the data model, others from the view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From the model, the properties convey the data for each item to the delegate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From the view, the properties </a:t>
            </a:r>
            <a:r>
              <a:rPr lang="en-US" dirty="0" smtClean="0"/>
              <a:t>convey state </a:t>
            </a:r>
            <a:r>
              <a:rPr lang="en-US" dirty="0"/>
              <a:t>information related to the delegate within the view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Most commonly used properties</a:t>
            </a:r>
          </a:p>
          <a:p>
            <a:pPr lvl="1"/>
            <a:r>
              <a:rPr lang="en-US" dirty="0" err="1" smtClean="0"/>
              <a:t>ListView.isCurrentItem</a:t>
            </a:r>
            <a:r>
              <a:rPr lang="en-US" dirty="0" smtClean="0"/>
              <a:t>: </a:t>
            </a:r>
            <a:r>
              <a:rPr lang="en-US" dirty="0" err="1" smtClean="0"/>
              <a:t>boolean</a:t>
            </a:r>
            <a:r>
              <a:rPr lang="en-US" dirty="0" smtClean="0"/>
              <a:t> indicating if the item is the current item</a:t>
            </a:r>
          </a:p>
          <a:p>
            <a:pPr lvl="1"/>
            <a:r>
              <a:rPr lang="en-US" dirty="0" err="1" smtClean="0"/>
              <a:t>ListView.view</a:t>
            </a:r>
            <a:r>
              <a:rPr lang="en-US" dirty="0" smtClean="0"/>
              <a:t>: read-only reference to the actual view</a:t>
            </a:r>
          </a:p>
          <a:p>
            <a:r>
              <a:rPr lang="en-US" i="1" dirty="0"/>
              <a:t>Ex: Qt5 </a:t>
            </a:r>
            <a:r>
              <a:rPr lang="en-US" i="1" dirty="0" err="1"/>
              <a:t>cadaques</a:t>
            </a:r>
            <a:r>
              <a:rPr lang="en-US" i="1" dirty="0"/>
              <a:t> page </a:t>
            </a:r>
            <a:r>
              <a:rPr lang="en-US" i="1" dirty="0" smtClean="0"/>
              <a:t>89 - 90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04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smtClean="0"/>
              <a:t>Delegate </a:t>
            </a:r>
            <a:r>
              <a:rPr lang="en-US" dirty="0"/>
              <a:t>(cont.) - Animating Added and Removed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some cases, the contents shown in a view changes over time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Items are added and removed as the </a:t>
            </a:r>
            <a:r>
              <a:rPr lang="en-US" dirty="0" err="1" smtClean="0"/>
              <a:t>underlaying</a:t>
            </a:r>
            <a:r>
              <a:rPr lang="en-US" dirty="0" smtClean="0"/>
              <a:t> data </a:t>
            </a:r>
            <a:r>
              <a:rPr lang="en-US" dirty="0"/>
              <a:t>model is altered</a:t>
            </a:r>
            <a:r>
              <a:rPr lang="en-US" dirty="0" smtClean="0"/>
              <a:t>.</a:t>
            </a:r>
          </a:p>
          <a:p>
            <a:r>
              <a:rPr lang="en-US" dirty="0"/>
              <a:t>QML views attaches two signals, </a:t>
            </a:r>
            <a:r>
              <a:rPr lang="en-US" dirty="0" err="1"/>
              <a:t>onAdd</a:t>
            </a:r>
            <a:r>
              <a:rPr lang="en-US" dirty="0"/>
              <a:t> and </a:t>
            </a:r>
            <a:r>
              <a:rPr lang="en-US" dirty="0" err="1"/>
              <a:t>onRemove</a:t>
            </a:r>
            <a:r>
              <a:rPr lang="en-US" dirty="0"/>
              <a:t>, to each item delegate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By connecting </a:t>
            </a:r>
            <a:r>
              <a:rPr lang="en-US" dirty="0"/>
              <a:t>animations to these, it is easy to create the movement necessary to aid the user in identifying what </a:t>
            </a:r>
            <a:r>
              <a:rPr lang="en-US" dirty="0" smtClean="0"/>
              <a:t>is taking </a:t>
            </a:r>
            <a:r>
              <a:rPr lang="en-US" dirty="0"/>
              <a:t>place</a:t>
            </a:r>
            <a:r>
              <a:rPr lang="en-US" dirty="0" smtClean="0"/>
              <a:t>.</a:t>
            </a:r>
          </a:p>
          <a:p>
            <a:r>
              <a:rPr lang="en-US" i="1" dirty="0"/>
              <a:t>Ex: Qt5 </a:t>
            </a:r>
            <a:r>
              <a:rPr lang="en-US" i="1" dirty="0" err="1"/>
              <a:t>cadaques</a:t>
            </a:r>
            <a:r>
              <a:rPr lang="en-US" i="1" dirty="0"/>
              <a:t> page </a:t>
            </a:r>
            <a:r>
              <a:rPr lang="en-US" i="1" dirty="0" smtClean="0"/>
              <a:t>91 - 92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6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Delegate (cont.) - Shape-Shifting Delegates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commonly used mechanism in lists is that the current item is expanded when </a:t>
            </a:r>
            <a:r>
              <a:rPr lang="en-US" dirty="0" smtClean="0"/>
              <a:t>activated.</a:t>
            </a:r>
          </a:p>
          <a:p>
            <a:pPr lvl="1"/>
            <a:r>
              <a:rPr lang="en-US" dirty="0"/>
              <a:t>dynamically let the item expand to fill the screen to enter a new part of the user </a:t>
            </a:r>
            <a:r>
              <a:rPr lang="en-US" dirty="0" smtClean="0"/>
              <a:t>interface</a:t>
            </a:r>
          </a:p>
          <a:p>
            <a:pPr lvl="1"/>
            <a:r>
              <a:rPr lang="en-US" dirty="0"/>
              <a:t>provide slightly more information for the current item in a given list</a:t>
            </a:r>
            <a:r>
              <a:rPr lang="en-US" dirty="0" smtClean="0"/>
              <a:t>.</a:t>
            </a:r>
          </a:p>
          <a:p>
            <a:r>
              <a:rPr lang="en-US" dirty="0"/>
              <a:t>The mechanism used to control this is a state, expanded </a:t>
            </a:r>
            <a:r>
              <a:rPr lang="en-US" dirty="0" smtClean="0"/>
              <a:t>that each </a:t>
            </a:r>
            <a:r>
              <a:rPr lang="en-US" dirty="0"/>
              <a:t>item delegate can enter, where the item is expanded</a:t>
            </a:r>
            <a:r>
              <a:rPr lang="en-US" dirty="0" smtClean="0"/>
              <a:t>.</a:t>
            </a:r>
          </a:p>
          <a:p>
            <a:r>
              <a:rPr lang="en-US" i="1" dirty="0"/>
              <a:t>Ex: Qt5 </a:t>
            </a:r>
            <a:r>
              <a:rPr lang="en-US" i="1" dirty="0" err="1"/>
              <a:t>cadaques</a:t>
            </a:r>
            <a:r>
              <a:rPr lang="en-US" i="1" dirty="0"/>
              <a:t> page </a:t>
            </a:r>
            <a:r>
              <a:rPr lang="en-US" i="1" dirty="0" smtClean="0"/>
              <a:t>93 - 97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74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Advanced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Path View</a:t>
            </a:r>
          </a:p>
          <a:p>
            <a:r>
              <a:rPr lang="en-US" dirty="0" smtClean="0"/>
              <a:t>A model from XML</a:t>
            </a:r>
          </a:p>
          <a:p>
            <a:r>
              <a:rPr lang="en-US" dirty="0" smtClean="0"/>
              <a:t>Lists with Sections</a:t>
            </a:r>
          </a:p>
          <a:p>
            <a:r>
              <a:rPr lang="en-US" dirty="0" smtClean="0"/>
              <a:t>Tuning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43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Advanced </a:t>
            </a:r>
            <a:r>
              <a:rPr lang="en-US" dirty="0" smtClean="0"/>
              <a:t>Techniques (cont.) – The </a:t>
            </a:r>
            <a:r>
              <a:rPr lang="en-US" dirty="0" err="1" smtClean="0"/>
              <a:t>PathView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PathView</a:t>
            </a:r>
            <a:r>
              <a:rPr lang="en-US" dirty="0"/>
              <a:t> element is the most powerful, but also the most complex, view provided in </a:t>
            </a:r>
            <a:r>
              <a:rPr lang="en-US" dirty="0" err="1"/>
              <a:t>Qt</a:t>
            </a:r>
            <a:r>
              <a:rPr lang="en-US" dirty="0"/>
              <a:t> Quick</a:t>
            </a:r>
            <a:r>
              <a:rPr lang="en-US" dirty="0" smtClean="0"/>
              <a:t>.</a:t>
            </a:r>
          </a:p>
          <a:p>
            <a:r>
              <a:rPr lang="en-US" dirty="0"/>
              <a:t>It makes </a:t>
            </a:r>
            <a:r>
              <a:rPr lang="en-US" dirty="0" smtClean="0"/>
              <a:t>it possible </a:t>
            </a:r>
            <a:r>
              <a:rPr lang="en-US" dirty="0"/>
              <a:t>to create a view where the items are laid out along an arbitrary path</a:t>
            </a:r>
            <a:r>
              <a:rPr lang="en-US" dirty="0" smtClean="0"/>
              <a:t>.</a:t>
            </a:r>
          </a:p>
          <a:p>
            <a:r>
              <a:rPr lang="en-US" dirty="0"/>
              <a:t>Along the same path, attributes </a:t>
            </a:r>
            <a:r>
              <a:rPr lang="en-US" dirty="0" smtClean="0"/>
              <a:t>such as </a:t>
            </a:r>
            <a:r>
              <a:rPr lang="en-US" dirty="0"/>
              <a:t>scale, opacity and more can be controlled in detail</a:t>
            </a:r>
            <a:r>
              <a:rPr lang="en-US" dirty="0" smtClean="0"/>
              <a:t>.</a:t>
            </a:r>
          </a:p>
          <a:p>
            <a:r>
              <a:rPr lang="en-US" i="1" dirty="0"/>
              <a:t>Ex: Qt5 </a:t>
            </a:r>
            <a:r>
              <a:rPr lang="en-US" i="1" dirty="0" err="1"/>
              <a:t>cadaques</a:t>
            </a:r>
            <a:r>
              <a:rPr lang="en-US" i="1" dirty="0"/>
              <a:t> page </a:t>
            </a:r>
            <a:r>
              <a:rPr lang="en-US" i="1" dirty="0" smtClean="0"/>
              <a:t>97 - 99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19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Advanced Techniques (cont.) – </a:t>
            </a:r>
            <a:r>
              <a:rPr lang="en-US" dirty="0" smtClean="0"/>
              <a:t>A Model from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XmlListModel</a:t>
            </a:r>
            <a:r>
              <a:rPr lang="en-US" dirty="0"/>
              <a:t> element that exposes XML data as </a:t>
            </a:r>
            <a:r>
              <a:rPr lang="en-US" dirty="0" smtClean="0"/>
              <a:t>a model.</a:t>
            </a:r>
          </a:p>
          <a:p>
            <a:r>
              <a:rPr lang="en-US" dirty="0"/>
              <a:t>The element can fetch XML data locally or remotely and then processes the data using </a:t>
            </a:r>
            <a:r>
              <a:rPr lang="en-US" dirty="0" err="1"/>
              <a:t>XPath</a:t>
            </a:r>
            <a:r>
              <a:rPr lang="en-US" dirty="0"/>
              <a:t> expressions</a:t>
            </a:r>
            <a:r>
              <a:rPr lang="en-US" dirty="0" smtClean="0"/>
              <a:t>.</a:t>
            </a:r>
          </a:p>
          <a:p>
            <a:r>
              <a:rPr lang="en-US" i="1" dirty="0"/>
              <a:t>Ex: Qt5 </a:t>
            </a:r>
            <a:r>
              <a:rPr lang="en-US" i="1" dirty="0" err="1"/>
              <a:t>cadaques</a:t>
            </a:r>
            <a:r>
              <a:rPr lang="en-US" i="1" dirty="0"/>
              <a:t> page </a:t>
            </a:r>
            <a:r>
              <a:rPr lang="en-US" i="1" dirty="0" smtClean="0"/>
              <a:t>101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88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Advanced Techniques (cont.) – </a:t>
            </a:r>
            <a:r>
              <a:rPr lang="en-US" dirty="0" smtClean="0"/>
              <a:t>Lists with 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6682405" cy="419548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Sometimes, the data in a list can be divided into sections. It can be as simple as dividing a list of contacts </a:t>
            </a:r>
            <a:r>
              <a:rPr lang="en-US" dirty="0" smtClean="0"/>
              <a:t>into sections </a:t>
            </a:r>
            <a:r>
              <a:rPr lang="en-US" dirty="0"/>
              <a:t>under each letter of the alphabet or music tracks under albums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section.property</a:t>
            </a:r>
            <a:r>
              <a:rPr lang="en-US" dirty="0" smtClean="0"/>
              <a:t>: </a:t>
            </a:r>
            <a:r>
              <a:rPr lang="en-US" dirty="0"/>
              <a:t>divide the contents into </a:t>
            </a:r>
            <a:r>
              <a:rPr lang="en-US" dirty="0" smtClean="0"/>
              <a:t>sections</a:t>
            </a:r>
          </a:p>
          <a:p>
            <a:r>
              <a:rPr lang="en-US" dirty="0" err="1" smtClean="0"/>
              <a:t>section.criteria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ViewSection.FullString</a:t>
            </a:r>
            <a:r>
              <a:rPr lang="en-US" dirty="0" smtClean="0"/>
              <a:t>: </a:t>
            </a:r>
            <a:r>
              <a:rPr lang="en-US" dirty="0"/>
              <a:t>default value and can be used for models that </a:t>
            </a:r>
            <a:r>
              <a:rPr lang="en-US" dirty="0" smtClean="0"/>
              <a:t>have clear sections, </a:t>
            </a:r>
            <a:r>
              <a:rPr lang="en-US" dirty="0"/>
              <a:t>for example tracks of music </a:t>
            </a:r>
            <a:r>
              <a:rPr lang="en-US" dirty="0" smtClean="0"/>
              <a:t>albums</a:t>
            </a:r>
          </a:p>
          <a:p>
            <a:r>
              <a:rPr lang="en-US" dirty="0" err="1" smtClean="0"/>
              <a:t>ViewSection.FirstCharacter</a:t>
            </a:r>
            <a:r>
              <a:rPr lang="en-US" dirty="0" smtClean="0"/>
              <a:t>: </a:t>
            </a:r>
            <a:r>
              <a:rPr lang="en-US" dirty="0"/>
              <a:t>takes the first character of a property and </a:t>
            </a:r>
            <a:r>
              <a:rPr lang="en-US" dirty="0" smtClean="0"/>
              <a:t>means that </a:t>
            </a:r>
            <a:r>
              <a:rPr lang="en-US" dirty="0"/>
              <a:t>any property can be used for </a:t>
            </a:r>
            <a:r>
              <a:rPr lang="en-US" dirty="0" smtClean="0"/>
              <a:t>this.</a:t>
            </a:r>
            <a:r>
              <a:rPr lang="en-US" dirty="0"/>
              <a:t> </a:t>
            </a:r>
            <a:r>
              <a:rPr lang="en-US" dirty="0" smtClean="0"/>
              <a:t> The </a:t>
            </a:r>
            <a:r>
              <a:rPr lang="en-US" dirty="0"/>
              <a:t>most common example being the last name of contacts in a </a:t>
            </a:r>
            <a:r>
              <a:rPr lang="en-US" dirty="0" smtClean="0"/>
              <a:t>phone book.</a:t>
            </a:r>
          </a:p>
          <a:p>
            <a:r>
              <a:rPr lang="en-US" i="1" dirty="0"/>
              <a:t>Ex: Qt5 </a:t>
            </a:r>
            <a:r>
              <a:rPr lang="en-US" i="1" dirty="0" err="1"/>
              <a:t>cadaques</a:t>
            </a:r>
            <a:r>
              <a:rPr lang="en-US" i="1" dirty="0"/>
              <a:t> page </a:t>
            </a:r>
            <a:r>
              <a:rPr lang="en-US" i="1" dirty="0" smtClean="0"/>
              <a:t>102 - 103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026" y="1853248"/>
            <a:ext cx="3915247" cy="481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587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7144708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9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Advanced Techniques (cont.) – </a:t>
            </a:r>
            <a:r>
              <a:rPr lang="en-US" dirty="0" err="1" smtClean="0"/>
              <a:t>Tunning</a:t>
            </a:r>
            <a:r>
              <a:rPr lang="en-US" dirty="0" smtClean="0"/>
              <a:t>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perceived performance of a view of a model depends very much on the time needed to prepare new </a:t>
            </a:r>
            <a:r>
              <a:rPr lang="en-US" dirty="0" smtClean="0"/>
              <a:t>delega</a:t>
            </a:r>
            <a:r>
              <a:rPr lang="en-US" dirty="0"/>
              <a:t>tes</a:t>
            </a:r>
            <a:endParaRPr lang="en-US" dirty="0" smtClean="0"/>
          </a:p>
          <a:p>
            <a:r>
              <a:rPr lang="en-US" dirty="0"/>
              <a:t>Having more delegates sacrifices memory for a smoother experience and slightly more time to initialize </a:t>
            </a:r>
            <a:r>
              <a:rPr lang="en-US" dirty="0" smtClean="0"/>
              <a:t>each delegate.</a:t>
            </a:r>
          </a:p>
          <a:p>
            <a:r>
              <a:rPr lang="en-US" dirty="0"/>
              <a:t>Each time a delegate is instantiated, its </a:t>
            </a:r>
            <a:r>
              <a:rPr lang="en-US" dirty="0" smtClean="0"/>
              <a:t>contents is </a:t>
            </a:r>
            <a:r>
              <a:rPr lang="en-US" dirty="0"/>
              <a:t>evaluated and compiled. This takes time, and if it takes too much time, it will lead to a poor scrolling experience</a:t>
            </a:r>
            <a:r>
              <a:rPr lang="en-US" dirty="0" smtClean="0"/>
              <a:t>.</a:t>
            </a:r>
          </a:p>
          <a:p>
            <a:r>
              <a:rPr lang="en-US" dirty="0"/>
              <a:t>Having many elements in a delegate will also degrade the scrolling performance</a:t>
            </a:r>
            <a:r>
              <a:rPr lang="en-US" dirty="0" smtClean="0"/>
              <a:t>.</a:t>
            </a:r>
          </a:p>
          <a:p>
            <a:r>
              <a:rPr lang="en-US" dirty="0"/>
              <a:t>To remedy the two later issues, it is recommended to use Loader elements. These can be used to </a:t>
            </a:r>
            <a:r>
              <a:rPr lang="en-US" dirty="0" smtClean="0"/>
              <a:t>instantiate additional </a:t>
            </a:r>
            <a:r>
              <a:rPr lang="en-US" dirty="0"/>
              <a:t>elements when they are needed</a:t>
            </a:r>
            <a:r>
              <a:rPr lang="en-US" dirty="0" smtClean="0"/>
              <a:t>. </a:t>
            </a:r>
            <a:r>
              <a:rPr lang="en-US" dirty="0"/>
              <a:t>For instance, an expanding delegate may use a Loader to </a:t>
            </a:r>
            <a:r>
              <a:rPr lang="en-US" dirty="0" smtClean="0"/>
              <a:t>postpone the </a:t>
            </a:r>
            <a:r>
              <a:rPr lang="en-US" dirty="0"/>
              <a:t>instantiation of its detailed view until it is needed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K</a:t>
            </a:r>
            <a:r>
              <a:rPr lang="en-US" dirty="0" smtClean="0"/>
              <a:t>eep </a:t>
            </a:r>
            <a:r>
              <a:rPr lang="en-US" dirty="0"/>
              <a:t>the </a:t>
            </a:r>
            <a:r>
              <a:rPr lang="en-US"/>
              <a:t>amount </a:t>
            </a:r>
            <a:r>
              <a:rPr lang="en-US" smtClean="0"/>
              <a:t>of JavaScript </a:t>
            </a:r>
            <a:r>
              <a:rPr lang="en-US" dirty="0"/>
              <a:t>to a minimum in each delegate.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44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9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Qt5_cadaques.pdf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9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015" y="2034162"/>
            <a:ext cx="5923742" cy="3509614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0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Loading Components Dynamically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US" i="1" dirty="0" smtClean="0"/>
              <a:t>Loader</a:t>
            </a:r>
            <a:r>
              <a:rPr lang="en-US" dirty="0" smtClean="0"/>
              <a:t> element</a:t>
            </a:r>
          </a:p>
          <a:p>
            <a:r>
              <a:rPr lang="en-US" dirty="0" smtClean="0"/>
              <a:t>Placeholder</a:t>
            </a:r>
          </a:p>
          <a:p>
            <a:r>
              <a:rPr lang="en-US" dirty="0" smtClean="0"/>
              <a:t>Item to load is controlled</a:t>
            </a:r>
          </a:p>
          <a:p>
            <a:pPr lvl="1"/>
            <a:r>
              <a:rPr lang="en-US" i="1" dirty="0" smtClean="0"/>
              <a:t>source </a:t>
            </a:r>
            <a:r>
              <a:rPr lang="en-US" dirty="0" smtClean="0"/>
              <a:t>property: URL</a:t>
            </a:r>
          </a:p>
          <a:p>
            <a:pPr lvl="1"/>
            <a:r>
              <a:rPr lang="en-US" i="1" dirty="0" err="1" smtClean="0"/>
              <a:t>sourceComponent</a:t>
            </a:r>
            <a:r>
              <a:rPr lang="en-US" i="1" dirty="0" smtClean="0"/>
              <a:t> </a:t>
            </a:r>
            <a:r>
              <a:rPr lang="en-US" dirty="0" smtClean="0"/>
              <a:t>property: instantiates a component</a:t>
            </a:r>
          </a:p>
          <a:p>
            <a:r>
              <a:rPr lang="en-US" dirty="0" smtClean="0"/>
              <a:t>size depends of the item and vice versa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2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Loading Components </a:t>
            </a:r>
            <a:r>
              <a:rPr lang="en-US" dirty="0" smtClean="0"/>
              <a:t>Dynamically (cont.)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Ex: Qt5 </a:t>
            </a:r>
            <a:r>
              <a:rPr lang="en-US" dirty="0" err="1" smtClean="0"/>
              <a:t>casdaques</a:t>
            </a:r>
            <a:r>
              <a:rPr lang="en-US" dirty="0" smtClean="0"/>
              <a:t> pages 201 - 202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796466"/>
            <a:ext cx="4799561" cy="3206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138" y="2796466"/>
            <a:ext cx="4807667" cy="321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57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1. Loading Components Dynamically (cont</a:t>
            </a:r>
            <a:r>
              <a:rPr lang="en-US" sz="4000" dirty="0" smtClean="0"/>
              <a:t>.) – Connecting Indirectly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cannot </a:t>
            </a:r>
            <a:r>
              <a:rPr lang="en-US" dirty="0"/>
              <a:t>connect to signals using the </a:t>
            </a:r>
            <a:r>
              <a:rPr lang="en-US" dirty="0" err="1"/>
              <a:t>onSignalName</a:t>
            </a:r>
            <a:r>
              <a:rPr lang="en-US" dirty="0"/>
              <a:t> </a:t>
            </a:r>
            <a:r>
              <a:rPr lang="en-US" dirty="0" smtClean="0"/>
              <a:t>approach</a:t>
            </a:r>
          </a:p>
          <a:p>
            <a:r>
              <a:rPr lang="en-US" dirty="0"/>
              <a:t>Connections element must be </a:t>
            </a:r>
            <a:r>
              <a:rPr lang="en-US" dirty="0" smtClean="0"/>
              <a:t>used. </a:t>
            </a:r>
            <a:r>
              <a:rPr lang="en-US" dirty="0"/>
              <a:t>It connects to any number of signals </a:t>
            </a:r>
            <a:r>
              <a:rPr lang="en-US" dirty="0" smtClean="0"/>
              <a:t>of a </a:t>
            </a:r>
            <a:r>
              <a:rPr lang="en-US" dirty="0"/>
              <a:t>target element</a:t>
            </a:r>
            <a:r>
              <a:rPr lang="en-US" dirty="0" smtClean="0"/>
              <a:t>.</a:t>
            </a:r>
          </a:p>
          <a:p>
            <a:r>
              <a:rPr lang="en-US" dirty="0"/>
              <a:t>Ex: Qt5 </a:t>
            </a:r>
            <a:r>
              <a:rPr lang="en-US" dirty="0" err="1"/>
              <a:t>casdaques</a:t>
            </a:r>
            <a:r>
              <a:rPr lang="en-US" dirty="0"/>
              <a:t> pages </a:t>
            </a:r>
            <a:r>
              <a:rPr lang="en-US" dirty="0" smtClean="0"/>
              <a:t>203 </a:t>
            </a:r>
            <a:r>
              <a:rPr lang="en-US" dirty="0"/>
              <a:t>- </a:t>
            </a:r>
            <a:r>
              <a:rPr lang="en-US" dirty="0" smtClean="0"/>
              <a:t>204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054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1. Loading Components Dynamically (cont.) – </a:t>
            </a:r>
            <a:r>
              <a:rPr lang="en-US" sz="4000" dirty="0" smtClean="0"/>
              <a:t>Binding Indirectly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bind a property of </a:t>
            </a:r>
            <a:r>
              <a:rPr lang="en-US" dirty="0" smtClean="0"/>
              <a:t>any element</a:t>
            </a:r>
            <a:r>
              <a:rPr lang="en-US" dirty="0"/>
              <a:t>, including dynamically created elements, the Binding element is used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 </a:t>
            </a:r>
            <a:r>
              <a:rPr lang="en-US" i="1" dirty="0" smtClean="0"/>
              <a:t>target</a:t>
            </a:r>
            <a:r>
              <a:rPr lang="en-US" dirty="0" smtClean="0"/>
              <a:t> element</a:t>
            </a:r>
          </a:p>
          <a:p>
            <a:pPr lvl="1"/>
            <a:r>
              <a:rPr lang="en-US" dirty="0" smtClean="0"/>
              <a:t>A </a:t>
            </a:r>
            <a:r>
              <a:rPr lang="en-US" i="1" dirty="0" smtClean="0"/>
              <a:t>property</a:t>
            </a:r>
            <a:r>
              <a:rPr lang="en-US" dirty="0" smtClean="0"/>
              <a:t> to bind</a:t>
            </a:r>
          </a:p>
          <a:p>
            <a:pPr lvl="1"/>
            <a:r>
              <a:rPr lang="en-US" dirty="0" smtClean="0"/>
              <a:t>A </a:t>
            </a:r>
            <a:r>
              <a:rPr lang="en-US" i="1" dirty="0" smtClean="0"/>
              <a:t>value</a:t>
            </a:r>
            <a:r>
              <a:rPr lang="en-US" dirty="0" smtClean="0"/>
              <a:t> to bind it to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smtClean="0"/>
              <a:t>when</a:t>
            </a:r>
            <a:r>
              <a:rPr lang="en-US" dirty="0" smtClean="0"/>
              <a:t> to limit the time when the binding is active</a:t>
            </a:r>
          </a:p>
        </p:txBody>
      </p:sp>
    </p:spTree>
    <p:extLst>
      <p:ext uri="{BB962C8B-B14F-4D97-AF65-F5344CB8AC3E}">
        <p14:creationId xmlns:p14="http://schemas.microsoft.com/office/powerpoint/2010/main" val="4358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Creating and Destroying </a:t>
            </a:r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</a:p>
          <a:p>
            <a:pPr lvl="1"/>
            <a:r>
              <a:rPr lang="en-US" dirty="0" smtClean="0"/>
              <a:t>Loading a piece of QML =&gt; a component is created</a:t>
            </a:r>
          </a:p>
          <a:p>
            <a:pPr lvl="2"/>
            <a:r>
              <a:rPr lang="en-US" dirty="0" smtClean="0"/>
              <a:t>Encapsulates the interpreted QML =&gt; create items</a:t>
            </a:r>
          </a:p>
          <a:p>
            <a:r>
              <a:rPr lang="en-US" dirty="0" smtClean="0"/>
              <a:t>Creating QML Object </a:t>
            </a:r>
          </a:p>
          <a:p>
            <a:pPr lvl="1"/>
            <a:r>
              <a:rPr lang="en-US" dirty="0" smtClean="0"/>
              <a:t>QML code stored in files</a:t>
            </a:r>
          </a:p>
          <a:p>
            <a:pPr lvl="1"/>
            <a:r>
              <a:rPr lang="en-US" dirty="0" smtClean="0"/>
              <a:t>QML code stored on server</a:t>
            </a:r>
          </a:p>
          <a:p>
            <a:pPr lvl="1"/>
            <a:r>
              <a:rPr lang="en-US" dirty="0" smtClean="0"/>
              <a:t>Directly from text strings containing QML code</a:t>
            </a:r>
          </a:p>
        </p:txBody>
      </p:sp>
    </p:spTree>
    <p:extLst>
      <p:ext uri="{BB962C8B-B14F-4D97-AF65-F5344CB8AC3E}">
        <p14:creationId xmlns:p14="http://schemas.microsoft.com/office/powerpoint/2010/main" val="200893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2. Creating and Destroying </a:t>
            </a:r>
            <a:r>
              <a:rPr lang="en-US" sz="3200" dirty="0" smtClean="0"/>
              <a:t>Objects (cont.) – Dynamically Loading and Instantiating Items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8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17132" y="1853248"/>
            <a:ext cx="8946541" cy="419548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Loading a piece of QML =&gt; first interpreted into a component</a:t>
            </a:r>
          </a:p>
          <a:p>
            <a:pPr lvl="1"/>
            <a:r>
              <a:rPr lang="en-US" dirty="0" smtClean="0"/>
              <a:t>Loading dependencies</a:t>
            </a:r>
          </a:p>
          <a:p>
            <a:pPr lvl="1"/>
            <a:r>
              <a:rPr lang="en-US" dirty="0" smtClean="0"/>
              <a:t>Validating the code</a:t>
            </a:r>
          </a:p>
          <a:p>
            <a:pPr lvl="1"/>
            <a:r>
              <a:rPr lang="en-US" dirty="0" smtClean="0"/>
              <a:t>Location: local file, </a:t>
            </a:r>
            <a:r>
              <a:rPr lang="en-US" dirty="0" err="1" smtClean="0"/>
              <a:t>Qt</a:t>
            </a:r>
            <a:r>
              <a:rPr lang="en-US" dirty="0" smtClean="0"/>
              <a:t> resource, distance network</a:t>
            </a:r>
          </a:p>
          <a:p>
            <a:r>
              <a:rPr lang="en-US" dirty="0" smtClean="0"/>
              <a:t>status property:</a:t>
            </a:r>
          </a:p>
          <a:p>
            <a:pPr lvl="1"/>
            <a:r>
              <a:rPr lang="en-US" dirty="0" err="1" smtClean="0"/>
              <a:t>Component.Null</a:t>
            </a:r>
            <a:endParaRPr lang="en-US" dirty="0" smtClean="0"/>
          </a:p>
          <a:p>
            <a:pPr lvl="1"/>
            <a:r>
              <a:rPr lang="en-US" dirty="0" err="1" smtClean="0"/>
              <a:t>Component.Loading</a:t>
            </a:r>
            <a:endParaRPr lang="en-US" dirty="0" smtClean="0"/>
          </a:p>
          <a:p>
            <a:pPr lvl="1"/>
            <a:r>
              <a:rPr lang="en-US" dirty="0" err="1" smtClean="0"/>
              <a:t>Component.Ready</a:t>
            </a:r>
            <a:r>
              <a:rPr lang="en-US" dirty="0" smtClean="0"/>
              <a:t> =&gt; the component can be used to instantiate objects</a:t>
            </a:r>
          </a:p>
          <a:p>
            <a:pPr lvl="1"/>
            <a:r>
              <a:rPr lang="en-US" dirty="0" err="1" smtClean="0"/>
              <a:t>Component.Error</a:t>
            </a:r>
            <a:r>
              <a:rPr lang="en-US" dirty="0" smtClean="0"/>
              <a:t> =&gt; </a:t>
            </a:r>
            <a:r>
              <a:rPr lang="en-US" dirty="0" err="1" smtClean="0"/>
              <a:t>Component.errorString</a:t>
            </a:r>
            <a:r>
              <a:rPr lang="en-US" dirty="0" smtClean="0"/>
              <a:t>()</a:t>
            </a:r>
          </a:p>
          <a:p>
            <a:r>
              <a:rPr lang="en-US" dirty="0" smtClean="0"/>
              <a:t>progress property</a:t>
            </a:r>
          </a:p>
          <a:p>
            <a:pPr lvl="1"/>
            <a:r>
              <a:rPr lang="en-US" dirty="0" smtClean="0"/>
              <a:t>0.0: nothing has been loaded</a:t>
            </a:r>
          </a:p>
          <a:p>
            <a:pPr lvl="1"/>
            <a:r>
              <a:rPr lang="en-US" dirty="0" smtClean="0"/>
              <a:t>1.0: all has been loaded</a:t>
            </a:r>
          </a:p>
          <a:p>
            <a:r>
              <a:rPr lang="en-US" dirty="0"/>
              <a:t>Ex: Qt5 </a:t>
            </a:r>
            <a:r>
              <a:rPr lang="en-US" dirty="0" err="1"/>
              <a:t>casdaques</a:t>
            </a:r>
            <a:r>
              <a:rPr lang="en-US" dirty="0"/>
              <a:t> </a:t>
            </a:r>
            <a:r>
              <a:rPr lang="en-US" dirty="0" smtClean="0"/>
              <a:t>page 206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16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2. Creating and Destroying Objects (cont.) – </a:t>
            </a:r>
            <a:r>
              <a:rPr lang="en-US" sz="3200" dirty="0" smtClean="0"/>
              <a:t>Dynamically Instantiating Items from Text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 err="1"/>
              <a:t>Qt.createQmlObject</a:t>
            </a:r>
            <a:r>
              <a:rPr lang="en-US" dirty="0"/>
              <a:t> function is </a:t>
            </a:r>
            <a:r>
              <a:rPr lang="en-US" dirty="0" smtClean="0"/>
              <a:t>used</a:t>
            </a:r>
          </a:p>
          <a:p>
            <a:r>
              <a:rPr lang="en-US" dirty="0" smtClean="0"/>
              <a:t>3 argument</a:t>
            </a:r>
          </a:p>
          <a:p>
            <a:pPr lvl="1"/>
            <a:r>
              <a:rPr lang="en-US" dirty="0" err="1" smtClean="0"/>
              <a:t>qml</a:t>
            </a:r>
            <a:r>
              <a:rPr lang="en-US" dirty="0" smtClean="0"/>
              <a:t>: string of QML code to instantiate</a:t>
            </a:r>
          </a:p>
          <a:p>
            <a:pPr lvl="1"/>
            <a:r>
              <a:rPr lang="en-US" dirty="0" smtClean="0"/>
              <a:t>parent: parent object to the newly created object</a:t>
            </a:r>
          </a:p>
          <a:p>
            <a:pPr lvl="1"/>
            <a:r>
              <a:rPr lang="en-US" dirty="0" err="1" smtClean="0"/>
              <a:t>filepath</a:t>
            </a:r>
            <a:r>
              <a:rPr lang="en-US" dirty="0" smtClean="0"/>
              <a:t>: reporting any errors from the creation of the object</a:t>
            </a:r>
          </a:p>
          <a:p>
            <a:r>
              <a:rPr lang="en-US" dirty="0" smtClean="0"/>
              <a:t>Result</a:t>
            </a:r>
          </a:p>
          <a:p>
            <a:pPr lvl="1"/>
            <a:r>
              <a:rPr lang="en-US" dirty="0" smtClean="0"/>
              <a:t>A new object</a:t>
            </a:r>
          </a:p>
          <a:p>
            <a:pPr lvl="1"/>
            <a:r>
              <a:rPr lang="en-US" dirty="0" smtClean="0"/>
              <a:t>Null</a:t>
            </a:r>
          </a:p>
          <a:p>
            <a:r>
              <a:rPr lang="en-US" dirty="0"/>
              <a:t>Ex: Qt5 </a:t>
            </a:r>
            <a:r>
              <a:rPr lang="en-US" dirty="0" err="1"/>
              <a:t>casdaques</a:t>
            </a:r>
            <a:r>
              <a:rPr lang="en-US" dirty="0"/>
              <a:t> page </a:t>
            </a:r>
            <a:r>
              <a:rPr lang="en-US" dirty="0" smtClean="0"/>
              <a:t>207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04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851</TotalTime>
  <Words>1537</Words>
  <Application>Microsoft Office PowerPoint</Application>
  <PresentationFormat>Widescreen</PresentationFormat>
  <Paragraphs>186</Paragraphs>
  <Slides>23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Century Gothic</vt:lpstr>
      <vt:lpstr>Wingdings 3</vt:lpstr>
      <vt:lpstr>Ion</vt:lpstr>
      <vt:lpstr>Dynamic QML</vt:lpstr>
      <vt:lpstr>Content</vt:lpstr>
      <vt:lpstr>1. Loading Components Dynamically</vt:lpstr>
      <vt:lpstr>1. Loading Components Dynamically (cont.) </vt:lpstr>
      <vt:lpstr>1. Loading Components Dynamically (cont.) – Connecting Indirectly</vt:lpstr>
      <vt:lpstr>1. Loading Components Dynamically (cont.) – Binding Indirectly</vt:lpstr>
      <vt:lpstr>2. Creating and Destroying Objects</vt:lpstr>
      <vt:lpstr>2. Creating and Destroying Objects (cont.) – Dynamically Loading and Instantiating Items</vt:lpstr>
      <vt:lpstr>2. Creating and Destroying Objects (cont.) – Dynamically Instantiating Items from Text</vt:lpstr>
      <vt:lpstr>2. Creating and Destroying Objects (cont.) – Managing Dynamically Created Elements</vt:lpstr>
      <vt:lpstr>3. Tracking Dynamic Objects</vt:lpstr>
      <vt:lpstr>3. Dynamic Views (cont.) – GridView</vt:lpstr>
      <vt:lpstr>4. Delegate</vt:lpstr>
      <vt:lpstr>4. Delegate (cont.) - Animating Added and Removed Items</vt:lpstr>
      <vt:lpstr>4. Delegate (cont.) - Shape-Shifting Delegates</vt:lpstr>
      <vt:lpstr>5. Advanced Techniques</vt:lpstr>
      <vt:lpstr>5. Advanced Techniques (cont.) – The PathView</vt:lpstr>
      <vt:lpstr>5. Advanced Techniques (cont.) – A Model from XML</vt:lpstr>
      <vt:lpstr>5. Advanced Techniques (cont.) – Lists with Sections</vt:lpstr>
      <vt:lpstr>5. Advanced Techniques (cont.) – Tunning Performance</vt:lpstr>
      <vt:lpstr>Summary</vt:lpstr>
      <vt:lpstr>Reference</vt:lpstr>
      <vt:lpstr>Q&amp;A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Lession</dc:title>
  <dc:creator>TUNG THANH DAO/LGEVH VC SOFTWARE DEVELOPMENT 1(tung.dao@lge.com)</dc:creator>
  <cp:lastModifiedBy>TUNG THANH DAO/LGEVH VC SOFTWARE DEVELOPMENT 1(tung.dao@lge.com)</cp:lastModifiedBy>
  <cp:revision>220</cp:revision>
  <dcterms:created xsi:type="dcterms:W3CDTF">2017-09-15T01:40:06Z</dcterms:created>
  <dcterms:modified xsi:type="dcterms:W3CDTF">2017-09-28T06:23:26Z</dcterms:modified>
</cp:coreProperties>
</file>