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320" r:id="rId5"/>
    <p:sldId id="321" r:id="rId6"/>
    <p:sldId id="322" r:id="rId7"/>
    <p:sldId id="268" r:id="rId8"/>
    <p:sldId id="270" r:id="rId9"/>
    <p:sldId id="271" r:id="rId10"/>
    <p:sldId id="259" r:id="rId11"/>
    <p:sldId id="26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265" r:id="rId61"/>
    <p:sldId id="266" r:id="rId62"/>
    <p:sldId id="26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320"/>
            <p14:sldId id="321"/>
            <p14:sldId id="322"/>
            <p14:sldId id="268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07" d="100"/>
          <a:sy n="107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JS Data Types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FD4F4B10-24EA-47CB-B3F6-64A2CA94C3EC}">
      <dgm:prSet/>
      <dgm:spPr/>
      <dgm:t>
        <a:bodyPr/>
        <a:lstStyle/>
        <a:p>
          <a:r>
            <a:rPr lang="en-US" dirty="0" smtClean="0"/>
            <a:t>2. JS Functions</a:t>
          </a:r>
        </a:p>
      </dgm:t>
    </dgm:pt>
    <dgm:pt modelId="{4ACA1A47-099F-45F0-A7B8-4886EDA19B95}" type="parTrans" cxnId="{0AF895DD-C3BD-4EF9-B384-76F1C74CEB08}">
      <dgm:prSet/>
      <dgm:spPr/>
      <dgm:t>
        <a:bodyPr/>
        <a:lstStyle/>
        <a:p>
          <a:endParaRPr lang="en-US"/>
        </a:p>
      </dgm:t>
    </dgm:pt>
    <dgm:pt modelId="{0CA92474-9373-4A55-A7E9-C0625BE659E4}" type="sibTrans" cxnId="{0AF895DD-C3BD-4EF9-B384-76F1C74CEB08}">
      <dgm:prSet/>
      <dgm:spPr/>
      <dgm:t>
        <a:bodyPr/>
        <a:lstStyle/>
        <a:p>
          <a:endParaRPr lang="en-US"/>
        </a:p>
      </dgm:t>
    </dgm:pt>
    <dgm:pt modelId="{8CD3CD5E-C6FC-4756-887C-A364D3835716}">
      <dgm:prSet/>
      <dgm:spPr/>
      <dgm:t>
        <a:bodyPr/>
        <a:lstStyle/>
        <a:p>
          <a:r>
            <a:rPr lang="en-US" dirty="0" smtClean="0"/>
            <a:t>3. JS Objects</a:t>
          </a:r>
        </a:p>
      </dgm:t>
    </dgm:pt>
    <dgm:pt modelId="{AAFEB892-C7F7-41FD-ABBF-D2F91A1E9036}" type="parTrans" cxnId="{D05ACA6B-6D22-459E-A900-35F45E007CE4}">
      <dgm:prSet/>
      <dgm:spPr/>
      <dgm:t>
        <a:bodyPr/>
        <a:lstStyle/>
        <a:p>
          <a:endParaRPr lang="en-US"/>
        </a:p>
      </dgm:t>
    </dgm:pt>
    <dgm:pt modelId="{E8FF067C-5E1F-49D4-B977-B5113950C07A}" type="sibTrans" cxnId="{D05ACA6B-6D22-459E-A900-35F45E007CE4}">
      <dgm:prSet/>
      <dgm:spPr/>
      <dgm:t>
        <a:bodyPr/>
        <a:lstStyle/>
        <a:p>
          <a:endParaRPr lang="en-US"/>
        </a:p>
      </dgm:t>
    </dgm:pt>
    <dgm:pt modelId="{B80F7DB7-32FE-410F-B9F1-0E426CC7D505}">
      <dgm:prSet/>
      <dgm:spPr/>
      <dgm:t>
        <a:bodyPr/>
        <a:lstStyle/>
        <a:p>
          <a:r>
            <a:rPr lang="en-US" dirty="0" smtClean="0"/>
            <a:t>4. JS Scope</a:t>
          </a:r>
        </a:p>
      </dgm:t>
    </dgm:pt>
    <dgm:pt modelId="{DCE7DD09-3CDD-4B08-866A-B310051FD85B}" type="parTrans" cxnId="{63D68FFC-4BA1-4F64-B82E-B01F660C34F7}">
      <dgm:prSet/>
      <dgm:spPr/>
      <dgm:t>
        <a:bodyPr/>
        <a:lstStyle/>
        <a:p>
          <a:endParaRPr lang="en-US"/>
        </a:p>
      </dgm:t>
    </dgm:pt>
    <dgm:pt modelId="{ACA1A466-DE52-4C0A-BECA-6B696B2FEC39}" type="sibTrans" cxnId="{63D68FFC-4BA1-4F64-B82E-B01F660C34F7}">
      <dgm:prSet/>
      <dgm:spPr/>
      <dgm:t>
        <a:bodyPr/>
        <a:lstStyle/>
        <a:p>
          <a:endParaRPr lang="en-US"/>
        </a:p>
      </dgm:t>
    </dgm:pt>
    <dgm:pt modelId="{B05C3A9D-5C9F-41E7-9E6D-7AEAE9ADACC4}">
      <dgm:prSet/>
      <dgm:spPr/>
      <dgm:t>
        <a:bodyPr/>
        <a:lstStyle/>
        <a:p>
          <a:r>
            <a:rPr lang="en-US" dirty="0" smtClean="0"/>
            <a:t>5. JS Strings</a:t>
          </a:r>
        </a:p>
      </dgm:t>
    </dgm:pt>
    <dgm:pt modelId="{0199A9CA-0140-4819-A66D-1C727E1F2129}" type="parTrans" cxnId="{C28B7E87-CC3A-403F-882E-765E59D13CBC}">
      <dgm:prSet/>
      <dgm:spPr/>
      <dgm:t>
        <a:bodyPr/>
        <a:lstStyle/>
        <a:p>
          <a:endParaRPr lang="en-US"/>
        </a:p>
      </dgm:t>
    </dgm:pt>
    <dgm:pt modelId="{2A9D2313-6DAE-4D08-8AB6-222A86522FDA}" type="sibTrans" cxnId="{C28B7E87-CC3A-403F-882E-765E59D13CBC}">
      <dgm:prSet/>
      <dgm:spPr/>
      <dgm:t>
        <a:bodyPr/>
        <a:lstStyle/>
        <a:p>
          <a:endParaRPr lang="en-US"/>
        </a:p>
      </dgm:t>
    </dgm:pt>
    <dgm:pt modelId="{A568B2C4-28DB-438F-AEB1-D3185DDDA14A}">
      <dgm:prSet/>
      <dgm:spPr/>
      <dgm:t>
        <a:bodyPr/>
        <a:lstStyle/>
        <a:p>
          <a:r>
            <a:rPr lang="en-US" dirty="0" smtClean="0"/>
            <a:t>6. JS String Methods</a:t>
          </a:r>
        </a:p>
      </dgm:t>
    </dgm:pt>
    <dgm:pt modelId="{7DC4AA91-8D23-40D2-B789-B62038E5252C}" type="parTrans" cxnId="{563B0A8C-BBA8-4E05-9F63-8658F2AA2B08}">
      <dgm:prSet/>
      <dgm:spPr/>
      <dgm:t>
        <a:bodyPr/>
        <a:lstStyle/>
        <a:p>
          <a:endParaRPr lang="en-US"/>
        </a:p>
      </dgm:t>
    </dgm:pt>
    <dgm:pt modelId="{FEF805A3-50DE-43DB-AFBE-5ACA573ADBCB}" type="sibTrans" cxnId="{563B0A8C-BBA8-4E05-9F63-8658F2AA2B08}">
      <dgm:prSet/>
      <dgm:spPr/>
      <dgm:t>
        <a:bodyPr/>
        <a:lstStyle/>
        <a:p>
          <a:endParaRPr lang="en-US"/>
        </a:p>
      </dgm:t>
    </dgm:pt>
    <dgm:pt modelId="{6EC2583F-C6DF-4428-9699-CF01D5D83C07}">
      <dgm:prSet/>
      <dgm:spPr/>
      <dgm:t>
        <a:bodyPr/>
        <a:lstStyle/>
        <a:p>
          <a:r>
            <a:rPr lang="en-US" dirty="0" smtClean="0"/>
            <a:t>7. JS Number</a:t>
          </a:r>
        </a:p>
      </dgm:t>
    </dgm:pt>
    <dgm:pt modelId="{3D43EDEB-DD0E-443F-96F7-DD93851DD8C6}" type="parTrans" cxnId="{3D56DFBA-420D-476F-873E-7745A593A794}">
      <dgm:prSet/>
      <dgm:spPr/>
      <dgm:t>
        <a:bodyPr/>
        <a:lstStyle/>
        <a:p>
          <a:endParaRPr lang="en-US"/>
        </a:p>
      </dgm:t>
    </dgm:pt>
    <dgm:pt modelId="{1B5F1620-F193-4CFE-B3CC-70C12CE76768}" type="sibTrans" cxnId="{3D56DFBA-420D-476F-873E-7745A593A794}">
      <dgm:prSet/>
      <dgm:spPr/>
      <dgm:t>
        <a:bodyPr/>
        <a:lstStyle/>
        <a:p>
          <a:endParaRPr lang="en-US"/>
        </a:p>
      </dgm:t>
    </dgm:pt>
    <dgm:pt modelId="{D56DDEFA-AA1A-4B0C-9B65-C28380EBE426}">
      <dgm:prSet/>
      <dgm:spPr/>
      <dgm:t>
        <a:bodyPr/>
        <a:lstStyle/>
        <a:p>
          <a:r>
            <a:rPr lang="en-US" dirty="0" smtClean="0"/>
            <a:t>8. JS Number Methods</a:t>
          </a:r>
        </a:p>
      </dgm:t>
    </dgm:pt>
    <dgm:pt modelId="{CEDE14C3-DC6E-4805-BAED-8B4D948D90BB}" type="parTrans" cxnId="{99C4E9B6-D236-4026-BE82-F6E47AE2AB5D}">
      <dgm:prSet/>
      <dgm:spPr/>
      <dgm:t>
        <a:bodyPr/>
        <a:lstStyle/>
        <a:p>
          <a:endParaRPr lang="en-US"/>
        </a:p>
      </dgm:t>
    </dgm:pt>
    <dgm:pt modelId="{53B83C67-2094-4E5C-B778-04E47BF22680}" type="sibTrans" cxnId="{99C4E9B6-D236-4026-BE82-F6E47AE2AB5D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8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EC8A97CD-C8D9-4343-9AAF-7EF8629320C2}" type="pres">
      <dgm:prSet presAssocID="{FD4F4B10-24EA-47CB-B3F6-64A2CA94C3EC}" presName="parentLin" presStyleCnt="0"/>
      <dgm:spPr/>
    </dgm:pt>
    <dgm:pt modelId="{5129622A-DEC7-4960-B581-F6691C908500}" type="pres">
      <dgm:prSet presAssocID="{FD4F4B10-24EA-47CB-B3F6-64A2CA94C3EC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2A5B4B86-BC15-4E61-AF51-AB747BA6FA2E}" type="pres">
      <dgm:prSet presAssocID="{FD4F4B10-24EA-47CB-B3F6-64A2CA94C3EC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FB45B-8DF7-4F94-B51E-05CB24B2C2B5}" type="pres">
      <dgm:prSet presAssocID="{FD4F4B10-24EA-47CB-B3F6-64A2CA94C3EC}" presName="negativeSpace" presStyleCnt="0"/>
      <dgm:spPr/>
    </dgm:pt>
    <dgm:pt modelId="{DD795504-D1FB-46F6-BB94-388FE39527C5}" type="pres">
      <dgm:prSet presAssocID="{FD4F4B10-24EA-47CB-B3F6-64A2CA94C3EC}" presName="childText" presStyleLbl="conFgAcc1" presStyleIdx="1" presStyleCnt="8">
        <dgm:presLayoutVars>
          <dgm:bulletEnabled val="1"/>
        </dgm:presLayoutVars>
      </dgm:prSet>
      <dgm:spPr/>
    </dgm:pt>
    <dgm:pt modelId="{206B6DDE-C6BE-42F9-8748-BFCAD7DEBE3A}" type="pres">
      <dgm:prSet presAssocID="{0CA92474-9373-4A55-A7E9-C0625BE659E4}" presName="spaceBetweenRectangles" presStyleCnt="0"/>
      <dgm:spPr/>
    </dgm:pt>
    <dgm:pt modelId="{D9457FD1-2CBC-4E38-9F8B-4C5085C12266}" type="pres">
      <dgm:prSet presAssocID="{8CD3CD5E-C6FC-4756-887C-A364D3835716}" presName="parentLin" presStyleCnt="0"/>
      <dgm:spPr/>
    </dgm:pt>
    <dgm:pt modelId="{EB60A8E9-2278-46BA-86DD-1EF0F58B6CD4}" type="pres">
      <dgm:prSet presAssocID="{8CD3CD5E-C6FC-4756-887C-A364D3835716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122FC302-E46B-48E5-B431-B193B64AD4E5}" type="pres">
      <dgm:prSet presAssocID="{8CD3CD5E-C6FC-4756-887C-A364D383571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F247A-1E1A-42D2-B059-503FE971F64B}" type="pres">
      <dgm:prSet presAssocID="{8CD3CD5E-C6FC-4756-887C-A364D3835716}" presName="negativeSpace" presStyleCnt="0"/>
      <dgm:spPr/>
    </dgm:pt>
    <dgm:pt modelId="{9E828C18-E5C5-4FEC-AC1F-1C9FDA1B1C7F}" type="pres">
      <dgm:prSet presAssocID="{8CD3CD5E-C6FC-4756-887C-A364D3835716}" presName="childText" presStyleLbl="conFgAcc1" presStyleIdx="2" presStyleCnt="8">
        <dgm:presLayoutVars>
          <dgm:bulletEnabled val="1"/>
        </dgm:presLayoutVars>
      </dgm:prSet>
      <dgm:spPr/>
    </dgm:pt>
    <dgm:pt modelId="{C7169367-C0A7-47D2-8EB4-272EE6D762EF}" type="pres">
      <dgm:prSet presAssocID="{E8FF067C-5E1F-49D4-B977-B5113950C07A}" presName="spaceBetweenRectangles" presStyleCnt="0"/>
      <dgm:spPr/>
    </dgm:pt>
    <dgm:pt modelId="{FCBCD67F-5D09-4FA5-8A2B-783B085CADB2}" type="pres">
      <dgm:prSet presAssocID="{B80F7DB7-32FE-410F-B9F1-0E426CC7D505}" presName="parentLin" presStyleCnt="0"/>
      <dgm:spPr/>
    </dgm:pt>
    <dgm:pt modelId="{582C9F0B-06B3-488E-827B-95FC4A38F24E}" type="pres">
      <dgm:prSet presAssocID="{B80F7DB7-32FE-410F-B9F1-0E426CC7D505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03E11AD7-932B-4ABF-BE5D-BE837B8856BA}" type="pres">
      <dgm:prSet presAssocID="{B80F7DB7-32FE-410F-B9F1-0E426CC7D50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B50C5-DE61-4B21-A647-C186E0A9E464}" type="pres">
      <dgm:prSet presAssocID="{B80F7DB7-32FE-410F-B9F1-0E426CC7D505}" presName="negativeSpace" presStyleCnt="0"/>
      <dgm:spPr/>
    </dgm:pt>
    <dgm:pt modelId="{862A28BD-B527-4F76-B027-F503706E2DE4}" type="pres">
      <dgm:prSet presAssocID="{B80F7DB7-32FE-410F-B9F1-0E426CC7D505}" presName="childText" presStyleLbl="conFgAcc1" presStyleIdx="3" presStyleCnt="8">
        <dgm:presLayoutVars>
          <dgm:bulletEnabled val="1"/>
        </dgm:presLayoutVars>
      </dgm:prSet>
      <dgm:spPr/>
    </dgm:pt>
    <dgm:pt modelId="{0EA60A42-36E9-4587-90CD-8236B7B695E2}" type="pres">
      <dgm:prSet presAssocID="{ACA1A466-DE52-4C0A-BECA-6B696B2FEC39}" presName="spaceBetweenRectangles" presStyleCnt="0"/>
      <dgm:spPr/>
    </dgm:pt>
    <dgm:pt modelId="{EBC813D5-8983-446A-9FB5-648F12AD40D2}" type="pres">
      <dgm:prSet presAssocID="{B05C3A9D-5C9F-41E7-9E6D-7AEAE9ADACC4}" presName="parentLin" presStyleCnt="0"/>
      <dgm:spPr/>
    </dgm:pt>
    <dgm:pt modelId="{1C643C13-BF44-4776-877E-FCA6291245DA}" type="pres">
      <dgm:prSet presAssocID="{B05C3A9D-5C9F-41E7-9E6D-7AEAE9ADACC4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2A215EAA-D8CA-4D7B-BB23-64AEA429DA0F}" type="pres">
      <dgm:prSet presAssocID="{B05C3A9D-5C9F-41E7-9E6D-7AEAE9ADACC4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A5DE1-0E44-4571-8731-71E7EAE164E0}" type="pres">
      <dgm:prSet presAssocID="{B05C3A9D-5C9F-41E7-9E6D-7AEAE9ADACC4}" presName="negativeSpace" presStyleCnt="0"/>
      <dgm:spPr/>
    </dgm:pt>
    <dgm:pt modelId="{4182C5CE-7C9D-4919-872A-74A3E0656FDB}" type="pres">
      <dgm:prSet presAssocID="{B05C3A9D-5C9F-41E7-9E6D-7AEAE9ADACC4}" presName="childText" presStyleLbl="conFgAcc1" presStyleIdx="4" presStyleCnt="8">
        <dgm:presLayoutVars>
          <dgm:bulletEnabled val="1"/>
        </dgm:presLayoutVars>
      </dgm:prSet>
      <dgm:spPr/>
    </dgm:pt>
    <dgm:pt modelId="{184BB551-6F84-4242-8539-2DC56D628158}" type="pres">
      <dgm:prSet presAssocID="{2A9D2313-6DAE-4D08-8AB6-222A86522FDA}" presName="spaceBetweenRectangles" presStyleCnt="0"/>
      <dgm:spPr/>
    </dgm:pt>
    <dgm:pt modelId="{63BB4AED-3FC3-4099-BC62-F057B6E9E084}" type="pres">
      <dgm:prSet presAssocID="{A568B2C4-28DB-438F-AEB1-D3185DDDA14A}" presName="parentLin" presStyleCnt="0"/>
      <dgm:spPr/>
    </dgm:pt>
    <dgm:pt modelId="{5AE9ED7D-5C9B-495F-B847-046CEAFDC4C4}" type="pres">
      <dgm:prSet presAssocID="{A568B2C4-28DB-438F-AEB1-D3185DDDA14A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C86B5742-8574-4BCD-AF7D-089D18703B93}" type="pres">
      <dgm:prSet presAssocID="{A568B2C4-28DB-438F-AEB1-D3185DDDA14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797B3-6837-460E-8168-BFFAE0D072A0}" type="pres">
      <dgm:prSet presAssocID="{A568B2C4-28DB-438F-AEB1-D3185DDDA14A}" presName="negativeSpace" presStyleCnt="0"/>
      <dgm:spPr/>
    </dgm:pt>
    <dgm:pt modelId="{DB95900F-7091-45F5-B5A0-2C01C0CDB54E}" type="pres">
      <dgm:prSet presAssocID="{A568B2C4-28DB-438F-AEB1-D3185DDDA14A}" presName="childText" presStyleLbl="conFgAcc1" presStyleIdx="5" presStyleCnt="8">
        <dgm:presLayoutVars>
          <dgm:bulletEnabled val="1"/>
        </dgm:presLayoutVars>
      </dgm:prSet>
      <dgm:spPr/>
    </dgm:pt>
    <dgm:pt modelId="{0EC410C6-4C9B-4C81-A88F-80EC033FE921}" type="pres">
      <dgm:prSet presAssocID="{FEF805A3-50DE-43DB-AFBE-5ACA573ADBCB}" presName="spaceBetweenRectangles" presStyleCnt="0"/>
      <dgm:spPr/>
    </dgm:pt>
    <dgm:pt modelId="{E4870868-E757-450A-85F2-44A42DB5C679}" type="pres">
      <dgm:prSet presAssocID="{6EC2583F-C6DF-4428-9699-CF01D5D83C07}" presName="parentLin" presStyleCnt="0"/>
      <dgm:spPr/>
    </dgm:pt>
    <dgm:pt modelId="{5D489470-94D3-4200-8438-ADDF41A355CB}" type="pres">
      <dgm:prSet presAssocID="{6EC2583F-C6DF-4428-9699-CF01D5D83C07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66DC46DF-A37F-42E6-B271-0F99A01449FD}" type="pres">
      <dgm:prSet presAssocID="{6EC2583F-C6DF-4428-9699-CF01D5D83C0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5CFCB-FB99-49CE-A933-CB0BC3AF7CC6}" type="pres">
      <dgm:prSet presAssocID="{6EC2583F-C6DF-4428-9699-CF01D5D83C07}" presName="negativeSpace" presStyleCnt="0"/>
      <dgm:spPr/>
    </dgm:pt>
    <dgm:pt modelId="{95DB9375-EF81-4490-9022-635842BC6968}" type="pres">
      <dgm:prSet presAssocID="{6EC2583F-C6DF-4428-9699-CF01D5D83C07}" presName="childText" presStyleLbl="conFgAcc1" presStyleIdx="6" presStyleCnt="8">
        <dgm:presLayoutVars>
          <dgm:bulletEnabled val="1"/>
        </dgm:presLayoutVars>
      </dgm:prSet>
      <dgm:spPr/>
    </dgm:pt>
    <dgm:pt modelId="{95C74D1F-F35A-4FCA-AEEC-2AE91A529E91}" type="pres">
      <dgm:prSet presAssocID="{1B5F1620-F193-4CFE-B3CC-70C12CE76768}" presName="spaceBetweenRectangles" presStyleCnt="0"/>
      <dgm:spPr/>
    </dgm:pt>
    <dgm:pt modelId="{AD051411-A622-4398-9812-1E0CBE5F162A}" type="pres">
      <dgm:prSet presAssocID="{D56DDEFA-AA1A-4B0C-9B65-C28380EBE426}" presName="parentLin" presStyleCnt="0"/>
      <dgm:spPr/>
    </dgm:pt>
    <dgm:pt modelId="{78F830DA-D33E-48DC-B839-34A869A9ED69}" type="pres">
      <dgm:prSet presAssocID="{D56DDEFA-AA1A-4B0C-9B65-C28380EBE426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F19FC31E-E5C0-4726-95B9-FAC5E3FD672F}" type="pres">
      <dgm:prSet presAssocID="{D56DDEFA-AA1A-4B0C-9B65-C28380EBE426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CA66E-B902-4039-BA7F-A4338F97EEC7}" type="pres">
      <dgm:prSet presAssocID="{D56DDEFA-AA1A-4B0C-9B65-C28380EBE426}" presName="negativeSpace" presStyleCnt="0"/>
      <dgm:spPr/>
    </dgm:pt>
    <dgm:pt modelId="{F5CADE3C-D2FA-48D5-83EB-FF974875576D}" type="pres">
      <dgm:prSet presAssocID="{D56DDEFA-AA1A-4B0C-9B65-C28380EBE42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28B7E87-CC3A-403F-882E-765E59D13CBC}" srcId="{9E088CEF-B500-42AA-B803-5522E019AB27}" destId="{B05C3A9D-5C9F-41E7-9E6D-7AEAE9ADACC4}" srcOrd="4" destOrd="0" parTransId="{0199A9CA-0140-4819-A66D-1C727E1F2129}" sibTransId="{2A9D2313-6DAE-4D08-8AB6-222A86522FDA}"/>
    <dgm:cxn modelId="{F3D375B4-F447-4147-871E-361288E8DE72}" type="presOf" srcId="{6EC2583F-C6DF-4428-9699-CF01D5D83C07}" destId="{66DC46DF-A37F-42E6-B271-0F99A01449FD}" srcOrd="1" destOrd="0" presId="urn:microsoft.com/office/officeart/2005/8/layout/list1"/>
    <dgm:cxn modelId="{F0E04530-3CEB-4360-B96B-2D135CA41C9C}" type="presOf" srcId="{B80F7DB7-32FE-410F-B9F1-0E426CC7D505}" destId="{582C9F0B-06B3-488E-827B-95FC4A38F24E}" srcOrd="0" destOrd="0" presId="urn:microsoft.com/office/officeart/2005/8/layout/list1"/>
    <dgm:cxn modelId="{AC66D151-C42D-4302-90B7-FB76C29572D6}" type="presOf" srcId="{FD4F4B10-24EA-47CB-B3F6-64A2CA94C3EC}" destId="{2A5B4B86-BC15-4E61-AF51-AB747BA6FA2E}" srcOrd="1" destOrd="0" presId="urn:microsoft.com/office/officeart/2005/8/layout/list1"/>
    <dgm:cxn modelId="{3D56DFBA-420D-476F-873E-7745A593A794}" srcId="{9E088CEF-B500-42AA-B803-5522E019AB27}" destId="{6EC2583F-C6DF-4428-9699-CF01D5D83C07}" srcOrd="6" destOrd="0" parTransId="{3D43EDEB-DD0E-443F-96F7-DD93851DD8C6}" sibTransId="{1B5F1620-F193-4CFE-B3CC-70C12CE76768}"/>
    <dgm:cxn modelId="{0AF895DD-C3BD-4EF9-B384-76F1C74CEB08}" srcId="{9E088CEF-B500-42AA-B803-5522E019AB27}" destId="{FD4F4B10-24EA-47CB-B3F6-64A2CA94C3EC}" srcOrd="1" destOrd="0" parTransId="{4ACA1A47-099F-45F0-A7B8-4886EDA19B95}" sibTransId="{0CA92474-9373-4A55-A7E9-C0625BE659E4}"/>
    <dgm:cxn modelId="{63D68FFC-4BA1-4F64-B82E-B01F660C34F7}" srcId="{9E088CEF-B500-42AA-B803-5522E019AB27}" destId="{B80F7DB7-32FE-410F-B9F1-0E426CC7D505}" srcOrd="3" destOrd="0" parTransId="{DCE7DD09-3CDD-4B08-866A-B310051FD85B}" sibTransId="{ACA1A466-DE52-4C0A-BECA-6B696B2FEC39}"/>
    <dgm:cxn modelId="{E94ABD8C-5FEB-4F33-B7C3-C60F70426A3D}" type="presOf" srcId="{FD4F4B10-24EA-47CB-B3F6-64A2CA94C3EC}" destId="{5129622A-DEC7-4960-B581-F6691C908500}" srcOrd="0" destOrd="0" presId="urn:microsoft.com/office/officeart/2005/8/layout/list1"/>
    <dgm:cxn modelId="{563B0A8C-BBA8-4E05-9F63-8658F2AA2B08}" srcId="{9E088CEF-B500-42AA-B803-5522E019AB27}" destId="{A568B2C4-28DB-438F-AEB1-D3185DDDA14A}" srcOrd="5" destOrd="0" parTransId="{7DC4AA91-8D23-40D2-B789-B62038E5252C}" sibTransId="{FEF805A3-50DE-43DB-AFBE-5ACA573ADBCB}"/>
    <dgm:cxn modelId="{99C4E9B6-D236-4026-BE82-F6E47AE2AB5D}" srcId="{9E088CEF-B500-42AA-B803-5522E019AB27}" destId="{D56DDEFA-AA1A-4B0C-9B65-C28380EBE426}" srcOrd="7" destOrd="0" parTransId="{CEDE14C3-DC6E-4805-BAED-8B4D948D90BB}" sibTransId="{53B83C67-2094-4E5C-B778-04E47BF22680}"/>
    <dgm:cxn modelId="{4AEDD300-8AFD-443B-BE81-BC3DFD89C8E5}" type="presOf" srcId="{6EC2583F-C6DF-4428-9699-CF01D5D83C07}" destId="{5D489470-94D3-4200-8438-ADDF41A355CB}" srcOrd="0" destOrd="0" presId="urn:microsoft.com/office/officeart/2005/8/layout/list1"/>
    <dgm:cxn modelId="{5C3FE576-AF56-4C51-9228-C593252B9DC1}" type="presOf" srcId="{B80F7DB7-32FE-410F-B9F1-0E426CC7D505}" destId="{03E11AD7-932B-4ABF-BE5D-BE837B8856BA}" srcOrd="1" destOrd="0" presId="urn:microsoft.com/office/officeart/2005/8/layout/list1"/>
    <dgm:cxn modelId="{F304ECCF-B3D9-4C33-ADBE-3D129205DCDC}" type="presOf" srcId="{D56DDEFA-AA1A-4B0C-9B65-C28380EBE426}" destId="{78F830DA-D33E-48DC-B839-34A869A9ED69}" srcOrd="0" destOrd="0" presId="urn:microsoft.com/office/officeart/2005/8/layout/list1"/>
    <dgm:cxn modelId="{CDF80C01-C51A-4AD4-BE33-9BC366A77B5B}" type="presOf" srcId="{8CD3CD5E-C6FC-4756-887C-A364D3835716}" destId="{122FC302-E46B-48E5-B431-B193B64AD4E5}" srcOrd="1" destOrd="0" presId="urn:microsoft.com/office/officeart/2005/8/layout/list1"/>
    <dgm:cxn modelId="{D05ACA6B-6D22-459E-A900-35F45E007CE4}" srcId="{9E088CEF-B500-42AA-B803-5522E019AB27}" destId="{8CD3CD5E-C6FC-4756-887C-A364D3835716}" srcOrd="2" destOrd="0" parTransId="{AAFEB892-C7F7-41FD-ABBF-D2F91A1E9036}" sibTransId="{E8FF067C-5E1F-49D4-B977-B5113950C07A}"/>
    <dgm:cxn modelId="{1FB0D8A2-3B72-4920-9F8F-D0F85139ED75}" type="presOf" srcId="{8CD3CD5E-C6FC-4756-887C-A364D3835716}" destId="{EB60A8E9-2278-46BA-86DD-1EF0F58B6CD4}" srcOrd="0" destOrd="0" presId="urn:microsoft.com/office/officeart/2005/8/layout/list1"/>
    <dgm:cxn modelId="{67C3B1D6-D972-4CCD-A0D0-77E3A41CFA3B}" type="presOf" srcId="{B05C3A9D-5C9F-41E7-9E6D-7AEAE9ADACC4}" destId="{1C643C13-BF44-4776-877E-FCA6291245DA}" srcOrd="0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297992C2-F183-498B-9E72-D9DBF2F10C08}" type="presOf" srcId="{B05C3A9D-5C9F-41E7-9E6D-7AEAE9ADACC4}" destId="{2A215EAA-D8CA-4D7B-BB23-64AEA429DA0F}" srcOrd="1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17784279-9368-4255-99BB-FBD40EDAFEC0}" type="presOf" srcId="{A568B2C4-28DB-438F-AEB1-D3185DDDA14A}" destId="{C86B5742-8574-4BCD-AF7D-089D18703B93}" srcOrd="1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2DF6A285-6B4E-4043-B878-DBB1933831B3}" type="presOf" srcId="{A568B2C4-28DB-438F-AEB1-D3185DDDA14A}" destId="{5AE9ED7D-5C9B-495F-B847-046CEAFDC4C4}" srcOrd="0" destOrd="0" presId="urn:microsoft.com/office/officeart/2005/8/layout/list1"/>
    <dgm:cxn modelId="{428C8FAC-62A4-4895-90B4-EB15AD17B432}" type="presOf" srcId="{D56DDEFA-AA1A-4B0C-9B65-C28380EBE426}" destId="{F19FC31E-E5C0-4726-95B9-FAC5E3FD672F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E5BE4436-CEDC-4FF2-A8F2-D3028A490129}" type="presParOf" srcId="{FEB2820F-BAAE-4580-8C8F-F539676547EE}" destId="{EC8A97CD-C8D9-4343-9AAF-7EF8629320C2}" srcOrd="4" destOrd="0" presId="urn:microsoft.com/office/officeart/2005/8/layout/list1"/>
    <dgm:cxn modelId="{4C76EA78-C0B5-4AE2-BBE1-FA0D63394225}" type="presParOf" srcId="{EC8A97CD-C8D9-4343-9AAF-7EF8629320C2}" destId="{5129622A-DEC7-4960-B581-F6691C908500}" srcOrd="0" destOrd="0" presId="urn:microsoft.com/office/officeart/2005/8/layout/list1"/>
    <dgm:cxn modelId="{3B128D88-1DF9-42C0-B888-A80E61B11384}" type="presParOf" srcId="{EC8A97CD-C8D9-4343-9AAF-7EF8629320C2}" destId="{2A5B4B86-BC15-4E61-AF51-AB747BA6FA2E}" srcOrd="1" destOrd="0" presId="urn:microsoft.com/office/officeart/2005/8/layout/list1"/>
    <dgm:cxn modelId="{7F6E0B5D-EAF4-418A-A9F7-9410EBFF8617}" type="presParOf" srcId="{FEB2820F-BAAE-4580-8C8F-F539676547EE}" destId="{F6AFB45B-8DF7-4F94-B51E-05CB24B2C2B5}" srcOrd="5" destOrd="0" presId="urn:microsoft.com/office/officeart/2005/8/layout/list1"/>
    <dgm:cxn modelId="{1C438F63-8825-4E5D-A80D-5D7DD62CD6D4}" type="presParOf" srcId="{FEB2820F-BAAE-4580-8C8F-F539676547EE}" destId="{DD795504-D1FB-46F6-BB94-388FE39527C5}" srcOrd="6" destOrd="0" presId="urn:microsoft.com/office/officeart/2005/8/layout/list1"/>
    <dgm:cxn modelId="{931AD80E-7752-449B-AAD2-BAB4EBD8343C}" type="presParOf" srcId="{FEB2820F-BAAE-4580-8C8F-F539676547EE}" destId="{206B6DDE-C6BE-42F9-8748-BFCAD7DEBE3A}" srcOrd="7" destOrd="0" presId="urn:microsoft.com/office/officeart/2005/8/layout/list1"/>
    <dgm:cxn modelId="{A5262DC1-9F87-404E-9780-C1E050900324}" type="presParOf" srcId="{FEB2820F-BAAE-4580-8C8F-F539676547EE}" destId="{D9457FD1-2CBC-4E38-9F8B-4C5085C12266}" srcOrd="8" destOrd="0" presId="urn:microsoft.com/office/officeart/2005/8/layout/list1"/>
    <dgm:cxn modelId="{2740E96F-6135-4834-B473-A5D550EACBDB}" type="presParOf" srcId="{D9457FD1-2CBC-4E38-9F8B-4C5085C12266}" destId="{EB60A8E9-2278-46BA-86DD-1EF0F58B6CD4}" srcOrd="0" destOrd="0" presId="urn:microsoft.com/office/officeart/2005/8/layout/list1"/>
    <dgm:cxn modelId="{83547D78-1CE2-407D-9C13-137D5AC5A03D}" type="presParOf" srcId="{D9457FD1-2CBC-4E38-9F8B-4C5085C12266}" destId="{122FC302-E46B-48E5-B431-B193B64AD4E5}" srcOrd="1" destOrd="0" presId="urn:microsoft.com/office/officeart/2005/8/layout/list1"/>
    <dgm:cxn modelId="{E56E80EA-CBBB-478A-8E4E-924F6D112478}" type="presParOf" srcId="{FEB2820F-BAAE-4580-8C8F-F539676547EE}" destId="{877F247A-1E1A-42D2-B059-503FE971F64B}" srcOrd="9" destOrd="0" presId="urn:microsoft.com/office/officeart/2005/8/layout/list1"/>
    <dgm:cxn modelId="{CE459F31-5821-452A-81CD-38801C350893}" type="presParOf" srcId="{FEB2820F-BAAE-4580-8C8F-F539676547EE}" destId="{9E828C18-E5C5-4FEC-AC1F-1C9FDA1B1C7F}" srcOrd="10" destOrd="0" presId="urn:microsoft.com/office/officeart/2005/8/layout/list1"/>
    <dgm:cxn modelId="{84EFCF96-175B-43D0-8A05-3628897C3A32}" type="presParOf" srcId="{FEB2820F-BAAE-4580-8C8F-F539676547EE}" destId="{C7169367-C0A7-47D2-8EB4-272EE6D762EF}" srcOrd="11" destOrd="0" presId="urn:microsoft.com/office/officeart/2005/8/layout/list1"/>
    <dgm:cxn modelId="{97C4571D-2F9D-4E66-8DC4-0D6935A549DF}" type="presParOf" srcId="{FEB2820F-BAAE-4580-8C8F-F539676547EE}" destId="{FCBCD67F-5D09-4FA5-8A2B-783B085CADB2}" srcOrd="12" destOrd="0" presId="urn:microsoft.com/office/officeart/2005/8/layout/list1"/>
    <dgm:cxn modelId="{FB124FB8-219A-4D26-AA84-437F5E35DA43}" type="presParOf" srcId="{FCBCD67F-5D09-4FA5-8A2B-783B085CADB2}" destId="{582C9F0B-06B3-488E-827B-95FC4A38F24E}" srcOrd="0" destOrd="0" presId="urn:microsoft.com/office/officeart/2005/8/layout/list1"/>
    <dgm:cxn modelId="{34E4FA39-4FE7-4805-9D78-42B56DB827A5}" type="presParOf" srcId="{FCBCD67F-5D09-4FA5-8A2B-783B085CADB2}" destId="{03E11AD7-932B-4ABF-BE5D-BE837B8856BA}" srcOrd="1" destOrd="0" presId="urn:microsoft.com/office/officeart/2005/8/layout/list1"/>
    <dgm:cxn modelId="{6F8DE14A-B6A6-480B-861C-747787BDD9A8}" type="presParOf" srcId="{FEB2820F-BAAE-4580-8C8F-F539676547EE}" destId="{4B6B50C5-DE61-4B21-A647-C186E0A9E464}" srcOrd="13" destOrd="0" presId="urn:microsoft.com/office/officeart/2005/8/layout/list1"/>
    <dgm:cxn modelId="{78FDF62E-7193-4196-A3C4-AF174E8C0CD4}" type="presParOf" srcId="{FEB2820F-BAAE-4580-8C8F-F539676547EE}" destId="{862A28BD-B527-4F76-B027-F503706E2DE4}" srcOrd="14" destOrd="0" presId="urn:microsoft.com/office/officeart/2005/8/layout/list1"/>
    <dgm:cxn modelId="{7D66EB0E-D178-4F44-A109-1BE8D3F6913C}" type="presParOf" srcId="{FEB2820F-BAAE-4580-8C8F-F539676547EE}" destId="{0EA60A42-36E9-4587-90CD-8236B7B695E2}" srcOrd="15" destOrd="0" presId="urn:microsoft.com/office/officeart/2005/8/layout/list1"/>
    <dgm:cxn modelId="{E83F7B5A-3D2B-4640-824F-0372118310F1}" type="presParOf" srcId="{FEB2820F-BAAE-4580-8C8F-F539676547EE}" destId="{EBC813D5-8983-446A-9FB5-648F12AD40D2}" srcOrd="16" destOrd="0" presId="urn:microsoft.com/office/officeart/2005/8/layout/list1"/>
    <dgm:cxn modelId="{F4743D78-71A4-427E-8311-00583501DB7D}" type="presParOf" srcId="{EBC813D5-8983-446A-9FB5-648F12AD40D2}" destId="{1C643C13-BF44-4776-877E-FCA6291245DA}" srcOrd="0" destOrd="0" presId="urn:microsoft.com/office/officeart/2005/8/layout/list1"/>
    <dgm:cxn modelId="{98E41906-58BB-4908-A718-6A47202293ED}" type="presParOf" srcId="{EBC813D5-8983-446A-9FB5-648F12AD40D2}" destId="{2A215EAA-D8CA-4D7B-BB23-64AEA429DA0F}" srcOrd="1" destOrd="0" presId="urn:microsoft.com/office/officeart/2005/8/layout/list1"/>
    <dgm:cxn modelId="{C697A37C-C042-4259-819C-E72ADA8DE314}" type="presParOf" srcId="{FEB2820F-BAAE-4580-8C8F-F539676547EE}" destId="{07DA5DE1-0E44-4571-8731-71E7EAE164E0}" srcOrd="17" destOrd="0" presId="urn:microsoft.com/office/officeart/2005/8/layout/list1"/>
    <dgm:cxn modelId="{E798E603-80CC-4B3A-B075-4E1953377F05}" type="presParOf" srcId="{FEB2820F-BAAE-4580-8C8F-F539676547EE}" destId="{4182C5CE-7C9D-4919-872A-74A3E0656FDB}" srcOrd="18" destOrd="0" presId="urn:microsoft.com/office/officeart/2005/8/layout/list1"/>
    <dgm:cxn modelId="{07526D16-E1AB-44D7-AEE6-65027398AC6A}" type="presParOf" srcId="{FEB2820F-BAAE-4580-8C8F-F539676547EE}" destId="{184BB551-6F84-4242-8539-2DC56D628158}" srcOrd="19" destOrd="0" presId="urn:microsoft.com/office/officeart/2005/8/layout/list1"/>
    <dgm:cxn modelId="{98BDDB25-A8D7-46FC-9961-16878E622C8B}" type="presParOf" srcId="{FEB2820F-BAAE-4580-8C8F-F539676547EE}" destId="{63BB4AED-3FC3-4099-BC62-F057B6E9E084}" srcOrd="20" destOrd="0" presId="urn:microsoft.com/office/officeart/2005/8/layout/list1"/>
    <dgm:cxn modelId="{B5EC1976-2E71-4C48-9D6A-198CB3F4EBBC}" type="presParOf" srcId="{63BB4AED-3FC3-4099-BC62-F057B6E9E084}" destId="{5AE9ED7D-5C9B-495F-B847-046CEAFDC4C4}" srcOrd="0" destOrd="0" presId="urn:microsoft.com/office/officeart/2005/8/layout/list1"/>
    <dgm:cxn modelId="{661975BE-C88C-43A0-B0C3-079F0017B430}" type="presParOf" srcId="{63BB4AED-3FC3-4099-BC62-F057B6E9E084}" destId="{C86B5742-8574-4BCD-AF7D-089D18703B93}" srcOrd="1" destOrd="0" presId="urn:microsoft.com/office/officeart/2005/8/layout/list1"/>
    <dgm:cxn modelId="{ACFC55B7-2120-470F-85B1-3E549C127107}" type="presParOf" srcId="{FEB2820F-BAAE-4580-8C8F-F539676547EE}" destId="{35D797B3-6837-460E-8168-BFFAE0D072A0}" srcOrd="21" destOrd="0" presId="urn:microsoft.com/office/officeart/2005/8/layout/list1"/>
    <dgm:cxn modelId="{175DE92B-4D5A-4861-BD86-57617829DA2C}" type="presParOf" srcId="{FEB2820F-BAAE-4580-8C8F-F539676547EE}" destId="{DB95900F-7091-45F5-B5A0-2C01C0CDB54E}" srcOrd="22" destOrd="0" presId="urn:microsoft.com/office/officeart/2005/8/layout/list1"/>
    <dgm:cxn modelId="{743A92F7-6AFB-421B-8D98-D474CE310DDF}" type="presParOf" srcId="{FEB2820F-BAAE-4580-8C8F-F539676547EE}" destId="{0EC410C6-4C9B-4C81-A88F-80EC033FE921}" srcOrd="23" destOrd="0" presId="urn:microsoft.com/office/officeart/2005/8/layout/list1"/>
    <dgm:cxn modelId="{E389BFC9-FEC0-43BE-80E8-1820E65DE895}" type="presParOf" srcId="{FEB2820F-BAAE-4580-8C8F-F539676547EE}" destId="{E4870868-E757-450A-85F2-44A42DB5C679}" srcOrd="24" destOrd="0" presId="urn:microsoft.com/office/officeart/2005/8/layout/list1"/>
    <dgm:cxn modelId="{F1A1B6E0-822F-474E-A90E-6F5FD3A2A9D6}" type="presParOf" srcId="{E4870868-E757-450A-85F2-44A42DB5C679}" destId="{5D489470-94D3-4200-8438-ADDF41A355CB}" srcOrd="0" destOrd="0" presId="urn:microsoft.com/office/officeart/2005/8/layout/list1"/>
    <dgm:cxn modelId="{01EE3B79-142B-4527-8A79-8EFDD2073F6E}" type="presParOf" srcId="{E4870868-E757-450A-85F2-44A42DB5C679}" destId="{66DC46DF-A37F-42E6-B271-0F99A01449FD}" srcOrd="1" destOrd="0" presId="urn:microsoft.com/office/officeart/2005/8/layout/list1"/>
    <dgm:cxn modelId="{681C7635-13D2-4C43-A63D-3125ABF8828F}" type="presParOf" srcId="{FEB2820F-BAAE-4580-8C8F-F539676547EE}" destId="{71C5CFCB-FB99-49CE-A933-CB0BC3AF7CC6}" srcOrd="25" destOrd="0" presId="urn:microsoft.com/office/officeart/2005/8/layout/list1"/>
    <dgm:cxn modelId="{A2B52959-B7FF-43D3-8C0B-14F34D407926}" type="presParOf" srcId="{FEB2820F-BAAE-4580-8C8F-F539676547EE}" destId="{95DB9375-EF81-4490-9022-635842BC6968}" srcOrd="26" destOrd="0" presId="urn:microsoft.com/office/officeart/2005/8/layout/list1"/>
    <dgm:cxn modelId="{CEC52416-DFBC-44C7-899D-632DF15B577B}" type="presParOf" srcId="{FEB2820F-BAAE-4580-8C8F-F539676547EE}" destId="{95C74D1F-F35A-4FCA-AEEC-2AE91A529E91}" srcOrd="27" destOrd="0" presId="urn:microsoft.com/office/officeart/2005/8/layout/list1"/>
    <dgm:cxn modelId="{3E0866A4-4E09-42D1-8453-E0FDD721BEB6}" type="presParOf" srcId="{FEB2820F-BAAE-4580-8C8F-F539676547EE}" destId="{AD051411-A622-4398-9812-1E0CBE5F162A}" srcOrd="28" destOrd="0" presId="urn:microsoft.com/office/officeart/2005/8/layout/list1"/>
    <dgm:cxn modelId="{953A04EE-C49B-410B-A16A-B8CDC2BCB9D5}" type="presParOf" srcId="{AD051411-A622-4398-9812-1E0CBE5F162A}" destId="{78F830DA-D33E-48DC-B839-34A869A9ED69}" srcOrd="0" destOrd="0" presId="urn:microsoft.com/office/officeart/2005/8/layout/list1"/>
    <dgm:cxn modelId="{B9D0B21A-74A5-45CD-82EE-25DCF174EE84}" type="presParOf" srcId="{AD051411-A622-4398-9812-1E0CBE5F162A}" destId="{F19FC31E-E5C0-4726-95B9-FAC5E3FD672F}" srcOrd="1" destOrd="0" presId="urn:microsoft.com/office/officeart/2005/8/layout/list1"/>
    <dgm:cxn modelId="{6EF877F9-392A-4D4D-9568-9309FAC98075}" type="presParOf" srcId="{FEB2820F-BAAE-4580-8C8F-F539676547EE}" destId="{EA8CA66E-B902-4039-BA7F-A4338F97EEC7}" srcOrd="29" destOrd="0" presId="urn:microsoft.com/office/officeart/2005/8/layout/list1"/>
    <dgm:cxn modelId="{9A0CF29F-0D8A-43BF-B685-92638F7BD282}" type="presParOf" srcId="{FEB2820F-BAAE-4580-8C8F-F539676547EE}" destId="{F5CADE3C-D2FA-48D5-83EB-FF974875576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2941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131740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JS Data Types</a:t>
          </a:r>
          <a:endParaRPr lang="en-US" sz="1100" kern="1200" dirty="0"/>
        </a:p>
      </dsp:txBody>
      <dsp:txXfrm>
        <a:off x="463209" y="147592"/>
        <a:ext cx="6231301" cy="293016"/>
      </dsp:txXfrm>
    </dsp:sp>
    <dsp:sp modelId="{DD795504-D1FB-46F6-BB94-388FE39527C5}">
      <dsp:nvSpPr>
        <dsp:cNvPr id="0" name=""/>
        <dsp:cNvSpPr/>
      </dsp:nvSpPr>
      <dsp:spPr>
        <a:xfrm>
          <a:off x="0" y="7930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4B86-BC15-4E61-AF51-AB747BA6FA2E}">
      <dsp:nvSpPr>
        <dsp:cNvPr id="0" name=""/>
        <dsp:cNvSpPr/>
      </dsp:nvSpPr>
      <dsp:spPr>
        <a:xfrm>
          <a:off x="447357" y="6307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JS Functions</a:t>
          </a:r>
        </a:p>
      </dsp:txBody>
      <dsp:txXfrm>
        <a:off x="463209" y="646553"/>
        <a:ext cx="6231301" cy="293016"/>
      </dsp:txXfrm>
    </dsp:sp>
    <dsp:sp modelId="{9E828C18-E5C5-4FEC-AC1F-1C9FDA1B1C7F}">
      <dsp:nvSpPr>
        <dsp:cNvPr id="0" name=""/>
        <dsp:cNvSpPr/>
      </dsp:nvSpPr>
      <dsp:spPr>
        <a:xfrm>
          <a:off x="0" y="12920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FC302-E46B-48E5-B431-B193B64AD4E5}">
      <dsp:nvSpPr>
        <dsp:cNvPr id="0" name=""/>
        <dsp:cNvSpPr/>
      </dsp:nvSpPr>
      <dsp:spPr>
        <a:xfrm>
          <a:off x="447357" y="11296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JS Objects</a:t>
          </a:r>
        </a:p>
      </dsp:txBody>
      <dsp:txXfrm>
        <a:off x="463209" y="1145513"/>
        <a:ext cx="6231301" cy="293016"/>
      </dsp:txXfrm>
    </dsp:sp>
    <dsp:sp modelId="{862A28BD-B527-4F76-B027-F503706E2DE4}">
      <dsp:nvSpPr>
        <dsp:cNvPr id="0" name=""/>
        <dsp:cNvSpPr/>
      </dsp:nvSpPr>
      <dsp:spPr>
        <a:xfrm>
          <a:off x="0" y="179098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1AD7-932B-4ABF-BE5D-BE837B8856BA}">
      <dsp:nvSpPr>
        <dsp:cNvPr id="0" name=""/>
        <dsp:cNvSpPr/>
      </dsp:nvSpPr>
      <dsp:spPr>
        <a:xfrm>
          <a:off x="447357" y="162862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4. JS Scope</a:t>
          </a:r>
        </a:p>
      </dsp:txBody>
      <dsp:txXfrm>
        <a:off x="463209" y="1644473"/>
        <a:ext cx="6231301" cy="293016"/>
      </dsp:txXfrm>
    </dsp:sp>
    <dsp:sp modelId="{4182C5CE-7C9D-4919-872A-74A3E0656FDB}">
      <dsp:nvSpPr>
        <dsp:cNvPr id="0" name=""/>
        <dsp:cNvSpPr/>
      </dsp:nvSpPr>
      <dsp:spPr>
        <a:xfrm>
          <a:off x="0" y="228994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15EAA-D8CA-4D7B-BB23-64AEA429DA0F}">
      <dsp:nvSpPr>
        <dsp:cNvPr id="0" name=""/>
        <dsp:cNvSpPr/>
      </dsp:nvSpPr>
      <dsp:spPr>
        <a:xfrm>
          <a:off x="447357" y="212758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5. JS Strings</a:t>
          </a:r>
        </a:p>
      </dsp:txBody>
      <dsp:txXfrm>
        <a:off x="463209" y="2143433"/>
        <a:ext cx="6231301" cy="293016"/>
      </dsp:txXfrm>
    </dsp:sp>
    <dsp:sp modelId="{DB95900F-7091-45F5-B5A0-2C01C0CDB54E}">
      <dsp:nvSpPr>
        <dsp:cNvPr id="0" name=""/>
        <dsp:cNvSpPr/>
      </dsp:nvSpPr>
      <dsp:spPr>
        <a:xfrm>
          <a:off x="0" y="27889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B5742-8574-4BCD-AF7D-089D18703B93}">
      <dsp:nvSpPr>
        <dsp:cNvPr id="0" name=""/>
        <dsp:cNvSpPr/>
      </dsp:nvSpPr>
      <dsp:spPr>
        <a:xfrm>
          <a:off x="447357" y="262654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6. JS String Methods</a:t>
          </a:r>
        </a:p>
      </dsp:txBody>
      <dsp:txXfrm>
        <a:off x="463209" y="2642393"/>
        <a:ext cx="6231301" cy="293016"/>
      </dsp:txXfrm>
    </dsp:sp>
    <dsp:sp modelId="{95DB9375-EF81-4490-9022-635842BC6968}">
      <dsp:nvSpPr>
        <dsp:cNvPr id="0" name=""/>
        <dsp:cNvSpPr/>
      </dsp:nvSpPr>
      <dsp:spPr>
        <a:xfrm>
          <a:off x="0" y="32878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C46DF-A37F-42E6-B271-0F99A01449FD}">
      <dsp:nvSpPr>
        <dsp:cNvPr id="0" name=""/>
        <dsp:cNvSpPr/>
      </dsp:nvSpPr>
      <dsp:spPr>
        <a:xfrm>
          <a:off x="447357" y="31255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7. JS Number</a:t>
          </a:r>
        </a:p>
      </dsp:txBody>
      <dsp:txXfrm>
        <a:off x="463209" y="3141353"/>
        <a:ext cx="6231301" cy="293016"/>
      </dsp:txXfrm>
    </dsp:sp>
    <dsp:sp modelId="{F5CADE3C-D2FA-48D5-83EB-FF974875576D}">
      <dsp:nvSpPr>
        <dsp:cNvPr id="0" name=""/>
        <dsp:cNvSpPr/>
      </dsp:nvSpPr>
      <dsp:spPr>
        <a:xfrm>
          <a:off x="0" y="37868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FC31E-E5C0-4726-95B9-FAC5E3FD672F}">
      <dsp:nvSpPr>
        <dsp:cNvPr id="0" name=""/>
        <dsp:cNvSpPr/>
      </dsp:nvSpPr>
      <dsp:spPr>
        <a:xfrm>
          <a:off x="447357" y="36244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8. JS Number Methods</a:t>
          </a:r>
        </a:p>
      </dsp:txBody>
      <dsp:txXfrm>
        <a:off x="463209" y="3640313"/>
        <a:ext cx="6231301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 is much the same as a Procedure or a Subroutine, in other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5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5 escape characters above were originally designed to control typewriters, teletypes, and fax machines. They do not make any sense in HTML.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counts positions from zero.</a:t>
            </a:r>
            <a:br>
              <a:rPr lang="en-US" dirty="0" smtClean="0"/>
            </a:br>
            <a:r>
              <a:rPr lang="en-US" dirty="0" smtClean="0"/>
              <a:t>0 is the first position in a string, 1 is the second, 2 is the third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1. JavaScript Data Types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typeof</a:t>
            </a:r>
            <a:r>
              <a:rPr lang="en-US" b="1" dirty="0"/>
              <a:t> Operator</a:t>
            </a:r>
          </a:p>
          <a:p>
            <a:pPr lvl="1"/>
            <a:r>
              <a:rPr lang="en-US" dirty="0"/>
              <a:t>find the type of a JavaScript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typeof</a:t>
            </a:r>
            <a:r>
              <a:rPr lang="en-US" dirty="0"/>
              <a:t> ""                  // Returns "</a:t>
            </a:r>
            <a:r>
              <a:rPr lang="en-US" dirty="0" smtClean="0"/>
              <a:t>string“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0                   // Returns "</a:t>
            </a:r>
            <a:r>
              <a:rPr lang="en-US" dirty="0" smtClean="0"/>
              <a:t>number“</a:t>
            </a:r>
          </a:p>
          <a:p>
            <a:r>
              <a:rPr lang="en-US" b="1" dirty="0" smtClean="0"/>
              <a:t>Undefined</a:t>
            </a:r>
            <a:endParaRPr lang="en-US" dirty="0"/>
          </a:p>
          <a:p>
            <a:pPr lvl="1"/>
            <a:r>
              <a:rPr lang="en-US" dirty="0"/>
              <a:t>In JavaScript, a variable without a value, has the value</a:t>
            </a:r>
            <a:r>
              <a:rPr lang="en-US" b="1" dirty="0"/>
              <a:t> undefined</a:t>
            </a:r>
            <a:r>
              <a:rPr lang="en-US" dirty="0"/>
              <a:t>. The </a:t>
            </a:r>
            <a:r>
              <a:rPr lang="en-US" dirty="0" err="1"/>
              <a:t>typeof</a:t>
            </a:r>
            <a:r>
              <a:rPr lang="en-US" dirty="0"/>
              <a:t> is also </a:t>
            </a:r>
            <a:r>
              <a:rPr lang="en-US" b="1" dirty="0"/>
              <a:t>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Any variable can be emptied, by setting the value to </a:t>
            </a:r>
            <a:r>
              <a:rPr lang="en-US" b="1" dirty="0"/>
              <a:t>undefined</a:t>
            </a:r>
            <a:r>
              <a:rPr lang="en-US" dirty="0"/>
              <a:t>. The type will also be </a:t>
            </a:r>
            <a:r>
              <a:rPr lang="en-US" b="1" dirty="0"/>
              <a:t>undefined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1. JavaScript Data Types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7132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Empty Values </a:t>
            </a:r>
          </a:p>
          <a:p>
            <a:pPr lvl="1"/>
            <a:r>
              <a:rPr lang="en-US" dirty="0"/>
              <a:t>An empty value has nothing to do with 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empty string has both a legal value and a type</a:t>
            </a:r>
            <a:r>
              <a:rPr lang="en-US" dirty="0" smtClean="0"/>
              <a:t>.</a:t>
            </a:r>
          </a:p>
          <a:p>
            <a:r>
              <a:rPr lang="en-US" b="1" dirty="0"/>
              <a:t>Null</a:t>
            </a:r>
          </a:p>
          <a:p>
            <a:pPr lvl="1"/>
            <a:r>
              <a:rPr lang="en-US" dirty="0"/>
              <a:t>In JavaScript null is "nothing". It is supposed to be something that doesn't exist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data type of null is an object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You can empty an object by setting it to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  <a:br>
              <a:rPr lang="en-US" dirty="0"/>
            </a:br>
            <a:r>
              <a:rPr lang="en-US" dirty="0"/>
              <a:t>person = null;        // Now value is null, but type is still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You can also empty an object by setting it to </a:t>
            </a:r>
            <a:r>
              <a:rPr lang="en-US" dirty="0" smtClean="0"/>
              <a:t>undefined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  <a:br>
              <a:rPr lang="en-US" dirty="0"/>
            </a:br>
            <a:r>
              <a:rPr lang="en-US" dirty="0"/>
              <a:t>person = undefined;   // Now both value and type is undefined</a:t>
            </a:r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JavaScript Data Types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b="1" dirty="0"/>
              <a:t>Difference Between Undefined and Null</a:t>
            </a:r>
          </a:p>
          <a:p>
            <a:pPr lvl="1"/>
            <a:r>
              <a:rPr lang="en-US" dirty="0"/>
              <a:t>Undefined and null are equal in value but different in type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Ex: </a:t>
            </a:r>
          </a:p>
          <a:p>
            <a:pPr lvl="2"/>
            <a:r>
              <a:rPr lang="en-US" dirty="0" err="1"/>
              <a:t>typeof</a:t>
            </a:r>
            <a:r>
              <a:rPr lang="en-US" dirty="0"/>
              <a:t> undefined           // undefined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null                // object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null === undefined         // false</a:t>
            </a:r>
            <a:br>
              <a:rPr lang="en-US" dirty="0"/>
            </a:br>
            <a:r>
              <a:rPr lang="en-US" dirty="0"/>
              <a:t>null == undefined          // true </a:t>
            </a:r>
          </a:p>
        </p:txBody>
      </p:sp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8932"/>
            <a:ext cx="8946541" cy="4195481"/>
          </a:xfrm>
        </p:spPr>
        <p:txBody>
          <a:bodyPr>
            <a:normAutofit lnSpcReduction="10000"/>
          </a:bodyPr>
          <a:lstStyle/>
          <a:p>
            <a:pPr marL="400050"/>
            <a:r>
              <a:rPr lang="en-US" b="1" dirty="0"/>
              <a:t>Primitive Data</a:t>
            </a:r>
          </a:p>
          <a:p>
            <a:pPr marL="800100" lvl="1"/>
            <a:r>
              <a:rPr lang="en-US" dirty="0"/>
              <a:t>single simple data value with no additional properties and </a:t>
            </a:r>
            <a:r>
              <a:rPr lang="en-US" dirty="0" smtClean="0"/>
              <a:t>methods</a:t>
            </a:r>
          </a:p>
          <a:p>
            <a:pPr marL="800100" lvl="1"/>
            <a:r>
              <a:rPr lang="en-US" dirty="0" smtClean="0"/>
              <a:t>Classification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/>
              <a:t>undefined</a:t>
            </a:r>
          </a:p>
          <a:p>
            <a:pPr marL="800100" lvl="1"/>
            <a:r>
              <a:rPr lang="en-US" dirty="0" smtClean="0"/>
              <a:t>Ex:</a:t>
            </a:r>
          </a:p>
          <a:p>
            <a:pPr marL="1200150" lvl="2"/>
            <a:r>
              <a:rPr lang="en-US" dirty="0" err="1"/>
              <a:t>typeof</a:t>
            </a:r>
            <a:r>
              <a:rPr lang="en-US" dirty="0"/>
              <a:t> "John"              // Returns "string" 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3.14                // Returns "number"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true                // Returns "</a:t>
            </a:r>
            <a:r>
              <a:rPr lang="en-US" dirty="0" err="1"/>
              <a:t>boolean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false               // Returns "</a:t>
            </a:r>
            <a:r>
              <a:rPr lang="en-US" dirty="0" err="1"/>
              <a:t>boolean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x                   // Returns "undefined" (if x has no value) </a:t>
            </a:r>
          </a:p>
          <a:p>
            <a:pPr marL="1200150"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Complex Data</a:t>
            </a:r>
          </a:p>
          <a:p>
            <a:pPr lvl="1"/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err="1"/>
              <a:t>typeof</a:t>
            </a:r>
            <a:r>
              <a:rPr lang="en-US" dirty="0"/>
              <a:t> {</a:t>
            </a:r>
            <a:r>
              <a:rPr lang="en-US" dirty="0" err="1"/>
              <a:t>name:'John</a:t>
            </a:r>
            <a:r>
              <a:rPr lang="en-US" dirty="0"/>
              <a:t>', age:34} // Returns "object"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[1,2,3,4]             // Returns "object" (not "array", see note below)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null                  // Returns "object"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function </a:t>
            </a:r>
            <a:r>
              <a:rPr lang="en-US" dirty="0" err="1"/>
              <a:t>myFunc</a:t>
            </a:r>
            <a:r>
              <a:rPr lang="en-US" dirty="0"/>
              <a:t>(){}   // Returns "</a:t>
            </a:r>
            <a:r>
              <a:rPr lang="en-US" dirty="0" smtClean="0"/>
              <a:t>function“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operator returns "object" for arrays because in JavaScript arrays are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JS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669" y="2052918"/>
            <a:ext cx="9689225" cy="4195481"/>
          </a:xfrm>
        </p:spPr>
        <p:txBody>
          <a:bodyPr>
            <a:normAutofit/>
          </a:bodyPr>
          <a:lstStyle/>
          <a:p>
            <a:r>
              <a:rPr lang="en-US" b="1" dirty="0"/>
              <a:t>JavaScript Functions</a:t>
            </a:r>
          </a:p>
          <a:p>
            <a:pPr lvl="1"/>
            <a:r>
              <a:rPr lang="en-US" dirty="0"/>
              <a:t>a block of code designed to perform a particular </a:t>
            </a:r>
            <a:r>
              <a:rPr lang="en-US" dirty="0" smtClean="0"/>
              <a:t>task</a:t>
            </a:r>
          </a:p>
          <a:p>
            <a:pPr lvl="1"/>
            <a:r>
              <a:rPr lang="en-US" dirty="0"/>
              <a:t>executed when "something" invokes it (calls 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Ex: 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  return p1 * p2;              // The function returns the product of p1 and p2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JS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Defined</a:t>
            </a:r>
          </a:p>
          <a:p>
            <a:pPr lvl="1"/>
            <a:r>
              <a:rPr lang="en-US" b="1" dirty="0" smtClean="0"/>
              <a:t>function </a:t>
            </a:r>
            <a:r>
              <a:rPr lang="en-US" dirty="0" smtClean="0"/>
              <a:t>keyword</a:t>
            </a:r>
          </a:p>
          <a:p>
            <a:pPr lvl="1"/>
            <a:r>
              <a:rPr lang="en-US" b="1" dirty="0" smtClean="0"/>
              <a:t>name: </a:t>
            </a:r>
            <a:r>
              <a:rPr lang="en-US" dirty="0" smtClean="0"/>
              <a:t>syntax like variables</a:t>
            </a:r>
            <a:endParaRPr lang="en-US" b="1" dirty="0" smtClean="0"/>
          </a:p>
          <a:p>
            <a:pPr lvl="1"/>
            <a:r>
              <a:rPr lang="en-US" b="1" dirty="0" smtClean="0"/>
              <a:t>(): </a:t>
            </a:r>
            <a:r>
              <a:rPr lang="en-US" dirty="0" smtClean="0"/>
              <a:t>parameter names separated by commas: </a:t>
            </a:r>
            <a:r>
              <a:rPr lang="en-US" b="1" dirty="0"/>
              <a:t>(</a:t>
            </a:r>
            <a:r>
              <a:rPr lang="en-US" b="1" i="1" dirty="0"/>
              <a:t>parameter1, parameter2, </a:t>
            </a:r>
            <a:r>
              <a:rPr lang="en-US" b="1" i="1" dirty="0" smtClean="0"/>
              <a:t>...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The code to be executed, by the function, is placed inside curly brackets: </a:t>
            </a:r>
            <a:r>
              <a:rPr lang="en-US" b="1" dirty="0" smtClean="0"/>
              <a:t>{}</a:t>
            </a:r>
          </a:p>
          <a:p>
            <a:r>
              <a:rPr lang="en-US" b="1" dirty="0" smtClean="0"/>
              <a:t>Template:</a:t>
            </a:r>
          </a:p>
          <a:p>
            <a:pPr lvl="1"/>
            <a:r>
              <a:rPr lang="en-US" dirty="0"/>
              <a:t>function 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i="1" dirty="0"/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the </a:t>
            </a:r>
            <a:r>
              <a:rPr lang="en-US" b="1" dirty="0"/>
              <a:t>names</a:t>
            </a:r>
            <a:r>
              <a:rPr lang="en-US" dirty="0"/>
              <a:t> listed in the function definition</a:t>
            </a:r>
            <a:r>
              <a:rPr lang="en-US" dirty="0" smtClean="0"/>
              <a:t>.</a:t>
            </a:r>
          </a:p>
          <a:p>
            <a:r>
              <a:rPr lang="en-US" dirty="0"/>
              <a:t>Function </a:t>
            </a:r>
            <a:r>
              <a:rPr lang="en-US" b="1" dirty="0"/>
              <a:t>arguments</a:t>
            </a:r>
            <a:r>
              <a:rPr lang="en-US" dirty="0"/>
              <a:t> are the real </a:t>
            </a:r>
            <a:r>
              <a:rPr lang="en-US" b="1" dirty="0"/>
              <a:t>values</a:t>
            </a:r>
            <a:r>
              <a:rPr lang="en-US" dirty="0"/>
              <a:t> received by the function when it is invoked</a:t>
            </a:r>
            <a:r>
              <a:rPr lang="en-US" dirty="0" smtClean="0"/>
              <a:t>.</a:t>
            </a:r>
          </a:p>
          <a:p>
            <a:r>
              <a:rPr lang="en-US" dirty="0"/>
              <a:t>Inside the function, the arguments (the parameters) behave as local variables.</a:t>
            </a:r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JS </a:t>
            </a:r>
            <a:r>
              <a:rPr lang="en-US" dirty="0"/>
              <a:t>Functions (cont.)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Function Invocation</a:t>
            </a:r>
          </a:p>
          <a:p>
            <a:pPr lvl="1"/>
            <a:r>
              <a:rPr lang="en-US" dirty="0"/>
              <a:t>The code inside the function will execute when "something" </a:t>
            </a:r>
            <a:r>
              <a:rPr lang="en-US" b="1" dirty="0"/>
              <a:t>invokes</a:t>
            </a:r>
            <a:r>
              <a:rPr lang="en-US" dirty="0"/>
              <a:t> (calls) the function:</a:t>
            </a:r>
          </a:p>
          <a:p>
            <a:pPr lvl="2"/>
            <a:r>
              <a:rPr lang="en-US" dirty="0"/>
              <a:t>When an event occurs (when a user clicks a button)</a:t>
            </a:r>
          </a:p>
          <a:p>
            <a:pPr lvl="2"/>
            <a:r>
              <a:rPr lang="en-US" dirty="0"/>
              <a:t>When it is invoked (called) from JavaScript code</a:t>
            </a:r>
          </a:p>
          <a:p>
            <a:pPr lvl="2"/>
            <a:r>
              <a:rPr lang="en-US" dirty="0"/>
              <a:t>Automatically (self invoked)</a:t>
            </a:r>
          </a:p>
          <a:p>
            <a:r>
              <a:rPr lang="en-US" b="1" dirty="0"/>
              <a:t>Function Return</a:t>
            </a:r>
          </a:p>
          <a:p>
            <a:pPr lvl="1"/>
            <a:r>
              <a:rPr lang="en-US" dirty="0"/>
              <a:t>When JavaScript reaches a </a:t>
            </a:r>
            <a:r>
              <a:rPr lang="en-US" b="1" dirty="0"/>
              <a:t>return statement</a:t>
            </a:r>
            <a:r>
              <a:rPr lang="en-US" dirty="0"/>
              <a:t>, the function will stop executing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function was invoked from a statement, JavaScript will "return" to execute the code after the invoking statement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Functions often compute a 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</a:t>
            </a:r>
            <a:r>
              <a:rPr lang="en-US" dirty="0" smtClean="0"/>
              <a:t>caller“</a:t>
            </a:r>
          </a:p>
          <a:p>
            <a:pPr lvl="1"/>
            <a:r>
              <a:rPr lang="en-US" i="1" dirty="0" smtClean="0"/>
              <a:t>Ex: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myFunction</a:t>
            </a:r>
            <a:r>
              <a:rPr lang="en-US" dirty="0"/>
              <a:t>(4, 3);        // Function is called, return value will end up in 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  return a * b;                // Function returns the product of a and b</a:t>
            </a:r>
            <a:br>
              <a:rPr lang="en-US" dirty="0"/>
            </a:br>
            <a:r>
              <a:rPr lang="en-US" dirty="0"/>
              <a:t>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JS </a:t>
            </a:r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b="1" dirty="0"/>
              <a:t>Why Functions?</a:t>
            </a:r>
          </a:p>
          <a:p>
            <a:pPr lvl="1"/>
            <a:r>
              <a:rPr lang="en-US" dirty="0" smtClean="0"/>
              <a:t>Reuse code</a:t>
            </a:r>
          </a:p>
          <a:p>
            <a:r>
              <a:rPr lang="en-US" b="1" dirty="0"/>
              <a:t>The () Operator Invokes the Function</a:t>
            </a:r>
          </a:p>
          <a:p>
            <a:pPr lvl="1"/>
            <a:r>
              <a:rPr lang="en-US" dirty="0"/>
              <a:t>Accessing a function without () will return the function definition instead of the function </a:t>
            </a:r>
            <a:r>
              <a:rPr lang="en-US" dirty="0" smtClean="0"/>
              <a:t>result</a:t>
            </a:r>
          </a:p>
          <a:p>
            <a:r>
              <a:rPr lang="en-US" b="1" dirty="0"/>
              <a:t>Functions Used as Variable Values</a:t>
            </a:r>
          </a:p>
          <a:p>
            <a:pPr lvl="1"/>
            <a:r>
              <a:rPr lang="en-US" dirty="0"/>
              <a:t>Functions can be used the same way as you use variables, in all types of formulas, assignments, and calculations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Instead of using a variable to store the return value of a function, </a:t>
            </a:r>
            <a:r>
              <a:rPr lang="en-US" dirty="0" smtClean="0"/>
              <a:t>you </a:t>
            </a:r>
            <a:r>
              <a:rPr lang="en-US" dirty="0"/>
              <a:t>can use the function directly, as a variable value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Real Life </a:t>
            </a:r>
            <a:r>
              <a:rPr lang="en-US" b="1" dirty="0" smtClean="0"/>
              <a:t>Objects</a:t>
            </a:r>
            <a:r>
              <a:rPr lang="en-US" b="1" dirty="0"/>
              <a:t>, Properties, and </a:t>
            </a:r>
            <a:r>
              <a:rPr lang="en-US" b="1" dirty="0" smtClean="0"/>
              <a:t>Methods</a:t>
            </a:r>
          </a:p>
          <a:p>
            <a:pPr lvl="1"/>
            <a:r>
              <a:rPr lang="en-US" dirty="0"/>
              <a:t>In real life, a car is an </a:t>
            </a:r>
            <a:r>
              <a:rPr lang="en-US" b="1" dirty="0"/>
              <a:t>object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car has </a:t>
            </a:r>
            <a:r>
              <a:rPr lang="en-US" b="1" dirty="0"/>
              <a:t>properties</a:t>
            </a:r>
            <a:r>
              <a:rPr lang="en-US" dirty="0"/>
              <a:t> like weight and color, and </a:t>
            </a:r>
            <a:r>
              <a:rPr lang="en-US" b="1" dirty="0"/>
              <a:t>methods</a:t>
            </a:r>
            <a:r>
              <a:rPr lang="en-US" dirty="0"/>
              <a:t> like start and </a:t>
            </a:r>
            <a:r>
              <a:rPr lang="en-US" dirty="0" smtClean="0"/>
              <a:t>stop</a:t>
            </a:r>
          </a:p>
          <a:p>
            <a:r>
              <a:rPr lang="en-US" b="1" dirty="0"/>
              <a:t>JavaScript Objects</a:t>
            </a:r>
          </a:p>
          <a:p>
            <a:pPr lvl="1"/>
            <a:r>
              <a:rPr lang="en-US" dirty="0"/>
              <a:t>Objects are variables too. But objects can contain many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lvl="1"/>
            <a:r>
              <a:rPr lang="en-US" dirty="0"/>
              <a:t>The values are written as </a:t>
            </a:r>
            <a:r>
              <a:rPr lang="en-US" b="1" dirty="0" err="1"/>
              <a:t>name:value</a:t>
            </a:r>
            <a:r>
              <a:rPr lang="en-US" dirty="0"/>
              <a:t> pairs (name and value separated by a colon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JavaScript objects are containers for </a:t>
            </a:r>
            <a:r>
              <a:rPr lang="en-US" b="1" dirty="0"/>
              <a:t>named values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12954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</a:t>
            </a:r>
            <a:r>
              <a:rPr lang="en-US" dirty="0" smtClean="0"/>
              <a:t>J</a:t>
            </a:r>
            <a:r>
              <a:rPr lang="vi-VN" dirty="0" smtClean="0"/>
              <a:t>S</a:t>
            </a:r>
            <a:r>
              <a:rPr lang="en-US" dirty="0" smtClean="0"/>
              <a:t> Objects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8292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Object Properties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name:values</a:t>
            </a:r>
            <a:r>
              <a:rPr lang="en-US" dirty="0"/>
              <a:t> pairs (in JavaScript objects) are called </a:t>
            </a:r>
            <a:r>
              <a:rPr lang="en-US" b="1" dirty="0" smtClean="0"/>
              <a:t>properties</a:t>
            </a:r>
            <a:r>
              <a:rPr lang="en-US" dirty="0" smtClean="0"/>
              <a:t>.</a:t>
            </a:r>
          </a:p>
          <a:p>
            <a:r>
              <a:rPr lang="en-US" b="1" dirty="0"/>
              <a:t>Object </a:t>
            </a:r>
            <a:r>
              <a:rPr lang="en-US" b="1" dirty="0" smtClean="0"/>
              <a:t>Methods</a:t>
            </a:r>
          </a:p>
          <a:p>
            <a:pPr lvl="1"/>
            <a:r>
              <a:rPr lang="en-US" dirty="0"/>
              <a:t>Methods are </a:t>
            </a:r>
            <a:r>
              <a:rPr lang="en-US" b="1" dirty="0"/>
              <a:t>actions</a:t>
            </a:r>
            <a:r>
              <a:rPr lang="en-US" dirty="0"/>
              <a:t> that can be performed on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Methods are stored in properties as 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JavaScript objects are containers for named values called properties or 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/>
              <a:t>	function() {return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;}</a:t>
            </a:r>
            <a:endParaRPr lang="en-US" dirty="0" smtClean="0"/>
          </a:p>
          <a:p>
            <a:r>
              <a:rPr lang="en-US" b="1" dirty="0"/>
              <a:t>Object </a:t>
            </a:r>
            <a:r>
              <a:rPr lang="en-US" b="1" dirty="0" smtClean="0"/>
              <a:t>Definition</a:t>
            </a:r>
          </a:p>
          <a:p>
            <a:pPr lvl="1"/>
            <a:r>
              <a:rPr lang="en-US" dirty="0"/>
              <a:t>You define (and create) a JavaScript object with an object literal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pPr lvl="1"/>
            <a:r>
              <a:rPr lang="en-US" dirty="0"/>
              <a:t>Spaces and line breaks are not important. An object definition can span multiple </a:t>
            </a:r>
            <a:r>
              <a:rPr lang="en-US" dirty="0" smtClean="0"/>
              <a:t>lines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:"Doe",</a:t>
            </a:r>
            <a:br>
              <a:rPr lang="en-US" dirty="0"/>
            </a:br>
            <a:r>
              <a:rPr lang="en-US" dirty="0"/>
              <a:t>    age:50,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eyeColor</a:t>
            </a:r>
            <a:r>
              <a:rPr lang="en-US" dirty="0"/>
              <a:t>:"blue"</a:t>
            </a:r>
            <a:br>
              <a:rPr lang="en-US" dirty="0"/>
            </a:br>
            <a:r>
              <a:rPr lang="en-US" dirty="0"/>
              <a:t>};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Object Properties</a:t>
            </a:r>
          </a:p>
          <a:p>
            <a:pPr lvl="1"/>
            <a:r>
              <a:rPr lang="en-US" dirty="0"/>
              <a:t>two ways: </a:t>
            </a:r>
          </a:p>
          <a:p>
            <a:pPr lvl="2"/>
            <a:r>
              <a:rPr lang="en-US" i="1" dirty="0" err="1" smtClean="0"/>
              <a:t>objectName.propertyName</a:t>
            </a:r>
            <a:endParaRPr lang="en-US" i="1" dirty="0" smtClean="0"/>
          </a:p>
          <a:p>
            <a:pPr lvl="2"/>
            <a:r>
              <a:rPr lang="en-US" i="1" dirty="0" err="1"/>
              <a:t>objectName</a:t>
            </a:r>
            <a:r>
              <a:rPr lang="en-US" i="1" dirty="0"/>
              <a:t>["</a:t>
            </a:r>
            <a:r>
              <a:rPr lang="en-US" i="1" dirty="0" err="1"/>
              <a:t>propertyName</a:t>
            </a:r>
            <a:r>
              <a:rPr lang="en-US" i="1" dirty="0" smtClean="0"/>
              <a:t>"]</a:t>
            </a:r>
          </a:p>
          <a:p>
            <a:r>
              <a:rPr lang="en-US" b="1" dirty="0"/>
              <a:t>Accessing Object Methods</a:t>
            </a:r>
          </a:p>
          <a:p>
            <a:pPr lvl="1"/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/>
              <a:t>If you access the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, without (), it will return the </a:t>
            </a:r>
            <a:r>
              <a:rPr lang="en-US" b="1" dirty="0"/>
              <a:t>function </a:t>
            </a:r>
            <a:r>
              <a:rPr lang="en-US" b="1" dirty="0" smtClean="0"/>
              <a:t>definition</a:t>
            </a:r>
            <a:endParaRPr lang="en-US" dirty="0" smtClean="0"/>
          </a:p>
          <a:p>
            <a:pPr lvl="1"/>
            <a:r>
              <a:rPr lang="en-US" dirty="0"/>
              <a:t>A method is actually a function definition stored as a property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/>
          </a:bodyPr>
          <a:lstStyle/>
          <a:p>
            <a:r>
              <a:rPr lang="en-US" b="1" dirty="0"/>
              <a:t>Do Not Declare Strings, Numbers, and Booleans as Objects!</a:t>
            </a:r>
          </a:p>
          <a:p>
            <a:pPr lvl="1"/>
            <a:r>
              <a:rPr lang="en-US" dirty="0"/>
              <a:t>When a JavaScript variable is declared with the keyword "new", the variable is created as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x = new String();        // Declares x as a String object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 new Number();        // Declares y as a Number object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 new Boolean();       // Declares z as a Boolean object </a:t>
            </a:r>
          </a:p>
          <a:p>
            <a:pPr lvl="1"/>
            <a:r>
              <a:rPr lang="en-US" dirty="0"/>
              <a:t>They complicate your code and slow down execution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JavaScript </a:t>
            </a:r>
            <a:r>
              <a:rPr lang="en-US" b="1" dirty="0"/>
              <a:t>Function Scope</a:t>
            </a:r>
          </a:p>
          <a:p>
            <a:pPr lvl="1"/>
            <a:r>
              <a:rPr lang="en-US" dirty="0"/>
              <a:t>Local </a:t>
            </a:r>
            <a:r>
              <a:rPr lang="en-US" dirty="0" smtClean="0"/>
              <a:t>scope</a:t>
            </a:r>
          </a:p>
          <a:p>
            <a:pPr lvl="1"/>
            <a:r>
              <a:rPr lang="en-US" dirty="0"/>
              <a:t>Global </a:t>
            </a:r>
            <a:r>
              <a:rPr lang="en-US" dirty="0" smtClean="0"/>
              <a:t>scope</a:t>
            </a:r>
          </a:p>
          <a:p>
            <a:pPr lvl="1"/>
            <a:r>
              <a:rPr lang="en-US" dirty="0"/>
              <a:t>JavaScript has function scope: Each function creates a new scope. </a:t>
            </a:r>
            <a:endParaRPr lang="en-US" dirty="0" smtClean="0"/>
          </a:p>
          <a:p>
            <a:pPr lvl="1"/>
            <a:r>
              <a:rPr lang="en-US" dirty="0"/>
              <a:t>Scope determines the accessibility (visibility) of these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defined inside a function are not accessible (visible) from outside the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</a:t>
            </a:r>
            <a:r>
              <a:rPr lang="en-US" dirty="0" smtClean="0"/>
              <a:t>Scope (</a:t>
            </a:r>
            <a:r>
              <a:rPr lang="en-US" dirty="0"/>
              <a:t>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Local </a:t>
            </a:r>
            <a:r>
              <a:rPr lang="en-US" b="1" dirty="0"/>
              <a:t>JavaScript Variables</a:t>
            </a:r>
          </a:p>
          <a:p>
            <a:pPr lvl="1"/>
            <a:r>
              <a:rPr lang="en-US" dirty="0"/>
              <a:t>Variables declared within a JavaScript function, become </a:t>
            </a:r>
            <a:r>
              <a:rPr lang="en-US" b="1" dirty="0"/>
              <a:t>LOCAL</a:t>
            </a:r>
            <a:r>
              <a:rPr lang="en-US" dirty="0"/>
              <a:t> to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Local variables have </a:t>
            </a:r>
            <a:r>
              <a:rPr lang="en-US" b="1" dirty="0"/>
              <a:t>local scope</a:t>
            </a:r>
            <a:r>
              <a:rPr lang="en-US" dirty="0"/>
              <a:t>: They can only be accessed within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// code here can not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carName</a:t>
            </a:r>
            <a:r>
              <a:rPr lang="en-US" dirty="0"/>
              <a:t> = "Volvo";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// code here can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lvl="1"/>
            <a:r>
              <a:rPr lang="en-US" dirty="0"/>
              <a:t>Since local variables are only recognized inside their functions, variables with the same name can be used in different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Local variables are created when a function starts, and deleted when the function is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Scope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JavaScript Variables</a:t>
            </a:r>
          </a:p>
          <a:p>
            <a:pPr lvl="1"/>
            <a:r>
              <a:rPr lang="en-US" dirty="0"/>
              <a:t>A variable declared outside a function, becomes </a:t>
            </a:r>
            <a:r>
              <a:rPr lang="en-US" b="1" dirty="0"/>
              <a:t>GLOBAL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global variable has </a:t>
            </a:r>
            <a:r>
              <a:rPr lang="en-US" b="1" dirty="0"/>
              <a:t>global scope</a:t>
            </a:r>
            <a:r>
              <a:rPr lang="en-US" dirty="0"/>
              <a:t>: All scripts and functions on a web page can access it. </a:t>
            </a:r>
            <a:endParaRPr lang="en-US" dirty="0" smtClean="0"/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carName</a:t>
            </a:r>
            <a:r>
              <a:rPr lang="en-US" dirty="0"/>
              <a:t> = " Volvo";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code here can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// code here can use </a:t>
            </a:r>
            <a:r>
              <a:rPr lang="en-US" dirty="0" err="1"/>
              <a:t>carName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Scope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JavaScript Variables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JavaScript, objects and functions are also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Scope determines the accessibility of variables, objects, and functions from different parts of the code</a:t>
            </a:r>
            <a:r>
              <a:rPr lang="en-US" dirty="0" smtClean="0"/>
              <a:t>.</a:t>
            </a:r>
          </a:p>
          <a:p>
            <a:r>
              <a:rPr lang="en-US" b="1" dirty="0"/>
              <a:t>Automatically Global</a:t>
            </a:r>
          </a:p>
          <a:p>
            <a:pPr lvl="1"/>
            <a:r>
              <a:rPr lang="en-US" dirty="0"/>
              <a:t>If you assign a value to a variable that has not been declared, it will automatically become a </a:t>
            </a:r>
            <a:r>
              <a:rPr lang="en-US" b="1" dirty="0"/>
              <a:t>GLOBAL</a:t>
            </a:r>
            <a:r>
              <a:rPr lang="en-US" dirty="0"/>
              <a:t>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myFunction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code here can use </a:t>
            </a:r>
            <a:r>
              <a:rPr lang="en-US" dirty="0" err="1"/>
              <a:t>carName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carName</a:t>
            </a:r>
            <a:r>
              <a:rPr lang="en-US" dirty="0"/>
              <a:t> = "Volvo";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Scope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Lifetime of JavaScript </a:t>
            </a:r>
            <a:r>
              <a:rPr lang="en-US" b="1" dirty="0" smtClean="0"/>
              <a:t>Variables</a:t>
            </a:r>
          </a:p>
          <a:p>
            <a:pPr lvl="1"/>
            <a:r>
              <a:rPr lang="en-US" dirty="0"/>
              <a:t>starts when it is </a:t>
            </a:r>
            <a:r>
              <a:rPr lang="en-US" dirty="0" smtClean="0"/>
              <a:t>declared</a:t>
            </a:r>
          </a:p>
          <a:p>
            <a:pPr lvl="1"/>
            <a:r>
              <a:rPr lang="en-US" dirty="0"/>
              <a:t>Local variables are deleted when the function is completed</a:t>
            </a:r>
            <a:r>
              <a:rPr lang="en-US" dirty="0" smtClean="0"/>
              <a:t>.</a:t>
            </a:r>
          </a:p>
          <a:p>
            <a:r>
              <a:rPr lang="en-US" b="1" dirty="0"/>
              <a:t>Function Arguments</a:t>
            </a:r>
          </a:p>
          <a:p>
            <a:pPr lvl="1"/>
            <a:r>
              <a:rPr lang="en-US" dirty="0"/>
              <a:t>Function arguments (parameters) work as local variables inside functions.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JS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JavaScript Strings (above)</a:t>
            </a:r>
          </a:p>
          <a:p>
            <a:r>
              <a:rPr lang="en-US" b="1" dirty="0"/>
              <a:t>String Length</a:t>
            </a:r>
          </a:p>
          <a:p>
            <a:pPr lvl="1"/>
            <a:r>
              <a:rPr lang="en-US" dirty="0"/>
              <a:t>The length of a string is found in the built in property </a:t>
            </a:r>
            <a:r>
              <a:rPr lang="en-US" b="1" dirty="0" smtClean="0"/>
              <a:t>length</a:t>
            </a:r>
          </a:p>
          <a:p>
            <a:r>
              <a:rPr lang="en-US" b="1" dirty="0"/>
              <a:t>Special Characters</a:t>
            </a:r>
          </a:p>
          <a:p>
            <a:pPr lvl="1"/>
            <a:r>
              <a:rPr lang="en-US" dirty="0"/>
              <a:t>Because strings must be written within quotes, JavaScript will misunderstand this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y = "We are the so-called "Vikings" from the north</a:t>
            </a:r>
            <a:r>
              <a:rPr lang="en-US" dirty="0" smtClean="0"/>
              <a:t>.“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\ escape </a:t>
            </a:r>
            <a:r>
              <a:rPr lang="en-US" b="1" dirty="0" smtClean="0"/>
              <a:t>character</a:t>
            </a:r>
            <a:endParaRPr lang="en-US" dirty="0" smtClean="0"/>
          </a:p>
          <a:p>
            <a:pPr lvl="1"/>
            <a:r>
              <a:rPr lang="en-US" dirty="0"/>
              <a:t>The backslash escape character turns special characters into string characters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'It\'s alright';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"We are the so-called \"Vikings\" from the north." </a:t>
            </a:r>
          </a:p>
          <a:p>
            <a:pPr lvl="2"/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</a:t>
            </a:r>
            <a:r>
              <a:rPr lang="en-US" dirty="0" smtClean="0"/>
              <a:t>Strings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588462"/>
              </p:ext>
            </p:extLst>
          </p:nvPr>
        </p:nvGraphicFramePr>
        <p:xfrm>
          <a:off x="783717" y="1563566"/>
          <a:ext cx="8947150" cy="146304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quote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double quote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62550"/>
              </p:ext>
            </p:extLst>
          </p:nvPr>
        </p:nvGraphicFramePr>
        <p:xfrm>
          <a:off x="783717" y="3284059"/>
          <a:ext cx="8947150" cy="219456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Backspace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Carriage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 Feed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Horizontal Tabulator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 Tabulator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JavaScript Data Types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JavaScript 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 smtClean="0"/>
              <a:t>Numbers: </a:t>
            </a:r>
            <a:r>
              <a:rPr lang="en-US" dirty="0" err="1"/>
              <a:t>var</a:t>
            </a:r>
            <a:r>
              <a:rPr lang="en-US" dirty="0"/>
              <a:t> length = 16;                               // Number</a:t>
            </a:r>
            <a:endParaRPr lang="en-US" dirty="0" smtClean="0"/>
          </a:p>
          <a:p>
            <a:pPr lvl="1"/>
            <a:r>
              <a:rPr lang="en-US" dirty="0" smtClean="0"/>
              <a:t>Strings: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= "Johnson";                      // String</a:t>
            </a:r>
            <a:endParaRPr lang="en-US" dirty="0" smtClean="0"/>
          </a:p>
          <a:p>
            <a:pPr lvl="1"/>
            <a:r>
              <a:rPr lang="en-US" dirty="0" smtClean="0"/>
              <a:t>Objects: </a:t>
            </a:r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    // Object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b="1" dirty="0"/>
              <a:t>The Concept of Data Types</a:t>
            </a:r>
          </a:p>
          <a:p>
            <a:pPr lvl="1"/>
            <a:r>
              <a:rPr lang="en-US" dirty="0"/>
              <a:t>To be able to operate on variables, it is important to know something about the type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adding a number and a string, JavaScript will treat the number as a string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JavaScript evaluates expressions from left to right. Different sequences can produce different </a:t>
            </a:r>
            <a:r>
              <a:rPr lang="en-US" dirty="0" smtClean="0"/>
              <a:t>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best readability, programmers often like to avoid code lines longer than 80 characters</a:t>
            </a:r>
            <a:r>
              <a:rPr lang="en-US" dirty="0" smtClean="0"/>
              <a:t>.</a:t>
            </a:r>
          </a:p>
          <a:p>
            <a:r>
              <a:rPr lang="en-US" dirty="0"/>
              <a:t>If a JavaScript statement does not fit on one line, the best place to break it is after an operator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"Hello Dolly!"; </a:t>
            </a:r>
            <a:endParaRPr lang="en-US" dirty="0" smtClean="0"/>
          </a:p>
          <a:p>
            <a:r>
              <a:rPr lang="en-US" dirty="0"/>
              <a:t>You can also break up a code line </a:t>
            </a:r>
            <a:r>
              <a:rPr lang="en-US" b="1" dirty="0"/>
              <a:t>within a text string</a:t>
            </a:r>
            <a:r>
              <a:rPr lang="en-US" dirty="0"/>
              <a:t> with a single backslash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\</a:t>
            </a:r>
            <a:br>
              <a:rPr lang="en-US" dirty="0"/>
            </a:br>
            <a:r>
              <a:rPr lang="en-US" dirty="0"/>
              <a:t>Dolly</a:t>
            </a:r>
            <a:r>
              <a:rPr lang="en-US" dirty="0" smtClean="0"/>
              <a:t>!";</a:t>
            </a:r>
          </a:p>
          <a:p>
            <a:r>
              <a:rPr lang="en-US" dirty="0"/>
              <a:t>A safer way to break up a string, is to use string addition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"Hello" + </a:t>
            </a:r>
            <a:br>
              <a:rPr lang="en-US" dirty="0"/>
            </a:br>
            <a:r>
              <a:rPr lang="en-US" dirty="0"/>
              <a:t>"Dolly</a:t>
            </a:r>
            <a:r>
              <a:rPr lang="en-US" dirty="0" smtClean="0"/>
              <a:t>!";</a:t>
            </a:r>
          </a:p>
          <a:p>
            <a:r>
              <a:rPr lang="en-US" dirty="0"/>
              <a:t>You cannot break up a code line with a backslash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\ </a:t>
            </a:r>
            <a:br>
              <a:rPr lang="en-US" dirty="0"/>
            </a:br>
            <a:r>
              <a:rPr lang="en-US" dirty="0"/>
              <a:t>"Hello Dolly!";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4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Strings Can be </a:t>
            </a:r>
            <a:r>
              <a:rPr lang="en-US" b="1" dirty="0" smtClean="0"/>
              <a:t>Objects</a:t>
            </a:r>
          </a:p>
          <a:p>
            <a:pPr lvl="1"/>
            <a:r>
              <a:rPr lang="en-US" dirty="0"/>
              <a:t>Normally, JavaScript strings are primitive values, created from literals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firstName</a:t>
            </a:r>
            <a:r>
              <a:rPr lang="en-US" b="1" dirty="0"/>
              <a:t> = "John</a:t>
            </a:r>
            <a:r>
              <a:rPr lang="en-US" b="1" dirty="0" smtClean="0"/>
              <a:t>";</a:t>
            </a:r>
          </a:p>
          <a:p>
            <a:pPr lvl="1"/>
            <a:r>
              <a:rPr lang="en-US" dirty="0"/>
              <a:t>But strings can also be defined as objects with the keyword new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firstName</a:t>
            </a:r>
            <a:r>
              <a:rPr lang="en-US" b="1" dirty="0"/>
              <a:t> = new String("John</a:t>
            </a:r>
            <a:r>
              <a:rPr lang="en-US" b="1" dirty="0" smtClean="0"/>
              <a:t>");</a:t>
            </a:r>
          </a:p>
          <a:p>
            <a:pPr lvl="1"/>
            <a:r>
              <a:rPr lang="en-US" dirty="0"/>
              <a:t>Don't create strings as objects. It slows down execution speed.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keyword complicates the code. This can produce some unexpected results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When using the == operator, equal strings are </a:t>
            </a:r>
            <a:r>
              <a:rPr lang="en-US" dirty="0" smtClean="0"/>
              <a:t>equal</a:t>
            </a:r>
          </a:p>
          <a:p>
            <a:pPr lvl="2"/>
            <a:r>
              <a:rPr lang="en-US" dirty="0"/>
              <a:t>When using the === operator, equal strings are not equal, because the === operator expects equality in both type and value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Objects cannot be </a:t>
            </a:r>
            <a:r>
              <a:rPr lang="en-US" dirty="0" smtClean="0"/>
              <a:t>compared</a:t>
            </a:r>
          </a:p>
          <a:p>
            <a:pPr lvl="1"/>
            <a:r>
              <a:rPr lang="en-US" dirty="0"/>
              <a:t>Note the difference between (x==y) and (x===y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two JavaScript objects will </a:t>
            </a:r>
            <a:r>
              <a:rPr lang="en-US" b="1" dirty="0"/>
              <a:t>always</a:t>
            </a:r>
            <a:r>
              <a:rPr lang="en-US" dirty="0"/>
              <a:t> return false.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7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String Methods and Properties</a:t>
            </a:r>
          </a:p>
          <a:p>
            <a:pPr lvl="1"/>
            <a:r>
              <a:rPr lang="en-US" dirty="0"/>
              <a:t>JavaScript treats primitive values as objects when executing methods and properties</a:t>
            </a:r>
            <a:r>
              <a:rPr lang="en-US" dirty="0" smtClean="0"/>
              <a:t>.</a:t>
            </a:r>
          </a:p>
          <a:p>
            <a:r>
              <a:rPr lang="en-US" b="1" dirty="0"/>
              <a:t>String Length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property returns the length of a </a:t>
            </a:r>
            <a:r>
              <a:rPr lang="en-US" dirty="0" smtClean="0"/>
              <a:t>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txt = "ABCDEFGHIJKLMNOPQRSTUVWXYZ";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sln</a:t>
            </a:r>
            <a:r>
              <a:rPr lang="en-US" dirty="0"/>
              <a:t> = </a:t>
            </a:r>
            <a:r>
              <a:rPr lang="en-US" dirty="0" err="1"/>
              <a:t>txt.length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/>
              <a:t>Finding a String in a String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indexOf</a:t>
            </a:r>
            <a:r>
              <a:rPr lang="en-US" b="1" dirty="0"/>
              <a:t>()</a:t>
            </a:r>
            <a:r>
              <a:rPr lang="en-US" dirty="0"/>
              <a:t> method returns the index of (the position of) the </a:t>
            </a:r>
            <a:r>
              <a:rPr lang="en-US" b="1" dirty="0"/>
              <a:t>first</a:t>
            </a:r>
            <a:r>
              <a:rPr lang="en-US" dirty="0"/>
              <a:t> occurrence of a specified text in a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"Please locate where 'locate' occurs!";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("locate</a:t>
            </a:r>
            <a:r>
              <a:rPr lang="en-US" dirty="0" smtClean="0"/>
              <a:t>");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lastIndexOf</a:t>
            </a:r>
            <a:r>
              <a:rPr lang="en-US" b="1" dirty="0"/>
              <a:t>()</a:t>
            </a:r>
            <a:r>
              <a:rPr lang="en-US" dirty="0"/>
              <a:t> method returns the index of the </a:t>
            </a:r>
            <a:r>
              <a:rPr lang="en-US" b="1" dirty="0"/>
              <a:t>last</a:t>
            </a:r>
            <a:r>
              <a:rPr lang="en-US" dirty="0"/>
              <a:t> occurrence of a specified text in a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Both the </a:t>
            </a:r>
            <a:r>
              <a:rPr lang="en-US" dirty="0" err="1"/>
              <a:t>indexOf</a:t>
            </a:r>
            <a:r>
              <a:rPr lang="en-US" dirty="0"/>
              <a:t>(), and the </a:t>
            </a:r>
            <a:r>
              <a:rPr lang="en-US" dirty="0" err="1"/>
              <a:t>lastIndexOf</a:t>
            </a:r>
            <a:r>
              <a:rPr lang="en-US" dirty="0"/>
              <a:t>() methods return -1 if the text is not found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Both methods accept a second parameter as the starting position for the search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"Please locate where 'locate' occurs!";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("locate",15);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</a:t>
            </a:r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Searching for a String in a String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search()</a:t>
            </a:r>
            <a:r>
              <a:rPr lang="en-US" dirty="0"/>
              <a:t> method searches a string for a specified value and returns the position of the match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"Please locate where 'locate' occurs!";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str.search</a:t>
            </a:r>
            <a:r>
              <a:rPr lang="en-US" dirty="0"/>
              <a:t>("locate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Different between </a:t>
            </a:r>
            <a:r>
              <a:rPr lang="en-US" dirty="0" err="1" smtClean="0"/>
              <a:t>indexOf</a:t>
            </a:r>
            <a:r>
              <a:rPr lang="en-US" dirty="0" smtClean="0"/>
              <a:t>() and search()</a:t>
            </a:r>
          </a:p>
          <a:p>
            <a:pPr lvl="1"/>
            <a:r>
              <a:rPr lang="en-US" dirty="0"/>
              <a:t>The search() method cannot take a second start position argument.</a:t>
            </a:r>
          </a:p>
          <a:p>
            <a:pPr lvl="1"/>
            <a:r>
              <a:rPr lang="en-US" dirty="0"/>
              <a:t>The search() method can take much more powerful search values (regular expressions).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8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Extracting String Parts</a:t>
            </a:r>
          </a:p>
          <a:p>
            <a:pPr lvl="1"/>
            <a:r>
              <a:rPr lang="en-US" dirty="0"/>
              <a:t>slice(start, end)</a:t>
            </a:r>
          </a:p>
          <a:p>
            <a:pPr lvl="1"/>
            <a:r>
              <a:rPr lang="en-US" dirty="0"/>
              <a:t>substring(start, end)</a:t>
            </a:r>
          </a:p>
          <a:p>
            <a:pPr lvl="1"/>
            <a:r>
              <a:rPr lang="en-US" dirty="0" err="1"/>
              <a:t>substr</a:t>
            </a:r>
            <a:r>
              <a:rPr lang="en-US" dirty="0"/>
              <a:t>(start, length)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3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slice() Method</a:t>
            </a:r>
          </a:p>
          <a:p>
            <a:pPr lvl="1"/>
            <a:r>
              <a:rPr lang="en-US" dirty="0"/>
              <a:t>extracts a part of a string and returns the extracted </a:t>
            </a:r>
            <a:r>
              <a:rPr lang="en-US" dirty="0" smtClean="0"/>
              <a:t>part </a:t>
            </a:r>
            <a:r>
              <a:rPr lang="en-US" dirty="0"/>
              <a:t>in a new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2 parameters</a:t>
            </a:r>
          </a:p>
          <a:p>
            <a:pPr lvl="2"/>
            <a:r>
              <a:rPr lang="en-US" dirty="0"/>
              <a:t>the starting </a:t>
            </a:r>
            <a:r>
              <a:rPr lang="en-US" dirty="0" smtClean="0"/>
              <a:t>index</a:t>
            </a:r>
          </a:p>
          <a:p>
            <a:pPr lvl="2"/>
            <a:r>
              <a:rPr lang="en-US" dirty="0"/>
              <a:t>the ending </a:t>
            </a:r>
            <a:r>
              <a:rPr lang="en-US" dirty="0" smtClean="0"/>
              <a:t>index</a:t>
            </a:r>
          </a:p>
          <a:p>
            <a:pPr lvl="1"/>
            <a:r>
              <a:rPr lang="en-US" dirty="0"/>
              <a:t>This example slices out a portion of a string from position 7 to position 13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"Apple, Banana, Kiwi";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str.slice</a:t>
            </a:r>
            <a:r>
              <a:rPr lang="en-US" dirty="0"/>
              <a:t>(7, 13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example slices out a portion of a string from position -12 to position -6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"Apple, Banana, Kiwi";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str.slice</a:t>
            </a:r>
            <a:r>
              <a:rPr lang="en-US" dirty="0"/>
              <a:t>(-12, -6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If you omit the second parameter, the method will slice out the rest of the </a:t>
            </a:r>
            <a:r>
              <a:rPr lang="en-US" dirty="0" smtClean="0"/>
              <a:t>string or counting from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1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substring() Method</a:t>
            </a:r>
          </a:p>
          <a:p>
            <a:pPr lvl="1"/>
            <a:r>
              <a:rPr lang="en-US" b="1" dirty="0"/>
              <a:t>substring()</a:t>
            </a:r>
            <a:r>
              <a:rPr lang="en-US" dirty="0"/>
              <a:t> is similar to slice</a:t>
            </a:r>
            <a:r>
              <a:rPr lang="en-US" dirty="0" smtClean="0"/>
              <a:t>().</a:t>
            </a:r>
          </a:p>
          <a:p>
            <a:pPr lvl="1"/>
            <a:r>
              <a:rPr lang="en-US" dirty="0"/>
              <a:t>The difference is that substring() cannot accept negative indexes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you omit the second parameter, substring() will slice out the rest of the string.</a:t>
            </a:r>
            <a:endParaRPr lang="en-US" dirty="0" smtClean="0"/>
          </a:p>
          <a:p>
            <a:r>
              <a:rPr lang="en-US" b="1" dirty="0"/>
              <a:t>The </a:t>
            </a:r>
            <a:r>
              <a:rPr lang="en-US" b="1" dirty="0" err="1"/>
              <a:t>substr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substr</a:t>
            </a:r>
            <a:r>
              <a:rPr lang="en-US" b="1" dirty="0"/>
              <a:t>()</a:t>
            </a:r>
            <a:r>
              <a:rPr lang="en-US" dirty="0"/>
              <a:t> is similar to slice</a:t>
            </a:r>
            <a:r>
              <a:rPr lang="en-US" dirty="0" smtClean="0"/>
              <a:t>().</a:t>
            </a:r>
          </a:p>
          <a:p>
            <a:pPr lvl="1"/>
            <a:r>
              <a:rPr lang="en-US" dirty="0"/>
              <a:t>The difference is that the second parameter specifies the </a:t>
            </a:r>
            <a:r>
              <a:rPr lang="en-US" b="1" dirty="0"/>
              <a:t>length</a:t>
            </a:r>
            <a:r>
              <a:rPr lang="en-US" dirty="0"/>
              <a:t> of the extracted part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first parameter is negative, the position counts from the end of the string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second parameter can not be negative, because it defines the length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you omit the second parameter, </a:t>
            </a:r>
            <a:r>
              <a:rPr lang="en-US" dirty="0" err="1"/>
              <a:t>substr</a:t>
            </a:r>
            <a:r>
              <a:rPr lang="en-US" dirty="0"/>
              <a:t>() will slice out the rest of the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8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Replacing String Content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replace()</a:t>
            </a:r>
            <a:r>
              <a:rPr lang="en-US" dirty="0"/>
              <a:t> method replaces a specified value with another value in a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str.replace</a:t>
            </a:r>
            <a:r>
              <a:rPr lang="en-US" dirty="0"/>
              <a:t>("Microsoft", "W3Schools</a:t>
            </a:r>
            <a:r>
              <a:rPr lang="en-US" dirty="0" smtClean="0"/>
              <a:t>");</a:t>
            </a:r>
          </a:p>
          <a:p>
            <a:pPr lvl="1"/>
            <a:r>
              <a:rPr lang="en-US" dirty="0"/>
              <a:t>The replace() method does not change the string it is called on. It returns a new </a:t>
            </a:r>
            <a:r>
              <a:rPr lang="en-US" dirty="0" smtClean="0"/>
              <a:t>string</a:t>
            </a:r>
            <a:endParaRPr lang="vi-VN" dirty="0" smtClean="0"/>
          </a:p>
          <a:p>
            <a:pPr lvl="1"/>
            <a:r>
              <a:rPr lang="en-US" dirty="0"/>
              <a:t>By default, the replace() function replaces </a:t>
            </a:r>
            <a:r>
              <a:rPr lang="en-US" b="1" dirty="0"/>
              <a:t>only the first</a:t>
            </a:r>
            <a:r>
              <a:rPr lang="en-US" dirty="0"/>
              <a:t> </a:t>
            </a:r>
            <a:r>
              <a:rPr lang="en-US" dirty="0" smtClean="0"/>
              <a:t>match</a:t>
            </a:r>
            <a:endParaRPr lang="vi-VN" dirty="0" smtClean="0"/>
          </a:p>
          <a:p>
            <a:pPr lvl="1"/>
            <a:r>
              <a:rPr lang="en-US" dirty="0"/>
              <a:t>To replace all matches, use a </a:t>
            </a:r>
            <a:r>
              <a:rPr lang="en-US" b="1" dirty="0"/>
              <a:t>regular expression</a:t>
            </a:r>
            <a:r>
              <a:rPr lang="en-US" dirty="0"/>
              <a:t> with a </a:t>
            </a:r>
            <a:r>
              <a:rPr lang="en-US" b="1" dirty="0"/>
              <a:t>/g</a:t>
            </a:r>
            <a:r>
              <a:rPr lang="en-US" dirty="0"/>
              <a:t> flag (global match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 and Microsoft!";</a:t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err="1"/>
              <a:t>str.replace</a:t>
            </a:r>
            <a:r>
              <a:rPr lang="en-US" dirty="0"/>
              <a:t>(/Microsoft/g, "W3Schools</a:t>
            </a:r>
            <a:r>
              <a:rPr lang="en-US" dirty="0" smtClean="0"/>
              <a:t>");</a:t>
            </a:r>
            <a:endParaRPr lang="vi-VN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replace() function is case sensitive. Writing MICROSOFT (with upper-case) will not work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str.replace</a:t>
            </a:r>
            <a:r>
              <a:rPr lang="en-US" dirty="0"/>
              <a:t>("MICROSOFT", "W3Schools</a:t>
            </a:r>
            <a:r>
              <a:rPr lang="en-US" dirty="0" smtClean="0"/>
              <a:t>");</a:t>
            </a:r>
            <a:endParaRPr lang="vi-VN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replace case insensitive, use a </a:t>
            </a:r>
            <a:r>
              <a:rPr lang="en-US" b="1" dirty="0"/>
              <a:t>regular expression</a:t>
            </a:r>
            <a:r>
              <a:rPr lang="en-US" dirty="0"/>
              <a:t> with an </a:t>
            </a:r>
            <a:r>
              <a:rPr lang="en-US" b="1" dirty="0"/>
              <a:t>/</a:t>
            </a:r>
            <a:r>
              <a:rPr lang="en-US" b="1" dirty="0" err="1"/>
              <a:t>i</a:t>
            </a:r>
            <a:r>
              <a:rPr lang="en-US" dirty="0"/>
              <a:t> flag (insensitive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str.replace</a:t>
            </a:r>
            <a:r>
              <a:rPr lang="en-US" dirty="0"/>
              <a:t>(/MICROSOFT/</a:t>
            </a:r>
            <a:r>
              <a:rPr lang="en-US" dirty="0" err="1"/>
              <a:t>i</a:t>
            </a:r>
            <a:r>
              <a:rPr lang="en-US" dirty="0"/>
              <a:t>, "W3Schools");</a:t>
            </a:r>
            <a:endParaRPr lang="vi-V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7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Converting to Upper and Lower </a:t>
            </a:r>
            <a:r>
              <a:rPr lang="en-US" b="1" dirty="0" smtClean="0"/>
              <a:t>Case</a:t>
            </a:r>
            <a:endParaRPr lang="vi-VN" b="1" dirty="0" smtClean="0"/>
          </a:p>
          <a:p>
            <a:pPr lvl="1"/>
            <a:r>
              <a:rPr lang="en-US" dirty="0"/>
              <a:t>A string is converted to upper case with </a:t>
            </a:r>
            <a:r>
              <a:rPr lang="en-US" b="1" dirty="0" err="1"/>
              <a:t>toUpperCase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text1 = "Hello World!";       //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text2 = text1.toUpperCase();  // text2 is text1 converted to upper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string is converted to lower case with </a:t>
            </a:r>
            <a:r>
              <a:rPr lang="en-US" b="1" dirty="0" err="1"/>
              <a:t>toLowerCase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text1 = "Hello World!";       //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text2 = text1.toLowerCase();  // text2 is text1 converted to lower </a:t>
            </a:r>
          </a:p>
          <a:p>
            <a:pPr lvl="2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8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concat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 joins two or more strings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text1 = "Hello";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text2 = "World";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text3 = text1.concat(" ", text2</a:t>
            </a:r>
            <a:r>
              <a:rPr lang="en-US" dirty="0" smtClean="0"/>
              <a:t>);</a:t>
            </a:r>
            <a:endParaRPr lang="vi-VN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 method can be used instead of the plus operator. These two lines do the same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 = "Hello" + " " + "World!";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 = "Hello".</a:t>
            </a:r>
            <a:r>
              <a:rPr lang="en-US" dirty="0" err="1"/>
              <a:t>concat</a:t>
            </a:r>
            <a:r>
              <a:rPr lang="en-US" dirty="0"/>
              <a:t>(" ", "World!"); </a:t>
            </a:r>
            <a:endParaRPr lang="vi-VN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string methods return a new string. They don't modify the original string.</a:t>
            </a:r>
            <a:br>
              <a:rPr lang="en-US" dirty="0"/>
            </a:br>
            <a:r>
              <a:rPr lang="en-US" dirty="0"/>
              <a:t>Formally said: Strings are immutable: Strings cannot be changed, only replaced.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0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Extracting String Characters</a:t>
            </a:r>
          </a:p>
          <a:p>
            <a:pPr lvl="1"/>
            <a:r>
              <a:rPr lang="en-US" dirty="0" err="1" smtClean="0"/>
              <a:t>charAt</a:t>
            </a:r>
            <a:r>
              <a:rPr lang="en-US" dirty="0" smtClean="0"/>
              <a:t>(position)</a:t>
            </a:r>
            <a:endParaRPr lang="vi-VN" dirty="0" smtClean="0"/>
          </a:p>
          <a:p>
            <a:pPr lvl="2"/>
            <a:r>
              <a:rPr lang="en-US" dirty="0"/>
              <a:t>returns the character at a specified index (position) in a string</a:t>
            </a:r>
            <a:r>
              <a:rPr lang="en-US" dirty="0" smtClean="0"/>
              <a:t>:</a:t>
            </a:r>
            <a:endParaRPr lang="vi-VN" dirty="0" smtClean="0"/>
          </a:p>
          <a:p>
            <a:pPr lvl="3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"HELLO WORLD";</a:t>
            </a:r>
            <a:br>
              <a:rPr lang="en-US" dirty="0"/>
            </a:br>
            <a:r>
              <a:rPr lang="en-US" dirty="0" err="1"/>
              <a:t>str.charAt</a:t>
            </a:r>
            <a:r>
              <a:rPr lang="en-US" dirty="0"/>
              <a:t>(0);            // returns </a:t>
            </a:r>
            <a:r>
              <a:rPr lang="en-US" dirty="0" smtClean="0"/>
              <a:t>H</a:t>
            </a:r>
            <a:endParaRPr lang="en-US" dirty="0"/>
          </a:p>
          <a:p>
            <a:pPr lvl="1"/>
            <a:r>
              <a:rPr lang="en-US" dirty="0" err="1"/>
              <a:t>charCodeAt</a:t>
            </a:r>
            <a:r>
              <a:rPr lang="en-US" dirty="0"/>
              <a:t>(position)</a:t>
            </a:r>
          </a:p>
          <a:p>
            <a:pPr lvl="2"/>
            <a:r>
              <a:rPr lang="en-US" dirty="0"/>
              <a:t>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</a:t>
            </a:r>
            <a:r>
              <a:rPr lang="en-US" dirty="0" smtClean="0"/>
              <a:t>:</a:t>
            </a:r>
            <a:endParaRPr lang="vi-VN" dirty="0" smtClean="0"/>
          </a:p>
          <a:p>
            <a:pPr lvl="3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"HELLO WORLD";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str.charCodeAt</a:t>
            </a:r>
            <a:r>
              <a:rPr lang="en-US" dirty="0"/>
              <a:t>(0);         // returns 72 </a:t>
            </a:r>
            <a:endParaRPr lang="vi-VN" dirty="0" smtClean="0"/>
          </a:p>
          <a:p>
            <a:r>
              <a:rPr lang="en-US" b="1" dirty="0"/>
              <a:t>Accessing a String as an Array is Unsafe</a:t>
            </a:r>
          </a:p>
          <a:p>
            <a:pPr lvl="1"/>
            <a:r>
              <a:rPr lang="en-US" dirty="0"/>
              <a:t>You might have seen code like this, accessing a string as an array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"HELLO WORLD";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</a:t>
            </a:r>
            <a:r>
              <a:rPr lang="en-US" dirty="0"/>
              <a:t>[0];                   // returns H 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unsafe</a:t>
            </a:r>
            <a:r>
              <a:rPr lang="en-US" dirty="0"/>
              <a:t> and </a:t>
            </a:r>
            <a:r>
              <a:rPr lang="en-US" b="1" dirty="0"/>
              <a:t>unpredictable</a:t>
            </a:r>
            <a:r>
              <a:rPr lang="en-US" b="1" dirty="0" smtClean="0"/>
              <a:t>:</a:t>
            </a:r>
            <a:endParaRPr lang="vi-VN" b="1" dirty="0" smtClean="0"/>
          </a:p>
          <a:p>
            <a:pPr lvl="2"/>
            <a:r>
              <a:rPr lang="en-US" dirty="0"/>
              <a:t>It does not work in all browsers (not in IE5, IE6, IE7)</a:t>
            </a:r>
          </a:p>
          <a:p>
            <a:pPr lvl="2"/>
            <a:r>
              <a:rPr lang="en-US" dirty="0"/>
              <a:t>It makes strings look like arrays (but they are not)</a:t>
            </a:r>
          </a:p>
          <a:p>
            <a:pPr lvl="2"/>
            <a:r>
              <a:rPr lang="en-US" dirty="0" err="1"/>
              <a:t>str</a:t>
            </a:r>
            <a:r>
              <a:rPr lang="en-US" dirty="0"/>
              <a:t>[0] = "H" does not give an error (but does not work)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5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Converting a String to an </a:t>
            </a:r>
            <a:r>
              <a:rPr lang="en-US" b="1" dirty="0" smtClean="0"/>
              <a:t>Array</a:t>
            </a:r>
            <a:endParaRPr lang="vi-VN" b="1" dirty="0" smtClean="0"/>
          </a:p>
          <a:p>
            <a:pPr lvl="1"/>
            <a:r>
              <a:rPr lang="en-US" dirty="0"/>
              <a:t>A string can be converted to an array with the </a:t>
            </a:r>
            <a:r>
              <a:rPr lang="en-US" b="1" dirty="0"/>
              <a:t>split()</a:t>
            </a:r>
            <a:r>
              <a:rPr lang="en-US" dirty="0"/>
              <a:t> method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txt = "</a:t>
            </a:r>
            <a:r>
              <a:rPr lang="en-US" dirty="0" err="1"/>
              <a:t>a,b,c,d,e</a:t>
            </a:r>
            <a:r>
              <a:rPr lang="en-US" dirty="0"/>
              <a:t>";   // String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(",");          // Split on commas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 ");          // Split on spaces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("|");          // Split on pipe </a:t>
            </a:r>
          </a:p>
          <a:p>
            <a:pPr lvl="1"/>
            <a:r>
              <a:rPr lang="en-US" dirty="0"/>
              <a:t>If the separator is omitted, the returned array will contain the whole string in index [0</a:t>
            </a:r>
            <a:r>
              <a:rPr lang="en-US" dirty="0" smtClean="0"/>
              <a:t>].</a:t>
            </a:r>
            <a:endParaRPr lang="vi-VN" dirty="0" smtClean="0"/>
          </a:p>
          <a:p>
            <a:pPr lvl="1"/>
            <a:r>
              <a:rPr lang="en-US" dirty="0"/>
              <a:t>If the separator is "", the returned array will be an array of single characters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txt = "Hello";       // String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("");           // Split in characters </a:t>
            </a:r>
          </a:p>
          <a:p>
            <a:r>
              <a:rPr lang="en-US" b="1" dirty="0"/>
              <a:t>Complete String Reference</a:t>
            </a:r>
          </a:p>
          <a:p>
            <a:pPr lvl="1"/>
            <a:r>
              <a:rPr lang="vi-VN" b="1" dirty="0" smtClean="0"/>
              <a:t> </a:t>
            </a:r>
            <a:r>
              <a:rPr lang="vi-VN" b="1" dirty="0"/>
              <a:t>https://www.w3schools.com/jsref/jsref_obj_string.asp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3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7. JS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JavaScript </a:t>
            </a:r>
            <a:r>
              <a:rPr lang="en-US" b="1" dirty="0" smtClean="0"/>
              <a:t>Numbers</a:t>
            </a:r>
            <a:r>
              <a:rPr lang="vi-VN" b="1" dirty="0" smtClean="0"/>
              <a:t> (above)</a:t>
            </a:r>
          </a:p>
          <a:p>
            <a:r>
              <a:rPr lang="en-US" b="1" dirty="0" smtClean="0"/>
              <a:t>JavaScript </a:t>
            </a:r>
            <a:r>
              <a:rPr lang="en-US" b="1" dirty="0"/>
              <a:t>Numbers are Always 64-bit Floating </a:t>
            </a:r>
            <a:r>
              <a:rPr lang="en-US" b="1" dirty="0" smtClean="0"/>
              <a:t>Point</a:t>
            </a:r>
            <a:endParaRPr lang="vi-VN" b="1" dirty="0" smtClean="0"/>
          </a:p>
          <a:p>
            <a:endParaRPr lang="vi-VN" b="1" dirty="0"/>
          </a:p>
          <a:p>
            <a:endParaRPr lang="vi-VN" b="1" dirty="0" smtClean="0"/>
          </a:p>
          <a:p>
            <a:endParaRPr lang="vi-VN" b="1" dirty="0"/>
          </a:p>
          <a:p>
            <a:r>
              <a:rPr lang="en-US" b="1" dirty="0"/>
              <a:t>Precision</a:t>
            </a:r>
          </a:p>
          <a:p>
            <a:pPr lvl="1"/>
            <a:r>
              <a:rPr lang="en-US" dirty="0"/>
              <a:t>Integers (numbers without a period or exponent notation) are accurate up to 15 digits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999999999999999;   // x will be 999999999999999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9999999999999999;  // y will be 10000000000000000 </a:t>
            </a:r>
          </a:p>
          <a:p>
            <a:pPr lvl="1"/>
            <a:r>
              <a:rPr lang="en-US" dirty="0"/>
              <a:t>The maximum number of decimals is 17, but floating point arithmetic is not always 100% accurate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0.2 + 0.1;         // x will be 0.30000000000000004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solve the problem above, it helps to multiply and divide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(0.2 * 10 + 0.1 * 10) / 10;       // x will be 0.3 </a:t>
            </a:r>
          </a:p>
          <a:p>
            <a:pPr lvl="2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210"/>
              </p:ext>
            </p:extLst>
          </p:nvPr>
        </p:nvGraphicFramePr>
        <p:xfrm>
          <a:off x="1263112" y="2697688"/>
          <a:ext cx="8947149" cy="1005840"/>
        </p:xfrm>
        <a:graphic>
          <a:graphicData uri="http://schemas.openxmlformats.org/drawingml/2006/table">
            <a:tbl>
              <a:tblPr/>
              <a:tblGrid>
                <a:gridCol w="2982383"/>
                <a:gridCol w="2982383"/>
                <a:gridCol w="298238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Value (aka Fraction/Mantissa)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52 bits (0 - 51)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bits (52 - 62)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 (63)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38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</a:t>
            </a:r>
            <a:r>
              <a:rPr lang="vi-VN" dirty="0" smtClean="0"/>
              <a:t>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Adding Numbers and Strings</a:t>
            </a:r>
          </a:p>
          <a:p>
            <a:pPr lvl="1"/>
            <a:r>
              <a:rPr lang="en-US" dirty="0"/>
              <a:t>JavaScript uses the + operator for both addition and concatenation.</a:t>
            </a:r>
          </a:p>
          <a:p>
            <a:pPr lvl="1"/>
            <a:r>
              <a:rPr lang="en-US" dirty="0"/>
              <a:t>Numbers are added. Strings are concatenated.</a:t>
            </a:r>
          </a:p>
          <a:p>
            <a:pPr lvl="1"/>
            <a:r>
              <a:rPr lang="en-US" dirty="0"/>
              <a:t>If you add two numbers, the result will be a </a:t>
            </a:r>
            <a:r>
              <a:rPr lang="en-US" dirty="0" smtClean="0"/>
              <a:t>number</a:t>
            </a:r>
            <a:endParaRPr lang="vi-VN" dirty="0" smtClean="0"/>
          </a:p>
          <a:p>
            <a:pPr lvl="1"/>
            <a:r>
              <a:rPr lang="en-US" dirty="0"/>
              <a:t>If you add two strings, the result will be a string </a:t>
            </a:r>
            <a:r>
              <a:rPr lang="en-US" dirty="0" smtClean="0"/>
              <a:t>concatenation</a:t>
            </a:r>
            <a:endParaRPr lang="vi-VN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add a number and a string, the result will be a string </a:t>
            </a:r>
            <a:r>
              <a:rPr lang="en-US" dirty="0" smtClean="0"/>
              <a:t>concatenation</a:t>
            </a:r>
            <a:endParaRPr lang="vi-VN" dirty="0" smtClean="0"/>
          </a:p>
          <a:p>
            <a:pPr lvl="1"/>
            <a:r>
              <a:rPr lang="en-US" dirty="0"/>
              <a:t>If you add a string and a number, the result will be a string concatenation: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Numeric Strings</a:t>
            </a:r>
          </a:p>
          <a:p>
            <a:pPr lvl="1"/>
            <a:r>
              <a:rPr lang="en-US" dirty="0"/>
              <a:t>JavaScript strings can have numeric content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100;         // x is a number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"100";       // y is a string 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will try to convert strings to numbers in all numeric operations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vi-VN" dirty="0" smtClean="0"/>
              <a:t>Right: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x = "100";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"10";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x / y;       // z will be 10 </a:t>
            </a:r>
            <a:endParaRPr lang="vi-VN" dirty="0" smtClean="0"/>
          </a:p>
          <a:p>
            <a:pPr lvl="2"/>
            <a:r>
              <a:rPr lang="vi-VN" dirty="0" smtClean="0"/>
              <a:t>Wrong</a:t>
            </a:r>
            <a:endParaRPr lang="en-US" dirty="0"/>
          </a:p>
          <a:p>
            <a:pPr lvl="3"/>
            <a:r>
              <a:rPr lang="en-US" dirty="0" err="1"/>
              <a:t>var</a:t>
            </a:r>
            <a:r>
              <a:rPr lang="en-US" dirty="0"/>
              <a:t> x = "100";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"10";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x + y;       // z will not be 110 (It will be 10010)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NaN</a:t>
            </a:r>
            <a:r>
              <a:rPr lang="en-US" b="1" dirty="0"/>
              <a:t> - Not a Number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is a JavaScript reserved word indicating that a number is not a legal number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Trying to do arithmetic with a non-numeric string will result in </a:t>
            </a:r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100 / "Apple";  // x will be </a:t>
            </a:r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</a:t>
            </a:r>
            <a:endParaRPr lang="vi-VN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the global JavaScript function </a:t>
            </a:r>
            <a:r>
              <a:rPr lang="en-US" dirty="0" err="1"/>
              <a:t>isNaN</a:t>
            </a:r>
            <a:r>
              <a:rPr lang="en-US" dirty="0"/>
              <a:t>() to find out if a value is a number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100 / "Apple";</a:t>
            </a:r>
            <a:br>
              <a:rPr lang="en-US" dirty="0"/>
            </a:br>
            <a:r>
              <a:rPr lang="en-US" dirty="0" err="1"/>
              <a:t>isNaN</a:t>
            </a:r>
            <a:r>
              <a:rPr lang="en-US" dirty="0"/>
              <a:t>(x);               // returns true because x is Not a Number </a:t>
            </a:r>
            <a:endParaRPr lang="vi-VN" dirty="0" smtClean="0"/>
          </a:p>
          <a:p>
            <a:pPr lvl="1"/>
            <a:r>
              <a:rPr lang="en-US" dirty="0"/>
              <a:t>If you use </a:t>
            </a:r>
            <a:r>
              <a:rPr lang="en-US" dirty="0" err="1"/>
              <a:t>NaN</a:t>
            </a:r>
            <a:r>
              <a:rPr lang="en-US" dirty="0"/>
              <a:t> in a mathematical operation, the result will also be </a:t>
            </a:r>
            <a:r>
              <a:rPr lang="en-US" dirty="0" err="1"/>
              <a:t>NaN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NaN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5;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x + y;         // z will be </a:t>
            </a:r>
            <a:r>
              <a:rPr lang="en-US" dirty="0" err="1"/>
              <a:t>NaN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/>
              <a:t>is a number: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returns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7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Infinity</a:t>
            </a:r>
          </a:p>
          <a:p>
            <a:pPr lvl="1"/>
            <a:r>
              <a:rPr lang="en-US" dirty="0"/>
              <a:t>Infinity (or -Infinity) is the value JavaScript will return if you calculate a number outside the largest possible number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myNumber</a:t>
            </a:r>
            <a:r>
              <a:rPr lang="en-US" dirty="0"/>
              <a:t> = 2;</a:t>
            </a:r>
            <a:br>
              <a:rPr lang="en-US" dirty="0"/>
            </a:br>
            <a:r>
              <a:rPr lang="en-US" dirty="0"/>
              <a:t>while (</a:t>
            </a:r>
            <a:r>
              <a:rPr lang="en-US" dirty="0" err="1"/>
              <a:t>myNumber</a:t>
            </a:r>
            <a:r>
              <a:rPr lang="en-US" dirty="0"/>
              <a:t> != Infinity) {          // Execute until Infinity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myNumber</a:t>
            </a:r>
            <a:r>
              <a:rPr lang="en-US" dirty="0"/>
              <a:t> * </a:t>
            </a:r>
            <a:r>
              <a:rPr lang="en-US" dirty="0" err="1"/>
              <a:t>myNumber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vi-VN" dirty="0" smtClean="0"/>
          </a:p>
          <a:p>
            <a:pPr lvl="1"/>
            <a:r>
              <a:rPr lang="en-US" dirty="0" smtClean="0"/>
              <a:t>Division </a:t>
            </a:r>
            <a:r>
              <a:rPr lang="en-US" dirty="0"/>
              <a:t>by 0 (zero) also generates Infinity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  2 / 0;          // x will be Infinity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-2 / 0;          // y will be -Infinity </a:t>
            </a:r>
          </a:p>
          <a:p>
            <a:pPr lvl="1"/>
            <a:r>
              <a:rPr lang="en-US" dirty="0" smtClean="0"/>
              <a:t>Infinity </a:t>
            </a:r>
            <a:r>
              <a:rPr lang="en-US" dirty="0"/>
              <a:t>is a number: </a:t>
            </a:r>
            <a:r>
              <a:rPr lang="en-US" dirty="0" err="1"/>
              <a:t>typeof</a:t>
            </a:r>
            <a:r>
              <a:rPr lang="en-US" dirty="0"/>
              <a:t> Infinity returns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8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Hexadecimal</a:t>
            </a:r>
          </a:p>
          <a:p>
            <a:pPr lvl="1"/>
            <a:r>
              <a:rPr lang="en-US" dirty="0"/>
              <a:t>JavaScript interprets numeric constants as hexadecimal if they are preceded by 0x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0xFF;           // x will be 255 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JavaScript displays numbers as base 10 decimals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But you can use the </a:t>
            </a:r>
            <a:r>
              <a:rPr lang="en-US" dirty="0" err="1"/>
              <a:t>toString</a:t>
            </a:r>
            <a:r>
              <a:rPr lang="en-US" dirty="0"/>
              <a:t>() method to output numbers as base 16 (hex), base 8 (octal), or base 2 (binary</a:t>
            </a:r>
            <a:r>
              <a:rPr lang="en-US" dirty="0" smtClean="0"/>
              <a:t>).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myNumber</a:t>
            </a:r>
            <a:r>
              <a:rPr lang="en-US" dirty="0"/>
              <a:t> = 128;</a:t>
            </a:r>
            <a:br>
              <a:rPr lang="en-US" dirty="0"/>
            </a:br>
            <a:r>
              <a:rPr lang="en-US" dirty="0" err="1"/>
              <a:t>myNumber.toString</a:t>
            </a:r>
            <a:r>
              <a:rPr lang="en-US" dirty="0"/>
              <a:t>(16);  // returns 80</a:t>
            </a:r>
            <a:br>
              <a:rPr lang="en-US" dirty="0"/>
            </a:br>
            <a:r>
              <a:rPr lang="en-US" dirty="0" err="1"/>
              <a:t>myNumber.toString</a:t>
            </a:r>
            <a:r>
              <a:rPr lang="en-US" dirty="0"/>
              <a:t>(8);   // returns 200</a:t>
            </a:r>
            <a:br>
              <a:rPr lang="en-US" dirty="0"/>
            </a:br>
            <a:r>
              <a:rPr lang="en-US" dirty="0" err="1"/>
              <a:t>myNumber.toString</a:t>
            </a:r>
            <a:r>
              <a:rPr lang="en-US" dirty="0"/>
              <a:t>(2);   // returns 10000000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6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Numbers Can be </a:t>
            </a:r>
            <a:r>
              <a:rPr lang="en-US" b="1" dirty="0" smtClean="0"/>
              <a:t>Objects</a:t>
            </a:r>
            <a:endParaRPr lang="vi-VN" b="1" dirty="0" smtClean="0"/>
          </a:p>
          <a:p>
            <a:pPr lvl="1"/>
            <a:r>
              <a:rPr lang="en-US" dirty="0"/>
              <a:t>Normally JavaScript numbers are primitive values created from literals: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x = 123;</a:t>
            </a:r>
            <a:endParaRPr lang="en-US" dirty="0"/>
          </a:p>
          <a:p>
            <a:pPr lvl="1"/>
            <a:r>
              <a:rPr lang="en-US" dirty="0"/>
              <a:t>But numbers can also be defined as objects with the keyword new: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y = new Number(123</a:t>
            </a:r>
            <a:r>
              <a:rPr lang="en-US" b="1" dirty="0" smtClean="0"/>
              <a:t>);</a:t>
            </a:r>
            <a:endParaRPr lang="en-US" dirty="0"/>
          </a:p>
          <a:p>
            <a:pPr lvl="1"/>
            <a:r>
              <a:rPr lang="en-US" dirty="0"/>
              <a:t>Do not create Number objects. It slows down execution speed.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keyword complicates the code. This can produce some unexpected results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smtClean="0"/>
              <a:t>When </a:t>
            </a:r>
            <a:r>
              <a:rPr lang="en-US" dirty="0"/>
              <a:t>using the == operator, equal numbers are </a:t>
            </a:r>
            <a:r>
              <a:rPr lang="en-US" dirty="0" smtClean="0"/>
              <a:t>equal</a:t>
            </a:r>
            <a:endParaRPr lang="vi-VN" dirty="0" smtClean="0"/>
          </a:p>
          <a:p>
            <a:pPr lvl="2"/>
            <a:r>
              <a:rPr lang="en-US" dirty="0"/>
              <a:t>When using the === operator, equal numbers are not equal, because the === operator expects equality in both type and value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/>
              <a:t>Objects cannot be </a:t>
            </a:r>
            <a:r>
              <a:rPr lang="en-US" dirty="0" smtClean="0"/>
              <a:t>compared</a:t>
            </a:r>
            <a:endParaRPr lang="vi-VN" dirty="0" smtClean="0"/>
          </a:p>
          <a:p>
            <a:pPr lvl="1"/>
            <a:r>
              <a:rPr lang="en-US" dirty="0"/>
              <a:t>Note the difference between (x==y) and (x===y</a:t>
            </a:r>
            <a:r>
              <a:rPr lang="en-US" dirty="0" smtClean="0"/>
              <a:t>).</a:t>
            </a:r>
            <a:endParaRPr lang="vi-VN" dirty="0" smtClean="0"/>
          </a:p>
          <a:p>
            <a:pPr lvl="1"/>
            <a:r>
              <a:rPr lang="en-US" dirty="0" smtClean="0"/>
              <a:t>Comparing </a:t>
            </a:r>
            <a:r>
              <a:rPr lang="en-US" dirty="0"/>
              <a:t>two JavaScript objects will always return false.</a:t>
            </a:r>
          </a:p>
          <a:p>
            <a:pPr lvl="2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8. JS 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Methods and Properties</a:t>
            </a:r>
          </a:p>
          <a:p>
            <a:pPr lvl="1"/>
            <a:r>
              <a:rPr lang="en-US" dirty="0"/>
              <a:t>JavaScript treats primitive values as objects when executing methods and properties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b="1" dirty="0"/>
              <a:t>The </a:t>
            </a:r>
            <a:r>
              <a:rPr lang="en-US" b="1" dirty="0" err="1"/>
              <a:t>toString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returns a number as a string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All number methods can be used on any type of numbers (literals, variables, or expressions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123;</a:t>
            </a:r>
            <a:br>
              <a:rPr lang="en-US" dirty="0"/>
            </a:br>
            <a:r>
              <a:rPr lang="en-US" dirty="0" err="1"/>
              <a:t>x.toString</a:t>
            </a:r>
            <a:r>
              <a:rPr lang="en-US" dirty="0"/>
              <a:t>();            // returns 123 from variable x</a:t>
            </a:r>
            <a:br>
              <a:rPr lang="en-US" dirty="0"/>
            </a:br>
            <a:r>
              <a:rPr lang="en-US" dirty="0"/>
              <a:t>(123).</a:t>
            </a:r>
            <a:r>
              <a:rPr lang="en-US" dirty="0" err="1"/>
              <a:t>toString</a:t>
            </a:r>
            <a:r>
              <a:rPr lang="en-US" dirty="0"/>
              <a:t>();        // returns 123 from literal 123</a:t>
            </a:r>
            <a:br>
              <a:rPr lang="en-US" dirty="0"/>
            </a:br>
            <a:r>
              <a:rPr lang="en-US" dirty="0"/>
              <a:t>(100 + 23).</a:t>
            </a:r>
            <a:r>
              <a:rPr lang="en-US" dirty="0" err="1"/>
              <a:t>toString</a:t>
            </a:r>
            <a:r>
              <a:rPr lang="en-US" dirty="0"/>
              <a:t>();   // returns 123 from expression 100 + 23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6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toExponential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toExponential</a:t>
            </a:r>
            <a:r>
              <a:rPr lang="en-US" b="1" dirty="0"/>
              <a:t>()</a:t>
            </a:r>
            <a:r>
              <a:rPr lang="en-US" dirty="0"/>
              <a:t> returns a string, with a number rounded and written using exponential notation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 parameter defines the number of characters behind the decimal point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9.656;</a:t>
            </a:r>
            <a:br>
              <a:rPr lang="en-US" dirty="0"/>
            </a:br>
            <a:r>
              <a:rPr lang="en-US" dirty="0" err="1"/>
              <a:t>x.toExponential</a:t>
            </a:r>
            <a:r>
              <a:rPr lang="en-US" dirty="0"/>
              <a:t>(2);     // returns 9.66e+0</a:t>
            </a:r>
            <a:br>
              <a:rPr lang="en-US" dirty="0"/>
            </a:br>
            <a:r>
              <a:rPr lang="en-US" dirty="0" err="1"/>
              <a:t>x.toExponential</a:t>
            </a:r>
            <a:r>
              <a:rPr lang="en-US" dirty="0"/>
              <a:t>(4);     // returns 9.6560e+0</a:t>
            </a:r>
            <a:br>
              <a:rPr lang="en-US" dirty="0"/>
            </a:br>
            <a:r>
              <a:rPr lang="en-US" dirty="0" err="1"/>
              <a:t>x.toExponential</a:t>
            </a:r>
            <a:r>
              <a:rPr lang="en-US" dirty="0"/>
              <a:t>(6);     // returns 9.656000e+0 </a:t>
            </a:r>
          </a:p>
          <a:p>
            <a:pPr lvl="1"/>
            <a:r>
              <a:rPr lang="en-US" dirty="0"/>
              <a:t>The parameter is optional. If you don't specify it, JavaScript will not round the number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0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toFixed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toFixed</a:t>
            </a:r>
            <a:r>
              <a:rPr lang="en-US" b="1" dirty="0"/>
              <a:t>()</a:t>
            </a:r>
            <a:r>
              <a:rPr lang="en-US" dirty="0"/>
              <a:t> returns a string, with the number written with a specified number of decimals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9.656;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(0);           // returns 10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(2);           // returns 9.66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(4);           // returns 9.6560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(6);           // returns 9.656000 </a:t>
            </a:r>
          </a:p>
          <a:p>
            <a:pPr lvl="1"/>
            <a:r>
              <a:rPr lang="en-US" dirty="0" err="1"/>
              <a:t>toFixed</a:t>
            </a:r>
            <a:r>
              <a:rPr lang="en-US" dirty="0"/>
              <a:t>(2) is perfect for working with 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</a:t>
            </a:r>
            <a:r>
              <a:rPr lang="vi-VN" dirty="0" smtClean="0"/>
              <a:t>Methods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toPrecision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toPrecision</a:t>
            </a:r>
            <a:r>
              <a:rPr lang="en-US" b="1" dirty="0"/>
              <a:t>()</a:t>
            </a:r>
            <a:r>
              <a:rPr lang="en-US" dirty="0"/>
              <a:t> returns a string, with a number written with a specified length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9.656;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();        // returns 9.656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(2);       // returns 9.7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(4);       // returns 9.656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(6);       // returns 9.65600 </a:t>
            </a:r>
          </a:p>
          <a:p>
            <a:r>
              <a:rPr lang="en-US" b="1" dirty="0"/>
              <a:t>The </a:t>
            </a:r>
            <a:r>
              <a:rPr lang="en-US" b="1" dirty="0" err="1"/>
              <a:t>valueOf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valueOf</a:t>
            </a:r>
            <a:r>
              <a:rPr lang="en-US" b="1" dirty="0"/>
              <a:t>()</a:t>
            </a:r>
            <a:r>
              <a:rPr lang="en-US" dirty="0"/>
              <a:t> returns a number as a number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123;</a:t>
            </a:r>
            <a:br>
              <a:rPr lang="en-US" dirty="0"/>
            </a:br>
            <a:r>
              <a:rPr lang="en-US" dirty="0" err="1"/>
              <a:t>x.valueOf</a:t>
            </a:r>
            <a:r>
              <a:rPr lang="en-US" dirty="0"/>
              <a:t>();            // returns 123 from variable x</a:t>
            </a:r>
            <a:br>
              <a:rPr lang="en-US" dirty="0"/>
            </a:br>
            <a:r>
              <a:rPr lang="en-US" dirty="0"/>
              <a:t>(123).</a:t>
            </a:r>
            <a:r>
              <a:rPr lang="en-US" dirty="0" err="1"/>
              <a:t>valueOf</a:t>
            </a:r>
            <a:r>
              <a:rPr lang="en-US" dirty="0"/>
              <a:t>();        // returns 123 from literal 123</a:t>
            </a:r>
            <a:br>
              <a:rPr lang="en-US" dirty="0"/>
            </a:br>
            <a:r>
              <a:rPr lang="en-US" dirty="0"/>
              <a:t>(100 + 23).</a:t>
            </a:r>
            <a:r>
              <a:rPr lang="en-US" dirty="0" err="1"/>
              <a:t>valueOf</a:t>
            </a:r>
            <a:r>
              <a:rPr lang="en-US" dirty="0"/>
              <a:t>();   // returns 123 from expression 100 + 23 </a:t>
            </a:r>
          </a:p>
          <a:p>
            <a:pPr lvl="1"/>
            <a:r>
              <a:rPr lang="en-US" dirty="0"/>
              <a:t>In JavaScript, a number can be a primitive value (</a:t>
            </a:r>
            <a:r>
              <a:rPr lang="en-US" dirty="0" err="1"/>
              <a:t>typeof</a:t>
            </a:r>
            <a:r>
              <a:rPr lang="en-US" dirty="0"/>
              <a:t> = number) or an object (</a:t>
            </a:r>
            <a:r>
              <a:rPr lang="en-US" dirty="0" err="1"/>
              <a:t>typeof</a:t>
            </a:r>
            <a:r>
              <a:rPr lang="en-US" dirty="0"/>
              <a:t> = object</a:t>
            </a:r>
            <a:r>
              <a:rPr lang="en-US" dirty="0" smtClean="0"/>
              <a:t>).</a:t>
            </a:r>
            <a:endParaRPr lang="vi-VN" dirty="0" smtClean="0"/>
          </a:p>
          <a:p>
            <a:pPr lvl="1"/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 is used internally in JavaScript to convert Number objects to primitive values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All JavaScript data types have a </a:t>
            </a:r>
            <a:r>
              <a:rPr lang="en-US" dirty="0" err="1"/>
              <a:t>valueOf</a:t>
            </a:r>
            <a:r>
              <a:rPr lang="en-US" dirty="0"/>
              <a:t>() and a </a:t>
            </a:r>
            <a:r>
              <a:rPr lang="en-US" dirty="0" err="1"/>
              <a:t>toString</a:t>
            </a:r>
            <a:r>
              <a:rPr lang="en-US" dirty="0"/>
              <a:t>()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3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Converting Variables to Numbers</a:t>
            </a:r>
          </a:p>
          <a:p>
            <a:pPr lvl="1"/>
            <a:r>
              <a:rPr lang="en-US" dirty="0"/>
              <a:t>The Number() method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parseInt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parseFloat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vi-VN" dirty="0" smtClean="0"/>
          </a:p>
          <a:p>
            <a:pPr lvl="1"/>
            <a:r>
              <a:rPr lang="en-US" dirty="0"/>
              <a:t>These methods are not </a:t>
            </a:r>
            <a:r>
              <a:rPr lang="en-US" b="1" dirty="0"/>
              <a:t>number</a:t>
            </a:r>
            <a:r>
              <a:rPr lang="en-US" dirty="0"/>
              <a:t> methods, but </a:t>
            </a:r>
            <a:r>
              <a:rPr lang="en-US" b="1" dirty="0"/>
              <a:t>global</a:t>
            </a:r>
            <a:r>
              <a:rPr lang="en-US" dirty="0"/>
              <a:t> JavaScript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3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Global Methods</a:t>
            </a:r>
          </a:p>
          <a:p>
            <a:pPr lvl="1"/>
            <a:r>
              <a:rPr lang="en-US" dirty="0"/>
              <a:t>JavaScript global methods can be used on all JavaScript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97443"/>
              </p:ext>
            </p:extLst>
          </p:nvPr>
        </p:nvGraphicFramePr>
        <p:xfrm>
          <a:off x="1103313" y="3007519"/>
          <a:ext cx="8947150" cy="22860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number, converted from its argument.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parseFloat()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Parses its argument and returns a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parseInt()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Parses its argument and returns an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79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Number() </a:t>
            </a:r>
            <a:r>
              <a:rPr lang="en-US" b="1" dirty="0" smtClean="0"/>
              <a:t>Method</a:t>
            </a:r>
          </a:p>
          <a:p>
            <a:pPr lvl="1"/>
            <a:r>
              <a:rPr lang="en-US" b="1" dirty="0"/>
              <a:t>Number()</a:t>
            </a:r>
            <a:r>
              <a:rPr lang="en-US" dirty="0"/>
              <a:t> can be used to convert JavaScript variables to numbers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x = true;</a:t>
            </a:r>
            <a:br>
              <a:rPr lang="en-US" dirty="0"/>
            </a:br>
            <a:r>
              <a:rPr lang="en-US" dirty="0"/>
              <a:t>Number(x);        // returns 1</a:t>
            </a:r>
            <a:br>
              <a:rPr lang="en-US" dirty="0"/>
            </a:br>
            <a:r>
              <a:rPr lang="en-US" dirty="0"/>
              <a:t>x = false;     </a:t>
            </a:r>
            <a:br>
              <a:rPr lang="en-US" dirty="0"/>
            </a:br>
            <a:r>
              <a:rPr lang="en-US" dirty="0"/>
              <a:t>Number(x);        // returns 0</a:t>
            </a:r>
            <a:br>
              <a:rPr lang="en-US" dirty="0"/>
            </a:br>
            <a:r>
              <a:rPr lang="en-US" dirty="0"/>
              <a:t>x = new Date();</a:t>
            </a:r>
            <a:br>
              <a:rPr lang="en-US" dirty="0"/>
            </a:br>
            <a:r>
              <a:rPr lang="en-US" dirty="0"/>
              <a:t>Number(x);        // returns 1404568027739</a:t>
            </a:r>
            <a:br>
              <a:rPr lang="en-US" dirty="0"/>
            </a:br>
            <a:r>
              <a:rPr lang="en-US" dirty="0"/>
              <a:t>x = "10"</a:t>
            </a:r>
            <a:br>
              <a:rPr lang="en-US" dirty="0"/>
            </a:br>
            <a:r>
              <a:rPr lang="en-US" dirty="0"/>
              <a:t>Number(x);        // returns 10</a:t>
            </a:r>
            <a:br>
              <a:rPr lang="en-US" dirty="0"/>
            </a:br>
            <a:r>
              <a:rPr lang="en-US" dirty="0"/>
              <a:t>x = "10 20"</a:t>
            </a:r>
            <a:br>
              <a:rPr lang="en-US" dirty="0"/>
            </a:br>
            <a:r>
              <a:rPr lang="en-US" dirty="0"/>
              <a:t>Number(x);        // returns </a:t>
            </a:r>
            <a:r>
              <a:rPr lang="en-US" dirty="0" err="1"/>
              <a:t>NaN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Used on Date(), the Number() method returns the number of milliseconds since 1.1.1970.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0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parseInt</a:t>
            </a:r>
            <a:r>
              <a:rPr lang="en-US" b="1" dirty="0"/>
              <a:t>() </a:t>
            </a:r>
            <a:r>
              <a:rPr lang="en-US" b="1" dirty="0" smtClean="0"/>
              <a:t>Method</a:t>
            </a:r>
          </a:p>
          <a:p>
            <a:pPr lvl="1"/>
            <a:r>
              <a:rPr lang="en-US" b="1" dirty="0" err="1"/>
              <a:t>parseInt</a:t>
            </a:r>
            <a:r>
              <a:rPr lang="en-US" b="1" dirty="0"/>
              <a:t>()</a:t>
            </a:r>
            <a:r>
              <a:rPr lang="en-US" dirty="0"/>
              <a:t> parses a string and returns a whole number. Spaces are allowed. Only the first number is returned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parseInt</a:t>
            </a:r>
            <a:r>
              <a:rPr lang="en-US" dirty="0"/>
              <a:t>("10");      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("10.33");   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("10 20 30");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("10 years");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("years 10");   // returns </a:t>
            </a:r>
            <a:r>
              <a:rPr lang="en-US" dirty="0" err="1"/>
              <a:t>NaN</a:t>
            </a:r>
            <a:r>
              <a:rPr lang="en-US" dirty="0"/>
              <a:t>  </a:t>
            </a:r>
            <a:endParaRPr lang="en-US" dirty="0" smtClean="0"/>
          </a:p>
          <a:p>
            <a:pPr lvl="1"/>
            <a:r>
              <a:rPr lang="en-US" dirty="0"/>
              <a:t>If the number cannot be converted, </a:t>
            </a:r>
            <a:r>
              <a:rPr lang="en-US" dirty="0" err="1"/>
              <a:t>NaN</a:t>
            </a:r>
            <a:r>
              <a:rPr lang="en-US" dirty="0"/>
              <a:t> (Not a Number) is returned.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9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parseFloat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parseFloat</a:t>
            </a:r>
            <a:r>
              <a:rPr lang="en-US" b="1" dirty="0"/>
              <a:t>()</a:t>
            </a:r>
            <a:r>
              <a:rPr lang="en-US" dirty="0"/>
              <a:t> parses a string and returns a number. Spaces are allowed. Only the first number is returned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parseFloat</a:t>
            </a:r>
            <a:r>
              <a:rPr lang="en-US" dirty="0"/>
              <a:t>("10");        // returns 10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("10.33");     // returns 10.33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("10 20 30");  // returns 10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("10 years");  // returns 10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("years 10");  // returns </a:t>
            </a:r>
            <a:r>
              <a:rPr lang="en-US" dirty="0" err="1"/>
              <a:t>NaN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If the number cannot be converted, </a:t>
            </a:r>
            <a:r>
              <a:rPr lang="en-US" dirty="0" err="1"/>
              <a:t>NaN</a:t>
            </a:r>
            <a:r>
              <a:rPr lang="en-US" dirty="0"/>
              <a:t> (Not a Number) is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9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9906"/>
          </a:xfrm>
        </p:spPr>
        <p:txBody>
          <a:bodyPr>
            <a:normAutofit/>
          </a:bodyPr>
          <a:lstStyle/>
          <a:p>
            <a:r>
              <a:rPr lang="en-US" b="1" dirty="0"/>
              <a:t>Number </a:t>
            </a:r>
            <a:r>
              <a:rPr lang="en-US" b="1" dirty="0" smtClean="0"/>
              <a:t>Properties</a:t>
            </a:r>
          </a:p>
          <a:p>
            <a:pPr lvl="1"/>
            <a:r>
              <a:rPr lang="en-US" dirty="0"/>
              <a:t>Number properties belongs to the JavaScript's number object wrapper called </a:t>
            </a:r>
            <a:r>
              <a:rPr lang="en-US" b="1" dirty="0"/>
              <a:t>Number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properties can only be accessed as </a:t>
            </a:r>
            <a:r>
              <a:rPr lang="en-US" b="1" dirty="0" err="1"/>
              <a:t>Number</a:t>
            </a:r>
            <a:r>
              <a:rPr lang="en-US" dirty="0" err="1"/>
              <a:t>.MAX_VALUE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Using </a:t>
            </a:r>
            <a:r>
              <a:rPr lang="en-US" i="1" dirty="0" err="1"/>
              <a:t>myNumber</a:t>
            </a:r>
            <a:r>
              <a:rPr lang="en-US" dirty="0" err="1"/>
              <a:t>.MAX_VALUE</a:t>
            </a:r>
            <a:r>
              <a:rPr lang="en-US" dirty="0"/>
              <a:t>, where </a:t>
            </a:r>
            <a:r>
              <a:rPr lang="en-US" i="1" dirty="0" err="1"/>
              <a:t>myNumber</a:t>
            </a:r>
            <a:r>
              <a:rPr lang="en-US" dirty="0"/>
              <a:t> is a variable, expression, or value, will return undefined: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49992"/>
              </p:ext>
            </p:extLst>
          </p:nvPr>
        </p:nvGraphicFramePr>
        <p:xfrm>
          <a:off x="1417047" y="4183347"/>
          <a:ext cx="10155432" cy="2532921"/>
        </p:xfrm>
        <a:graphic>
          <a:graphicData uri="http://schemas.openxmlformats.org/drawingml/2006/table">
            <a:tbl>
              <a:tblPr/>
              <a:tblGrid>
                <a:gridCol w="2773213"/>
                <a:gridCol w="7382219"/>
              </a:tblGrid>
              <a:tr h="273455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47">
                <a:tc>
                  <a:txBody>
                    <a:bodyPr/>
                    <a:lstStyle/>
                    <a:p>
                      <a:r>
                        <a:rPr lang="en-US"/>
                        <a:t>MAX_VALUE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largest number possible in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47">
                <a:tc>
                  <a:txBody>
                    <a:bodyPr/>
                    <a:lstStyle/>
                    <a:p>
                      <a:r>
                        <a:rPr lang="en-US"/>
                        <a:t>MIN_VALUE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smallest number possible in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47">
                <a:tc>
                  <a:txBody>
                    <a:bodyPr/>
                    <a:lstStyle/>
                    <a:p>
                      <a:r>
                        <a:rPr lang="en-US"/>
                        <a:t>NEGATIVE_INFINITY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Represents negative infinity (returned on overflow)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55">
                <a:tc>
                  <a:txBody>
                    <a:bodyPr/>
                    <a:lstStyle/>
                    <a:p>
                      <a:r>
                        <a:rPr lang="en-US"/>
                        <a:t>NaN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Represents a "Not-a-Number"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55">
                <a:tc>
                  <a:txBody>
                    <a:bodyPr/>
                    <a:lstStyle/>
                    <a:p>
                      <a:r>
                        <a:rPr lang="en-US" dirty="0"/>
                        <a:t>POSITIVE_INFINITY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infinity (returned on overflow)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086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JavaScript Number Reference</a:t>
            </a:r>
          </a:p>
          <a:p>
            <a:pPr lvl="1"/>
            <a:r>
              <a:rPr lang="en-US" dirty="0"/>
              <a:t>https://www.w3schools.com/jsref/jsref_obj_number.asp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JavaScript Data </a:t>
            </a:r>
            <a:r>
              <a:rPr lang="en-US" dirty="0" smtClean="0"/>
              <a:t>Types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JavaScript Types are Dynamic.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variable can be used to hold different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x;              </a:t>
            </a:r>
            <a:r>
              <a:rPr lang="en-US" dirty="0" smtClean="0"/>
              <a:t>    	// </a:t>
            </a:r>
            <a:r>
              <a:rPr lang="en-US" dirty="0"/>
              <a:t>Now x is undefined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x = 5;           </a:t>
            </a:r>
            <a:r>
              <a:rPr lang="en-US" dirty="0" smtClean="0"/>
              <a:t>	 	// </a:t>
            </a:r>
            <a:r>
              <a:rPr lang="en-US" dirty="0"/>
              <a:t>Now x is a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x = "John";      </a:t>
            </a:r>
            <a:r>
              <a:rPr lang="en-US" dirty="0" smtClean="0"/>
              <a:t>		// Now </a:t>
            </a:r>
            <a:r>
              <a:rPr lang="en-US" dirty="0"/>
              <a:t>x is a String </a:t>
            </a:r>
          </a:p>
          <a:p>
            <a:r>
              <a:rPr lang="en-US" b="1" dirty="0"/>
              <a:t>JavaScript Strings</a:t>
            </a:r>
          </a:p>
          <a:p>
            <a:pPr lvl="1"/>
            <a:r>
              <a:rPr lang="en-US" dirty="0" smtClean="0"/>
              <a:t>Series </a:t>
            </a:r>
            <a:r>
              <a:rPr lang="en-US" dirty="0"/>
              <a:t>of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or double </a:t>
            </a:r>
            <a:r>
              <a:rPr lang="en-US" dirty="0" smtClean="0"/>
              <a:t>quotes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use quotes inside a string, as long as they don't match the quotes surrounding the </a:t>
            </a:r>
            <a:r>
              <a:rPr lang="en-US" dirty="0" smtClean="0"/>
              <a:t>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answer = "It's alright";             // Single quote inside double quotes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answer = "He is called 'Johnny'";    // Single quotes inside double quotes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answer = 'He is called "Johnny"';    // Double quotes inside single quotes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JavaScript Numbers</a:t>
            </a:r>
          </a:p>
          <a:p>
            <a:pPr lvl="1"/>
            <a:r>
              <a:rPr lang="en-US" dirty="0"/>
              <a:t>only one type of </a:t>
            </a:r>
            <a:r>
              <a:rPr lang="en-US" dirty="0" smtClean="0"/>
              <a:t>numbers</a:t>
            </a:r>
          </a:p>
          <a:p>
            <a:pPr lvl="1"/>
            <a:r>
              <a:rPr lang="en-US" dirty="0"/>
              <a:t>with, or without </a:t>
            </a:r>
            <a:r>
              <a:rPr lang="en-US" dirty="0" smtClean="0"/>
              <a:t>decimals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x1 = 34.00;     // Written with decimals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x2 = 34;        // Written without decimals </a:t>
            </a:r>
          </a:p>
          <a:p>
            <a:pPr lvl="1"/>
            <a:r>
              <a:rPr lang="en-US" dirty="0"/>
              <a:t>Extra large or extra small numbers can be written with scientific (exponential)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y = 123e5;      // 12300000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123e-5;     // 0.00123 </a:t>
            </a:r>
          </a:p>
          <a:p>
            <a:r>
              <a:rPr lang="en-US" b="1" dirty="0"/>
              <a:t>JavaScript Booleans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Ex: </a:t>
            </a:r>
            <a:r>
              <a:rPr lang="da-DK" dirty="0"/>
              <a:t>var x = 5;</a:t>
            </a:r>
            <a:br>
              <a:rPr lang="da-DK" dirty="0"/>
            </a:br>
            <a:r>
              <a:rPr lang="da-DK" dirty="0"/>
              <a:t>var y = 5;</a:t>
            </a:r>
            <a:br>
              <a:rPr lang="da-DK" dirty="0"/>
            </a:br>
            <a:r>
              <a:rPr lang="da-DK" dirty="0"/>
              <a:t>var z = 6;</a:t>
            </a:r>
            <a:br>
              <a:rPr lang="da-DK" dirty="0"/>
            </a:br>
            <a:r>
              <a:rPr lang="da-DK" dirty="0"/>
              <a:t>(x == y)       // Returns true</a:t>
            </a:r>
            <a:br>
              <a:rPr lang="da-DK" dirty="0"/>
            </a:br>
            <a:r>
              <a:rPr lang="da-DK" dirty="0"/>
              <a:t>(x == z)       // Returns false </a:t>
            </a:r>
            <a:endParaRPr lang="da-DK" dirty="0" smtClean="0"/>
          </a:p>
          <a:p>
            <a:pPr lvl="1"/>
            <a:r>
              <a:rPr lang="en-US" dirty="0"/>
              <a:t>used in conditional testing</a:t>
            </a:r>
            <a:endParaRPr lang="da-DK" dirty="0"/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Arrays</a:t>
            </a:r>
          </a:p>
          <a:p>
            <a:pPr lvl="1"/>
            <a:r>
              <a:rPr lang="en-US" dirty="0"/>
              <a:t>written with square </a:t>
            </a:r>
            <a:r>
              <a:rPr lang="en-US" dirty="0" smtClean="0"/>
              <a:t>brackets</a:t>
            </a:r>
          </a:p>
          <a:p>
            <a:pPr lvl="1"/>
            <a:r>
              <a:rPr lang="en-US" dirty="0"/>
              <a:t>items are separated by </a:t>
            </a:r>
            <a:r>
              <a:rPr lang="en-US" dirty="0" smtClean="0"/>
              <a:t>commas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cars = ["Saab", "Volvo", "BMW</a:t>
            </a:r>
            <a:r>
              <a:rPr lang="en-US" dirty="0" smtClean="0"/>
              <a:t>"];</a:t>
            </a:r>
          </a:p>
          <a:p>
            <a:pPr lvl="1"/>
            <a:r>
              <a:rPr lang="en-US" dirty="0"/>
              <a:t>Array indexes are </a:t>
            </a:r>
            <a:r>
              <a:rPr lang="en-US" dirty="0" smtClean="0"/>
              <a:t>zero-based</a:t>
            </a:r>
          </a:p>
          <a:p>
            <a:r>
              <a:rPr lang="en-US" b="1" dirty="0"/>
              <a:t>JavaScript Objects</a:t>
            </a:r>
          </a:p>
          <a:p>
            <a:pPr lvl="1"/>
            <a:r>
              <a:rPr lang="en-US" dirty="0"/>
              <a:t>written with curly </a:t>
            </a:r>
            <a:r>
              <a:rPr lang="en-US" dirty="0" smtClean="0"/>
              <a:t>braces</a:t>
            </a:r>
          </a:p>
          <a:p>
            <a:pPr lvl="1"/>
            <a:r>
              <a:rPr lang="en-US" dirty="0"/>
              <a:t>Object properties are written as </a:t>
            </a:r>
            <a:r>
              <a:rPr lang="en-US" dirty="0" err="1"/>
              <a:t>name:value</a:t>
            </a:r>
            <a:r>
              <a:rPr lang="en-US" dirty="0"/>
              <a:t> pairs, separated by commas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   </a:t>
            </a:r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2229</TotalTime>
  <Words>2796</Words>
  <Application>Microsoft Office PowerPoint</Application>
  <PresentationFormat>Widescreen</PresentationFormat>
  <Paragraphs>599</Paragraphs>
  <Slides>62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Century Gothic</vt:lpstr>
      <vt:lpstr>Times New Roman</vt:lpstr>
      <vt:lpstr>Wingdings 3</vt:lpstr>
      <vt:lpstr>Ion</vt:lpstr>
      <vt:lpstr>JavaScript 02</vt:lpstr>
      <vt:lpstr>Content</vt:lpstr>
      <vt:lpstr>1. JavaScript Data Types </vt:lpstr>
      <vt:lpstr>PowerPoint Presentation</vt:lpstr>
      <vt:lpstr>PowerPoint Presentation</vt:lpstr>
      <vt:lpstr>PowerPoint Presentation</vt:lpstr>
      <vt:lpstr>1. JavaScript Data Types (cont.) </vt:lpstr>
      <vt:lpstr>1. JavaScript Data Types (cont.)</vt:lpstr>
      <vt:lpstr>1. JavaScript Data Types (cont.)</vt:lpstr>
      <vt:lpstr>1. JavaScript Data Types (cont.)</vt:lpstr>
      <vt:lpstr>1. JavaScript Data Types (cont.)</vt:lpstr>
      <vt:lpstr>1. JavaScript Data Types (cont.)</vt:lpstr>
      <vt:lpstr>1. JavaScript Data Types (cont.)</vt:lpstr>
      <vt:lpstr>1. JavaScript Data Types (cont.)</vt:lpstr>
      <vt:lpstr>2. JS Functions</vt:lpstr>
      <vt:lpstr>2. JS Functions (cont.)</vt:lpstr>
      <vt:lpstr>2. JS Functions (cont.) </vt:lpstr>
      <vt:lpstr>2. JS Functions (cont.)</vt:lpstr>
      <vt:lpstr>3. JS Objects</vt:lpstr>
      <vt:lpstr>3. JS Objects (cont.)</vt:lpstr>
      <vt:lpstr>3. JS Objects (cont.)</vt:lpstr>
      <vt:lpstr>3. JS Objects (cont.)</vt:lpstr>
      <vt:lpstr>4. JS Scope</vt:lpstr>
      <vt:lpstr>4. JS Scope (cont.)</vt:lpstr>
      <vt:lpstr>4. JS Scope (cont.)</vt:lpstr>
      <vt:lpstr>4. JS Scope (cont.)</vt:lpstr>
      <vt:lpstr>4. JS Scope (cont.)</vt:lpstr>
      <vt:lpstr>5. JS Strings</vt:lpstr>
      <vt:lpstr>5. JS Strings (cont.)</vt:lpstr>
      <vt:lpstr>5. JS Strings (cont.)</vt:lpstr>
      <vt:lpstr>5. JS Strings (cont.)</vt:lpstr>
      <vt:lpstr>6. JS String Methods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7. JS Numbers</vt:lpstr>
      <vt:lpstr>7. JS Numbers (cont.)</vt:lpstr>
      <vt:lpstr>7. JS Numbers (cont.)</vt:lpstr>
      <vt:lpstr>7. JS Numbers (cont.)</vt:lpstr>
      <vt:lpstr>7. JS Numbers (cont.)</vt:lpstr>
      <vt:lpstr>7. JS Numbers (cont.)</vt:lpstr>
      <vt:lpstr>7. JS Numbers (cont.)</vt:lpstr>
      <vt:lpstr>8. JS Number Methods</vt:lpstr>
      <vt:lpstr>8. JS Number Methods</vt:lpstr>
      <vt:lpstr>8. JS Number Methods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Huyen LuuThiKim/LGEVH VC DEVELOPMENT PLANNING(huyen.luuthikim@lgepartner.com)</cp:lastModifiedBy>
  <cp:revision>478</cp:revision>
  <dcterms:created xsi:type="dcterms:W3CDTF">2017-09-15T01:40:06Z</dcterms:created>
  <dcterms:modified xsi:type="dcterms:W3CDTF">2017-10-18T10:38:36Z</dcterms:modified>
</cp:coreProperties>
</file>