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sldIdLst>
    <p:sldId id="256" r:id="rId2"/>
    <p:sldId id="257" r:id="rId3"/>
    <p:sldId id="258" r:id="rId4"/>
    <p:sldId id="259" r:id="rId5"/>
    <p:sldId id="260" r:id="rId6"/>
    <p:sldId id="278" r:id="rId7"/>
    <p:sldId id="279" r:id="rId8"/>
    <p:sldId id="266" r:id="rId9"/>
    <p:sldId id="267"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76" r:id="rId26"/>
    <p:sldId id="277" r:id="rId2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75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2400" b="0" i="0">
                <a:solidFill>
                  <a:srgbClr val="006FBF"/>
                </a:solidFill>
                <a:latin typeface="Times New Roman"/>
                <a:cs typeface="Times New Roman"/>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400" b="0" i="0">
                <a:solidFill>
                  <a:srgbClr val="006FBF"/>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11/8/2024</a:t>
            </a:fld>
            <a:endParaRPr lang="en-US"/>
          </a:p>
        </p:txBody>
      </p:sp>
      <p:sp>
        <p:nvSpPr>
          <p:cNvPr id="6" name="Holder 6"/>
          <p:cNvSpPr>
            <a:spLocks noGrp="1"/>
          </p:cNvSpPr>
          <p:nvPr>
            <p:ph type="sldNum" sz="quarter" idx="7"/>
          </p:nvPr>
        </p:nvSpPr>
        <p:spPr/>
        <p:txBody>
          <a:bodyPr lIns="0" tIns="0" rIns="0" bIns="0"/>
          <a:lstStyle>
            <a:lvl1pPr>
              <a:defRPr sz="1800" b="0" i="0">
                <a:solidFill>
                  <a:srgbClr val="0432FF"/>
                </a:solidFill>
                <a:latin typeface="Noto Sans Display"/>
                <a:cs typeface="Noto Sans Display"/>
              </a:defRPr>
            </a:lvl1pPr>
          </a:lstStyle>
          <a:p>
            <a:pPr marL="116205">
              <a:lnSpc>
                <a:spcPts val="1810"/>
              </a:lnSpc>
            </a:pPr>
            <a:fld id="{81D60167-4931-47E6-BA6A-407CBD079E47}" type="slidenum">
              <a:rPr spc="-50" dirty="0">
                <a:solidFill>
                  <a:srgbClr val="000000"/>
                </a:solidFill>
                <a:latin typeface="Times New Roman"/>
                <a:cs typeface="Times New Roman"/>
              </a:rPr>
              <a:t>‹#›</a:t>
            </a:fld>
            <a:endParaRPr spc="-50" dirty="0">
              <a:solidFill>
                <a:srgbClr val="000000"/>
              </a:solidFill>
              <a:latin typeface="Times New Roman"/>
              <a:cs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006FBF"/>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rgbClr val="006FBF"/>
                </a:solidFill>
                <a:latin typeface="Verdana"/>
                <a:cs typeface="Verdan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11/8/2024</a:t>
            </a:fld>
            <a:endParaRPr lang="en-US"/>
          </a:p>
        </p:txBody>
      </p:sp>
      <p:sp>
        <p:nvSpPr>
          <p:cNvPr id="6" name="Holder 6"/>
          <p:cNvSpPr>
            <a:spLocks noGrp="1"/>
          </p:cNvSpPr>
          <p:nvPr>
            <p:ph type="sldNum" sz="quarter" idx="7"/>
          </p:nvPr>
        </p:nvSpPr>
        <p:spPr/>
        <p:txBody>
          <a:bodyPr lIns="0" tIns="0" rIns="0" bIns="0"/>
          <a:lstStyle>
            <a:lvl1pPr>
              <a:defRPr sz="1800" b="0" i="0">
                <a:solidFill>
                  <a:srgbClr val="0432FF"/>
                </a:solidFill>
                <a:latin typeface="Noto Sans Display"/>
                <a:cs typeface="Noto Sans Display"/>
              </a:defRPr>
            </a:lvl1pPr>
          </a:lstStyle>
          <a:p>
            <a:pPr marL="116205">
              <a:lnSpc>
                <a:spcPts val="1810"/>
              </a:lnSpc>
            </a:pPr>
            <a:fld id="{81D60167-4931-47E6-BA6A-407CBD079E47}" type="slidenum">
              <a:rPr spc="-50" dirty="0">
                <a:solidFill>
                  <a:srgbClr val="000000"/>
                </a:solidFill>
                <a:latin typeface="Times New Roman"/>
                <a:cs typeface="Times New Roman"/>
              </a:rPr>
              <a:t>‹#›</a:t>
            </a:fld>
            <a:endParaRPr spc="-50" dirty="0">
              <a:solidFill>
                <a:srgbClr val="000000"/>
              </a:solidFill>
              <a:latin typeface="Times New Roman"/>
              <a:cs typeface="Times New Roman"/>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rgbClr val="006FBF"/>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11/8/2024</a:t>
            </a:fld>
            <a:endParaRPr lang="en-US"/>
          </a:p>
        </p:txBody>
      </p:sp>
      <p:sp>
        <p:nvSpPr>
          <p:cNvPr id="7" name="Holder 7"/>
          <p:cNvSpPr>
            <a:spLocks noGrp="1"/>
          </p:cNvSpPr>
          <p:nvPr>
            <p:ph type="sldNum" sz="quarter" idx="7"/>
          </p:nvPr>
        </p:nvSpPr>
        <p:spPr/>
        <p:txBody>
          <a:bodyPr lIns="0" tIns="0" rIns="0" bIns="0"/>
          <a:lstStyle>
            <a:lvl1pPr>
              <a:defRPr sz="1800" b="0" i="0">
                <a:solidFill>
                  <a:srgbClr val="0432FF"/>
                </a:solidFill>
                <a:latin typeface="Noto Sans Display"/>
                <a:cs typeface="Noto Sans Display"/>
              </a:defRPr>
            </a:lvl1pPr>
          </a:lstStyle>
          <a:p>
            <a:pPr marL="116205">
              <a:lnSpc>
                <a:spcPts val="1810"/>
              </a:lnSpc>
            </a:pPr>
            <a:fld id="{81D60167-4931-47E6-BA6A-407CBD079E47}" type="slidenum">
              <a:rPr spc="-50" dirty="0">
                <a:solidFill>
                  <a:srgbClr val="000000"/>
                </a:solidFill>
                <a:latin typeface="Times New Roman"/>
                <a:cs typeface="Times New Roman"/>
              </a:rPr>
              <a:t>‹#›</a:t>
            </a:fld>
            <a:endParaRPr spc="-50" dirty="0">
              <a:solidFill>
                <a:srgbClr val="000000"/>
              </a:solidFill>
              <a:latin typeface="Times New Roman"/>
              <a:cs typeface="Times New Roman"/>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5768339"/>
            <a:ext cx="12191999" cy="1089659"/>
          </a:xfrm>
          <a:prstGeom prst="rect">
            <a:avLst/>
          </a:prstGeom>
        </p:spPr>
      </p:pic>
      <p:pic>
        <p:nvPicPr>
          <p:cNvPr id="17" name="bg object 17"/>
          <p:cNvPicPr/>
          <p:nvPr/>
        </p:nvPicPr>
        <p:blipFill>
          <a:blip r:embed="rId3" cstate="print"/>
          <a:stretch>
            <a:fillRect/>
          </a:stretch>
        </p:blipFill>
        <p:spPr>
          <a:xfrm>
            <a:off x="5061203" y="885757"/>
            <a:ext cx="1838324" cy="1152524"/>
          </a:xfrm>
          <a:prstGeom prst="rect">
            <a:avLst/>
          </a:prstGeom>
        </p:spPr>
      </p:pic>
      <p:sp>
        <p:nvSpPr>
          <p:cNvPr id="2" name="Holder 2"/>
          <p:cNvSpPr>
            <a:spLocks noGrp="1"/>
          </p:cNvSpPr>
          <p:nvPr>
            <p:ph type="title"/>
          </p:nvPr>
        </p:nvSpPr>
        <p:spPr/>
        <p:txBody>
          <a:bodyPr lIns="0" tIns="0" rIns="0" bIns="0"/>
          <a:lstStyle>
            <a:lvl1pPr>
              <a:defRPr sz="2400" b="0" i="0">
                <a:solidFill>
                  <a:srgbClr val="006FBF"/>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11/8/2024</a:t>
            </a:fld>
            <a:endParaRPr lang="en-US"/>
          </a:p>
        </p:txBody>
      </p:sp>
      <p:sp>
        <p:nvSpPr>
          <p:cNvPr id="5" name="Holder 5"/>
          <p:cNvSpPr>
            <a:spLocks noGrp="1"/>
          </p:cNvSpPr>
          <p:nvPr>
            <p:ph type="sldNum" sz="quarter" idx="7"/>
          </p:nvPr>
        </p:nvSpPr>
        <p:spPr/>
        <p:txBody>
          <a:bodyPr lIns="0" tIns="0" rIns="0" bIns="0"/>
          <a:lstStyle>
            <a:lvl1pPr>
              <a:defRPr sz="1800" b="0" i="0">
                <a:solidFill>
                  <a:srgbClr val="0432FF"/>
                </a:solidFill>
                <a:latin typeface="Noto Sans Display"/>
                <a:cs typeface="Noto Sans Display"/>
              </a:defRPr>
            </a:lvl1pPr>
          </a:lstStyle>
          <a:p>
            <a:pPr marL="116205">
              <a:lnSpc>
                <a:spcPts val="1810"/>
              </a:lnSpc>
            </a:pPr>
            <a:fld id="{81D60167-4931-47E6-BA6A-407CBD079E47}" type="slidenum">
              <a:rPr spc="-50" dirty="0">
                <a:solidFill>
                  <a:srgbClr val="000000"/>
                </a:solidFill>
                <a:latin typeface="Times New Roman"/>
                <a:cs typeface="Times New Roman"/>
              </a:rPr>
              <a:t>‹#›</a:t>
            </a:fld>
            <a:endParaRPr spc="-50" dirty="0">
              <a:solidFill>
                <a:srgbClr val="000000"/>
              </a:solidFill>
              <a:latin typeface="Times New Roman"/>
              <a:cs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11/8/2024</a:t>
            </a:fld>
            <a:endParaRPr lang="en-US"/>
          </a:p>
        </p:txBody>
      </p:sp>
      <p:sp>
        <p:nvSpPr>
          <p:cNvPr id="4" name="Holder 4"/>
          <p:cNvSpPr>
            <a:spLocks noGrp="1"/>
          </p:cNvSpPr>
          <p:nvPr>
            <p:ph type="sldNum" sz="quarter" idx="7"/>
          </p:nvPr>
        </p:nvSpPr>
        <p:spPr/>
        <p:txBody>
          <a:bodyPr lIns="0" tIns="0" rIns="0" bIns="0"/>
          <a:lstStyle>
            <a:lvl1pPr>
              <a:defRPr sz="1800" b="0" i="0">
                <a:solidFill>
                  <a:srgbClr val="0432FF"/>
                </a:solidFill>
                <a:latin typeface="Noto Sans Display"/>
                <a:cs typeface="Noto Sans Display"/>
              </a:defRPr>
            </a:lvl1pPr>
          </a:lstStyle>
          <a:p>
            <a:pPr marL="116205">
              <a:lnSpc>
                <a:spcPts val="1810"/>
              </a:lnSpc>
            </a:pPr>
            <a:fld id="{81D60167-4931-47E6-BA6A-407CBD079E47}" type="slidenum">
              <a:rPr spc="-50" dirty="0">
                <a:solidFill>
                  <a:srgbClr val="000000"/>
                </a:solidFill>
                <a:latin typeface="Times New Roman"/>
                <a:cs typeface="Times New Roman"/>
              </a:rPr>
              <a:t>‹#›</a:t>
            </a:fld>
            <a:endParaRPr spc="-50" dirty="0">
              <a:solidFill>
                <a:srgbClr val="000000"/>
              </a:solidFill>
              <a:latin typeface="Times New Roman"/>
              <a:cs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5768339"/>
            <a:ext cx="12191999" cy="1089659"/>
          </a:xfrm>
          <a:prstGeom prst="rect">
            <a:avLst/>
          </a:prstGeom>
        </p:spPr>
      </p:pic>
      <p:pic>
        <p:nvPicPr>
          <p:cNvPr id="17" name="bg object 17"/>
          <p:cNvPicPr/>
          <p:nvPr/>
        </p:nvPicPr>
        <p:blipFill>
          <a:blip r:embed="rId8" cstate="print"/>
          <a:stretch>
            <a:fillRect/>
          </a:stretch>
        </p:blipFill>
        <p:spPr>
          <a:xfrm>
            <a:off x="10983590" y="158410"/>
            <a:ext cx="1019174" cy="638174"/>
          </a:xfrm>
          <a:prstGeom prst="rect">
            <a:avLst/>
          </a:prstGeom>
        </p:spPr>
      </p:pic>
      <p:sp>
        <p:nvSpPr>
          <p:cNvPr id="2" name="Holder 2"/>
          <p:cNvSpPr>
            <a:spLocks noGrp="1"/>
          </p:cNvSpPr>
          <p:nvPr>
            <p:ph type="title"/>
          </p:nvPr>
        </p:nvSpPr>
        <p:spPr>
          <a:xfrm>
            <a:off x="373481" y="105441"/>
            <a:ext cx="11445036" cy="585469"/>
          </a:xfrm>
          <a:prstGeom prst="rect">
            <a:avLst/>
          </a:prstGeom>
        </p:spPr>
        <p:txBody>
          <a:bodyPr wrap="square" lIns="0" tIns="0" rIns="0" bIns="0">
            <a:spAutoFit/>
          </a:bodyPr>
          <a:lstStyle>
            <a:lvl1pPr>
              <a:defRPr sz="2400" b="0" i="0">
                <a:solidFill>
                  <a:srgbClr val="006FBF"/>
                </a:solidFill>
                <a:latin typeface="Times New Roman"/>
                <a:cs typeface="Times New Roman"/>
              </a:defRPr>
            </a:lvl1pPr>
          </a:lstStyle>
          <a:p>
            <a:endParaRPr/>
          </a:p>
        </p:txBody>
      </p:sp>
      <p:sp>
        <p:nvSpPr>
          <p:cNvPr id="3" name="Holder 3"/>
          <p:cNvSpPr>
            <a:spLocks noGrp="1"/>
          </p:cNvSpPr>
          <p:nvPr>
            <p:ph type="body" idx="1"/>
          </p:nvPr>
        </p:nvSpPr>
        <p:spPr>
          <a:xfrm>
            <a:off x="3305599" y="3395660"/>
            <a:ext cx="7296784" cy="1379854"/>
          </a:xfrm>
          <a:prstGeom prst="rect">
            <a:avLst/>
          </a:prstGeom>
        </p:spPr>
        <p:txBody>
          <a:bodyPr wrap="square" lIns="0" tIns="0" rIns="0" bIns="0">
            <a:spAutoFit/>
          </a:bodyPr>
          <a:lstStyle>
            <a:lvl1pPr>
              <a:defRPr sz="2400" b="0" i="0">
                <a:solidFill>
                  <a:srgbClr val="006FBF"/>
                </a:solidFill>
                <a:latin typeface="Verdana"/>
                <a:cs typeface="Verdan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11/8/2024</a:t>
            </a:fld>
            <a:endParaRPr lang="en-US"/>
          </a:p>
        </p:txBody>
      </p:sp>
      <p:sp>
        <p:nvSpPr>
          <p:cNvPr id="6" name="Holder 6"/>
          <p:cNvSpPr>
            <a:spLocks noGrp="1"/>
          </p:cNvSpPr>
          <p:nvPr>
            <p:ph type="sldNum" sz="quarter" idx="7"/>
          </p:nvPr>
        </p:nvSpPr>
        <p:spPr>
          <a:xfrm>
            <a:off x="11708252" y="6504777"/>
            <a:ext cx="349250" cy="323850"/>
          </a:xfrm>
          <a:prstGeom prst="rect">
            <a:avLst/>
          </a:prstGeom>
        </p:spPr>
        <p:txBody>
          <a:bodyPr wrap="square" lIns="0" tIns="0" rIns="0" bIns="0">
            <a:spAutoFit/>
          </a:bodyPr>
          <a:lstStyle>
            <a:lvl1pPr>
              <a:defRPr sz="1800" b="0" i="0">
                <a:solidFill>
                  <a:srgbClr val="0432FF"/>
                </a:solidFill>
                <a:latin typeface="Noto Sans Display"/>
                <a:cs typeface="Noto Sans Display"/>
              </a:defRPr>
            </a:lvl1pPr>
          </a:lstStyle>
          <a:p>
            <a:pPr marL="116205">
              <a:lnSpc>
                <a:spcPts val="1810"/>
              </a:lnSpc>
            </a:pPr>
            <a:fld id="{81D60167-4931-47E6-BA6A-407CBD079E47}" type="slidenum">
              <a:rPr spc="-50" dirty="0">
                <a:solidFill>
                  <a:srgbClr val="000000"/>
                </a:solidFill>
                <a:latin typeface="Times New Roman"/>
                <a:cs typeface="Times New Roman"/>
              </a:rPr>
              <a:t>‹#›</a:t>
            </a:fld>
            <a:endParaRPr spc="-50" dirty="0">
              <a:solidFill>
                <a:srgbClr val="000000"/>
              </a:solidFill>
              <a:latin typeface="Times New Roman"/>
              <a:cs typeface="Times New Roman"/>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2.png"/><Relationship Id="rId7"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9"/>
          </a:xfrm>
          <a:prstGeom prst="rect">
            <a:avLst/>
          </a:prstGeom>
        </p:spPr>
      </p:pic>
      <p:sp>
        <p:nvSpPr>
          <p:cNvPr id="3" name="object 3"/>
          <p:cNvSpPr txBox="1">
            <a:spLocks noGrp="1"/>
          </p:cNvSpPr>
          <p:nvPr>
            <p:ph type="title"/>
          </p:nvPr>
        </p:nvSpPr>
        <p:spPr>
          <a:xfrm>
            <a:off x="4495800" y="2133600"/>
            <a:ext cx="7756525" cy="476669"/>
          </a:xfrm>
          <a:prstGeom prst="rect">
            <a:avLst/>
          </a:prstGeom>
        </p:spPr>
        <p:txBody>
          <a:bodyPr vert="horz" wrap="square" lIns="0" tIns="12700" rIns="0" bIns="0" rtlCol="0">
            <a:spAutoFit/>
          </a:bodyPr>
          <a:lstStyle/>
          <a:p>
            <a:pPr marL="2205355" marR="5080" indent="-2193290">
              <a:lnSpc>
                <a:spcPct val="116100"/>
              </a:lnSpc>
              <a:spcBef>
                <a:spcPts val="100"/>
              </a:spcBef>
            </a:pPr>
            <a:r>
              <a:rPr lang="vi-VN" sz="2800" spc="-45">
                <a:latin typeface="Verdana"/>
                <a:cs typeface="Verdana"/>
              </a:rPr>
              <a:t>BÁO CÁO BÀI TẬP LỚN </a:t>
            </a:r>
            <a:endParaRPr sz="2800">
              <a:latin typeface="Verdana"/>
              <a:cs typeface="Verdana"/>
            </a:endParaRPr>
          </a:p>
        </p:txBody>
      </p:sp>
      <p:sp>
        <p:nvSpPr>
          <p:cNvPr id="4" name="object 4"/>
          <p:cNvSpPr txBox="1">
            <a:spLocks noGrp="1"/>
          </p:cNvSpPr>
          <p:nvPr>
            <p:ph type="body" idx="1"/>
          </p:nvPr>
        </p:nvSpPr>
        <p:spPr>
          <a:xfrm>
            <a:off x="3124200" y="3220848"/>
            <a:ext cx="8734002" cy="2053767"/>
          </a:xfrm>
          <a:prstGeom prst="rect">
            <a:avLst/>
          </a:prstGeom>
        </p:spPr>
        <p:txBody>
          <a:bodyPr vert="horz" wrap="square" lIns="0" tIns="12065" rIns="0" bIns="0" rtlCol="0">
            <a:spAutoFit/>
          </a:bodyPr>
          <a:lstStyle/>
          <a:p>
            <a:pPr marL="25400">
              <a:lnSpc>
                <a:spcPct val="100000"/>
              </a:lnSpc>
              <a:spcBef>
                <a:spcPts val="95"/>
              </a:spcBef>
            </a:pPr>
            <a:r>
              <a:rPr lang="vi-VN" sz="2400">
                <a:latin typeface="Noto Sans"/>
                <a:cs typeface="Noto Sans"/>
              </a:rPr>
              <a:t>Nhóm 3: Giám sát và phát hiện tấn công sớm hệ thống mạng doanh nghiệp với giải pháp 24x7</a:t>
            </a:r>
            <a:endParaRPr sz="2400">
              <a:latin typeface="Noto Sans"/>
              <a:cs typeface="Noto Sans"/>
            </a:endParaRPr>
          </a:p>
          <a:p>
            <a:pPr>
              <a:lnSpc>
                <a:spcPct val="100000"/>
              </a:lnSpc>
              <a:spcBef>
                <a:spcPts val="235"/>
              </a:spcBef>
            </a:pPr>
            <a:endParaRPr sz="2400">
              <a:latin typeface="Noto Sans"/>
              <a:cs typeface="Noto Sans"/>
            </a:endParaRPr>
          </a:p>
          <a:p>
            <a:pPr marL="3065780">
              <a:lnSpc>
                <a:spcPct val="100000"/>
              </a:lnSpc>
            </a:pPr>
            <a:r>
              <a:rPr sz="1800" spc="-110" dirty="0"/>
              <a:t>GVHD:</a:t>
            </a:r>
            <a:r>
              <a:rPr sz="1800" spc="-185" dirty="0"/>
              <a:t> </a:t>
            </a:r>
            <a:r>
              <a:rPr sz="1800" spc="-110" dirty="0"/>
              <a:t>NCS.ThS.</a:t>
            </a:r>
            <a:r>
              <a:rPr sz="1800" spc="-185" dirty="0"/>
              <a:t> </a:t>
            </a:r>
            <a:r>
              <a:rPr sz="1800" spc="-30" dirty="0"/>
              <a:t>Lê</a:t>
            </a:r>
            <a:r>
              <a:rPr sz="1800" spc="-185" dirty="0"/>
              <a:t> </a:t>
            </a:r>
            <a:r>
              <a:rPr sz="1800" spc="-35" dirty="0"/>
              <a:t>Ng</a:t>
            </a:r>
            <a:r>
              <a:rPr sz="1800" spc="-35" dirty="0">
                <a:latin typeface="Noto Sans"/>
                <a:cs typeface="Noto Sans"/>
              </a:rPr>
              <a:t>ọ</a:t>
            </a:r>
            <a:r>
              <a:rPr sz="1800" spc="-35" dirty="0"/>
              <a:t>c</a:t>
            </a:r>
            <a:r>
              <a:rPr sz="1800" spc="-185" dirty="0"/>
              <a:t> </a:t>
            </a:r>
            <a:r>
              <a:rPr sz="1800" spc="-25" dirty="0"/>
              <a:t>An</a:t>
            </a:r>
            <a:endParaRPr sz="1800">
              <a:latin typeface="Noto Sans"/>
              <a:cs typeface="Noto Sans"/>
            </a:endParaRPr>
          </a:p>
          <a:p>
            <a:pPr marL="3065780">
              <a:lnSpc>
                <a:spcPct val="100000"/>
              </a:lnSpc>
              <a:spcBef>
                <a:spcPts val="315"/>
              </a:spcBef>
            </a:pPr>
            <a:r>
              <a:rPr sz="1800" spc="-70" dirty="0"/>
              <a:t>Sinh</a:t>
            </a:r>
            <a:r>
              <a:rPr sz="1800" spc="-190" dirty="0"/>
              <a:t> </a:t>
            </a:r>
            <a:r>
              <a:rPr sz="1800" spc="-50" dirty="0"/>
              <a:t>viên</a:t>
            </a:r>
            <a:r>
              <a:rPr sz="1800" spc="-190" dirty="0"/>
              <a:t> </a:t>
            </a:r>
            <a:r>
              <a:rPr sz="1800" dirty="0"/>
              <a:t>th</a:t>
            </a:r>
            <a:r>
              <a:rPr sz="1800" dirty="0">
                <a:latin typeface="Noto Sans"/>
                <a:cs typeface="Noto Sans"/>
              </a:rPr>
              <a:t>ự</a:t>
            </a:r>
            <a:r>
              <a:rPr sz="1800" dirty="0"/>
              <a:t>c</a:t>
            </a:r>
            <a:r>
              <a:rPr sz="1800" spc="-190" dirty="0"/>
              <a:t> </a:t>
            </a:r>
            <a:r>
              <a:rPr sz="1800" spc="-100" dirty="0"/>
              <a:t>hi</a:t>
            </a:r>
            <a:r>
              <a:rPr sz="1800" spc="-100" dirty="0">
                <a:latin typeface="Noto Sans"/>
                <a:cs typeface="Noto Sans"/>
              </a:rPr>
              <a:t>ệ</a:t>
            </a:r>
            <a:r>
              <a:rPr sz="1800" spc="-100" dirty="0"/>
              <a:t>n:</a:t>
            </a:r>
            <a:r>
              <a:rPr sz="1800" spc="-190" dirty="0"/>
              <a:t> </a:t>
            </a:r>
            <a:r>
              <a:rPr sz="1800" spc="-60" dirty="0"/>
              <a:t>Nguyê</a:t>
            </a:r>
            <a:r>
              <a:rPr sz="2700" spc="-89" baseline="12345" dirty="0"/>
              <a:t>̃</a:t>
            </a:r>
            <a:r>
              <a:rPr sz="1800" spc="-60" dirty="0"/>
              <a:t>n</a:t>
            </a:r>
            <a:r>
              <a:rPr sz="1800" spc="-190" dirty="0"/>
              <a:t> </a:t>
            </a:r>
            <a:r>
              <a:rPr sz="1800" spc="-20"/>
              <a:t>Nh</a:t>
            </a:r>
            <a:r>
              <a:rPr sz="1800" spc="-20">
                <a:latin typeface="Noto Sans"/>
                <a:cs typeface="Noto Sans"/>
              </a:rPr>
              <a:t>ậ</a:t>
            </a:r>
            <a:r>
              <a:rPr sz="1800" spc="-20"/>
              <a:t>t</a:t>
            </a:r>
            <a:r>
              <a:rPr sz="1800" spc="-190"/>
              <a:t> </a:t>
            </a:r>
            <a:r>
              <a:rPr sz="1800" spc="-20"/>
              <a:t>Long</a:t>
            </a:r>
            <a:r>
              <a:rPr lang="vi-VN" sz="1800" spc="-20"/>
              <a:t> - 1710A01 </a:t>
            </a:r>
          </a:p>
          <a:p>
            <a:pPr marL="3065780">
              <a:lnSpc>
                <a:spcPct val="100000"/>
              </a:lnSpc>
              <a:spcBef>
                <a:spcPts val="315"/>
              </a:spcBef>
            </a:pPr>
            <a:r>
              <a:rPr lang="vi-VN" sz="1800" spc="-20">
                <a:latin typeface="Noto Sans"/>
                <a:cs typeface="Noto Sans"/>
              </a:rPr>
              <a:t>                                       Đặng Ngọc Hải – 1810A04 </a:t>
            </a:r>
            <a:endParaRPr sz="1800">
              <a:latin typeface="Noto Sans"/>
              <a:cs typeface="Noto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5AD6CD3B-009B-F7AE-6A71-C9CB4F13901D}"/>
              </a:ext>
            </a:extLst>
          </p:cNvPr>
          <p:cNvSpPr txBox="1">
            <a:spLocks noGrp="1"/>
          </p:cNvSpPr>
          <p:nvPr>
            <p:ph type="title"/>
          </p:nvPr>
        </p:nvSpPr>
        <p:spPr>
          <a:xfrm>
            <a:off x="373481" y="105441"/>
            <a:ext cx="11445036" cy="443711"/>
          </a:xfrm>
          <a:prstGeom prst="rect">
            <a:avLst/>
          </a:prstGeom>
        </p:spPr>
        <p:txBody>
          <a:bodyPr vert="horz" wrap="square" lIns="0" tIns="12700" rIns="0" bIns="0" rtlCol="0">
            <a:spAutoFit/>
          </a:bodyPr>
          <a:lstStyle/>
          <a:p>
            <a:pPr marL="311785">
              <a:lnSpc>
                <a:spcPct val="100000"/>
              </a:lnSpc>
              <a:spcBef>
                <a:spcPts val="100"/>
              </a:spcBef>
            </a:pPr>
            <a:r>
              <a:rPr sz="2800" b="1" spc="-114">
                <a:latin typeface="Arial"/>
                <a:cs typeface="Arial"/>
              </a:rPr>
              <a:t>2.1</a:t>
            </a:r>
            <a:r>
              <a:rPr lang="vi-VN" sz="2800" b="1" spc="-114">
                <a:latin typeface="Arial"/>
                <a:cs typeface="Arial"/>
              </a:rPr>
              <a:t> Zabbix </a:t>
            </a:r>
            <a:endParaRPr sz="2800">
              <a:latin typeface="Arial"/>
              <a:cs typeface="Arial"/>
            </a:endParaRPr>
          </a:p>
        </p:txBody>
      </p:sp>
      <p:sp>
        <p:nvSpPr>
          <p:cNvPr id="5" name="TextBox 4">
            <a:extLst>
              <a:ext uri="{FF2B5EF4-FFF2-40B4-BE49-F238E27FC236}">
                <a16:creationId xmlns:a16="http://schemas.microsoft.com/office/drawing/2014/main" id="{C7BC325B-083A-C2EB-1A63-F5AE4A105E61}"/>
              </a:ext>
            </a:extLst>
          </p:cNvPr>
          <p:cNvSpPr txBox="1"/>
          <p:nvPr/>
        </p:nvSpPr>
        <p:spPr>
          <a:xfrm>
            <a:off x="914400" y="914400"/>
            <a:ext cx="4876800" cy="1802738"/>
          </a:xfrm>
          <a:prstGeom prst="rect">
            <a:avLst/>
          </a:prstGeom>
          <a:noFill/>
        </p:spPr>
        <p:txBody>
          <a:bodyPr wrap="square" rtlCol="0">
            <a:spAutoFit/>
          </a:bodyPr>
          <a:lstStyle/>
          <a:p>
            <a:pPr marL="914400" lvl="2">
              <a:lnSpc>
                <a:spcPct val="130000"/>
              </a:lnSpc>
              <a:spcBef>
                <a:spcPts val="600"/>
              </a:spcBef>
            </a:pPr>
            <a:r>
              <a:rPr lang="en-US" b="1" i="1">
                <a:effectLst/>
                <a:latin typeface="Times New Roman" panose="02020603050405020304" pitchFamily="18" charset="0"/>
                <a:ea typeface="Times New Roman" panose="02020603050405020304" pitchFamily="18" charset="0"/>
                <a:cs typeface="Times New Roman" panose="02020603050405020304" pitchFamily="18" charset="0"/>
              </a:rPr>
              <a:t>Kiến trúc của Zabbix:</a:t>
            </a:r>
          </a:p>
          <a:p>
            <a:pPr algn="just">
              <a:lnSpc>
                <a:spcPct val="150000"/>
              </a:lnSpc>
              <a:spcBef>
                <a:spcPts val="600"/>
              </a:spcBef>
            </a:pPr>
            <a:r>
              <a:rPr lang="en-US">
                <a:effectLst/>
                <a:latin typeface="Times New Roman" panose="02020603050405020304" pitchFamily="18" charset="0"/>
                <a:ea typeface="Calibri" panose="020F0502020204030204" pitchFamily="34" charset="0"/>
              </a:rPr>
              <a:t>Zabbix có kiến trúc client-server, bao gồm các thành phần chính:</a:t>
            </a:r>
          </a:p>
          <a:p>
            <a:pPr marL="342900" lvl="0" indent="-342900">
              <a:lnSpc>
                <a:spcPct val="150000"/>
              </a:lnSpc>
              <a:spcBef>
                <a:spcPts val="600"/>
              </a:spcBef>
              <a:buFont typeface="Symbol" panose="05050102010706020507" pitchFamily="18" charset="2"/>
              <a:buChar char=""/>
            </a:pPr>
            <a:r>
              <a:rPr lang="en-US" b="1">
                <a:effectLst/>
                <a:latin typeface="Times New Roman" panose="02020603050405020304" pitchFamily="18" charset="0"/>
                <a:ea typeface="Calibri" panose="020F0502020204030204" pitchFamily="34" charset="0"/>
                <a:cs typeface="Times New Roman" panose="02020603050405020304" pitchFamily="18" charset="0"/>
              </a:rPr>
              <a:t>Zabbix Server:</a:t>
            </a:r>
            <a:r>
              <a:rPr lang="en-US">
                <a:effectLst/>
                <a:latin typeface="Times New Roman" panose="02020603050405020304" pitchFamily="18" charset="0"/>
                <a:ea typeface="Calibri" panose="020F0502020204030204" pitchFamily="34" charset="0"/>
                <a:cs typeface="Times New Roman" panose="02020603050405020304" pitchFamily="18" charset="0"/>
              </a:rPr>
              <a:t> Là thành phần trung tâm, </a:t>
            </a:r>
            <a:endParaRPr lang="en-US"/>
          </a:p>
        </p:txBody>
      </p:sp>
      <p:pic>
        <p:nvPicPr>
          <p:cNvPr id="6" name="Picture 5" descr="How To Install Zabbix Server 3.4 on CentOS/RHEL 7/6">
            <a:extLst>
              <a:ext uri="{FF2B5EF4-FFF2-40B4-BE49-F238E27FC236}">
                <a16:creationId xmlns:a16="http://schemas.microsoft.com/office/drawing/2014/main" id="{E3A3F631-ED56-6430-55C5-AFE10C2218D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33932" y="1219200"/>
            <a:ext cx="4678680" cy="3299460"/>
          </a:xfrm>
          <a:prstGeom prst="rect">
            <a:avLst/>
          </a:prstGeom>
          <a:noFill/>
          <a:ln>
            <a:noFill/>
          </a:ln>
        </p:spPr>
      </p:pic>
    </p:spTree>
    <p:extLst>
      <p:ext uri="{BB962C8B-B14F-4D97-AF65-F5344CB8AC3E}">
        <p14:creationId xmlns:p14="http://schemas.microsoft.com/office/powerpoint/2010/main" val="22990085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3">
            <a:extLst>
              <a:ext uri="{FF2B5EF4-FFF2-40B4-BE49-F238E27FC236}">
                <a16:creationId xmlns:a16="http://schemas.microsoft.com/office/drawing/2014/main" id="{633440BA-0FAD-9377-0743-C16F815CEEAF}"/>
              </a:ext>
            </a:extLst>
          </p:cNvPr>
          <p:cNvSpPr txBox="1">
            <a:spLocks noGrp="1"/>
          </p:cNvSpPr>
          <p:nvPr>
            <p:ph type="title"/>
          </p:nvPr>
        </p:nvSpPr>
        <p:spPr>
          <a:xfrm>
            <a:off x="373481" y="105441"/>
            <a:ext cx="11445036" cy="443711"/>
          </a:xfrm>
          <a:prstGeom prst="rect">
            <a:avLst/>
          </a:prstGeom>
        </p:spPr>
        <p:txBody>
          <a:bodyPr vert="horz" wrap="square" lIns="0" tIns="12700" rIns="0" bIns="0" rtlCol="0">
            <a:spAutoFit/>
          </a:bodyPr>
          <a:lstStyle/>
          <a:p>
            <a:pPr marL="311785">
              <a:lnSpc>
                <a:spcPct val="100000"/>
              </a:lnSpc>
              <a:spcBef>
                <a:spcPts val="100"/>
              </a:spcBef>
            </a:pPr>
            <a:r>
              <a:rPr sz="2800" b="1" spc="-114">
                <a:latin typeface="Arial"/>
                <a:cs typeface="Arial"/>
              </a:rPr>
              <a:t>2.1</a:t>
            </a:r>
            <a:r>
              <a:rPr lang="vi-VN" sz="2800" b="1" spc="-114">
                <a:latin typeface="Arial"/>
                <a:cs typeface="Arial"/>
              </a:rPr>
              <a:t> Zabbix </a:t>
            </a:r>
            <a:endParaRPr sz="2800">
              <a:latin typeface="Arial"/>
              <a:cs typeface="Arial"/>
            </a:endParaRPr>
          </a:p>
        </p:txBody>
      </p:sp>
      <p:sp>
        <p:nvSpPr>
          <p:cNvPr id="6" name="TextBox 5">
            <a:extLst>
              <a:ext uri="{FF2B5EF4-FFF2-40B4-BE49-F238E27FC236}">
                <a16:creationId xmlns:a16="http://schemas.microsoft.com/office/drawing/2014/main" id="{5A0B9DE1-6FFD-DB57-54EB-679894D75A2E}"/>
              </a:ext>
            </a:extLst>
          </p:cNvPr>
          <p:cNvSpPr txBox="1"/>
          <p:nvPr/>
        </p:nvSpPr>
        <p:spPr>
          <a:xfrm>
            <a:off x="1066800" y="1143000"/>
            <a:ext cx="5181600" cy="1831271"/>
          </a:xfrm>
          <a:prstGeom prst="rect">
            <a:avLst/>
          </a:prstGeom>
          <a:noFill/>
        </p:spPr>
        <p:txBody>
          <a:bodyPr wrap="square" rtlCol="0">
            <a:spAutoFit/>
          </a:bodyPr>
          <a:lstStyle/>
          <a:p>
            <a:r>
              <a:rPr lang="vi-VN" b="1">
                <a:latin typeface="Times New Roman" panose="02020603050405020304" pitchFamily="18" charset="0"/>
                <a:ea typeface="Calibri" panose="020F0502020204030204" pitchFamily="34" charset="0"/>
                <a:cs typeface="Times New Roman" panose="02020603050405020304" pitchFamily="18" charset="0"/>
              </a:rPr>
              <a:t> -   </a:t>
            </a:r>
            <a:r>
              <a:rPr lang="en-US" sz="1800" b="1">
                <a:effectLst/>
                <a:latin typeface="Times New Roman" panose="02020603050405020304" pitchFamily="18" charset="0"/>
                <a:ea typeface="Calibri" panose="020F0502020204030204" pitchFamily="34" charset="0"/>
                <a:cs typeface="Times New Roman" panose="02020603050405020304" pitchFamily="18" charset="0"/>
              </a:rPr>
              <a:t>Zabbix Agent:</a:t>
            </a:r>
            <a:r>
              <a:rPr lang="en-US" sz="1800">
                <a:effectLst/>
                <a:latin typeface="Times New Roman" panose="02020603050405020304" pitchFamily="18" charset="0"/>
                <a:ea typeface="Calibri" panose="020F0502020204030204" pitchFamily="34" charset="0"/>
                <a:cs typeface="Times New Roman" panose="02020603050405020304" pitchFamily="18" charset="0"/>
              </a:rPr>
              <a:t> Được cài đặt trên các máy chủ và thiết bị cần giám sát</a:t>
            </a:r>
          </a:p>
          <a:p>
            <a:pPr marL="342900" lvl="0" indent="-342900">
              <a:lnSpc>
                <a:spcPct val="150000"/>
              </a:lnSpc>
              <a:spcBef>
                <a:spcPts val="600"/>
              </a:spcBef>
              <a:buFont typeface="Symbol" panose="05050102010706020507" pitchFamily="18" charset="2"/>
              <a:buChar char=""/>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Cơ sở dữ liệu:</a:t>
            </a:r>
            <a:r>
              <a:rPr lang="en-US" sz="1800">
                <a:effectLst/>
                <a:latin typeface="Times New Roman" panose="02020603050405020304" pitchFamily="18" charset="0"/>
                <a:ea typeface="Calibri" panose="020F0502020204030204" pitchFamily="34" charset="0"/>
                <a:cs typeface="Times New Roman" panose="02020603050405020304" pitchFamily="18" charset="0"/>
              </a:rPr>
              <a:t> Zabbix sử dụng cơ sở dữ liệu để lưu trữ thông tin cấu hình</a:t>
            </a:r>
          </a:p>
          <a:p>
            <a:endParaRPr lang="en-US"/>
          </a:p>
        </p:txBody>
      </p:sp>
      <p:pic>
        <p:nvPicPr>
          <p:cNvPr id="7" name="Picture 6" descr="Zabbix features overview">
            <a:extLst>
              <a:ext uri="{FF2B5EF4-FFF2-40B4-BE49-F238E27FC236}">
                <a16:creationId xmlns:a16="http://schemas.microsoft.com/office/drawing/2014/main" id="{A4729896-4EB1-F2F0-63E4-4C6678B080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81800" y="1600200"/>
            <a:ext cx="4122420" cy="2141220"/>
          </a:xfrm>
          <a:prstGeom prst="rect">
            <a:avLst/>
          </a:prstGeom>
          <a:noFill/>
          <a:ln>
            <a:noFill/>
          </a:ln>
        </p:spPr>
      </p:pic>
    </p:spTree>
    <p:extLst>
      <p:ext uri="{BB962C8B-B14F-4D97-AF65-F5344CB8AC3E}">
        <p14:creationId xmlns:p14="http://schemas.microsoft.com/office/powerpoint/2010/main" val="1143963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5D72498A-5DEA-5A72-B439-9E21F38B1023}"/>
              </a:ext>
            </a:extLst>
          </p:cNvPr>
          <p:cNvSpPr txBox="1">
            <a:spLocks noGrp="1"/>
          </p:cNvSpPr>
          <p:nvPr>
            <p:ph type="title"/>
          </p:nvPr>
        </p:nvSpPr>
        <p:spPr>
          <a:xfrm>
            <a:off x="373481" y="105441"/>
            <a:ext cx="11445036" cy="443711"/>
          </a:xfrm>
          <a:prstGeom prst="rect">
            <a:avLst/>
          </a:prstGeom>
        </p:spPr>
        <p:txBody>
          <a:bodyPr vert="horz" wrap="square" lIns="0" tIns="12700" rIns="0" bIns="0" rtlCol="0">
            <a:spAutoFit/>
          </a:bodyPr>
          <a:lstStyle/>
          <a:p>
            <a:pPr marL="311785">
              <a:lnSpc>
                <a:spcPct val="100000"/>
              </a:lnSpc>
              <a:spcBef>
                <a:spcPts val="100"/>
              </a:spcBef>
            </a:pPr>
            <a:r>
              <a:rPr sz="2800" b="1" spc="-114">
                <a:latin typeface="Arial"/>
                <a:cs typeface="Arial"/>
              </a:rPr>
              <a:t>2.1</a:t>
            </a:r>
            <a:r>
              <a:rPr lang="vi-VN" sz="2800" b="1" spc="-114">
                <a:latin typeface="Arial"/>
                <a:cs typeface="Arial"/>
              </a:rPr>
              <a:t> Zabbix </a:t>
            </a:r>
            <a:endParaRPr sz="2800">
              <a:latin typeface="Arial"/>
              <a:cs typeface="Arial"/>
            </a:endParaRPr>
          </a:p>
        </p:txBody>
      </p:sp>
      <p:sp>
        <p:nvSpPr>
          <p:cNvPr id="5" name="TextBox 4">
            <a:extLst>
              <a:ext uri="{FF2B5EF4-FFF2-40B4-BE49-F238E27FC236}">
                <a16:creationId xmlns:a16="http://schemas.microsoft.com/office/drawing/2014/main" id="{A37D10C4-9DB3-2726-DAF2-6053D2CEE9AE}"/>
              </a:ext>
            </a:extLst>
          </p:cNvPr>
          <p:cNvSpPr txBox="1"/>
          <p:nvPr/>
        </p:nvSpPr>
        <p:spPr>
          <a:xfrm>
            <a:off x="1066800" y="838200"/>
            <a:ext cx="9067800" cy="3191643"/>
          </a:xfrm>
          <a:prstGeom prst="rect">
            <a:avLst/>
          </a:prstGeom>
          <a:noFill/>
        </p:spPr>
        <p:txBody>
          <a:bodyPr wrap="square" rtlCol="0">
            <a:spAutoFit/>
          </a:bodyPr>
          <a:lstStyle/>
          <a:p>
            <a:pPr marL="914400" lvl="2">
              <a:lnSpc>
                <a:spcPct val="130000"/>
              </a:lnSpc>
              <a:spcBef>
                <a:spcPts val="600"/>
              </a:spcBef>
            </a:pPr>
            <a:r>
              <a:rPr lang="en-US" b="1" i="1">
                <a:effectLst/>
                <a:latin typeface="Times New Roman" panose="02020603050405020304" pitchFamily="18" charset="0"/>
                <a:ea typeface="Times New Roman" panose="02020603050405020304" pitchFamily="18" charset="0"/>
                <a:cs typeface="Times New Roman" panose="02020603050405020304" pitchFamily="18" charset="0"/>
              </a:rPr>
              <a:t>Các tính năng nổi bật của Zabbix:</a:t>
            </a:r>
          </a:p>
          <a:p>
            <a:pPr marL="342900" lvl="0" indent="-342900">
              <a:lnSpc>
                <a:spcPct val="150000"/>
              </a:lnSpc>
              <a:spcBef>
                <a:spcPts val="600"/>
              </a:spcBef>
              <a:buFont typeface="Symbol" panose="05050102010706020507" pitchFamily="18" charset="2"/>
              <a:buChar char=""/>
            </a:pPr>
            <a:r>
              <a:rPr lang="en-US">
                <a:effectLst/>
                <a:latin typeface="Times New Roman" panose="02020603050405020304" pitchFamily="18" charset="0"/>
                <a:ea typeface="Calibri" panose="020F0502020204030204" pitchFamily="34" charset="0"/>
                <a:cs typeface="Times New Roman" panose="02020603050405020304" pitchFamily="18" charset="0"/>
              </a:rPr>
              <a:t>Hỗ trợ nhiều nền tảng</a:t>
            </a:r>
            <a:endParaRPr lang="vi-VN">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600"/>
              </a:spcBef>
              <a:buFont typeface="Symbol" panose="05050102010706020507" pitchFamily="18" charset="2"/>
              <a:buChar char=""/>
            </a:pPr>
            <a:r>
              <a:rPr lang="en-US">
                <a:effectLst/>
                <a:latin typeface="Times New Roman" panose="02020603050405020304" pitchFamily="18" charset="0"/>
                <a:ea typeface="Calibri" panose="020F0502020204030204" pitchFamily="34" charset="0"/>
                <a:cs typeface="Times New Roman" panose="02020603050405020304" pitchFamily="18" charset="0"/>
              </a:rPr>
              <a:t>Khả năng mở rộng</a:t>
            </a:r>
          </a:p>
          <a:p>
            <a:pPr marL="342900" lvl="0" indent="-342900">
              <a:lnSpc>
                <a:spcPct val="150000"/>
              </a:lnSpc>
              <a:spcBef>
                <a:spcPts val="600"/>
              </a:spcBef>
              <a:buFont typeface="Symbol" panose="05050102010706020507" pitchFamily="18" charset="2"/>
              <a:buChar char=""/>
            </a:pPr>
            <a:r>
              <a:rPr lang="en-US">
                <a:effectLst/>
                <a:latin typeface="Times New Roman" panose="02020603050405020304" pitchFamily="18" charset="0"/>
                <a:ea typeface="Calibri" panose="020F0502020204030204" pitchFamily="34" charset="0"/>
                <a:cs typeface="Times New Roman" panose="02020603050405020304" pitchFamily="18" charset="0"/>
              </a:rPr>
              <a:t>Hỗ trợ SNMP và IPMI</a:t>
            </a:r>
          </a:p>
          <a:p>
            <a:pPr marL="342900" lvl="0" indent="-342900">
              <a:lnSpc>
                <a:spcPct val="150000"/>
              </a:lnSpc>
              <a:spcBef>
                <a:spcPts val="600"/>
              </a:spcBef>
              <a:buFont typeface="Symbol" panose="05050102010706020507" pitchFamily="18" charset="2"/>
              <a:buChar char=""/>
            </a:pPr>
            <a:r>
              <a:rPr lang="en-US">
                <a:effectLst/>
                <a:latin typeface="Times New Roman" panose="02020603050405020304" pitchFamily="18" charset="0"/>
                <a:ea typeface="Calibri" panose="020F0502020204030204" pitchFamily="34" charset="0"/>
                <a:cs typeface="Times New Roman" panose="02020603050405020304" pitchFamily="18" charset="0"/>
              </a:rPr>
              <a:t>Tự động khám phá</a:t>
            </a:r>
            <a:endParaRPr lang="vi-VN">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600"/>
              </a:spcBef>
              <a:buFont typeface="Symbol" panose="05050102010706020507" pitchFamily="18" charset="2"/>
              <a:buChar char=""/>
            </a:pPr>
            <a:r>
              <a:rPr lang="en-US">
                <a:effectLst/>
                <a:latin typeface="Times New Roman" panose="02020603050405020304" pitchFamily="18" charset="0"/>
                <a:ea typeface="Calibri" panose="020F0502020204030204" pitchFamily="34" charset="0"/>
                <a:cs typeface="Times New Roman" panose="02020603050405020304" pitchFamily="18" charset="0"/>
              </a:rPr>
              <a:t>Tích hợp API</a:t>
            </a:r>
          </a:p>
          <a:p>
            <a:endParaRPr lang="en-US"/>
          </a:p>
        </p:txBody>
      </p:sp>
    </p:spTree>
    <p:extLst>
      <p:ext uri="{BB962C8B-B14F-4D97-AF65-F5344CB8AC3E}">
        <p14:creationId xmlns:p14="http://schemas.microsoft.com/office/powerpoint/2010/main" val="1581577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a:extLst>
              <a:ext uri="{FF2B5EF4-FFF2-40B4-BE49-F238E27FC236}">
                <a16:creationId xmlns:a16="http://schemas.microsoft.com/office/drawing/2014/main" id="{C2E0341C-8777-7F46-6729-CCCD6E92C525}"/>
              </a:ext>
            </a:extLst>
          </p:cNvPr>
          <p:cNvSpPr txBox="1">
            <a:spLocks noGrp="1"/>
          </p:cNvSpPr>
          <p:nvPr>
            <p:ph type="title"/>
          </p:nvPr>
        </p:nvSpPr>
        <p:spPr>
          <a:xfrm>
            <a:off x="373481" y="105441"/>
            <a:ext cx="11445036" cy="443711"/>
          </a:xfrm>
          <a:prstGeom prst="rect">
            <a:avLst/>
          </a:prstGeom>
        </p:spPr>
        <p:txBody>
          <a:bodyPr vert="horz" wrap="square" lIns="0" tIns="12700" rIns="0" bIns="0" rtlCol="0">
            <a:spAutoFit/>
          </a:bodyPr>
          <a:lstStyle/>
          <a:p>
            <a:pPr marL="311785">
              <a:lnSpc>
                <a:spcPct val="100000"/>
              </a:lnSpc>
              <a:spcBef>
                <a:spcPts val="100"/>
              </a:spcBef>
            </a:pPr>
            <a:r>
              <a:rPr sz="2800" b="1" spc="-114">
                <a:latin typeface="Arial"/>
                <a:cs typeface="Arial"/>
              </a:rPr>
              <a:t>2.</a:t>
            </a:r>
            <a:r>
              <a:rPr lang="vi-VN" sz="2800" b="1" spc="-114">
                <a:latin typeface="Arial"/>
                <a:cs typeface="Arial"/>
              </a:rPr>
              <a:t>2. Snort </a:t>
            </a:r>
            <a:endParaRPr sz="2800">
              <a:latin typeface="Arial"/>
              <a:cs typeface="Arial"/>
            </a:endParaRPr>
          </a:p>
        </p:txBody>
      </p:sp>
      <p:sp>
        <p:nvSpPr>
          <p:cNvPr id="7" name="TextBox 6">
            <a:extLst>
              <a:ext uri="{FF2B5EF4-FFF2-40B4-BE49-F238E27FC236}">
                <a16:creationId xmlns:a16="http://schemas.microsoft.com/office/drawing/2014/main" id="{7E484D14-F62F-F603-0AC0-4F742C14C28D}"/>
              </a:ext>
            </a:extLst>
          </p:cNvPr>
          <p:cNvSpPr txBox="1"/>
          <p:nvPr/>
        </p:nvSpPr>
        <p:spPr>
          <a:xfrm>
            <a:off x="990600" y="990600"/>
            <a:ext cx="10134600" cy="2893100"/>
          </a:xfrm>
          <a:prstGeom prst="rect">
            <a:avLst/>
          </a:prstGeom>
          <a:noFill/>
        </p:spPr>
        <p:txBody>
          <a:bodyPr wrap="square" rtlCol="0">
            <a:spAutoFit/>
          </a:bodyPr>
          <a:lstStyle/>
          <a:p>
            <a:pPr marL="285750" indent="-285750" algn="just">
              <a:buFontTx/>
              <a:buChar char="-"/>
            </a:pPr>
            <a:r>
              <a:rPr lang="en-US" sz="1800" b="1">
                <a:effectLst/>
                <a:latin typeface="Times New Roman" panose="02020603050405020304" pitchFamily="18" charset="0"/>
                <a:ea typeface="Calibri" panose="020F0502020204030204" pitchFamily="34" charset="0"/>
              </a:rPr>
              <a:t>Snort</a:t>
            </a:r>
            <a:r>
              <a:rPr lang="en-US" sz="1800">
                <a:effectLst/>
                <a:latin typeface="Times New Roman" panose="02020603050405020304" pitchFamily="18" charset="0"/>
                <a:ea typeface="Calibri" panose="020F0502020204030204" pitchFamily="34" charset="0"/>
              </a:rPr>
              <a:t> là một hệ thống phát hiện xâm nhập (IDS - Intrusion Detection System) mã nguồn mở</a:t>
            </a:r>
            <a:r>
              <a:rPr lang="vi-VN">
                <a:latin typeface="Times New Roman" panose="02020603050405020304" pitchFamily="18" charset="0"/>
                <a:ea typeface="Calibri" panose="020F0502020204030204" pitchFamily="34" charset="0"/>
              </a:rPr>
              <a:t> </a:t>
            </a:r>
            <a:r>
              <a:rPr lang="en-US" sz="1800">
                <a:effectLst/>
                <a:latin typeface="Times New Roman" panose="02020603050405020304" pitchFamily="18" charset="0"/>
                <a:ea typeface="Calibri" panose="020F0502020204030204" pitchFamily="34" charset="0"/>
              </a:rPr>
              <a:t>được duy trì bởi </a:t>
            </a:r>
            <a:r>
              <a:rPr lang="en-US" sz="1800" b="1">
                <a:effectLst/>
                <a:latin typeface="Times New Roman" panose="02020603050405020304" pitchFamily="18" charset="0"/>
                <a:ea typeface="Calibri" panose="020F0502020204030204" pitchFamily="34" charset="0"/>
              </a:rPr>
              <a:t>Cisco </a:t>
            </a:r>
            <a:r>
              <a:rPr lang="vi-VN" sz="1800" b="1">
                <a:effectLst/>
                <a:latin typeface="Times New Roman" panose="02020603050405020304" pitchFamily="18" charset="0"/>
                <a:ea typeface="Calibri" panose="020F0502020204030204" pitchFamily="34" charset="0"/>
              </a:rPr>
              <a:t>Systems. </a:t>
            </a:r>
            <a:r>
              <a:rPr lang="en-US" b="1" i="1">
                <a:effectLst/>
                <a:latin typeface="Times New Roman" panose="02020603050405020304" pitchFamily="18" charset="0"/>
                <a:ea typeface="Times New Roman" panose="02020603050405020304" pitchFamily="18" charset="0"/>
                <a:cs typeface="Times New Roman" panose="02020603050405020304" pitchFamily="18" charset="0"/>
              </a:rPr>
              <a:t>Chức năng chính của Snort:</a:t>
            </a:r>
          </a:p>
          <a:p>
            <a:pPr marL="342900" lvl="0" indent="-342900">
              <a:lnSpc>
                <a:spcPct val="150000"/>
              </a:lnSpc>
              <a:spcBef>
                <a:spcPts val="600"/>
              </a:spcBef>
              <a:buFont typeface="Symbol" panose="05050102010706020507" pitchFamily="18" charset="2"/>
              <a:buChar char=""/>
            </a:pPr>
            <a:r>
              <a:rPr lang="en-US">
                <a:effectLst/>
                <a:latin typeface="Times New Roman" panose="02020603050405020304" pitchFamily="18" charset="0"/>
                <a:ea typeface="Calibri" panose="020F0502020204030204" pitchFamily="34" charset="0"/>
                <a:cs typeface="Times New Roman" panose="02020603050405020304" pitchFamily="18" charset="0"/>
              </a:rPr>
              <a:t>Phân tích và ghi lại lưu lượng mạng theo thời gian thực</a:t>
            </a:r>
            <a:endParaRPr lang="vi-VN">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600"/>
              </a:spcBef>
              <a:buFont typeface="Symbol" panose="05050102010706020507" pitchFamily="18" charset="2"/>
              <a:buChar char=""/>
            </a:pPr>
            <a:r>
              <a:rPr lang="en-US">
                <a:effectLst/>
                <a:latin typeface="Times New Roman" panose="02020603050405020304" pitchFamily="18" charset="0"/>
                <a:ea typeface="Calibri" panose="020F0502020204030204" pitchFamily="34" charset="0"/>
                <a:cs typeface="Times New Roman" panose="02020603050405020304" pitchFamily="18" charset="0"/>
              </a:rPr>
              <a:t>Phát hiện xâm nhập.</a:t>
            </a:r>
          </a:p>
          <a:p>
            <a:pPr marL="342900" lvl="0" indent="-342900">
              <a:lnSpc>
                <a:spcPct val="150000"/>
              </a:lnSpc>
              <a:spcBef>
                <a:spcPts val="600"/>
              </a:spcBef>
              <a:buFont typeface="Symbol" panose="05050102010706020507" pitchFamily="18" charset="2"/>
              <a:buChar char=""/>
            </a:pPr>
            <a:r>
              <a:rPr lang="en-US">
                <a:effectLst/>
                <a:latin typeface="Times New Roman" panose="02020603050405020304" pitchFamily="18" charset="0"/>
                <a:ea typeface="Calibri" panose="020F0502020204030204" pitchFamily="34" charset="0"/>
                <a:cs typeface="Times New Roman" panose="02020603050405020304" pitchFamily="18" charset="0"/>
              </a:rPr>
              <a:t>Ngăn chặn tấn công (</a:t>
            </a:r>
            <a:r>
              <a:rPr lang="vi-VN">
                <a:effectLst/>
                <a:latin typeface="Times New Roman" panose="02020603050405020304" pitchFamily="18" charset="0"/>
                <a:ea typeface="Calibri" panose="020F0502020204030204" pitchFamily="34" charset="0"/>
                <a:cs typeface="Times New Roman" panose="02020603050405020304" pitchFamily="18" charset="0"/>
              </a:rPr>
              <a:t>IPS)</a:t>
            </a:r>
          </a:p>
          <a:p>
            <a:pPr marL="342900" lvl="0" indent="-342900">
              <a:lnSpc>
                <a:spcPct val="150000"/>
              </a:lnSpc>
              <a:spcBef>
                <a:spcPts val="600"/>
              </a:spcBef>
              <a:buFont typeface="Symbol" panose="05050102010706020507" pitchFamily="18" charset="2"/>
              <a:buChar char=""/>
            </a:pPr>
            <a:r>
              <a:rPr lang="en-US">
                <a:effectLst/>
                <a:latin typeface="Times New Roman" panose="02020603050405020304" pitchFamily="18" charset="0"/>
                <a:ea typeface="Calibri" panose="020F0502020204030204" pitchFamily="34" charset="0"/>
              </a:rPr>
              <a:t>Phân tích lưu lượng mạng</a:t>
            </a:r>
          </a:p>
          <a:p>
            <a:endParaRPr lang="en-US"/>
          </a:p>
        </p:txBody>
      </p:sp>
    </p:spTree>
    <p:extLst>
      <p:ext uri="{BB962C8B-B14F-4D97-AF65-F5344CB8AC3E}">
        <p14:creationId xmlns:p14="http://schemas.microsoft.com/office/powerpoint/2010/main" val="1484933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E0AE79C0-5BAB-673A-AF83-0D24F4BAC388}"/>
              </a:ext>
            </a:extLst>
          </p:cNvPr>
          <p:cNvSpPr txBox="1">
            <a:spLocks noGrp="1"/>
          </p:cNvSpPr>
          <p:nvPr>
            <p:ph type="title"/>
          </p:nvPr>
        </p:nvSpPr>
        <p:spPr>
          <a:xfrm>
            <a:off x="373481" y="105441"/>
            <a:ext cx="11445036" cy="443711"/>
          </a:xfrm>
          <a:prstGeom prst="rect">
            <a:avLst/>
          </a:prstGeom>
        </p:spPr>
        <p:txBody>
          <a:bodyPr vert="horz" wrap="square" lIns="0" tIns="12700" rIns="0" bIns="0" rtlCol="0">
            <a:spAutoFit/>
          </a:bodyPr>
          <a:lstStyle/>
          <a:p>
            <a:pPr marL="311785">
              <a:lnSpc>
                <a:spcPct val="100000"/>
              </a:lnSpc>
              <a:spcBef>
                <a:spcPts val="100"/>
              </a:spcBef>
            </a:pPr>
            <a:r>
              <a:rPr sz="2800" b="1" spc="-114">
                <a:latin typeface="Arial"/>
                <a:cs typeface="Arial"/>
              </a:rPr>
              <a:t>2.</a:t>
            </a:r>
            <a:r>
              <a:rPr lang="vi-VN" sz="2800" b="1" spc="-114">
                <a:latin typeface="Arial"/>
                <a:cs typeface="Arial"/>
              </a:rPr>
              <a:t>2. Snort </a:t>
            </a:r>
            <a:endParaRPr sz="2800">
              <a:latin typeface="Arial"/>
              <a:cs typeface="Arial"/>
            </a:endParaRPr>
          </a:p>
        </p:txBody>
      </p:sp>
      <p:sp>
        <p:nvSpPr>
          <p:cNvPr id="5" name="TextBox 4">
            <a:extLst>
              <a:ext uri="{FF2B5EF4-FFF2-40B4-BE49-F238E27FC236}">
                <a16:creationId xmlns:a16="http://schemas.microsoft.com/office/drawing/2014/main" id="{253AA857-17EA-F1F1-2621-B333DF69317D}"/>
              </a:ext>
            </a:extLst>
          </p:cNvPr>
          <p:cNvSpPr txBox="1"/>
          <p:nvPr/>
        </p:nvSpPr>
        <p:spPr>
          <a:xfrm>
            <a:off x="1143000" y="838200"/>
            <a:ext cx="8915400" cy="2372124"/>
          </a:xfrm>
          <a:prstGeom prst="rect">
            <a:avLst/>
          </a:prstGeom>
          <a:noFill/>
        </p:spPr>
        <p:txBody>
          <a:bodyPr wrap="square" rtlCol="0">
            <a:spAutoFit/>
          </a:bodyPr>
          <a:lstStyle/>
          <a:p>
            <a:pPr marL="914400" lvl="2">
              <a:lnSpc>
                <a:spcPct val="130000"/>
              </a:lnSpc>
              <a:spcBef>
                <a:spcPts val="600"/>
              </a:spcBef>
            </a:pPr>
            <a:r>
              <a:rPr lang="en-US" b="1" i="1">
                <a:effectLst/>
                <a:latin typeface="Times New Roman" panose="02020603050405020304" pitchFamily="18" charset="0"/>
                <a:ea typeface="Times New Roman" panose="02020603050405020304" pitchFamily="18" charset="0"/>
                <a:cs typeface="Times New Roman" panose="02020603050405020304" pitchFamily="18" charset="0"/>
              </a:rPr>
              <a:t>Các chế độ hoạt động của Snort:</a:t>
            </a:r>
          </a:p>
          <a:p>
            <a:pPr marL="342900" lvl="0" indent="-342900">
              <a:lnSpc>
                <a:spcPct val="150000"/>
              </a:lnSpc>
              <a:spcBef>
                <a:spcPts val="600"/>
              </a:spcBef>
              <a:buFont typeface="Symbol" panose="05050102010706020507" pitchFamily="18" charset="2"/>
              <a:buChar char=""/>
            </a:pPr>
            <a:r>
              <a:rPr lang="en-US">
                <a:effectLst/>
                <a:latin typeface="Times New Roman" panose="02020603050405020304" pitchFamily="18" charset="0"/>
                <a:ea typeface="Calibri" panose="020F0502020204030204" pitchFamily="34" charset="0"/>
                <a:cs typeface="Times New Roman" panose="02020603050405020304" pitchFamily="18" charset="0"/>
              </a:rPr>
              <a:t>Sniffer Mode (Chế độ nghe </a:t>
            </a:r>
            <a:r>
              <a:rPr lang="vi-VN">
                <a:effectLst/>
                <a:latin typeface="Times New Roman" panose="02020603050405020304" pitchFamily="18" charset="0"/>
                <a:ea typeface="Calibri" panose="020F0502020204030204" pitchFamily="34" charset="0"/>
                <a:cs typeface="Times New Roman" panose="02020603050405020304" pitchFamily="18" charset="0"/>
              </a:rPr>
              <a:t>lén)</a:t>
            </a:r>
          </a:p>
          <a:p>
            <a:pPr marL="342900" lvl="0" indent="-342900">
              <a:lnSpc>
                <a:spcPct val="150000"/>
              </a:lnSpc>
              <a:spcBef>
                <a:spcPts val="600"/>
              </a:spcBef>
              <a:buFont typeface="Symbol" panose="05050102010706020507" pitchFamily="18" charset="2"/>
              <a:buChar char=""/>
            </a:pPr>
            <a:r>
              <a:rPr lang="en-US">
                <a:effectLst/>
                <a:latin typeface="Times New Roman" panose="02020603050405020304" pitchFamily="18" charset="0"/>
                <a:ea typeface="Calibri" panose="020F0502020204030204" pitchFamily="34" charset="0"/>
                <a:cs typeface="Times New Roman" panose="02020603050405020304" pitchFamily="18" charset="0"/>
              </a:rPr>
              <a:t>Packet Logger Mode (Chế độ ghi gói </a:t>
            </a:r>
            <a:r>
              <a:rPr lang="vi-VN">
                <a:effectLst/>
                <a:latin typeface="Times New Roman" panose="02020603050405020304" pitchFamily="18" charset="0"/>
                <a:ea typeface="Calibri" panose="020F0502020204030204" pitchFamily="34" charset="0"/>
                <a:cs typeface="Times New Roman" panose="02020603050405020304" pitchFamily="18" charset="0"/>
              </a:rPr>
              <a:t>tin)</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600"/>
              </a:spcBef>
              <a:buFont typeface="Symbol" panose="05050102010706020507" pitchFamily="18" charset="2"/>
              <a:buChar char=""/>
            </a:pPr>
            <a:r>
              <a:rPr lang="en-US">
                <a:effectLst/>
                <a:latin typeface="Times New Roman" panose="02020603050405020304" pitchFamily="18" charset="0"/>
                <a:ea typeface="Calibri" panose="020F0502020204030204" pitchFamily="34" charset="0"/>
                <a:cs typeface="Times New Roman" panose="02020603050405020304" pitchFamily="18" charset="0"/>
              </a:rPr>
              <a:t>Network Intrusion Detection System (</a:t>
            </a:r>
            <a:r>
              <a:rPr lang="vi-VN">
                <a:effectLst/>
                <a:latin typeface="Times New Roman" panose="02020603050405020304" pitchFamily="18" charset="0"/>
                <a:ea typeface="Calibri" panose="020F0502020204030204" pitchFamily="34" charset="0"/>
                <a:cs typeface="Times New Roman" panose="02020603050405020304" pitchFamily="18" charset="0"/>
              </a:rPr>
              <a:t>NIDS)</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600"/>
              </a:spcBef>
              <a:buFont typeface="Symbol" panose="05050102010706020507" pitchFamily="18" charset="2"/>
              <a:buChar char=""/>
            </a:pPr>
            <a:r>
              <a:rPr lang="en-US">
                <a:effectLst/>
                <a:latin typeface="Times New Roman" panose="02020603050405020304" pitchFamily="18" charset="0"/>
                <a:ea typeface="Calibri" panose="020F0502020204030204" pitchFamily="34" charset="0"/>
                <a:cs typeface="Times New Roman" panose="02020603050405020304" pitchFamily="18" charset="0"/>
              </a:rPr>
              <a:t>Intrusion Prevention System (</a:t>
            </a:r>
            <a:r>
              <a:rPr lang="vi-VN">
                <a:effectLst/>
                <a:latin typeface="Times New Roman" panose="02020603050405020304" pitchFamily="18" charset="0"/>
                <a:ea typeface="Calibri" panose="020F0502020204030204" pitchFamily="34" charset="0"/>
                <a:cs typeface="Times New Roman" panose="02020603050405020304" pitchFamily="18" charset="0"/>
              </a:rPr>
              <a:t>IPS) </a:t>
            </a:r>
            <a:endParaRPr lang="en-US"/>
          </a:p>
        </p:txBody>
      </p:sp>
    </p:spTree>
    <p:extLst>
      <p:ext uri="{BB962C8B-B14F-4D97-AF65-F5344CB8AC3E}">
        <p14:creationId xmlns:p14="http://schemas.microsoft.com/office/powerpoint/2010/main" val="736242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94044052-4C72-8DFA-AA01-F483F27047F3}"/>
              </a:ext>
            </a:extLst>
          </p:cNvPr>
          <p:cNvSpPr txBox="1">
            <a:spLocks noGrp="1"/>
          </p:cNvSpPr>
          <p:nvPr>
            <p:ph type="title"/>
          </p:nvPr>
        </p:nvSpPr>
        <p:spPr>
          <a:xfrm>
            <a:off x="373481" y="105441"/>
            <a:ext cx="11445036" cy="443711"/>
          </a:xfrm>
          <a:prstGeom prst="rect">
            <a:avLst/>
          </a:prstGeom>
        </p:spPr>
        <p:txBody>
          <a:bodyPr vert="horz" wrap="square" lIns="0" tIns="12700" rIns="0" bIns="0" rtlCol="0">
            <a:spAutoFit/>
          </a:bodyPr>
          <a:lstStyle/>
          <a:p>
            <a:pPr marL="311785">
              <a:lnSpc>
                <a:spcPct val="100000"/>
              </a:lnSpc>
              <a:spcBef>
                <a:spcPts val="100"/>
              </a:spcBef>
            </a:pPr>
            <a:r>
              <a:rPr sz="2800" b="1" spc="-114">
                <a:latin typeface="Arial"/>
                <a:cs typeface="Arial"/>
              </a:rPr>
              <a:t>2.</a:t>
            </a:r>
            <a:r>
              <a:rPr lang="vi-VN" sz="2800" b="1" spc="-114">
                <a:latin typeface="Arial"/>
                <a:cs typeface="Arial"/>
              </a:rPr>
              <a:t>2. Snort </a:t>
            </a:r>
            <a:endParaRPr sz="2800">
              <a:latin typeface="Arial"/>
              <a:cs typeface="Arial"/>
            </a:endParaRPr>
          </a:p>
        </p:txBody>
      </p:sp>
      <p:sp>
        <p:nvSpPr>
          <p:cNvPr id="5" name="TextBox 4">
            <a:extLst>
              <a:ext uri="{FF2B5EF4-FFF2-40B4-BE49-F238E27FC236}">
                <a16:creationId xmlns:a16="http://schemas.microsoft.com/office/drawing/2014/main" id="{66099E2F-43E6-E047-34C3-04BA8C689707}"/>
              </a:ext>
            </a:extLst>
          </p:cNvPr>
          <p:cNvSpPr txBox="1"/>
          <p:nvPr/>
        </p:nvSpPr>
        <p:spPr>
          <a:xfrm>
            <a:off x="762000" y="914400"/>
            <a:ext cx="5105400" cy="1802738"/>
          </a:xfrm>
          <a:prstGeom prst="rect">
            <a:avLst/>
          </a:prstGeom>
          <a:noFill/>
        </p:spPr>
        <p:txBody>
          <a:bodyPr wrap="square" rtlCol="0">
            <a:spAutoFit/>
          </a:bodyPr>
          <a:lstStyle/>
          <a:p>
            <a:pPr marL="914400" lvl="2">
              <a:lnSpc>
                <a:spcPct val="130000"/>
              </a:lnSpc>
              <a:spcBef>
                <a:spcPts val="600"/>
              </a:spcBef>
            </a:pPr>
            <a:r>
              <a:rPr lang="en-US" b="1" i="1">
                <a:effectLst/>
                <a:latin typeface="Times New Roman" panose="02020603050405020304" pitchFamily="18" charset="0"/>
                <a:ea typeface="Times New Roman" panose="02020603050405020304" pitchFamily="18" charset="0"/>
                <a:cs typeface="Times New Roman" panose="02020603050405020304" pitchFamily="18" charset="0"/>
              </a:rPr>
              <a:t>Kiến trúc của Snort:</a:t>
            </a:r>
          </a:p>
          <a:p>
            <a:pPr algn="just">
              <a:lnSpc>
                <a:spcPct val="150000"/>
              </a:lnSpc>
              <a:spcBef>
                <a:spcPts val="600"/>
              </a:spcBef>
            </a:pPr>
            <a:r>
              <a:rPr lang="en-US">
                <a:effectLst/>
                <a:latin typeface="Times New Roman" panose="02020603050405020304" pitchFamily="18" charset="0"/>
                <a:ea typeface="Calibri" panose="020F0502020204030204" pitchFamily="34" charset="0"/>
              </a:rPr>
              <a:t>Snort có kiến trúc module, bao gồm các thành phần chính:</a:t>
            </a:r>
          </a:p>
          <a:p>
            <a:pPr marL="342900" lvl="0" indent="-342900">
              <a:lnSpc>
                <a:spcPct val="150000"/>
              </a:lnSpc>
              <a:spcBef>
                <a:spcPts val="600"/>
              </a:spcBef>
              <a:buFont typeface="Symbol" panose="05050102010706020507" pitchFamily="18" charset="2"/>
              <a:buChar char=""/>
            </a:pPr>
            <a:r>
              <a:rPr lang="en-US" b="1">
                <a:effectLst/>
                <a:latin typeface="Times New Roman" panose="02020603050405020304" pitchFamily="18" charset="0"/>
                <a:ea typeface="Calibri" panose="020F0502020204030204" pitchFamily="34" charset="0"/>
                <a:cs typeface="Times New Roman" panose="02020603050405020304" pitchFamily="18" charset="0"/>
              </a:rPr>
              <a:t>Packet Decoder (Bộ giải mã gói </a:t>
            </a:r>
            <a:r>
              <a:rPr lang="vi-VN" b="1">
                <a:effectLst/>
                <a:latin typeface="Times New Roman" panose="02020603050405020304" pitchFamily="18" charset="0"/>
                <a:ea typeface="Calibri" panose="020F0502020204030204" pitchFamily="34" charset="0"/>
                <a:cs typeface="Times New Roman" panose="02020603050405020304" pitchFamily="18" charset="0"/>
              </a:rPr>
              <a:t>tin)</a:t>
            </a:r>
            <a:endParaRPr lang="en-US"/>
          </a:p>
        </p:txBody>
      </p:sp>
      <p:pic>
        <p:nvPicPr>
          <p:cNvPr id="6" name="Picture 5" descr="Protocol Decode – Your Decoder Ring to Protocol Decode">
            <a:extLst>
              <a:ext uri="{FF2B5EF4-FFF2-40B4-BE49-F238E27FC236}">
                <a16:creationId xmlns:a16="http://schemas.microsoft.com/office/drawing/2014/main" id="{FAB37677-E6B1-1D91-8246-5210C281256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324602" y="2590800"/>
            <a:ext cx="4663440" cy="3007360"/>
          </a:xfrm>
          <a:prstGeom prst="rect">
            <a:avLst/>
          </a:prstGeom>
          <a:noFill/>
          <a:ln>
            <a:noFill/>
          </a:ln>
        </p:spPr>
      </p:pic>
    </p:spTree>
    <p:extLst>
      <p:ext uri="{BB962C8B-B14F-4D97-AF65-F5344CB8AC3E}">
        <p14:creationId xmlns:p14="http://schemas.microsoft.com/office/powerpoint/2010/main" val="688011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35808C6D-10BD-818E-8F6F-4C6F60D257DD}"/>
              </a:ext>
            </a:extLst>
          </p:cNvPr>
          <p:cNvSpPr txBox="1">
            <a:spLocks noGrp="1"/>
          </p:cNvSpPr>
          <p:nvPr>
            <p:ph type="title"/>
          </p:nvPr>
        </p:nvSpPr>
        <p:spPr>
          <a:xfrm>
            <a:off x="373481" y="105441"/>
            <a:ext cx="11445036" cy="443711"/>
          </a:xfrm>
          <a:prstGeom prst="rect">
            <a:avLst/>
          </a:prstGeom>
        </p:spPr>
        <p:txBody>
          <a:bodyPr vert="horz" wrap="square" lIns="0" tIns="12700" rIns="0" bIns="0" rtlCol="0">
            <a:spAutoFit/>
          </a:bodyPr>
          <a:lstStyle/>
          <a:p>
            <a:pPr marL="311785">
              <a:lnSpc>
                <a:spcPct val="100000"/>
              </a:lnSpc>
              <a:spcBef>
                <a:spcPts val="100"/>
              </a:spcBef>
            </a:pPr>
            <a:r>
              <a:rPr sz="2800" b="1" spc="-114">
                <a:latin typeface="Arial"/>
                <a:cs typeface="Arial"/>
              </a:rPr>
              <a:t>2.</a:t>
            </a:r>
            <a:r>
              <a:rPr lang="vi-VN" sz="2800" b="1" spc="-114">
                <a:latin typeface="Arial"/>
                <a:cs typeface="Arial"/>
              </a:rPr>
              <a:t>2. Snort </a:t>
            </a:r>
            <a:endParaRPr sz="2800">
              <a:latin typeface="Arial"/>
              <a:cs typeface="Arial"/>
            </a:endParaRPr>
          </a:p>
        </p:txBody>
      </p:sp>
      <p:sp>
        <p:nvSpPr>
          <p:cNvPr id="5" name="TextBox 4">
            <a:extLst>
              <a:ext uri="{FF2B5EF4-FFF2-40B4-BE49-F238E27FC236}">
                <a16:creationId xmlns:a16="http://schemas.microsoft.com/office/drawing/2014/main" id="{B9FA91E0-60C2-F8DC-34A0-C31B53BC363B}"/>
              </a:ext>
            </a:extLst>
          </p:cNvPr>
          <p:cNvSpPr txBox="1"/>
          <p:nvPr/>
        </p:nvSpPr>
        <p:spPr>
          <a:xfrm>
            <a:off x="914400" y="914400"/>
            <a:ext cx="9372600" cy="1781193"/>
          </a:xfrm>
          <a:prstGeom prst="rect">
            <a:avLst/>
          </a:prstGeom>
          <a:noFill/>
        </p:spPr>
        <p:txBody>
          <a:bodyPr wrap="square" rtlCol="0">
            <a:spAutoFit/>
          </a:bodyPr>
          <a:lstStyle/>
          <a:p>
            <a:pPr marL="342900" lvl="0" indent="-342900">
              <a:lnSpc>
                <a:spcPct val="150000"/>
              </a:lnSpc>
              <a:spcBef>
                <a:spcPts val="600"/>
              </a:spcBef>
              <a:buFont typeface="Symbol" panose="05050102010706020507" pitchFamily="18" charset="2"/>
              <a:buChar char=""/>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Preprocessors (Các bộ xử lý trước):</a:t>
            </a:r>
            <a:r>
              <a:rPr lang="en-US" sz="1800">
                <a:effectLst/>
                <a:latin typeface="Times New Roman" panose="02020603050405020304" pitchFamily="18" charset="0"/>
                <a:ea typeface="Calibri" panose="020F0502020204030204" pitchFamily="34" charset="0"/>
                <a:cs typeface="Times New Roman" panose="02020603050405020304" pitchFamily="18" charset="0"/>
              </a:rPr>
              <a:t> xử lý và chỉnh sửa các gói tin trước khi chúng được đưa vào phân tích</a:t>
            </a:r>
            <a:endParaRPr lang="vi-VN" sz="18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600"/>
              </a:spcBef>
              <a:buFont typeface="Symbol" panose="05050102010706020507" pitchFamily="18" charset="2"/>
              <a:buChar char=""/>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Detection Engine (Bộ phát </a:t>
            </a:r>
            <a:r>
              <a:rPr lang="vi-VN" sz="1800" b="1">
                <a:effectLst/>
                <a:latin typeface="Times New Roman" panose="02020603050405020304" pitchFamily="18" charset="0"/>
                <a:ea typeface="Calibri" panose="020F0502020204030204" pitchFamily="34" charset="0"/>
                <a:cs typeface="Times New Roman" panose="02020603050405020304" pitchFamily="18" charset="0"/>
              </a:rPr>
              <a:t>hiện): </a:t>
            </a:r>
            <a:r>
              <a:rPr lang="en-US" sz="1800">
                <a:effectLst/>
                <a:latin typeface="Times New Roman" panose="02020603050405020304" pitchFamily="18" charset="0"/>
                <a:ea typeface="Calibri" panose="020F0502020204030204" pitchFamily="34" charset="0"/>
                <a:cs typeface="Times New Roman" panose="02020603050405020304" pitchFamily="18" charset="0"/>
              </a:rPr>
              <a:t>thực hiện so khớp các gói tin với các quy tắc để phát hiện các mối đe dọa. </a:t>
            </a:r>
            <a:endParaRPr lang="en-US"/>
          </a:p>
        </p:txBody>
      </p:sp>
    </p:spTree>
    <p:extLst>
      <p:ext uri="{BB962C8B-B14F-4D97-AF65-F5344CB8AC3E}">
        <p14:creationId xmlns:p14="http://schemas.microsoft.com/office/powerpoint/2010/main" val="27397719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AEBEE72A-5B8C-AEBC-520A-AA4CBD299060}"/>
              </a:ext>
            </a:extLst>
          </p:cNvPr>
          <p:cNvSpPr txBox="1">
            <a:spLocks noGrp="1"/>
          </p:cNvSpPr>
          <p:nvPr>
            <p:ph type="title"/>
          </p:nvPr>
        </p:nvSpPr>
        <p:spPr>
          <a:xfrm>
            <a:off x="373481" y="105441"/>
            <a:ext cx="11445036" cy="443711"/>
          </a:xfrm>
          <a:prstGeom prst="rect">
            <a:avLst/>
          </a:prstGeom>
        </p:spPr>
        <p:txBody>
          <a:bodyPr vert="horz" wrap="square" lIns="0" tIns="12700" rIns="0" bIns="0" rtlCol="0">
            <a:spAutoFit/>
          </a:bodyPr>
          <a:lstStyle/>
          <a:p>
            <a:pPr marL="311785">
              <a:lnSpc>
                <a:spcPct val="100000"/>
              </a:lnSpc>
              <a:spcBef>
                <a:spcPts val="100"/>
              </a:spcBef>
            </a:pPr>
            <a:r>
              <a:rPr sz="2800" b="1" spc="-114">
                <a:latin typeface="Arial"/>
                <a:cs typeface="Arial"/>
              </a:rPr>
              <a:t>2.</a:t>
            </a:r>
            <a:r>
              <a:rPr lang="vi-VN" sz="2800" b="1" spc="-114">
                <a:latin typeface="Arial"/>
                <a:cs typeface="Arial"/>
              </a:rPr>
              <a:t>3. Site24x7  </a:t>
            </a:r>
            <a:endParaRPr sz="2800">
              <a:latin typeface="Arial"/>
              <a:cs typeface="Arial"/>
            </a:endParaRPr>
          </a:p>
        </p:txBody>
      </p:sp>
      <p:sp>
        <p:nvSpPr>
          <p:cNvPr id="5" name="TextBox 4">
            <a:extLst>
              <a:ext uri="{FF2B5EF4-FFF2-40B4-BE49-F238E27FC236}">
                <a16:creationId xmlns:a16="http://schemas.microsoft.com/office/drawing/2014/main" id="{1EC1650F-452F-32E6-DE59-9629E3768841}"/>
              </a:ext>
            </a:extLst>
          </p:cNvPr>
          <p:cNvSpPr txBox="1"/>
          <p:nvPr/>
        </p:nvSpPr>
        <p:spPr>
          <a:xfrm>
            <a:off x="990600" y="838200"/>
            <a:ext cx="9829800" cy="646331"/>
          </a:xfrm>
          <a:prstGeom prst="rect">
            <a:avLst/>
          </a:prstGeom>
          <a:noFill/>
        </p:spPr>
        <p:txBody>
          <a:bodyPr wrap="square" rtlCol="0">
            <a:spAutoFit/>
          </a:bodyPr>
          <a:lstStyle/>
          <a:p>
            <a:pPr algn="just"/>
            <a:r>
              <a:rPr lang="en-US" sz="1800">
                <a:effectLst/>
                <a:latin typeface="Times New Roman" panose="02020603050405020304" pitchFamily="18" charset="0"/>
                <a:ea typeface="Calibri" panose="020F0502020204030204" pitchFamily="34" charset="0"/>
              </a:rPr>
              <a:t>Site24x7 là một nền tảng giám sát dựa trên đám mây toàn diện, cung cấp các công cụ giám sát hiệu suất cho các hệ thống CNTT, bao gồm trang web, ứng dụng, máy chủ, mạng và trải nghiệm người dùng cuối. </a:t>
            </a:r>
            <a:endParaRPr lang="en-US"/>
          </a:p>
        </p:txBody>
      </p:sp>
    </p:spTree>
    <p:extLst>
      <p:ext uri="{BB962C8B-B14F-4D97-AF65-F5344CB8AC3E}">
        <p14:creationId xmlns:p14="http://schemas.microsoft.com/office/powerpoint/2010/main" val="8711492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080641D7-5F6E-1D3D-52C0-447B37E2BC82}"/>
              </a:ext>
            </a:extLst>
          </p:cNvPr>
          <p:cNvSpPr txBox="1">
            <a:spLocks noGrp="1"/>
          </p:cNvSpPr>
          <p:nvPr>
            <p:ph type="title"/>
          </p:nvPr>
        </p:nvSpPr>
        <p:spPr>
          <a:xfrm>
            <a:off x="373481" y="105441"/>
            <a:ext cx="11445036" cy="443711"/>
          </a:xfrm>
          <a:prstGeom prst="rect">
            <a:avLst/>
          </a:prstGeom>
        </p:spPr>
        <p:txBody>
          <a:bodyPr vert="horz" wrap="square" lIns="0" tIns="12700" rIns="0" bIns="0" rtlCol="0">
            <a:spAutoFit/>
          </a:bodyPr>
          <a:lstStyle/>
          <a:p>
            <a:pPr marL="311785">
              <a:lnSpc>
                <a:spcPct val="100000"/>
              </a:lnSpc>
              <a:spcBef>
                <a:spcPts val="100"/>
              </a:spcBef>
            </a:pPr>
            <a:r>
              <a:rPr sz="2800" b="1" spc="-114">
                <a:latin typeface="Arial"/>
                <a:cs typeface="Arial"/>
              </a:rPr>
              <a:t>2.</a:t>
            </a:r>
            <a:r>
              <a:rPr lang="vi-VN" sz="2800" b="1" spc="-114">
                <a:latin typeface="Arial"/>
                <a:cs typeface="Arial"/>
              </a:rPr>
              <a:t>3. Site24x7  </a:t>
            </a:r>
            <a:endParaRPr sz="2800">
              <a:latin typeface="Arial"/>
              <a:cs typeface="Arial"/>
            </a:endParaRPr>
          </a:p>
        </p:txBody>
      </p:sp>
      <p:sp>
        <p:nvSpPr>
          <p:cNvPr id="5" name="TextBox 4">
            <a:extLst>
              <a:ext uri="{FF2B5EF4-FFF2-40B4-BE49-F238E27FC236}">
                <a16:creationId xmlns:a16="http://schemas.microsoft.com/office/drawing/2014/main" id="{12F40077-DF6D-913E-F32A-8A657EABF18F}"/>
              </a:ext>
            </a:extLst>
          </p:cNvPr>
          <p:cNvSpPr txBox="1"/>
          <p:nvPr/>
        </p:nvSpPr>
        <p:spPr>
          <a:xfrm>
            <a:off x="1066800" y="838200"/>
            <a:ext cx="9677400" cy="3191643"/>
          </a:xfrm>
          <a:prstGeom prst="rect">
            <a:avLst/>
          </a:prstGeom>
          <a:noFill/>
        </p:spPr>
        <p:txBody>
          <a:bodyPr wrap="square" rtlCol="0">
            <a:spAutoFit/>
          </a:bodyPr>
          <a:lstStyle/>
          <a:p>
            <a:pPr marL="914400" lvl="2">
              <a:lnSpc>
                <a:spcPct val="130000"/>
              </a:lnSpc>
              <a:spcBef>
                <a:spcPts val="600"/>
              </a:spcBef>
            </a:pPr>
            <a:r>
              <a:rPr lang="en-US" b="1" i="1">
                <a:effectLst/>
                <a:latin typeface="Times New Roman" panose="02020603050405020304" pitchFamily="18" charset="0"/>
                <a:ea typeface="Times New Roman" panose="02020603050405020304" pitchFamily="18" charset="0"/>
                <a:cs typeface="Times New Roman" panose="02020603050405020304" pitchFamily="18" charset="0"/>
              </a:rPr>
              <a:t>Các chức năng chính của Site24x7:</a:t>
            </a:r>
          </a:p>
          <a:p>
            <a:pPr marL="342900" lvl="0" indent="-342900">
              <a:lnSpc>
                <a:spcPct val="150000"/>
              </a:lnSpc>
              <a:spcBef>
                <a:spcPts val="600"/>
              </a:spcBef>
              <a:buFont typeface="Symbol" panose="05050102010706020507" pitchFamily="18" charset="2"/>
              <a:buChar char=""/>
            </a:pPr>
            <a:r>
              <a:rPr lang="en-US" b="1">
                <a:effectLst/>
                <a:latin typeface="Times New Roman" panose="02020603050405020304" pitchFamily="18" charset="0"/>
                <a:ea typeface="Calibri" panose="020F0502020204030204" pitchFamily="34" charset="0"/>
                <a:cs typeface="Times New Roman" panose="02020603050405020304" pitchFamily="18" charset="0"/>
              </a:rPr>
              <a:t>Giám sát trang web:</a:t>
            </a:r>
            <a:r>
              <a:rPr lang="en-US">
                <a:effectLst/>
                <a:latin typeface="Times New Roman" panose="02020603050405020304" pitchFamily="18" charset="0"/>
                <a:ea typeface="Calibri" panose="020F0502020204030204" pitchFamily="34" charset="0"/>
                <a:cs typeface="Times New Roman" panose="02020603050405020304" pitchFamily="18" charset="0"/>
              </a:rPr>
              <a:t> Giám sát thời gian hoạt động (uptime), hiệu suất </a:t>
            </a:r>
            <a:endParaRPr lang="vi-VN">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Bef>
                <a:spcPts val="600"/>
              </a:spcBef>
              <a:buFont typeface="Symbol" panose="05050102010706020507" pitchFamily="18" charset="2"/>
              <a:buChar char=""/>
            </a:pPr>
            <a:r>
              <a:rPr lang="en-US" b="1">
                <a:effectLst/>
                <a:latin typeface="Times New Roman" panose="02020603050405020304" pitchFamily="18" charset="0"/>
                <a:ea typeface="Calibri" panose="020F0502020204030204" pitchFamily="34" charset="0"/>
                <a:cs typeface="Times New Roman" panose="02020603050405020304" pitchFamily="18" charset="0"/>
              </a:rPr>
              <a:t>Giám sát ứng dụng</a:t>
            </a:r>
            <a:r>
              <a:rPr lang="en-US">
                <a:effectLst/>
                <a:latin typeface="Times New Roman" panose="02020603050405020304" pitchFamily="18" charset="0"/>
                <a:ea typeface="Calibri" panose="020F0502020204030204" pitchFamily="34" charset="0"/>
                <a:cs typeface="Times New Roman" panose="02020603050405020304" pitchFamily="18" charset="0"/>
              </a:rPr>
              <a:t>: Theo dõi hiệu suất của các ứng dụng</a:t>
            </a:r>
          </a:p>
          <a:p>
            <a:pPr marL="342900" lvl="0" indent="-342900">
              <a:lnSpc>
                <a:spcPct val="150000"/>
              </a:lnSpc>
              <a:spcBef>
                <a:spcPts val="600"/>
              </a:spcBef>
              <a:buFont typeface="Symbol" panose="05050102010706020507" pitchFamily="18" charset="2"/>
              <a:buChar char=""/>
            </a:pPr>
            <a:r>
              <a:rPr lang="en-US" b="1">
                <a:effectLst/>
                <a:latin typeface="Times New Roman" panose="02020603050405020304" pitchFamily="18" charset="0"/>
                <a:ea typeface="Calibri" panose="020F0502020204030204" pitchFamily="34" charset="0"/>
                <a:cs typeface="Times New Roman" panose="02020603050405020304" pitchFamily="18" charset="0"/>
              </a:rPr>
              <a:t>Giám sát máy chủ:</a:t>
            </a:r>
            <a:r>
              <a:rPr lang="en-US">
                <a:effectLst/>
                <a:latin typeface="Times New Roman" panose="02020603050405020304" pitchFamily="18" charset="0"/>
                <a:ea typeface="Calibri" panose="020F0502020204030204" pitchFamily="34" charset="0"/>
                <a:cs typeface="Times New Roman" panose="02020603050405020304" pitchFamily="18" charset="0"/>
              </a:rPr>
              <a:t> Giám sát tài nguyên hệ thống</a:t>
            </a:r>
          </a:p>
          <a:p>
            <a:pPr marL="342900" lvl="0" indent="-342900">
              <a:lnSpc>
                <a:spcPct val="150000"/>
              </a:lnSpc>
              <a:spcBef>
                <a:spcPts val="600"/>
              </a:spcBef>
              <a:buFont typeface="Symbol" panose="05050102010706020507" pitchFamily="18" charset="2"/>
              <a:buChar char=""/>
            </a:pPr>
            <a:r>
              <a:rPr lang="en-US" b="1">
                <a:effectLst/>
                <a:latin typeface="Times New Roman" panose="02020603050405020304" pitchFamily="18" charset="0"/>
                <a:ea typeface="Calibri" panose="020F0502020204030204" pitchFamily="34" charset="0"/>
                <a:cs typeface="Times New Roman" panose="02020603050405020304" pitchFamily="18" charset="0"/>
              </a:rPr>
              <a:t>Giám sát mạng</a:t>
            </a:r>
            <a:r>
              <a:rPr lang="en-US">
                <a:effectLst/>
                <a:latin typeface="Times New Roman" panose="02020603050405020304" pitchFamily="18" charset="0"/>
                <a:ea typeface="Calibri" panose="020F0502020204030204" pitchFamily="34" charset="0"/>
                <a:cs typeface="Times New Roman" panose="02020603050405020304" pitchFamily="18" charset="0"/>
              </a:rPr>
              <a:t>: Kiểm tra hiệu suất mạng</a:t>
            </a:r>
          </a:p>
          <a:p>
            <a:pPr marL="342900" lvl="0" indent="-342900">
              <a:lnSpc>
                <a:spcPct val="150000"/>
              </a:lnSpc>
              <a:spcBef>
                <a:spcPts val="600"/>
              </a:spcBef>
              <a:buFont typeface="Symbol" panose="05050102010706020507" pitchFamily="18" charset="2"/>
              <a:buChar char=""/>
            </a:pPr>
            <a:r>
              <a:rPr lang="en-US" b="1">
                <a:effectLst/>
                <a:latin typeface="Times New Roman" panose="02020603050405020304" pitchFamily="18" charset="0"/>
                <a:ea typeface="Calibri" panose="020F0502020204030204" pitchFamily="34" charset="0"/>
                <a:cs typeface="Times New Roman" panose="02020603050405020304" pitchFamily="18" charset="0"/>
              </a:rPr>
              <a:t>Giám sát trải nghiệm người </a:t>
            </a:r>
            <a:r>
              <a:rPr lang="vi-VN" b="1">
                <a:effectLst/>
                <a:latin typeface="Times New Roman" panose="02020603050405020304" pitchFamily="18" charset="0"/>
                <a:ea typeface="Calibri" panose="020F0502020204030204" pitchFamily="34" charset="0"/>
                <a:cs typeface="Times New Roman" panose="02020603050405020304" pitchFamily="18" charset="0"/>
              </a:rPr>
              <a:t>dùng: </a:t>
            </a:r>
            <a:r>
              <a:rPr lang="vi-VN">
                <a:effectLst/>
                <a:latin typeface="Times New Roman" panose="02020603050405020304" pitchFamily="18" charset="0"/>
                <a:ea typeface="Calibri" panose="020F0502020204030204" pitchFamily="34" charset="0"/>
                <a:cs typeface="Times New Roman" panose="02020603050405020304" pitchFamily="18" charset="0"/>
              </a:rPr>
              <a:t>theo dõi đánh giá, phản hồi từ người dùng</a:t>
            </a:r>
            <a:endParaRPr lang="en-US">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3967496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0C3AB1B3-8EA0-4A77-C0C2-6E0BAFC07859}"/>
              </a:ext>
            </a:extLst>
          </p:cNvPr>
          <p:cNvSpPr txBox="1">
            <a:spLocks noGrp="1"/>
          </p:cNvSpPr>
          <p:nvPr>
            <p:ph type="title"/>
          </p:nvPr>
        </p:nvSpPr>
        <p:spPr>
          <a:xfrm>
            <a:off x="373481" y="105441"/>
            <a:ext cx="11445036" cy="443711"/>
          </a:xfrm>
          <a:prstGeom prst="rect">
            <a:avLst/>
          </a:prstGeom>
        </p:spPr>
        <p:txBody>
          <a:bodyPr vert="horz" wrap="square" lIns="0" tIns="12700" rIns="0" bIns="0" rtlCol="0">
            <a:spAutoFit/>
          </a:bodyPr>
          <a:lstStyle/>
          <a:p>
            <a:pPr marL="311785">
              <a:lnSpc>
                <a:spcPct val="100000"/>
              </a:lnSpc>
              <a:spcBef>
                <a:spcPts val="100"/>
              </a:spcBef>
            </a:pPr>
            <a:r>
              <a:rPr sz="2800" b="1" spc="-114">
                <a:latin typeface="Arial"/>
                <a:cs typeface="Arial"/>
              </a:rPr>
              <a:t>2.</a:t>
            </a:r>
            <a:r>
              <a:rPr lang="vi-VN" sz="2800" b="1" spc="-114">
                <a:latin typeface="Arial"/>
                <a:cs typeface="Arial"/>
              </a:rPr>
              <a:t>3. Site24x7  </a:t>
            </a:r>
            <a:endParaRPr sz="2800">
              <a:latin typeface="Arial"/>
              <a:cs typeface="Arial"/>
            </a:endParaRPr>
          </a:p>
        </p:txBody>
      </p:sp>
      <p:sp>
        <p:nvSpPr>
          <p:cNvPr id="5" name="TextBox 4">
            <a:extLst>
              <a:ext uri="{FF2B5EF4-FFF2-40B4-BE49-F238E27FC236}">
                <a16:creationId xmlns:a16="http://schemas.microsoft.com/office/drawing/2014/main" id="{0F87F56E-E061-BE3B-AEFD-E10EB4B0D273}"/>
              </a:ext>
            </a:extLst>
          </p:cNvPr>
          <p:cNvSpPr txBox="1"/>
          <p:nvPr/>
        </p:nvSpPr>
        <p:spPr>
          <a:xfrm>
            <a:off x="1219200" y="838200"/>
            <a:ext cx="9372600" cy="1277273"/>
          </a:xfrm>
          <a:prstGeom prst="rect">
            <a:avLst/>
          </a:prstGeom>
          <a:noFill/>
        </p:spPr>
        <p:txBody>
          <a:bodyPr wrap="square" rtlCol="0">
            <a:spAutoFit/>
          </a:bodyPr>
          <a:lstStyle/>
          <a:p>
            <a:pPr marL="342900" lvl="0" indent="-342900">
              <a:lnSpc>
                <a:spcPct val="150000"/>
              </a:lnSpc>
              <a:spcBef>
                <a:spcPts val="600"/>
              </a:spcBef>
              <a:buFont typeface="Symbol" panose="05050102010706020507" pitchFamily="18" charset="2"/>
              <a:buChar char=""/>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Quản lý nhật ký (Log Management</a:t>
            </a:r>
            <a:r>
              <a:rPr lang="en-US" sz="1800">
                <a:effectLst/>
                <a:latin typeface="Times New Roman" panose="02020603050405020304" pitchFamily="18" charset="0"/>
                <a:ea typeface="Calibri" panose="020F0502020204030204" pitchFamily="34" charset="0"/>
                <a:cs typeface="Times New Roman" panose="02020603050405020304" pitchFamily="18" charset="0"/>
              </a:rPr>
              <a:t>): Thu thập và phân tích nhật ký từ các ứng dụng</a:t>
            </a:r>
          </a:p>
          <a:p>
            <a:pPr marL="342900" lvl="0" indent="-342900">
              <a:lnSpc>
                <a:spcPct val="150000"/>
              </a:lnSpc>
              <a:spcBef>
                <a:spcPts val="600"/>
              </a:spcBef>
              <a:buFont typeface="Symbol" panose="05050102010706020507" pitchFamily="18" charset="2"/>
              <a:buChar char=""/>
            </a:pPr>
            <a:r>
              <a:rPr lang="en-US" sz="1800" b="1">
                <a:effectLst/>
                <a:latin typeface="Times New Roman" panose="02020603050405020304" pitchFamily="18" charset="0"/>
                <a:ea typeface="Calibri" panose="020F0502020204030204" pitchFamily="34" charset="0"/>
                <a:cs typeface="Times New Roman" panose="02020603050405020304" pitchFamily="18" charset="0"/>
              </a:rPr>
              <a:t>Giám sát đám mây</a:t>
            </a:r>
            <a:r>
              <a:rPr lang="en-US" sz="1800">
                <a:effectLst/>
                <a:latin typeface="Times New Roman" panose="02020603050405020304" pitchFamily="18" charset="0"/>
                <a:ea typeface="Calibri" panose="020F0502020204030204" pitchFamily="34" charset="0"/>
                <a:cs typeface="Times New Roman" panose="02020603050405020304" pitchFamily="18" charset="0"/>
              </a:rPr>
              <a:t>: Hỗ trợ giám sát các dịch vụ đám mây như AWS, Microsoft Azure</a:t>
            </a:r>
          </a:p>
          <a:p>
            <a:endParaRPr lang="en-US"/>
          </a:p>
        </p:txBody>
      </p:sp>
    </p:spTree>
    <p:extLst>
      <p:ext uri="{BB962C8B-B14F-4D97-AF65-F5344CB8AC3E}">
        <p14:creationId xmlns:p14="http://schemas.microsoft.com/office/powerpoint/2010/main" val="1583090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25312"/>
            <a:ext cx="10801349" cy="28574"/>
          </a:xfrm>
          <a:prstGeom prst="rect">
            <a:avLst/>
          </a:prstGeom>
        </p:spPr>
      </p:pic>
      <p:sp>
        <p:nvSpPr>
          <p:cNvPr id="3" name="object 3"/>
          <p:cNvSpPr txBox="1">
            <a:spLocks noGrp="1"/>
          </p:cNvSpPr>
          <p:nvPr>
            <p:ph type="title"/>
          </p:nvPr>
        </p:nvSpPr>
        <p:spPr>
          <a:xfrm>
            <a:off x="844092" y="191649"/>
            <a:ext cx="2611120" cy="452120"/>
          </a:xfrm>
          <a:prstGeom prst="rect">
            <a:avLst/>
          </a:prstGeom>
        </p:spPr>
        <p:txBody>
          <a:bodyPr vert="horz" wrap="square" lIns="0" tIns="12065" rIns="0" bIns="0" rtlCol="0">
            <a:spAutoFit/>
          </a:bodyPr>
          <a:lstStyle/>
          <a:p>
            <a:pPr marL="12700">
              <a:lnSpc>
                <a:spcPct val="100000"/>
              </a:lnSpc>
              <a:spcBef>
                <a:spcPts val="95"/>
              </a:spcBef>
            </a:pPr>
            <a:r>
              <a:rPr sz="2800" spc="-125" dirty="0">
                <a:latin typeface="Arial Black"/>
                <a:cs typeface="Arial Black"/>
              </a:rPr>
              <a:t>N</a:t>
            </a:r>
            <a:r>
              <a:rPr sz="2800" b="1" spc="-125" dirty="0">
                <a:latin typeface="Noto Sans"/>
                <a:cs typeface="Noto Sans"/>
              </a:rPr>
              <a:t>ộ</a:t>
            </a:r>
            <a:r>
              <a:rPr sz="2800" spc="-125" dirty="0">
                <a:latin typeface="Arial Black"/>
                <a:cs typeface="Arial Black"/>
              </a:rPr>
              <a:t>i</a:t>
            </a:r>
            <a:r>
              <a:rPr sz="2800" spc="-290" dirty="0">
                <a:latin typeface="Arial Black"/>
                <a:cs typeface="Arial Black"/>
              </a:rPr>
              <a:t> </a:t>
            </a:r>
            <a:r>
              <a:rPr sz="2800" spc="-175" dirty="0">
                <a:latin typeface="Arial Black"/>
                <a:cs typeface="Arial Black"/>
              </a:rPr>
              <a:t>dung</a:t>
            </a:r>
            <a:r>
              <a:rPr sz="2800" spc="-285" dirty="0">
                <a:latin typeface="Arial Black"/>
                <a:cs typeface="Arial Black"/>
              </a:rPr>
              <a:t> </a:t>
            </a:r>
            <a:r>
              <a:rPr sz="2800" spc="-140" dirty="0">
                <a:latin typeface="Arial Black"/>
                <a:cs typeface="Arial Black"/>
              </a:rPr>
              <a:t>chính</a:t>
            </a:r>
            <a:endParaRPr sz="2800">
              <a:latin typeface="Arial Black"/>
              <a:cs typeface="Arial Black"/>
            </a:endParaRPr>
          </a:p>
        </p:txBody>
      </p:sp>
      <p:sp>
        <p:nvSpPr>
          <p:cNvPr id="4" name="object 4"/>
          <p:cNvSpPr txBox="1"/>
          <p:nvPr/>
        </p:nvSpPr>
        <p:spPr>
          <a:xfrm>
            <a:off x="11811772" y="6498650"/>
            <a:ext cx="141605"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Times New Roman"/>
                <a:cs typeface="Times New Roman"/>
              </a:rPr>
              <a:t>2</a:t>
            </a:r>
            <a:endParaRPr sz="1800">
              <a:latin typeface="Times New Roman"/>
              <a:cs typeface="Times New Roman"/>
            </a:endParaRPr>
          </a:p>
        </p:txBody>
      </p:sp>
      <p:sp>
        <p:nvSpPr>
          <p:cNvPr id="10" name="TextBox 9">
            <a:extLst>
              <a:ext uri="{FF2B5EF4-FFF2-40B4-BE49-F238E27FC236}">
                <a16:creationId xmlns:a16="http://schemas.microsoft.com/office/drawing/2014/main" id="{AE2E825C-53FA-7B33-561C-7EF377536E52}"/>
              </a:ext>
            </a:extLst>
          </p:cNvPr>
          <p:cNvSpPr txBox="1"/>
          <p:nvPr/>
        </p:nvSpPr>
        <p:spPr>
          <a:xfrm>
            <a:off x="2057400" y="1371600"/>
            <a:ext cx="7239000" cy="3139321"/>
          </a:xfrm>
          <a:prstGeom prst="rect">
            <a:avLst/>
          </a:prstGeom>
          <a:noFill/>
        </p:spPr>
        <p:txBody>
          <a:bodyPr wrap="square" rtlCol="0">
            <a:spAutoFit/>
          </a:bodyPr>
          <a:lstStyle/>
          <a:p>
            <a:r>
              <a:rPr lang="vi-VN" b="1">
                <a:latin typeface="+mj-lt"/>
              </a:rPr>
              <a:t>Phần 1: Lý thuyết </a:t>
            </a:r>
          </a:p>
          <a:p>
            <a:r>
              <a:rPr lang="vi-VN">
                <a:latin typeface="+mj-lt"/>
              </a:rPr>
              <a:t>1.1. Thực trạng về an ninh mạng</a:t>
            </a:r>
          </a:p>
          <a:p>
            <a:r>
              <a:rPr lang="vi-VN">
                <a:latin typeface="+mj-lt"/>
              </a:rPr>
              <a:t>1.2 Tổng quan về tấn công mạng </a:t>
            </a:r>
          </a:p>
          <a:p>
            <a:r>
              <a:rPr lang="vi-VN">
                <a:latin typeface="+mj-lt"/>
              </a:rPr>
              <a:t>1.3 Tổng quan về giám sát mạng</a:t>
            </a:r>
          </a:p>
          <a:p>
            <a:endParaRPr lang="vi-VN">
              <a:latin typeface="+mj-lt"/>
            </a:endParaRPr>
          </a:p>
          <a:p>
            <a:r>
              <a:rPr lang="vi-VN" b="1">
                <a:latin typeface="+mj-lt"/>
              </a:rPr>
              <a:t>Phần 2: Giải pháp</a:t>
            </a:r>
          </a:p>
          <a:p>
            <a:r>
              <a:rPr lang="vi-VN">
                <a:latin typeface="+mj-lt"/>
              </a:rPr>
              <a:t>2.1 Zabbix</a:t>
            </a:r>
          </a:p>
          <a:p>
            <a:r>
              <a:rPr lang="vi-VN">
                <a:latin typeface="+mj-lt"/>
              </a:rPr>
              <a:t>2.2 Snort </a:t>
            </a:r>
          </a:p>
          <a:p>
            <a:r>
              <a:rPr lang="vi-VN">
                <a:latin typeface="+mj-lt"/>
              </a:rPr>
              <a:t>2.3 Site24x7</a:t>
            </a:r>
          </a:p>
          <a:p>
            <a:endParaRPr lang="vi-VN">
              <a:latin typeface="+mj-lt"/>
            </a:endParaRPr>
          </a:p>
          <a:p>
            <a:r>
              <a:rPr lang="vi-VN" b="1">
                <a:latin typeface="+mj-lt"/>
              </a:rPr>
              <a:t>Phần 3: Tiến hành triển khai và thực nghiệm  </a:t>
            </a:r>
            <a:endParaRPr lang="en-US" b="1">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044B182-3224-C89B-08A6-488C27E22576}"/>
              </a:ext>
            </a:extLst>
          </p:cNvPr>
          <p:cNvSpPr txBox="1"/>
          <p:nvPr/>
        </p:nvSpPr>
        <p:spPr>
          <a:xfrm>
            <a:off x="1524000" y="533400"/>
            <a:ext cx="8991600" cy="1200329"/>
          </a:xfrm>
          <a:prstGeom prst="rect">
            <a:avLst/>
          </a:prstGeom>
          <a:noFill/>
        </p:spPr>
        <p:txBody>
          <a:bodyPr wrap="square" rtlCol="0">
            <a:spAutoFit/>
          </a:bodyPr>
          <a:lstStyle/>
          <a:p>
            <a:pPr algn="just"/>
            <a:r>
              <a:rPr lang="en-US" sz="1800" b="1" dirty="0">
                <a:effectLst/>
                <a:latin typeface="Times New Roman" panose="02020603050405020304" pitchFamily="18" charset="0"/>
                <a:ea typeface="Calibri" panose="020F0502020204030204" pitchFamily="34" charset="0"/>
              </a:rPr>
              <a:t>KẾT LUẬN</a:t>
            </a:r>
            <a:r>
              <a:rPr lang="en-US" sz="1800" dirty="0">
                <a:effectLst/>
                <a:latin typeface="Times New Roman" panose="02020603050405020304" pitchFamily="18" charset="0"/>
                <a:ea typeface="Calibri" panose="020F0502020204030204" pitchFamily="34" charset="0"/>
              </a:rPr>
              <a:t>: Qua </a:t>
            </a:r>
            <a:r>
              <a:rPr lang="en-US" sz="1800" dirty="0" err="1">
                <a:effectLst/>
                <a:latin typeface="Times New Roman" panose="02020603050405020304" pitchFamily="18" charset="0"/>
                <a:ea typeface="Calibri" panose="020F0502020204030204" pitchFamily="34" charset="0"/>
              </a:rPr>
              <a:t>một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số</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pháp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về</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giám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sát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mạng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nhóm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em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tìm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hiểu</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chúng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em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quyết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định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chọn</a:t>
            </a:r>
            <a:r>
              <a:rPr lang="en-US" sz="1800" dirty="0">
                <a:effectLst/>
                <a:latin typeface="Times New Roman" panose="02020603050405020304" pitchFamily="18" charset="0"/>
                <a:ea typeface="Calibri" panose="020F0502020204030204" pitchFamily="34" charset="0"/>
              </a:rPr>
              <a:t> Site24x7 </a:t>
            </a:r>
            <a:r>
              <a:rPr lang="en-US" sz="1800" dirty="0" err="1">
                <a:effectLst/>
                <a:latin typeface="Times New Roman" panose="02020603050405020304" pitchFamily="18" charset="0"/>
                <a:ea typeface="Calibri" panose="020F0502020204030204" pitchFamily="34" charset="0"/>
              </a:rPr>
              <a:t>làm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pháp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chính</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với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lý</a:t>
            </a:r>
            <a:r>
              <a:rPr lang="en-US" sz="1800" dirty="0">
                <a:effectLst/>
                <a:latin typeface="Times New Roman" panose="02020603050405020304" pitchFamily="18" charset="0"/>
                <a:ea typeface="Calibri" panose="020F0502020204030204" pitchFamily="34" charset="0"/>
              </a:rPr>
              <a:t> do: </a:t>
            </a:r>
            <a:r>
              <a:rPr lang="en-US" sz="1800" dirty="0" err="1">
                <a:effectLst/>
                <a:latin typeface="Times New Roman" panose="02020603050405020304" pitchFamily="18" charset="0"/>
                <a:ea typeface="Calibri" panose="020F0502020204030204" pitchFamily="34" charset="0"/>
              </a:rPr>
              <a:t>đây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là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giải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pháp</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đại</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đầy</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đủ</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thuận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nhất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cho</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việc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giám</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sát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và</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phát</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hiện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tấn</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công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sớm</a:t>
            </a:r>
            <a:r>
              <a:rPr lang="en-US" sz="1800" dirty="0">
                <a:effectLst/>
                <a:latin typeface="Times New Roman" panose="02020603050405020304" pitchFamily="18" charset="0"/>
                <a:ea typeface="Calibri" panose="020F0502020204030204" pitchFamily="34" charset="0"/>
              </a:rPr>
              <a:t> ở </a:t>
            </a:r>
            <a:r>
              <a:rPr lang="en-US" sz="1800" dirty="0" err="1">
                <a:effectLst/>
                <a:latin typeface="Times New Roman" panose="02020603050405020304" pitchFamily="18" charset="0"/>
                <a:ea typeface="Calibri" panose="020F0502020204030204" pitchFamily="34" charset="0"/>
              </a:rPr>
              <a:t>hệ</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thống</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mạng</a:t>
            </a:r>
            <a:r>
              <a:rPr lang="en-US" sz="1800" dirty="0">
                <a:effectLst/>
                <a:latin typeface="Times New Roman" panose="02020603050405020304" pitchFamily="18" charset="0"/>
                <a:ea typeface="Calibri" panose="020F0502020204030204" pitchFamily="34" charset="0"/>
              </a:rPr>
              <a:t>. </a:t>
            </a:r>
          </a:p>
          <a:p>
            <a:endParaRPr lang="en-US" dirty="0"/>
          </a:p>
        </p:txBody>
      </p:sp>
    </p:spTree>
    <p:extLst>
      <p:ext uri="{BB962C8B-B14F-4D97-AF65-F5344CB8AC3E}">
        <p14:creationId xmlns:p14="http://schemas.microsoft.com/office/powerpoint/2010/main" val="2401514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a:extLst>
              <a:ext uri="{FF2B5EF4-FFF2-40B4-BE49-F238E27FC236}">
                <a16:creationId xmlns:a16="http://schemas.microsoft.com/office/drawing/2014/main" id="{0C181961-4B45-8B24-8873-C12C8EB19DBB}"/>
              </a:ext>
            </a:extLst>
          </p:cNvPr>
          <p:cNvGrpSpPr/>
          <p:nvPr/>
        </p:nvGrpSpPr>
        <p:grpSpPr>
          <a:xfrm>
            <a:off x="448312" y="243839"/>
            <a:ext cx="11353800" cy="5715000"/>
            <a:chOff x="448312" y="243839"/>
            <a:chExt cx="11353800" cy="5715000"/>
          </a:xfrm>
        </p:grpSpPr>
        <p:pic>
          <p:nvPicPr>
            <p:cNvPr id="5" name="object 5">
              <a:extLst>
                <a:ext uri="{FF2B5EF4-FFF2-40B4-BE49-F238E27FC236}">
                  <a16:creationId xmlns:a16="http://schemas.microsoft.com/office/drawing/2014/main" id="{A5F1492B-4889-3BEF-3509-3EB2B08BC4BD}"/>
                </a:ext>
              </a:extLst>
            </p:cNvPr>
            <p:cNvPicPr/>
            <p:nvPr/>
          </p:nvPicPr>
          <p:blipFill>
            <a:blip r:embed="rId2" cstate="print"/>
            <a:stretch>
              <a:fillRect/>
            </a:stretch>
          </p:blipFill>
          <p:spPr>
            <a:xfrm>
              <a:off x="707413" y="3159388"/>
              <a:ext cx="276224" cy="238109"/>
            </a:xfrm>
            <a:prstGeom prst="rect">
              <a:avLst/>
            </a:prstGeom>
          </p:spPr>
        </p:pic>
        <p:pic>
          <p:nvPicPr>
            <p:cNvPr id="6" name="object 6">
              <a:extLst>
                <a:ext uri="{FF2B5EF4-FFF2-40B4-BE49-F238E27FC236}">
                  <a16:creationId xmlns:a16="http://schemas.microsoft.com/office/drawing/2014/main" id="{7232DB29-BEF7-6283-F987-848042556A76}"/>
                </a:ext>
              </a:extLst>
            </p:cNvPr>
            <p:cNvPicPr/>
            <p:nvPr/>
          </p:nvPicPr>
          <p:blipFill>
            <a:blip r:embed="rId3" cstate="print"/>
            <a:stretch>
              <a:fillRect/>
            </a:stretch>
          </p:blipFill>
          <p:spPr>
            <a:xfrm>
              <a:off x="448312" y="243839"/>
              <a:ext cx="11353799" cy="5714999"/>
            </a:xfrm>
            <a:prstGeom prst="rect">
              <a:avLst/>
            </a:prstGeom>
          </p:spPr>
        </p:pic>
        <p:pic>
          <p:nvPicPr>
            <p:cNvPr id="7" name="object 7">
              <a:extLst>
                <a:ext uri="{FF2B5EF4-FFF2-40B4-BE49-F238E27FC236}">
                  <a16:creationId xmlns:a16="http://schemas.microsoft.com/office/drawing/2014/main" id="{315B08AA-CD6A-2CCB-B0E2-CA908D98D05E}"/>
                </a:ext>
              </a:extLst>
            </p:cNvPr>
            <p:cNvPicPr/>
            <p:nvPr/>
          </p:nvPicPr>
          <p:blipFill>
            <a:blip r:embed="rId4" cstate="print"/>
            <a:stretch>
              <a:fillRect/>
            </a:stretch>
          </p:blipFill>
          <p:spPr>
            <a:xfrm>
              <a:off x="10349606" y="307341"/>
              <a:ext cx="1362074" cy="857249"/>
            </a:xfrm>
            <a:prstGeom prst="rect">
              <a:avLst/>
            </a:prstGeom>
          </p:spPr>
        </p:pic>
        <p:pic>
          <p:nvPicPr>
            <p:cNvPr id="8" name="object 8">
              <a:extLst>
                <a:ext uri="{FF2B5EF4-FFF2-40B4-BE49-F238E27FC236}">
                  <a16:creationId xmlns:a16="http://schemas.microsoft.com/office/drawing/2014/main" id="{9C47C793-79BE-4C86-E776-9B7C9111FE39}"/>
                </a:ext>
              </a:extLst>
            </p:cNvPr>
            <p:cNvPicPr/>
            <p:nvPr/>
          </p:nvPicPr>
          <p:blipFill>
            <a:blip r:embed="rId5" cstate="print"/>
            <a:stretch>
              <a:fillRect/>
            </a:stretch>
          </p:blipFill>
          <p:spPr>
            <a:xfrm>
              <a:off x="1328928" y="1239136"/>
              <a:ext cx="4086209" cy="733424"/>
            </a:xfrm>
            <a:prstGeom prst="rect">
              <a:avLst/>
            </a:prstGeom>
          </p:spPr>
        </p:pic>
        <p:pic>
          <p:nvPicPr>
            <p:cNvPr id="9" name="object 9">
              <a:extLst>
                <a:ext uri="{FF2B5EF4-FFF2-40B4-BE49-F238E27FC236}">
                  <a16:creationId xmlns:a16="http://schemas.microsoft.com/office/drawing/2014/main" id="{F9DBD367-14E5-4C90-8D45-8FDCBB810423}"/>
                </a:ext>
              </a:extLst>
            </p:cNvPr>
            <p:cNvPicPr/>
            <p:nvPr/>
          </p:nvPicPr>
          <p:blipFill>
            <a:blip r:embed="rId6" cstate="print"/>
            <a:stretch>
              <a:fillRect/>
            </a:stretch>
          </p:blipFill>
          <p:spPr>
            <a:xfrm>
              <a:off x="1321051" y="4148861"/>
              <a:ext cx="9610709" cy="238109"/>
            </a:xfrm>
            <a:prstGeom prst="rect">
              <a:avLst/>
            </a:prstGeom>
          </p:spPr>
        </p:pic>
      </p:grpSp>
      <p:sp>
        <p:nvSpPr>
          <p:cNvPr id="10" name="object 10">
            <a:extLst>
              <a:ext uri="{FF2B5EF4-FFF2-40B4-BE49-F238E27FC236}">
                <a16:creationId xmlns:a16="http://schemas.microsoft.com/office/drawing/2014/main" id="{280C3D7D-D767-88A3-E259-655B7931AAB2}"/>
              </a:ext>
            </a:extLst>
          </p:cNvPr>
          <p:cNvSpPr txBox="1">
            <a:spLocks noGrp="1"/>
          </p:cNvSpPr>
          <p:nvPr>
            <p:ph type="title"/>
          </p:nvPr>
        </p:nvSpPr>
        <p:spPr>
          <a:xfrm>
            <a:off x="1740726" y="1106836"/>
            <a:ext cx="3308350" cy="819904"/>
          </a:xfrm>
          <a:prstGeom prst="rect">
            <a:avLst/>
          </a:prstGeom>
        </p:spPr>
        <p:txBody>
          <a:bodyPr vert="horz" wrap="square" lIns="0" tIns="12700" rIns="0" bIns="0" rtlCol="0">
            <a:spAutoFit/>
          </a:bodyPr>
          <a:lstStyle/>
          <a:p>
            <a:pPr marL="306705" marR="30480" indent="-269240">
              <a:lnSpc>
                <a:spcPct val="114599"/>
              </a:lnSpc>
              <a:spcBef>
                <a:spcPts val="100"/>
              </a:spcBef>
            </a:pPr>
            <a:r>
              <a:rPr lang="vi-VN" sz="2400" spc="-260">
                <a:solidFill>
                  <a:srgbClr val="FFFFFF"/>
                </a:solidFill>
                <a:latin typeface="Verdana"/>
                <a:cs typeface="Verdana"/>
              </a:rPr>
              <a:t>Phần </a:t>
            </a:r>
            <a:r>
              <a:rPr lang="vi-VN" spc="-260">
                <a:solidFill>
                  <a:srgbClr val="FFFFFF"/>
                </a:solidFill>
                <a:latin typeface="Verdana"/>
                <a:cs typeface="Verdana"/>
              </a:rPr>
              <a:t>3: Triển khai giải pháp </a:t>
            </a:r>
            <a:r>
              <a:rPr lang="vi-VN" sz="2400" spc="-260">
                <a:solidFill>
                  <a:srgbClr val="FFFFFF"/>
                </a:solidFill>
                <a:latin typeface="Verdana"/>
                <a:cs typeface="Verdana"/>
              </a:rPr>
              <a:t> </a:t>
            </a:r>
            <a:endParaRPr sz="2400">
              <a:latin typeface="Verdana"/>
              <a:cs typeface="Verdana"/>
            </a:endParaRPr>
          </a:p>
        </p:txBody>
      </p:sp>
    </p:spTree>
    <p:extLst>
      <p:ext uri="{BB962C8B-B14F-4D97-AF65-F5344CB8AC3E}">
        <p14:creationId xmlns:p14="http://schemas.microsoft.com/office/powerpoint/2010/main" val="3114357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BBB2465A-45FF-1253-852D-F24BE8305F7A}"/>
              </a:ext>
            </a:extLst>
          </p:cNvPr>
          <p:cNvSpPr txBox="1">
            <a:spLocks noGrp="1"/>
          </p:cNvSpPr>
          <p:nvPr>
            <p:ph type="title"/>
          </p:nvPr>
        </p:nvSpPr>
        <p:spPr>
          <a:xfrm>
            <a:off x="373481" y="105441"/>
            <a:ext cx="11445036" cy="443711"/>
          </a:xfrm>
          <a:prstGeom prst="rect">
            <a:avLst/>
          </a:prstGeom>
        </p:spPr>
        <p:txBody>
          <a:bodyPr vert="horz" wrap="square" lIns="0" tIns="12700" rIns="0" bIns="0" rtlCol="0">
            <a:spAutoFit/>
          </a:bodyPr>
          <a:lstStyle/>
          <a:p>
            <a:pPr marL="311785">
              <a:lnSpc>
                <a:spcPct val="100000"/>
              </a:lnSpc>
              <a:spcBef>
                <a:spcPts val="100"/>
              </a:spcBef>
            </a:pPr>
            <a:r>
              <a:rPr lang="en-US" sz="2800" b="1" spc="-114">
                <a:latin typeface="Arial"/>
                <a:cs typeface="Arial"/>
              </a:rPr>
              <a:t>3.1 </a:t>
            </a:r>
            <a:r>
              <a:rPr lang="vi-VN" sz="2800" b="1" spc="-114">
                <a:latin typeface="Arial"/>
                <a:cs typeface="Arial"/>
              </a:rPr>
              <a:t>Khảo sát thực tế  </a:t>
            </a:r>
            <a:endParaRPr sz="2800">
              <a:latin typeface="Arial"/>
              <a:cs typeface="Arial"/>
            </a:endParaRPr>
          </a:p>
        </p:txBody>
      </p:sp>
      <p:pic>
        <p:nvPicPr>
          <p:cNvPr id="6" name="Picture 5">
            <a:extLst>
              <a:ext uri="{FF2B5EF4-FFF2-40B4-BE49-F238E27FC236}">
                <a16:creationId xmlns:a16="http://schemas.microsoft.com/office/drawing/2014/main" id="{B6883175-B52E-995A-81DF-E2E7AE15CF4B}"/>
              </a:ext>
            </a:extLst>
          </p:cNvPr>
          <p:cNvPicPr>
            <a:picLocks noChangeAspect="1"/>
          </p:cNvPicPr>
          <p:nvPr/>
        </p:nvPicPr>
        <p:blipFill>
          <a:blip r:embed="rId2"/>
          <a:stretch>
            <a:fillRect/>
          </a:stretch>
        </p:blipFill>
        <p:spPr>
          <a:xfrm>
            <a:off x="2705100" y="1447800"/>
            <a:ext cx="6781800" cy="4819922"/>
          </a:xfrm>
          <a:prstGeom prst="rect">
            <a:avLst/>
          </a:prstGeom>
        </p:spPr>
      </p:pic>
      <p:sp>
        <p:nvSpPr>
          <p:cNvPr id="2" name="TextBox 1">
            <a:extLst>
              <a:ext uri="{FF2B5EF4-FFF2-40B4-BE49-F238E27FC236}">
                <a16:creationId xmlns:a16="http://schemas.microsoft.com/office/drawing/2014/main" id="{AAC17D71-D9F4-A025-0513-42BA991DE2EE}"/>
              </a:ext>
            </a:extLst>
          </p:cNvPr>
          <p:cNvSpPr txBox="1"/>
          <p:nvPr/>
        </p:nvSpPr>
        <p:spPr>
          <a:xfrm>
            <a:off x="914400" y="590278"/>
            <a:ext cx="8991600" cy="646331"/>
          </a:xfrm>
          <a:prstGeom prst="rect">
            <a:avLst/>
          </a:prstGeom>
          <a:noFill/>
        </p:spPr>
        <p:txBody>
          <a:bodyPr wrap="square" rtlCol="0">
            <a:spAutoFit/>
          </a:bodyPr>
          <a:lstStyle/>
          <a:p>
            <a:pPr algn="just"/>
            <a:r>
              <a:rPr lang="en-US" dirty="0" err="1">
                <a:latin typeface="Times New Roman" panose="02020603050405020304" pitchFamily="18" charset="0"/>
                <a:ea typeface="Calibri" panose="020F0502020204030204" pitchFamily="34" charset="0"/>
              </a:rPr>
              <a:t>Sơ</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đồ</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mạng</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của</a:t>
            </a:r>
            <a:r>
              <a:rPr lang="en-US" dirty="0">
                <a:latin typeface="Times New Roman" panose="02020603050405020304" pitchFamily="18" charset="0"/>
                <a:ea typeface="Calibri" panose="020F0502020204030204" pitchFamily="34" charset="0"/>
              </a:rPr>
              <a:t> </a:t>
            </a:r>
            <a:r>
              <a:rPr lang="en-US" dirty="0" err="1">
                <a:latin typeface="Times New Roman" panose="02020603050405020304" pitchFamily="18" charset="0"/>
                <a:ea typeface="Calibri" panose="020F0502020204030204" pitchFamily="34" charset="0"/>
              </a:rPr>
              <a:t>Fithou</a:t>
            </a:r>
            <a:endParaRPr lang="en-US" sz="1800" dirty="0">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3161522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7DABCA45-1CA3-F134-FD4C-1C306DF4DE35}"/>
              </a:ext>
            </a:extLst>
          </p:cNvPr>
          <p:cNvSpPr txBox="1">
            <a:spLocks noGrp="1"/>
          </p:cNvSpPr>
          <p:nvPr>
            <p:ph type="title"/>
          </p:nvPr>
        </p:nvSpPr>
        <p:spPr>
          <a:xfrm>
            <a:off x="373481" y="105441"/>
            <a:ext cx="11445036" cy="443711"/>
          </a:xfrm>
          <a:prstGeom prst="rect">
            <a:avLst/>
          </a:prstGeom>
        </p:spPr>
        <p:txBody>
          <a:bodyPr vert="horz" wrap="square" lIns="0" tIns="12700" rIns="0" bIns="0" rtlCol="0">
            <a:spAutoFit/>
          </a:bodyPr>
          <a:lstStyle/>
          <a:p>
            <a:pPr marL="311785">
              <a:lnSpc>
                <a:spcPct val="100000"/>
              </a:lnSpc>
              <a:spcBef>
                <a:spcPts val="100"/>
              </a:spcBef>
            </a:pPr>
            <a:r>
              <a:rPr lang="en-US" sz="2800" b="1" spc="-114">
                <a:latin typeface="Arial"/>
                <a:cs typeface="Arial"/>
              </a:rPr>
              <a:t>3.</a:t>
            </a:r>
            <a:r>
              <a:rPr lang="vi-VN" sz="2800" b="1" spc="-114">
                <a:latin typeface="Arial"/>
                <a:cs typeface="Arial"/>
              </a:rPr>
              <a:t>2 Phân tích, đánh giá </a:t>
            </a:r>
            <a:endParaRPr sz="2800">
              <a:latin typeface="Arial"/>
              <a:cs typeface="Arial"/>
            </a:endParaRPr>
          </a:p>
        </p:txBody>
      </p:sp>
      <p:sp>
        <p:nvSpPr>
          <p:cNvPr id="5" name="TextBox 4">
            <a:extLst>
              <a:ext uri="{FF2B5EF4-FFF2-40B4-BE49-F238E27FC236}">
                <a16:creationId xmlns:a16="http://schemas.microsoft.com/office/drawing/2014/main" id="{DA8B5891-27D8-03CB-F21F-F6FC9EBA80EC}"/>
              </a:ext>
            </a:extLst>
          </p:cNvPr>
          <p:cNvSpPr txBox="1"/>
          <p:nvPr/>
        </p:nvSpPr>
        <p:spPr>
          <a:xfrm>
            <a:off x="1295400" y="914400"/>
            <a:ext cx="9372600" cy="1477328"/>
          </a:xfrm>
          <a:prstGeom prst="rect">
            <a:avLst/>
          </a:prstGeom>
          <a:noFill/>
        </p:spPr>
        <p:txBody>
          <a:bodyPr wrap="square" rtlCol="0">
            <a:spAutoFit/>
          </a:bodyPr>
          <a:lstStyle/>
          <a:p>
            <a:pPr marL="285750" indent="-285750">
              <a:buFontTx/>
              <a:buChar char="-"/>
            </a:pPr>
            <a:r>
              <a:rPr lang="vi-VN" dirty="0"/>
              <a:t>Mạng internet đi qua modem nhà mạng sau đó kết nối đến Switch PCE </a:t>
            </a:r>
          </a:p>
          <a:p>
            <a:pPr marL="285750" indent="-285750">
              <a:buFontTx/>
              <a:buChar char="-"/>
            </a:pPr>
            <a:r>
              <a:rPr lang="vi-VN" dirty="0"/>
              <a:t>Người sử dụng (theo ảnh mục 3.1 là giảng viên, sinh viên) sẽ nhận được kết nối từ Switch PCE để sử dụng mạng kết nối tới các thiết bị laptop, smartphone v.v...  </a:t>
            </a:r>
          </a:p>
          <a:p>
            <a:r>
              <a:rPr lang="vi-VN" dirty="0"/>
              <a:t>-&gt; Việc xâm nhập dựa vào các hoạt động khi truy nhập internet trên các thiết bị hoặc hệ thống </a:t>
            </a:r>
            <a:endParaRPr lang="en-US" dirty="0"/>
          </a:p>
        </p:txBody>
      </p:sp>
    </p:spTree>
    <p:extLst>
      <p:ext uri="{BB962C8B-B14F-4D97-AF65-F5344CB8AC3E}">
        <p14:creationId xmlns:p14="http://schemas.microsoft.com/office/powerpoint/2010/main" val="42223694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3">
            <a:extLst>
              <a:ext uri="{FF2B5EF4-FFF2-40B4-BE49-F238E27FC236}">
                <a16:creationId xmlns:a16="http://schemas.microsoft.com/office/drawing/2014/main" id="{7DABCA45-1CA3-F134-FD4C-1C306DF4DE35}"/>
              </a:ext>
            </a:extLst>
          </p:cNvPr>
          <p:cNvSpPr txBox="1">
            <a:spLocks noGrp="1"/>
          </p:cNvSpPr>
          <p:nvPr>
            <p:ph type="title"/>
          </p:nvPr>
        </p:nvSpPr>
        <p:spPr>
          <a:xfrm>
            <a:off x="373481" y="105441"/>
            <a:ext cx="11445036" cy="443711"/>
          </a:xfrm>
          <a:prstGeom prst="rect">
            <a:avLst/>
          </a:prstGeom>
        </p:spPr>
        <p:txBody>
          <a:bodyPr vert="horz" wrap="square" lIns="0" tIns="12700" rIns="0" bIns="0" rtlCol="0">
            <a:spAutoFit/>
          </a:bodyPr>
          <a:lstStyle/>
          <a:p>
            <a:pPr marL="311785">
              <a:lnSpc>
                <a:spcPct val="100000"/>
              </a:lnSpc>
              <a:spcBef>
                <a:spcPts val="100"/>
              </a:spcBef>
            </a:pPr>
            <a:r>
              <a:rPr lang="en-US" sz="2800" b="1" spc="-114" dirty="0">
                <a:latin typeface="Arial"/>
                <a:cs typeface="Arial"/>
              </a:rPr>
              <a:t>3.3 Demo</a:t>
            </a:r>
            <a:endParaRPr sz="2800" dirty="0">
              <a:latin typeface="Arial"/>
              <a:cs typeface="Arial"/>
            </a:endParaRPr>
          </a:p>
        </p:txBody>
      </p:sp>
      <p:sp>
        <p:nvSpPr>
          <p:cNvPr id="2" name="TextBox 1">
            <a:extLst>
              <a:ext uri="{FF2B5EF4-FFF2-40B4-BE49-F238E27FC236}">
                <a16:creationId xmlns:a16="http://schemas.microsoft.com/office/drawing/2014/main" id="{6A0CFF44-1E4A-C29E-53A3-C8B2AE2284C2}"/>
              </a:ext>
            </a:extLst>
          </p:cNvPr>
          <p:cNvSpPr txBox="1"/>
          <p:nvPr/>
        </p:nvSpPr>
        <p:spPr>
          <a:xfrm>
            <a:off x="1295400" y="817411"/>
            <a:ext cx="9372600" cy="1200329"/>
          </a:xfrm>
          <a:prstGeom prst="rect">
            <a:avLst/>
          </a:prstGeom>
          <a:noFill/>
        </p:spPr>
        <p:txBody>
          <a:bodyPr wrap="square" rtlCol="0">
            <a:spAutoFit/>
          </a:bodyPr>
          <a:lstStyle/>
          <a:p>
            <a:r>
              <a:rPr lang="en-US" dirty="0" err="1"/>
              <a:t>Chuẩn</a:t>
            </a:r>
            <a:r>
              <a:rPr lang="en-US" dirty="0"/>
              <a:t> </a:t>
            </a:r>
            <a:r>
              <a:rPr lang="en-US" dirty="0" err="1"/>
              <a:t>bị</a:t>
            </a:r>
            <a:r>
              <a:rPr lang="en-US" dirty="0"/>
              <a:t>: </a:t>
            </a:r>
          </a:p>
          <a:p>
            <a:r>
              <a:rPr lang="en-US" dirty="0"/>
              <a:t>	</a:t>
            </a:r>
            <a:r>
              <a:rPr lang="en-US" dirty="0" err="1"/>
              <a:t>Máy</a:t>
            </a:r>
            <a:r>
              <a:rPr lang="en-US" dirty="0"/>
              <a:t> kali </a:t>
            </a:r>
            <a:r>
              <a:rPr lang="en-US" dirty="0" err="1"/>
              <a:t>linux</a:t>
            </a:r>
            <a:r>
              <a:rPr lang="en-US" dirty="0"/>
              <a:t>: tin </a:t>
            </a:r>
            <a:r>
              <a:rPr lang="en-US" dirty="0" err="1"/>
              <a:t>tặc</a:t>
            </a:r>
            <a:endParaRPr lang="en-US" dirty="0"/>
          </a:p>
          <a:p>
            <a:r>
              <a:rPr lang="en-US" dirty="0"/>
              <a:t>	</a:t>
            </a:r>
            <a:r>
              <a:rPr lang="en-US" dirty="0" err="1"/>
              <a:t>Máy</a:t>
            </a:r>
            <a:r>
              <a:rPr lang="en-US" dirty="0"/>
              <a:t> Ubuntu: </a:t>
            </a:r>
            <a:r>
              <a:rPr lang="en-US" dirty="0" err="1"/>
              <a:t>máy</a:t>
            </a:r>
            <a:r>
              <a:rPr lang="en-US" dirty="0"/>
              <a:t> </a:t>
            </a:r>
            <a:r>
              <a:rPr lang="en-US" dirty="0" err="1"/>
              <a:t>bị</a:t>
            </a:r>
            <a:r>
              <a:rPr lang="en-US" dirty="0"/>
              <a:t> </a:t>
            </a:r>
            <a:r>
              <a:rPr lang="en-US" dirty="0" err="1"/>
              <a:t>tấn</a:t>
            </a:r>
            <a:r>
              <a:rPr lang="en-US" dirty="0"/>
              <a:t> </a:t>
            </a:r>
            <a:r>
              <a:rPr lang="en-US" dirty="0" err="1"/>
              <a:t>công</a:t>
            </a:r>
            <a:endParaRPr lang="en-US" dirty="0"/>
          </a:p>
          <a:p>
            <a:r>
              <a:rPr lang="en-US" dirty="0"/>
              <a:t>	</a:t>
            </a:r>
            <a:r>
              <a:rPr lang="en-US" dirty="0" err="1"/>
              <a:t>Giải</a:t>
            </a:r>
            <a:r>
              <a:rPr lang="en-US" dirty="0"/>
              <a:t> </a:t>
            </a:r>
            <a:r>
              <a:rPr lang="en-US" dirty="0" err="1"/>
              <a:t>pháp</a:t>
            </a:r>
            <a:r>
              <a:rPr lang="en-US" dirty="0"/>
              <a:t> </a:t>
            </a:r>
            <a:r>
              <a:rPr lang="en-US" dirty="0" err="1"/>
              <a:t>giám</a:t>
            </a:r>
            <a:r>
              <a:rPr lang="en-US" dirty="0"/>
              <a:t> </a:t>
            </a:r>
            <a:r>
              <a:rPr lang="en-US" dirty="0" err="1"/>
              <a:t>sát</a:t>
            </a:r>
            <a:r>
              <a:rPr lang="en-US" dirty="0"/>
              <a:t>, </a:t>
            </a:r>
            <a:r>
              <a:rPr lang="en-US" dirty="0" err="1"/>
              <a:t>thống</a:t>
            </a:r>
            <a:r>
              <a:rPr lang="en-US" dirty="0"/>
              <a:t> </a:t>
            </a:r>
            <a:r>
              <a:rPr lang="en-US" dirty="0" err="1"/>
              <a:t>báo</a:t>
            </a:r>
            <a:r>
              <a:rPr lang="en-US" dirty="0"/>
              <a:t> </a:t>
            </a:r>
            <a:r>
              <a:rPr lang="en-US" dirty="0" err="1"/>
              <a:t>sớm</a:t>
            </a:r>
            <a:r>
              <a:rPr lang="en-US" dirty="0"/>
              <a:t>: Site24x7</a:t>
            </a:r>
          </a:p>
        </p:txBody>
      </p:sp>
      <p:pic>
        <p:nvPicPr>
          <p:cNvPr id="3" name="Picture 2">
            <a:extLst>
              <a:ext uri="{FF2B5EF4-FFF2-40B4-BE49-F238E27FC236}">
                <a16:creationId xmlns:a16="http://schemas.microsoft.com/office/drawing/2014/main" id="{67005016-3DC6-66B3-4CED-C05A0CABEC5B}"/>
              </a:ext>
            </a:extLst>
          </p:cNvPr>
          <p:cNvPicPr>
            <a:picLocks noChangeAspect="1"/>
          </p:cNvPicPr>
          <p:nvPr/>
        </p:nvPicPr>
        <p:blipFill>
          <a:blip r:embed="rId2"/>
          <a:stretch>
            <a:fillRect/>
          </a:stretch>
        </p:blipFill>
        <p:spPr>
          <a:xfrm>
            <a:off x="2143620" y="2133600"/>
            <a:ext cx="7676160" cy="3950335"/>
          </a:xfrm>
          <a:prstGeom prst="rect">
            <a:avLst/>
          </a:prstGeom>
        </p:spPr>
      </p:pic>
    </p:spTree>
    <p:extLst>
      <p:ext uri="{BB962C8B-B14F-4D97-AF65-F5344CB8AC3E}">
        <p14:creationId xmlns:p14="http://schemas.microsoft.com/office/powerpoint/2010/main" val="2211927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25312"/>
            <a:ext cx="10801349" cy="28574"/>
          </a:xfrm>
          <a:prstGeom prst="rect">
            <a:avLst/>
          </a:prstGeom>
        </p:spPr>
      </p:pic>
      <p:sp>
        <p:nvSpPr>
          <p:cNvPr id="10" name="object 10"/>
          <p:cNvSpPr txBox="1">
            <a:spLocks noGrp="1"/>
          </p:cNvSpPr>
          <p:nvPr>
            <p:ph type="title"/>
          </p:nvPr>
        </p:nvSpPr>
        <p:spPr>
          <a:xfrm>
            <a:off x="612466" y="152400"/>
            <a:ext cx="11445036" cy="477053"/>
          </a:xfrm>
          <a:prstGeom prst="rect">
            <a:avLst/>
          </a:prstGeom>
        </p:spPr>
        <p:txBody>
          <a:bodyPr vert="horz" wrap="square" lIns="0" tIns="106679" rIns="0" bIns="0" rtlCol="0">
            <a:spAutoFit/>
          </a:bodyPr>
          <a:lstStyle/>
          <a:p>
            <a:pPr marL="12700">
              <a:lnSpc>
                <a:spcPct val="100000"/>
              </a:lnSpc>
              <a:spcBef>
                <a:spcPts val="100"/>
              </a:spcBef>
            </a:pPr>
            <a:r>
              <a:rPr spc="80" dirty="0" err="1"/>
              <a:t>Ngu</a:t>
            </a:r>
            <a:r>
              <a:rPr spc="80" dirty="0" err="1">
                <a:latin typeface="Noto Sans"/>
                <a:cs typeface="Noto Sans"/>
              </a:rPr>
              <a:t>ồ</a:t>
            </a:r>
            <a:r>
              <a:rPr spc="80" dirty="0" err="1"/>
              <a:t>n</a:t>
            </a:r>
            <a:r>
              <a:rPr spc="-10" dirty="0"/>
              <a:t> </a:t>
            </a:r>
            <a:r>
              <a:rPr spc="70" dirty="0"/>
              <a:t>tài</a:t>
            </a:r>
            <a:r>
              <a:rPr spc="-10" dirty="0"/>
              <a:t> </a:t>
            </a:r>
            <a:r>
              <a:rPr dirty="0"/>
              <a:t>li</a:t>
            </a:r>
            <a:r>
              <a:rPr dirty="0">
                <a:latin typeface="Noto Sans"/>
                <a:cs typeface="Noto Sans"/>
              </a:rPr>
              <a:t>ệ</a:t>
            </a:r>
            <a:r>
              <a:rPr dirty="0"/>
              <a:t>u</a:t>
            </a:r>
            <a:r>
              <a:rPr spc="-10" dirty="0"/>
              <a:t> </a:t>
            </a:r>
            <a:r>
              <a:rPr spc="110" dirty="0"/>
              <a:t>tham</a:t>
            </a:r>
            <a:r>
              <a:rPr spc="-10" dirty="0"/>
              <a:t> </a:t>
            </a:r>
            <a:r>
              <a:rPr spc="55" dirty="0"/>
              <a:t>kh</a:t>
            </a:r>
            <a:r>
              <a:rPr spc="55" dirty="0">
                <a:latin typeface="Noto Sans"/>
                <a:cs typeface="Noto Sans"/>
              </a:rPr>
              <a:t>ả</a:t>
            </a:r>
            <a:r>
              <a:rPr spc="55" dirty="0"/>
              <a:t>o</a:t>
            </a:r>
          </a:p>
        </p:txBody>
      </p:sp>
      <p:sp>
        <p:nvSpPr>
          <p:cNvPr id="12" name="object 12"/>
          <p:cNvSpPr txBox="1">
            <a:spLocks noGrp="1"/>
          </p:cNvSpPr>
          <p:nvPr>
            <p:ph type="sldNum" sz="quarter" idx="7"/>
          </p:nvPr>
        </p:nvSpPr>
        <p:spPr>
          <a:prstGeom prst="rect">
            <a:avLst/>
          </a:prstGeom>
        </p:spPr>
        <p:txBody>
          <a:bodyPr vert="horz" wrap="square" lIns="0" tIns="19685" rIns="0" bIns="0" rtlCol="0">
            <a:spAutoFit/>
          </a:bodyPr>
          <a:lstStyle/>
          <a:p>
            <a:pPr marL="38100">
              <a:lnSpc>
                <a:spcPct val="100000"/>
              </a:lnSpc>
              <a:spcBef>
                <a:spcPts val="155"/>
              </a:spcBef>
            </a:pPr>
            <a:r>
              <a:rPr spc="-25" dirty="0"/>
              <a:t>45</a:t>
            </a:r>
          </a:p>
        </p:txBody>
      </p:sp>
      <p:sp>
        <p:nvSpPr>
          <p:cNvPr id="13" name="TextBox 12">
            <a:extLst>
              <a:ext uri="{FF2B5EF4-FFF2-40B4-BE49-F238E27FC236}">
                <a16:creationId xmlns:a16="http://schemas.microsoft.com/office/drawing/2014/main" id="{18EFD285-606A-791B-DB51-C15FE408965D}"/>
              </a:ext>
            </a:extLst>
          </p:cNvPr>
          <p:cNvSpPr txBox="1"/>
          <p:nvPr/>
        </p:nvSpPr>
        <p:spPr>
          <a:xfrm>
            <a:off x="641041" y="1049745"/>
            <a:ext cx="9372600" cy="1754326"/>
          </a:xfrm>
          <a:prstGeom prst="rect">
            <a:avLst/>
          </a:prstGeom>
          <a:noFill/>
        </p:spPr>
        <p:txBody>
          <a:bodyPr wrap="square" rtlCol="0">
            <a:spAutoFit/>
          </a:bodyPr>
          <a:lstStyle/>
          <a:p>
            <a:r>
              <a:rPr lang="en-US" dirty="0"/>
              <a:t>[1]- </a:t>
            </a:r>
            <a:r>
              <a:rPr lang="en-US" dirty="0" err="1"/>
              <a:t>Giáo</a:t>
            </a:r>
            <a:r>
              <a:rPr lang="en-US" dirty="0"/>
              <a:t> </a:t>
            </a:r>
            <a:r>
              <a:rPr lang="en-US" dirty="0" err="1"/>
              <a:t>trình</a:t>
            </a:r>
            <a:r>
              <a:rPr lang="en-US" dirty="0"/>
              <a:t> An </a:t>
            </a:r>
            <a:r>
              <a:rPr lang="en-US" dirty="0" err="1"/>
              <a:t>ninh</a:t>
            </a:r>
            <a:r>
              <a:rPr lang="en-US" dirty="0"/>
              <a:t> </a:t>
            </a:r>
            <a:r>
              <a:rPr lang="en-US" dirty="0" err="1"/>
              <a:t>mạng</a:t>
            </a:r>
            <a:r>
              <a:rPr lang="en-US" dirty="0"/>
              <a:t> </a:t>
            </a:r>
            <a:r>
              <a:rPr lang="en-US" dirty="0" err="1"/>
              <a:t>máy</a:t>
            </a:r>
            <a:r>
              <a:rPr lang="en-US" dirty="0"/>
              <a:t> </a:t>
            </a:r>
            <a:r>
              <a:rPr lang="en-US" dirty="0" err="1"/>
              <a:t>tính</a:t>
            </a:r>
            <a:r>
              <a:rPr lang="en-US" dirty="0"/>
              <a:t> – </a:t>
            </a:r>
            <a:r>
              <a:rPr lang="en-US" dirty="0" err="1"/>
              <a:t>ThS</a:t>
            </a:r>
            <a:r>
              <a:rPr lang="en-US" dirty="0"/>
              <a:t>. Lê </a:t>
            </a:r>
            <a:r>
              <a:rPr lang="en-US" dirty="0" err="1"/>
              <a:t>Ngọc</a:t>
            </a:r>
            <a:r>
              <a:rPr lang="en-US" dirty="0"/>
              <a:t> An</a:t>
            </a:r>
          </a:p>
          <a:p>
            <a:endParaRPr lang="en-US" dirty="0"/>
          </a:p>
          <a:p>
            <a:r>
              <a:rPr lang="en-US" dirty="0"/>
              <a:t>[2]- “</a:t>
            </a:r>
            <a:r>
              <a:rPr lang="en-US" dirty="0" err="1"/>
              <a:t>Triển</a:t>
            </a:r>
            <a:r>
              <a:rPr lang="en-US" dirty="0"/>
              <a:t> </a:t>
            </a:r>
            <a:r>
              <a:rPr lang="en-US" dirty="0" err="1"/>
              <a:t>khai</a:t>
            </a:r>
            <a:r>
              <a:rPr lang="en-US" dirty="0"/>
              <a:t> Zabbix” – Lê Xuân </a:t>
            </a:r>
            <a:r>
              <a:rPr lang="en-US" dirty="0" err="1"/>
              <a:t>Đức</a:t>
            </a:r>
            <a:r>
              <a:rPr lang="en-US" dirty="0"/>
              <a:t> (An </a:t>
            </a:r>
            <a:r>
              <a:rPr lang="en-US" dirty="0" err="1"/>
              <a:t>ninh</a:t>
            </a:r>
            <a:r>
              <a:rPr lang="en-US" dirty="0"/>
              <a:t> </a:t>
            </a:r>
            <a:r>
              <a:rPr lang="en-US" dirty="0" err="1"/>
              <a:t>mạng</a:t>
            </a:r>
            <a:r>
              <a:rPr lang="en-US" dirty="0"/>
              <a:t> </a:t>
            </a:r>
            <a:r>
              <a:rPr lang="en-US" dirty="0" err="1"/>
              <a:t>máy</a:t>
            </a:r>
            <a:r>
              <a:rPr lang="en-US" dirty="0"/>
              <a:t> </a:t>
            </a:r>
            <a:r>
              <a:rPr lang="en-US" dirty="0" err="1"/>
              <a:t>tính</a:t>
            </a:r>
            <a:r>
              <a:rPr lang="en-US" dirty="0"/>
              <a:t>)</a:t>
            </a:r>
          </a:p>
          <a:p>
            <a:endParaRPr lang="en-US" dirty="0"/>
          </a:p>
          <a:p>
            <a:r>
              <a:rPr lang="en-US" dirty="0"/>
              <a:t>[3]- </a:t>
            </a:r>
            <a:r>
              <a:rPr lang="en-US" dirty="0" err="1"/>
              <a:t>Công</a:t>
            </a:r>
            <a:r>
              <a:rPr lang="en-US" dirty="0"/>
              <a:t> </a:t>
            </a:r>
            <a:r>
              <a:rPr lang="en-US" dirty="0" err="1"/>
              <a:t>cụ</a:t>
            </a:r>
            <a:r>
              <a:rPr lang="en-US" dirty="0"/>
              <a:t> </a:t>
            </a:r>
            <a:r>
              <a:rPr lang="en-US" dirty="0" err="1"/>
              <a:t>giám</a:t>
            </a:r>
            <a:r>
              <a:rPr lang="en-US" dirty="0"/>
              <a:t> </a:t>
            </a:r>
            <a:r>
              <a:rPr lang="en-US" dirty="0" err="1"/>
              <a:t>sát</a:t>
            </a:r>
            <a:r>
              <a:rPr lang="en-US" dirty="0"/>
              <a:t> </a:t>
            </a:r>
            <a:r>
              <a:rPr lang="en-US" dirty="0" err="1"/>
              <a:t>hạ</a:t>
            </a:r>
            <a:r>
              <a:rPr lang="en-US" dirty="0"/>
              <a:t> </a:t>
            </a:r>
            <a:r>
              <a:rPr lang="en-US" dirty="0" err="1"/>
              <a:t>tầng</a:t>
            </a:r>
            <a:r>
              <a:rPr lang="en-US" dirty="0"/>
              <a:t> CNTT </a:t>
            </a:r>
            <a:r>
              <a:rPr lang="en-US" dirty="0" err="1"/>
              <a:t>chuyên</a:t>
            </a:r>
            <a:r>
              <a:rPr lang="en-US" dirty="0"/>
              <a:t> </a:t>
            </a:r>
            <a:r>
              <a:rPr lang="en-US" dirty="0" err="1"/>
              <a:t>nghiệp</a:t>
            </a:r>
            <a:r>
              <a:rPr lang="en-US" dirty="0"/>
              <a:t> Site24x7 – i3 SJC (https://www.i3-vietnam.com/blogs/post/Site24x7-cong-cu-giam-sat-co-so-ha-tang-cntt-toan)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25344" y="2336679"/>
            <a:ext cx="6661150" cy="1362710"/>
          </a:xfrm>
          <a:prstGeom prst="rect">
            <a:avLst/>
          </a:prstGeom>
        </p:spPr>
        <p:txBody>
          <a:bodyPr vert="horz" wrap="square" lIns="0" tIns="35560" rIns="0" bIns="0" rtlCol="0">
            <a:spAutoFit/>
          </a:bodyPr>
          <a:lstStyle/>
          <a:p>
            <a:pPr marL="12700" marR="5080" algn="ctr">
              <a:lnSpc>
                <a:spcPts val="3270"/>
              </a:lnSpc>
              <a:spcBef>
                <a:spcPts val="280"/>
              </a:spcBef>
            </a:pPr>
            <a:r>
              <a:rPr sz="2800" spc="160" dirty="0">
                <a:solidFill>
                  <a:srgbClr val="2E74B5"/>
                </a:solidFill>
              </a:rPr>
              <a:t>CÁM</a:t>
            </a:r>
            <a:r>
              <a:rPr sz="2800" spc="-25" dirty="0">
                <a:solidFill>
                  <a:srgbClr val="2E74B5"/>
                </a:solidFill>
              </a:rPr>
              <a:t> </a:t>
            </a:r>
            <a:r>
              <a:rPr sz="2800" spc="110" dirty="0">
                <a:solidFill>
                  <a:srgbClr val="2E74B5"/>
                </a:solidFill>
                <a:latin typeface="Noto Sans"/>
                <a:cs typeface="Noto Sans"/>
              </a:rPr>
              <a:t>Ơ</a:t>
            </a:r>
            <a:r>
              <a:rPr sz="2800" spc="110" dirty="0">
                <a:solidFill>
                  <a:srgbClr val="2E74B5"/>
                </a:solidFill>
              </a:rPr>
              <a:t>N</a:t>
            </a:r>
            <a:r>
              <a:rPr sz="2800" spc="-25" dirty="0">
                <a:solidFill>
                  <a:srgbClr val="2E74B5"/>
                </a:solidFill>
              </a:rPr>
              <a:t> </a:t>
            </a:r>
            <a:r>
              <a:rPr sz="2800" spc="110" dirty="0">
                <a:solidFill>
                  <a:srgbClr val="2E74B5"/>
                </a:solidFill>
              </a:rPr>
              <a:t>TH</a:t>
            </a:r>
            <a:r>
              <a:rPr sz="2800" spc="110" dirty="0">
                <a:solidFill>
                  <a:srgbClr val="2E74B5"/>
                </a:solidFill>
                <a:latin typeface="Noto Sans"/>
                <a:cs typeface="Noto Sans"/>
              </a:rPr>
              <a:t>Ầ</a:t>
            </a:r>
            <a:r>
              <a:rPr sz="2800" spc="110" dirty="0">
                <a:solidFill>
                  <a:srgbClr val="2E74B5"/>
                </a:solidFill>
              </a:rPr>
              <a:t>Y</a:t>
            </a:r>
            <a:r>
              <a:rPr sz="2800" spc="-20" dirty="0">
                <a:solidFill>
                  <a:srgbClr val="2E74B5"/>
                </a:solidFill>
              </a:rPr>
              <a:t> </a:t>
            </a:r>
            <a:r>
              <a:rPr sz="2800" dirty="0">
                <a:solidFill>
                  <a:srgbClr val="2E74B5"/>
                </a:solidFill>
              </a:rPr>
              <a:t>VÀ</a:t>
            </a:r>
            <a:r>
              <a:rPr sz="2800" spc="-25" dirty="0">
                <a:solidFill>
                  <a:srgbClr val="2E74B5"/>
                </a:solidFill>
              </a:rPr>
              <a:t> </a:t>
            </a:r>
            <a:r>
              <a:rPr sz="2800" spc="110" dirty="0">
                <a:solidFill>
                  <a:srgbClr val="2E74B5"/>
                </a:solidFill>
              </a:rPr>
              <a:t>CÁC</a:t>
            </a:r>
            <a:r>
              <a:rPr sz="2800" spc="-20" dirty="0">
                <a:solidFill>
                  <a:srgbClr val="2E74B5"/>
                </a:solidFill>
              </a:rPr>
              <a:t> </a:t>
            </a:r>
            <a:r>
              <a:rPr sz="2800" spc="110" dirty="0">
                <a:solidFill>
                  <a:srgbClr val="2E74B5"/>
                </a:solidFill>
              </a:rPr>
              <a:t>B</a:t>
            </a:r>
            <a:r>
              <a:rPr sz="2800" spc="110" dirty="0">
                <a:solidFill>
                  <a:srgbClr val="2E74B5"/>
                </a:solidFill>
                <a:latin typeface="Noto Sans"/>
                <a:cs typeface="Noto Sans"/>
              </a:rPr>
              <a:t>Ạ</a:t>
            </a:r>
            <a:r>
              <a:rPr sz="2800" spc="110" dirty="0">
                <a:solidFill>
                  <a:srgbClr val="2E74B5"/>
                </a:solidFill>
              </a:rPr>
              <a:t>NĐÃ</a:t>
            </a:r>
            <a:r>
              <a:rPr sz="2800" spc="-25" dirty="0">
                <a:solidFill>
                  <a:srgbClr val="2E74B5"/>
                </a:solidFill>
              </a:rPr>
              <a:t> </a:t>
            </a:r>
            <a:r>
              <a:rPr sz="2800" spc="125" dirty="0">
                <a:solidFill>
                  <a:srgbClr val="2E74B5"/>
                </a:solidFill>
              </a:rPr>
              <a:t>L</a:t>
            </a:r>
            <a:r>
              <a:rPr sz="2800" spc="125" dirty="0">
                <a:solidFill>
                  <a:srgbClr val="2E74B5"/>
                </a:solidFill>
                <a:latin typeface="Noto Sans"/>
                <a:cs typeface="Noto Sans"/>
              </a:rPr>
              <a:t>Ắ</a:t>
            </a:r>
            <a:r>
              <a:rPr sz="2800" spc="125" dirty="0">
                <a:solidFill>
                  <a:srgbClr val="2E74B5"/>
                </a:solidFill>
              </a:rPr>
              <a:t>NG </a:t>
            </a:r>
            <a:r>
              <a:rPr sz="2800" spc="220" dirty="0">
                <a:solidFill>
                  <a:srgbClr val="2E74B5"/>
                </a:solidFill>
              </a:rPr>
              <a:t>NGH</a:t>
            </a:r>
            <a:endParaRPr sz="2800">
              <a:latin typeface="Noto Sans"/>
              <a:cs typeface="Noto Sans"/>
            </a:endParaRPr>
          </a:p>
          <a:p>
            <a:pPr marR="729615" algn="ctr">
              <a:lnSpc>
                <a:spcPct val="100000"/>
              </a:lnSpc>
              <a:spcBef>
                <a:spcPts val="450"/>
              </a:spcBef>
            </a:pPr>
            <a:r>
              <a:rPr sz="2800" spc="85" dirty="0">
                <a:solidFill>
                  <a:srgbClr val="2E74B5"/>
                </a:solidFill>
              </a:rPr>
              <a:t>E</a:t>
            </a:r>
            <a:endParaRPr sz="2800"/>
          </a:p>
        </p:txBody>
      </p:sp>
      <p:sp>
        <p:nvSpPr>
          <p:cNvPr id="3" name="object 3"/>
          <p:cNvSpPr txBox="1">
            <a:spLocks noGrp="1"/>
          </p:cNvSpPr>
          <p:nvPr>
            <p:ph type="sldNum" sz="quarter" idx="7"/>
          </p:nvPr>
        </p:nvSpPr>
        <p:spPr>
          <a:prstGeom prst="rect">
            <a:avLst/>
          </a:prstGeom>
        </p:spPr>
        <p:txBody>
          <a:bodyPr vert="horz" wrap="square" lIns="0" tIns="19685" rIns="0" bIns="0" rtlCol="0">
            <a:spAutoFit/>
          </a:bodyPr>
          <a:lstStyle/>
          <a:p>
            <a:pPr marL="38100">
              <a:lnSpc>
                <a:spcPct val="100000"/>
              </a:lnSpc>
              <a:spcBef>
                <a:spcPts val="155"/>
              </a:spcBef>
            </a:pPr>
            <a:r>
              <a:rPr spc="-25" dirty="0"/>
              <a:t>46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768339"/>
            <a:ext cx="12191999" cy="1089659"/>
          </a:xfrm>
          <a:prstGeom prst="rect">
            <a:avLst/>
          </a:prstGeom>
        </p:spPr>
      </p:pic>
      <p:grpSp>
        <p:nvGrpSpPr>
          <p:cNvPr id="3" name="object 3"/>
          <p:cNvGrpSpPr/>
          <p:nvPr/>
        </p:nvGrpSpPr>
        <p:grpSpPr>
          <a:xfrm>
            <a:off x="403091" y="307341"/>
            <a:ext cx="11383010" cy="5715000"/>
            <a:chOff x="403091" y="307341"/>
            <a:chExt cx="11383010" cy="5715000"/>
          </a:xfrm>
        </p:grpSpPr>
        <p:pic>
          <p:nvPicPr>
            <p:cNvPr id="4" name="object 4"/>
            <p:cNvPicPr/>
            <p:nvPr/>
          </p:nvPicPr>
          <p:blipFill>
            <a:blip r:embed="rId3" cstate="print"/>
            <a:stretch>
              <a:fillRect/>
            </a:stretch>
          </p:blipFill>
          <p:spPr>
            <a:xfrm>
              <a:off x="744967" y="3257168"/>
              <a:ext cx="276224" cy="238109"/>
            </a:xfrm>
            <a:prstGeom prst="rect">
              <a:avLst/>
            </a:prstGeom>
          </p:spPr>
        </p:pic>
        <p:pic>
          <p:nvPicPr>
            <p:cNvPr id="5" name="object 5"/>
            <p:cNvPicPr/>
            <p:nvPr/>
          </p:nvPicPr>
          <p:blipFill>
            <a:blip r:embed="rId4" cstate="print"/>
            <a:stretch>
              <a:fillRect/>
            </a:stretch>
          </p:blipFill>
          <p:spPr>
            <a:xfrm>
              <a:off x="403091" y="307341"/>
              <a:ext cx="11382389" cy="5714987"/>
            </a:xfrm>
            <a:prstGeom prst="rect">
              <a:avLst/>
            </a:prstGeom>
          </p:spPr>
        </p:pic>
        <p:pic>
          <p:nvPicPr>
            <p:cNvPr id="6" name="object 6"/>
            <p:cNvPicPr/>
            <p:nvPr/>
          </p:nvPicPr>
          <p:blipFill>
            <a:blip r:embed="rId5" cstate="print"/>
            <a:stretch>
              <a:fillRect/>
            </a:stretch>
          </p:blipFill>
          <p:spPr>
            <a:xfrm>
              <a:off x="10349605" y="307341"/>
              <a:ext cx="1362074" cy="857249"/>
            </a:xfrm>
            <a:prstGeom prst="rect">
              <a:avLst/>
            </a:prstGeom>
          </p:spPr>
        </p:pic>
        <p:pic>
          <p:nvPicPr>
            <p:cNvPr id="7" name="object 7"/>
            <p:cNvPicPr/>
            <p:nvPr/>
          </p:nvPicPr>
          <p:blipFill>
            <a:blip r:embed="rId6" cstate="print"/>
            <a:stretch>
              <a:fillRect/>
            </a:stretch>
          </p:blipFill>
          <p:spPr>
            <a:xfrm>
              <a:off x="1328928" y="1239136"/>
              <a:ext cx="4086209" cy="733424"/>
            </a:xfrm>
            <a:prstGeom prst="rect">
              <a:avLst/>
            </a:prstGeom>
          </p:spPr>
        </p:pic>
        <p:pic>
          <p:nvPicPr>
            <p:cNvPr id="8" name="object 8"/>
            <p:cNvPicPr/>
            <p:nvPr/>
          </p:nvPicPr>
          <p:blipFill>
            <a:blip r:embed="rId7" cstate="print"/>
            <a:stretch>
              <a:fillRect/>
            </a:stretch>
          </p:blipFill>
          <p:spPr>
            <a:xfrm>
              <a:off x="1321051" y="4148861"/>
              <a:ext cx="9610709" cy="238109"/>
            </a:xfrm>
            <a:prstGeom prst="rect">
              <a:avLst/>
            </a:prstGeom>
          </p:spPr>
        </p:pic>
      </p:grpSp>
      <p:sp>
        <p:nvSpPr>
          <p:cNvPr id="9" name="object 9"/>
          <p:cNvSpPr txBox="1"/>
          <p:nvPr/>
        </p:nvSpPr>
        <p:spPr>
          <a:xfrm>
            <a:off x="11811772" y="6510492"/>
            <a:ext cx="162560"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Verdana"/>
                <a:cs typeface="Verdana"/>
              </a:rPr>
              <a:t>3</a:t>
            </a:r>
            <a:endParaRPr sz="1800">
              <a:latin typeface="Verdana"/>
              <a:cs typeface="Verdana"/>
            </a:endParaRPr>
          </a:p>
        </p:txBody>
      </p:sp>
      <p:sp>
        <p:nvSpPr>
          <p:cNvPr id="10" name="object 10"/>
          <p:cNvSpPr txBox="1">
            <a:spLocks noGrp="1"/>
          </p:cNvSpPr>
          <p:nvPr>
            <p:ph type="title"/>
          </p:nvPr>
        </p:nvSpPr>
        <p:spPr>
          <a:xfrm>
            <a:off x="1740726" y="1106836"/>
            <a:ext cx="3308350" cy="407612"/>
          </a:xfrm>
          <a:prstGeom prst="rect">
            <a:avLst/>
          </a:prstGeom>
        </p:spPr>
        <p:txBody>
          <a:bodyPr vert="horz" wrap="square" lIns="0" tIns="12700" rIns="0" bIns="0" rtlCol="0">
            <a:spAutoFit/>
          </a:bodyPr>
          <a:lstStyle/>
          <a:p>
            <a:pPr marL="306705" marR="30480" indent="-269240">
              <a:lnSpc>
                <a:spcPct val="114599"/>
              </a:lnSpc>
              <a:spcBef>
                <a:spcPts val="100"/>
              </a:spcBef>
            </a:pPr>
            <a:r>
              <a:rPr lang="vi-VN" sz="2400" spc="-260">
                <a:solidFill>
                  <a:srgbClr val="FFFFFF"/>
                </a:solidFill>
                <a:latin typeface="Verdana"/>
                <a:cs typeface="Verdana"/>
              </a:rPr>
              <a:t>Phần 1: LÝ THUYẾT </a:t>
            </a:r>
            <a:endParaRPr sz="2400">
              <a:latin typeface="Verdana"/>
              <a:cs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3481" y="105441"/>
            <a:ext cx="11445036" cy="578362"/>
          </a:xfrm>
          <a:prstGeom prst="rect">
            <a:avLst/>
          </a:prstGeom>
        </p:spPr>
        <p:txBody>
          <a:bodyPr vert="horz" wrap="square" lIns="0" tIns="146049" rIns="0" bIns="0" rtlCol="0">
            <a:spAutoFit/>
          </a:bodyPr>
          <a:lstStyle/>
          <a:p>
            <a:pPr marL="311785">
              <a:lnSpc>
                <a:spcPct val="100000"/>
              </a:lnSpc>
              <a:spcBef>
                <a:spcPts val="100"/>
              </a:spcBef>
            </a:pPr>
            <a:r>
              <a:rPr sz="2800" spc="-305">
                <a:latin typeface="Arial Black"/>
                <a:cs typeface="Arial Black"/>
              </a:rPr>
              <a:t>1.1.</a:t>
            </a:r>
            <a:r>
              <a:rPr lang="vi-VN" sz="2800" spc="-305">
                <a:latin typeface="Arial Black"/>
                <a:cs typeface="Arial Black"/>
              </a:rPr>
              <a:t> Thực trạng về an ninh mạng hiện nay </a:t>
            </a:r>
            <a:endParaRPr sz="2800">
              <a:latin typeface="Arial Black"/>
              <a:cs typeface="Arial Black"/>
            </a:endParaRPr>
          </a:p>
        </p:txBody>
      </p:sp>
      <p:sp>
        <p:nvSpPr>
          <p:cNvPr id="5" name="object 5"/>
          <p:cNvSpPr txBox="1">
            <a:spLocks noGrp="1"/>
          </p:cNvSpPr>
          <p:nvPr>
            <p:ph type="sldNum" sz="quarter" idx="7"/>
          </p:nvPr>
        </p:nvSpPr>
        <p:spPr>
          <a:prstGeom prst="rect">
            <a:avLst/>
          </a:prstGeom>
        </p:spPr>
        <p:txBody>
          <a:bodyPr vert="horz" wrap="square" lIns="0" tIns="51023" rIns="0" bIns="0" rtlCol="0">
            <a:spAutoFit/>
          </a:bodyPr>
          <a:lstStyle/>
          <a:p>
            <a:pPr marL="116205">
              <a:lnSpc>
                <a:spcPts val="1810"/>
              </a:lnSpc>
            </a:pPr>
            <a:fld id="{81D60167-4931-47E6-BA6A-407CBD079E47}" type="slidenum">
              <a:rPr spc="-50" dirty="0">
                <a:solidFill>
                  <a:srgbClr val="000000"/>
                </a:solidFill>
                <a:latin typeface="Times New Roman"/>
                <a:cs typeface="Times New Roman"/>
              </a:rPr>
              <a:t>4</a:t>
            </a:fld>
            <a:endParaRPr spc="-50" dirty="0">
              <a:solidFill>
                <a:srgbClr val="000000"/>
              </a:solidFill>
              <a:latin typeface="Times New Roman"/>
              <a:cs typeface="Times New Roman"/>
            </a:endParaRPr>
          </a:p>
        </p:txBody>
      </p:sp>
      <p:sp>
        <p:nvSpPr>
          <p:cNvPr id="4" name="object 4"/>
          <p:cNvSpPr txBox="1"/>
          <p:nvPr/>
        </p:nvSpPr>
        <p:spPr>
          <a:xfrm>
            <a:off x="418754" y="840480"/>
            <a:ext cx="11278235" cy="2507738"/>
          </a:xfrm>
          <a:prstGeom prst="rect">
            <a:avLst/>
          </a:prstGeom>
        </p:spPr>
        <p:txBody>
          <a:bodyPr vert="horz" wrap="square" lIns="0" tIns="24765" rIns="0" bIns="0" rtlCol="0">
            <a:spAutoFit/>
          </a:bodyPr>
          <a:lstStyle/>
          <a:p>
            <a:pPr marL="25400" marR="17780" indent="48260" algn="just">
              <a:lnSpc>
                <a:spcPts val="1880"/>
              </a:lnSpc>
              <a:spcBef>
                <a:spcPts val="195"/>
              </a:spcBef>
            </a:pPr>
            <a:r>
              <a:rPr lang="en-US" sz="1800">
                <a:effectLst/>
                <a:latin typeface="Times New Roman" panose="02020603050405020304" pitchFamily="18" charset="0"/>
                <a:ea typeface="Calibri" panose="020F0502020204030204" pitchFamily="34" charset="0"/>
              </a:rPr>
              <a:t> </a:t>
            </a:r>
            <a:r>
              <a:rPr lang="vi-VN">
                <a:latin typeface="Times New Roman" panose="02020603050405020304" pitchFamily="18" charset="0"/>
                <a:ea typeface="Calibri" panose="020F0502020204030204" pitchFamily="34" charset="0"/>
              </a:rPr>
              <a:t>C</a:t>
            </a:r>
            <a:r>
              <a:rPr lang="en-US" sz="1800">
                <a:effectLst/>
                <a:latin typeface="Times New Roman" panose="02020603050405020304" pitchFamily="18" charset="0"/>
                <a:ea typeface="Calibri" panose="020F0502020204030204" pitchFamily="34" charset="0"/>
              </a:rPr>
              <a:t>ó khoảng 30.000 cuộc tấn công mạng diễn ra mỗi ngày trên toàn thế </a:t>
            </a:r>
            <a:r>
              <a:rPr lang="vi-VN" sz="1800">
                <a:effectLst/>
                <a:latin typeface="Times New Roman" panose="02020603050405020304" pitchFamily="18" charset="0"/>
                <a:ea typeface="Calibri" panose="020F0502020204030204" pitchFamily="34" charset="0"/>
              </a:rPr>
              <a:t>giới. </a:t>
            </a:r>
            <a:endParaRPr lang="en-US" sz="1800">
              <a:effectLst/>
              <a:latin typeface="Times New Roman" panose="02020603050405020304" pitchFamily="18" charset="0"/>
              <a:ea typeface="Calibri" panose="020F0502020204030204" pitchFamily="34" charset="0"/>
            </a:endParaRPr>
          </a:p>
          <a:p>
            <a:pPr algn="just">
              <a:lnSpc>
                <a:spcPct val="150000"/>
              </a:lnSpc>
              <a:spcBef>
                <a:spcPts val="600"/>
              </a:spcBef>
            </a:pPr>
            <a:r>
              <a:rPr lang="vi-VN" sz="1800">
                <a:effectLst/>
                <a:latin typeface="Times New Roman" panose="02020603050405020304" pitchFamily="18" charset="0"/>
                <a:ea typeface="Calibri" panose="020F0502020204030204" pitchFamily="34" charset="0"/>
              </a:rPr>
              <a:t>   </a:t>
            </a:r>
            <a:r>
              <a:rPr lang="en-US" sz="1800">
                <a:effectLst/>
                <a:latin typeface="Times New Roman" panose="02020603050405020304" pitchFamily="18" charset="0"/>
                <a:ea typeface="Calibri" panose="020F0502020204030204" pitchFamily="34" charset="0"/>
              </a:rPr>
              <a:t>Theo tạp chí Info Security quý 3 năm 2024: </a:t>
            </a:r>
          </a:p>
          <a:p>
            <a:pPr marL="342900" lvl="0" indent="-342900" algn="just">
              <a:lnSpc>
                <a:spcPct val="150000"/>
              </a:lnSpc>
              <a:spcBef>
                <a:spcPts val="600"/>
              </a:spcBef>
              <a:buFont typeface="Symbol" panose="05050102010706020507" pitchFamily="18" charset="2"/>
              <a:buChar char=""/>
            </a:pPr>
            <a:r>
              <a:rPr lang="en-US" sz="1800">
                <a:solidFill>
                  <a:srgbClr val="000000"/>
                </a:solidFill>
                <a:effectLst/>
                <a:latin typeface="Times New Roman" panose="02020603050405020304" pitchFamily="18" charset="0"/>
                <a:ea typeface="Times New Roman" panose="02020603050405020304" pitchFamily="18" charset="0"/>
              </a:rPr>
              <a:t>Lỗ hổng Log4Shell tàn phá với xếp hạng quan trọng 10/10. </a:t>
            </a:r>
            <a:endParaRPr lang="en-US" sz="1800">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00"/>
              </a:spcBef>
              <a:buFont typeface="Symbol" panose="05050102010706020507" pitchFamily="18" charset="2"/>
              <a:buChar char=""/>
            </a:pPr>
            <a:r>
              <a:rPr lang="en-US" sz="1800">
                <a:solidFill>
                  <a:srgbClr val="000000"/>
                </a:solidFill>
                <a:effectLst/>
                <a:latin typeface="Times New Roman" panose="02020603050405020304" pitchFamily="18" charset="0"/>
                <a:ea typeface="Times New Roman" panose="02020603050405020304" pitchFamily="18" charset="0"/>
              </a:rPr>
              <a:t>Số lượng mối đe dọa an ninh mạng năm 2023 đã tăng 482% </a:t>
            </a:r>
            <a:endParaRPr lang="vi-VN" sz="1800">
              <a:solidFill>
                <a:srgbClr val="000000"/>
              </a:solidFill>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00"/>
              </a:spcBef>
              <a:buFont typeface="Symbol" panose="05050102010706020507" pitchFamily="18" charset="2"/>
              <a:buChar char=""/>
            </a:pPr>
            <a:r>
              <a:rPr lang="en-US" sz="1800">
                <a:solidFill>
                  <a:srgbClr val="000000"/>
                </a:solidFill>
                <a:effectLst/>
                <a:latin typeface="Times New Roman" panose="02020603050405020304" pitchFamily="18" charset="0"/>
                <a:ea typeface="Times New Roman" panose="02020603050405020304" pitchFamily="18" charset="0"/>
              </a:rPr>
              <a:t>Năm 2023 đã có 867 mối đe dọa và 35.776 báo cáo về sự xâm phạm </a:t>
            </a:r>
            <a:endParaRPr lang="en-US" sz="1800">
              <a:effectLst/>
              <a:latin typeface="Times New Roman" panose="02020603050405020304" pitchFamily="18" charset="0"/>
              <a:ea typeface="Times New Roman" panose="02020603050405020304" pitchFamily="18" charset="0"/>
            </a:endParaRPr>
          </a:p>
          <a:p>
            <a:pPr marL="25400" marR="17780" indent="48260">
              <a:lnSpc>
                <a:spcPts val="1880"/>
              </a:lnSpc>
              <a:spcBef>
                <a:spcPts val="195"/>
              </a:spcBef>
            </a:pPr>
            <a:endParaRPr sz="160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825312"/>
            <a:ext cx="10801349" cy="28574"/>
          </a:xfrm>
          <a:prstGeom prst="rect">
            <a:avLst/>
          </a:prstGeom>
        </p:spPr>
      </p:pic>
      <p:sp>
        <p:nvSpPr>
          <p:cNvPr id="4" name="object 4"/>
          <p:cNvSpPr txBox="1">
            <a:spLocks noGrp="1"/>
          </p:cNvSpPr>
          <p:nvPr>
            <p:ph type="title"/>
          </p:nvPr>
        </p:nvSpPr>
        <p:spPr>
          <a:xfrm>
            <a:off x="556361" y="213515"/>
            <a:ext cx="5920639" cy="443711"/>
          </a:xfrm>
          <a:prstGeom prst="rect">
            <a:avLst/>
          </a:prstGeom>
        </p:spPr>
        <p:txBody>
          <a:bodyPr vert="horz" wrap="square" lIns="0" tIns="12700" rIns="0" bIns="0" rtlCol="0">
            <a:spAutoFit/>
          </a:bodyPr>
          <a:lstStyle/>
          <a:p>
            <a:pPr marL="12700">
              <a:lnSpc>
                <a:spcPct val="100000"/>
              </a:lnSpc>
              <a:spcBef>
                <a:spcPts val="100"/>
              </a:spcBef>
              <a:tabLst>
                <a:tab pos="2757170" algn="l"/>
              </a:tabLst>
            </a:pPr>
            <a:r>
              <a:rPr sz="2800" b="1" spc="-114">
                <a:latin typeface="Arial"/>
                <a:cs typeface="Arial"/>
              </a:rPr>
              <a:t>1.</a:t>
            </a:r>
            <a:r>
              <a:rPr lang="vi-VN" sz="2800" b="1" spc="-114">
                <a:latin typeface="Arial"/>
                <a:cs typeface="Arial"/>
              </a:rPr>
              <a:t>2. Tổng quan về tấn công mạng </a:t>
            </a:r>
            <a:endParaRPr sz="2800">
              <a:latin typeface="Arial"/>
              <a:cs typeface="Arial"/>
            </a:endParaRPr>
          </a:p>
        </p:txBody>
      </p:sp>
      <p:sp>
        <p:nvSpPr>
          <p:cNvPr id="12" name="object 12"/>
          <p:cNvSpPr txBox="1">
            <a:spLocks noGrp="1"/>
          </p:cNvSpPr>
          <p:nvPr>
            <p:ph type="sldNum" sz="quarter" idx="7"/>
          </p:nvPr>
        </p:nvSpPr>
        <p:spPr>
          <a:prstGeom prst="rect">
            <a:avLst/>
          </a:prstGeom>
        </p:spPr>
        <p:txBody>
          <a:bodyPr vert="horz" wrap="square" lIns="0" tIns="51023" rIns="0" bIns="0" rtlCol="0">
            <a:spAutoFit/>
          </a:bodyPr>
          <a:lstStyle/>
          <a:p>
            <a:pPr marL="116205">
              <a:lnSpc>
                <a:spcPts val="1810"/>
              </a:lnSpc>
            </a:pPr>
            <a:fld id="{81D60167-4931-47E6-BA6A-407CBD079E47}" type="slidenum">
              <a:rPr spc="-50" dirty="0">
                <a:solidFill>
                  <a:srgbClr val="000000"/>
                </a:solidFill>
                <a:latin typeface="Times New Roman"/>
                <a:cs typeface="Times New Roman"/>
              </a:rPr>
              <a:t>5</a:t>
            </a:fld>
            <a:endParaRPr spc="-50" dirty="0">
              <a:solidFill>
                <a:srgbClr val="000000"/>
              </a:solidFill>
              <a:latin typeface="Times New Roman"/>
              <a:cs typeface="Times New Roman"/>
            </a:endParaRPr>
          </a:p>
        </p:txBody>
      </p:sp>
      <p:sp>
        <p:nvSpPr>
          <p:cNvPr id="16" name="TextBox 15">
            <a:extLst>
              <a:ext uri="{FF2B5EF4-FFF2-40B4-BE49-F238E27FC236}">
                <a16:creationId xmlns:a16="http://schemas.microsoft.com/office/drawing/2014/main" id="{35A808BE-732E-5933-0379-C9534560B472}"/>
              </a:ext>
            </a:extLst>
          </p:cNvPr>
          <p:cNvSpPr txBox="1"/>
          <p:nvPr/>
        </p:nvSpPr>
        <p:spPr>
          <a:xfrm>
            <a:off x="1143000" y="1295400"/>
            <a:ext cx="9753600" cy="646331"/>
          </a:xfrm>
          <a:prstGeom prst="rect">
            <a:avLst/>
          </a:prstGeom>
          <a:noFill/>
        </p:spPr>
        <p:txBody>
          <a:bodyPr wrap="square" rtlCol="0">
            <a:spAutoFit/>
          </a:bodyPr>
          <a:lstStyle/>
          <a:p>
            <a:pPr algn="just"/>
            <a:r>
              <a:rPr lang="vi-VN" sz="1800">
                <a:effectLst/>
                <a:latin typeface="Times New Roman" panose="02020603050405020304" pitchFamily="18" charset="0"/>
                <a:ea typeface="Calibri" panose="020F0502020204030204" pitchFamily="34" charset="0"/>
              </a:rPr>
              <a:t>- </a:t>
            </a:r>
            <a:r>
              <a:rPr lang="en-US" sz="1800">
                <a:effectLst/>
                <a:latin typeface="Times New Roman" panose="02020603050405020304" pitchFamily="18" charset="0"/>
                <a:ea typeface="Calibri" panose="020F0502020204030204" pitchFamily="34" charset="0"/>
              </a:rPr>
              <a:t>Tấn công mạng là hành vi sử dụng không gian mạng, công nghệ thông tin hoặc phương tiện điện tử để phá hoại, gây gián đoạn hoạt động của mạng viễn thông, mạng </a:t>
            </a:r>
            <a:r>
              <a:rPr lang="vi-VN" sz="1800">
                <a:effectLst/>
                <a:latin typeface="Times New Roman" panose="02020603050405020304" pitchFamily="18" charset="0"/>
                <a:ea typeface="Calibri" panose="020F0502020204030204" pitchFamily="34" charset="0"/>
              </a:rPr>
              <a:t>Internet. </a:t>
            </a:r>
            <a:endParaRPr lang="en-US"/>
          </a:p>
        </p:txBody>
      </p:sp>
      <p:pic>
        <p:nvPicPr>
          <p:cNvPr id="17" name="Picture 16">
            <a:extLst>
              <a:ext uri="{FF2B5EF4-FFF2-40B4-BE49-F238E27FC236}">
                <a16:creationId xmlns:a16="http://schemas.microsoft.com/office/drawing/2014/main" id="{A4A6AD9F-4DF9-1D1E-9E97-21C7820EFB43}"/>
              </a:ext>
            </a:extLst>
          </p:cNvPr>
          <p:cNvPicPr>
            <a:picLocks noChangeAspect="1"/>
          </p:cNvPicPr>
          <p:nvPr/>
        </p:nvPicPr>
        <p:blipFill>
          <a:blip r:embed="rId3"/>
          <a:stretch>
            <a:fillRect/>
          </a:stretch>
        </p:blipFill>
        <p:spPr>
          <a:xfrm>
            <a:off x="3516680" y="2772728"/>
            <a:ext cx="4674235" cy="30556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56B856A4-4CEA-C71E-302D-D4F0C896E23E}"/>
              </a:ext>
            </a:extLst>
          </p:cNvPr>
          <p:cNvSpPr txBox="1">
            <a:spLocks/>
          </p:cNvSpPr>
          <p:nvPr/>
        </p:nvSpPr>
        <p:spPr>
          <a:xfrm>
            <a:off x="556361" y="213515"/>
            <a:ext cx="5920639" cy="443711"/>
          </a:xfrm>
          <a:prstGeom prst="rect">
            <a:avLst/>
          </a:prstGeom>
        </p:spPr>
        <p:txBody>
          <a:bodyPr vert="horz" wrap="square" lIns="0" tIns="12700" rIns="0" bIns="0" rtlCol="0">
            <a:spAutoFit/>
          </a:bodyPr>
          <a:lstStyle>
            <a:lvl1pPr>
              <a:defRPr sz="2400" b="0" i="0">
                <a:solidFill>
                  <a:srgbClr val="006FBF"/>
                </a:solidFill>
                <a:latin typeface="Times New Roman"/>
                <a:ea typeface="+mj-ea"/>
                <a:cs typeface="Times New Roman"/>
              </a:defRPr>
            </a:lvl1pPr>
          </a:lstStyle>
          <a:p>
            <a:pPr marL="12700">
              <a:spcBef>
                <a:spcPts val="100"/>
              </a:spcBef>
              <a:tabLst>
                <a:tab pos="2757170" algn="l"/>
              </a:tabLst>
            </a:pPr>
            <a:r>
              <a:rPr lang="en-US" sz="2800" b="1" spc="-114">
                <a:latin typeface="Arial"/>
                <a:cs typeface="Arial"/>
              </a:rPr>
              <a:t>1.2. Tổng quan về tấn công mạng </a:t>
            </a:r>
            <a:endParaRPr lang="en-US" sz="2800">
              <a:latin typeface="Arial"/>
              <a:cs typeface="Arial"/>
            </a:endParaRPr>
          </a:p>
        </p:txBody>
      </p:sp>
      <p:sp>
        <p:nvSpPr>
          <p:cNvPr id="5" name="TextBox 4">
            <a:extLst>
              <a:ext uri="{FF2B5EF4-FFF2-40B4-BE49-F238E27FC236}">
                <a16:creationId xmlns:a16="http://schemas.microsoft.com/office/drawing/2014/main" id="{0FFA1FD4-C466-8FB2-C5A7-151A86298906}"/>
              </a:ext>
            </a:extLst>
          </p:cNvPr>
          <p:cNvSpPr txBox="1"/>
          <p:nvPr/>
        </p:nvSpPr>
        <p:spPr>
          <a:xfrm>
            <a:off x="1196239" y="620783"/>
            <a:ext cx="10439400" cy="2262158"/>
          </a:xfrm>
          <a:prstGeom prst="rect">
            <a:avLst/>
          </a:prstGeom>
          <a:noFill/>
        </p:spPr>
        <p:txBody>
          <a:bodyPr wrap="square" rtlCol="0">
            <a:spAutoFit/>
          </a:bodyPr>
          <a:lstStyle/>
          <a:p>
            <a:pPr algn="just">
              <a:lnSpc>
                <a:spcPct val="150000"/>
              </a:lnSpc>
              <a:spcBef>
                <a:spcPts val="600"/>
              </a:spcBef>
            </a:pPr>
            <a:r>
              <a:rPr lang="vi-VN" sz="1800" b="1">
                <a:effectLst/>
                <a:latin typeface="Times New Roman" panose="02020603050405020304" pitchFamily="18" charset="0"/>
                <a:ea typeface="Calibri" panose="020F0502020204030204" pitchFamily="34" charset="0"/>
              </a:rPr>
              <a:t>- </a:t>
            </a:r>
            <a:r>
              <a:rPr lang="en-US" sz="1800" b="1" i="1">
                <a:effectLst/>
                <a:latin typeface="Times New Roman" panose="02020603050405020304" pitchFamily="18" charset="0"/>
                <a:ea typeface="Times New Roman" panose="02020603050405020304" pitchFamily="18" charset="0"/>
                <a:cs typeface="Times New Roman" panose="02020603050405020304" pitchFamily="18" charset="0"/>
              </a:rPr>
              <a:t>Malware Attack</a:t>
            </a:r>
          </a:p>
          <a:p>
            <a:pPr algn="just">
              <a:lnSpc>
                <a:spcPct val="150000"/>
              </a:lnSpc>
              <a:spcBef>
                <a:spcPts val="600"/>
              </a:spcBef>
            </a:pPr>
            <a:r>
              <a:rPr lang="en-US" sz="1800" b="1">
                <a:effectLst/>
                <a:latin typeface="Times New Roman" panose="02020603050405020304" pitchFamily="18" charset="0"/>
                <a:ea typeface="Calibri" panose="020F0502020204030204" pitchFamily="34" charset="0"/>
              </a:rPr>
              <a:t>Malware</a:t>
            </a:r>
            <a:r>
              <a:rPr lang="en-US" sz="1800">
                <a:effectLst/>
                <a:latin typeface="Times New Roman" panose="02020603050405020304" pitchFamily="18" charset="0"/>
                <a:ea typeface="Calibri" panose="020F0502020204030204" pitchFamily="34" charset="0"/>
              </a:rPr>
              <a:t> (viết tắt của </a:t>
            </a:r>
            <a:r>
              <a:rPr lang="en-US" sz="1800" b="1">
                <a:effectLst/>
                <a:latin typeface="Times New Roman" panose="02020603050405020304" pitchFamily="18" charset="0"/>
                <a:ea typeface="Calibri" panose="020F0502020204030204" pitchFamily="34" charset="0"/>
              </a:rPr>
              <a:t>Malicious Software</a:t>
            </a:r>
            <a:r>
              <a:rPr lang="en-US" sz="1800">
                <a:effectLst/>
                <a:latin typeface="Times New Roman" panose="02020603050405020304" pitchFamily="18" charset="0"/>
                <a:ea typeface="Calibri" panose="020F0502020204030204" pitchFamily="34" charset="0"/>
              </a:rPr>
              <a:t>) được thiết kế để xâm nhập, làm hỏng hoặc đánh cắp thông tin</a:t>
            </a:r>
            <a:endParaRPr lang="vi-VN" sz="1800">
              <a:effectLst/>
              <a:latin typeface="Times New Roman" panose="02020603050405020304" pitchFamily="18" charset="0"/>
              <a:ea typeface="Calibri" panose="020F0502020204030204" pitchFamily="34" charset="0"/>
            </a:endParaRPr>
          </a:p>
          <a:p>
            <a:pPr algn="just">
              <a:lnSpc>
                <a:spcPct val="150000"/>
              </a:lnSpc>
              <a:spcBef>
                <a:spcPts val="600"/>
              </a:spcBef>
            </a:pPr>
            <a:r>
              <a:rPr lang="en-US" sz="1800">
                <a:effectLst/>
                <a:latin typeface="Times New Roman" panose="02020603050405020304" pitchFamily="18" charset="0"/>
                <a:ea typeface="Calibri" panose="020F0502020204030204" pitchFamily="34" charset="0"/>
                <a:cs typeface="Times New Roman" panose="02020603050405020304" pitchFamily="18" charset="0"/>
              </a:rPr>
              <a:t> </a:t>
            </a:r>
            <a:r>
              <a:rPr lang="vi-VN" sz="180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i="1">
                <a:effectLst/>
                <a:latin typeface="Times New Roman" panose="02020603050405020304" pitchFamily="18" charset="0"/>
                <a:ea typeface="Calibri" panose="020F0502020204030204" pitchFamily="34" charset="0"/>
              </a:rPr>
              <a:t>Phishing </a:t>
            </a:r>
            <a:r>
              <a:rPr lang="vi-VN" sz="1800" b="1" i="1">
                <a:effectLst/>
                <a:latin typeface="Times New Roman" panose="02020603050405020304" pitchFamily="18" charset="0"/>
                <a:ea typeface="Calibri" panose="020F0502020204030204" pitchFamily="34" charset="0"/>
              </a:rPr>
              <a:t>attack: </a:t>
            </a:r>
            <a:r>
              <a:rPr lang="en-US" sz="1800" i="1">
                <a:effectLst/>
                <a:latin typeface="Times New Roman" panose="02020603050405020304" pitchFamily="18" charset="0"/>
                <a:ea typeface="Calibri" panose="020F0502020204030204" pitchFamily="34" charset="0"/>
              </a:rPr>
              <a:t> </a:t>
            </a:r>
            <a:r>
              <a:rPr lang="en-US" sz="1800">
                <a:effectLst/>
                <a:latin typeface="Times New Roman" panose="02020603050405020304" pitchFamily="18" charset="0"/>
                <a:ea typeface="Calibri" panose="020F0502020204030204" pitchFamily="34" charset="0"/>
              </a:rPr>
              <a:t>kẻ tấn công giả mạo là một thực thể đáng tin cậy</a:t>
            </a:r>
            <a:endParaRPr lang="vi-VN" sz="1800">
              <a:effectLst/>
              <a:latin typeface="Times New Roman" panose="02020603050405020304" pitchFamily="18" charset="0"/>
              <a:ea typeface="Calibri" panose="020F0502020204030204" pitchFamily="34" charset="0"/>
            </a:endParaRPr>
          </a:p>
          <a:p>
            <a:pPr algn="just">
              <a:lnSpc>
                <a:spcPct val="150000"/>
              </a:lnSpc>
              <a:spcBef>
                <a:spcPts val="600"/>
              </a:spcBef>
            </a:pPr>
            <a:r>
              <a:rPr lang="vi-VN" sz="1800" i="1">
                <a:effectLst/>
                <a:latin typeface="Times New Roman" panose="02020603050405020304" pitchFamily="18" charset="0"/>
                <a:ea typeface="Calibri" panose="020F0502020204030204" pitchFamily="34" charset="0"/>
              </a:rPr>
              <a:t>- </a:t>
            </a:r>
            <a:r>
              <a:rPr lang="en-US" sz="1800" b="1" i="1">
                <a:effectLst/>
                <a:latin typeface="Times New Roman" panose="02020603050405020304" pitchFamily="18" charset="0"/>
                <a:ea typeface="Calibri" panose="020F0502020204030204" pitchFamily="34" charset="0"/>
              </a:rPr>
              <a:t>DoS (Denial of Service</a:t>
            </a:r>
            <a:r>
              <a:rPr lang="en-US" sz="1800" i="1">
                <a:effectLst/>
                <a:latin typeface="Times New Roman" panose="02020603050405020304" pitchFamily="18" charset="0"/>
                <a:ea typeface="Calibri" panose="020F0502020204030204" pitchFamily="34" charset="0"/>
              </a:rPr>
              <a:t>)</a:t>
            </a:r>
            <a:r>
              <a:rPr lang="en-US" sz="1800">
                <a:effectLst/>
                <a:latin typeface="Times New Roman" panose="02020603050405020304" pitchFamily="18" charset="0"/>
                <a:ea typeface="Calibri" panose="020F0502020204030204" pitchFamily="34" charset="0"/>
              </a:rPr>
              <a:t>: hacker tạo lượng truy cập lớn làm hệ thống quá tải dẫn </a:t>
            </a:r>
            <a:r>
              <a:rPr lang="vi-VN">
                <a:latin typeface="Times New Roman" panose="02020603050405020304" pitchFamily="18" charset="0"/>
                <a:ea typeface="Calibri" panose="020F0502020204030204" pitchFamily="34" charset="0"/>
              </a:rPr>
              <a:t>và</a:t>
            </a:r>
            <a:r>
              <a:rPr lang="en-US" sz="1800">
                <a:effectLst/>
                <a:latin typeface="Times New Roman" panose="02020603050405020304" pitchFamily="18" charset="0"/>
                <a:ea typeface="Calibri" panose="020F0502020204030204" pitchFamily="34" charset="0"/>
              </a:rPr>
              <a:t> sập</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3550110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a:extLst>
              <a:ext uri="{FF2B5EF4-FFF2-40B4-BE49-F238E27FC236}">
                <a16:creationId xmlns:a16="http://schemas.microsoft.com/office/drawing/2014/main" id="{4BDC63A4-CAF5-71E9-AB8A-300972BF972E}"/>
              </a:ext>
            </a:extLst>
          </p:cNvPr>
          <p:cNvSpPr txBox="1">
            <a:spLocks/>
          </p:cNvSpPr>
          <p:nvPr/>
        </p:nvSpPr>
        <p:spPr>
          <a:xfrm>
            <a:off x="556361" y="213515"/>
            <a:ext cx="5920639" cy="443711"/>
          </a:xfrm>
          <a:prstGeom prst="rect">
            <a:avLst/>
          </a:prstGeom>
        </p:spPr>
        <p:txBody>
          <a:bodyPr vert="horz" wrap="square" lIns="0" tIns="12700" rIns="0" bIns="0" rtlCol="0">
            <a:spAutoFit/>
          </a:bodyPr>
          <a:lstStyle>
            <a:lvl1pPr>
              <a:defRPr sz="2400" b="0" i="0">
                <a:solidFill>
                  <a:srgbClr val="006FBF"/>
                </a:solidFill>
                <a:latin typeface="Times New Roman"/>
                <a:ea typeface="+mj-ea"/>
                <a:cs typeface="Times New Roman"/>
              </a:defRPr>
            </a:lvl1pPr>
          </a:lstStyle>
          <a:p>
            <a:pPr marL="12700">
              <a:spcBef>
                <a:spcPts val="100"/>
              </a:spcBef>
              <a:tabLst>
                <a:tab pos="2757170" algn="l"/>
              </a:tabLst>
            </a:pPr>
            <a:r>
              <a:rPr lang="en-US" sz="2800" b="1" spc="-114">
                <a:latin typeface="Arial"/>
                <a:cs typeface="Arial"/>
              </a:rPr>
              <a:t>1.</a:t>
            </a:r>
            <a:r>
              <a:rPr lang="vi-VN" sz="2800" b="1" spc="-114">
                <a:latin typeface="Arial"/>
                <a:cs typeface="Arial"/>
              </a:rPr>
              <a:t>3</a:t>
            </a:r>
            <a:r>
              <a:rPr lang="en-US" sz="2800" b="1" spc="-114">
                <a:latin typeface="Arial"/>
                <a:cs typeface="Arial"/>
              </a:rPr>
              <a:t>. Tổng quan về </a:t>
            </a:r>
            <a:r>
              <a:rPr lang="vi-VN" sz="2800" b="1" spc="-114">
                <a:latin typeface="Arial"/>
                <a:cs typeface="Arial"/>
              </a:rPr>
              <a:t>giám  sát mạng</a:t>
            </a:r>
            <a:r>
              <a:rPr lang="en-US" sz="2800" b="1" spc="-114">
                <a:latin typeface="Arial"/>
                <a:cs typeface="Arial"/>
              </a:rPr>
              <a:t> </a:t>
            </a:r>
            <a:endParaRPr lang="en-US" sz="2800">
              <a:latin typeface="Arial"/>
              <a:cs typeface="Arial"/>
            </a:endParaRPr>
          </a:p>
        </p:txBody>
      </p:sp>
      <p:sp>
        <p:nvSpPr>
          <p:cNvPr id="5" name="TextBox 4">
            <a:extLst>
              <a:ext uri="{FF2B5EF4-FFF2-40B4-BE49-F238E27FC236}">
                <a16:creationId xmlns:a16="http://schemas.microsoft.com/office/drawing/2014/main" id="{562B1D77-7F09-2BCE-C218-CCD9BC00406D}"/>
              </a:ext>
            </a:extLst>
          </p:cNvPr>
          <p:cNvSpPr txBox="1"/>
          <p:nvPr/>
        </p:nvSpPr>
        <p:spPr>
          <a:xfrm>
            <a:off x="685800" y="914400"/>
            <a:ext cx="10210800" cy="2308324"/>
          </a:xfrm>
          <a:prstGeom prst="rect">
            <a:avLst/>
          </a:prstGeom>
          <a:noFill/>
        </p:spPr>
        <p:txBody>
          <a:bodyPr wrap="square" rtlCol="0">
            <a:spAutoFit/>
          </a:bodyPr>
          <a:lstStyle/>
          <a:p>
            <a:pPr algn="just"/>
            <a:r>
              <a:rPr lang="en-US" sz="1800">
                <a:effectLst/>
                <a:latin typeface="Times New Roman" panose="02020603050405020304" pitchFamily="18" charset="0"/>
                <a:ea typeface="Calibri" panose="020F0502020204030204" pitchFamily="34" charset="0"/>
              </a:rPr>
              <a:t>Giám sát mạng </a:t>
            </a:r>
            <a:r>
              <a:rPr lang="vi-VN" sz="1800">
                <a:effectLst/>
                <a:latin typeface="Times New Roman" panose="02020603050405020304" pitchFamily="18" charset="0"/>
                <a:ea typeface="Calibri" panose="020F0502020204030204" pitchFamily="34" charset="0"/>
              </a:rPr>
              <a:t>là việc </a:t>
            </a:r>
            <a:r>
              <a:rPr lang="en-US" sz="1800">
                <a:effectLst/>
                <a:latin typeface="Times New Roman" panose="02020603050405020304" pitchFamily="18" charset="0"/>
                <a:ea typeface="Calibri" panose="020F0502020204030204" pitchFamily="34" charset="0"/>
              </a:rPr>
              <a:t>theo dõi và quản lý hiệu suất, lưu lượng mạng, giám sát các thiết bị mạng và phát hiện lỗi</a:t>
            </a:r>
          </a:p>
          <a:p>
            <a:r>
              <a:rPr lang="vi-VN" b="1">
                <a:latin typeface="+mj-lt"/>
              </a:rPr>
              <a:t>Các thành phần giám sát mạng: </a:t>
            </a:r>
          </a:p>
          <a:p>
            <a:r>
              <a:rPr lang="vi-VN" sz="1800" b="1">
                <a:effectLst/>
                <a:latin typeface="Times New Roman" panose="02020603050405020304" pitchFamily="18" charset="0"/>
                <a:ea typeface="Calibri" panose="020F0502020204030204" pitchFamily="34" charset="0"/>
              </a:rPr>
              <a:t>-    </a:t>
            </a:r>
            <a:r>
              <a:rPr lang="en-US" sz="1800">
                <a:effectLst/>
                <a:latin typeface="Times New Roman" panose="02020603050405020304" pitchFamily="18" charset="0"/>
                <a:ea typeface="Calibri" panose="020F0502020204030204" pitchFamily="34" charset="0"/>
              </a:rPr>
              <a:t>Máy trinh sát (Sensor): làm nhiệm vụ tiếp cận, tương tác với hệ thống</a:t>
            </a:r>
            <a:endParaRPr lang="vi-VN" sz="1800">
              <a:effectLst/>
              <a:latin typeface="Times New Roman" panose="02020603050405020304" pitchFamily="18" charset="0"/>
              <a:ea typeface="Calibri" panose="020F0502020204030204" pitchFamily="34" charset="0"/>
            </a:endParaRPr>
          </a:p>
          <a:p>
            <a:pPr marL="285750" indent="-285750">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Máy thu thập (Collector): đọc những thông tin thu được từ các máy trinh sát và chuẩn hóa thông tin</a:t>
            </a:r>
            <a:endParaRPr lang="vi-VN" sz="180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Tx/>
              <a:buChar char="-"/>
            </a:pPr>
            <a:r>
              <a:rPr lang="en-US" sz="1800">
                <a:effectLst/>
                <a:latin typeface="Times New Roman" panose="02020603050405020304" pitchFamily="18" charset="0"/>
                <a:ea typeface="Calibri" panose="020F0502020204030204" pitchFamily="34" charset="0"/>
              </a:rPr>
              <a:t>Cơ sở dữ liệu trung tâm</a:t>
            </a:r>
            <a:endParaRPr lang="vi-VN">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Tx/>
              <a:buChar char="-"/>
            </a:pPr>
            <a:r>
              <a:rPr lang="en-US" sz="1800">
                <a:effectLst/>
                <a:latin typeface="Times New Roman" panose="02020603050405020304" pitchFamily="18" charset="0"/>
                <a:ea typeface="Calibri" panose="020F0502020204030204" pitchFamily="34" charset="0"/>
                <a:cs typeface="Times New Roman" panose="02020603050405020304" pitchFamily="18" charset="0"/>
              </a:rPr>
              <a:t>Công cụ phân tích (Analysis tool)</a:t>
            </a:r>
            <a:r>
              <a:rPr lang="vi-VN" sz="18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1833566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5768339"/>
            <a:ext cx="12191999" cy="1089659"/>
          </a:xfrm>
          <a:prstGeom prst="rect">
            <a:avLst/>
          </a:prstGeom>
        </p:spPr>
      </p:pic>
      <p:pic>
        <p:nvPicPr>
          <p:cNvPr id="3" name="object 3"/>
          <p:cNvPicPr/>
          <p:nvPr/>
        </p:nvPicPr>
        <p:blipFill>
          <a:blip r:embed="rId3" cstate="print"/>
          <a:stretch>
            <a:fillRect/>
          </a:stretch>
        </p:blipFill>
        <p:spPr>
          <a:xfrm>
            <a:off x="519418" y="2172842"/>
            <a:ext cx="133349" cy="104774"/>
          </a:xfrm>
          <a:prstGeom prst="rect">
            <a:avLst/>
          </a:prstGeom>
        </p:spPr>
      </p:pic>
      <p:grpSp>
        <p:nvGrpSpPr>
          <p:cNvPr id="4" name="object 4"/>
          <p:cNvGrpSpPr/>
          <p:nvPr/>
        </p:nvGrpSpPr>
        <p:grpSpPr>
          <a:xfrm>
            <a:off x="448312" y="243839"/>
            <a:ext cx="11353800" cy="5715000"/>
            <a:chOff x="448312" y="243839"/>
            <a:chExt cx="11353800" cy="5715000"/>
          </a:xfrm>
        </p:grpSpPr>
        <p:pic>
          <p:nvPicPr>
            <p:cNvPr id="5" name="object 5"/>
            <p:cNvPicPr/>
            <p:nvPr/>
          </p:nvPicPr>
          <p:blipFill>
            <a:blip r:embed="rId4" cstate="print"/>
            <a:stretch>
              <a:fillRect/>
            </a:stretch>
          </p:blipFill>
          <p:spPr>
            <a:xfrm>
              <a:off x="707413" y="3159388"/>
              <a:ext cx="276224" cy="238109"/>
            </a:xfrm>
            <a:prstGeom prst="rect">
              <a:avLst/>
            </a:prstGeom>
          </p:spPr>
        </p:pic>
        <p:pic>
          <p:nvPicPr>
            <p:cNvPr id="6" name="object 6"/>
            <p:cNvPicPr/>
            <p:nvPr/>
          </p:nvPicPr>
          <p:blipFill>
            <a:blip r:embed="rId5" cstate="print"/>
            <a:stretch>
              <a:fillRect/>
            </a:stretch>
          </p:blipFill>
          <p:spPr>
            <a:xfrm>
              <a:off x="448312" y="243839"/>
              <a:ext cx="11353799" cy="5714999"/>
            </a:xfrm>
            <a:prstGeom prst="rect">
              <a:avLst/>
            </a:prstGeom>
          </p:spPr>
        </p:pic>
        <p:pic>
          <p:nvPicPr>
            <p:cNvPr id="7" name="object 7"/>
            <p:cNvPicPr/>
            <p:nvPr/>
          </p:nvPicPr>
          <p:blipFill>
            <a:blip r:embed="rId6" cstate="print"/>
            <a:stretch>
              <a:fillRect/>
            </a:stretch>
          </p:blipFill>
          <p:spPr>
            <a:xfrm>
              <a:off x="10349606" y="307341"/>
              <a:ext cx="1362074" cy="857249"/>
            </a:xfrm>
            <a:prstGeom prst="rect">
              <a:avLst/>
            </a:prstGeom>
          </p:spPr>
        </p:pic>
        <p:pic>
          <p:nvPicPr>
            <p:cNvPr id="8" name="object 8"/>
            <p:cNvPicPr/>
            <p:nvPr/>
          </p:nvPicPr>
          <p:blipFill>
            <a:blip r:embed="rId7" cstate="print"/>
            <a:stretch>
              <a:fillRect/>
            </a:stretch>
          </p:blipFill>
          <p:spPr>
            <a:xfrm>
              <a:off x="1328928" y="1239136"/>
              <a:ext cx="4086209" cy="733424"/>
            </a:xfrm>
            <a:prstGeom prst="rect">
              <a:avLst/>
            </a:prstGeom>
          </p:spPr>
        </p:pic>
        <p:pic>
          <p:nvPicPr>
            <p:cNvPr id="9" name="object 9"/>
            <p:cNvPicPr/>
            <p:nvPr/>
          </p:nvPicPr>
          <p:blipFill>
            <a:blip r:embed="rId8" cstate="print"/>
            <a:stretch>
              <a:fillRect/>
            </a:stretch>
          </p:blipFill>
          <p:spPr>
            <a:xfrm>
              <a:off x="1321051" y="4148861"/>
              <a:ext cx="9610709" cy="238109"/>
            </a:xfrm>
            <a:prstGeom prst="rect">
              <a:avLst/>
            </a:prstGeom>
          </p:spPr>
        </p:pic>
      </p:grpSp>
      <p:sp>
        <p:nvSpPr>
          <p:cNvPr id="10" name="object 10"/>
          <p:cNvSpPr txBox="1"/>
          <p:nvPr/>
        </p:nvSpPr>
        <p:spPr>
          <a:xfrm>
            <a:off x="11811772" y="6510492"/>
            <a:ext cx="298450"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Verdana"/>
                <a:cs typeface="Verdana"/>
              </a:rPr>
              <a:t>15</a:t>
            </a:r>
            <a:endParaRPr sz="1800">
              <a:latin typeface="Verdana"/>
              <a:cs typeface="Verdana"/>
            </a:endParaRPr>
          </a:p>
        </p:txBody>
      </p:sp>
      <p:sp>
        <p:nvSpPr>
          <p:cNvPr id="11" name="object 11"/>
          <p:cNvSpPr txBox="1">
            <a:spLocks noGrp="1"/>
          </p:cNvSpPr>
          <p:nvPr>
            <p:ph type="title"/>
          </p:nvPr>
        </p:nvSpPr>
        <p:spPr>
          <a:xfrm>
            <a:off x="1499872" y="1208937"/>
            <a:ext cx="3402329" cy="407612"/>
          </a:xfrm>
          <a:prstGeom prst="rect">
            <a:avLst/>
          </a:prstGeom>
        </p:spPr>
        <p:txBody>
          <a:bodyPr vert="horz" wrap="square" lIns="0" tIns="12700" rIns="0" bIns="0" rtlCol="0">
            <a:spAutoFit/>
          </a:bodyPr>
          <a:lstStyle/>
          <a:p>
            <a:pPr marL="38100" marR="30480">
              <a:lnSpc>
                <a:spcPct val="114599"/>
              </a:lnSpc>
              <a:spcBef>
                <a:spcPts val="100"/>
              </a:spcBef>
            </a:pPr>
            <a:r>
              <a:rPr lang="vi-VN" sz="2400" spc="-245">
                <a:solidFill>
                  <a:srgbClr val="FFFFFF"/>
                </a:solidFill>
                <a:latin typeface="Verdana"/>
                <a:cs typeface="Verdana"/>
              </a:rPr>
              <a:t>Phần 2: Giải pháp </a:t>
            </a:r>
            <a:endParaRPr sz="2400">
              <a:latin typeface="Verdana"/>
              <a:cs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73481" y="105441"/>
            <a:ext cx="11445036" cy="443711"/>
          </a:xfrm>
          <a:prstGeom prst="rect">
            <a:avLst/>
          </a:prstGeom>
        </p:spPr>
        <p:txBody>
          <a:bodyPr vert="horz" wrap="square" lIns="0" tIns="12700" rIns="0" bIns="0" rtlCol="0">
            <a:spAutoFit/>
          </a:bodyPr>
          <a:lstStyle/>
          <a:p>
            <a:pPr marL="311785">
              <a:lnSpc>
                <a:spcPct val="100000"/>
              </a:lnSpc>
              <a:spcBef>
                <a:spcPts val="100"/>
              </a:spcBef>
            </a:pPr>
            <a:r>
              <a:rPr sz="2800" b="1" spc="-114">
                <a:latin typeface="Arial"/>
                <a:cs typeface="Arial"/>
              </a:rPr>
              <a:t>2.1</a:t>
            </a:r>
            <a:r>
              <a:rPr lang="vi-VN" sz="2800" b="1" spc="-114">
                <a:latin typeface="Arial"/>
                <a:cs typeface="Arial"/>
              </a:rPr>
              <a:t> Zabbix </a:t>
            </a:r>
            <a:endParaRPr sz="2800">
              <a:latin typeface="Arial"/>
              <a:cs typeface="Arial"/>
            </a:endParaRPr>
          </a:p>
        </p:txBody>
      </p:sp>
      <p:sp>
        <p:nvSpPr>
          <p:cNvPr id="5" name="object 5"/>
          <p:cNvSpPr txBox="1"/>
          <p:nvPr/>
        </p:nvSpPr>
        <p:spPr>
          <a:xfrm>
            <a:off x="11811772" y="6555800"/>
            <a:ext cx="257175" cy="254000"/>
          </a:xfrm>
          <a:prstGeom prst="rect">
            <a:avLst/>
          </a:prstGeom>
        </p:spPr>
        <p:txBody>
          <a:bodyPr vert="horz" wrap="square" lIns="0" tIns="0" rIns="0" bIns="0" rtlCol="0">
            <a:spAutoFit/>
          </a:bodyPr>
          <a:lstStyle/>
          <a:p>
            <a:pPr marL="12700">
              <a:lnSpc>
                <a:spcPts val="1810"/>
              </a:lnSpc>
            </a:pPr>
            <a:r>
              <a:rPr sz="1800" spc="-25" dirty="0">
                <a:latin typeface="Times New Roman"/>
                <a:cs typeface="Times New Roman"/>
              </a:rPr>
              <a:t>16</a:t>
            </a:r>
            <a:endParaRPr sz="1800">
              <a:latin typeface="Times New Roman"/>
              <a:cs typeface="Times New Roman"/>
            </a:endParaRPr>
          </a:p>
        </p:txBody>
      </p:sp>
      <p:sp>
        <p:nvSpPr>
          <p:cNvPr id="4" name="object 4"/>
          <p:cNvSpPr txBox="1"/>
          <p:nvPr/>
        </p:nvSpPr>
        <p:spPr>
          <a:xfrm>
            <a:off x="650239" y="745925"/>
            <a:ext cx="10891520" cy="2895921"/>
          </a:xfrm>
          <a:prstGeom prst="rect">
            <a:avLst/>
          </a:prstGeom>
        </p:spPr>
        <p:txBody>
          <a:bodyPr vert="horz" wrap="square" lIns="0" tIns="12700" rIns="0" bIns="0" rtlCol="0">
            <a:spAutoFit/>
          </a:bodyPr>
          <a:lstStyle/>
          <a:p>
            <a:pPr marL="38100" marR="30480" indent="51435">
              <a:lnSpc>
                <a:spcPct val="113999"/>
              </a:lnSpc>
              <a:spcBef>
                <a:spcPts val="100"/>
              </a:spcBef>
            </a:pPr>
            <a:r>
              <a:rPr lang="en-US" sz="1800" b="1">
                <a:effectLst/>
                <a:latin typeface="Times New Roman" panose="02020603050405020304" pitchFamily="18" charset="0"/>
                <a:ea typeface="Calibri" panose="020F0502020204030204" pitchFamily="34" charset="0"/>
              </a:rPr>
              <a:t>Zabbix</a:t>
            </a:r>
            <a:r>
              <a:rPr lang="en-US" sz="1800">
                <a:effectLst/>
                <a:latin typeface="Times New Roman" panose="02020603050405020304" pitchFamily="18" charset="0"/>
                <a:ea typeface="Calibri" panose="020F0502020204030204" pitchFamily="34" charset="0"/>
              </a:rPr>
              <a:t> là một phần mềm giám sát hiệu năng và tính khả dụng của các hệ thống bao gồm máy chủ, thiết bị mạng, ứng dụng</a:t>
            </a:r>
            <a:r>
              <a:rPr lang="vi-VN" sz="1800">
                <a:effectLst/>
                <a:latin typeface="Times New Roman" panose="02020603050405020304" pitchFamily="18" charset="0"/>
                <a:ea typeface="Calibri" panose="020F0502020204030204" pitchFamily="34" charset="0"/>
              </a:rPr>
              <a:t> v.v..</a:t>
            </a:r>
            <a:r>
              <a:rPr lang="en-US" sz="1800">
                <a:effectLst/>
                <a:latin typeface="Times New Roman" panose="02020603050405020304" pitchFamily="18" charset="0"/>
                <a:ea typeface="Calibri" panose="020F0502020204030204" pitchFamily="34" charset="0"/>
              </a:rPr>
              <a:t>. </a:t>
            </a:r>
            <a:r>
              <a:rPr lang="vi-VN" sz="1800">
                <a:effectLst/>
                <a:latin typeface="Times New Roman" panose="02020603050405020304" pitchFamily="18" charset="0"/>
                <a:ea typeface="Calibri" panose="020F0502020204030204" pitchFamily="34" charset="0"/>
              </a:rPr>
              <a:t>Các chức năng chính của zabbix bao gồm: </a:t>
            </a:r>
          </a:p>
          <a:p>
            <a:pPr marL="342900" lvl="0" indent="-342900" algn="just">
              <a:lnSpc>
                <a:spcPct val="150000"/>
              </a:lnSpc>
              <a:spcBef>
                <a:spcPts val="600"/>
              </a:spcBef>
              <a:buFont typeface="Symbol" panose="05050102010706020507" pitchFamily="18" charset="2"/>
              <a:buChar char=""/>
            </a:pPr>
            <a:r>
              <a:rPr lang="vi-VN" b="1">
                <a:effectLst/>
                <a:latin typeface="Times New Roman" panose="02020603050405020304" pitchFamily="18" charset="0"/>
                <a:ea typeface="Times New Roman" panose="02020603050405020304" pitchFamily="18" charset="0"/>
              </a:rPr>
              <a:t>Giám sát tài nguyên hệ thống:</a:t>
            </a:r>
            <a:r>
              <a:rPr lang="vi-VN">
                <a:effectLst/>
                <a:latin typeface="Times New Roman" panose="02020603050405020304" pitchFamily="18" charset="0"/>
                <a:ea typeface="Times New Roman" panose="02020603050405020304" pitchFamily="18" charset="0"/>
              </a:rPr>
              <a:t> Theo dõi hiệu suất của hệ thống v.v...</a:t>
            </a:r>
            <a:endParaRPr lang="en-US">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00"/>
              </a:spcBef>
              <a:buFont typeface="Symbol" panose="05050102010706020507" pitchFamily="18" charset="2"/>
              <a:buChar char=""/>
            </a:pPr>
            <a:r>
              <a:rPr lang="vi-VN" b="1">
                <a:effectLst/>
                <a:latin typeface="Times New Roman" panose="02020603050405020304" pitchFamily="18" charset="0"/>
                <a:ea typeface="Times New Roman" panose="02020603050405020304" pitchFamily="18" charset="0"/>
              </a:rPr>
              <a:t>Giám sát ứng dụng:</a:t>
            </a:r>
            <a:r>
              <a:rPr lang="vi-VN">
                <a:effectLst/>
                <a:latin typeface="Times New Roman" panose="02020603050405020304" pitchFamily="18" charset="0"/>
                <a:ea typeface="Times New Roman" panose="02020603050405020304" pitchFamily="18" charset="0"/>
              </a:rPr>
              <a:t> giám sát trạng thái và hiệu suất của các ứng dụng</a:t>
            </a:r>
            <a:endParaRPr lang="en-US">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00"/>
              </a:spcBef>
              <a:buFont typeface="Symbol" panose="05050102010706020507" pitchFamily="18" charset="2"/>
              <a:buChar char=""/>
            </a:pPr>
            <a:r>
              <a:rPr lang="vi-VN" b="1">
                <a:effectLst/>
                <a:latin typeface="Times New Roman" panose="02020603050405020304" pitchFamily="18" charset="0"/>
                <a:ea typeface="Times New Roman" panose="02020603050405020304" pitchFamily="18" charset="0"/>
              </a:rPr>
              <a:t>Cảnh báo và thông báo:</a:t>
            </a:r>
            <a:r>
              <a:rPr lang="vi-VN">
                <a:effectLst/>
                <a:latin typeface="Times New Roman" panose="02020603050405020304" pitchFamily="18" charset="0"/>
                <a:ea typeface="Times New Roman" panose="02020603050405020304" pitchFamily="18" charset="0"/>
              </a:rPr>
              <a:t> gửi thông báo khi một sự cố xảy ra.</a:t>
            </a:r>
            <a:endParaRPr lang="en-US">
              <a:effectLst/>
              <a:latin typeface="Times New Roman" panose="02020603050405020304" pitchFamily="18" charset="0"/>
              <a:ea typeface="Times New Roman" panose="02020603050405020304" pitchFamily="18" charset="0"/>
            </a:endParaRPr>
          </a:p>
          <a:p>
            <a:pPr marL="342900" lvl="0" indent="-342900" algn="just">
              <a:lnSpc>
                <a:spcPct val="150000"/>
              </a:lnSpc>
              <a:spcBef>
                <a:spcPts val="600"/>
              </a:spcBef>
              <a:buFont typeface="Symbol" panose="05050102010706020507" pitchFamily="18" charset="2"/>
              <a:buChar char=""/>
            </a:pPr>
            <a:r>
              <a:rPr lang="vi-VN" b="1">
                <a:effectLst/>
                <a:latin typeface="Times New Roman" panose="02020603050405020304" pitchFamily="18" charset="0"/>
                <a:ea typeface="Times New Roman" panose="02020603050405020304" pitchFamily="18" charset="0"/>
              </a:rPr>
              <a:t>Khả năng mở rộng:</a:t>
            </a:r>
            <a:r>
              <a:rPr lang="vi-VN">
                <a:effectLst/>
                <a:latin typeface="Times New Roman" panose="02020603050405020304" pitchFamily="18" charset="0"/>
                <a:ea typeface="Times New Roman" panose="02020603050405020304" pitchFamily="18" charset="0"/>
              </a:rPr>
              <a:t> cho phép giám sát hàng ngàn thiết bị.</a:t>
            </a:r>
            <a:endParaRPr lang="en-US">
              <a:effectLst/>
              <a:latin typeface="Times New Roman" panose="02020603050405020304" pitchFamily="18" charset="0"/>
              <a:ea typeface="Times New Roman" panose="02020603050405020304" pitchFamily="18" charset="0"/>
            </a:endParaRPr>
          </a:p>
          <a:p>
            <a:pPr marL="38100" marR="30480" indent="51435">
              <a:lnSpc>
                <a:spcPct val="113999"/>
              </a:lnSpc>
              <a:spcBef>
                <a:spcPts val="100"/>
              </a:spcBef>
            </a:pPr>
            <a:endParaRPr sz="1700">
              <a:latin typeface="Verdana"/>
              <a:cs typeface="Verdan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TotalTime>
  <Words>1256</Words>
  <Application>Microsoft Office PowerPoint</Application>
  <PresentationFormat>Widescreen</PresentationFormat>
  <Paragraphs>120</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Black</vt:lpstr>
      <vt:lpstr>Noto Sans</vt:lpstr>
      <vt:lpstr>Noto Sans Display</vt:lpstr>
      <vt:lpstr>Symbol</vt:lpstr>
      <vt:lpstr>Times New Roman</vt:lpstr>
      <vt:lpstr>Verdana</vt:lpstr>
      <vt:lpstr>Office Theme</vt:lpstr>
      <vt:lpstr>BÁO CÁO BÀI TẬP LỚN </vt:lpstr>
      <vt:lpstr>Nội dung chính</vt:lpstr>
      <vt:lpstr>Phần 1: LÝ THUYẾT </vt:lpstr>
      <vt:lpstr>1.1. Thực trạng về an ninh mạng hiện nay </vt:lpstr>
      <vt:lpstr>1.2. Tổng quan về tấn công mạng </vt:lpstr>
      <vt:lpstr>PowerPoint Presentation</vt:lpstr>
      <vt:lpstr>PowerPoint Presentation</vt:lpstr>
      <vt:lpstr>Phần 2: Giải pháp </vt:lpstr>
      <vt:lpstr>2.1 Zabbix </vt:lpstr>
      <vt:lpstr>2.1 Zabbix </vt:lpstr>
      <vt:lpstr>2.1 Zabbix </vt:lpstr>
      <vt:lpstr>2.1 Zabbix </vt:lpstr>
      <vt:lpstr>2.2. Snort </vt:lpstr>
      <vt:lpstr>2.2. Snort </vt:lpstr>
      <vt:lpstr>2.2. Snort </vt:lpstr>
      <vt:lpstr>2.2. Snort </vt:lpstr>
      <vt:lpstr>2.3. Site24x7  </vt:lpstr>
      <vt:lpstr>2.3. Site24x7  </vt:lpstr>
      <vt:lpstr>2.3. Site24x7  </vt:lpstr>
      <vt:lpstr>PowerPoint Presentation</vt:lpstr>
      <vt:lpstr>Phần 3: Triển khai giải pháp  </vt:lpstr>
      <vt:lpstr>3.1 Khảo sát thực tế  </vt:lpstr>
      <vt:lpstr>3.2 Phân tích, đánh giá </vt:lpstr>
      <vt:lpstr>3.3 Demo</vt:lpstr>
      <vt:lpstr>Nguồn tài liệu tham khảo</vt:lpstr>
      <vt:lpstr>CÁM ƠN THẦY VÀ CÁC BẠNĐÃ LẮNG NGH 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FIT_HOU_Chương 1_Tổng quan về bảo mật mạng_Bài 2.pdf</dc:title>
  <dc:creator>Nguyễn Nhật Long</dc:creator>
  <cp:keywords>DAGSk8tTX9E,BAFSxF8oa7c</cp:keywords>
  <cp:lastModifiedBy>Long Nguyen</cp:lastModifiedBy>
  <cp:revision>18</cp:revision>
  <dcterms:created xsi:type="dcterms:W3CDTF">2024-10-22T00:55:49Z</dcterms:created>
  <dcterms:modified xsi:type="dcterms:W3CDTF">2024-11-08T08:07:15Z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2024-10-07T00:00:00Z</vt:filetime>
  </property>
  <property fmtid="{D5CDD505-2E9C-101B-9397-08002B2CF9AE}" pid="3" name="Creator">
    <vt:lpwstr>Canva</vt:lpwstr>
  </property>
  <property fmtid="{D5CDD505-2E9C-101B-9397-08002B2CF9AE}" pid="4" name="LastSaved">
    <vt:filetime>2024-10-22T00:00:00Z</vt:filetime>
  </property>
  <property fmtid="{D5CDD505-2E9C-101B-9397-08002B2CF9AE}" pid="5" name="Producer">
    <vt:lpwstr>3-Heights(TM) PDF Security Shell 4.8.25.2 (http://www.pdf-tools.com)</vt:lpwstr>
  </property>
</Properties>
</file>