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9" r:id="rId7"/>
    <p:sldId id="262" r:id="rId8"/>
    <p:sldId id="263" r:id="rId9"/>
    <p:sldId id="264" r:id="rId10"/>
    <p:sldId id="270" r:id="rId11"/>
    <p:sldId id="271" r:id="rId12"/>
    <p:sldId id="266" r:id="rId13"/>
  </p:sldIdLst>
  <p:sldSz cx="18288000" cy="10287000"/>
  <p:notesSz cx="6858000" cy="9144000"/>
  <p:embeddedFontLst>
    <p:embeddedFont>
      <p:font typeface="Arsenal" panose="020B0604020202020204" charset="0"/>
      <p:regular r:id="rId15"/>
    </p:embeddedFont>
    <p:embeddedFont>
      <p:font typeface="Arsenal Bold" panose="020B0604020202020204" charset="0"/>
      <p:regular r:id="rId16"/>
    </p:embeddedFont>
    <p:embeddedFont>
      <p:font typeface="Arsenal Bold Italics" panose="020B0604020202020204" charset="0"/>
      <p:regular r:id="rId17"/>
    </p:embeddedFont>
    <p:embeddedFont>
      <p:font typeface="Arsenal Italics" panose="020B0604020202020204" charset="0"/>
      <p:regular r:id="rId18"/>
    </p:embeddedFont>
    <p:embeddedFont>
      <p:font typeface="IBM Plex Sans" panose="020B0503050203000203" pitchFamily="34" charset="0"/>
      <p:regular r:id="rId19"/>
      <p:bold r:id="rId20"/>
      <p:italic r:id="rId21"/>
      <p:boldItalic r:id="rId22"/>
    </p:embeddedFont>
    <p:embeddedFont>
      <p:font typeface="Pecita" panose="03050502000000000000" charset="2"/>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0783" autoAdjust="0"/>
  </p:normalViewPr>
  <p:slideViewPr>
    <p:cSldViewPr>
      <p:cViewPr varScale="1">
        <p:scale>
          <a:sx n="60" d="100"/>
          <a:sy n="60" d="100"/>
        </p:scale>
        <p:origin x="382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1CCA0-B194-4A97-A4BC-B4B7DC0E4657}"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F8CB0-58FC-45EA-8C14-990E701FE67B}" type="slidenum">
              <a:rPr lang="en-US" smtClean="0"/>
              <a:t>‹#›</a:t>
            </a:fld>
            <a:endParaRPr lang="en-US"/>
          </a:p>
        </p:txBody>
      </p:sp>
    </p:spTree>
    <p:extLst>
      <p:ext uri="{BB962C8B-B14F-4D97-AF65-F5344CB8AC3E}">
        <p14:creationId xmlns:p14="http://schemas.microsoft.com/office/powerpoint/2010/main" val="81784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7F8CB0-58FC-45EA-8C14-990E701FE67B}" type="slidenum">
              <a:rPr lang="en-US" smtClean="0"/>
              <a:t>2</a:t>
            </a:fld>
            <a:endParaRPr lang="en-US"/>
          </a:p>
        </p:txBody>
      </p:sp>
    </p:spTree>
    <p:extLst>
      <p:ext uri="{BB962C8B-B14F-4D97-AF65-F5344CB8AC3E}">
        <p14:creationId xmlns:p14="http://schemas.microsoft.com/office/powerpoint/2010/main" val="222122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6824"/>
        </a:solidFill>
        <a:effectLst/>
      </p:bgPr>
    </p:bg>
    <p:spTree>
      <p:nvGrpSpPr>
        <p:cNvPr id="1" name=""/>
        <p:cNvGrpSpPr/>
        <p:nvPr/>
      </p:nvGrpSpPr>
      <p:grpSpPr>
        <a:xfrm>
          <a:off x="0" y="0"/>
          <a:ext cx="0" cy="0"/>
          <a:chOff x="0" y="0"/>
          <a:chExt cx="0" cy="0"/>
        </a:xfrm>
      </p:grpSpPr>
      <p:sp>
        <p:nvSpPr>
          <p:cNvPr id="2" name="Freeform 2"/>
          <p:cNvSpPr/>
          <p:nvPr/>
        </p:nvSpPr>
        <p:spPr>
          <a:xfrm rot="7993648">
            <a:off x="-834765" y="2712211"/>
            <a:ext cx="21049840" cy="24951319"/>
          </a:xfrm>
          <a:custGeom>
            <a:avLst/>
            <a:gdLst/>
            <a:ahLst/>
            <a:cxnLst/>
            <a:rect l="l" t="t" r="r" b="b"/>
            <a:pathLst>
              <a:path w="21049840" h="24951319">
                <a:moveTo>
                  <a:pt x="0" y="0"/>
                </a:moveTo>
                <a:lnTo>
                  <a:pt x="21049840" y="0"/>
                </a:lnTo>
                <a:lnTo>
                  <a:pt x="21049840" y="24951319"/>
                </a:lnTo>
                <a:lnTo>
                  <a:pt x="0" y="24951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9814094">
            <a:off x="-10515152" y="-15073332"/>
            <a:ext cx="31044605" cy="21053887"/>
          </a:xfrm>
          <a:custGeom>
            <a:avLst/>
            <a:gdLst/>
            <a:ahLst/>
            <a:cxnLst/>
            <a:rect l="l" t="t" r="r" b="b"/>
            <a:pathLst>
              <a:path w="31044605" h="21053887">
                <a:moveTo>
                  <a:pt x="0" y="0"/>
                </a:moveTo>
                <a:lnTo>
                  <a:pt x="31044605" y="0"/>
                </a:lnTo>
                <a:lnTo>
                  <a:pt x="31044605" y="21053887"/>
                </a:lnTo>
                <a:lnTo>
                  <a:pt x="0" y="21053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780971" y="3654019"/>
            <a:ext cx="14901530" cy="1603087"/>
          </a:xfrm>
          <a:prstGeom prst="rect">
            <a:avLst/>
          </a:prstGeom>
        </p:spPr>
        <p:txBody>
          <a:bodyPr lIns="0" tIns="0" rIns="0" bIns="0" rtlCol="0" anchor="t">
            <a:spAutoFit/>
          </a:bodyPr>
          <a:lstStyle/>
          <a:p>
            <a:pPr algn="ctr">
              <a:lnSpc>
                <a:spcPts val="12451"/>
              </a:lnSpc>
            </a:pPr>
            <a:r>
              <a:rPr lang="en-US" sz="11019" err="1">
                <a:solidFill>
                  <a:srgbClr val="FFFFFF"/>
                </a:solidFill>
                <a:latin typeface="Arsenal Bold"/>
              </a:rPr>
              <a:t>Topdown</a:t>
            </a:r>
            <a:r>
              <a:rPr lang="en-US" sz="11019">
                <a:solidFill>
                  <a:srgbClr val="FFFFFF"/>
                </a:solidFill>
                <a:latin typeface="Arsenal Bold"/>
              </a:rPr>
              <a:t> </a:t>
            </a:r>
            <a:r>
              <a:rPr lang="en-US" sz="11019" err="1">
                <a:solidFill>
                  <a:srgbClr val="FFFFFF"/>
                </a:solidFill>
                <a:latin typeface="Arsenal Bold"/>
              </a:rPr>
              <a:t>appoach</a:t>
            </a:r>
            <a:endParaRPr lang="en-US" sz="11019">
              <a:solidFill>
                <a:srgbClr val="FFFFFF"/>
              </a:solidFill>
              <a:latin typeface="Arsenal Bold"/>
            </a:endParaRPr>
          </a:p>
        </p:txBody>
      </p:sp>
      <p:sp>
        <p:nvSpPr>
          <p:cNvPr id="5" name="TextBox 5"/>
          <p:cNvSpPr txBox="1"/>
          <p:nvPr/>
        </p:nvSpPr>
        <p:spPr>
          <a:xfrm>
            <a:off x="1600200" y="5600700"/>
            <a:ext cx="14901530" cy="938270"/>
          </a:xfrm>
          <a:prstGeom prst="rect">
            <a:avLst/>
          </a:prstGeom>
        </p:spPr>
        <p:txBody>
          <a:bodyPr lIns="0" tIns="0" rIns="0" bIns="0" rtlCol="0" anchor="t">
            <a:spAutoFit/>
          </a:bodyPr>
          <a:lstStyle/>
          <a:p>
            <a:pPr algn="ctr">
              <a:lnSpc>
                <a:spcPts val="8190"/>
              </a:lnSpc>
            </a:pPr>
            <a:r>
              <a:rPr lang="en-US" sz="4800">
                <a:solidFill>
                  <a:srgbClr val="000000"/>
                </a:solidFill>
                <a:latin typeface="Arsenal Bold" panose="020B0604020202020204" charset="0"/>
              </a:rPr>
              <a:t>What is </a:t>
            </a:r>
            <a:r>
              <a:rPr lang="en-US" sz="4800" err="1">
                <a:solidFill>
                  <a:srgbClr val="000000"/>
                </a:solidFill>
                <a:latin typeface="Arsenal Bold" panose="020B0604020202020204" charset="0"/>
              </a:rPr>
              <a:t>Topdown</a:t>
            </a:r>
            <a:r>
              <a:rPr lang="en-US" sz="4800">
                <a:solidFill>
                  <a:srgbClr val="000000"/>
                </a:solidFill>
                <a:latin typeface="Arsenal Bold" panose="020B0604020202020204" charset="0"/>
              </a:rPr>
              <a:t> </a:t>
            </a:r>
            <a:r>
              <a:rPr lang="en-US" sz="4800" err="1">
                <a:solidFill>
                  <a:srgbClr val="000000"/>
                </a:solidFill>
                <a:latin typeface="Arsenal Bold" panose="020B0604020202020204" charset="0"/>
              </a:rPr>
              <a:t>appoach</a:t>
            </a:r>
            <a:r>
              <a:rPr lang="en-US" sz="4800">
                <a:solidFill>
                  <a:srgbClr val="000000"/>
                </a:solidFill>
                <a:latin typeface="Arsenal Bold" panose="020B0604020202020204" charset="0"/>
              </a:rPr>
              <a:t> and how to apply it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961456" flipH="1">
            <a:off x="-12755584" y="-8987600"/>
            <a:ext cx="21049840" cy="24951319"/>
          </a:xfrm>
          <a:custGeom>
            <a:avLst/>
            <a:gdLst/>
            <a:ahLst/>
            <a:cxnLst/>
            <a:rect l="l" t="t" r="r" b="b"/>
            <a:pathLst>
              <a:path w="21049840" h="24951319">
                <a:moveTo>
                  <a:pt x="21049840" y="0"/>
                </a:moveTo>
                <a:lnTo>
                  <a:pt x="0" y="0"/>
                </a:lnTo>
                <a:lnTo>
                  <a:pt x="0" y="24951319"/>
                </a:lnTo>
                <a:lnTo>
                  <a:pt x="21049840" y="24951319"/>
                </a:lnTo>
                <a:lnTo>
                  <a:pt x="2104984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118169" y="3085219"/>
            <a:ext cx="8408562" cy="4616648"/>
          </a:xfrm>
          <a:prstGeom prst="rect">
            <a:avLst/>
          </a:prstGeom>
        </p:spPr>
        <p:txBody>
          <a:bodyPr lIns="0" tIns="0" rIns="0" bIns="0" rtlCol="0" anchor="t">
            <a:spAutoFit/>
          </a:bodyPr>
          <a:lstStyle/>
          <a:p>
            <a:pPr>
              <a:spcBef>
                <a:spcPct val="0"/>
              </a:spcBef>
            </a:pPr>
            <a:r>
              <a:rPr lang="en-US" sz="6000">
                <a:solidFill>
                  <a:srgbClr val="341919"/>
                </a:solidFill>
                <a:latin typeface="IBM Plex Sans"/>
              </a:rPr>
              <a:t>Focus on systematically addressing each problem, starting with the most impactful factor.</a:t>
            </a:r>
          </a:p>
        </p:txBody>
      </p:sp>
      <p:grpSp>
        <p:nvGrpSpPr>
          <p:cNvPr id="4" name="Group 4"/>
          <p:cNvGrpSpPr/>
          <p:nvPr/>
        </p:nvGrpSpPr>
        <p:grpSpPr>
          <a:xfrm>
            <a:off x="8118169" y="1636013"/>
            <a:ext cx="10169831" cy="1563789"/>
            <a:chOff x="0" y="114300"/>
            <a:chExt cx="13559775" cy="2085052"/>
          </a:xfrm>
        </p:grpSpPr>
        <p:sp>
          <p:nvSpPr>
            <p:cNvPr id="5" name="TextBox 5"/>
            <p:cNvSpPr txBox="1"/>
            <p:nvPr/>
          </p:nvSpPr>
          <p:spPr>
            <a:xfrm>
              <a:off x="0" y="114300"/>
              <a:ext cx="13559775" cy="1094317"/>
            </a:xfrm>
            <a:prstGeom prst="rect">
              <a:avLst/>
            </a:prstGeom>
          </p:spPr>
          <p:txBody>
            <a:bodyPr lIns="0" tIns="0" rIns="0" bIns="0" rtlCol="0" anchor="t">
              <a:spAutoFit/>
            </a:bodyPr>
            <a:lstStyle/>
            <a:p>
              <a:pPr>
                <a:lnSpc>
                  <a:spcPts val="6400"/>
                </a:lnSpc>
              </a:pPr>
              <a:r>
                <a:rPr lang="en-US" sz="6400">
                  <a:solidFill>
                    <a:srgbClr val="FF9367"/>
                  </a:solidFill>
                  <a:latin typeface="Arsenal Bold Italics"/>
                </a:rPr>
                <a:t>Step 3: Address Each Part</a:t>
              </a:r>
            </a:p>
          </p:txBody>
        </p:sp>
        <p:sp>
          <p:nvSpPr>
            <p:cNvPr id="6" name="TextBox 6"/>
            <p:cNvSpPr txBox="1"/>
            <p:nvPr/>
          </p:nvSpPr>
          <p:spPr>
            <a:xfrm>
              <a:off x="0" y="952257"/>
              <a:ext cx="13559775" cy="1247095"/>
            </a:xfrm>
            <a:prstGeom prst="rect">
              <a:avLst/>
            </a:prstGeom>
          </p:spPr>
          <p:txBody>
            <a:bodyPr lIns="0" tIns="0" rIns="0" bIns="0" rtlCol="0" anchor="t">
              <a:spAutoFit/>
            </a:bodyPr>
            <a:lstStyle/>
            <a:p>
              <a:pPr>
                <a:lnSpc>
                  <a:spcPts val="6251"/>
                </a:lnSpc>
              </a:pPr>
              <a:endParaRPr lang="en-US" sz="8563">
                <a:solidFill>
                  <a:srgbClr val="000000"/>
                </a:solidFill>
                <a:latin typeface="Pecita"/>
              </a:endParaRPr>
            </a:p>
          </p:txBody>
        </p:sp>
      </p:grpSp>
      <p:sp>
        <p:nvSpPr>
          <p:cNvPr id="7" name="Freeform 7"/>
          <p:cNvSpPr/>
          <p:nvPr/>
        </p:nvSpPr>
        <p:spPr>
          <a:xfrm>
            <a:off x="672688" y="4318690"/>
            <a:ext cx="6006648" cy="4516277"/>
          </a:xfrm>
          <a:custGeom>
            <a:avLst/>
            <a:gdLst/>
            <a:ahLst/>
            <a:cxnLst/>
            <a:rect l="l" t="t" r="r" b="b"/>
            <a:pathLst>
              <a:path w="6006648" h="4516277">
                <a:moveTo>
                  <a:pt x="0" y="0"/>
                </a:moveTo>
                <a:lnTo>
                  <a:pt x="6006648" y="0"/>
                </a:lnTo>
                <a:lnTo>
                  <a:pt x="6006648" y="4516277"/>
                </a:lnTo>
                <a:lnTo>
                  <a:pt x="0" y="4516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320189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498493">
            <a:off x="9913914" y="-10130599"/>
            <a:ext cx="21049840" cy="24951319"/>
          </a:xfrm>
          <a:custGeom>
            <a:avLst/>
            <a:gdLst/>
            <a:ahLst/>
            <a:cxnLst/>
            <a:rect l="l" t="t" r="r" b="b"/>
            <a:pathLst>
              <a:path w="21049840" h="24951319">
                <a:moveTo>
                  <a:pt x="0" y="0"/>
                </a:moveTo>
                <a:lnTo>
                  <a:pt x="21049840" y="0"/>
                </a:lnTo>
                <a:lnTo>
                  <a:pt x="21049840" y="24951318"/>
                </a:lnTo>
                <a:lnTo>
                  <a:pt x="0" y="249513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280669" y="3087158"/>
            <a:ext cx="5255881" cy="5464526"/>
          </a:xfrm>
          <a:custGeom>
            <a:avLst/>
            <a:gdLst/>
            <a:ahLst/>
            <a:cxnLst/>
            <a:rect l="l" t="t" r="r" b="b"/>
            <a:pathLst>
              <a:path w="5255881" h="5464526">
                <a:moveTo>
                  <a:pt x="0" y="0"/>
                </a:moveTo>
                <a:lnTo>
                  <a:pt x="5255881" y="0"/>
                </a:lnTo>
                <a:lnTo>
                  <a:pt x="5255881" y="5464527"/>
                </a:lnTo>
                <a:lnTo>
                  <a:pt x="0" y="54645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3">
            <a:extLst>
              <a:ext uri="{FF2B5EF4-FFF2-40B4-BE49-F238E27FC236}">
                <a16:creationId xmlns:a16="http://schemas.microsoft.com/office/drawing/2014/main" id="{C93C8389-D72A-CF4E-7B1C-2D9AC5FBD704}"/>
              </a:ext>
            </a:extLst>
          </p:cNvPr>
          <p:cNvSpPr txBox="1"/>
          <p:nvPr/>
        </p:nvSpPr>
        <p:spPr>
          <a:xfrm>
            <a:off x="1922416" y="2972575"/>
            <a:ext cx="8408562" cy="4616648"/>
          </a:xfrm>
          <a:prstGeom prst="rect">
            <a:avLst/>
          </a:prstGeom>
        </p:spPr>
        <p:txBody>
          <a:bodyPr wrap="square" lIns="0" tIns="0" rIns="0" bIns="0" rtlCol="0" anchor="t">
            <a:spAutoFit/>
          </a:bodyPr>
          <a:lstStyle/>
          <a:p>
            <a:pPr>
              <a:spcBef>
                <a:spcPct val="0"/>
              </a:spcBef>
            </a:pPr>
            <a:r>
              <a:rPr lang="en-US" sz="6000">
                <a:solidFill>
                  <a:srgbClr val="341919"/>
                </a:solidFill>
                <a:latin typeface="IBM Plex Sans"/>
              </a:rPr>
              <a:t>Synthesize improvements and assess the overall performance of the entire web application.</a:t>
            </a:r>
          </a:p>
        </p:txBody>
      </p:sp>
      <p:grpSp>
        <p:nvGrpSpPr>
          <p:cNvPr id="14" name="Group 4">
            <a:extLst>
              <a:ext uri="{FF2B5EF4-FFF2-40B4-BE49-F238E27FC236}">
                <a16:creationId xmlns:a16="http://schemas.microsoft.com/office/drawing/2014/main" id="{FEB8F109-53AF-3734-E159-760EEF539FFD}"/>
              </a:ext>
            </a:extLst>
          </p:cNvPr>
          <p:cNvGrpSpPr/>
          <p:nvPr/>
        </p:nvGrpSpPr>
        <p:grpSpPr>
          <a:xfrm>
            <a:off x="1922416" y="1523369"/>
            <a:ext cx="10421983" cy="1563789"/>
            <a:chOff x="-2" y="114300"/>
            <a:chExt cx="16806648" cy="2085052"/>
          </a:xfrm>
        </p:grpSpPr>
        <p:sp>
          <p:nvSpPr>
            <p:cNvPr id="15" name="TextBox 5">
              <a:extLst>
                <a:ext uri="{FF2B5EF4-FFF2-40B4-BE49-F238E27FC236}">
                  <a16:creationId xmlns:a16="http://schemas.microsoft.com/office/drawing/2014/main" id="{09857B38-E84A-4BB7-E6A7-B082D8B83954}"/>
                </a:ext>
              </a:extLst>
            </p:cNvPr>
            <p:cNvSpPr txBox="1"/>
            <p:nvPr/>
          </p:nvSpPr>
          <p:spPr>
            <a:xfrm>
              <a:off x="-2" y="114300"/>
              <a:ext cx="16806648" cy="1094317"/>
            </a:xfrm>
            <a:prstGeom prst="rect">
              <a:avLst/>
            </a:prstGeom>
          </p:spPr>
          <p:txBody>
            <a:bodyPr wrap="square" lIns="0" tIns="0" rIns="0" bIns="0" rtlCol="0" anchor="t">
              <a:spAutoFit/>
            </a:bodyPr>
            <a:lstStyle/>
            <a:p>
              <a:pPr>
                <a:lnSpc>
                  <a:spcPts val="6400"/>
                </a:lnSpc>
              </a:pPr>
              <a:r>
                <a:rPr lang="en-US" sz="6400">
                  <a:solidFill>
                    <a:srgbClr val="FF9367"/>
                  </a:solidFill>
                  <a:latin typeface="Arsenal Bold Italics"/>
                </a:rPr>
                <a:t>Step 4: Synthesize and Review</a:t>
              </a:r>
            </a:p>
          </p:txBody>
        </p:sp>
        <p:sp>
          <p:nvSpPr>
            <p:cNvPr id="16" name="TextBox 6">
              <a:extLst>
                <a:ext uri="{FF2B5EF4-FFF2-40B4-BE49-F238E27FC236}">
                  <a16:creationId xmlns:a16="http://schemas.microsoft.com/office/drawing/2014/main" id="{08E5460F-F2D9-9307-5680-570A19DD28CB}"/>
                </a:ext>
              </a:extLst>
            </p:cNvPr>
            <p:cNvSpPr txBox="1"/>
            <p:nvPr/>
          </p:nvSpPr>
          <p:spPr>
            <a:xfrm>
              <a:off x="0" y="952257"/>
              <a:ext cx="13559775" cy="1247095"/>
            </a:xfrm>
            <a:prstGeom prst="rect">
              <a:avLst/>
            </a:prstGeom>
          </p:spPr>
          <p:txBody>
            <a:bodyPr lIns="0" tIns="0" rIns="0" bIns="0" rtlCol="0" anchor="t">
              <a:spAutoFit/>
            </a:bodyPr>
            <a:lstStyle/>
            <a:p>
              <a:pPr>
                <a:lnSpc>
                  <a:spcPts val="6251"/>
                </a:lnSpc>
              </a:pPr>
              <a:endParaRPr lang="en-US" sz="8563">
                <a:solidFill>
                  <a:srgbClr val="000000"/>
                </a:solidFill>
                <a:latin typeface="Pecita"/>
              </a:endParaRPr>
            </a:p>
          </p:txBody>
        </p:sp>
      </p:grpSp>
    </p:spTree>
    <p:extLst>
      <p:ext uri="{BB962C8B-B14F-4D97-AF65-F5344CB8AC3E}">
        <p14:creationId xmlns:p14="http://schemas.microsoft.com/office/powerpoint/2010/main" val="283514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BDDD2"/>
        </a:solidFill>
        <a:effectLst/>
      </p:bgPr>
    </p:bg>
    <p:spTree>
      <p:nvGrpSpPr>
        <p:cNvPr id="1" name=""/>
        <p:cNvGrpSpPr/>
        <p:nvPr/>
      </p:nvGrpSpPr>
      <p:grpSpPr>
        <a:xfrm>
          <a:off x="0" y="0"/>
          <a:ext cx="0" cy="0"/>
          <a:chOff x="0" y="0"/>
          <a:chExt cx="0" cy="0"/>
        </a:xfrm>
      </p:grpSpPr>
      <p:sp>
        <p:nvSpPr>
          <p:cNvPr id="2" name="Freeform 2"/>
          <p:cNvSpPr/>
          <p:nvPr/>
        </p:nvSpPr>
        <p:spPr>
          <a:xfrm rot="10187568">
            <a:off x="-8490858" y="6754213"/>
            <a:ext cx="31044605" cy="21053887"/>
          </a:xfrm>
          <a:custGeom>
            <a:avLst/>
            <a:gdLst/>
            <a:ahLst/>
            <a:cxnLst/>
            <a:rect l="l" t="t" r="r" b="b"/>
            <a:pathLst>
              <a:path w="31044605" h="21053887">
                <a:moveTo>
                  <a:pt x="0" y="0"/>
                </a:moveTo>
                <a:lnTo>
                  <a:pt x="31044605" y="0"/>
                </a:lnTo>
                <a:lnTo>
                  <a:pt x="31044605" y="21053886"/>
                </a:lnTo>
                <a:lnTo>
                  <a:pt x="0" y="21053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792962" y="1551184"/>
            <a:ext cx="6741436" cy="5139724"/>
            <a:chOff x="-48504" y="0"/>
            <a:chExt cx="8145811" cy="6625693"/>
          </a:xfrm>
        </p:grpSpPr>
        <p:sp>
          <p:nvSpPr>
            <p:cNvPr id="4" name="TextBox 4"/>
            <p:cNvSpPr txBox="1"/>
            <p:nvPr/>
          </p:nvSpPr>
          <p:spPr>
            <a:xfrm>
              <a:off x="0" y="0"/>
              <a:ext cx="8097307" cy="1299501"/>
            </a:xfrm>
            <a:prstGeom prst="rect">
              <a:avLst/>
            </a:prstGeom>
          </p:spPr>
          <p:txBody>
            <a:bodyPr lIns="0" tIns="0" rIns="0" bIns="0" rtlCol="0" anchor="t">
              <a:spAutoFit/>
            </a:bodyPr>
            <a:lstStyle/>
            <a:p>
              <a:pPr>
                <a:lnSpc>
                  <a:spcPts val="7616"/>
                </a:lnSpc>
              </a:pPr>
              <a:r>
                <a:rPr lang="en-US" sz="6400">
                  <a:solidFill>
                    <a:srgbClr val="FFFFFF"/>
                  </a:solidFill>
                  <a:latin typeface="Arsenal Italics"/>
                </a:rPr>
                <a:t>Conclusion</a:t>
              </a:r>
            </a:p>
          </p:txBody>
        </p:sp>
        <p:sp>
          <p:nvSpPr>
            <p:cNvPr id="5" name="TextBox 5"/>
            <p:cNvSpPr txBox="1"/>
            <p:nvPr/>
          </p:nvSpPr>
          <p:spPr>
            <a:xfrm>
              <a:off x="-48504" y="1589991"/>
              <a:ext cx="8097307" cy="5035702"/>
            </a:xfrm>
            <a:prstGeom prst="rect">
              <a:avLst/>
            </a:prstGeom>
          </p:spPr>
          <p:txBody>
            <a:bodyPr lIns="0" tIns="0" rIns="0" bIns="0" rtlCol="0" anchor="t">
              <a:spAutoFit/>
            </a:bodyPr>
            <a:lstStyle/>
            <a:p>
              <a:pPr>
                <a:spcBef>
                  <a:spcPct val="0"/>
                </a:spcBef>
              </a:pPr>
              <a:r>
                <a:rPr lang="en-US" sz="2800">
                  <a:solidFill>
                    <a:srgbClr val="341919"/>
                  </a:solidFill>
                  <a:latin typeface="IBM Plex Sans"/>
                </a:rPr>
                <a:t>The application of the "Top-Down Approach" not only enhances information management and problem-solving skills but also establishes an organized and effective approach across different aspects of life. Try it out and explore further the flexibility and power of this method! Thank you for joining the presentation!</a:t>
              </a:r>
            </a:p>
          </p:txBody>
        </p:sp>
      </p:grpSp>
      <p:sp>
        <p:nvSpPr>
          <p:cNvPr id="6" name="Freeform 6"/>
          <p:cNvSpPr/>
          <p:nvPr/>
        </p:nvSpPr>
        <p:spPr>
          <a:xfrm>
            <a:off x="8287085" y="1314450"/>
            <a:ext cx="9289512" cy="8102519"/>
          </a:xfrm>
          <a:custGeom>
            <a:avLst/>
            <a:gdLst/>
            <a:ahLst/>
            <a:cxnLst/>
            <a:rect l="l" t="t" r="r" b="b"/>
            <a:pathLst>
              <a:path w="9289512" h="8102519">
                <a:moveTo>
                  <a:pt x="0" y="0"/>
                </a:moveTo>
                <a:lnTo>
                  <a:pt x="9289513" y="0"/>
                </a:lnTo>
                <a:lnTo>
                  <a:pt x="9289513" y="8102519"/>
                </a:lnTo>
                <a:lnTo>
                  <a:pt x="0" y="81025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7048" y="1104900"/>
            <a:ext cx="8347170" cy="1713098"/>
          </a:xfrm>
          <a:prstGeom prst="rect">
            <a:avLst/>
          </a:prstGeom>
        </p:spPr>
        <p:txBody>
          <a:bodyPr wrap="square" lIns="0" tIns="0" rIns="0" bIns="0" rtlCol="0" anchor="t">
            <a:spAutoFit/>
          </a:bodyPr>
          <a:lstStyle/>
          <a:p>
            <a:pPr algn="ctr">
              <a:lnSpc>
                <a:spcPts val="6793"/>
              </a:lnSpc>
            </a:pPr>
            <a:r>
              <a:rPr lang="en-US" sz="5266" b="1">
                <a:solidFill>
                  <a:srgbClr val="F57A30"/>
                </a:solidFill>
                <a:latin typeface="Arsenal Bold" panose="020B0604020202020204" charset="0"/>
              </a:rPr>
              <a:t>Understanding Top-Down Approach </a:t>
            </a:r>
          </a:p>
        </p:txBody>
      </p:sp>
      <p:sp>
        <p:nvSpPr>
          <p:cNvPr id="3" name="TextBox 3"/>
          <p:cNvSpPr txBox="1"/>
          <p:nvPr/>
        </p:nvSpPr>
        <p:spPr>
          <a:xfrm>
            <a:off x="1028700" y="3162300"/>
            <a:ext cx="7851870" cy="6577313"/>
          </a:xfrm>
          <a:prstGeom prst="rect">
            <a:avLst/>
          </a:prstGeom>
        </p:spPr>
        <p:txBody>
          <a:bodyPr lIns="0" tIns="0" rIns="0" bIns="0" rtlCol="0" anchor="t">
            <a:spAutoFit/>
          </a:bodyPr>
          <a:lstStyle/>
          <a:p>
            <a:pPr algn="ctr">
              <a:lnSpc>
                <a:spcPts val="6453"/>
              </a:lnSpc>
            </a:pPr>
            <a:r>
              <a:rPr lang="en-US" sz="3600">
                <a:solidFill>
                  <a:srgbClr val="000000"/>
                </a:solidFill>
                <a:latin typeface="IBM Plex Sans" panose="020B0503050203000203" pitchFamily="34" charset="0"/>
              </a:rPr>
              <a:t>The Top-Down Approach is a method of organizing information and work processes by starting from the general and gradually delving into the details. It reflects the philosophy of 'starting from the overall goal and gradually breaking down into specific parts</a:t>
            </a:r>
          </a:p>
        </p:txBody>
      </p:sp>
      <p:pic>
        <p:nvPicPr>
          <p:cNvPr id="8" name="Picture 7" descr="A diagram of a chart showing different types of business&#10;&#10;Description automatically generated">
            <a:extLst>
              <a:ext uri="{FF2B5EF4-FFF2-40B4-BE49-F238E27FC236}">
                <a16:creationId xmlns:a16="http://schemas.microsoft.com/office/drawing/2014/main" id="{3CC3B95F-6B2B-FB47-35C6-2E2C93660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836" y="1714500"/>
            <a:ext cx="7986464"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8966" y="3128732"/>
            <a:ext cx="6571347" cy="6060313"/>
          </a:xfrm>
          <a:prstGeom prst="rect">
            <a:avLst/>
          </a:prstGeom>
        </p:spPr>
        <p:txBody>
          <a:bodyPr lIns="0" tIns="0" rIns="0" bIns="0" rtlCol="0" anchor="t">
            <a:spAutoFit/>
          </a:bodyPr>
          <a:lstStyle/>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Clear Overview</a:t>
            </a:r>
            <a:r>
              <a:rPr lang="en-US" sz="2000">
                <a:solidFill>
                  <a:srgbClr val="341919"/>
                </a:solidFill>
                <a:latin typeface="IBM Plex Sans"/>
              </a:rPr>
              <a:t>: Starting with an overall view helps to understand the overall structure of the system or problem.</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Effective Project Management</a:t>
            </a:r>
            <a:r>
              <a:rPr lang="en-US" sz="2000">
                <a:solidFill>
                  <a:srgbClr val="341919"/>
                </a:solidFill>
                <a:latin typeface="IBM Plex Sans"/>
              </a:rPr>
              <a:t>: For project management, the top-down approach helps identify key tasks and allocate responsibilities efficiently.</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Risk Management</a:t>
            </a:r>
            <a:r>
              <a:rPr lang="en-US" sz="2000">
                <a:solidFill>
                  <a:srgbClr val="341919"/>
                </a:solidFill>
                <a:latin typeface="IBM Plex Sans"/>
              </a:rPr>
              <a:t>: This approach aids in early identification and management of risks during development.</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Focus on Objectives</a:t>
            </a:r>
            <a:r>
              <a:rPr lang="en-US" sz="2000">
                <a:solidFill>
                  <a:srgbClr val="341919"/>
                </a:solidFill>
                <a:latin typeface="IBM Plex Sans"/>
              </a:rPr>
              <a:t>: It keeps the focus on the main objectives of the project and helps avoid distractions.</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Time and Resource Savings</a:t>
            </a:r>
            <a:r>
              <a:rPr lang="en-US" sz="2000">
                <a:solidFill>
                  <a:srgbClr val="341919"/>
                </a:solidFill>
                <a:latin typeface="IBM Plex Sans"/>
              </a:rPr>
              <a:t>: Defining the main structure early can reduce inefficient use of time and resources.</a:t>
            </a:r>
          </a:p>
        </p:txBody>
      </p:sp>
      <p:sp>
        <p:nvSpPr>
          <p:cNvPr id="3" name="TextBox 3"/>
          <p:cNvSpPr txBox="1"/>
          <p:nvPr/>
        </p:nvSpPr>
        <p:spPr>
          <a:xfrm>
            <a:off x="10058400" y="3105289"/>
            <a:ext cx="6571347" cy="6496330"/>
          </a:xfrm>
          <a:prstGeom prst="rect">
            <a:avLst/>
          </a:prstGeom>
        </p:spPr>
        <p:txBody>
          <a:bodyPr lIns="0" tIns="0" rIns="0" bIns="0" rtlCol="0" anchor="t">
            <a:spAutoFit/>
          </a:bodyPr>
          <a:lstStyle/>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Lack of Detail</a:t>
            </a:r>
            <a:r>
              <a:rPr lang="en-US" sz="2000">
                <a:solidFill>
                  <a:srgbClr val="341919"/>
                </a:solidFill>
                <a:latin typeface="IBM Plex Sans"/>
              </a:rPr>
              <a:t>: Starting from the top may overlook some important details.</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Difficulty in Handling Changes</a:t>
            </a:r>
            <a:r>
              <a:rPr lang="en-US" sz="2000">
                <a:solidFill>
                  <a:srgbClr val="341919"/>
                </a:solidFill>
                <a:latin typeface="IBM Plex Sans"/>
              </a:rPr>
              <a:t>: Adjusting the structure can be challenging if there are sudden changes in requirements.</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Team Understanding Challenges</a:t>
            </a:r>
            <a:r>
              <a:rPr lang="en-US" sz="2000">
                <a:solidFill>
                  <a:srgbClr val="341919"/>
                </a:solidFill>
                <a:latin typeface="IBM Plex Sans"/>
              </a:rPr>
              <a:t>: Team members may face difficulties in understanding and implementing the top-down model without effective communication.</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Control Challenges at Detail Level</a:t>
            </a:r>
            <a:r>
              <a:rPr lang="en-US" sz="2000">
                <a:solidFill>
                  <a:srgbClr val="341919"/>
                </a:solidFill>
                <a:latin typeface="IBM Plex Sans"/>
              </a:rPr>
              <a:t>: It may be challenging to control and manage details at a high level.</a:t>
            </a:r>
          </a:p>
          <a:p>
            <a:pPr marL="342900" indent="-342900">
              <a:lnSpc>
                <a:spcPts val="3359"/>
              </a:lnSpc>
              <a:spcBef>
                <a:spcPct val="0"/>
              </a:spcBef>
              <a:buFont typeface="Arial" panose="020B0604020202020204" pitchFamily="34" charset="0"/>
              <a:buChar char="•"/>
            </a:pPr>
            <a:r>
              <a:rPr lang="en-US" sz="2000" b="1">
                <a:solidFill>
                  <a:srgbClr val="341919"/>
                </a:solidFill>
                <a:latin typeface="IBM Plex Sans"/>
              </a:rPr>
              <a:t>Risk of Object Loss</a:t>
            </a:r>
            <a:r>
              <a:rPr lang="en-US" sz="2000">
                <a:solidFill>
                  <a:srgbClr val="341919"/>
                </a:solidFill>
                <a:latin typeface="IBM Plex Sans"/>
              </a:rPr>
              <a:t>: There is a risk of missing out on leveraging dynamic ideas and input from the lower levels of the organization.</a:t>
            </a:r>
          </a:p>
        </p:txBody>
      </p:sp>
      <p:sp>
        <p:nvSpPr>
          <p:cNvPr id="5" name="TextBox 5"/>
          <p:cNvSpPr txBox="1"/>
          <p:nvPr/>
        </p:nvSpPr>
        <p:spPr>
          <a:xfrm>
            <a:off x="10058400" y="1485900"/>
            <a:ext cx="6571347" cy="1258833"/>
          </a:xfrm>
          <a:prstGeom prst="rect">
            <a:avLst/>
          </a:prstGeom>
        </p:spPr>
        <p:txBody>
          <a:bodyPr lIns="0" tIns="0" rIns="0" bIns="0" rtlCol="0" anchor="t">
            <a:spAutoFit/>
          </a:bodyPr>
          <a:lstStyle/>
          <a:p>
            <a:pPr>
              <a:lnSpc>
                <a:spcPts val="4956"/>
              </a:lnSpc>
            </a:pPr>
            <a:r>
              <a:rPr lang="en-US" sz="4130">
                <a:solidFill>
                  <a:srgbClr val="F57A30"/>
                </a:solidFill>
                <a:latin typeface="Arsenal Bold"/>
              </a:rPr>
              <a:t>Disadvantages of the top-down approach</a:t>
            </a:r>
          </a:p>
        </p:txBody>
      </p:sp>
      <p:sp>
        <p:nvSpPr>
          <p:cNvPr id="6" name="TextBox 6"/>
          <p:cNvSpPr txBox="1"/>
          <p:nvPr/>
        </p:nvSpPr>
        <p:spPr>
          <a:xfrm>
            <a:off x="1718966" y="1485900"/>
            <a:ext cx="6571347" cy="1280184"/>
          </a:xfrm>
          <a:prstGeom prst="rect">
            <a:avLst/>
          </a:prstGeom>
        </p:spPr>
        <p:txBody>
          <a:bodyPr lIns="0" tIns="0" rIns="0" bIns="0" rtlCol="0" anchor="t">
            <a:spAutoFit/>
          </a:bodyPr>
          <a:lstStyle/>
          <a:p>
            <a:pPr>
              <a:lnSpc>
                <a:spcPts val="5040"/>
              </a:lnSpc>
            </a:pPr>
            <a:r>
              <a:rPr lang="en-US" sz="4200">
                <a:solidFill>
                  <a:srgbClr val="F57A30"/>
                </a:solidFill>
                <a:latin typeface="Arsenal Bold"/>
              </a:rPr>
              <a:t>Advantages of the top-down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BDDD2"/>
        </a:solidFill>
        <a:effectLst/>
      </p:bgPr>
    </p:bg>
    <p:spTree>
      <p:nvGrpSpPr>
        <p:cNvPr id="1" name=""/>
        <p:cNvGrpSpPr/>
        <p:nvPr/>
      </p:nvGrpSpPr>
      <p:grpSpPr>
        <a:xfrm>
          <a:off x="0" y="0"/>
          <a:ext cx="0" cy="0"/>
          <a:chOff x="0" y="0"/>
          <a:chExt cx="0" cy="0"/>
        </a:xfrm>
      </p:grpSpPr>
      <p:sp>
        <p:nvSpPr>
          <p:cNvPr id="2" name="TextBox 2"/>
          <p:cNvSpPr txBox="1"/>
          <p:nvPr/>
        </p:nvSpPr>
        <p:spPr>
          <a:xfrm>
            <a:off x="10058400" y="2846350"/>
            <a:ext cx="7522376" cy="2923877"/>
          </a:xfrm>
          <a:prstGeom prst="rect">
            <a:avLst/>
          </a:prstGeom>
        </p:spPr>
        <p:txBody>
          <a:bodyPr wrap="square" lIns="0" tIns="0" rIns="0" bIns="0" rtlCol="0" anchor="t">
            <a:spAutoFit/>
          </a:bodyPr>
          <a:lstStyle/>
          <a:p>
            <a:pPr algn="ctr">
              <a:lnSpc>
                <a:spcPts val="7616"/>
              </a:lnSpc>
            </a:pPr>
            <a:r>
              <a:rPr lang="en-US" sz="6400">
                <a:solidFill>
                  <a:srgbClr val="FFFFFF"/>
                </a:solidFill>
                <a:latin typeface="Arsenal Italics"/>
              </a:rPr>
              <a:t>Applying Top-Down Approach in “Journey to your best” program</a:t>
            </a:r>
          </a:p>
        </p:txBody>
      </p:sp>
      <p:sp>
        <p:nvSpPr>
          <p:cNvPr id="4" name="Freeform 4"/>
          <p:cNvSpPr/>
          <p:nvPr/>
        </p:nvSpPr>
        <p:spPr>
          <a:xfrm rot="-10342102">
            <a:off x="-7624713" y="6373213"/>
            <a:ext cx="31044605" cy="21053887"/>
          </a:xfrm>
          <a:custGeom>
            <a:avLst/>
            <a:gdLst/>
            <a:ahLst/>
            <a:cxnLst/>
            <a:rect l="l" t="t" r="r" b="b"/>
            <a:pathLst>
              <a:path w="31044605" h="21053887">
                <a:moveTo>
                  <a:pt x="0" y="0"/>
                </a:moveTo>
                <a:lnTo>
                  <a:pt x="31044605" y="0"/>
                </a:lnTo>
                <a:lnTo>
                  <a:pt x="31044605" y="21053886"/>
                </a:lnTo>
                <a:lnTo>
                  <a:pt x="0" y="21053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53660" y="1996756"/>
            <a:ext cx="10606438" cy="6293488"/>
          </a:xfrm>
          <a:custGeom>
            <a:avLst/>
            <a:gdLst/>
            <a:ahLst/>
            <a:cxnLst/>
            <a:rect l="l" t="t" r="r" b="b"/>
            <a:pathLst>
              <a:path w="10606438" h="6293488">
                <a:moveTo>
                  <a:pt x="0" y="0"/>
                </a:moveTo>
                <a:lnTo>
                  <a:pt x="10606437" y="0"/>
                </a:lnTo>
                <a:lnTo>
                  <a:pt x="10606437" y="6293488"/>
                </a:lnTo>
                <a:lnTo>
                  <a:pt x="0" y="62934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12427" y="4579344"/>
            <a:ext cx="6080447" cy="1885950"/>
          </a:xfrm>
          <a:prstGeom prst="rect">
            <a:avLst/>
          </a:prstGeom>
        </p:spPr>
        <p:txBody>
          <a:bodyPr wrap="square" lIns="0" tIns="0" rIns="0" bIns="0" rtlCol="0" anchor="t">
            <a:spAutoFit/>
          </a:bodyPr>
          <a:lstStyle/>
          <a:p>
            <a:pPr algn="ctr">
              <a:lnSpc>
                <a:spcPts val="5040"/>
              </a:lnSpc>
              <a:spcBef>
                <a:spcPct val="0"/>
              </a:spcBef>
            </a:pPr>
            <a:r>
              <a:rPr lang="en-US" sz="3600">
                <a:solidFill>
                  <a:srgbClr val="341919"/>
                </a:solidFill>
                <a:latin typeface="Arsenal"/>
              </a:rPr>
              <a:t>Clearly outline what you aim to achieve or understand by the end of your study.</a:t>
            </a:r>
          </a:p>
        </p:txBody>
      </p:sp>
      <p:sp>
        <p:nvSpPr>
          <p:cNvPr id="3" name="TextBox 3"/>
          <p:cNvSpPr txBox="1"/>
          <p:nvPr/>
        </p:nvSpPr>
        <p:spPr>
          <a:xfrm>
            <a:off x="10660762" y="4588869"/>
            <a:ext cx="5440529" cy="4001095"/>
          </a:xfrm>
          <a:prstGeom prst="rect">
            <a:avLst/>
          </a:prstGeom>
        </p:spPr>
        <p:txBody>
          <a:bodyPr wrap="square" lIns="0" tIns="0" rIns="0" bIns="0" rtlCol="0" anchor="t">
            <a:spAutoFit/>
          </a:bodyPr>
          <a:lstStyle/>
          <a:p>
            <a:pPr algn="ctr">
              <a:lnSpc>
                <a:spcPts val="3884"/>
              </a:lnSpc>
              <a:spcBef>
                <a:spcPct val="0"/>
              </a:spcBef>
            </a:pPr>
            <a:r>
              <a:rPr lang="en-US" sz="3600">
                <a:solidFill>
                  <a:srgbClr val="000000"/>
                </a:solidFill>
                <a:latin typeface="Arsenal"/>
              </a:rPr>
              <a:t>Divide the overarching topic into its major sections or key components.</a:t>
            </a:r>
          </a:p>
          <a:p>
            <a:pPr algn="ctr">
              <a:lnSpc>
                <a:spcPts val="3884"/>
              </a:lnSpc>
              <a:spcBef>
                <a:spcPct val="0"/>
              </a:spcBef>
            </a:pPr>
            <a:r>
              <a:rPr lang="en-US" sz="3600">
                <a:solidFill>
                  <a:srgbClr val="000000"/>
                </a:solidFill>
                <a:latin typeface="Arsenal"/>
              </a:rPr>
              <a:t>For instance, if learning a programming language, categorize it into syntax, data types, and common terminology.</a:t>
            </a:r>
          </a:p>
        </p:txBody>
      </p:sp>
      <p:sp>
        <p:nvSpPr>
          <p:cNvPr id="4" name="TextBox 4"/>
          <p:cNvSpPr txBox="1"/>
          <p:nvPr/>
        </p:nvSpPr>
        <p:spPr>
          <a:xfrm>
            <a:off x="10210800" y="2933700"/>
            <a:ext cx="6340455" cy="1513235"/>
          </a:xfrm>
          <a:prstGeom prst="rect">
            <a:avLst/>
          </a:prstGeom>
        </p:spPr>
        <p:txBody>
          <a:bodyPr wrap="square" lIns="0" tIns="0" rIns="0" bIns="0" rtlCol="0" anchor="t">
            <a:spAutoFit/>
          </a:bodyPr>
          <a:lstStyle/>
          <a:p>
            <a:pPr algn="ctr">
              <a:lnSpc>
                <a:spcPts val="5937"/>
              </a:lnSpc>
            </a:pPr>
            <a:r>
              <a:rPr lang="en-US" sz="4947" b="1">
                <a:solidFill>
                  <a:srgbClr val="000000"/>
                </a:solidFill>
                <a:latin typeface="Arsenal" panose="020B0604020202020204" charset="0"/>
              </a:rPr>
              <a:t>Break Down into Major Sections</a:t>
            </a:r>
          </a:p>
        </p:txBody>
      </p:sp>
      <p:sp>
        <p:nvSpPr>
          <p:cNvPr id="5" name="TextBox 5"/>
          <p:cNvSpPr txBox="1"/>
          <p:nvPr/>
        </p:nvSpPr>
        <p:spPr>
          <a:xfrm>
            <a:off x="1379107" y="2952750"/>
            <a:ext cx="6147086" cy="1289712"/>
          </a:xfrm>
          <a:prstGeom prst="rect">
            <a:avLst/>
          </a:prstGeom>
        </p:spPr>
        <p:txBody>
          <a:bodyPr wrap="square" lIns="0" tIns="0" rIns="0" bIns="0" rtlCol="0" anchor="t">
            <a:spAutoFit/>
          </a:bodyPr>
          <a:lstStyle/>
          <a:p>
            <a:pPr algn="ctr">
              <a:lnSpc>
                <a:spcPts val="4969"/>
              </a:lnSpc>
            </a:pPr>
            <a:r>
              <a:rPr lang="en-US" sz="4950" b="1">
                <a:solidFill>
                  <a:srgbClr val="000000"/>
                </a:solidFill>
                <a:latin typeface="Arsenal" panose="020B0604020202020204" charset="0"/>
              </a:rPr>
              <a:t>Begin by defining a focused learning goal</a:t>
            </a:r>
          </a:p>
        </p:txBody>
      </p:sp>
      <p:sp>
        <p:nvSpPr>
          <p:cNvPr id="6" name="Freeform 6"/>
          <p:cNvSpPr/>
          <p:nvPr/>
        </p:nvSpPr>
        <p:spPr>
          <a:xfrm>
            <a:off x="3312852" y="393745"/>
            <a:ext cx="2678145" cy="2291168"/>
          </a:xfrm>
          <a:custGeom>
            <a:avLst/>
            <a:gdLst/>
            <a:ahLst/>
            <a:cxnLst/>
            <a:rect l="l" t="t" r="r" b="b"/>
            <a:pathLst>
              <a:path w="4066626" h="3918749">
                <a:moveTo>
                  <a:pt x="0" y="0"/>
                </a:moveTo>
                <a:lnTo>
                  <a:pt x="4066626" y="0"/>
                </a:lnTo>
                <a:lnTo>
                  <a:pt x="4066626" y="3918749"/>
                </a:lnTo>
                <a:lnTo>
                  <a:pt x="0" y="3918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039600" y="393745"/>
            <a:ext cx="2890869" cy="2291168"/>
          </a:xfrm>
          <a:custGeom>
            <a:avLst/>
            <a:gdLst/>
            <a:ahLst/>
            <a:cxnLst/>
            <a:rect l="l" t="t" r="r" b="b"/>
            <a:pathLst>
              <a:path w="4389637" h="3918749">
                <a:moveTo>
                  <a:pt x="0" y="0"/>
                </a:moveTo>
                <a:lnTo>
                  <a:pt x="4389637" y="0"/>
                </a:lnTo>
                <a:lnTo>
                  <a:pt x="4389637" y="3918749"/>
                </a:lnTo>
                <a:lnTo>
                  <a:pt x="0" y="39187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9107" y="4588869"/>
            <a:ext cx="6080447" cy="3157916"/>
          </a:xfrm>
          <a:prstGeom prst="rect">
            <a:avLst/>
          </a:prstGeom>
        </p:spPr>
        <p:txBody>
          <a:bodyPr wrap="square" lIns="0" tIns="0" rIns="0" bIns="0" rtlCol="0" anchor="t">
            <a:spAutoFit/>
          </a:bodyPr>
          <a:lstStyle/>
          <a:p>
            <a:pPr algn="ctr">
              <a:lnSpc>
                <a:spcPts val="5040"/>
              </a:lnSpc>
              <a:spcBef>
                <a:spcPct val="0"/>
              </a:spcBef>
            </a:pPr>
            <a:r>
              <a:rPr lang="en-US" sz="3600">
                <a:solidFill>
                  <a:srgbClr val="341919"/>
                </a:solidFill>
                <a:latin typeface="Arsenal"/>
              </a:rPr>
              <a:t>Gain a preliminary understanding of each major section.</a:t>
            </a:r>
          </a:p>
          <a:p>
            <a:pPr algn="ctr">
              <a:lnSpc>
                <a:spcPts val="5040"/>
              </a:lnSpc>
              <a:spcBef>
                <a:spcPct val="0"/>
              </a:spcBef>
            </a:pPr>
            <a:r>
              <a:rPr lang="en-US" sz="3600">
                <a:solidFill>
                  <a:srgbClr val="341919"/>
                </a:solidFill>
                <a:latin typeface="Arsenal"/>
              </a:rPr>
              <a:t>This involves obtaining a general overview or context before delving into specific details.</a:t>
            </a:r>
          </a:p>
        </p:txBody>
      </p:sp>
      <p:sp>
        <p:nvSpPr>
          <p:cNvPr id="3" name="TextBox 3"/>
          <p:cNvSpPr txBox="1"/>
          <p:nvPr/>
        </p:nvSpPr>
        <p:spPr>
          <a:xfrm>
            <a:off x="10660762" y="4588869"/>
            <a:ext cx="5440529" cy="4001095"/>
          </a:xfrm>
          <a:prstGeom prst="rect">
            <a:avLst/>
          </a:prstGeom>
        </p:spPr>
        <p:txBody>
          <a:bodyPr wrap="square" lIns="0" tIns="0" rIns="0" bIns="0" rtlCol="0" anchor="t">
            <a:spAutoFit/>
          </a:bodyPr>
          <a:lstStyle/>
          <a:p>
            <a:pPr algn="ctr">
              <a:lnSpc>
                <a:spcPts val="3884"/>
              </a:lnSpc>
              <a:spcBef>
                <a:spcPct val="0"/>
              </a:spcBef>
            </a:pPr>
            <a:r>
              <a:rPr lang="en-US" sz="3600">
                <a:solidFill>
                  <a:srgbClr val="000000"/>
                </a:solidFill>
                <a:latin typeface="Arsenal"/>
              </a:rPr>
              <a:t>Organize the material in a hierarchical structure, starting from the broadest concepts down to more granular details.</a:t>
            </a:r>
          </a:p>
          <a:p>
            <a:pPr algn="ctr">
              <a:lnSpc>
                <a:spcPts val="3884"/>
              </a:lnSpc>
              <a:spcBef>
                <a:spcPct val="0"/>
              </a:spcBef>
            </a:pPr>
            <a:r>
              <a:rPr lang="en-US" sz="3600">
                <a:solidFill>
                  <a:srgbClr val="000000"/>
                </a:solidFill>
                <a:latin typeface="Arsenal"/>
              </a:rPr>
              <a:t>This helps in creating a mental roadmap for your learning journey.</a:t>
            </a:r>
          </a:p>
        </p:txBody>
      </p:sp>
      <p:sp>
        <p:nvSpPr>
          <p:cNvPr id="4" name="TextBox 4"/>
          <p:cNvSpPr txBox="1"/>
          <p:nvPr/>
        </p:nvSpPr>
        <p:spPr>
          <a:xfrm>
            <a:off x="10210800" y="2933700"/>
            <a:ext cx="6340455" cy="1513235"/>
          </a:xfrm>
          <a:prstGeom prst="rect">
            <a:avLst/>
          </a:prstGeom>
        </p:spPr>
        <p:txBody>
          <a:bodyPr wrap="square" lIns="0" tIns="0" rIns="0" bIns="0" rtlCol="0" anchor="t">
            <a:spAutoFit/>
          </a:bodyPr>
          <a:lstStyle/>
          <a:p>
            <a:pPr algn="ctr">
              <a:lnSpc>
                <a:spcPts val="5937"/>
              </a:lnSpc>
            </a:pPr>
            <a:r>
              <a:rPr lang="en-US" sz="4947" b="1">
                <a:solidFill>
                  <a:srgbClr val="000000"/>
                </a:solidFill>
                <a:latin typeface="Arsenal" panose="020B0604020202020204" charset="0"/>
              </a:rPr>
              <a:t>Organize Material Hierarchy</a:t>
            </a:r>
          </a:p>
        </p:txBody>
      </p:sp>
      <p:sp>
        <p:nvSpPr>
          <p:cNvPr id="5" name="TextBox 5"/>
          <p:cNvSpPr txBox="1"/>
          <p:nvPr/>
        </p:nvSpPr>
        <p:spPr>
          <a:xfrm>
            <a:off x="1379106" y="2952750"/>
            <a:ext cx="6469493" cy="1289712"/>
          </a:xfrm>
          <a:prstGeom prst="rect">
            <a:avLst/>
          </a:prstGeom>
        </p:spPr>
        <p:txBody>
          <a:bodyPr wrap="square" lIns="0" tIns="0" rIns="0" bIns="0" rtlCol="0" anchor="t">
            <a:spAutoFit/>
          </a:bodyPr>
          <a:lstStyle/>
          <a:p>
            <a:pPr algn="ctr">
              <a:lnSpc>
                <a:spcPts val="4969"/>
              </a:lnSpc>
            </a:pPr>
            <a:r>
              <a:rPr lang="en-US" sz="4950" b="1">
                <a:solidFill>
                  <a:srgbClr val="000000"/>
                </a:solidFill>
                <a:latin typeface="Arsenal" panose="020B0604020202020204" charset="0"/>
              </a:rPr>
              <a:t>Preliminary Understanding</a:t>
            </a:r>
          </a:p>
        </p:txBody>
      </p:sp>
      <p:sp>
        <p:nvSpPr>
          <p:cNvPr id="6" name="Freeform 6"/>
          <p:cNvSpPr/>
          <p:nvPr/>
        </p:nvSpPr>
        <p:spPr>
          <a:xfrm>
            <a:off x="3312852" y="393745"/>
            <a:ext cx="2678145" cy="2291168"/>
          </a:xfrm>
          <a:custGeom>
            <a:avLst/>
            <a:gdLst/>
            <a:ahLst/>
            <a:cxnLst/>
            <a:rect l="l" t="t" r="r" b="b"/>
            <a:pathLst>
              <a:path w="4066626" h="3918749">
                <a:moveTo>
                  <a:pt x="0" y="0"/>
                </a:moveTo>
                <a:lnTo>
                  <a:pt x="4066626" y="0"/>
                </a:lnTo>
                <a:lnTo>
                  <a:pt x="4066626" y="3918749"/>
                </a:lnTo>
                <a:lnTo>
                  <a:pt x="0" y="3918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039600" y="393745"/>
            <a:ext cx="2890869" cy="2291168"/>
          </a:xfrm>
          <a:custGeom>
            <a:avLst/>
            <a:gdLst/>
            <a:ahLst/>
            <a:cxnLst/>
            <a:rect l="l" t="t" r="r" b="b"/>
            <a:pathLst>
              <a:path w="4389637" h="3918749">
                <a:moveTo>
                  <a:pt x="0" y="0"/>
                </a:moveTo>
                <a:lnTo>
                  <a:pt x="4389637" y="0"/>
                </a:lnTo>
                <a:lnTo>
                  <a:pt x="4389637" y="3918749"/>
                </a:lnTo>
                <a:lnTo>
                  <a:pt x="0" y="39187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56431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498493">
            <a:off x="9913914" y="-10130599"/>
            <a:ext cx="21049840" cy="24951319"/>
          </a:xfrm>
          <a:custGeom>
            <a:avLst/>
            <a:gdLst/>
            <a:ahLst/>
            <a:cxnLst/>
            <a:rect l="l" t="t" r="r" b="b"/>
            <a:pathLst>
              <a:path w="21049840" h="24951319">
                <a:moveTo>
                  <a:pt x="0" y="0"/>
                </a:moveTo>
                <a:lnTo>
                  <a:pt x="21049840" y="0"/>
                </a:lnTo>
                <a:lnTo>
                  <a:pt x="21049840" y="24951318"/>
                </a:lnTo>
                <a:lnTo>
                  <a:pt x="0" y="249513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653883" y="3206325"/>
            <a:ext cx="4216194" cy="4959778"/>
          </a:xfrm>
          <a:custGeom>
            <a:avLst/>
            <a:gdLst/>
            <a:ahLst/>
            <a:cxnLst/>
            <a:rect l="l" t="t" r="r" b="b"/>
            <a:pathLst>
              <a:path w="4216194" h="4959778">
                <a:moveTo>
                  <a:pt x="0" y="0"/>
                </a:moveTo>
                <a:lnTo>
                  <a:pt x="4216194" y="0"/>
                </a:lnTo>
                <a:lnTo>
                  <a:pt x="4216194" y="4959777"/>
                </a:lnTo>
                <a:lnTo>
                  <a:pt x="0" y="49597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9328" y="3176246"/>
            <a:ext cx="9369671" cy="2215991"/>
          </a:xfrm>
          <a:prstGeom prst="rect">
            <a:avLst/>
          </a:prstGeom>
        </p:spPr>
        <p:txBody>
          <a:bodyPr wrap="square" lIns="0" tIns="0" rIns="0" bIns="0" rtlCol="0" anchor="t">
            <a:spAutoFit/>
          </a:bodyPr>
          <a:lstStyle/>
          <a:p>
            <a:pPr>
              <a:spcBef>
                <a:spcPct val="0"/>
              </a:spcBef>
            </a:pPr>
            <a:r>
              <a:rPr lang="en-US" sz="4800" b="1">
                <a:solidFill>
                  <a:srgbClr val="341919"/>
                </a:solidFill>
                <a:latin typeface="Arsenal Italics" panose="020B0604020202020204" charset="0"/>
              </a:rPr>
              <a:t>When you join this program and you receive a request:“Optimizing Web Application Performance”.</a:t>
            </a:r>
          </a:p>
        </p:txBody>
      </p:sp>
      <p:grpSp>
        <p:nvGrpSpPr>
          <p:cNvPr id="5" name="Group 5"/>
          <p:cNvGrpSpPr/>
          <p:nvPr/>
        </p:nvGrpSpPr>
        <p:grpSpPr>
          <a:xfrm>
            <a:off x="1635212" y="1636463"/>
            <a:ext cx="10604913" cy="2221348"/>
            <a:chOff x="-37433" y="114900"/>
            <a:chExt cx="14139884" cy="2961799"/>
          </a:xfrm>
        </p:grpSpPr>
        <p:sp>
          <p:nvSpPr>
            <p:cNvPr id="6" name="TextBox 6"/>
            <p:cNvSpPr txBox="1"/>
            <p:nvPr/>
          </p:nvSpPr>
          <p:spPr>
            <a:xfrm>
              <a:off x="-37433" y="114900"/>
              <a:ext cx="14139884" cy="889132"/>
            </a:xfrm>
            <a:prstGeom prst="rect">
              <a:avLst/>
            </a:prstGeom>
          </p:spPr>
          <p:txBody>
            <a:bodyPr wrap="square" lIns="0" tIns="0" rIns="0" bIns="0" rtlCol="0" anchor="t">
              <a:spAutoFit/>
            </a:bodyPr>
            <a:lstStyle/>
            <a:p>
              <a:pPr>
                <a:lnSpc>
                  <a:spcPts val="5193"/>
                </a:lnSpc>
              </a:pPr>
              <a:r>
                <a:rPr lang="en-US" sz="5193">
                  <a:solidFill>
                    <a:srgbClr val="FF9367"/>
                  </a:solidFill>
                  <a:latin typeface="Arsenal Bold Italics"/>
                </a:rPr>
                <a:t>Application Example</a:t>
              </a:r>
            </a:p>
          </p:txBody>
        </p:sp>
        <p:sp>
          <p:nvSpPr>
            <p:cNvPr id="7" name="TextBox 7"/>
            <p:cNvSpPr txBox="1"/>
            <p:nvPr/>
          </p:nvSpPr>
          <p:spPr>
            <a:xfrm>
              <a:off x="0" y="609356"/>
              <a:ext cx="13559775" cy="2467343"/>
            </a:xfrm>
            <a:prstGeom prst="rect">
              <a:avLst/>
            </a:prstGeom>
          </p:spPr>
          <p:txBody>
            <a:bodyPr lIns="0" tIns="0" rIns="0" bIns="0" rtlCol="0" anchor="t">
              <a:spAutoFit/>
            </a:bodyPr>
            <a:lstStyle/>
            <a:p>
              <a:pPr>
                <a:lnSpc>
                  <a:spcPts val="14238"/>
                </a:lnSpc>
              </a:pPr>
              <a:endParaRPr lang="en-US" sz="12600">
                <a:solidFill>
                  <a:srgbClr val="000000"/>
                </a:solidFill>
                <a:latin typeface="Pecit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961456" flipH="1">
            <a:off x="-12755584" y="-8987600"/>
            <a:ext cx="21049840" cy="24951319"/>
          </a:xfrm>
          <a:custGeom>
            <a:avLst/>
            <a:gdLst/>
            <a:ahLst/>
            <a:cxnLst/>
            <a:rect l="l" t="t" r="r" b="b"/>
            <a:pathLst>
              <a:path w="21049840" h="24951319">
                <a:moveTo>
                  <a:pt x="21049840" y="0"/>
                </a:moveTo>
                <a:lnTo>
                  <a:pt x="0" y="0"/>
                </a:lnTo>
                <a:lnTo>
                  <a:pt x="0" y="24951319"/>
                </a:lnTo>
                <a:lnTo>
                  <a:pt x="21049840" y="24951319"/>
                </a:lnTo>
                <a:lnTo>
                  <a:pt x="2104984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118169" y="3085219"/>
            <a:ext cx="8408562" cy="4616648"/>
          </a:xfrm>
          <a:prstGeom prst="rect">
            <a:avLst/>
          </a:prstGeom>
        </p:spPr>
        <p:txBody>
          <a:bodyPr lIns="0" tIns="0" rIns="0" bIns="0" rtlCol="0" anchor="t">
            <a:spAutoFit/>
          </a:bodyPr>
          <a:lstStyle/>
          <a:p>
            <a:pPr>
              <a:spcBef>
                <a:spcPct val="0"/>
              </a:spcBef>
            </a:pPr>
            <a:r>
              <a:rPr lang="en-US" sz="6000">
                <a:solidFill>
                  <a:srgbClr val="341919"/>
                </a:solidFill>
                <a:latin typeface="IBM Plex Sans"/>
              </a:rPr>
              <a:t>Identify the core problem related to web application performance and set the goal for optimization.</a:t>
            </a:r>
          </a:p>
        </p:txBody>
      </p:sp>
      <p:grpSp>
        <p:nvGrpSpPr>
          <p:cNvPr id="4" name="Group 4"/>
          <p:cNvGrpSpPr/>
          <p:nvPr/>
        </p:nvGrpSpPr>
        <p:grpSpPr>
          <a:xfrm>
            <a:off x="8118169" y="1636013"/>
            <a:ext cx="10169831" cy="1563789"/>
            <a:chOff x="0" y="114300"/>
            <a:chExt cx="13559775" cy="2085052"/>
          </a:xfrm>
        </p:grpSpPr>
        <p:sp>
          <p:nvSpPr>
            <p:cNvPr id="5" name="TextBox 5"/>
            <p:cNvSpPr txBox="1"/>
            <p:nvPr/>
          </p:nvSpPr>
          <p:spPr>
            <a:xfrm>
              <a:off x="0" y="114300"/>
              <a:ext cx="13559775" cy="1094317"/>
            </a:xfrm>
            <a:prstGeom prst="rect">
              <a:avLst/>
            </a:prstGeom>
          </p:spPr>
          <p:txBody>
            <a:bodyPr lIns="0" tIns="0" rIns="0" bIns="0" rtlCol="0" anchor="t">
              <a:spAutoFit/>
            </a:bodyPr>
            <a:lstStyle/>
            <a:p>
              <a:pPr>
                <a:lnSpc>
                  <a:spcPts val="6400"/>
                </a:lnSpc>
              </a:pPr>
              <a:r>
                <a:rPr lang="en-US" sz="6400">
                  <a:solidFill>
                    <a:srgbClr val="FF9367"/>
                  </a:solidFill>
                  <a:latin typeface="Arsenal Bold Italics"/>
                </a:rPr>
                <a:t>Step 1: Identify - Goal</a:t>
              </a:r>
            </a:p>
          </p:txBody>
        </p:sp>
        <p:sp>
          <p:nvSpPr>
            <p:cNvPr id="6" name="TextBox 6"/>
            <p:cNvSpPr txBox="1"/>
            <p:nvPr/>
          </p:nvSpPr>
          <p:spPr>
            <a:xfrm>
              <a:off x="0" y="952257"/>
              <a:ext cx="13559775" cy="1247095"/>
            </a:xfrm>
            <a:prstGeom prst="rect">
              <a:avLst/>
            </a:prstGeom>
          </p:spPr>
          <p:txBody>
            <a:bodyPr lIns="0" tIns="0" rIns="0" bIns="0" rtlCol="0" anchor="t">
              <a:spAutoFit/>
            </a:bodyPr>
            <a:lstStyle/>
            <a:p>
              <a:pPr>
                <a:lnSpc>
                  <a:spcPts val="6251"/>
                </a:lnSpc>
              </a:pPr>
              <a:endParaRPr lang="en-US" sz="8563">
                <a:solidFill>
                  <a:srgbClr val="000000"/>
                </a:solidFill>
                <a:latin typeface="Pecita"/>
              </a:endParaRPr>
            </a:p>
          </p:txBody>
        </p:sp>
      </p:grpSp>
      <p:sp>
        <p:nvSpPr>
          <p:cNvPr id="7" name="Freeform 7"/>
          <p:cNvSpPr/>
          <p:nvPr/>
        </p:nvSpPr>
        <p:spPr>
          <a:xfrm>
            <a:off x="672688" y="4318690"/>
            <a:ext cx="6006648" cy="4516277"/>
          </a:xfrm>
          <a:custGeom>
            <a:avLst/>
            <a:gdLst/>
            <a:ahLst/>
            <a:cxnLst/>
            <a:rect l="l" t="t" r="r" b="b"/>
            <a:pathLst>
              <a:path w="6006648" h="4516277">
                <a:moveTo>
                  <a:pt x="0" y="0"/>
                </a:moveTo>
                <a:lnTo>
                  <a:pt x="6006648" y="0"/>
                </a:lnTo>
                <a:lnTo>
                  <a:pt x="6006648" y="4516277"/>
                </a:lnTo>
                <a:lnTo>
                  <a:pt x="0" y="45162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498493">
            <a:off x="9913914" y="-10130599"/>
            <a:ext cx="21049840" cy="24951319"/>
          </a:xfrm>
          <a:custGeom>
            <a:avLst/>
            <a:gdLst/>
            <a:ahLst/>
            <a:cxnLst/>
            <a:rect l="l" t="t" r="r" b="b"/>
            <a:pathLst>
              <a:path w="21049840" h="24951319">
                <a:moveTo>
                  <a:pt x="0" y="0"/>
                </a:moveTo>
                <a:lnTo>
                  <a:pt x="21049840" y="0"/>
                </a:lnTo>
                <a:lnTo>
                  <a:pt x="21049840" y="24951318"/>
                </a:lnTo>
                <a:lnTo>
                  <a:pt x="0" y="249513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280669" y="3087158"/>
            <a:ext cx="5255881" cy="5464526"/>
          </a:xfrm>
          <a:custGeom>
            <a:avLst/>
            <a:gdLst/>
            <a:ahLst/>
            <a:cxnLst/>
            <a:rect l="l" t="t" r="r" b="b"/>
            <a:pathLst>
              <a:path w="5255881" h="5464526">
                <a:moveTo>
                  <a:pt x="0" y="0"/>
                </a:moveTo>
                <a:lnTo>
                  <a:pt x="5255881" y="0"/>
                </a:lnTo>
                <a:lnTo>
                  <a:pt x="5255881" y="5464527"/>
                </a:lnTo>
                <a:lnTo>
                  <a:pt x="0" y="54645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3">
            <a:extLst>
              <a:ext uri="{FF2B5EF4-FFF2-40B4-BE49-F238E27FC236}">
                <a16:creationId xmlns:a16="http://schemas.microsoft.com/office/drawing/2014/main" id="{C93C8389-D72A-CF4E-7B1C-2D9AC5FBD704}"/>
              </a:ext>
            </a:extLst>
          </p:cNvPr>
          <p:cNvSpPr txBox="1"/>
          <p:nvPr/>
        </p:nvSpPr>
        <p:spPr>
          <a:xfrm>
            <a:off x="1922416" y="2972575"/>
            <a:ext cx="8408562" cy="5539978"/>
          </a:xfrm>
          <a:prstGeom prst="rect">
            <a:avLst/>
          </a:prstGeom>
        </p:spPr>
        <p:txBody>
          <a:bodyPr wrap="square" lIns="0" tIns="0" rIns="0" bIns="0" rtlCol="0" anchor="t">
            <a:spAutoFit/>
          </a:bodyPr>
          <a:lstStyle/>
          <a:p>
            <a:pPr>
              <a:spcBef>
                <a:spcPct val="0"/>
              </a:spcBef>
            </a:pPr>
            <a:r>
              <a:rPr lang="en-US" sz="6000">
                <a:solidFill>
                  <a:srgbClr val="341919"/>
                </a:solidFill>
                <a:latin typeface="IBM Plex Sans"/>
              </a:rPr>
              <a:t>Break down the problem into factors such as page load speed, user interactions, and database optimization.</a:t>
            </a:r>
          </a:p>
        </p:txBody>
      </p:sp>
      <p:grpSp>
        <p:nvGrpSpPr>
          <p:cNvPr id="14" name="Group 4">
            <a:extLst>
              <a:ext uri="{FF2B5EF4-FFF2-40B4-BE49-F238E27FC236}">
                <a16:creationId xmlns:a16="http://schemas.microsoft.com/office/drawing/2014/main" id="{FEB8F109-53AF-3734-E159-760EEF539FFD}"/>
              </a:ext>
            </a:extLst>
          </p:cNvPr>
          <p:cNvGrpSpPr/>
          <p:nvPr/>
        </p:nvGrpSpPr>
        <p:grpSpPr>
          <a:xfrm>
            <a:off x="1922417" y="1523369"/>
            <a:ext cx="8408562" cy="1563789"/>
            <a:chOff x="0" y="114300"/>
            <a:chExt cx="13559775" cy="2085052"/>
          </a:xfrm>
        </p:grpSpPr>
        <p:sp>
          <p:nvSpPr>
            <p:cNvPr id="15" name="TextBox 5">
              <a:extLst>
                <a:ext uri="{FF2B5EF4-FFF2-40B4-BE49-F238E27FC236}">
                  <a16:creationId xmlns:a16="http://schemas.microsoft.com/office/drawing/2014/main" id="{09857B38-E84A-4BB7-E6A7-B082D8B83954}"/>
                </a:ext>
              </a:extLst>
            </p:cNvPr>
            <p:cNvSpPr txBox="1"/>
            <p:nvPr/>
          </p:nvSpPr>
          <p:spPr>
            <a:xfrm>
              <a:off x="0" y="114300"/>
              <a:ext cx="13559775" cy="1094317"/>
            </a:xfrm>
            <a:prstGeom prst="rect">
              <a:avLst/>
            </a:prstGeom>
          </p:spPr>
          <p:txBody>
            <a:bodyPr lIns="0" tIns="0" rIns="0" bIns="0" rtlCol="0" anchor="t">
              <a:spAutoFit/>
            </a:bodyPr>
            <a:lstStyle/>
            <a:p>
              <a:pPr>
                <a:lnSpc>
                  <a:spcPts val="6400"/>
                </a:lnSpc>
              </a:pPr>
              <a:r>
                <a:rPr lang="en-US" sz="6400">
                  <a:solidFill>
                    <a:srgbClr val="FF9367"/>
                  </a:solidFill>
                  <a:latin typeface="Arsenal Bold Italics"/>
                </a:rPr>
                <a:t>Step 2: Break Down</a:t>
              </a:r>
            </a:p>
          </p:txBody>
        </p:sp>
        <p:sp>
          <p:nvSpPr>
            <p:cNvPr id="16" name="TextBox 6">
              <a:extLst>
                <a:ext uri="{FF2B5EF4-FFF2-40B4-BE49-F238E27FC236}">
                  <a16:creationId xmlns:a16="http://schemas.microsoft.com/office/drawing/2014/main" id="{08E5460F-F2D9-9307-5680-570A19DD28CB}"/>
                </a:ext>
              </a:extLst>
            </p:cNvPr>
            <p:cNvSpPr txBox="1"/>
            <p:nvPr/>
          </p:nvSpPr>
          <p:spPr>
            <a:xfrm>
              <a:off x="0" y="952257"/>
              <a:ext cx="13559775" cy="1247095"/>
            </a:xfrm>
            <a:prstGeom prst="rect">
              <a:avLst/>
            </a:prstGeom>
          </p:spPr>
          <p:txBody>
            <a:bodyPr lIns="0" tIns="0" rIns="0" bIns="0" rtlCol="0" anchor="t">
              <a:spAutoFit/>
            </a:bodyPr>
            <a:lstStyle/>
            <a:p>
              <a:pPr>
                <a:lnSpc>
                  <a:spcPts val="6251"/>
                </a:lnSpc>
              </a:pPr>
              <a:endParaRPr lang="en-US" sz="8563">
                <a:solidFill>
                  <a:srgbClr val="000000"/>
                </a:solidFill>
                <a:latin typeface="Pecita"/>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547</Words>
  <Application>Microsoft Office PowerPoint</Application>
  <PresentationFormat>Custom</PresentationFormat>
  <Paragraphs>41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Pecita</vt:lpstr>
      <vt:lpstr>Arsenal</vt:lpstr>
      <vt:lpstr>Arial</vt:lpstr>
      <vt:lpstr>Arsenal Italics</vt:lpstr>
      <vt:lpstr>Arsenal Bold Italics</vt:lpstr>
      <vt:lpstr>Arsenal Bold</vt:lpstr>
      <vt:lpstr>Calibri</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Pink, Blue and Orange Fun Animated Thesis Defense Presentation</dc:title>
  <cp:lastModifiedBy>nhan nguyen trong</cp:lastModifiedBy>
  <cp:revision>3</cp:revision>
  <dcterms:created xsi:type="dcterms:W3CDTF">2006-08-16T00:00:00Z</dcterms:created>
  <dcterms:modified xsi:type="dcterms:W3CDTF">2024-01-11T10:21:42Z</dcterms:modified>
  <dc:identifier>DAF5XLfGyf0</dc:identifier>
</cp:coreProperties>
</file>