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60" r:id="rId3"/>
    <p:sldId id="264" r:id="rId4"/>
    <p:sldId id="297" r:id="rId5"/>
    <p:sldId id="298" r:id="rId6"/>
    <p:sldId id="299" r:id="rId7"/>
    <p:sldId id="300" r:id="rId8"/>
    <p:sldId id="258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Myriad Pro" panose="020B0503030403020204" pitchFamily="34" charset="0"/>
      <p:regular r:id="rId16"/>
      <p:bold r:id="rId17"/>
      <p:italic r:id="rId18"/>
      <p:boldItalic r:id="rId19"/>
    </p:embeddedFont>
    <p:embeddedFont>
      <p:font typeface="Myriad Pro Black" panose="020B0803030403020204" pitchFamily="34" charset="0"/>
      <p:bold r:id="rId20"/>
      <p:boldItalic r:id="rId21"/>
    </p:embeddedFont>
    <p:embeddedFont>
      <p:font typeface="Myriad Pro Light Cond" panose="020B0406030403020204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ExtraBold" panose="00000900000000000000" pitchFamily="2" charset="0"/>
      <p:bold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18795-0522-4166-A243-07060375A480}">
  <a:tblStyle styleId="{57418795-0522-4166-A243-07060375A4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47F06D-EE13-4746-BC43-DF407CD651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ableStyles" Target="tableStyle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9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71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Myriad Pro Black" panose="020B0803030403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10800000" flipH="1">
            <a:off x="-7325" y="4665500"/>
            <a:ext cx="9155100" cy="55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6120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6074525" y="322747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3461204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074525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685175" y="-7970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71650" y="223398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385000" y="223399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771650" y="3836800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3385011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5998350" y="2233994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5998373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771650" y="1953398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8"/>
          </p:nvPr>
        </p:nvSpPr>
        <p:spPr>
          <a:xfrm>
            <a:off x="338620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9"/>
          </p:nvPr>
        </p:nvSpPr>
        <p:spPr>
          <a:xfrm>
            <a:off x="599835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3"/>
          </p:nvPr>
        </p:nvSpPr>
        <p:spPr>
          <a:xfrm>
            <a:off x="771650" y="3527060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4"/>
          </p:nvPr>
        </p:nvSpPr>
        <p:spPr>
          <a:xfrm>
            <a:off x="3386200" y="352705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5"/>
          </p:nvPr>
        </p:nvSpPr>
        <p:spPr>
          <a:xfrm>
            <a:off x="5998350" y="3527054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5282375" y="-797000"/>
            <a:ext cx="47868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 flipH="1">
            <a:off x="-7325" y="4970600"/>
            <a:ext cx="9155100" cy="2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3" r:id="rId6"/>
    <p:sldLayoutId id="2147483666" r:id="rId7"/>
    <p:sldLayoutId id="2147483668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713225" y="1143000"/>
            <a:ext cx="6350100" cy="204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ИЗМЕРЕНИЕ УРОВНЯ ГАЛЛЮЦИНАЦИЙ В </a:t>
            </a:r>
            <a:r>
              <a:rPr lang="en-US" dirty="0"/>
              <a:t>LLM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59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Дмитрий Тронин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22 МАГ ИАД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846600" y="1443000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ПЛАН ИССЛЕДОВАНИЯ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4"/>
          </p:nvPr>
        </p:nvSpPr>
        <p:spPr>
          <a:xfrm>
            <a:off x="847850" y="245970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Предмет изучения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5"/>
          </p:nvPr>
        </p:nvSpPr>
        <p:spPr>
          <a:xfrm>
            <a:off x="3461204" y="245970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Методика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847850" y="281472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Что такое галлюцинации в </a:t>
            </a:r>
            <a:r>
              <a:rPr lang="en-US" dirty="0">
                <a:latin typeface="Myriad Pro" panose="020B0503030403020204" pitchFamily="34" charset="0"/>
              </a:rPr>
              <a:t>LLM?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2"/>
          </p:nvPr>
        </p:nvSpPr>
        <p:spPr>
          <a:xfrm>
            <a:off x="3461188" y="281472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Как можно распознать галлюцинации в </a:t>
            </a:r>
            <a:r>
              <a:rPr lang="en-US" dirty="0">
                <a:latin typeface="Myriad Pro" panose="020B0503030403020204" pitchFamily="34" charset="0"/>
              </a:rPr>
              <a:t>LLM </a:t>
            </a:r>
            <a:r>
              <a:rPr lang="ru-RU" dirty="0">
                <a:latin typeface="Myriad Pro" panose="020B0503030403020204" pitchFamily="34" charset="0"/>
              </a:rPr>
              <a:t>и измерить их уровень?</a:t>
            </a:r>
            <a:endParaRPr dirty="0">
              <a:latin typeface="Myriad Pro" panose="020B0503030403020204" pitchFamily="34" charset="0"/>
            </a:endParaRPr>
          </a:p>
        </p:txBody>
      </p:sp>
      <p:cxnSp>
        <p:nvCxnSpPr>
          <p:cNvPr id="249" name="Google Shape;249;p36"/>
          <p:cNvCxnSpPr/>
          <p:nvPr/>
        </p:nvCxnSpPr>
        <p:spPr>
          <a:xfrm>
            <a:off x="3308788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6"/>
          <p:cNvCxnSpPr/>
          <p:nvPr/>
        </p:nvCxnSpPr>
        <p:spPr>
          <a:xfrm>
            <a:off x="695450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46;p36">
            <a:extLst>
              <a:ext uri="{FF2B5EF4-FFF2-40B4-BE49-F238E27FC236}">
                <a16:creationId xmlns:a16="http://schemas.microsoft.com/office/drawing/2014/main" id="{7B65FD64-BDBB-4E4F-A8B7-FE149CAB74A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74525" y="281472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Сравнение существующих </a:t>
            </a:r>
            <a:r>
              <a:rPr lang="en-US" dirty="0">
                <a:latin typeface="Myriad Pro" panose="020B0503030403020204" pitchFamily="34" charset="0"/>
              </a:rPr>
              <a:t>LLM </a:t>
            </a:r>
            <a:r>
              <a:rPr lang="ru-RU" dirty="0">
                <a:latin typeface="Myriad Pro" panose="020B0503030403020204" pitchFamily="34" charset="0"/>
              </a:rPr>
              <a:t>для проверки работы методики.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8" name="Google Shape;247;p36">
            <a:extLst>
              <a:ext uri="{FF2B5EF4-FFF2-40B4-BE49-F238E27FC236}">
                <a16:creationId xmlns:a16="http://schemas.microsoft.com/office/drawing/2014/main" id="{89870CE8-4890-4F0A-A620-0261C427BEF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74524" y="2459700"/>
            <a:ext cx="2963143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Сравнительный анализ</a:t>
            </a:r>
            <a:endParaRPr dirty="0">
              <a:latin typeface="Myriad Pro Black" panose="020B0803030403020204" pitchFamily="34" charset="0"/>
            </a:endParaRPr>
          </a:p>
        </p:txBody>
      </p:sp>
      <p:cxnSp>
        <p:nvCxnSpPr>
          <p:cNvPr id="29" name="Google Shape;248;p36">
            <a:extLst>
              <a:ext uri="{FF2B5EF4-FFF2-40B4-BE49-F238E27FC236}">
                <a16:creationId xmlns:a16="http://schemas.microsoft.com/office/drawing/2014/main" id="{60786E3A-68BB-4D1F-9FBF-395945CF2AE4}"/>
              </a:ext>
            </a:extLst>
          </p:cNvPr>
          <p:cNvCxnSpPr/>
          <p:nvPr/>
        </p:nvCxnSpPr>
        <p:spPr>
          <a:xfrm>
            <a:off x="5922125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/>
        </p:nvSpPr>
        <p:spPr>
          <a:xfrm>
            <a:off x="1069150" y="4075020"/>
            <a:ext cx="4603200" cy="6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100" b="0" i="0" u="none" strike="noStrike" baseline="0" dirty="0">
                <a:latin typeface="Myriad Pro" panose="020B0503030403020204" pitchFamily="34" charset="0"/>
              </a:rPr>
              <a:t>** Du, L., Wang, Y., Xing, X., </a:t>
            </a:r>
            <a:r>
              <a:rPr lang="en-US" sz="1100" b="0" i="0" u="none" strike="noStrike" baseline="0" dirty="0" err="1">
                <a:latin typeface="Myriad Pro" panose="020B0503030403020204" pitchFamily="34" charset="0"/>
              </a:rPr>
              <a:t>Ya</a:t>
            </a:r>
            <a:r>
              <a:rPr lang="en-US" sz="1100" b="0" i="0" u="none" strike="noStrike" baseline="0" dirty="0">
                <a:latin typeface="Myriad Pro" panose="020B0503030403020204" pitchFamily="34" charset="0"/>
              </a:rPr>
              <a:t>, Y., Li, X., Jiang, X., and Fang, X. Quantifying and attributing the</a:t>
            </a:r>
            <a:r>
              <a:rPr lang="ru-RU" sz="1100" b="0" i="0" u="none" strike="noStrike" baseline="0" dirty="0">
                <a:latin typeface="Myriad Pro" panose="020B0503030403020204" pitchFamily="34" charset="0"/>
              </a:rPr>
              <a:t> </a:t>
            </a:r>
            <a:r>
              <a:rPr lang="en-US" sz="1100" b="0" i="0" u="none" strike="noStrike" baseline="0" dirty="0">
                <a:latin typeface="Myriad Pro" panose="020B0503030403020204" pitchFamily="34" charset="0"/>
              </a:rPr>
              <a:t>hallucination of large language models via association analysis, 2023.</a:t>
            </a:r>
            <a:endParaRPr sz="900" dirty="0">
              <a:solidFill>
                <a:schemeClr val="dk1"/>
              </a:solidFill>
              <a:latin typeface="Myriad Pro" panose="020B0503030403020204" pitchFamily="34" charset="0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722375" y="445025"/>
            <a:ext cx="3101479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ЧТО ТАКОЕ ГАЛЛЮЦИНАЦИИ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145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atin typeface="Myriad Pro" panose="020B0503030403020204" pitchFamily="34" charset="0"/>
              </a:rPr>
              <a:t>The ultimate goal of the LLM is to follow human instructions,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atin typeface="Myriad Pro" panose="020B0503030403020204" pitchFamily="34" charset="0"/>
              </a:rPr>
              <a:t>to complete the demanding of human beings, with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atin typeface="Myriad Pro" panose="020B0503030403020204" pitchFamily="34" charset="0"/>
              </a:rPr>
              <a:t>respect to the historical context. From this perspective,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atin typeface="Myriad Pro" panose="020B0503030403020204" pitchFamily="34" charset="0"/>
              </a:rPr>
              <a:t>this paper, we define the hallucination as </a:t>
            </a:r>
            <a:r>
              <a:rPr lang="en-US" sz="1400" i="1" dirty="0">
                <a:latin typeface="Myriad Pro" panose="020B0503030403020204" pitchFamily="34" charset="0"/>
              </a:rPr>
              <a:t>generations of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i="1" dirty="0">
                <a:latin typeface="Myriad Pro" panose="020B0503030403020204" pitchFamily="34" charset="0"/>
              </a:rPr>
              <a:t>model that violate the human instructions</a:t>
            </a:r>
            <a:r>
              <a:rPr lang="ru-RU" sz="1400" i="1" dirty="0">
                <a:latin typeface="Myriad Pro" panose="020B0503030403020204" pitchFamily="34" charset="0"/>
              </a:rPr>
              <a:t>.</a:t>
            </a:r>
            <a:endParaRPr lang="en-US" sz="1400" i="1" dirty="0"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ОБОСНОВАНИЕ МЕТОДОЛОГИИ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4"/>
          </p:nvPr>
        </p:nvSpPr>
        <p:spPr>
          <a:xfrm>
            <a:off x="847850" y="245970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Понимание языка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5"/>
          </p:nvPr>
        </p:nvSpPr>
        <p:spPr>
          <a:xfrm>
            <a:off x="3461204" y="245970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Общие знания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847850" y="281472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Корректное распознавание запроса пользователя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2"/>
          </p:nvPr>
        </p:nvSpPr>
        <p:spPr>
          <a:xfrm>
            <a:off x="3461188" y="281472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Понимание окружающего мира и человеческого общества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3"/>
          </p:nvPr>
        </p:nvSpPr>
        <p:spPr>
          <a:xfrm>
            <a:off x="6074525" y="281472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Способности к планированию и принятию решений.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6"/>
          </p:nvPr>
        </p:nvSpPr>
        <p:spPr>
          <a:xfrm>
            <a:off x="6074524" y="2459700"/>
            <a:ext cx="2963143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Абстрактное мышление</a:t>
            </a:r>
            <a:endParaRPr dirty="0">
              <a:latin typeface="Myriad Pro Black" panose="020B0803030403020204" pitchFamily="34" charset="0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5922125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6"/>
          <p:cNvCxnSpPr/>
          <p:nvPr/>
        </p:nvCxnSpPr>
        <p:spPr>
          <a:xfrm>
            <a:off x="3308788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6"/>
          <p:cNvCxnSpPr/>
          <p:nvPr/>
        </p:nvCxnSpPr>
        <p:spPr>
          <a:xfrm>
            <a:off x="695450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44;p36">
            <a:extLst>
              <a:ext uri="{FF2B5EF4-FFF2-40B4-BE49-F238E27FC236}">
                <a16:creationId xmlns:a16="http://schemas.microsoft.com/office/drawing/2014/main" id="{0F42DF2F-0709-4236-A16D-56742E78D1BC}"/>
              </a:ext>
            </a:extLst>
          </p:cNvPr>
          <p:cNvSpPr txBox="1">
            <a:spLocks/>
          </p:cNvSpPr>
          <p:nvPr/>
        </p:nvSpPr>
        <p:spPr>
          <a:xfrm>
            <a:off x="699203" y="1700751"/>
            <a:ext cx="5958019" cy="5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dirty="0">
                <a:latin typeface="Myriad Pro" panose="020B0503030403020204" pitchFamily="34" charset="0"/>
              </a:rPr>
              <a:t>LLM – </a:t>
            </a:r>
            <a:r>
              <a:rPr lang="ru-RU" dirty="0">
                <a:latin typeface="Myriad Pro" panose="020B0503030403020204" pitchFamily="34" charset="0"/>
              </a:rPr>
              <a:t>черный ящик. Оцениваем модель, учитывая  человеческую психологию.</a:t>
            </a:r>
            <a:endParaRPr lang="en-US" dirty="0"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348186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ПОНИМАНИЕ ЕСТЕСТВЕННОГО ЯЗЫКА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392" name="Google Shape;392;p45"/>
          <p:cNvSpPr txBox="1">
            <a:spLocks noGrp="1"/>
          </p:cNvSpPr>
          <p:nvPr>
            <p:ph type="subTitle" idx="3"/>
          </p:nvPr>
        </p:nvSpPr>
        <p:spPr>
          <a:xfrm>
            <a:off x="771650" y="3440277"/>
            <a:ext cx="5074228" cy="151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Myriad Pro" panose="020B0503030403020204" pitchFamily="34" charset="0"/>
              </a:rPr>
              <a:t>GigaChat</a:t>
            </a:r>
            <a:r>
              <a:rPr lang="ru-RU" dirty="0">
                <a:latin typeface="Myriad Pro" panose="020B0503030403020204" pitchFamily="34" charset="0"/>
              </a:rPr>
              <a:t> генерирует ненатуральный текст (</a:t>
            </a:r>
            <a:r>
              <a:rPr lang="ru-RU" dirty="0">
                <a:latin typeface="Myriad Pro Light Cond" panose="020B0406030403020204" pitchFamily="34" charset="0"/>
              </a:rPr>
              <a:t>[Они] должны относиться друг к другу с духом братства, Никто не может быть принуждаем …,  периодические отпуска с оплатой</a:t>
            </a:r>
            <a:r>
              <a:rPr lang="ru-RU" dirty="0">
                <a:latin typeface="Myriad Pro" panose="020B050303040302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Myriad Pro" panose="020B0503030403020204" pitchFamily="34" charset="0"/>
              </a:rPr>
              <a:t>GigaChat</a:t>
            </a:r>
            <a:r>
              <a:rPr lang="ru-RU" dirty="0">
                <a:latin typeface="Myriad Pro" panose="020B0503030403020204" pitchFamily="34" charset="0"/>
              </a:rPr>
              <a:t> и </a:t>
            </a:r>
            <a:r>
              <a:rPr lang="en-US" dirty="0">
                <a:latin typeface="Myriad Pro" panose="020B0503030403020204" pitchFamily="34" charset="0"/>
              </a:rPr>
              <a:t>ChatGPT-3.5 </a:t>
            </a:r>
            <a:r>
              <a:rPr lang="ru-RU" dirty="0">
                <a:latin typeface="Myriad Pro" panose="020B0503030403020204" pitchFamily="34" charset="0"/>
              </a:rPr>
              <a:t>иногда некорректно переводят юридические термины (</a:t>
            </a:r>
            <a:r>
              <a:rPr lang="ru-RU" dirty="0">
                <a:latin typeface="Myriad Pro Light Cond" panose="020B0406030403020204" pitchFamily="34" charset="0"/>
              </a:rPr>
              <a:t>личная неприкосновенность </a:t>
            </a:r>
            <a:r>
              <a:rPr lang="en-US" dirty="0">
                <a:latin typeface="Myriad Pro Light Cond" panose="020B0406030403020204" pitchFamily="34" charset="0"/>
              </a:rPr>
              <a:t>-&gt; </a:t>
            </a:r>
            <a:r>
              <a:rPr lang="ru-RU" dirty="0">
                <a:latin typeface="Myriad Pro Light Cond" panose="020B0406030403020204" pitchFamily="34" charset="0"/>
              </a:rPr>
              <a:t>безопасность личности</a:t>
            </a:r>
            <a:r>
              <a:rPr lang="ru-RU" dirty="0">
                <a:latin typeface="Myriad Pro" panose="020B050303040302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Myriad Pro" panose="020B0503030403020204" pitchFamily="34" charset="0"/>
              </a:rPr>
              <a:t>Claude</a:t>
            </a:r>
            <a:r>
              <a:rPr lang="ru-RU" dirty="0">
                <a:latin typeface="Myriad Pro" panose="020B0503030403020204" pitchFamily="34" charset="0"/>
              </a:rPr>
              <a:t> 2 очень часто полностью повторяет эталонный ответ. Возможно модель обучалось на используемом тестовом наборе данных.</a:t>
            </a:r>
            <a:endParaRPr lang="ru-RU" dirty="0">
              <a:latin typeface="Myriad Pro Light Cond" panose="020B0406030403020204" pitchFamily="34" charset="0"/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subTitle" idx="9"/>
          </p:nvPr>
        </p:nvSpPr>
        <p:spPr>
          <a:xfrm>
            <a:off x="5998350" y="155687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Задача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397" name="Google Shape;397;p45"/>
          <p:cNvSpPr txBox="1">
            <a:spLocks noGrp="1"/>
          </p:cNvSpPr>
          <p:nvPr>
            <p:ph type="subTitle" idx="5"/>
          </p:nvPr>
        </p:nvSpPr>
        <p:spPr>
          <a:xfrm>
            <a:off x="5998350" y="183747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Перевод юридических текстов.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399" name="Google Shape;399;p45"/>
          <p:cNvSpPr txBox="1">
            <a:spLocks noGrp="1"/>
          </p:cNvSpPr>
          <p:nvPr>
            <p:ph type="subTitle" idx="13"/>
          </p:nvPr>
        </p:nvSpPr>
        <p:spPr>
          <a:xfrm>
            <a:off x="771650" y="3130537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Наблюдения</a:t>
            </a:r>
            <a:endParaRPr dirty="0">
              <a:latin typeface="Myriad Pro Black" panose="020B0803030403020204" pitchFamily="34" charset="0"/>
            </a:endParaRPr>
          </a:p>
        </p:txBody>
      </p:sp>
      <p:cxnSp>
        <p:nvCxnSpPr>
          <p:cNvPr id="402" name="Google Shape;402;p45"/>
          <p:cNvCxnSpPr/>
          <p:nvPr/>
        </p:nvCxnSpPr>
        <p:spPr>
          <a:xfrm>
            <a:off x="5922125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695450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209;p33">
            <a:extLst>
              <a:ext uri="{FF2B5EF4-FFF2-40B4-BE49-F238E27FC236}">
                <a16:creationId xmlns:a16="http://schemas.microsoft.com/office/drawing/2014/main" id="{C8B3B685-E916-4815-90C5-72B876361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620161"/>
              </p:ext>
            </p:extLst>
          </p:nvPr>
        </p:nvGraphicFramePr>
        <p:xfrm>
          <a:off x="1612919" y="1556875"/>
          <a:ext cx="3391690" cy="1280040"/>
        </p:xfrm>
        <a:graphic>
          <a:graphicData uri="http://schemas.openxmlformats.org/drawingml/2006/table">
            <a:tbl>
              <a:tblPr>
                <a:noFill/>
                <a:tableStyleId>{57418795-0522-4166-A243-07060375A480}</a:tableStyleId>
              </a:tblPr>
              <a:tblGrid>
                <a:gridCol w="81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2734793298"/>
                    </a:ext>
                  </a:extLst>
                </a:gridCol>
                <a:gridCol w="860400">
                  <a:extLst>
                    <a:ext uri="{9D8B030D-6E8A-4147-A177-3AD203B41FA5}">
                      <a16:colId xmlns:a16="http://schemas.microsoft.com/office/drawing/2014/main" val="3921206883"/>
                    </a:ext>
                  </a:extLst>
                </a:gridCol>
              </a:tblGrid>
              <a:tr h="223486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Английский язык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86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GigaChat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ChatGPT-3.5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Claude 2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7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11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67528"/>
                  </a:ext>
                </a:extLst>
              </a:tr>
              <a:tr h="318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Неверно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13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9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Google Shape;398;p45">
            <a:extLst>
              <a:ext uri="{FF2B5EF4-FFF2-40B4-BE49-F238E27FC236}">
                <a16:creationId xmlns:a16="http://schemas.microsoft.com/office/drawing/2014/main" id="{C8DD81E0-E8E4-4E5B-84A9-95DA4A26BAB1}"/>
              </a:ext>
            </a:extLst>
          </p:cNvPr>
          <p:cNvSpPr txBox="1">
            <a:spLocks/>
          </p:cNvSpPr>
          <p:nvPr/>
        </p:nvSpPr>
        <p:spPr>
          <a:xfrm>
            <a:off x="5998373" y="2833080"/>
            <a:ext cx="2432400" cy="53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dirty="0">
                <a:latin typeface="Myriad Pro" panose="020B0503030403020204" pitchFamily="34" charset="0"/>
              </a:rPr>
              <a:t>Всеобщая декларация прав человека, ООН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64" name="Google Shape;401;p45">
            <a:extLst>
              <a:ext uri="{FF2B5EF4-FFF2-40B4-BE49-F238E27FC236}">
                <a16:creationId xmlns:a16="http://schemas.microsoft.com/office/drawing/2014/main" id="{F1F53FA0-3CB9-4C55-96BD-0A07B5965DEB}"/>
              </a:ext>
            </a:extLst>
          </p:cNvPr>
          <p:cNvSpPr txBox="1">
            <a:spLocks/>
          </p:cNvSpPr>
          <p:nvPr/>
        </p:nvSpPr>
        <p:spPr>
          <a:xfrm>
            <a:off x="5998350" y="2523334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ru-RU" dirty="0" err="1">
                <a:latin typeface="Myriad Pro Black" panose="020B0803030403020204" pitchFamily="34" charset="0"/>
              </a:rPr>
              <a:t>Датасет</a:t>
            </a:r>
            <a:endParaRPr lang="ru-RU" dirty="0">
              <a:latin typeface="Myriad Pro Black" panose="020B0803030403020204" pitchFamily="34" charset="0"/>
            </a:endParaRPr>
          </a:p>
        </p:txBody>
      </p:sp>
      <p:sp>
        <p:nvSpPr>
          <p:cNvPr id="65" name="Google Shape;398;p45">
            <a:extLst>
              <a:ext uri="{FF2B5EF4-FFF2-40B4-BE49-F238E27FC236}">
                <a16:creationId xmlns:a16="http://schemas.microsoft.com/office/drawing/2014/main" id="{0517B211-AAA3-4B3F-BB19-A7083831B955}"/>
              </a:ext>
            </a:extLst>
          </p:cNvPr>
          <p:cNvSpPr txBox="1">
            <a:spLocks/>
          </p:cNvSpPr>
          <p:nvPr/>
        </p:nvSpPr>
        <p:spPr>
          <a:xfrm>
            <a:off x="5998373" y="3799537"/>
            <a:ext cx="2432400" cy="11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6350" indent="-6350" algn="l"/>
            <a:r>
              <a:rPr lang="en-US" sz="1400" b="0" i="0" u="none" strike="noStrike" baseline="0" dirty="0">
                <a:latin typeface="Myriad Pro Light Cond" panose="020B0406030403020204" pitchFamily="34" charset="0"/>
              </a:rPr>
              <a:t>Translate the next paragraphs into Russian. Be as precise in</a:t>
            </a:r>
            <a:r>
              <a:rPr lang="ru-RU" sz="1400" b="0" i="0" u="none" strike="noStrike" baseline="0" dirty="0">
                <a:latin typeface="Myriad Pro Light Cond" panose="020B0406030403020204" pitchFamily="34" charset="0"/>
              </a:rPr>
              <a:t> </a:t>
            </a:r>
            <a:r>
              <a:rPr lang="en-US" sz="1400" b="0" i="0" u="none" strike="noStrike" baseline="0" dirty="0">
                <a:latin typeface="Myriad Pro Light Cond" panose="020B0406030403020204" pitchFamily="34" charset="0"/>
              </a:rPr>
              <a:t>terminology as possible.</a:t>
            </a:r>
          </a:p>
          <a:p>
            <a:pPr marL="6350" indent="-6350" algn="l"/>
            <a:r>
              <a:rPr lang="ru-RU" sz="1400" b="0" i="0" u="none" strike="noStrike" baseline="0" dirty="0">
                <a:latin typeface="Myriad Pro Light Cond" panose="020B0406030403020204" pitchFamily="34" charset="0"/>
              </a:rPr>
              <a:t>&lt;текст статьи на английском&gt;</a:t>
            </a:r>
            <a:endParaRPr lang="en-US" sz="1400" dirty="0">
              <a:latin typeface="Myriad Pro Light Cond" panose="020B0406030403020204" pitchFamily="34" charset="0"/>
            </a:endParaRPr>
          </a:p>
        </p:txBody>
      </p:sp>
      <p:sp>
        <p:nvSpPr>
          <p:cNvPr id="66" name="Google Shape;401;p45">
            <a:extLst>
              <a:ext uri="{FF2B5EF4-FFF2-40B4-BE49-F238E27FC236}">
                <a16:creationId xmlns:a16="http://schemas.microsoft.com/office/drawing/2014/main" id="{FB84387C-0CDE-4BB7-9AAD-BF05FBA09785}"/>
              </a:ext>
            </a:extLst>
          </p:cNvPr>
          <p:cNvSpPr txBox="1">
            <a:spLocks/>
          </p:cNvSpPr>
          <p:nvPr/>
        </p:nvSpPr>
        <p:spPr>
          <a:xfrm>
            <a:off x="5998350" y="3489791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ru-RU" dirty="0">
                <a:latin typeface="Myriad Pro Black" panose="020B0803030403020204" pitchFamily="34" charset="0"/>
              </a:rPr>
              <a:t>Запрос</a:t>
            </a:r>
          </a:p>
        </p:txBody>
      </p:sp>
    </p:spTree>
    <p:extLst>
      <p:ext uri="{BB962C8B-B14F-4D97-AF65-F5344CB8AC3E}">
        <p14:creationId xmlns:p14="http://schemas.microsoft.com/office/powerpoint/2010/main" val="393069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348186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>
                <a:latin typeface="Myriad Pro Black" panose="020B0803030403020204" pitchFamily="34" charset="0"/>
              </a:rPr>
              <a:t>Общие знания об окружающем мире</a:t>
            </a:r>
          </a:p>
        </p:txBody>
      </p:sp>
      <p:sp>
        <p:nvSpPr>
          <p:cNvPr id="392" name="Google Shape;392;p45"/>
          <p:cNvSpPr txBox="1">
            <a:spLocks noGrp="1"/>
          </p:cNvSpPr>
          <p:nvPr>
            <p:ph type="subTitle" idx="3"/>
          </p:nvPr>
        </p:nvSpPr>
        <p:spPr>
          <a:xfrm>
            <a:off x="771649" y="3440277"/>
            <a:ext cx="5150451" cy="151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yriad Pro" panose="020B0503030403020204" pitchFamily="34" charset="0"/>
              </a:rPr>
              <a:t>При прочих равных GhatGPT-3.5 и </a:t>
            </a:r>
            <a:r>
              <a:rPr lang="ru-RU" dirty="0" err="1">
                <a:latin typeface="Myriad Pro" panose="020B0503030403020204" pitchFamily="34" charset="0"/>
              </a:rPr>
              <a:t>Clade</a:t>
            </a:r>
            <a:r>
              <a:rPr lang="ru-RU" dirty="0">
                <a:latin typeface="Myriad Pro" panose="020B0503030403020204" pitchFamily="34" charset="0"/>
              </a:rPr>
              <a:t> 2 генерируют более длинные ответы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Myriad Pro" panose="020B0503030403020204" pitchFamily="34" charset="0"/>
              </a:rPr>
              <a:t>GigaChat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ru-RU" dirty="0">
                <a:latin typeface="Myriad Pro" panose="020B0503030403020204" pitchFamily="34" charset="0"/>
              </a:rPr>
              <a:t>иногда отказывается отвечать на запрос на русском языке (</a:t>
            </a:r>
            <a:r>
              <a:rPr lang="en-US" dirty="0">
                <a:latin typeface="Myriad Pro Light Cond" panose="020B0406030403020204" pitchFamily="34" charset="0"/>
              </a:rPr>
              <a:t>seediness</a:t>
            </a:r>
            <a:r>
              <a:rPr lang="ru-RU" dirty="0">
                <a:latin typeface="Myriad Pro" panose="020B0503030403020204" pitchFamily="34" charset="0"/>
              </a:rPr>
              <a:t>, </a:t>
            </a:r>
            <a:r>
              <a:rPr lang="en-US" dirty="0">
                <a:latin typeface="Myriad Pro Light Cond" panose="020B0406030403020204" pitchFamily="34" charset="0"/>
              </a:rPr>
              <a:t>billon</a:t>
            </a:r>
            <a:r>
              <a:rPr lang="ru-RU" dirty="0">
                <a:latin typeface="Myriad Pro" panose="020B050303040302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yriad Pro" panose="020B0503030403020204" pitchFamily="34" charset="0"/>
              </a:rPr>
              <a:t>Все модели ошиблись на понятие «</a:t>
            </a:r>
            <a:r>
              <a:rPr lang="en-US" dirty="0">
                <a:latin typeface="Myriad Pro" panose="020B0503030403020204" pitchFamily="34" charset="0"/>
              </a:rPr>
              <a:t>billon</a:t>
            </a:r>
            <a:r>
              <a:rPr lang="ru-RU" dirty="0">
                <a:latin typeface="Myriad Pro" panose="020B0503030403020204" pitchFamily="34" charset="0"/>
              </a:rPr>
              <a:t>» (англ. низкопробное серебро)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Claude 2 </a:t>
            </a:r>
            <a:r>
              <a:rPr lang="ru-RU" dirty="0">
                <a:latin typeface="Myriad Pro" panose="020B0503030403020204" pitchFamily="34" charset="0"/>
              </a:rPr>
              <a:t>иногда отказывается отвечать на запрос на русском языке 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ru-RU" dirty="0">
                <a:latin typeface="Myriad Pro" panose="020B0503030403020204" pitchFamily="34" charset="0"/>
              </a:rPr>
              <a:t>(</a:t>
            </a:r>
            <a:r>
              <a:rPr lang="ru-RU" dirty="0">
                <a:latin typeface="Myriad Pro Light Cond" panose="020B0406030403020204" pitchFamily="34" charset="0"/>
              </a:rPr>
              <a:t>секретец</a:t>
            </a:r>
            <a:r>
              <a:rPr lang="ru-RU" dirty="0">
                <a:latin typeface="Myriad Pro" panose="020B0503030403020204" pitchFamily="34" charset="0"/>
              </a:rPr>
              <a:t>, </a:t>
            </a:r>
            <a:r>
              <a:rPr lang="ru-RU" dirty="0">
                <a:latin typeface="Myriad Pro Light Cond" panose="020B0406030403020204" pitchFamily="34" charset="0"/>
              </a:rPr>
              <a:t>скотоподобие</a:t>
            </a:r>
            <a:r>
              <a:rPr lang="ru-RU" dirty="0">
                <a:latin typeface="Myriad Pro" panose="020B0503030403020204" pitchFamily="34" charset="0"/>
              </a:rPr>
              <a:t>)</a:t>
            </a:r>
            <a:endParaRPr lang="ru-RU" dirty="0">
              <a:latin typeface="Myriad Pro Light Cond" panose="020B0406030403020204" pitchFamily="34" charset="0"/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subTitle" idx="9"/>
          </p:nvPr>
        </p:nvSpPr>
        <p:spPr>
          <a:xfrm>
            <a:off x="5998350" y="155687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Задача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397" name="Google Shape;397;p45"/>
          <p:cNvSpPr txBox="1">
            <a:spLocks noGrp="1"/>
          </p:cNvSpPr>
          <p:nvPr>
            <p:ph type="subTitle" idx="5"/>
          </p:nvPr>
        </p:nvSpPr>
        <p:spPr>
          <a:xfrm>
            <a:off x="5998350" y="183747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Описание редких понятий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399" name="Google Shape;399;p45"/>
          <p:cNvSpPr txBox="1">
            <a:spLocks noGrp="1"/>
          </p:cNvSpPr>
          <p:nvPr>
            <p:ph type="subTitle" idx="13"/>
          </p:nvPr>
        </p:nvSpPr>
        <p:spPr>
          <a:xfrm>
            <a:off x="771650" y="3130537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Наблюдения</a:t>
            </a:r>
            <a:endParaRPr dirty="0">
              <a:latin typeface="Myriad Pro Black" panose="020B0803030403020204" pitchFamily="34" charset="0"/>
            </a:endParaRPr>
          </a:p>
        </p:txBody>
      </p:sp>
      <p:cxnSp>
        <p:nvCxnSpPr>
          <p:cNvPr id="402" name="Google Shape;402;p45"/>
          <p:cNvCxnSpPr/>
          <p:nvPr/>
        </p:nvCxnSpPr>
        <p:spPr>
          <a:xfrm>
            <a:off x="5922125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695450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209;p33">
            <a:extLst>
              <a:ext uri="{FF2B5EF4-FFF2-40B4-BE49-F238E27FC236}">
                <a16:creationId xmlns:a16="http://schemas.microsoft.com/office/drawing/2014/main" id="{C8B3B685-E916-4815-90C5-72B876361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94306"/>
              </p:ext>
            </p:extLst>
          </p:nvPr>
        </p:nvGraphicFramePr>
        <p:xfrm>
          <a:off x="771650" y="1556875"/>
          <a:ext cx="5074223" cy="1280040"/>
        </p:xfrm>
        <a:graphic>
          <a:graphicData uri="http://schemas.openxmlformats.org/drawingml/2006/table">
            <a:tbl>
              <a:tblPr>
                <a:noFill/>
                <a:tableStyleId>{57418795-0522-4166-A243-07060375A480}</a:tableStyleId>
              </a:tblPr>
              <a:tblGrid>
                <a:gridCol w="77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734793298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3921206883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4006050622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68993211"/>
                    </a:ext>
                  </a:extLst>
                </a:gridCol>
              </a:tblGrid>
              <a:tr h="223486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Английский язык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Русский язык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86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GigaChat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ChatGPT-3.5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Claude 2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GigaChat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Claude 2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14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19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67528"/>
                  </a:ext>
                </a:extLst>
              </a:tr>
              <a:tr h="318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Неверно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6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398;p45">
            <a:extLst>
              <a:ext uri="{FF2B5EF4-FFF2-40B4-BE49-F238E27FC236}">
                <a16:creationId xmlns:a16="http://schemas.microsoft.com/office/drawing/2014/main" id="{0A501FF1-8C1D-4A3B-AB4F-7CD5A7875879}"/>
              </a:ext>
            </a:extLst>
          </p:cNvPr>
          <p:cNvSpPr txBox="1">
            <a:spLocks/>
          </p:cNvSpPr>
          <p:nvPr/>
        </p:nvSpPr>
        <p:spPr>
          <a:xfrm>
            <a:off x="5998373" y="2833080"/>
            <a:ext cx="2432400" cy="53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dirty="0">
                <a:latin typeface="Myriad Pro" panose="020B0503030403020204" pitchFamily="34" charset="0"/>
              </a:rPr>
              <a:t>Частотные словари английского и русского языков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21" name="Google Shape;401;p45">
            <a:extLst>
              <a:ext uri="{FF2B5EF4-FFF2-40B4-BE49-F238E27FC236}">
                <a16:creationId xmlns:a16="http://schemas.microsoft.com/office/drawing/2014/main" id="{B55B752C-0553-4C90-BF8F-934DBCD5391E}"/>
              </a:ext>
            </a:extLst>
          </p:cNvPr>
          <p:cNvSpPr txBox="1">
            <a:spLocks/>
          </p:cNvSpPr>
          <p:nvPr/>
        </p:nvSpPr>
        <p:spPr>
          <a:xfrm>
            <a:off x="5998350" y="2523334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ru-RU" dirty="0" err="1">
                <a:latin typeface="Myriad Pro Black" panose="020B0803030403020204" pitchFamily="34" charset="0"/>
              </a:rPr>
              <a:t>Датасет</a:t>
            </a:r>
            <a:endParaRPr lang="ru-RU" dirty="0">
              <a:latin typeface="Myriad Pro Black" panose="020B0803030403020204" pitchFamily="34" charset="0"/>
            </a:endParaRPr>
          </a:p>
        </p:txBody>
      </p:sp>
      <p:sp>
        <p:nvSpPr>
          <p:cNvPr id="22" name="Google Shape;398;p45">
            <a:extLst>
              <a:ext uri="{FF2B5EF4-FFF2-40B4-BE49-F238E27FC236}">
                <a16:creationId xmlns:a16="http://schemas.microsoft.com/office/drawing/2014/main" id="{30C45DC5-74A6-4D1F-BB8B-ECBA3960E24F}"/>
              </a:ext>
            </a:extLst>
          </p:cNvPr>
          <p:cNvSpPr txBox="1">
            <a:spLocks/>
          </p:cNvSpPr>
          <p:nvPr/>
        </p:nvSpPr>
        <p:spPr>
          <a:xfrm>
            <a:off x="5998373" y="3799537"/>
            <a:ext cx="2432400" cy="80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Myriad Pro Light Cond" panose="020B0406030403020204" pitchFamily="34" charset="0"/>
              </a:rPr>
              <a:t>Can you explain what is &lt;</a:t>
            </a:r>
            <a:r>
              <a:rPr lang="en-US" sz="1400" dirty="0" err="1">
                <a:latin typeface="Myriad Pro Light Cond" panose="020B0406030403020204" pitchFamily="34" charset="0"/>
              </a:rPr>
              <a:t>понятие</a:t>
            </a:r>
            <a:r>
              <a:rPr lang="en-US" sz="1400" dirty="0">
                <a:latin typeface="Myriad Pro Light Cond" panose="020B0406030403020204" pitchFamily="34" charset="0"/>
              </a:rPr>
              <a:t>&gt;?</a:t>
            </a:r>
            <a:endParaRPr lang="ru-RU" sz="1400" dirty="0">
              <a:latin typeface="Myriad Pro Light Cond" panose="020B0406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Myriad Pro Light Cond" panose="020B0406030403020204" pitchFamily="34" charset="0"/>
              </a:rPr>
              <a:t>Можешь рассказать, что такое &lt;понятие&gt;?</a:t>
            </a:r>
            <a:endParaRPr lang="en-US" sz="1400" dirty="0">
              <a:latin typeface="Myriad Pro Light Cond" panose="020B0406030403020204" pitchFamily="34" charset="0"/>
            </a:endParaRPr>
          </a:p>
        </p:txBody>
      </p:sp>
      <p:sp>
        <p:nvSpPr>
          <p:cNvPr id="23" name="Google Shape;401;p45">
            <a:extLst>
              <a:ext uri="{FF2B5EF4-FFF2-40B4-BE49-F238E27FC236}">
                <a16:creationId xmlns:a16="http://schemas.microsoft.com/office/drawing/2014/main" id="{2BDAAE1F-9376-4725-B172-A1D5E44B8387}"/>
              </a:ext>
            </a:extLst>
          </p:cNvPr>
          <p:cNvSpPr txBox="1">
            <a:spLocks/>
          </p:cNvSpPr>
          <p:nvPr/>
        </p:nvSpPr>
        <p:spPr>
          <a:xfrm>
            <a:off x="5998350" y="3489791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ru-RU" dirty="0">
                <a:latin typeface="Myriad Pro Black" panose="020B0803030403020204" pitchFamily="34" charset="0"/>
              </a:rPr>
              <a:t>Запрос</a:t>
            </a:r>
          </a:p>
        </p:txBody>
      </p:sp>
    </p:spTree>
    <p:extLst>
      <p:ext uri="{BB962C8B-B14F-4D97-AF65-F5344CB8AC3E}">
        <p14:creationId xmlns:p14="http://schemas.microsoft.com/office/powerpoint/2010/main" val="32581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348186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>
                <a:latin typeface="Myriad Pro Black" panose="020B0803030403020204" pitchFamily="34" charset="0"/>
              </a:rPr>
              <a:t>АБСТРАКТНОЕ МЫШЛЕНИЕ</a:t>
            </a:r>
          </a:p>
        </p:txBody>
      </p:sp>
      <p:sp>
        <p:nvSpPr>
          <p:cNvPr id="392" name="Google Shape;392;p45"/>
          <p:cNvSpPr txBox="1">
            <a:spLocks noGrp="1"/>
          </p:cNvSpPr>
          <p:nvPr>
            <p:ph type="subTitle" idx="3"/>
          </p:nvPr>
        </p:nvSpPr>
        <p:spPr>
          <a:xfrm>
            <a:off x="771650" y="3440277"/>
            <a:ext cx="5074228" cy="151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Myriad Pro" panose="020B0503030403020204" pitchFamily="34" charset="0"/>
              </a:rPr>
              <a:t>GigaChat</a:t>
            </a:r>
            <a:r>
              <a:rPr lang="ru-RU" dirty="0">
                <a:latin typeface="Myriad Pro" panose="020B0503030403020204" pitchFamily="34" charset="0"/>
              </a:rPr>
              <a:t> иногда ошибается в тривиальных случаях, когда ответ выводится из 1 факта (</a:t>
            </a:r>
            <a:r>
              <a:rPr lang="ru-RU" dirty="0">
                <a:latin typeface="Myriad Pro Light Cond" panose="020B0406030403020204" pitchFamily="34" charset="0"/>
              </a:rPr>
              <a:t>факт: </a:t>
            </a:r>
            <a:r>
              <a:rPr lang="en-US" dirty="0">
                <a:latin typeface="Myriad Pro Light Cond" panose="020B0406030403020204" pitchFamily="34" charset="0"/>
              </a:rPr>
              <a:t>Charlie is blue</a:t>
            </a:r>
            <a:r>
              <a:rPr lang="ru-RU" dirty="0">
                <a:latin typeface="Myriad Pro Light Cond" panose="020B0406030403020204" pitchFamily="34" charset="0"/>
              </a:rPr>
              <a:t>, запрос: </a:t>
            </a:r>
            <a:r>
              <a:rPr lang="en-US" dirty="0">
                <a:latin typeface="Myriad Pro Light Cond" panose="020B0406030403020204" pitchFamily="34" charset="0"/>
              </a:rPr>
              <a:t>Charlie is not blue</a:t>
            </a:r>
            <a:r>
              <a:rPr lang="en-US" dirty="0">
                <a:latin typeface="Myriad Pro" panose="020B0503030403020204" pitchFamily="34" charset="0"/>
              </a:rPr>
              <a:t>)</a:t>
            </a:r>
            <a:endParaRPr lang="ru-RU" dirty="0">
              <a:latin typeface="Myriad Pro" panose="020B0503030403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yriad Pro" panose="020B0503030403020204" pitchFamily="34" charset="0"/>
              </a:rPr>
              <a:t>ChatGPT-3.5 и </a:t>
            </a:r>
            <a:r>
              <a:rPr lang="ru-RU" dirty="0" err="1">
                <a:latin typeface="Myriad Pro" panose="020B0503030403020204" pitchFamily="34" charset="0"/>
              </a:rPr>
              <a:t>Claude</a:t>
            </a:r>
            <a:r>
              <a:rPr lang="ru-RU" dirty="0">
                <a:latin typeface="Myriad Pro" panose="020B0503030403020204" pitchFamily="34" charset="0"/>
              </a:rPr>
              <a:t> 2 лучше следуют запросу: генерируют цепочку размышлений. </a:t>
            </a:r>
            <a:r>
              <a:rPr lang="en-US" dirty="0" err="1">
                <a:latin typeface="Myriad Pro" panose="020B0503030403020204" pitchFamily="34" charset="0"/>
              </a:rPr>
              <a:t>GigaChat</a:t>
            </a:r>
            <a:r>
              <a:rPr lang="en-US" dirty="0">
                <a:latin typeface="Myriad Pro" panose="020B0503030403020204" pitchFamily="34" charset="0"/>
              </a:rPr>
              <a:t> </a:t>
            </a:r>
            <a:r>
              <a:rPr lang="ru-RU" dirty="0">
                <a:latin typeface="Myriad Pro" panose="020B0503030403020204" pitchFamily="34" charset="0"/>
              </a:rPr>
              <a:t>генерирует цепочку только при запросе на русском языке.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Myriad Pro" panose="020B0503030403020204" pitchFamily="34" charset="0"/>
              </a:rPr>
              <a:t>ChatGPT-3.5 и </a:t>
            </a:r>
            <a:r>
              <a:rPr lang="ru-RU" dirty="0" err="1">
                <a:latin typeface="Myriad Pro" panose="020B0503030403020204" pitchFamily="34" charset="0"/>
              </a:rPr>
              <a:t>Claude</a:t>
            </a:r>
            <a:r>
              <a:rPr lang="ru-RU" dirty="0">
                <a:latin typeface="Myriad Pro" panose="020B0503030403020204" pitchFamily="34" charset="0"/>
              </a:rPr>
              <a:t> 2 чаще генерирует неверный ответ с ростом глубины цепочки размышлений (</a:t>
            </a:r>
            <a:r>
              <a:rPr lang="ru-RU" dirty="0">
                <a:latin typeface="Myriad Pro Light Cond" panose="020B0406030403020204" pitchFamily="34" charset="0"/>
              </a:rPr>
              <a:t>факты: </a:t>
            </a:r>
            <a:r>
              <a:rPr lang="en-US" dirty="0">
                <a:latin typeface="Myriad Pro Light Cond" panose="020B0406030403020204" pitchFamily="34" charset="0"/>
              </a:rPr>
              <a:t>Charlie is blue</a:t>
            </a:r>
            <a:r>
              <a:rPr lang="ru-RU" dirty="0">
                <a:latin typeface="Myriad Pro Light Cond" panose="020B0406030403020204" pitchFamily="34" charset="0"/>
              </a:rPr>
              <a:t>,</a:t>
            </a:r>
            <a:r>
              <a:rPr lang="en-US" dirty="0">
                <a:latin typeface="Myriad Pro Light Cond" panose="020B0406030403020204" pitchFamily="34" charset="0"/>
              </a:rPr>
              <a:t> If something is blue than it is round</a:t>
            </a:r>
            <a:r>
              <a:rPr lang="ru-RU" dirty="0">
                <a:latin typeface="Myriad Pro Light Cond" panose="020B0406030403020204" pitchFamily="34" charset="0"/>
              </a:rPr>
              <a:t>, запрос: </a:t>
            </a:r>
            <a:r>
              <a:rPr lang="en-US" dirty="0">
                <a:latin typeface="Myriad Pro Light Cond" panose="020B0406030403020204" pitchFamily="34" charset="0"/>
              </a:rPr>
              <a:t>Charlie is round</a:t>
            </a:r>
            <a:r>
              <a:rPr lang="ru-RU" dirty="0">
                <a:latin typeface="Myriad Pro" panose="020B0503030403020204" pitchFamily="34" charset="0"/>
              </a:rPr>
              <a:t>)</a:t>
            </a:r>
          </a:p>
        </p:txBody>
      </p:sp>
      <p:sp>
        <p:nvSpPr>
          <p:cNvPr id="396" name="Google Shape;396;p45"/>
          <p:cNvSpPr txBox="1">
            <a:spLocks noGrp="1"/>
          </p:cNvSpPr>
          <p:nvPr>
            <p:ph type="subTitle" idx="9"/>
          </p:nvPr>
        </p:nvSpPr>
        <p:spPr>
          <a:xfrm>
            <a:off x="5998350" y="155687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Задача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397" name="Google Shape;397;p45"/>
          <p:cNvSpPr txBox="1">
            <a:spLocks noGrp="1"/>
          </p:cNvSpPr>
          <p:nvPr>
            <p:ph type="subTitle" idx="5"/>
          </p:nvPr>
        </p:nvSpPr>
        <p:spPr>
          <a:xfrm>
            <a:off x="5998350" y="183747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Логический вывод на основе предоставленных фактов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398" name="Google Shape;398;p45"/>
          <p:cNvSpPr txBox="1">
            <a:spLocks noGrp="1"/>
          </p:cNvSpPr>
          <p:nvPr>
            <p:ph type="subTitle" idx="6"/>
          </p:nvPr>
        </p:nvSpPr>
        <p:spPr>
          <a:xfrm>
            <a:off x="5998373" y="2833081"/>
            <a:ext cx="2432400" cy="33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yriad Pro" panose="020B0503030403020204" pitchFamily="34" charset="0"/>
              </a:rPr>
              <a:t>ruletaker-depth-3ext</a:t>
            </a:r>
          </a:p>
        </p:txBody>
      </p:sp>
      <p:sp>
        <p:nvSpPr>
          <p:cNvPr id="399" name="Google Shape;399;p45"/>
          <p:cNvSpPr txBox="1">
            <a:spLocks noGrp="1"/>
          </p:cNvSpPr>
          <p:nvPr>
            <p:ph type="subTitle" idx="13"/>
          </p:nvPr>
        </p:nvSpPr>
        <p:spPr>
          <a:xfrm>
            <a:off x="771650" y="3130537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Наблюдения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401" name="Google Shape;401;p45"/>
          <p:cNvSpPr txBox="1">
            <a:spLocks noGrp="1"/>
          </p:cNvSpPr>
          <p:nvPr>
            <p:ph type="subTitle" idx="15"/>
          </p:nvPr>
        </p:nvSpPr>
        <p:spPr>
          <a:xfrm>
            <a:off x="5998350" y="2523334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Myriad Pro Black" panose="020B0803030403020204" pitchFamily="34" charset="0"/>
              </a:rPr>
              <a:t>Датасет</a:t>
            </a:r>
            <a:endParaRPr dirty="0">
              <a:latin typeface="Myriad Pro Black" panose="020B0803030403020204" pitchFamily="34" charset="0"/>
            </a:endParaRPr>
          </a:p>
        </p:txBody>
      </p:sp>
      <p:cxnSp>
        <p:nvCxnSpPr>
          <p:cNvPr id="402" name="Google Shape;402;p45"/>
          <p:cNvCxnSpPr/>
          <p:nvPr/>
        </p:nvCxnSpPr>
        <p:spPr>
          <a:xfrm>
            <a:off x="5922125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695450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209;p33">
            <a:extLst>
              <a:ext uri="{FF2B5EF4-FFF2-40B4-BE49-F238E27FC236}">
                <a16:creationId xmlns:a16="http://schemas.microsoft.com/office/drawing/2014/main" id="{C8B3B685-E916-4815-90C5-72B876361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256683"/>
              </p:ext>
            </p:extLst>
          </p:nvPr>
        </p:nvGraphicFramePr>
        <p:xfrm>
          <a:off x="771650" y="1556875"/>
          <a:ext cx="5074223" cy="1280040"/>
        </p:xfrm>
        <a:graphic>
          <a:graphicData uri="http://schemas.openxmlformats.org/drawingml/2006/table">
            <a:tbl>
              <a:tblPr>
                <a:noFill/>
                <a:tableStyleId>{57418795-0522-4166-A243-07060375A480}</a:tableStyleId>
              </a:tblPr>
              <a:tblGrid>
                <a:gridCol w="77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734793298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3921206883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4006050622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68993211"/>
                    </a:ext>
                  </a:extLst>
                </a:gridCol>
              </a:tblGrid>
              <a:tr h="223486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Английский язык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Русский язык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86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GigaChat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ChatGPT-3.5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Claude 2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GigaChat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yriad Pro Black" panose="020B08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Claude 2</a:t>
                      </a:r>
                      <a:endParaRPr sz="900" dirty="0">
                        <a:solidFill>
                          <a:schemeClr val="dk1"/>
                        </a:solidFill>
                        <a:latin typeface="Myriad Pro Black" panose="020B08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67528"/>
                  </a:ext>
                </a:extLst>
              </a:tr>
              <a:tr h="318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u="none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Poppins"/>
                          <a:cs typeface="Poppins"/>
                          <a:sym typeface="Poppins"/>
                        </a:rPr>
                        <a:t>Неверно</a:t>
                      </a:r>
                      <a:endParaRPr sz="900" b="0" u="none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8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12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900" dirty="0">
                          <a:solidFill>
                            <a:schemeClr val="dk1"/>
                          </a:solidFill>
                          <a:latin typeface="Myriad Pro" panose="020B05030304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5</a:t>
                      </a:r>
                      <a:endParaRPr sz="900" dirty="0">
                        <a:solidFill>
                          <a:schemeClr val="dk1"/>
                        </a:solidFill>
                        <a:latin typeface="Myriad Pro" panose="020B05030304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Google Shape;398;p45">
            <a:extLst>
              <a:ext uri="{FF2B5EF4-FFF2-40B4-BE49-F238E27FC236}">
                <a16:creationId xmlns:a16="http://schemas.microsoft.com/office/drawing/2014/main" id="{FA774366-35EA-4EB9-BB30-3DA27D89FFBF}"/>
              </a:ext>
            </a:extLst>
          </p:cNvPr>
          <p:cNvSpPr txBox="1">
            <a:spLocks/>
          </p:cNvSpPr>
          <p:nvPr/>
        </p:nvSpPr>
        <p:spPr>
          <a:xfrm>
            <a:off x="5998373" y="3799537"/>
            <a:ext cx="2432400" cy="11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400" dirty="0">
                <a:latin typeface="Myriad Pro Light Cond" panose="020B0406030403020204" pitchFamily="34" charset="0"/>
              </a:rPr>
              <a:t>Given some premises, conduct reasoning to answer whether the given query is true,</a:t>
            </a:r>
            <a:r>
              <a:rPr lang="ru-RU" sz="1400" dirty="0">
                <a:latin typeface="Myriad Pro Light Cond" panose="020B0406030403020204" pitchFamily="34" charset="0"/>
              </a:rPr>
              <a:t> </a:t>
            </a:r>
            <a:r>
              <a:rPr lang="en-US" sz="1400" dirty="0">
                <a:latin typeface="Myriad Pro Light Cond" panose="020B0406030403020204" pitchFamily="34" charset="0"/>
              </a:rPr>
              <a:t>false or unknown.</a:t>
            </a:r>
          </a:p>
          <a:p>
            <a:pPr marL="0" indent="0"/>
            <a:r>
              <a:rPr lang="en-US" sz="1400" dirty="0">
                <a:latin typeface="Myriad Pro Light Cond" panose="020B0406030403020204" pitchFamily="34" charset="0"/>
              </a:rPr>
              <a:t>Premises: &lt;</a:t>
            </a:r>
            <a:r>
              <a:rPr lang="en-US" sz="1400" dirty="0" err="1">
                <a:latin typeface="Myriad Pro Light Cond" panose="020B0406030403020204" pitchFamily="34" charset="0"/>
              </a:rPr>
              <a:t>некоторые</a:t>
            </a:r>
            <a:r>
              <a:rPr lang="en-US" sz="1400" dirty="0">
                <a:latin typeface="Myriad Pro Light Cond" panose="020B0406030403020204" pitchFamily="34" charset="0"/>
              </a:rPr>
              <a:t> </a:t>
            </a:r>
            <a:r>
              <a:rPr lang="en-US" sz="1400" dirty="0" err="1">
                <a:latin typeface="Myriad Pro Light Cond" panose="020B0406030403020204" pitchFamily="34" charset="0"/>
              </a:rPr>
              <a:t>факты</a:t>
            </a:r>
            <a:r>
              <a:rPr lang="en-US" sz="1400" dirty="0">
                <a:latin typeface="Myriad Pro Light Cond" panose="020B0406030403020204" pitchFamily="34" charset="0"/>
              </a:rPr>
              <a:t>&gt;</a:t>
            </a:r>
          </a:p>
          <a:p>
            <a:pPr marL="0" indent="0"/>
            <a:r>
              <a:rPr lang="en-US" sz="1400" dirty="0">
                <a:latin typeface="Myriad Pro Light Cond" panose="020B0406030403020204" pitchFamily="34" charset="0"/>
              </a:rPr>
              <a:t>Query: &lt;</a:t>
            </a:r>
            <a:r>
              <a:rPr lang="en-US" sz="1400" dirty="0" err="1">
                <a:latin typeface="Myriad Pro Light Cond" panose="020B0406030403020204" pitchFamily="34" charset="0"/>
              </a:rPr>
              <a:t>вопрос</a:t>
            </a:r>
            <a:r>
              <a:rPr lang="en-US" sz="1400" dirty="0">
                <a:latin typeface="Myriad Pro Light Cond" panose="020B0406030403020204" pitchFamily="34" charset="0"/>
              </a:rPr>
              <a:t>&gt;</a:t>
            </a:r>
          </a:p>
        </p:txBody>
      </p:sp>
      <p:sp>
        <p:nvSpPr>
          <p:cNvPr id="13" name="Google Shape;401;p45">
            <a:extLst>
              <a:ext uri="{FF2B5EF4-FFF2-40B4-BE49-F238E27FC236}">
                <a16:creationId xmlns:a16="http://schemas.microsoft.com/office/drawing/2014/main" id="{1A9AA6FA-6AD0-4D8E-870A-FE3A901EB0C6}"/>
              </a:ext>
            </a:extLst>
          </p:cNvPr>
          <p:cNvSpPr txBox="1">
            <a:spLocks/>
          </p:cNvSpPr>
          <p:nvPr/>
        </p:nvSpPr>
        <p:spPr>
          <a:xfrm>
            <a:off x="5998350" y="3489791"/>
            <a:ext cx="2432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ru-RU" dirty="0">
                <a:latin typeface="Myriad Pro Black" panose="020B0803030403020204" pitchFamily="34" charset="0"/>
              </a:rPr>
              <a:t>Запрос</a:t>
            </a:r>
          </a:p>
        </p:txBody>
      </p:sp>
    </p:spTree>
    <p:extLst>
      <p:ext uri="{BB962C8B-B14F-4D97-AF65-F5344CB8AC3E}">
        <p14:creationId xmlns:p14="http://schemas.microsoft.com/office/powerpoint/2010/main" val="297531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Более подробное исследование способностей к абстрактному мышлению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 Black" panose="020B0803030403020204" pitchFamily="34" charset="0"/>
              </a:rPr>
              <a:t>ПУТИ РАЗВИТИЯ ИССЛЕДОВАНИЯ</a:t>
            </a:r>
            <a:endParaRPr lang="en-US" dirty="0">
              <a:latin typeface="Myriad Pro Black" panose="020B0803030403020204" pitchFamily="34" charset="0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2"/>
          </p:nvPr>
        </p:nvSpPr>
        <p:spPr>
          <a:xfrm>
            <a:off x="847850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yriad Pro Black" panose="020B0803030403020204" pitchFamily="34" charset="0"/>
              </a:rPr>
              <a:t>01</a:t>
            </a:r>
            <a:endParaRPr dirty="0">
              <a:latin typeface="Myriad Pro Black" panose="020B0803030403020204" pitchFamily="34" charset="0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4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yriad Pro Black" panose="020B0803030403020204" pitchFamily="34" charset="0"/>
              </a:rPr>
              <a:t>02</a:t>
            </a:r>
            <a:endParaRPr>
              <a:latin typeface="Myriad Pro Black" panose="020B0803030403020204" pitchFamily="34" charset="0"/>
            </a:endParaRPr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6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yriad Pro Black" panose="020B0803030403020204" pitchFamily="34" charset="0"/>
              </a:rPr>
              <a:t>03</a:t>
            </a:r>
            <a:endParaRPr>
              <a:latin typeface="Myriad Pro Black" panose="020B0803030403020204" pitchFamily="34" charset="0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847850" y="2207249"/>
            <a:ext cx="2305500" cy="727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Увеличение числа запросов к </a:t>
            </a:r>
            <a:r>
              <a:rPr lang="en-US" dirty="0">
                <a:latin typeface="Myriad Pro" panose="020B0503030403020204" pitchFamily="34" charset="0"/>
              </a:rPr>
              <a:t>LLM</a:t>
            </a:r>
            <a:endParaRPr dirty="0">
              <a:latin typeface="Myriad Pro" panose="020B0503030403020204" pitchFamily="34" charset="0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yriad Pro" panose="020B0503030403020204" pitchFamily="34" charset="0"/>
              </a:rPr>
              <a:t>Инжиниринг запросов для повышения качества</a:t>
            </a:r>
            <a:endParaRPr dirty="0">
              <a:latin typeface="Myriad Pro" panose="020B0503030403020204" pitchFamily="34" charset="0"/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5922125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308788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695450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574</Words>
  <Application>Microsoft Office PowerPoint</Application>
  <PresentationFormat>Экран (16:9)</PresentationFormat>
  <Paragraphs>120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Poppins ExtraBold</vt:lpstr>
      <vt:lpstr>Raleway</vt:lpstr>
      <vt:lpstr>Myriad Pro Black</vt:lpstr>
      <vt:lpstr>Arial</vt:lpstr>
      <vt:lpstr>Poppins</vt:lpstr>
      <vt:lpstr>Myriad Pro</vt:lpstr>
      <vt:lpstr>Hanken Grotesk</vt:lpstr>
      <vt:lpstr>Myriad Pro Light Cond</vt:lpstr>
      <vt:lpstr>Anaheim</vt:lpstr>
      <vt:lpstr>Minimalist Orange Portfolio by Slidesgo</vt:lpstr>
      <vt:lpstr>ИЗМЕРЕНИЕ УРОВНЯ ГАЛЛЮЦИНАЦИЙ В LLM</vt:lpstr>
      <vt:lpstr>ПЛАН ИССЛЕДОВАНИЯ</vt:lpstr>
      <vt:lpstr>ЧТО ТАКОЕ ГАЛЛЮЦИНАЦИИ</vt:lpstr>
      <vt:lpstr>ОБОСНОВАНИЕ МЕТОДОЛОГИИ</vt:lpstr>
      <vt:lpstr>ПОНИМАНИЕ ЕСТЕСТВЕННОГО ЯЗЫКА</vt:lpstr>
      <vt:lpstr>Общие знания об окружающем мире</vt:lpstr>
      <vt:lpstr>АБСТРАКТНОЕ МЫШЛЕНИЕ</vt:lpstr>
      <vt:lpstr>ПУТИ РАЗВИТИЯ ИССЛЕДОВАНИЯ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ORANGE PORTFOLIO</dc:title>
  <cp:lastModifiedBy>Дмитрий Тронин</cp:lastModifiedBy>
  <cp:revision>13</cp:revision>
  <dcterms:modified xsi:type="dcterms:W3CDTF">2023-12-14T11:13:32Z</dcterms:modified>
</cp:coreProperties>
</file>