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Montserrat"/>
      <p:regular r:id="rId17"/>
      <p:bold r:id="rId18"/>
      <p:italic r:id="rId19"/>
      <p:boldItalic r:id="rId20"/>
    </p:embeddedFont>
    <p:embeddedFont>
      <p:font typeface="Lat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boldItalic.fntdata"/><Relationship Id="rId11" Type="http://schemas.openxmlformats.org/officeDocument/2006/relationships/slide" Target="slides/slide6.xml"/><Relationship Id="rId22" Type="http://schemas.openxmlformats.org/officeDocument/2006/relationships/font" Target="fonts/Lato-bold.fntdata"/><Relationship Id="rId10" Type="http://schemas.openxmlformats.org/officeDocument/2006/relationships/slide" Target="slides/slide5.xml"/><Relationship Id="rId21" Type="http://schemas.openxmlformats.org/officeDocument/2006/relationships/font" Target="fonts/Lato-regular.fntdata"/><Relationship Id="rId13" Type="http://schemas.openxmlformats.org/officeDocument/2006/relationships/slide" Target="slides/slide8.xml"/><Relationship Id="rId24" Type="http://schemas.openxmlformats.org/officeDocument/2006/relationships/font" Target="fonts/Lato-boldItalic.fntdata"/><Relationship Id="rId12" Type="http://schemas.openxmlformats.org/officeDocument/2006/relationships/slide" Target="slides/slide7.xml"/><Relationship Id="rId23" Type="http://schemas.openxmlformats.org/officeDocument/2006/relationships/font" Target="fonts/Lat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Montserrat-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Montserrat-italic.fntdata"/><Relationship Id="rId6" Type="http://schemas.openxmlformats.org/officeDocument/2006/relationships/slide" Target="slides/slide1.xml"/><Relationship Id="rId18" Type="http://schemas.openxmlformats.org/officeDocument/2006/relationships/font" Target="fonts/Montserrat-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Google Shape;197;g895f11e0ad_2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895f11e0ad_2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Google Shape;204;g895f11e0ad_3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895f11e0ad_3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g895f11e0ad_4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895f11e0ad_4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g895f11e0ad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895f11e0ad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g895f11e0ad_3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895f11e0ad_3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g895f11e0ad_6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895f11e0ad_6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g895f11e0ad_3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895f11e0ad_3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g895f11e0ad_3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895f11e0ad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Google Shape;183;g895f11e0ad_4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895f11e0ad_4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Google Shape;190;g895f11e0ad_2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895f11e0ad_2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de"/>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240500" y="1578400"/>
            <a:ext cx="5314200" cy="15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 sz="3400"/>
              <a:t>Co</a:t>
            </a:r>
            <a:r>
              <a:rPr lang="de" sz="3400"/>
              <a:t>ding.Waterkant 2020</a:t>
            </a:r>
            <a:endParaRPr sz="3400"/>
          </a:p>
        </p:txBody>
      </p:sp>
      <p:sp>
        <p:nvSpPr>
          <p:cNvPr id="135" name="Google Shape;135;p13"/>
          <p:cNvSpPr txBox="1"/>
          <p:nvPr>
            <p:ph idx="1" type="subTitle"/>
          </p:nvPr>
        </p:nvSpPr>
        <p:spPr>
          <a:xfrm>
            <a:off x="4716675" y="2951550"/>
            <a:ext cx="3837900" cy="147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
              <a:t>Challenges:</a:t>
            </a:r>
            <a:endParaRPr/>
          </a:p>
          <a:p>
            <a:pPr indent="-311150" lvl="0" marL="457200" rtl="0" algn="l">
              <a:spcBef>
                <a:spcPts val="0"/>
              </a:spcBef>
              <a:spcAft>
                <a:spcPts val="0"/>
              </a:spcAft>
              <a:buSzPts val="1300"/>
              <a:buChar char="-"/>
            </a:pPr>
            <a:r>
              <a:rPr lang="de">
                <a:solidFill>
                  <a:srgbClr val="FFFFFF"/>
                </a:solidFill>
              </a:rPr>
              <a:t>C06-Predict Ticket Submissions</a:t>
            </a:r>
            <a:endParaRPr>
              <a:solidFill>
                <a:srgbClr val="FFFFFF"/>
              </a:solidFill>
            </a:endParaRPr>
          </a:p>
          <a:p>
            <a:pPr indent="-311150" lvl="0" marL="457200" rtl="0" algn="l">
              <a:spcBef>
                <a:spcPts val="0"/>
              </a:spcBef>
              <a:spcAft>
                <a:spcPts val="0"/>
              </a:spcAft>
              <a:buSzPts val="1300"/>
              <a:buChar char="-"/>
            </a:pPr>
            <a:r>
              <a:rPr lang="de"/>
              <a:t>C07-Prediction of Ticket Processing Times</a:t>
            </a:r>
            <a:endParaRPr/>
          </a:p>
        </p:txBody>
      </p:sp>
      <p:sp>
        <p:nvSpPr>
          <p:cNvPr id="136" name="Google Shape;136;p13"/>
          <p:cNvSpPr txBox="1"/>
          <p:nvPr/>
        </p:nvSpPr>
        <p:spPr>
          <a:xfrm>
            <a:off x="579300" y="4431150"/>
            <a:ext cx="7985400" cy="482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de">
                <a:solidFill>
                  <a:srgbClr val="FFFFFF"/>
                </a:solidFill>
                <a:latin typeface="Lato"/>
                <a:ea typeface="Lato"/>
                <a:cs typeface="Lato"/>
                <a:sym typeface="Lato"/>
              </a:rPr>
              <a:t>Tronje - Tim - Sascha - Vipul</a:t>
            </a:r>
            <a:endParaRPr>
              <a:solidFill>
                <a:srgbClr val="FFFFFF"/>
              </a:solidFill>
              <a:latin typeface="Lato"/>
              <a:ea typeface="Lato"/>
              <a:cs typeface="Lato"/>
              <a:sym typeface="Lato"/>
            </a:endParaRPr>
          </a:p>
        </p:txBody>
      </p:sp>
      <p:sp>
        <p:nvSpPr>
          <p:cNvPr id="137" name="Google Shape;137;p13"/>
          <p:cNvSpPr txBox="1"/>
          <p:nvPr/>
        </p:nvSpPr>
        <p:spPr>
          <a:xfrm>
            <a:off x="4799700" y="4767700"/>
            <a:ext cx="51375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de">
                <a:solidFill>
                  <a:srgbClr val="F3F3F3"/>
                </a:solidFill>
              </a:rPr>
              <a:t>Patron: </a:t>
            </a:r>
            <a:r>
              <a:rPr lang="de">
                <a:solidFill>
                  <a:srgbClr val="F3F3F3"/>
                </a:solidFill>
              </a:rPr>
              <a:t>Jesko Zychski from Landeshauptstadt Kiel</a:t>
            </a:r>
            <a:endParaRPr>
              <a:solidFill>
                <a:srgbClr val="F3F3F3"/>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sp>
        <p:nvSpPr>
          <p:cNvPr id="200" name="Google Shape;200;p22"/>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
              <a:t>Testative Results Classification</a:t>
            </a:r>
            <a:endParaRPr/>
          </a:p>
        </p:txBody>
      </p:sp>
      <p:pic>
        <p:nvPicPr>
          <p:cNvPr id="201" name="Google Shape;201;p22"/>
          <p:cNvPicPr preferRelativeResize="0"/>
          <p:nvPr/>
        </p:nvPicPr>
        <p:blipFill>
          <a:blip r:embed="rId3">
            <a:alphaModFix/>
          </a:blip>
          <a:stretch>
            <a:fillRect/>
          </a:stretch>
        </p:blipFill>
        <p:spPr>
          <a:xfrm>
            <a:off x="916500" y="1084075"/>
            <a:ext cx="8039100" cy="3276600"/>
          </a:xfrm>
          <a:prstGeom prst="rect">
            <a:avLst/>
          </a:prstGeom>
          <a:noFill/>
          <a:ln>
            <a:noFill/>
          </a:ln>
        </p:spPr>
      </p:pic>
      <p:sp>
        <p:nvSpPr>
          <p:cNvPr id="202" name="Google Shape;202;p22"/>
          <p:cNvSpPr txBox="1"/>
          <p:nvPr/>
        </p:nvSpPr>
        <p:spPr>
          <a:xfrm>
            <a:off x="579300" y="4583550"/>
            <a:ext cx="7985400" cy="482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de">
                <a:solidFill>
                  <a:srgbClr val="FFFFFF"/>
                </a:solidFill>
                <a:latin typeface="Lato"/>
                <a:ea typeface="Lato"/>
                <a:cs typeface="Lato"/>
                <a:sym typeface="Lato"/>
              </a:rPr>
              <a:t>Many wrong predictions :-(</a:t>
            </a:r>
            <a:endParaRPr>
              <a:solidFill>
                <a:srgbClr val="FFFFFF"/>
              </a:solidFill>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6" name="Shape 206"/>
        <p:cNvGrpSpPr/>
        <p:nvPr/>
      </p:nvGrpSpPr>
      <p:grpSpPr>
        <a:xfrm>
          <a:off x="0" y="0"/>
          <a:ext cx="0" cy="0"/>
          <a:chOff x="0" y="0"/>
          <a:chExt cx="0" cy="0"/>
        </a:xfrm>
      </p:grpSpPr>
      <p:sp>
        <p:nvSpPr>
          <p:cNvPr id="207" name="Google Shape;207;p23"/>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
              <a:t>Outlook + Conclusions</a:t>
            </a:r>
            <a:endParaRPr/>
          </a:p>
        </p:txBody>
      </p:sp>
      <p:sp>
        <p:nvSpPr>
          <p:cNvPr id="208" name="Google Shape;208;p23"/>
          <p:cNvSpPr txBox="1"/>
          <p:nvPr/>
        </p:nvSpPr>
        <p:spPr>
          <a:xfrm>
            <a:off x="682250" y="1396250"/>
            <a:ext cx="7124100" cy="3000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de" sz="1000">
                <a:solidFill>
                  <a:schemeClr val="lt1"/>
                </a:solidFill>
                <a:latin typeface="Lato"/>
                <a:ea typeface="Lato"/>
                <a:cs typeface="Lato"/>
                <a:sym typeface="Lato"/>
              </a:rPr>
              <a:t>Our goal was to</a:t>
            </a:r>
            <a:endParaRPr sz="1000">
              <a:solidFill>
                <a:schemeClr val="lt1"/>
              </a:solidFill>
              <a:latin typeface="Lato"/>
              <a:ea typeface="Lato"/>
              <a:cs typeface="Lato"/>
              <a:sym typeface="Lato"/>
            </a:endParaRPr>
          </a:p>
          <a:p>
            <a:pPr indent="-304800" lvl="0" marL="457200" rtl="0" algn="l">
              <a:lnSpc>
                <a:spcPct val="115000"/>
              </a:lnSpc>
              <a:spcBef>
                <a:spcPts val="1200"/>
              </a:spcBef>
              <a:spcAft>
                <a:spcPts val="0"/>
              </a:spcAft>
              <a:buClr>
                <a:schemeClr val="lt2"/>
              </a:buClr>
              <a:buSzPts val="1200"/>
              <a:buFont typeface="Lato"/>
              <a:buAutoNum type="arabicParenR"/>
            </a:pPr>
            <a:r>
              <a:rPr lang="de" sz="1200">
                <a:solidFill>
                  <a:schemeClr val="lt2"/>
                </a:solidFill>
                <a:latin typeface="Lato"/>
                <a:ea typeface="Lato"/>
                <a:cs typeface="Lato"/>
                <a:sym typeface="Lato"/>
              </a:rPr>
              <a:t>predict the amount of incoming tickets</a:t>
            </a:r>
            <a:endParaRPr sz="1200">
              <a:solidFill>
                <a:schemeClr val="lt2"/>
              </a:solidFill>
              <a:latin typeface="Lato"/>
              <a:ea typeface="Lato"/>
              <a:cs typeface="Lato"/>
              <a:sym typeface="Lato"/>
            </a:endParaRPr>
          </a:p>
          <a:p>
            <a:pPr indent="-304800" lvl="0" marL="914400" rtl="0" algn="l">
              <a:lnSpc>
                <a:spcPct val="115000"/>
              </a:lnSpc>
              <a:spcBef>
                <a:spcPts val="0"/>
              </a:spcBef>
              <a:spcAft>
                <a:spcPts val="0"/>
              </a:spcAft>
              <a:buClr>
                <a:srgbClr val="FFFFFF"/>
              </a:buClr>
              <a:buSzPts val="1200"/>
              <a:buFont typeface="Lato"/>
              <a:buChar char="●"/>
            </a:pPr>
            <a:r>
              <a:rPr lang="de" sz="1200">
                <a:solidFill>
                  <a:srgbClr val="FFFFFF"/>
                </a:solidFill>
                <a:latin typeface="Lato"/>
                <a:ea typeface="Lato"/>
                <a:cs typeface="Lato"/>
                <a:sym typeface="Lato"/>
              </a:rPr>
              <a:t>The LSTM model seems to be the most promising - for daily as well as for hourly data. Further tweaking should improve the results, as well as additional  feature engineering</a:t>
            </a:r>
            <a:endParaRPr sz="1200">
              <a:solidFill>
                <a:srgbClr val="FFFFFF"/>
              </a:solidFill>
              <a:latin typeface="Lato"/>
              <a:ea typeface="Lato"/>
              <a:cs typeface="Lato"/>
              <a:sym typeface="Lato"/>
            </a:endParaRPr>
          </a:p>
          <a:p>
            <a:pPr indent="-304800" lvl="0" marL="914400" rtl="0" algn="l">
              <a:lnSpc>
                <a:spcPct val="115000"/>
              </a:lnSpc>
              <a:spcBef>
                <a:spcPts val="0"/>
              </a:spcBef>
              <a:spcAft>
                <a:spcPts val="0"/>
              </a:spcAft>
              <a:buClr>
                <a:srgbClr val="FFFFFF"/>
              </a:buClr>
              <a:buSzPts val="1200"/>
              <a:buFont typeface="Lato"/>
              <a:buChar char="●"/>
            </a:pPr>
            <a:r>
              <a:rPr lang="de" sz="1200">
                <a:solidFill>
                  <a:srgbClr val="FFFFFF"/>
                </a:solidFill>
                <a:latin typeface="Lato"/>
                <a:ea typeface="Lato"/>
                <a:cs typeface="Lato"/>
                <a:sym typeface="Lato"/>
              </a:rPr>
              <a:t>The traditional approaches for daily predictions are nearly as good as the LSTM</a:t>
            </a:r>
            <a:endParaRPr sz="1200">
              <a:solidFill>
                <a:srgbClr val="FFFFFF"/>
              </a:solidFill>
              <a:latin typeface="Lato"/>
              <a:ea typeface="Lato"/>
              <a:cs typeface="Lato"/>
              <a:sym typeface="Lato"/>
            </a:endParaRPr>
          </a:p>
          <a:p>
            <a:pPr indent="457200" lvl="0" marL="914400" rtl="0" algn="l">
              <a:lnSpc>
                <a:spcPct val="115000"/>
              </a:lnSpc>
              <a:spcBef>
                <a:spcPts val="1200"/>
              </a:spcBef>
              <a:spcAft>
                <a:spcPts val="0"/>
              </a:spcAft>
              <a:buNone/>
            </a:pPr>
            <a:r>
              <a:rPr lang="de" sz="1200">
                <a:solidFill>
                  <a:schemeClr val="lt2"/>
                </a:solidFill>
                <a:latin typeface="Lato"/>
                <a:ea typeface="Lato"/>
                <a:cs typeface="Lato"/>
                <a:sym typeface="Lato"/>
              </a:rPr>
              <a:t> </a:t>
            </a:r>
            <a:endParaRPr sz="1200">
              <a:solidFill>
                <a:schemeClr val="lt2"/>
              </a:solidFill>
              <a:latin typeface="Lato"/>
              <a:ea typeface="Lato"/>
              <a:cs typeface="Lato"/>
              <a:sym typeface="Lato"/>
            </a:endParaRPr>
          </a:p>
          <a:p>
            <a:pPr indent="-304800" lvl="0" marL="457200" rtl="0" algn="l">
              <a:lnSpc>
                <a:spcPct val="115000"/>
              </a:lnSpc>
              <a:spcBef>
                <a:spcPts val="1200"/>
              </a:spcBef>
              <a:spcAft>
                <a:spcPts val="0"/>
              </a:spcAft>
              <a:buClr>
                <a:schemeClr val="lt2"/>
              </a:buClr>
              <a:buSzPts val="1200"/>
              <a:buFont typeface="Lato"/>
              <a:buAutoNum type="arabicParenR"/>
            </a:pPr>
            <a:r>
              <a:rPr lang="de" sz="1200">
                <a:solidFill>
                  <a:schemeClr val="lt2"/>
                </a:solidFill>
                <a:latin typeface="Lato"/>
                <a:ea typeface="Lato"/>
                <a:cs typeface="Lato"/>
                <a:sym typeface="Lato"/>
              </a:rPr>
              <a:t>predict the lifetime of a ticket.</a:t>
            </a:r>
            <a:endParaRPr sz="1200">
              <a:solidFill>
                <a:srgbClr val="FFFFFF"/>
              </a:solidFill>
              <a:latin typeface="Lato"/>
              <a:ea typeface="Lato"/>
              <a:cs typeface="Lato"/>
              <a:sym typeface="Lato"/>
            </a:endParaRPr>
          </a:p>
          <a:p>
            <a:pPr indent="-304800" lvl="0" marL="914400" rtl="0" algn="l">
              <a:lnSpc>
                <a:spcPct val="115000"/>
              </a:lnSpc>
              <a:spcBef>
                <a:spcPts val="0"/>
              </a:spcBef>
              <a:spcAft>
                <a:spcPts val="0"/>
              </a:spcAft>
              <a:buClr>
                <a:srgbClr val="FFFFFF"/>
              </a:buClr>
              <a:buSzPts val="1200"/>
              <a:buFont typeface="Lato"/>
              <a:buChar char="●"/>
            </a:pPr>
            <a:r>
              <a:rPr lang="de" sz="1200">
                <a:solidFill>
                  <a:srgbClr val="FFFFFF"/>
                </a:solidFill>
                <a:latin typeface="Lato"/>
                <a:ea typeface="Lato"/>
                <a:cs typeface="Lato"/>
                <a:sym typeface="Lato"/>
              </a:rPr>
              <a:t>The Random Forest Model needs more feature engineering in order to improve the results</a:t>
            </a:r>
            <a:endParaRPr sz="1200">
              <a:solidFill>
                <a:srgbClr val="FFFFFF"/>
              </a:solidFill>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1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
              <a:t>Motivation</a:t>
            </a:r>
            <a:endParaRPr/>
          </a:p>
        </p:txBody>
      </p:sp>
      <p:sp>
        <p:nvSpPr>
          <p:cNvPr id="143" name="Google Shape;143;p1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de" sz="1000"/>
              <a:t>As the Landeshauptstadt Kiel with more than 5,000 employees we try and do our best for all our citizens each and every day. We want everyone to be able to do their best job and we want our internal processes to run smoothly - so we need a strong team in the background who will have our back in case of problems.</a:t>
            </a:r>
            <a:endParaRPr sz="1000"/>
          </a:p>
          <a:p>
            <a:pPr indent="0" lvl="0" marL="0" rtl="0" algn="l">
              <a:spcBef>
                <a:spcPts val="1200"/>
              </a:spcBef>
              <a:spcAft>
                <a:spcPts val="0"/>
              </a:spcAft>
              <a:buNone/>
            </a:pPr>
            <a:r>
              <a:rPr lang="de" sz="1000"/>
              <a:t>As a help desk, this team works on up to 1,000 different requirements and problems every day. We need your support so that the help desk team can organize themselves even better.</a:t>
            </a:r>
            <a:endParaRPr sz="1000"/>
          </a:p>
          <a:p>
            <a:pPr indent="0" lvl="0" marL="0" rtl="0" algn="l">
              <a:spcBef>
                <a:spcPts val="1200"/>
              </a:spcBef>
              <a:spcAft>
                <a:spcPts val="0"/>
              </a:spcAft>
              <a:buNone/>
            </a:pPr>
            <a:r>
              <a:rPr lang="de" sz="1000"/>
              <a:t>Our goal was to</a:t>
            </a:r>
            <a:endParaRPr sz="1000"/>
          </a:p>
          <a:p>
            <a:pPr indent="-304800" lvl="0" marL="457200" rtl="0" algn="l">
              <a:spcBef>
                <a:spcPts val="1200"/>
              </a:spcBef>
              <a:spcAft>
                <a:spcPts val="0"/>
              </a:spcAft>
              <a:buClr>
                <a:schemeClr val="lt2"/>
              </a:buClr>
              <a:buSzPts val="1200"/>
              <a:buAutoNum type="arabicParenR"/>
            </a:pPr>
            <a:r>
              <a:rPr lang="de" sz="1200">
                <a:solidFill>
                  <a:schemeClr val="lt2"/>
                </a:solidFill>
              </a:rPr>
              <a:t>predict the amount of incoming tickets </a:t>
            </a:r>
            <a:endParaRPr sz="1200">
              <a:solidFill>
                <a:schemeClr val="lt2"/>
              </a:solidFill>
            </a:endParaRPr>
          </a:p>
          <a:p>
            <a:pPr indent="-304800" lvl="0" marL="457200" rtl="0" algn="l">
              <a:spcBef>
                <a:spcPts val="0"/>
              </a:spcBef>
              <a:spcAft>
                <a:spcPts val="0"/>
              </a:spcAft>
              <a:buClr>
                <a:schemeClr val="lt2"/>
              </a:buClr>
              <a:buSzPts val="1200"/>
              <a:buAutoNum type="arabicParenR"/>
            </a:pPr>
            <a:r>
              <a:rPr lang="de" sz="1200">
                <a:solidFill>
                  <a:schemeClr val="lt2"/>
                </a:solidFill>
              </a:rPr>
              <a:t>predict the lifetime of a ticket.</a:t>
            </a:r>
            <a:endParaRPr sz="1200">
              <a:solidFill>
                <a:schemeClr val="lt2"/>
              </a:solidFill>
            </a:endParaRPr>
          </a:p>
          <a:p>
            <a:pPr indent="0" lvl="0" marL="0" rtl="0" algn="l">
              <a:spcBef>
                <a:spcPts val="1200"/>
              </a:spcBef>
              <a:spcAft>
                <a:spcPts val="0"/>
              </a:spcAft>
              <a:buNone/>
            </a:pPr>
            <a:r>
              <a:rPr lang="de" sz="1000"/>
              <a:t>For the first goal we tried three different approaches, traditional models like ARIMA and Exponential Smoothing as well as modern approaches like LSTM.</a:t>
            </a:r>
            <a:endParaRPr sz="1000"/>
          </a:p>
          <a:p>
            <a:pPr indent="0" lvl="0" marL="0" rtl="0" algn="l">
              <a:spcBef>
                <a:spcPts val="1200"/>
              </a:spcBef>
              <a:spcAft>
                <a:spcPts val="0"/>
              </a:spcAft>
              <a:buNone/>
            </a:pPr>
            <a:r>
              <a:rPr lang="de" sz="1000"/>
              <a:t>For the second goal we used a Random Forest Model.</a:t>
            </a:r>
            <a:endParaRPr sz="1000"/>
          </a:p>
          <a:p>
            <a:pPr indent="0" lvl="0" marL="0" rtl="0" algn="l">
              <a:spcBef>
                <a:spcPts val="1200"/>
              </a:spcBef>
              <a:spcAft>
                <a:spcPts val="1600"/>
              </a:spcAft>
              <a:buNone/>
            </a:pPr>
            <a:r>
              <a:t/>
            </a:r>
            <a:endParaRPr sz="1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p1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
              <a:t>The Team</a:t>
            </a:r>
            <a:endParaRPr/>
          </a:p>
        </p:txBody>
      </p:sp>
      <p:sp>
        <p:nvSpPr>
          <p:cNvPr id="149" name="Google Shape;149;p15"/>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50" name="Google Shape;150;p15"/>
          <p:cNvPicPr preferRelativeResize="0"/>
          <p:nvPr/>
        </p:nvPicPr>
        <p:blipFill>
          <a:blip r:embed="rId3">
            <a:alphaModFix/>
          </a:blip>
          <a:stretch>
            <a:fillRect/>
          </a:stretch>
        </p:blipFill>
        <p:spPr>
          <a:xfrm>
            <a:off x="1398600" y="1020250"/>
            <a:ext cx="7259900" cy="4123250"/>
          </a:xfrm>
          <a:prstGeom prst="rect">
            <a:avLst/>
          </a:prstGeom>
          <a:noFill/>
          <a:ln>
            <a:noFill/>
          </a:ln>
        </p:spPr>
      </p:pic>
      <p:sp>
        <p:nvSpPr>
          <p:cNvPr id="151" name="Google Shape;151;p15"/>
          <p:cNvSpPr txBox="1"/>
          <p:nvPr/>
        </p:nvSpPr>
        <p:spPr>
          <a:xfrm>
            <a:off x="1503925" y="1220050"/>
            <a:ext cx="820500" cy="428400"/>
          </a:xfrm>
          <a:prstGeom prst="rect">
            <a:avLst/>
          </a:prstGeom>
          <a:solidFill>
            <a:srgbClr val="EFEFEF"/>
          </a:solidFill>
          <a:ln>
            <a:noFill/>
          </a:ln>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ctr">
              <a:spcBef>
                <a:spcPts val="0"/>
              </a:spcBef>
              <a:spcAft>
                <a:spcPts val="0"/>
              </a:spcAft>
              <a:buNone/>
            </a:pPr>
            <a:r>
              <a:rPr lang="de">
                <a:latin typeface="Lato"/>
                <a:ea typeface="Lato"/>
                <a:cs typeface="Lato"/>
                <a:sym typeface="Lato"/>
              </a:rPr>
              <a:t>Tronje</a:t>
            </a:r>
            <a:endParaRPr>
              <a:latin typeface="Lato"/>
              <a:ea typeface="Lato"/>
              <a:cs typeface="Lato"/>
              <a:sym typeface="Lato"/>
            </a:endParaRPr>
          </a:p>
        </p:txBody>
      </p:sp>
      <p:sp>
        <p:nvSpPr>
          <p:cNvPr id="152" name="Google Shape;152;p15"/>
          <p:cNvSpPr txBox="1"/>
          <p:nvPr/>
        </p:nvSpPr>
        <p:spPr>
          <a:xfrm>
            <a:off x="4052025" y="4645775"/>
            <a:ext cx="820500" cy="428400"/>
          </a:xfrm>
          <a:prstGeom prst="rect">
            <a:avLst/>
          </a:prstGeom>
          <a:solidFill>
            <a:srgbClr val="EFEFEF"/>
          </a:solidFill>
          <a:ln>
            <a:noFill/>
          </a:ln>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ctr">
              <a:spcBef>
                <a:spcPts val="0"/>
              </a:spcBef>
              <a:spcAft>
                <a:spcPts val="0"/>
              </a:spcAft>
              <a:buNone/>
            </a:pPr>
            <a:r>
              <a:rPr lang="de">
                <a:latin typeface="Lato"/>
                <a:ea typeface="Lato"/>
                <a:cs typeface="Lato"/>
                <a:sym typeface="Lato"/>
              </a:rPr>
              <a:t>Sascha</a:t>
            </a:r>
            <a:endParaRPr>
              <a:latin typeface="Lato"/>
              <a:ea typeface="Lato"/>
              <a:cs typeface="Lato"/>
              <a:sym typeface="Lato"/>
            </a:endParaRPr>
          </a:p>
        </p:txBody>
      </p:sp>
      <p:sp>
        <p:nvSpPr>
          <p:cNvPr id="153" name="Google Shape;153;p15"/>
          <p:cNvSpPr txBox="1"/>
          <p:nvPr/>
        </p:nvSpPr>
        <p:spPr>
          <a:xfrm>
            <a:off x="7707550" y="1139150"/>
            <a:ext cx="820500" cy="428400"/>
          </a:xfrm>
          <a:prstGeom prst="rect">
            <a:avLst/>
          </a:prstGeom>
          <a:solidFill>
            <a:srgbClr val="EFEFEF"/>
          </a:solidFill>
          <a:ln>
            <a:noFill/>
          </a:ln>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ctr">
              <a:spcBef>
                <a:spcPts val="0"/>
              </a:spcBef>
              <a:spcAft>
                <a:spcPts val="0"/>
              </a:spcAft>
              <a:buNone/>
            </a:pPr>
            <a:r>
              <a:rPr lang="de">
                <a:latin typeface="Lato"/>
                <a:ea typeface="Lato"/>
                <a:cs typeface="Lato"/>
                <a:sym typeface="Lato"/>
              </a:rPr>
              <a:t>Tim</a:t>
            </a:r>
            <a:endParaRPr>
              <a:latin typeface="Lato"/>
              <a:ea typeface="Lato"/>
              <a:cs typeface="Lato"/>
              <a:sym typeface="Lato"/>
            </a:endParaRPr>
          </a:p>
        </p:txBody>
      </p:sp>
      <p:sp>
        <p:nvSpPr>
          <p:cNvPr id="154" name="Google Shape;154;p15"/>
          <p:cNvSpPr txBox="1"/>
          <p:nvPr/>
        </p:nvSpPr>
        <p:spPr>
          <a:xfrm>
            <a:off x="7707550" y="3956925"/>
            <a:ext cx="820500" cy="428400"/>
          </a:xfrm>
          <a:prstGeom prst="rect">
            <a:avLst/>
          </a:prstGeom>
          <a:solidFill>
            <a:srgbClr val="EFEFEF"/>
          </a:solidFill>
          <a:ln>
            <a:noFill/>
          </a:ln>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ctr">
              <a:spcBef>
                <a:spcPts val="0"/>
              </a:spcBef>
              <a:spcAft>
                <a:spcPts val="0"/>
              </a:spcAft>
              <a:buNone/>
            </a:pPr>
            <a:r>
              <a:rPr lang="de">
                <a:latin typeface="Lato"/>
                <a:ea typeface="Lato"/>
                <a:cs typeface="Lato"/>
                <a:sym typeface="Lato"/>
              </a:rPr>
              <a:t>Vipul</a:t>
            </a:r>
            <a:endParaRPr>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Google Shape;159;p1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
              <a:t>Timeseries Forecasting with LSTMs</a:t>
            </a:r>
            <a:endParaRPr/>
          </a:p>
          <a:p>
            <a:pPr indent="0" lvl="0" marL="0" rtl="0" algn="l">
              <a:spcBef>
                <a:spcPts val="0"/>
              </a:spcBef>
              <a:spcAft>
                <a:spcPts val="0"/>
              </a:spcAft>
              <a:buNone/>
            </a:pPr>
            <a:r>
              <a:rPr lang="de"/>
              <a:t>Version 1</a:t>
            </a:r>
            <a:endParaRPr/>
          </a:p>
        </p:txBody>
      </p:sp>
      <p:sp>
        <p:nvSpPr>
          <p:cNvPr id="160" name="Google Shape;160;p16"/>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
              <a:t>RMS for daily data -&gt; 36 - RMS for hourly data -&gt; 1.75</a:t>
            </a:r>
            <a:endParaRPr/>
          </a:p>
          <a:p>
            <a:pPr indent="0" lvl="0" marL="0" rtl="0" algn="l">
              <a:spcBef>
                <a:spcPts val="1600"/>
              </a:spcBef>
              <a:spcAft>
                <a:spcPts val="1600"/>
              </a:spcAft>
              <a:buNone/>
            </a:pPr>
            <a:r>
              <a:rPr lang="de"/>
              <a:t>Statistical without any feature engineering</a:t>
            </a:r>
            <a:endParaRPr/>
          </a:p>
        </p:txBody>
      </p:sp>
      <p:pic>
        <p:nvPicPr>
          <p:cNvPr id="161" name="Google Shape;161;p16"/>
          <p:cNvPicPr preferRelativeResize="0"/>
          <p:nvPr/>
        </p:nvPicPr>
        <p:blipFill rotWithShape="1">
          <a:blip r:embed="rId3">
            <a:alphaModFix/>
          </a:blip>
          <a:srcRect b="0" l="7255" r="8569" t="5606"/>
          <a:stretch/>
        </p:blipFill>
        <p:spPr>
          <a:xfrm>
            <a:off x="1959875" y="2348475"/>
            <a:ext cx="4894047" cy="27439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1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
              <a:t>Analysis Dataset with Feature Engineering </a:t>
            </a:r>
            <a:endParaRPr/>
          </a:p>
        </p:txBody>
      </p:sp>
      <p:pic>
        <p:nvPicPr>
          <p:cNvPr id="167" name="Google Shape;167;p17"/>
          <p:cNvPicPr preferRelativeResize="0"/>
          <p:nvPr/>
        </p:nvPicPr>
        <p:blipFill>
          <a:blip r:embed="rId3">
            <a:alphaModFix/>
          </a:blip>
          <a:stretch>
            <a:fillRect/>
          </a:stretch>
        </p:blipFill>
        <p:spPr>
          <a:xfrm>
            <a:off x="999163" y="1520775"/>
            <a:ext cx="7540026" cy="26154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Google Shape;172;p1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
              <a:t>Timeseries Forecasting with LSTMs</a:t>
            </a:r>
            <a:endParaRPr/>
          </a:p>
          <a:p>
            <a:pPr indent="0" lvl="0" marL="0" rtl="0" algn="l">
              <a:spcBef>
                <a:spcPts val="0"/>
              </a:spcBef>
              <a:spcAft>
                <a:spcPts val="0"/>
              </a:spcAft>
              <a:buNone/>
            </a:pPr>
            <a:r>
              <a:rPr lang="de"/>
              <a:t>Version 2 (with some feature engineering)</a:t>
            </a:r>
            <a:endParaRPr sz="1300">
              <a:latin typeface="Lato"/>
              <a:ea typeface="Lato"/>
              <a:cs typeface="Lato"/>
              <a:sym typeface="Lato"/>
            </a:endParaRPr>
          </a:p>
          <a:p>
            <a:pPr indent="0" lvl="0" marL="0" rtl="0" algn="l">
              <a:spcBef>
                <a:spcPts val="0"/>
              </a:spcBef>
              <a:spcAft>
                <a:spcPts val="0"/>
              </a:spcAft>
              <a:buNone/>
            </a:pPr>
            <a:r>
              <a:t/>
            </a:r>
            <a:endParaRPr/>
          </a:p>
        </p:txBody>
      </p:sp>
      <p:sp>
        <p:nvSpPr>
          <p:cNvPr id="173" name="Google Shape;173;p18"/>
          <p:cNvSpPr txBox="1"/>
          <p:nvPr>
            <p:ph idx="1" type="body"/>
          </p:nvPr>
        </p:nvSpPr>
        <p:spPr>
          <a:xfrm>
            <a:off x="1416950" y="1480938"/>
            <a:ext cx="3295200" cy="367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de"/>
              <a:t>RMSE for daily data -&gt; 31.07</a:t>
            </a:r>
            <a:endParaRPr/>
          </a:p>
        </p:txBody>
      </p:sp>
      <p:pic>
        <p:nvPicPr>
          <p:cNvPr id="174" name="Google Shape;174;p18"/>
          <p:cNvPicPr preferRelativeResize="0"/>
          <p:nvPr/>
        </p:nvPicPr>
        <p:blipFill>
          <a:blip r:embed="rId3">
            <a:alphaModFix/>
          </a:blip>
          <a:stretch>
            <a:fillRect/>
          </a:stretch>
        </p:blipFill>
        <p:spPr>
          <a:xfrm>
            <a:off x="2009027" y="2021225"/>
            <a:ext cx="6081137" cy="29758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Google Shape;179;p19"/>
          <p:cNvSpPr txBox="1"/>
          <p:nvPr>
            <p:ph type="title"/>
          </p:nvPr>
        </p:nvSpPr>
        <p:spPr>
          <a:xfrm>
            <a:off x="1289350" y="3774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
              <a:t>Tentative Results Seasonal ARIMA </a:t>
            </a:r>
            <a:endParaRPr/>
          </a:p>
        </p:txBody>
      </p:sp>
      <p:pic>
        <p:nvPicPr>
          <p:cNvPr id="180" name="Google Shape;180;p19"/>
          <p:cNvPicPr preferRelativeResize="0"/>
          <p:nvPr/>
        </p:nvPicPr>
        <p:blipFill>
          <a:blip r:embed="rId3">
            <a:alphaModFix/>
          </a:blip>
          <a:stretch>
            <a:fillRect/>
          </a:stretch>
        </p:blipFill>
        <p:spPr>
          <a:xfrm>
            <a:off x="1517025" y="1113050"/>
            <a:ext cx="5505733" cy="3530850"/>
          </a:xfrm>
          <a:prstGeom prst="rect">
            <a:avLst/>
          </a:prstGeom>
          <a:noFill/>
          <a:ln>
            <a:noFill/>
          </a:ln>
        </p:spPr>
      </p:pic>
      <p:sp>
        <p:nvSpPr>
          <p:cNvPr id="181" name="Google Shape;181;p19"/>
          <p:cNvSpPr txBox="1"/>
          <p:nvPr/>
        </p:nvSpPr>
        <p:spPr>
          <a:xfrm>
            <a:off x="7485700" y="1064600"/>
            <a:ext cx="1495200" cy="74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de">
                <a:solidFill>
                  <a:srgbClr val="FFFFFF"/>
                </a:solidFill>
                <a:latin typeface="Lato"/>
                <a:ea typeface="Lato"/>
                <a:cs typeface="Lato"/>
                <a:sym typeface="Lato"/>
              </a:rPr>
              <a:t>RMSE</a:t>
            </a:r>
            <a:r>
              <a:rPr lang="de">
                <a:solidFill>
                  <a:srgbClr val="FFFFFF"/>
                </a:solidFill>
                <a:latin typeface="Lato"/>
                <a:ea typeface="Lato"/>
                <a:cs typeface="Lato"/>
                <a:sym typeface="Lato"/>
              </a:rPr>
              <a:t> = 32.60</a:t>
            </a:r>
            <a:endParaRPr>
              <a:solidFill>
                <a:srgbClr val="FFFFFF"/>
              </a:solidFill>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Google Shape;186;p2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
              <a:t>Tentative Results </a:t>
            </a:r>
            <a:r>
              <a:rPr lang="de"/>
              <a:t>Exponential Smoothing</a:t>
            </a:r>
            <a:endParaRPr/>
          </a:p>
        </p:txBody>
      </p:sp>
      <p:pic>
        <p:nvPicPr>
          <p:cNvPr id="187" name="Google Shape;187;p20"/>
          <p:cNvPicPr preferRelativeResize="0"/>
          <p:nvPr/>
        </p:nvPicPr>
        <p:blipFill>
          <a:blip r:embed="rId3">
            <a:alphaModFix/>
          </a:blip>
          <a:stretch>
            <a:fillRect/>
          </a:stretch>
        </p:blipFill>
        <p:spPr>
          <a:xfrm>
            <a:off x="1678500" y="1064600"/>
            <a:ext cx="5357534" cy="3530849"/>
          </a:xfrm>
          <a:prstGeom prst="rect">
            <a:avLst/>
          </a:prstGeom>
          <a:noFill/>
          <a:ln>
            <a:noFill/>
          </a:ln>
        </p:spPr>
      </p:pic>
      <p:sp>
        <p:nvSpPr>
          <p:cNvPr id="188" name="Google Shape;188;p20"/>
          <p:cNvSpPr txBox="1"/>
          <p:nvPr/>
        </p:nvSpPr>
        <p:spPr>
          <a:xfrm>
            <a:off x="7485700" y="1064600"/>
            <a:ext cx="1372800" cy="74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de">
                <a:solidFill>
                  <a:srgbClr val="FFFFFF"/>
                </a:solidFill>
                <a:latin typeface="Lato"/>
                <a:ea typeface="Lato"/>
                <a:cs typeface="Lato"/>
                <a:sym typeface="Lato"/>
              </a:rPr>
              <a:t>RMSE = 34.89</a:t>
            </a:r>
            <a:endParaRPr>
              <a:solidFill>
                <a:srgbClr val="FFFFFF"/>
              </a:solidFill>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sp>
        <p:nvSpPr>
          <p:cNvPr id="193" name="Google Shape;193;p2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
              <a:t>Testative Results Classification</a:t>
            </a:r>
            <a:endParaRPr/>
          </a:p>
        </p:txBody>
      </p:sp>
      <p:pic>
        <p:nvPicPr>
          <p:cNvPr id="194" name="Google Shape;194;p21"/>
          <p:cNvPicPr preferRelativeResize="0"/>
          <p:nvPr/>
        </p:nvPicPr>
        <p:blipFill>
          <a:blip r:embed="rId3">
            <a:alphaModFix/>
          </a:blip>
          <a:stretch>
            <a:fillRect/>
          </a:stretch>
        </p:blipFill>
        <p:spPr>
          <a:xfrm>
            <a:off x="1297500" y="1103375"/>
            <a:ext cx="7387489" cy="3530850"/>
          </a:xfrm>
          <a:prstGeom prst="rect">
            <a:avLst/>
          </a:prstGeom>
          <a:noFill/>
          <a:ln>
            <a:noFill/>
          </a:ln>
        </p:spPr>
      </p:pic>
      <p:sp>
        <p:nvSpPr>
          <p:cNvPr id="195" name="Google Shape;195;p21"/>
          <p:cNvSpPr txBox="1"/>
          <p:nvPr/>
        </p:nvSpPr>
        <p:spPr>
          <a:xfrm>
            <a:off x="579300" y="4583550"/>
            <a:ext cx="7985400" cy="482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de">
                <a:solidFill>
                  <a:srgbClr val="FFFFFF"/>
                </a:solidFill>
                <a:latin typeface="Lato"/>
                <a:ea typeface="Lato"/>
                <a:cs typeface="Lato"/>
                <a:sym typeface="Lato"/>
              </a:rPr>
              <a:t>Accuracy Score: ~22%</a:t>
            </a:r>
            <a:endParaRPr>
              <a:solidFill>
                <a:srgbClr val="FFFFFF"/>
              </a:solidFill>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