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2" r:id="rId5"/>
  </p:sldMasterIdLst>
  <p:notesMasterIdLst>
    <p:notesMasterId r:id="rId21"/>
  </p:notesMasterIdLst>
  <p:handoutMasterIdLst>
    <p:handoutMasterId r:id="rId22"/>
  </p:handoutMasterIdLst>
  <p:sldIdLst>
    <p:sldId id="364" r:id="rId6"/>
    <p:sldId id="393" r:id="rId7"/>
    <p:sldId id="373" r:id="rId8"/>
    <p:sldId id="374" r:id="rId9"/>
    <p:sldId id="394" r:id="rId10"/>
    <p:sldId id="395" r:id="rId11"/>
    <p:sldId id="396" r:id="rId12"/>
    <p:sldId id="398" r:id="rId13"/>
    <p:sldId id="397" r:id="rId14"/>
    <p:sldId id="399" r:id="rId15"/>
    <p:sldId id="400" r:id="rId16"/>
    <p:sldId id="401" r:id="rId17"/>
    <p:sldId id="402" r:id="rId18"/>
    <p:sldId id="403" r:id="rId19"/>
    <p:sldId id="258" r:id="rId20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ED9EEC-151F-5D29-10A8-C3B28BC49DE4}" v="3" dt="2025-06-11T08:25:12.7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3EF305B-EB96-40B1-AA07-AFBF8E7CBFAB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79A772C-78F5-450B-809E-5F9BDBB06E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C10DD86-F3BA-4BAC-A810-975EF48C8F01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285DA75-653D-4742-912C-AFCDDD872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827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5DA75-653D-4742-912C-AFCDDD872D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14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71E9AE-466A-4050-BB48-A432910F5176}" type="datetime1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6D83D6-630B-4019-815A-F2FC819033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CBAC2-E9F9-4A11-903D-B1F1669EFE4E}" type="datetime1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6D83D6-630B-4019-815A-F2FC819033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959902-D056-46A6-9895-24524200DEBE}" type="datetime1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6D83D6-630B-4019-815A-F2FC819033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B2B0-2037-49C9-9483-13720D9012FB}" type="datetime1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A7F9-E658-489E-9D02-A8C67FB1B4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674F-4C14-45AD-8970-543FEAAB6F85}" type="datetime1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A7F9-E658-489E-9D02-A8C67FB1B4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7C0F7-7A1B-47AE-9345-AA125A8700C4}" type="datetime1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A7F9-E658-489E-9D02-A8C67FB1B4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E17C-890D-4190-A5A4-AEEB412A9654}" type="datetime1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A7F9-E658-489E-9D02-A8C67FB1B4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56E03-89E1-4FC4-82DE-492FE33F2E10}" type="datetime1">
              <a:rPr lang="en-US" smtClean="0"/>
              <a:t>9/28/2025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A7F9-E658-489E-9D02-A8C67FB1B4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0BFEC-CCC5-4FA7-9ECD-A666AE1D2B8C}" type="datetime1">
              <a:rPr lang="en-US" smtClean="0"/>
              <a:t>9/28/2025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A7F9-E658-489E-9D02-A8C67FB1B4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D38CC8-7E4E-4416-8056-510D3D98F217}" type="datetime1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6D83D6-630B-4019-815A-F2FC819033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B710-FC06-4ED0-B2B8-4B2B71E5C770}" type="datetime1">
              <a:rPr lang="en-US" smtClean="0"/>
              <a:t>9/28/2025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A7F9-E658-489E-9D02-A8C67FB1B4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FCFB-2657-4B21-ACBE-09B00CF0952B}" type="datetime1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A7F9-E658-489E-9D02-A8C67FB1B4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AE89-E067-42FF-930A-173C9D2DF3DC}" type="datetime1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A7F9-E658-489E-9D02-A8C67FB1B4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1F5A-86FC-4260-81CC-B70651ED5F1C}" type="datetime1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A7F9-E658-489E-9D02-A8C67FB1B4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D9C9-AC27-4640-9240-9AA218048E15}" type="datetime1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A7F9-E658-489E-9D02-A8C67FB1B4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CA571C-4846-4585-B260-2363F0C0ECD2}" type="datetime1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6D83D6-630B-4019-815A-F2FC819033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22C47D-60F1-4B56-961C-F27A1288FD73}" type="datetime1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6D83D6-630B-4019-815A-F2FC819033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29265A-7B04-4093-B108-89A094F07464}" type="datetime1">
              <a:rPr lang="en-US" smtClean="0"/>
              <a:t>9/28/2025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6D83D6-630B-4019-815A-F2FC819033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CE6596-0EE7-469E-B0C9-3685EE3BE350}" type="datetime1">
              <a:rPr lang="en-US" smtClean="0"/>
              <a:t>9/28/2025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6D83D6-630B-4019-815A-F2FC819033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E17369-0253-4DF0-A351-0C73C7E61E20}" type="datetime1">
              <a:rPr lang="en-US" smtClean="0"/>
              <a:t>9/28/2025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6D83D6-630B-4019-815A-F2FC819033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AD10F6-32A8-4EE5-89DD-E9639321FB86}" type="datetime1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6D83D6-630B-4019-815A-F2FC819033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7A21C3-57C4-4CEF-AD92-EC0A09B89923}" type="datetime1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6D83D6-630B-4019-815A-F2FC819033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5659"/>
            <a:ext cx="12192000" cy="272341"/>
          </a:xfrm>
          <a:prstGeom prst="rect">
            <a:avLst/>
          </a:prstGeom>
        </p:spPr>
      </p:pic>
      <p:pic>
        <p:nvPicPr>
          <p:cNvPr id="5" name="Picture 4" descr="A black background with grey and green letters&#10;&#10;Description automatically generated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008" y="1304202"/>
            <a:ext cx="8261968" cy="3644697"/>
          </a:xfrm>
          <a:prstGeom prst="rect">
            <a:avLst/>
          </a:prstGeom>
        </p:spPr>
      </p:pic>
      <p:pic>
        <p:nvPicPr>
          <p:cNvPr id="2" name="Picture 1" descr="1b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635" y="0"/>
            <a:ext cx="12192000" cy="68586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8FB1D-39DE-4D0F-8982-51757A687C7D}" type="datetime1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2A7F9-E658-489E-9D02-A8C67FB1B49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文本框 29"/>
          <p:cNvSpPr txBox="1"/>
          <p:nvPr/>
        </p:nvSpPr>
        <p:spPr>
          <a:xfrm>
            <a:off x="5740340" y="4325619"/>
            <a:ext cx="4357583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pc="120">
                <a:solidFill>
                  <a:schemeClr val="bg1"/>
                </a:solidFill>
                <a:latin typeface="HungHau" panose="02000503050000020004" pitchFamily="2" charset="0"/>
                <a:ea typeface="Microsoft YaHei" panose="020B0503020204020204" pitchFamily="34" charset="-122"/>
              </a:rPr>
              <a:t>ĐƠN VỊ: TRƯỜNG ĐẠI HỌC VĂN HIẾN</a:t>
            </a:r>
          </a:p>
        </p:txBody>
      </p:sp>
      <p:pic>
        <p:nvPicPr>
          <p:cNvPr id="4" name="Picture 3" descr="VH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 descr="A black background with yellow letters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685" y="2529960"/>
            <a:ext cx="3851093" cy="715203"/>
          </a:xfrm>
          <a:prstGeom prst="rect">
            <a:avLst/>
          </a:prstGeom>
        </p:spPr>
      </p:pic>
      <p:pic>
        <p:nvPicPr>
          <p:cNvPr id="11" name="Picture 10" descr="A blue and white logo&#10;&#10;Description automatically generate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169" y="1410257"/>
            <a:ext cx="1122124" cy="1122124"/>
          </a:xfrm>
          <a:prstGeom prst="rect">
            <a:avLst/>
          </a:prstGeom>
        </p:spPr>
      </p:pic>
      <p:pic>
        <p:nvPicPr>
          <p:cNvPr id="10" name="Picture 9" descr="A black screen with a black background&#10;&#10;AI-generated content may be incorrect.">
            <a:extLst>
              <a:ext uri="{FF2B5EF4-FFF2-40B4-BE49-F238E27FC236}">
                <a16:creationId xmlns:a16="http://schemas.microsoft.com/office/drawing/2014/main" id="{9374FE44-2CE6-271E-E64C-91B4CEA75B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7" name="TextBox 16">
            <a:extLst>
              <a:ext uri="{FF2B5EF4-FFF2-40B4-BE49-F238E27FC236}">
                <a16:creationId xmlns:a16="http://schemas.microsoft.com/office/drawing/2014/main" id="{183C3D05-980A-8833-81BA-E7626F109EF3}"/>
              </a:ext>
            </a:extLst>
          </p:cNvPr>
          <p:cNvSpPr txBox="1"/>
          <p:nvPr/>
        </p:nvSpPr>
        <p:spPr>
          <a:xfrm>
            <a:off x="6288558" y="3531170"/>
            <a:ext cx="5903442" cy="20621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3200" b="1" dirty="0">
                <a:solidFill>
                  <a:schemeClr val="bg1"/>
                </a:solidFill>
                <a:latin typeface="HungHau"/>
              </a:rPr>
              <a:t>GIẢI PHÁP HỌC NGOẠI NGỮ CHO NGƯỜI KHIẾM THỊ DỰA TRÊN PHẦN MỀM VÀ BẢNG CHỮ BRAILLE ĐIỆN TỬ</a:t>
            </a:r>
            <a:endParaRPr lang="en-US" sz="3200" dirty="0"/>
          </a:p>
        </p:txBody>
      </p:sp>
      <p:sp>
        <p:nvSpPr>
          <p:cNvPr id="8" name="TextBox 16">
            <a:extLst>
              <a:ext uri="{FF2B5EF4-FFF2-40B4-BE49-F238E27FC236}">
                <a16:creationId xmlns:a16="http://schemas.microsoft.com/office/drawing/2014/main" id="{E3360FC4-D968-EE3B-537B-BA03CA05304C}"/>
              </a:ext>
            </a:extLst>
          </p:cNvPr>
          <p:cNvSpPr txBox="1"/>
          <p:nvPr/>
        </p:nvSpPr>
        <p:spPr>
          <a:xfrm>
            <a:off x="8468013" y="6048486"/>
            <a:ext cx="495844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HungHau" panose="02000503050000020004" pitchFamily="2" charset="0"/>
              </a:rPr>
              <a:t>Nguyễn Hữu </a:t>
            </a:r>
            <a:r>
              <a:rPr lang="en-US" altLang="en-US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HungHau" panose="02000503050000020004" pitchFamily="2" charset="0"/>
              </a:rPr>
              <a:t>Trọng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CE809-ACA1-9030-B3E0-662F41FE8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A3046-E8C9-60A1-2A8F-393AAD696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So sánh hiệu quả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B6A2B-6398-340E-9F7D-5FC09A4A7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76" y="2339055"/>
            <a:ext cx="5202936" cy="4238726"/>
          </a:xfrm>
        </p:spPr>
        <p:txBody>
          <a:bodyPr/>
          <a:lstStyle/>
          <a:p>
            <a:pPr>
              <a:buFontTx/>
              <a:buChar char="-"/>
            </a:pP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Chủ yếu nghe, dễ quên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Phụ thuộc GV/trợ giảng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ấn tốn kém, hạn chế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B287D-D86C-F1A6-5E6C-C1FF1A62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83D6-630B-4019-815A-F2FC81903338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7B3EA0A-768A-7170-82CD-17049170C3D7}"/>
              </a:ext>
            </a:extLst>
          </p:cNvPr>
          <p:cNvSpPr txBox="1">
            <a:spLocks/>
          </p:cNvSpPr>
          <p:nvPr/>
        </p:nvSpPr>
        <p:spPr>
          <a:xfrm>
            <a:off x="6096000" y="2300186"/>
            <a:ext cx="5397910" cy="42387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Nghe + sờ + đọc → nhớ lâu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Tự học mọi lúc, mọi nơi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Cập nhật nhanh, rẻ, không giấy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BF7E4F-03D6-55B4-609D-C8B29EEEDE4C}"/>
              </a:ext>
            </a:extLst>
          </p:cNvPr>
          <p:cNvSpPr txBox="1"/>
          <p:nvPr/>
        </p:nvSpPr>
        <p:spPr>
          <a:xfrm>
            <a:off x="838200" y="1592366"/>
            <a:ext cx="21532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021D28-8281-5FEB-892E-74F24E1DBC72}"/>
              </a:ext>
            </a:extLst>
          </p:cNvPr>
          <p:cNvSpPr txBox="1"/>
          <p:nvPr/>
        </p:nvSpPr>
        <p:spPr>
          <a:xfrm>
            <a:off x="6386053" y="1592366"/>
            <a:ext cx="38591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Braille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9116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81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charRg st="81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charRg st="81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99B98-64F2-B7C4-794F-C3B2D39EC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4A77E-184C-50BE-1421-1E7EAF11A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Đối tượng &amp; phạm vi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F2304-B0A0-3274-809B-8D58CC35C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625" y="2404549"/>
            <a:ext cx="5987060" cy="3524866"/>
          </a:xfrm>
        </p:spPr>
        <p:txBody>
          <a:bodyPr/>
          <a:lstStyle/>
          <a:p>
            <a:pPr>
              <a:buFontTx/>
              <a:buChar char="-"/>
            </a:pP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Đối tượng: Trẻ khiếm thị 8–12 tuổi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Địa bàn: Trung tâm giáo dục đặc biệt TP.HCM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dung: Học tiếng Anh cơ bản – nhận biết chữ, từ vựng, nghe, phát âm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2F69E-1A7F-1E0F-6A78-1968423F0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83D6-630B-4019-815A-F2FC81903338}" type="slidenum">
              <a:rPr lang="en-US" smtClean="0"/>
              <a:t>11</a:t>
            </a:fld>
            <a:endParaRPr lang="en-US"/>
          </a:p>
        </p:txBody>
      </p:sp>
      <p:pic>
        <p:nvPicPr>
          <p:cNvPr id="7170" name="Picture 2" descr="Thầy giáo mù nâng đỡ trẻ khiếm thị">
            <a:extLst>
              <a:ext uri="{FF2B5EF4-FFF2-40B4-BE49-F238E27FC236}">
                <a16:creationId xmlns:a16="http://schemas.microsoft.com/office/drawing/2014/main" id="{01A0176D-FC4A-484E-D598-633C2DBB1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685" y="1907456"/>
            <a:ext cx="4514601" cy="352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6281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12A89-AD4D-7E93-A5A4-3418B5952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1BC4D-DDD4-0931-B1A6-A608B2FCC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Hiệu quả &amp; ứng 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7EFC5-2311-F465-7BCA-1D9264D59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624" y="1533832"/>
            <a:ext cx="6589285" cy="4395583"/>
          </a:xfrm>
        </p:spPr>
        <p:txBody>
          <a:bodyPr/>
          <a:lstStyle/>
          <a:p>
            <a:pPr marL="0" indent="0">
              <a:buNone/>
            </a:pP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Hiệu quả: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Tăng khả năng nhận biết chữ, ghi nhớ từ vựng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Giúp học sinh học độc lập, giảm phụ thuộc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Tx/>
              <a:buChar char="-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Trung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Khả năng thương mại hóa như sản phẩm EdTech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40A58-E384-FA4E-0A68-681F3252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83D6-630B-4019-815A-F2FC81903338}" type="slidenum">
              <a:rPr lang="en-US" smtClean="0"/>
              <a:t>12</a:t>
            </a:fld>
            <a:endParaRPr lang="en-US"/>
          </a:p>
        </p:txBody>
      </p:sp>
      <p:pic>
        <p:nvPicPr>
          <p:cNvPr id="10244" name="Picture 4" descr="Giáo dục đặc biệt">
            <a:extLst>
              <a:ext uri="{FF2B5EF4-FFF2-40B4-BE49-F238E27FC236}">
                <a16:creationId xmlns:a16="http://schemas.microsoft.com/office/drawing/2014/main" id="{CCDC80E8-17E9-2FF3-AC72-E178A8082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660" y="1827111"/>
            <a:ext cx="5052251" cy="375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8290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5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charRg st="55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charRg st="55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7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charRg st="97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charRg st="97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31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charRg st="131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charRg st="131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41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charRg st="141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charRg st="141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69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charRg st="169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charRg st="169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00" end="2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charRg st="200" end="2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charRg st="200" end="2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80D7A-85A3-F444-C54B-7334AEFC5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D4745-B84A-2B8F-FB6B-668EB5CE9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Hiệu quả &amp; ứng 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F40A7-10B9-A8A7-CEC4-748211BD2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624" y="1533832"/>
            <a:ext cx="6589285" cy="4395583"/>
          </a:xfrm>
        </p:spPr>
        <p:txBody>
          <a:bodyPr/>
          <a:lstStyle/>
          <a:p>
            <a:pPr marL="0" indent="0">
              <a:buNone/>
            </a:pP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Hiệu quả: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Tăng khả năng nhận biết chữ, ghi nhớ từ vựng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Giúp học sinh học độc lập, giảm phụ thuộc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Tx/>
              <a:buChar char="-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Trung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Khả năng thương mại hóa như sản phẩm EdTech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23401-F0CE-334B-A289-6C58165BB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83D6-630B-4019-815A-F2FC81903338}" type="slidenum">
              <a:rPr lang="en-US" smtClean="0"/>
              <a:t>13</a:t>
            </a:fld>
            <a:endParaRPr lang="en-US"/>
          </a:p>
        </p:txBody>
      </p:sp>
      <p:pic>
        <p:nvPicPr>
          <p:cNvPr id="10244" name="Picture 4" descr="Giáo dục đặc biệt">
            <a:extLst>
              <a:ext uri="{FF2B5EF4-FFF2-40B4-BE49-F238E27FC236}">
                <a16:creationId xmlns:a16="http://schemas.microsoft.com/office/drawing/2014/main" id="{DBCD5051-6101-A286-68E5-5468C73A0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660" y="1827111"/>
            <a:ext cx="5052251" cy="375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4269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748DB-7631-D59D-3C3B-F8FE77847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A807-CBF8-A330-7153-2F7CEE3D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BE14C-0F1A-71D6-6094-21755034B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289" y="1944329"/>
            <a:ext cx="5281596" cy="2969342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khoa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Giải pháp học ngoại ngữ mới giúp người khiếm thị tiếp cận tri thức bình đẳng hơn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tiềm năng ứng dụng rộng rãi &amp; khởi nghiệp EdTech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tương lai giáo dục hòa nhập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CBE7B-8FB0-3B55-6DEA-693D3329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83D6-630B-4019-815A-F2FC81903338}" type="slidenum">
              <a:rPr lang="en-US" smtClean="0"/>
              <a:t>14</a:t>
            </a:fld>
            <a:endParaRPr lang="en-US"/>
          </a:p>
        </p:txBody>
      </p:sp>
      <p:pic>
        <p:nvPicPr>
          <p:cNvPr id="11266" name="Picture 2" descr="Top các startup Edtech đáng chú ý tại Đông Nam Á">
            <a:extLst>
              <a:ext uri="{FF2B5EF4-FFF2-40B4-BE49-F238E27FC236}">
                <a16:creationId xmlns:a16="http://schemas.microsoft.com/office/drawing/2014/main" id="{A0BFACB7-384D-1969-A818-90A1F35C5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851" y="1767348"/>
            <a:ext cx="5820697" cy="363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4168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rtboard 1 copy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</p:spPr>
      </p:pic>
      <p:pic>
        <p:nvPicPr>
          <p:cNvPr id="5" name="Picture 4" descr="A black screen with a black background&#10;&#10;AI-generated content may be incorrect.">
            <a:extLst>
              <a:ext uri="{FF2B5EF4-FFF2-40B4-BE49-F238E27FC236}">
                <a16:creationId xmlns:a16="http://schemas.microsoft.com/office/drawing/2014/main" id="{0FEFBE13-24FF-4EBF-09C3-34F1E43E0B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1999" cy="6858000"/>
          </a:xfrm>
          <a:prstGeom prst="rect">
            <a:avLst/>
          </a:prstGeom>
        </p:spPr>
      </p:pic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57812233-A019-63B5-5A67-25B137C64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66D83D6-630B-4019-815A-F2FC81903338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11F09-F7B6-C0BB-4420-75195CF1A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E8A27-70F2-7A5F-3238-14FCE05EC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8671" y="1641372"/>
            <a:ext cx="8423788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sz="3600" dirty="0" err="1"/>
              <a:t>ThS</a:t>
            </a:r>
            <a:r>
              <a:rPr lang="en-US" sz="3600" dirty="0"/>
              <a:t>. Đinh Thị </a:t>
            </a:r>
            <a:r>
              <a:rPr lang="en-US" sz="3600" dirty="0" err="1"/>
              <a:t>Khả</a:t>
            </a:r>
            <a:r>
              <a:rPr lang="en-US" sz="3600" dirty="0"/>
              <a:t> </a:t>
            </a:r>
            <a:r>
              <a:rPr lang="en-US" sz="3600" dirty="0" err="1"/>
              <a:t>Hân</a:t>
            </a:r>
            <a:endParaRPr lang="en-US" sz="3600" dirty="0"/>
          </a:p>
          <a:p>
            <a:pPr marL="0" indent="0">
              <a:buNone/>
            </a:pPr>
            <a:r>
              <a:rPr lang="en-US" sz="3600" dirty="0" err="1"/>
              <a:t>Nhóm</a:t>
            </a:r>
            <a:r>
              <a:rPr lang="en-US" sz="3600" dirty="0"/>
              <a:t> </a:t>
            </a:r>
            <a:r>
              <a:rPr lang="en-US" sz="3600" dirty="0" err="1"/>
              <a:t>sinh</a:t>
            </a:r>
            <a:r>
              <a:rPr lang="en-US" sz="3600" dirty="0"/>
              <a:t> </a:t>
            </a:r>
            <a:r>
              <a:rPr lang="en-US" sz="3600" dirty="0" err="1"/>
              <a:t>viên</a:t>
            </a:r>
            <a:r>
              <a:rPr lang="en-US" sz="3600" dirty="0"/>
              <a:t>: </a:t>
            </a:r>
          </a:p>
          <a:p>
            <a:pPr>
              <a:buFontTx/>
              <a:buChar char="-"/>
            </a:pPr>
            <a:r>
              <a:rPr lang="en-US" sz="3600" dirty="0"/>
              <a:t>Nguyễn Hữu </a:t>
            </a:r>
            <a:r>
              <a:rPr lang="en-US" sz="3600" dirty="0" err="1"/>
              <a:t>Trọng</a:t>
            </a:r>
            <a:endParaRPr lang="en-US" sz="3600" dirty="0"/>
          </a:p>
          <a:p>
            <a:pPr>
              <a:buFontTx/>
              <a:buChar char="-"/>
            </a:pPr>
            <a:r>
              <a:rPr lang="en-US" sz="3600" dirty="0"/>
              <a:t>Nguyễn Minh Huy</a:t>
            </a:r>
          </a:p>
          <a:p>
            <a:pPr>
              <a:buFontTx/>
              <a:buChar char="-"/>
            </a:pPr>
            <a:r>
              <a:rPr lang="en-US" sz="3600" dirty="0"/>
              <a:t>Nguyễn Tiến Vũ</a:t>
            </a:r>
          </a:p>
          <a:p>
            <a:pPr>
              <a:buFontTx/>
              <a:buChar char="-"/>
            </a:pPr>
            <a:r>
              <a:rPr lang="en-US" sz="3600" dirty="0"/>
              <a:t>Nguyễn Ngọc </a:t>
            </a:r>
            <a:r>
              <a:rPr lang="en-US" sz="3600" dirty="0" err="1"/>
              <a:t>Nhiều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41A39-A56C-11B1-3843-8F2827C32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83D6-630B-4019-815A-F2FC819033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302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79A48-B091-D6AF-F0A5-AAF02A755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CBF2D-BA3D-757D-312B-DB99509B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576" y="1690688"/>
            <a:ext cx="5277464" cy="4213404"/>
          </a:xfrm>
        </p:spPr>
        <p:txBody>
          <a:bodyPr/>
          <a:lstStyle/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nghiên cứu trong nước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nghiên cứu ngoài nước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18018-A97B-EEC5-C3CC-D1686C9E2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83D6-630B-4019-815A-F2FC81903338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34FD22-0608-2E7F-0CF0-4804BF043AD6}"/>
              </a:ext>
            </a:extLst>
          </p:cNvPr>
          <p:cNvSpPr txBox="1">
            <a:spLocks/>
          </p:cNvSpPr>
          <p:nvPr/>
        </p:nvSpPr>
        <p:spPr>
          <a:xfrm>
            <a:off x="5742040" y="1690688"/>
            <a:ext cx="6211529" cy="49162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Hiệu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5335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D293F-32F1-BCCF-9B8F-636B94CD9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EF6D5-C021-4557-466D-F230B86C4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E6FE3-4072-E34B-A5FA-30B176DCA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946" y="1578077"/>
            <a:ext cx="598706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Ngoại ngữ mở ra cơ hội học tập, việc làm, hội nhập quốc tế cho người khiếm thị.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Ví dụ: anh Nguyễn Hoàng Giang – kỹ sư Apple Singapore, nhờ tiếng Anh.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Tuy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nay: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Tài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hiếm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ấn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học phụ thuộc nhiều vào giáo viên.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0E669-4BE0-58B7-C029-85CD03CE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83D6-630B-4019-815A-F2FC81903338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Thắp ánh sáng' cho học sinh khiếm thị">
            <a:extLst>
              <a:ext uri="{FF2B5EF4-FFF2-40B4-BE49-F238E27FC236}">
                <a16:creationId xmlns:a16="http://schemas.microsoft.com/office/drawing/2014/main" id="{8ABCF3A9-135E-6DA1-220E-D04D88CA7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962" y="1740591"/>
            <a:ext cx="5368413" cy="402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3324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76F3A-A9C0-F763-F9E0-59182FDD8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A506C-4336-1984-C1E1-02AEF07C7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10D55-6B78-C419-B757-DB69229D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625" y="2113935"/>
            <a:ext cx="5987060" cy="3815479"/>
          </a:xfrm>
        </p:spPr>
        <p:txBody>
          <a:bodyPr/>
          <a:lstStyle/>
          <a:p>
            <a:pPr>
              <a:buFontTx/>
              <a:buChar char="-"/>
            </a:pP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Nếu chỉ nghe, khó phân biệt chính tả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Bảng Braille điện tử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ứng dụng: giúp kết hợp nghe – sờ – nhớ, tạo học tập đa giác quan, ghi nhớ lâu hơn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20D80-123E-F12D-5A32-3E4993A2D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83D6-630B-4019-815A-F2FC81903338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 descr="Vai trò và tầm quan trọng của chữ nổi đối với cuộc sống của người khiếm thị">
            <a:extLst>
              <a:ext uri="{FF2B5EF4-FFF2-40B4-BE49-F238E27FC236}">
                <a16:creationId xmlns:a16="http://schemas.microsoft.com/office/drawing/2014/main" id="{97A04DC7-FD07-75F1-825A-58F4C06D4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303" y="1933934"/>
            <a:ext cx="4869426" cy="299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5100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47FEA-4389-F858-2A04-ECB690805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31D0-0A58-459D-835E-5F4265AE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Tổng quan nghiên cứu trong nước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2C9A0-5966-FA9A-9F4C-44FC9A298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625" y="2025445"/>
            <a:ext cx="5987060" cy="3903969"/>
          </a:xfrm>
        </p:spPr>
        <p:txBody>
          <a:bodyPr/>
          <a:lstStyle/>
          <a:p>
            <a:pPr>
              <a:buFontTx/>
              <a:buChar char="-"/>
            </a:pP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Chủ yếu dựa vào lớp miễn phí, tình nguyện viên, sách chữ nổi in sẵn.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SGK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(Nguyễn Đình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Chiểu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2023)</a:t>
            </a:r>
          </a:p>
          <a:p>
            <a:pPr>
              <a:buFontTx/>
              <a:buChar char="-"/>
            </a:pP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Chưa có giải pháp học ngoại ngữ độc lập kết hợp phần mềm và Braille điện tử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B7773-038A-FD1B-1A19-0076E8BBF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83D6-630B-4019-815A-F2FC81903338}" type="slidenum">
              <a:rPr lang="en-US" smtClean="0"/>
              <a:t>6</a:t>
            </a:fld>
            <a:endParaRPr lang="en-US"/>
          </a:p>
        </p:txBody>
      </p:sp>
      <p:pic>
        <p:nvPicPr>
          <p:cNvPr id="3074" name="Picture 2" descr="Chuyện về những người thầy dạy trẻ khuyết tật bằng cả trái tim">
            <a:extLst>
              <a:ext uri="{FF2B5EF4-FFF2-40B4-BE49-F238E27FC236}">
                <a16:creationId xmlns:a16="http://schemas.microsoft.com/office/drawing/2014/main" id="{28086064-3165-7998-F1C1-21CDF4170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312" y="1883032"/>
            <a:ext cx="5020598" cy="335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0947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7A902-EDED-23C5-DE5A-5B3D32CC7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0E2FC-F576-440E-7255-EA57853E1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Tổng quan nghiên cứu ngoài nước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46713-C489-6114-9D32-6AB1BBA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625" y="1690689"/>
            <a:ext cx="5987060" cy="4238726"/>
          </a:xfrm>
        </p:spPr>
        <p:txBody>
          <a:bodyPr/>
          <a:lstStyle/>
          <a:p>
            <a:pPr>
              <a:buFontTx/>
              <a:buChar char="-"/>
            </a:pP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UK – Emma Croft: Sinh viên khiếm thị còn nhiều rào cản trong tiếp cận giáo dục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Turkey – Tahsin Firat (2021):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công nghệ: AI, TTS, ASR, Screen Reader đã được áp dụng rộng rãi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Braille Annie (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Ấn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vần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vựng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20AE8-4D61-7B27-E7F0-7D033EA8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83D6-630B-4019-815A-F2FC81903338}" type="slidenum">
              <a:rPr lang="en-US" smtClean="0"/>
              <a:t>7</a:t>
            </a:fld>
            <a:endParaRPr lang="en-US"/>
          </a:p>
        </p:txBody>
      </p:sp>
      <p:pic>
        <p:nvPicPr>
          <p:cNvPr id="4098" name="Picture 2" descr="Math Tools for Blind Students — LIPIKA GUPTA">
            <a:extLst>
              <a:ext uri="{FF2B5EF4-FFF2-40B4-BE49-F238E27FC236}">
                <a16:creationId xmlns:a16="http://schemas.microsoft.com/office/drawing/2014/main" id="{139EAAB5-5A88-FAE9-C07C-DECBB0774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536" y="2054941"/>
            <a:ext cx="5362839" cy="315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9820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81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charRg st="181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charRg st="181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49" end="3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charRg st="249" end="3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charRg st="249" end="3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735AB-FB45-DD4A-315A-0962558F4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7210F-4A4F-A72E-4C9C-B462CB739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Mục tiêu nghiên cứu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34B0C-66D3-BB9B-3505-E174848E2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625" y="1690689"/>
            <a:ext cx="5987060" cy="4238726"/>
          </a:xfrm>
        </p:spPr>
        <p:txBody>
          <a:bodyPr/>
          <a:lstStyle/>
          <a:p>
            <a:pPr>
              <a:buFontTx/>
              <a:buChar char="-"/>
            </a:pP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phần mềm học ngoại ngữ trên Flutter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nối với bảng Braille 6 nút qua Bluetooth – ESP32 – động cơ điện từ mini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Giúp người khiếm thị nghe phát âm + cảm nhận chữ nổi cùng lúc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1A3D4-CB4D-EE84-BC93-B0F2A76C2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83D6-630B-4019-815A-F2FC81903338}" type="slidenum">
              <a:rPr lang="en-US" smtClean="0"/>
              <a:t>8</a:t>
            </a:fld>
            <a:endParaRPr lang="en-US"/>
          </a:p>
        </p:txBody>
      </p:sp>
      <p:pic>
        <p:nvPicPr>
          <p:cNvPr id="5122" name="Picture 2" descr="ESP32 NodeMCU Module WLAN WiFi Dev Kit C Development Board with CP2102">
            <a:extLst>
              <a:ext uri="{FF2B5EF4-FFF2-40B4-BE49-F238E27FC236}">
                <a16:creationId xmlns:a16="http://schemas.microsoft.com/office/drawing/2014/main" id="{6844C67B-3D91-D706-9772-05E8BA378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706" y="301702"/>
            <a:ext cx="2620245" cy="262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Tìm hiểu về Flutter và ví dụ chạy demo đơn giản Flutter">
            <a:extLst>
              <a:ext uri="{FF2B5EF4-FFF2-40B4-BE49-F238E27FC236}">
                <a16:creationId xmlns:a16="http://schemas.microsoft.com/office/drawing/2014/main" id="{1FB284A4-5D48-889B-714B-8162B3E99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977" y="2326211"/>
            <a:ext cx="3634350" cy="181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Nghe về chữ nổi đã nhiều, mấy ai trong chúng ta hiểu rõ cách hoạt động của  chúng?">
            <a:extLst>
              <a:ext uri="{FF2B5EF4-FFF2-40B4-BE49-F238E27FC236}">
                <a16:creationId xmlns:a16="http://schemas.microsoft.com/office/drawing/2014/main" id="{3A77B236-3495-F58C-4DF7-9A1804D6E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145" y="4133567"/>
            <a:ext cx="3190055" cy="212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0264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48F94-4176-FEE6-834A-C8910E81D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F9AF9-6750-E160-C375-E0F464757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Phương pháp nghiên cứu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A8A72-CB63-B944-F86F-98ADD6E41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625" y="1690689"/>
            <a:ext cx="5987060" cy="4238726"/>
          </a:xfrm>
        </p:spPr>
        <p:txBody>
          <a:bodyPr/>
          <a:lstStyle/>
          <a:p>
            <a:pPr>
              <a:buFontTx/>
              <a:buChar char="-"/>
            </a:pP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Lý thuyết: nghiên cứu công nghệ, thiết kế giao diện thân thiện với người khiếm thị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nghiệm: xây dựng mô hình, kết nối phần mềm và bảng Braille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Giúp người khiếm thị nghe phát âm + cảm nhận chữ nổi cùng lúc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D31FC-36C0-1E49-0BB8-144279D63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83D6-630B-4019-815A-F2FC81903338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E7C207-D91A-A20B-0EF8-72198C2C2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621" y="570270"/>
            <a:ext cx="2716579" cy="545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159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724E1BB90574C8A6F10327B0CE2D5" ma:contentTypeVersion="19" ma:contentTypeDescription="Create a new document." ma:contentTypeScope="" ma:versionID="3858118fd09efc0b50d17eef9e877b1b">
  <xsd:schema xmlns:xsd="http://www.w3.org/2001/XMLSchema" xmlns:xs="http://www.w3.org/2001/XMLSchema" xmlns:p="http://schemas.microsoft.com/office/2006/metadata/properties" xmlns:ns2="baa60a88-59d3-42bb-a655-7426b553620a" xmlns:ns3="c2f88751-7a4c-4305-b696-e789f7de0265" targetNamespace="http://schemas.microsoft.com/office/2006/metadata/properties" ma:root="true" ma:fieldsID="ec04e710bddb78fa4bfbd4d7b929e9c5" ns2:_="" ns3:_="">
    <xsd:import namespace="baa60a88-59d3-42bb-a655-7426b553620a"/>
    <xsd:import namespace="c2f88751-7a4c-4305-b696-e789f7de026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SearchProperties" minOccurs="0"/>
                <xsd:element ref="ns3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a60a88-59d3-42bb-a655-7426b553620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22b62b5d-70f7-4149-b21a-1bd7f681f078}" ma:internalName="TaxCatchAll" ma:showField="CatchAllData" ma:web="baa60a88-59d3-42bb-a655-7426b553620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f88751-7a4c-4305-b696-e789f7de0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03097a73-77bc-4157-a05a-33c0e637898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6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2f88751-7a4c-4305-b696-e789f7de0265">
      <Terms xmlns="http://schemas.microsoft.com/office/infopath/2007/PartnerControls"/>
    </lcf76f155ced4ddcb4097134ff3c332f>
    <TaxCatchAll xmlns="baa60a88-59d3-42bb-a655-7426b553620a" xsi:nil="true"/>
  </documentManagement>
</p:properties>
</file>

<file path=customXml/itemProps1.xml><?xml version="1.0" encoding="utf-8"?>
<ds:datastoreItem xmlns:ds="http://schemas.openxmlformats.org/officeDocument/2006/customXml" ds:itemID="{349FFEFF-5E3B-4F5E-A677-A3AE9A5F705F}">
  <ds:schemaRefs/>
</ds:datastoreItem>
</file>

<file path=customXml/itemProps2.xml><?xml version="1.0" encoding="utf-8"?>
<ds:datastoreItem xmlns:ds="http://schemas.openxmlformats.org/officeDocument/2006/customXml" ds:itemID="{ED8A25C4-6ED6-4973-8F4A-27E9E6C57F39}">
  <ds:schemaRefs>
    <ds:schemaRef ds:uri="baa60a88-59d3-42bb-a655-7426b553620a"/>
    <ds:schemaRef ds:uri="c2f88751-7a4c-4305-b696-e789f7de026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F7FE58E-13C6-47C7-88A5-1D53FF307E73}">
  <ds:schemaRefs>
    <ds:schemaRef ds:uri="baa60a88-59d3-42bb-a655-7426b553620a"/>
    <ds:schemaRef ds:uri="c2f88751-7a4c-4305-b696-e789f7de026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824</Words>
  <Application>Microsoft Office PowerPoint</Application>
  <PresentationFormat>Widescreen</PresentationFormat>
  <Paragraphs>103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</vt:lpstr>
      <vt:lpstr>Arial</vt:lpstr>
      <vt:lpstr>Calibri</vt:lpstr>
      <vt:lpstr>Calibri Light</vt:lpstr>
      <vt:lpstr>HungHau</vt:lpstr>
      <vt:lpstr>Times New Roman</vt:lpstr>
      <vt:lpstr>Office Theme</vt:lpstr>
      <vt:lpstr>Custom Design</vt:lpstr>
      <vt:lpstr>PowerPoint Presentation</vt:lpstr>
      <vt:lpstr>PowerPoint Presentation</vt:lpstr>
      <vt:lpstr>Tổng quan bài thuyết Trình</vt:lpstr>
      <vt:lpstr>Đặt vấn đề</vt:lpstr>
      <vt:lpstr>Tính cấp thiết</vt:lpstr>
      <vt:lpstr>Tổng quan nghiên cứu trong nước</vt:lpstr>
      <vt:lpstr>Tổng quan nghiên cứu ngoài nước</vt:lpstr>
      <vt:lpstr>Mục tiêu nghiên cứu</vt:lpstr>
      <vt:lpstr>Phương pháp nghiên cứu</vt:lpstr>
      <vt:lpstr>So sánh hiệu quả</vt:lpstr>
      <vt:lpstr>Đối tượng &amp; phạm vi</vt:lpstr>
      <vt:lpstr>Hiệu quả &amp; ứng dụng</vt:lpstr>
      <vt:lpstr>Hiệu quả &amp; ứng dụng</vt:lpstr>
      <vt:lpstr>Kết luận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HHO DungDV</dc:creator>
  <cp:lastModifiedBy>Trọnk Ishere</cp:lastModifiedBy>
  <cp:revision>70</cp:revision>
  <dcterms:created xsi:type="dcterms:W3CDTF">2023-09-09T11:03:00Z</dcterms:created>
  <dcterms:modified xsi:type="dcterms:W3CDTF">2025-09-27T19:44:30Z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0x010100718724E1BB90574C8A6F10327B0CE2D5</vt:lpwstr>
  </property>
  <property fmtid="{D5CDD505-2E9C-101B-9397-08002B2CF9AE}" pid="3" name="MediaServiceImageTags">
    <vt:lpwstr/>
  </property>
  <property fmtid="{D5CDD505-2E9C-101B-9397-08002B2CF9AE}" pid="4" name="ICV">
    <vt:lpwstr>37F9F5954B7549C8B28E8DBA071E7C0D_13</vt:lpwstr>
  </property>
  <property fmtid="{D5CDD505-2E9C-101B-9397-08002B2CF9AE}" pid="5" name="KSOProductBuildVer">
    <vt:lpwstr>1033-12.2.0.13472</vt:lpwstr>
  </property>
</Properties>
</file>