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9" r:id="rId4"/>
    <p:sldId id="258" r:id="rId5"/>
    <p:sldId id="257" r:id="rId6"/>
    <p:sldId id="262" r:id="rId7"/>
    <p:sldId id="263" r:id="rId8"/>
    <p:sldId id="264" r:id="rId9"/>
    <p:sldId id="265" r:id="rId10"/>
    <p:sldId id="260" r:id="rId11"/>
    <p:sldId id="266" r:id="rId12"/>
    <p:sldId id="267" r:id="rId13"/>
    <p:sldId id="268" r:id="rId14"/>
    <p:sldId id="269" r:id="rId15"/>
    <p:sldId id="270" r:id="rId16"/>
    <p:sldId id="271" r:id="rId17"/>
    <p:sldId id="272"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2"/>
  </p:normalViewPr>
  <p:slideViewPr>
    <p:cSldViewPr snapToGrid="0">
      <p:cViewPr varScale="1">
        <p:scale>
          <a:sx n="76" d="100"/>
          <a:sy n="76" d="100"/>
        </p:scale>
        <p:origin x="216"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0C732-2940-3893-5825-BEEA9B4C158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4E8E5B1-08EE-4E18-E7E7-052D87938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ABF6DF2-90C0-4989-60D9-5AE9CA177716}"/>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5" name="Marcador de pie de página 4">
            <a:extLst>
              <a:ext uri="{FF2B5EF4-FFF2-40B4-BE49-F238E27FC236}">
                <a16:creationId xmlns:a16="http://schemas.microsoft.com/office/drawing/2014/main" id="{903DC182-7EAA-8CBC-E211-6720CC6AF40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7C80C8-0A79-6080-68CA-6D95CFDB9CA7}"/>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371484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E5E64-E255-BD22-13AB-70F4BB45334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510FF93-458F-8339-7BDA-E8CD5BB8819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EE667F6-16E3-02FC-0555-CCDA79C4970E}"/>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5" name="Marcador de pie de página 4">
            <a:extLst>
              <a:ext uri="{FF2B5EF4-FFF2-40B4-BE49-F238E27FC236}">
                <a16:creationId xmlns:a16="http://schemas.microsoft.com/office/drawing/2014/main" id="{FAA20922-4600-823E-1467-E2F1B14916D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A860066-43B9-F8D1-BE17-21C24D81A13E}"/>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182429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655D233-CFC1-DD62-4A19-5A31EB2779B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EDAA181-4BCE-F6C0-6009-10E42C852EF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6340A5F-7A07-A7E4-686B-A4AA5AADC329}"/>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5" name="Marcador de pie de página 4">
            <a:extLst>
              <a:ext uri="{FF2B5EF4-FFF2-40B4-BE49-F238E27FC236}">
                <a16:creationId xmlns:a16="http://schemas.microsoft.com/office/drawing/2014/main" id="{C9A9681F-33F3-7221-F55C-339B83605BF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D026228-B9E7-A2CD-EFF6-308F5C8BEDD5}"/>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116596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5BA54-221A-DEED-D579-4FFEBD8AB64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CBD4326-3743-B350-87B1-F10596D3D97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189202D-1D52-2642-3716-D85D99A1021F}"/>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5" name="Marcador de pie de página 4">
            <a:extLst>
              <a:ext uri="{FF2B5EF4-FFF2-40B4-BE49-F238E27FC236}">
                <a16:creationId xmlns:a16="http://schemas.microsoft.com/office/drawing/2014/main" id="{F161C6FC-0344-89F0-95AE-B4C22B3DAE8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C527C24-74FC-A64A-A1E1-565D7147575F}"/>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244323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FAC86-948F-1F2E-216D-7E7122F356E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D4C487-0E2E-0730-6CFD-2FAE52CF0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9140B78-907E-1160-9371-9B9980B11145}"/>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5" name="Marcador de pie de página 4">
            <a:extLst>
              <a:ext uri="{FF2B5EF4-FFF2-40B4-BE49-F238E27FC236}">
                <a16:creationId xmlns:a16="http://schemas.microsoft.com/office/drawing/2014/main" id="{B4ABDF7C-E675-3429-1EFE-D2F6B28F5B7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190901A-11D8-58AE-6B3A-ABF886676296}"/>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2856027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7F128-A864-7740-E94F-6D9F5E9E3DB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21C6200-5371-CAEF-7A2A-38C76A77CE8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AFE666C-5E39-F750-E731-9845914FC9A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15FC084-18B6-C783-8D1A-0A33668E91BC}"/>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6" name="Marcador de pie de página 5">
            <a:extLst>
              <a:ext uri="{FF2B5EF4-FFF2-40B4-BE49-F238E27FC236}">
                <a16:creationId xmlns:a16="http://schemas.microsoft.com/office/drawing/2014/main" id="{9522578C-119A-0C08-01AA-3110C36F906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B2FF5C9-F6C1-D86D-A410-3E3151BA9700}"/>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3809888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91AAC-1100-5D35-D12B-3762224DAC8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5E0F24E-821F-E9B2-F422-D49F934D42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F0DB1DF-7EC8-2D57-D4E6-A60B41D1BA7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1D47000-489D-019D-903C-E31C46699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CE048E8-95D3-3E34-FCF5-A2E515D8665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B5F3679-1FE5-116F-1D82-03B0AD0316D6}"/>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8" name="Marcador de pie de página 7">
            <a:extLst>
              <a:ext uri="{FF2B5EF4-FFF2-40B4-BE49-F238E27FC236}">
                <a16:creationId xmlns:a16="http://schemas.microsoft.com/office/drawing/2014/main" id="{6EA94B3F-C8D8-DB77-8E84-BCA4DB57F4B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AB371D2-21A7-71FB-24F3-EB81AA60C96B}"/>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36360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8360A-D85D-9277-511A-6BBF2084D5D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0FF162D-3EF5-C775-A572-CF37256A9E87}"/>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4" name="Marcador de pie de página 3">
            <a:extLst>
              <a:ext uri="{FF2B5EF4-FFF2-40B4-BE49-F238E27FC236}">
                <a16:creationId xmlns:a16="http://schemas.microsoft.com/office/drawing/2014/main" id="{AE8ECE40-946D-95C1-14F4-115817C7F80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14986CA-B444-94D2-1668-49CEC398A641}"/>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263332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7403D27-95B5-42DE-9272-E0E33BAE944C}"/>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3" name="Marcador de pie de página 2">
            <a:extLst>
              <a:ext uri="{FF2B5EF4-FFF2-40B4-BE49-F238E27FC236}">
                <a16:creationId xmlns:a16="http://schemas.microsoft.com/office/drawing/2014/main" id="{80C67766-FADC-7200-4794-3E0F90C6EE5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3D013C9-A064-BC32-0974-C94DB9ED0AD9}"/>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207092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2E45EB-F3E2-BCC0-A795-0223FAD61A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ED6BF3B-6811-1393-4BAE-2658CC0DE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38123C6-13FD-6835-D785-747DD5CF5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E52B14-B616-D6FF-7EB7-D1885C96DE0A}"/>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6" name="Marcador de pie de página 5">
            <a:extLst>
              <a:ext uri="{FF2B5EF4-FFF2-40B4-BE49-F238E27FC236}">
                <a16:creationId xmlns:a16="http://schemas.microsoft.com/office/drawing/2014/main" id="{86EC05EA-32BB-2422-97D7-4AC82C19909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1303628-C1D0-C547-E2FA-CEEBE212C31D}"/>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264151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E7239-0730-BCCE-42C6-B3FE827154B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795FDA9-78DA-A41D-A584-5210259C0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B14271D-4ED3-6CA6-C9B1-3B226118B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106C5BC-F43F-7681-D1CB-740E78E9FC7C}"/>
              </a:ext>
            </a:extLst>
          </p:cNvPr>
          <p:cNvSpPr>
            <a:spLocks noGrp="1"/>
          </p:cNvSpPr>
          <p:nvPr>
            <p:ph type="dt" sz="half" idx="10"/>
          </p:nvPr>
        </p:nvSpPr>
        <p:spPr/>
        <p:txBody>
          <a:bodyPr/>
          <a:lstStyle/>
          <a:p>
            <a:fld id="{1BBC1369-B5C5-C64E-B296-C074A2C39DB8}" type="datetimeFigureOut">
              <a:rPr lang="es-ES" smtClean="0"/>
              <a:t>3/6/24</a:t>
            </a:fld>
            <a:endParaRPr lang="es-ES"/>
          </a:p>
        </p:txBody>
      </p:sp>
      <p:sp>
        <p:nvSpPr>
          <p:cNvPr id="6" name="Marcador de pie de página 5">
            <a:extLst>
              <a:ext uri="{FF2B5EF4-FFF2-40B4-BE49-F238E27FC236}">
                <a16:creationId xmlns:a16="http://schemas.microsoft.com/office/drawing/2014/main" id="{13EDF9EC-ADEE-BEC9-D251-5BE05CD8FB2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56EB146-0D8B-B191-75B8-9085165C4A43}"/>
              </a:ext>
            </a:extLst>
          </p:cNvPr>
          <p:cNvSpPr>
            <a:spLocks noGrp="1"/>
          </p:cNvSpPr>
          <p:nvPr>
            <p:ph type="sldNum" sz="quarter" idx="12"/>
          </p:nvPr>
        </p:nvSpPr>
        <p:spPr/>
        <p:txBody>
          <a:bodyPr/>
          <a:lstStyle/>
          <a:p>
            <a:fld id="{E13B613D-DA4D-414F-A44C-B53113F1CBB6}" type="slidenum">
              <a:rPr lang="es-ES" smtClean="0"/>
              <a:t>‹Nº›</a:t>
            </a:fld>
            <a:endParaRPr lang="es-ES"/>
          </a:p>
        </p:txBody>
      </p:sp>
    </p:spTree>
    <p:extLst>
      <p:ext uri="{BB962C8B-B14F-4D97-AF65-F5344CB8AC3E}">
        <p14:creationId xmlns:p14="http://schemas.microsoft.com/office/powerpoint/2010/main" val="205775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A5D2D32-E720-E0C9-0589-2FBBD68465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7F76C76-1923-D58A-47F5-2B1C5443F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16E6690-E08B-706A-E7E8-7E3F91C2C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C1369-B5C5-C64E-B296-C074A2C39DB8}" type="datetimeFigureOut">
              <a:rPr lang="es-ES" smtClean="0"/>
              <a:t>3/6/24</a:t>
            </a:fld>
            <a:endParaRPr lang="es-ES"/>
          </a:p>
        </p:txBody>
      </p:sp>
      <p:sp>
        <p:nvSpPr>
          <p:cNvPr id="5" name="Marcador de pie de página 4">
            <a:extLst>
              <a:ext uri="{FF2B5EF4-FFF2-40B4-BE49-F238E27FC236}">
                <a16:creationId xmlns:a16="http://schemas.microsoft.com/office/drawing/2014/main" id="{D095DB20-DF89-2DE9-7808-FC41CA765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561D96D-0BD3-5B23-FB67-36D596693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B613D-DA4D-414F-A44C-B53113F1CBB6}" type="slidenum">
              <a:rPr lang="es-ES" smtClean="0"/>
              <a:t>‹Nº›</a:t>
            </a:fld>
            <a:endParaRPr lang="es-ES"/>
          </a:p>
        </p:txBody>
      </p:sp>
    </p:spTree>
    <p:extLst>
      <p:ext uri="{BB962C8B-B14F-4D97-AF65-F5344CB8AC3E}">
        <p14:creationId xmlns:p14="http://schemas.microsoft.com/office/powerpoint/2010/main" val="2637935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71C94-ED49-938D-28CB-E43BAA157CA3}"/>
              </a:ext>
            </a:extLst>
          </p:cNvPr>
          <p:cNvSpPr>
            <a:spLocks noGrp="1"/>
          </p:cNvSpPr>
          <p:nvPr>
            <p:ph type="ctrTitle"/>
          </p:nvPr>
        </p:nvSpPr>
        <p:spPr/>
        <p:txBody>
          <a:bodyPr/>
          <a:lstStyle/>
          <a:p>
            <a:r>
              <a:rPr lang="es-ES" dirty="0" err="1"/>
              <a:t>Don’t</a:t>
            </a:r>
            <a:r>
              <a:rPr lang="es-ES" dirty="0"/>
              <a:t> be </a:t>
            </a:r>
            <a:r>
              <a:rPr lang="es-ES" dirty="0" err="1"/>
              <a:t>intimidated</a:t>
            </a:r>
            <a:r>
              <a:rPr lang="es-ES" dirty="0"/>
              <a:t> </a:t>
            </a:r>
            <a:r>
              <a:rPr lang="es-ES" dirty="0" err="1"/>
              <a:t>by</a:t>
            </a:r>
            <a:r>
              <a:rPr lang="es-ES" dirty="0"/>
              <a:t> SEM</a:t>
            </a:r>
          </a:p>
        </p:txBody>
      </p:sp>
      <p:sp>
        <p:nvSpPr>
          <p:cNvPr id="3" name="Subtítulo 2">
            <a:extLst>
              <a:ext uri="{FF2B5EF4-FFF2-40B4-BE49-F238E27FC236}">
                <a16:creationId xmlns:a16="http://schemas.microsoft.com/office/drawing/2014/main" id="{8DA98FC6-83CE-0F25-D906-0707B5FB98B0}"/>
              </a:ext>
            </a:extLst>
          </p:cNvPr>
          <p:cNvSpPr>
            <a:spLocks noGrp="1"/>
          </p:cNvSpPr>
          <p:nvPr>
            <p:ph type="subTitle" idx="1"/>
          </p:nvPr>
        </p:nvSpPr>
        <p:spPr/>
        <p:txBody>
          <a:bodyPr/>
          <a:lstStyle/>
          <a:p>
            <a:r>
              <a:rPr lang="es-ES" dirty="0"/>
              <a:t>Fernanda Alves </a:t>
            </a:r>
            <a:r>
              <a:rPr lang="es-ES" dirty="0" err="1"/>
              <a:t>Martins</a:t>
            </a:r>
            <a:endParaRPr lang="es-ES" dirty="0"/>
          </a:p>
          <a:p>
            <a:r>
              <a:rPr lang="es-ES" dirty="0"/>
              <a:t>Javier Martínez Arribas</a:t>
            </a:r>
          </a:p>
          <a:p>
            <a:r>
              <a:rPr lang="es-ES" dirty="0"/>
              <a:t>CIBIO – June 2024</a:t>
            </a:r>
          </a:p>
        </p:txBody>
      </p:sp>
    </p:spTree>
    <p:extLst>
      <p:ext uri="{BB962C8B-B14F-4D97-AF65-F5344CB8AC3E}">
        <p14:creationId xmlns:p14="http://schemas.microsoft.com/office/powerpoint/2010/main" val="124253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86976-E089-0AF1-88B8-1F086174AE6F}"/>
              </a:ext>
            </a:extLst>
          </p:cNvPr>
          <p:cNvSpPr>
            <a:spLocks noGrp="1"/>
          </p:cNvSpPr>
          <p:nvPr>
            <p:ph type="title"/>
          </p:nvPr>
        </p:nvSpPr>
        <p:spPr/>
        <p:txBody>
          <a:bodyPr>
            <a:normAutofit/>
          </a:bodyPr>
          <a:lstStyle/>
          <a:p>
            <a:r>
              <a:rPr lang="es-ES" sz="2800" b="1" dirty="0" err="1"/>
              <a:t>Three</a:t>
            </a:r>
            <a:r>
              <a:rPr lang="es-ES" sz="2800" b="1" dirty="0"/>
              <a:t> </a:t>
            </a:r>
            <a:r>
              <a:rPr lang="es-ES" sz="2800" b="1" dirty="0" err="1"/>
              <a:t>item</a:t>
            </a:r>
            <a:r>
              <a:rPr lang="es-ES" sz="2800" b="1" dirty="0"/>
              <a:t> (</a:t>
            </a:r>
            <a:r>
              <a:rPr lang="es-ES" sz="2800" b="1" dirty="0" err="1"/>
              <a:t>one</a:t>
            </a:r>
            <a:r>
              <a:rPr lang="es-ES" sz="2800" b="1" dirty="0"/>
              <a:t>) factor </a:t>
            </a:r>
            <a:r>
              <a:rPr lang="es-ES" sz="2800" b="1" dirty="0" err="1"/>
              <a:t>analysis</a:t>
            </a:r>
            <a:br>
              <a:rPr lang="es-ES" sz="2400" dirty="0"/>
            </a:br>
            <a:br>
              <a:rPr lang="es-ES" sz="2400" dirty="0"/>
            </a:br>
            <a:r>
              <a:rPr lang="es-ES" sz="2400" dirty="0" err="1"/>
              <a:t>Assume</a:t>
            </a:r>
            <a:r>
              <a:rPr lang="es-ES" sz="2400" dirty="0"/>
              <a:t> </a:t>
            </a:r>
            <a:r>
              <a:rPr lang="es-ES" sz="2400" dirty="0" err="1"/>
              <a:t>that</a:t>
            </a:r>
            <a:r>
              <a:rPr lang="es-ES" sz="2400" dirty="0"/>
              <a:t> </a:t>
            </a:r>
            <a:r>
              <a:rPr lang="es-ES" sz="2400" dirty="0" err="1"/>
              <a:t>the</a:t>
            </a:r>
            <a:r>
              <a:rPr lang="es-ES" sz="2400" dirty="0"/>
              <a:t> </a:t>
            </a:r>
            <a:r>
              <a:rPr lang="es-ES" sz="2400" dirty="0" err="1"/>
              <a:t>covariance</a:t>
            </a:r>
            <a:r>
              <a:rPr lang="es-ES" sz="2400" dirty="0"/>
              <a:t> </a:t>
            </a:r>
            <a:r>
              <a:rPr lang="es-ES" sz="2400" dirty="0" err="1"/>
              <a:t>among</a:t>
            </a:r>
            <a:r>
              <a:rPr lang="es-ES" sz="2400" dirty="0"/>
              <a:t> </a:t>
            </a:r>
            <a:r>
              <a:rPr lang="es-ES" sz="2400" dirty="0" err="1"/>
              <a:t>items</a:t>
            </a:r>
            <a:r>
              <a:rPr lang="es-ES" sz="2400" dirty="0"/>
              <a:t> </a:t>
            </a:r>
            <a:r>
              <a:rPr lang="es-ES" sz="2400" dirty="0" err="1"/>
              <a:t>is</a:t>
            </a:r>
            <a:r>
              <a:rPr lang="es-ES" sz="2400" dirty="0"/>
              <a:t> </a:t>
            </a:r>
            <a:r>
              <a:rPr lang="es-ES" sz="2400" dirty="0" err="1"/>
              <a:t>due</a:t>
            </a:r>
            <a:r>
              <a:rPr lang="es-ES" sz="2400" dirty="0"/>
              <a:t> </a:t>
            </a:r>
            <a:r>
              <a:rPr lang="es-ES" sz="2400" dirty="0" err="1"/>
              <a:t>to</a:t>
            </a:r>
            <a:r>
              <a:rPr lang="es-ES" sz="2400" dirty="0"/>
              <a:t> a single </a:t>
            </a:r>
            <a:r>
              <a:rPr lang="es-ES" sz="2400" dirty="0" err="1"/>
              <a:t>common</a:t>
            </a:r>
            <a:r>
              <a:rPr lang="es-ES" sz="2400" dirty="0"/>
              <a:t> factor. </a:t>
            </a:r>
          </a:p>
        </p:txBody>
      </p:sp>
      <p:pic>
        <p:nvPicPr>
          <p:cNvPr id="5" name="Marcador de contenido 4">
            <a:extLst>
              <a:ext uri="{FF2B5EF4-FFF2-40B4-BE49-F238E27FC236}">
                <a16:creationId xmlns:a16="http://schemas.microsoft.com/office/drawing/2014/main" id="{C4509CBC-C9BD-8718-6910-44895C83CA51}"/>
              </a:ext>
            </a:extLst>
          </p:cNvPr>
          <p:cNvPicPr>
            <a:picLocks noGrp="1" noChangeAspect="1"/>
          </p:cNvPicPr>
          <p:nvPr>
            <p:ph idx="1"/>
          </p:nvPr>
        </p:nvPicPr>
        <p:blipFill>
          <a:blip r:embed="rId2"/>
          <a:stretch>
            <a:fillRect/>
          </a:stretch>
        </p:blipFill>
        <p:spPr>
          <a:xfrm>
            <a:off x="2832100" y="2191544"/>
            <a:ext cx="6527800" cy="3619500"/>
          </a:xfrm>
        </p:spPr>
      </p:pic>
    </p:spTree>
    <p:extLst>
      <p:ext uri="{BB962C8B-B14F-4D97-AF65-F5344CB8AC3E}">
        <p14:creationId xmlns:p14="http://schemas.microsoft.com/office/powerpoint/2010/main" val="112457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1A2A3-9E55-E8BF-79D0-A9D92D6548D0}"/>
              </a:ext>
            </a:extLst>
          </p:cNvPr>
          <p:cNvSpPr>
            <a:spLocks noGrp="1"/>
          </p:cNvSpPr>
          <p:nvPr>
            <p:ph type="title"/>
          </p:nvPr>
        </p:nvSpPr>
        <p:spPr/>
        <p:txBody>
          <a:bodyPr>
            <a:normAutofit/>
          </a:bodyPr>
          <a:lstStyle/>
          <a:p>
            <a:r>
              <a:rPr lang="es-ES" sz="2400" dirty="0">
                <a:latin typeface="Courier New" panose="02070309020205020404" pitchFamily="49" charset="0"/>
                <a:cs typeface="Courier New" panose="02070309020205020404" pitchFamily="49" charset="0"/>
              </a:rPr>
              <a:t>m1a  &lt;- ' f  =~ q03 + q04 + q05'</a:t>
            </a:r>
            <a:br>
              <a:rPr lang="es-ES" sz="2400" dirty="0">
                <a:latin typeface="Courier New" panose="02070309020205020404" pitchFamily="49" charset="0"/>
                <a:cs typeface="Courier New" panose="02070309020205020404" pitchFamily="49" charset="0"/>
              </a:rPr>
            </a:br>
            <a:r>
              <a:rPr lang="es-ES" sz="2400" dirty="0">
                <a:latin typeface="Courier New" panose="02070309020205020404" pitchFamily="49" charset="0"/>
                <a:cs typeface="Courier New" panose="02070309020205020404" pitchFamily="49" charset="0"/>
              </a:rPr>
              <a:t>onefac3items_a &lt;- </a:t>
            </a:r>
            <a:r>
              <a:rPr lang="es-ES" sz="2400" dirty="0" err="1">
                <a:latin typeface="Courier New" panose="02070309020205020404" pitchFamily="49" charset="0"/>
                <a:cs typeface="Courier New" panose="02070309020205020404" pitchFamily="49" charset="0"/>
              </a:rPr>
              <a:t>cfa</a:t>
            </a:r>
            <a:r>
              <a:rPr lang="es-ES" sz="2400" dirty="0">
                <a:latin typeface="Courier New" panose="02070309020205020404" pitchFamily="49" charset="0"/>
                <a:cs typeface="Courier New" panose="02070309020205020404" pitchFamily="49" charset="0"/>
              </a:rPr>
              <a:t>(m1a, data=</a:t>
            </a:r>
            <a:r>
              <a:rPr lang="es-ES" sz="2400" dirty="0" err="1">
                <a:latin typeface="Courier New" panose="02070309020205020404" pitchFamily="49" charset="0"/>
                <a:cs typeface="Courier New" panose="02070309020205020404" pitchFamily="49" charset="0"/>
              </a:rPr>
              <a:t>dat</a:t>
            </a:r>
            <a:r>
              <a:rPr lang="es-ES" sz="2400" dirty="0">
                <a:latin typeface="Courier New" panose="02070309020205020404" pitchFamily="49" charset="0"/>
                <a:cs typeface="Courier New" panose="02070309020205020404" pitchFamily="49" charset="0"/>
              </a:rPr>
              <a:t>) </a:t>
            </a:r>
            <a:br>
              <a:rPr lang="es-ES" sz="2400" dirty="0">
                <a:latin typeface="Courier New" panose="02070309020205020404" pitchFamily="49" charset="0"/>
                <a:cs typeface="Courier New" panose="02070309020205020404" pitchFamily="49" charset="0"/>
              </a:rPr>
            </a:br>
            <a:r>
              <a:rPr lang="es-ES" sz="2400" dirty="0" err="1">
                <a:latin typeface="Courier New" panose="02070309020205020404" pitchFamily="49" charset="0"/>
                <a:cs typeface="Courier New" panose="02070309020205020404" pitchFamily="49" charset="0"/>
              </a:rPr>
              <a:t>summary</a:t>
            </a:r>
            <a:r>
              <a:rPr lang="es-ES" sz="2400" dirty="0">
                <a:latin typeface="Courier New" panose="02070309020205020404" pitchFamily="49" charset="0"/>
                <a:cs typeface="Courier New" panose="02070309020205020404" pitchFamily="49" charset="0"/>
              </a:rPr>
              <a:t>(onefac3items_a, </a:t>
            </a:r>
            <a:r>
              <a:rPr lang="es-ES" sz="2400" dirty="0" err="1">
                <a:latin typeface="Courier New" panose="02070309020205020404" pitchFamily="49" charset="0"/>
                <a:cs typeface="Courier New" panose="02070309020205020404" pitchFamily="49" charset="0"/>
              </a:rPr>
              <a:t>standardized</a:t>
            </a:r>
            <a:r>
              <a:rPr lang="es-ES" sz="2400" dirty="0">
                <a:latin typeface="Courier New" panose="02070309020205020404" pitchFamily="49" charset="0"/>
                <a:cs typeface="Courier New" panose="02070309020205020404" pitchFamily="49" charset="0"/>
              </a:rPr>
              <a:t>=TRUE) </a:t>
            </a:r>
          </a:p>
        </p:txBody>
      </p:sp>
      <p:pic>
        <p:nvPicPr>
          <p:cNvPr id="5" name="Marcador de contenido 4">
            <a:extLst>
              <a:ext uri="{FF2B5EF4-FFF2-40B4-BE49-F238E27FC236}">
                <a16:creationId xmlns:a16="http://schemas.microsoft.com/office/drawing/2014/main" id="{DCEAE571-5073-631E-6F7D-A3C9A3CD36A9}"/>
              </a:ext>
            </a:extLst>
          </p:cNvPr>
          <p:cNvPicPr>
            <a:picLocks noGrp="1" noChangeAspect="1"/>
          </p:cNvPicPr>
          <p:nvPr>
            <p:ph idx="1"/>
          </p:nvPr>
        </p:nvPicPr>
        <p:blipFill>
          <a:blip r:embed="rId2"/>
          <a:stretch>
            <a:fillRect/>
          </a:stretch>
        </p:blipFill>
        <p:spPr>
          <a:xfrm>
            <a:off x="1803400" y="1924844"/>
            <a:ext cx="8585200" cy="4152900"/>
          </a:xfrm>
        </p:spPr>
      </p:pic>
    </p:spTree>
    <p:extLst>
      <p:ext uri="{BB962C8B-B14F-4D97-AF65-F5344CB8AC3E}">
        <p14:creationId xmlns:p14="http://schemas.microsoft.com/office/powerpoint/2010/main" val="127376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1B9DD-A714-CD69-2676-18D7B38879FB}"/>
              </a:ext>
            </a:extLst>
          </p:cNvPr>
          <p:cNvSpPr>
            <a:spLocks noGrp="1"/>
          </p:cNvSpPr>
          <p:nvPr>
            <p:ph type="title"/>
          </p:nvPr>
        </p:nvSpPr>
        <p:spPr/>
        <p:txBody>
          <a:bodyPr>
            <a:normAutofit/>
          </a:bodyPr>
          <a:lstStyle/>
          <a:p>
            <a:r>
              <a:rPr lang="es-ES" sz="2800" b="1" dirty="0" err="1"/>
              <a:t>Two</a:t>
            </a:r>
            <a:r>
              <a:rPr lang="es-ES" sz="2800" b="1" dirty="0"/>
              <a:t> </a:t>
            </a:r>
            <a:r>
              <a:rPr lang="es-ES" sz="2800" b="1" dirty="0" err="1"/>
              <a:t>item</a:t>
            </a:r>
            <a:r>
              <a:rPr lang="es-ES" sz="2800" b="1" dirty="0"/>
              <a:t> (</a:t>
            </a:r>
            <a:r>
              <a:rPr lang="es-ES" sz="2800" b="1" dirty="0" err="1"/>
              <a:t>one</a:t>
            </a:r>
            <a:r>
              <a:rPr lang="es-ES" sz="2800" b="1" dirty="0"/>
              <a:t>) factor </a:t>
            </a:r>
            <a:r>
              <a:rPr lang="es-ES" sz="2800" b="1" dirty="0" err="1"/>
              <a:t>analysis</a:t>
            </a:r>
            <a:endParaRPr lang="es-ES" sz="2800" dirty="0"/>
          </a:p>
        </p:txBody>
      </p:sp>
      <p:pic>
        <p:nvPicPr>
          <p:cNvPr id="5" name="Marcador de contenido 4">
            <a:extLst>
              <a:ext uri="{FF2B5EF4-FFF2-40B4-BE49-F238E27FC236}">
                <a16:creationId xmlns:a16="http://schemas.microsoft.com/office/drawing/2014/main" id="{D93B7DD4-DF3C-6685-60C5-EFF06CF8BF57}"/>
              </a:ext>
            </a:extLst>
          </p:cNvPr>
          <p:cNvPicPr>
            <a:picLocks noGrp="1" noChangeAspect="1"/>
          </p:cNvPicPr>
          <p:nvPr>
            <p:ph idx="1"/>
          </p:nvPr>
        </p:nvPicPr>
        <p:blipFill>
          <a:blip r:embed="rId2"/>
          <a:stretch>
            <a:fillRect/>
          </a:stretch>
        </p:blipFill>
        <p:spPr>
          <a:xfrm>
            <a:off x="1701800" y="2413794"/>
            <a:ext cx="8788400" cy="3175000"/>
          </a:xfrm>
        </p:spPr>
      </p:pic>
    </p:spTree>
    <p:extLst>
      <p:ext uri="{BB962C8B-B14F-4D97-AF65-F5344CB8AC3E}">
        <p14:creationId xmlns:p14="http://schemas.microsoft.com/office/powerpoint/2010/main" val="219356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C37D7A4-A3EA-E9E2-9BBD-39C2F83EC8CB}"/>
              </a:ext>
            </a:extLst>
          </p:cNvPr>
          <p:cNvSpPr>
            <a:spLocks noGrp="1"/>
          </p:cNvSpPr>
          <p:nvPr>
            <p:ph type="title"/>
          </p:nvPr>
        </p:nvSpPr>
        <p:spPr>
          <a:xfrm>
            <a:off x="838200" y="365125"/>
            <a:ext cx="10515600" cy="1325563"/>
          </a:xfrm>
        </p:spPr>
        <p:txBody>
          <a:bodyPr>
            <a:normAutofit/>
          </a:bodyPr>
          <a:lstStyle/>
          <a:p>
            <a:r>
              <a:rPr lang="es-ES" sz="2800" b="1" dirty="0" err="1"/>
              <a:t>Two</a:t>
            </a:r>
            <a:r>
              <a:rPr lang="es-ES" sz="2800" b="1" dirty="0"/>
              <a:t> </a:t>
            </a:r>
            <a:r>
              <a:rPr lang="es-ES" sz="2800" b="1" dirty="0" err="1"/>
              <a:t>item</a:t>
            </a:r>
            <a:r>
              <a:rPr lang="es-ES" sz="2800" b="1" dirty="0"/>
              <a:t> (</a:t>
            </a:r>
            <a:r>
              <a:rPr lang="es-ES" sz="2800" b="1" dirty="0" err="1"/>
              <a:t>one</a:t>
            </a:r>
            <a:r>
              <a:rPr lang="es-ES" sz="2800" b="1" dirty="0"/>
              <a:t>) factor </a:t>
            </a:r>
            <a:r>
              <a:rPr lang="es-ES" sz="2800" b="1" dirty="0" err="1"/>
              <a:t>analysis</a:t>
            </a:r>
            <a:endParaRPr lang="es-ES" sz="2800" dirty="0"/>
          </a:p>
        </p:txBody>
      </p:sp>
      <p:sp>
        <p:nvSpPr>
          <p:cNvPr id="5" name="CuadroTexto 4">
            <a:extLst>
              <a:ext uri="{FF2B5EF4-FFF2-40B4-BE49-F238E27FC236}">
                <a16:creationId xmlns:a16="http://schemas.microsoft.com/office/drawing/2014/main" id="{235FB091-BA6D-0D8E-A73E-66B0E8C9ADA7}"/>
              </a:ext>
            </a:extLst>
          </p:cNvPr>
          <p:cNvSpPr txBox="1"/>
          <p:nvPr/>
        </p:nvSpPr>
        <p:spPr>
          <a:xfrm>
            <a:off x="838200" y="1947333"/>
            <a:ext cx="10236200" cy="3970318"/>
          </a:xfrm>
          <a:prstGeom prst="rect">
            <a:avLst/>
          </a:prstGeom>
          <a:noFill/>
        </p:spPr>
        <p:txBody>
          <a:bodyPr wrap="square" rtlCol="0">
            <a:spAutoFit/>
          </a:bodyPr>
          <a:lstStyle/>
          <a:p>
            <a:r>
              <a:rPr lang="es-ES" sz="2800" b="1" dirty="0">
                <a:effectLst/>
                <a:latin typeface="Courier New" panose="02070309020205020404" pitchFamily="49" charset="0"/>
                <a:cs typeface="Courier New" panose="02070309020205020404" pitchFamily="49" charset="0"/>
              </a:rPr>
              <a:t>m2a &lt;- 'f1 =~ q03 + q04’ </a:t>
            </a:r>
          </a:p>
          <a:p>
            <a:r>
              <a:rPr lang="es-ES" sz="2800" b="1" dirty="0">
                <a:effectLst/>
                <a:latin typeface="Courier New" panose="02070309020205020404" pitchFamily="49" charset="0"/>
                <a:cs typeface="Courier New" panose="02070309020205020404" pitchFamily="49" charset="0"/>
              </a:rPr>
              <a:t>onefac2items &lt;- </a:t>
            </a:r>
            <a:r>
              <a:rPr lang="es-ES" sz="2800" b="1" dirty="0" err="1">
                <a:effectLst/>
                <a:latin typeface="Courier New" panose="02070309020205020404" pitchFamily="49" charset="0"/>
                <a:cs typeface="Courier New" panose="02070309020205020404" pitchFamily="49" charset="0"/>
              </a:rPr>
              <a:t>cfa</a:t>
            </a:r>
            <a:r>
              <a:rPr lang="es-ES" sz="2800" b="1" dirty="0">
                <a:effectLst/>
                <a:latin typeface="Courier New" panose="02070309020205020404" pitchFamily="49" charset="0"/>
                <a:cs typeface="Courier New" panose="02070309020205020404" pitchFamily="49" charset="0"/>
              </a:rPr>
              <a:t>(m2a, data=</a:t>
            </a:r>
            <a:r>
              <a:rPr lang="es-ES" sz="2800" b="1" dirty="0" err="1">
                <a:effectLst/>
                <a:latin typeface="Courier New" panose="02070309020205020404" pitchFamily="49" charset="0"/>
                <a:cs typeface="Courier New" panose="02070309020205020404" pitchFamily="49" charset="0"/>
              </a:rPr>
              <a:t>dat</a:t>
            </a:r>
            <a:r>
              <a:rPr lang="es-ES" sz="2800" b="1" dirty="0">
                <a:effectLst/>
                <a:latin typeface="Courier New" panose="02070309020205020404" pitchFamily="49" charset="0"/>
                <a:cs typeface="Courier New" panose="02070309020205020404" pitchFamily="49" charset="0"/>
              </a:rPr>
              <a:t>) </a:t>
            </a:r>
            <a:r>
              <a:rPr lang="es-ES" sz="2800" b="1" dirty="0" err="1">
                <a:effectLst/>
                <a:latin typeface="Courier New" panose="02070309020205020404" pitchFamily="49" charset="0"/>
                <a:cs typeface="Courier New" panose="02070309020205020404" pitchFamily="49" charset="0"/>
              </a:rPr>
              <a:t>summary</a:t>
            </a:r>
            <a:r>
              <a:rPr lang="es-ES" sz="2800" b="1" dirty="0">
                <a:effectLst/>
                <a:latin typeface="Courier New" panose="02070309020205020404" pitchFamily="49" charset="0"/>
                <a:cs typeface="Courier New" panose="02070309020205020404" pitchFamily="49" charset="0"/>
              </a:rPr>
              <a:t>(onefac2items)</a:t>
            </a:r>
            <a:r>
              <a:rPr lang="es-ES" sz="2800" dirty="0">
                <a:latin typeface="Courier New" panose="02070309020205020404" pitchFamily="49" charset="0"/>
                <a:cs typeface="Courier New" panose="02070309020205020404" pitchFamily="49" charset="0"/>
              </a:rPr>
              <a:t> </a:t>
            </a:r>
          </a:p>
          <a:p>
            <a:r>
              <a:rPr lang="es-ES" sz="2800" dirty="0">
                <a:latin typeface="Courier New" panose="02070309020205020404" pitchFamily="49" charset="0"/>
                <a:cs typeface="Courier New" panose="02070309020205020404" pitchFamily="49" charset="0"/>
              </a:rPr>
              <a:t>&lt;...output </a:t>
            </a:r>
            <a:r>
              <a:rPr lang="es-ES" sz="2800" dirty="0" err="1">
                <a:latin typeface="Courier New" panose="02070309020205020404" pitchFamily="49" charset="0"/>
                <a:cs typeface="Courier New" panose="02070309020205020404" pitchFamily="49" charset="0"/>
              </a:rPr>
              <a:t>omitted</a:t>
            </a:r>
            <a:r>
              <a:rPr lang="es-ES" sz="2800" dirty="0">
                <a:latin typeface="Courier New" panose="02070309020205020404" pitchFamily="49" charset="0"/>
                <a:cs typeface="Courier New" panose="02070309020205020404" pitchFamily="49" charset="0"/>
              </a:rPr>
              <a:t> ...&gt; </a:t>
            </a:r>
          </a:p>
          <a:p>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lavaan</a:t>
            </a:r>
            <a:r>
              <a:rPr lang="es-ES" sz="2800" dirty="0">
                <a:latin typeface="Courier New" panose="02070309020205020404" pitchFamily="49" charset="0"/>
                <a:cs typeface="Courier New" panose="02070309020205020404" pitchFamily="49" charset="0"/>
              </a:rPr>
              <a:t> WARNING: </a:t>
            </a:r>
          </a:p>
          <a:p>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Could</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not</a:t>
            </a:r>
            <a:r>
              <a:rPr lang="es-ES" sz="2800" dirty="0">
                <a:latin typeface="Courier New" panose="02070309020205020404" pitchFamily="49" charset="0"/>
                <a:cs typeface="Courier New" panose="02070309020205020404" pitchFamily="49" charset="0"/>
              </a:rPr>
              <a:t> compute standard </a:t>
            </a:r>
            <a:r>
              <a:rPr lang="es-ES" sz="2800" dirty="0" err="1">
                <a:latin typeface="Courier New" panose="02070309020205020404" pitchFamily="49" charset="0"/>
                <a:cs typeface="Courier New" panose="02070309020205020404" pitchFamily="49" charset="0"/>
              </a:rPr>
              <a:t>errors</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The</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information</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matrix</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could</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not</a:t>
            </a:r>
            <a:r>
              <a:rPr lang="es-ES" sz="2800" dirty="0">
                <a:latin typeface="Courier New" panose="02070309020205020404" pitchFamily="49" charset="0"/>
                <a:cs typeface="Courier New" panose="02070309020205020404" pitchFamily="49" charset="0"/>
              </a:rPr>
              <a:t> be </a:t>
            </a:r>
            <a:r>
              <a:rPr lang="es-ES" sz="2800" dirty="0" err="1">
                <a:latin typeface="Courier New" panose="02070309020205020404" pitchFamily="49" charset="0"/>
                <a:cs typeface="Courier New" panose="02070309020205020404" pitchFamily="49" charset="0"/>
              </a:rPr>
              <a:t>inverted</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This</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may</a:t>
            </a:r>
            <a:r>
              <a:rPr lang="es-ES" sz="2800" dirty="0">
                <a:latin typeface="Courier New" panose="02070309020205020404" pitchFamily="49" charset="0"/>
                <a:cs typeface="Courier New" panose="02070309020205020404" pitchFamily="49" charset="0"/>
              </a:rPr>
              <a:t> be a </a:t>
            </a:r>
            <a:r>
              <a:rPr lang="es-ES" sz="2800" dirty="0" err="1">
                <a:latin typeface="Courier New" panose="02070309020205020404" pitchFamily="49" charset="0"/>
                <a:cs typeface="Courier New" panose="02070309020205020404" pitchFamily="49" charset="0"/>
              </a:rPr>
              <a:t>symptom</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that</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the</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model</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is</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not</a:t>
            </a:r>
            <a:r>
              <a:rPr lang="es-ES" sz="2800" dirty="0">
                <a:latin typeface="Courier New" panose="02070309020205020404" pitchFamily="49" charset="0"/>
                <a:cs typeface="Courier New" panose="02070309020205020404" pitchFamily="49" charset="0"/>
              </a:rPr>
              <a:t> </a:t>
            </a:r>
            <a:r>
              <a:rPr lang="es-ES" sz="2800" dirty="0" err="1">
                <a:latin typeface="Courier New" panose="02070309020205020404" pitchFamily="49" charset="0"/>
                <a:cs typeface="Courier New" panose="02070309020205020404" pitchFamily="49" charset="0"/>
              </a:rPr>
              <a:t>identified</a:t>
            </a:r>
            <a:r>
              <a:rPr lang="es-E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860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3B6C792-6ABB-4028-9540-84820455AB50}"/>
              </a:ext>
            </a:extLst>
          </p:cNvPr>
          <p:cNvPicPr>
            <a:picLocks noGrp="1" noChangeAspect="1"/>
          </p:cNvPicPr>
          <p:nvPr>
            <p:ph idx="1"/>
          </p:nvPr>
        </p:nvPicPr>
        <p:blipFill>
          <a:blip r:embed="rId2"/>
          <a:stretch>
            <a:fillRect/>
          </a:stretch>
        </p:blipFill>
        <p:spPr>
          <a:xfrm>
            <a:off x="1416050" y="2470944"/>
            <a:ext cx="9359900" cy="3060700"/>
          </a:xfrm>
        </p:spPr>
      </p:pic>
      <p:sp>
        <p:nvSpPr>
          <p:cNvPr id="6" name="Título 1">
            <a:extLst>
              <a:ext uri="{FF2B5EF4-FFF2-40B4-BE49-F238E27FC236}">
                <a16:creationId xmlns:a16="http://schemas.microsoft.com/office/drawing/2014/main" id="{5F06E7DD-63B4-F204-5935-F4BED641BB8E}"/>
              </a:ext>
            </a:extLst>
          </p:cNvPr>
          <p:cNvSpPr>
            <a:spLocks noGrp="1"/>
          </p:cNvSpPr>
          <p:nvPr>
            <p:ph type="title"/>
          </p:nvPr>
        </p:nvSpPr>
        <p:spPr>
          <a:xfrm>
            <a:off x="838200" y="365125"/>
            <a:ext cx="10515600" cy="1325563"/>
          </a:xfrm>
        </p:spPr>
        <p:txBody>
          <a:bodyPr>
            <a:normAutofit/>
          </a:bodyPr>
          <a:lstStyle/>
          <a:p>
            <a:r>
              <a:rPr lang="es-ES" sz="2800" b="1" dirty="0" err="1"/>
              <a:t>Two</a:t>
            </a:r>
            <a:r>
              <a:rPr lang="es-ES" sz="2800" b="1" dirty="0"/>
              <a:t> </a:t>
            </a:r>
            <a:r>
              <a:rPr lang="es-ES" sz="2800" b="1" dirty="0" err="1"/>
              <a:t>item</a:t>
            </a:r>
            <a:r>
              <a:rPr lang="es-ES" sz="2800" b="1" dirty="0"/>
              <a:t> (</a:t>
            </a:r>
            <a:r>
              <a:rPr lang="es-ES" sz="2800" b="1" dirty="0" err="1"/>
              <a:t>one</a:t>
            </a:r>
            <a:r>
              <a:rPr lang="es-ES" sz="2800" b="1" dirty="0"/>
              <a:t>) factor </a:t>
            </a:r>
            <a:r>
              <a:rPr lang="es-ES" sz="2800" b="1" dirty="0" err="1"/>
              <a:t>analysis</a:t>
            </a:r>
            <a:endParaRPr lang="es-ES" sz="2800" dirty="0"/>
          </a:p>
        </p:txBody>
      </p:sp>
    </p:spTree>
    <p:extLst>
      <p:ext uri="{BB962C8B-B14F-4D97-AF65-F5344CB8AC3E}">
        <p14:creationId xmlns:p14="http://schemas.microsoft.com/office/powerpoint/2010/main" val="317951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A06E1-994F-4CF8-82E3-091CD139A111}"/>
              </a:ext>
            </a:extLst>
          </p:cNvPr>
          <p:cNvSpPr>
            <a:spLocks noGrp="1"/>
          </p:cNvSpPr>
          <p:nvPr>
            <p:ph type="title"/>
          </p:nvPr>
        </p:nvSpPr>
        <p:spPr>
          <a:xfrm>
            <a:off x="838200" y="244358"/>
            <a:ext cx="10515600" cy="1553991"/>
          </a:xfrm>
        </p:spPr>
        <p:txBody>
          <a:bodyPr>
            <a:normAutofit/>
          </a:bodyPr>
          <a:lstStyle/>
          <a:p>
            <a:r>
              <a:rPr lang="es-ES" sz="2400" b="1" dirty="0">
                <a:effectLst/>
                <a:latin typeface="Courier New" panose="02070309020205020404" pitchFamily="49" charset="0"/>
                <a:cs typeface="Courier New" panose="02070309020205020404" pitchFamily="49" charset="0"/>
              </a:rPr>
              <a:t>m2b &lt;- 'f1 =~ a*q04 + a*q05’ </a:t>
            </a:r>
            <a:br>
              <a:rPr lang="es-ES" sz="2400" b="1" dirty="0">
                <a:effectLst/>
                <a:latin typeface="Courier New" panose="02070309020205020404" pitchFamily="49" charset="0"/>
                <a:cs typeface="Courier New" panose="02070309020205020404" pitchFamily="49" charset="0"/>
              </a:rPr>
            </a:br>
            <a:r>
              <a:rPr lang="es-ES" sz="2400" b="1" dirty="0">
                <a:effectLst/>
                <a:latin typeface="Courier New" panose="02070309020205020404" pitchFamily="49" charset="0"/>
                <a:cs typeface="Courier New" panose="02070309020205020404" pitchFamily="49" charset="0"/>
              </a:rPr>
              <a:t>onefac2items_b &lt;- </a:t>
            </a:r>
            <a:r>
              <a:rPr lang="es-ES" sz="2400" b="1" dirty="0" err="1">
                <a:effectLst/>
                <a:latin typeface="Courier New" panose="02070309020205020404" pitchFamily="49" charset="0"/>
                <a:cs typeface="Courier New" panose="02070309020205020404" pitchFamily="49" charset="0"/>
              </a:rPr>
              <a:t>cfa</a:t>
            </a:r>
            <a:r>
              <a:rPr lang="es-ES" sz="2400" b="1" dirty="0">
                <a:effectLst/>
                <a:latin typeface="Courier New" panose="02070309020205020404" pitchFamily="49" charset="0"/>
                <a:cs typeface="Courier New" panose="02070309020205020404" pitchFamily="49" charset="0"/>
              </a:rPr>
              <a:t>(m2b, data=</a:t>
            </a:r>
            <a:r>
              <a:rPr lang="es-ES" sz="2400" b="1" dirty="0" err="1">
                <a:effectLst/>
                <a:latin typeface="Courier New" panose="02070309020205020404" pitchFamily="49" charset="0"/>
                <a:cs typeface="Courier New" panose="02070309020205020404" pitchFamily="49" charset="0"/>
              </a:rPr>
              <a:t>dat,std.lv</a:t>
            </a:r>
            <a:r>
              <a:rPr lang="es-ES" sz="2400" b="1" dirty="0">
                <a:effectLst/>
                <a:latin typeface="Courier New" panose="02070309020205020404" pitchFamily="49" charset="0"/>
                <a:cs typeface="Courier New" panose="02070309020205020404" pitchFamily="49" charset="0"/>
              </a:rPr>
              <a:t>=TRUE) </a:t>
            </a:r>
            <a:r>
              <a:rPr lang="es-ES" sz="2400" b="1" dirty="0" err="1">
                <a:effectLst/>
                <a:latin typeface="Courier New" panose="02070309020205020404" pitchFamily="49" charset="0"/>
                <a:cs typeface="Courier New" panose="02070309020205020404" pitchFamily="49" charset="0"/>
              </a:rPr>
              <a:t>summary</a:t>
            </a:r>
            <a:r>
              <a:rPr lang="es-ES" sz="2400" b="1" dirty="0">
                <a:effectLst/>
                <a:latin typeface="Courier New" panose="02070309020205020404" pitchFamily="49" charset="0"/>
                <a:cs typeface="Courier New" panose="02070309020205020404" pitchFamily="49" charset="0"/>
              </a:rPr>
              <a:t>(onefac2items_b)</a:t>
            </a:r>
            <a:endParaRPr lang="es-ES" sz="2400" dirty="0">
              <a:latin typeface="Courier New" panose="02070309020205020404" pitchFamily="49" charset="0"/>
              <a:cs typeface="Courier New" panose="02070309020205020404" pitchFamily="49" charset="0"/>
            </a:endParaRPr>
          </a:p>
        </p:txBody>
      </p:sp>
      <p:sp>
        <p:nvSpPr>
          <p:cNvPr id="4" name="CuadroTexto 3">
            <a:extLst>
              <a:ext uri="{FF2B5EF4-FFF2-40B4-BE49-F238E27FC236}">
                <a16:creationId xmlns:a16="http://schemas.microsoft.com/office/drawing/2014/main" id="{17837158-2298-59DA-EF01-582C38B4FD94}"/>
              </a:ext>
            </a:extLst>
          </p:cNvPr>
          <p:cNvSpPr txBox="1"/>
          <p:nvPr/>
        </p:nvSpPr>
        <p:spPr>
          <a:xfrm>
            <a:off x="982132" y="1871144"/>
            <a:ext cx="10371667" cy="830997"/>
          </a:xfrm>
          <a:prstGeom prst="rect">
            <a:avLst/>
          </a:prstGeom>
          <a:noFill/>
        </p:spPr>
        <p:txBody>
          <a:bodyPr wrap="square" rtlCol="0">
            <a:spAutoFit/>
          </a:bodyPr>
          <a:lstStyle/>
          <a:p>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limitation</a:t>
            </a:r>
            <a:r>
              <a:rPr lang="es-ES" sz="2400" b="0" i="0" dirty="0">
                <a:solidFill>
                  <a:srgbClr val="333333"/>
                </a:solidFill>
                <a:effectLst/>
                <a:latin typeface="+mj-lt"/>
              </a:rPr>
              <a:t> </a:t>
            </a:r>
            <a:r>
              <a:rPr lang="es-ES" sz="2400" b="0" i="0" dirty="0" err="1">
                <a:solidFill>
                  <a:srgbClr val="333333"/>
                </a:solidFill>
                <a:effectLst/>
                <a:latin typeface="+mj-lt"/>
              </a:rPr>
              <a:t>of</a:t>
            </a:r>
            <a:r>
              <a:rPr lang="es-ES" sz="2400" b="0" i="0" dirty="0">
                <a:solidFill>
                  <a:srgbClr val="333333"/>
                </a:solidFill>
                <a:effectLst/>
                <a:latin typeface="+mj-lt"/>
              </a:rPr>
              <a:t> </a:t>
            </a:r>
            <a:r>
              <a:rPr lang="es-ES" sz="2400" b="0" i="0" dirty="0" err="1">
                <a:solidFill>
                  <a:srgbClr val="333333"/>
                </a:solidFill>
                <a:effectLst/>
                <a:latin typeface="+mj-lt"/>
              </a:rPr>
              <a:t>doing</a:t>
            </a:r>
            <a:r>
              <a:rPr lang="es-ES" sz="2400" b="0" i="0" dirty="0">
                <a:solidFill>
                  <a:srgbClr val="333333"/>
                </a:solidFill>
                <a:effectLst/>
                <a:latin typeface="+mj-lt"/>
              </a:rPr>
              <a:t> </a:t>
            </a:r>
            <a:r>
              <a:rPr lang="es-ES" sz="2400" b="0" i="0" dirty="0" err="1">
                <a:solidFill>
                  <a:srgbClr val="333333"/>
                </a:solidFill>
                <a:effectLst/>
                <a:latin typeface="+mj-lt"/>
              </a:rPr>
              <a:t>this</a:t>
            </a:r>
            <a:r>
              <a:rPr lang="es-ES" sz="2400" b="0" i="0" dirty="0">
                <a:solidFill>
                  <a:srgbClr val="333333"/>
                </a:solidFill>
                <a:effectLst/>
                <a:latin typeface="+mj-lt"/>
              </a:rPr>
              <a:t> </a:t>
            </a:r>
            <a:r>
              <a:rPr lang="es-ES" sz="2400" b="0" i="0" dirty="0" err="1">
                <a:solidFill>
                  <a:srgbClr val="333333"/>
                </a:solidFill>
                <a:effectLst/>
                <a:latin typeface="+mj-lt"/>
              </a:rPr>
              <a:t>is</a:t>
            </a:r>
            <a:r>
              <a:rPr lang="es-ES" sz="2400" b="0" i="0" dirty="0">
                <a:solidFill>
                  <a:srgbClr val="333333"/>
                </a:solidFill>
                <a:effectLst/>
                <a:latin typeface="+mj-lt"/>
              </a:rPr>
              <a:t> </a:t>
            </a:r>
            <a:r>
              <a:rPr lang="es-ES" sz="2400" b="0" i="0" dirty="0" err="1">
                <a:solidFill>
                  <a:srgbClr val="333333"/>
                </a:solidFill>
                <a:effectLst/>
                <a:latin typeface="+mj-lt"/>
              </a:rPr>
              <a:t>that</a:t>
            </a:r>
            <a:r>
              <a:rPr lang="es-ES" sz="2400" b="0" i="0" dirty="0">
                <a:solidFill>
                  <a:srgbClr val="333333"/>
                </a:solidFill>
                <a:effectLst/>
                <a:latin typeface="+mj-lt"/>
              </a:rPr>
              <a:t> </a:t>
            </a:r>
            <a:r>
              <a:rPr lang="es-ES" sz="2400" b="0" i="0" dirty="0" err="1">
                <a:solidFill>
                  <a:srgbClr val="333333"/>
                </a:solidFill>
                <a:effectLst/>
                <a:latin typeface="+mj-lt"/>
              </a:rPr>
              <a:t>there</a:t>
            </a:r>
            <a:r>
              <a:rPr lang="es-ES" sz="2400" b="0" i="0" dirty="0">
                <a:solidFill>
                  <a:srgbClr val="333333"/>
                </a:solidFill>
                <a:effectLst/>
                <a:latin typeface="+mj-lt"/>
              </a:rPr>
              <a:t> </a:t>
            </a:r>
            <a:r>
              <a:rPr lang="es-ES" sz="2400" b="0" i="0" dirty="0" err="1">
                <a:solidFill>
                  <a:srgbClr val="333333"/>
                </a:solidFill>
                <a:effectLst/>
                <a:latin typeface="+mj-lt"/>
              </a:rPr>
              <a:t>is</a:t>
            </a:r>
            <a:r>
              <a:rPr lang="es-ES" sz="2400" b="0" i="0" dirty="0">
                <a:solidFill>
                  <a:srgbClr val="333333"/>
                </a:solidFill>
                <a:effectLst/>
                <a:latin typeface="+mj-lt"/>
              </a:rPr>
              <a:t> no </a:t>
            </a:r>
            <a:r>
              <a:rPr lang="es-ES" sz="2400" b="0" i="0" dirty="0" err="1">
                <a:solidFill>
                  <a:srgbClr val="333333"/>
                </a:solidFill>
                <a:effectLst/>
                <a:latin typeface="+mj-lt"/>
              </a:rPr>
              <a:t>way</a:t>
            </a:r>
            <a:r>
              <a:rPr lang="es-ES" sz="2400" b="0" i="0" dirty="0">
                <a:solidFill>
                  <a:srgbClr val="333333"/>
                </a:solidFill>
                <a:effectLst/>
                <a:latin typeface="+mj-lt"/>
              </a:rPr>
              <a:t> </a:t>
            </a:r>
            <a:r>
              <a:rPr lang="es-ES" sz="2400" b="0" i="0" dirty="0" err="1">
                <a:solidFill>
                  <a:srgbClr val="333333"/>
                </a:solidFill>
                <a:effectLst/>
                <a:latin typeface="+mj-lt"/>
              </a:rPr>
              <a:t>to</a:t>
            </a:r>
            <a:r>
              <a:rPr lang="es-ES" sz="2400" b="0" i="0" dirty="0">
                <a:solidFill>
                  <a:srgbClr val="333333"/>
                </a:solidFill>
                <a:effectLst/>
                <a:latin typeface="+mj-lt"/>
              </a:rPr>
              <a:t> </a:t>
            </a:r>
            <a:r>
              <a:rPr lang="es-ES" sz="2400" b="0" i="0" dirty="0" err="1">
                <a:solidFill>
                  <a:srgbClr val="333333"/>
                </a:solidFill>
                <a:effectLst/>
                <a:latin typeface="+mj-lt"/>
              </a:rPr>
              <a:t>assess</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fit</a:t>
            </a:r>
            <a:r>
              <a:rPr lang="es-ES" sz="2400" b="0" i="0" dirty="0">
                <a:solidFill>
                  <a:srgbClr val="333333"/>
                </a:solidFill>
                <a:effectLst/>
                <a:latin typeface="+mj-lt"/>
              </a:rPr>
              <a:t> </a:t>
            </a:r>
            <a:r>
              <a:rPr lang="es-ES" sz="2400" b="0" i="0" dirty="0" err="1">
                <a:solidFill>
                  <a:srgbClr val="333333"/>
                </a:solidFill>
                <a:effectLst/>
                <a:latin typeface="+mj-lt"/>
              </a:rPr>
              <a:t>of</a:t>
            </a:r>
            <a:r>
              <a:rPr lang="es-ES" sz="2400" b="0" i="0" dirty="0">
                <a:solidFill>
                  <a:srgbClr val="333333"/>
                </a:solidFill>
                <a:effectLst/>
                <a:latin typeface="+mj-lt"/>
              </a:rPr>
              <a:t> </a:t>
            </a:r>
            <a:r>
              <a:rPr lang="es-ES" sz="2400" b="0" i="0" dirty="0" err="1">
                <a:solidFill>
                  <a:srgbClr val="333333"/>
                </a:solidFill>
                <a:effectLst/>
                <a:latin typeface="+mj-lt"/>
              </a:rPr>
              <a:t>this</a:t>
            </a:r>
            <a:r>
              <a:rPr lang="es-ES" sz="2400" b="0" i="0" dirty="0">
                <a:solidFill>
                  <a:srgbClr val="333333"/>
                </a:solidFill>
                <a:effectLst/>
                <a:latin typeface="+mj-lt"/>
              </a:rPr>
              <a:t> </a:t>
            </a:r>
            <a:r>
              <a:rPr lang="es-ES" sz="2400" b="0" i="0" dirty="0" err="1">
                <a:solidFill>
                  <a:srgbClr val="333333"/>
                </a:solidFill>
                <a:effectLst/>
                <a:latin typeface="+mj-lt"/>
              </a:rPr>
              <a:t>model</a:t>
            </a:r>
            <a:r>
              <a:rPr lang="es-ES" sz="2400" b="0" i="0" dirty="0">
                <a:solidFill>
                  <a:srgbClr val="333333"/>
                </a:solidFill>
                <a:effectLst/>
                <a:latin typeface="+mj-lt"/>
              </a:rPr>
              <a:t>.</a:t>
            </a:r>
            <a:endParaRPr lang="es-ES" sz="2400" dirty="0">
              <a:solidFill>
                <a:srgbClr val="333333"/>
              </a:solidFill>
              <a:latin typeface="+mj-lt"/>
            </a:endParaRPr>
          </a:p>
          <a:p>
            <a:r>
              <a:rPr lang="es-ES" sz="2400" dirty="0">
                <a:solidFill>
                  <a:srgbClr val="333333"/>
                </a:solidFill>
                <a:latin typeface="+mj-lt"/>
              </a:rPr>
              <a:t>So </a:t>
            </a:r>
            <a:r>
              <a:rPr lang="es-ES" sz="2400" dirty="0" err="1">
                <a:solidFill>
                  <a:srgbClr val="333333"/>
                </a:solidFill>
                <a:latin typeface="+mj-lt"/>
              </a:rPr>
              <a:t>if</a:t>
            </a:r>
            <a:r>
              <a:rPr lang="es-ES" sz="2400" dirty="0">
                <a:solidFill>
                  <a:srgbClr val="333333"/>
                </a:solidFill>
                <a:latin typeface="+mj-lt"/>
              </a:rPr>
              <a:t> </a:t>
            </a:r>
            <a:r>
              <a:rPr lang="es-ES" sz="2400" dirty="0" err="1">
                <a:solidFill>
                  <a:srgbClr val="333333"/>
                </a:solidFill>
                <a:latin typeface="+mj-lt"/>
              </a:rPr>
              <a:t>the</a:t>
            </a:r>
            <a:r>
              <a:rPr lang="es-ES" sz="2400" dirty="0">
                <a:solidFill>
                  <a:srgbClr val="333333"/>
                </a:solidFill>
                <a:latin typeface="+mj-lt"/>
              </a:rPr>
              <a:t> real </a:t>
            </a:r>
            <a:r>
              <a:rPr lang="es-ES" sz="2400" dirty="0" err="1">
                <a:solidFill>
                  <a:srgbClr val="333333"/>
                </a:solidFill>
                <a:latin typeface="+mj-lt"/>
              </a:rPr>
              <a:t>values</a:t>
            </a:r>
            <a:r>
              <a:rPr lang="es-ES" sz="2400" dirty="0">
                <a:solidFill>
                  <a:srgbClr val="333333"/>
                </a:solidFill>
                <a:latin typeface="+mj-lt"/>
              </a:rPr>
              <a:t> </a:t>
            </a:r>
            <a:r>
              <a:rPr lang="es-ES" sz="2400" dirty="0" err="1">
                <a:solidFill>
                  <a:srgbClr val="333333"/>
                </a:solidFill>
                <a:latin typeface="+mj-lt"/>
              </a:rPr>
              <a:t>were</a:t>
            </a:r>
            <a:r>
              <a:rPr lang="es-ES" sz="2400" dirty="0">
                <a:solidFill>
                  <a:srgbClr val="333333"/>
                </a:solidFill>
                <a:latin typeface="+mj-lt"/>
              </a:rPr>
              <a:t>:</a:t>
            </a:r>
            <a:endParaRPr lang="es-ES" sz="2400" dirty="0">
              <a:latin typeface="+mj-lt"/>
            </a:endParaRPr>
          </a:p>
        </p:txBody>
      </p:sp>
      <p:pic>
        <p:nvPicPr>
          <p:cNvPr id="6" name="Imagen 5">
            <a:extLst>
              <a:ext uri="{FF2B5EF4-FFF2-40B4-BE49-F238E27FC236}">
                <a16:creationId xmlns:a16="http://schemas.microsoft.com/office/drawing/2014/main" id="{FE8EBBB4-DD4F-477A-FB99-B3EBEC612955}"/>
              </a:ext>
            </a:extLst>
          </p:cNvPr>
          <p:cNvPicPr>
            <a:picLocks noChangeAspect="1"/>
          </p:cNvPicPr>
          <p:nvPr/>
        </p:nvPicPr>
        <p:blipFill>
          <a:blip r:embed="rId2"/>
          <a:stretch>
            <a:fillRect/>
          </a:stretch>
        </p:blipFill>
        <p:spPr>
          <a:xfrm>
            <a:off x="2796117" y="3055649"/>
            <a:ext cx="6362700" cy="2273300"/>
          </a:xfrm>
          <a:prstGeom prst="rect">
            <a:avLst/>
          </a:prstGeom>
        </p:spPr>
      </p:pic>
      <p:sp>
        <p:nvSpPr>
          <p:cNvPr id="7" name="CuadroTexto 6">
            <a:extLst>
              <a:ext uri="{FF2B5EF4-FFF2-40B4-BE49-F238E27FC236}">
                <a16:creationId xmlns:a16="http://schemas.microsoft.com/office/drawing/2014/main" id="{6AC74AE8-6011-1A88-635B-43E14F2C7CA6}"/>
              </a:ext>
            </a:extLst>
          </p:cNvPr>
          <p:cNvSpPr txBox="1"/>
          <p:nvPr/>
        </p:nvSpPr>
        <p:spPr>
          <a:xfrm>
            <a:off x="609600" y="5672671"/>
            <a:ext cx="10744199" cy="830997"/>
          </a:xfrm>
          <a:prstGeom prst="rect">
            <a:avLst/>
          </a:prstGeom>
          <a:noFill/>
        </p:spPr>
        <p:txBody>
          <a:bodyPr wrap="square" rtlCol="0">
            <a:spAutoFit/>
          </a:bodyPr>
          <a:lstStyle/>
          <a:p>
            <a:r>
              <a:rPr lang="es-ES" sz="2400" b="0" i="0" dirty="0" err="1">
                <a:solidFill>
                  <a:srgbClr val="333333"/>
                </a:solidFill>
                <a:effectLst/>
                <a:latin typeface="+mj-lt"/>
              </a:rPr>
              <a:t>It</a:t>
            </a:r>
            <a:r>
              <a:rPr lang="es-ES" sz="2400" b="0" i="0" dirty="0">
                <a:solidFill>
                  <a:srgbClr val="333333"/>
                </a:solidFill>
                <a:effectLst/>
                <a:latin typeface="+mj-lt"/>
              </a:rPr>
              <a:t> </a:t>
            </a:r>
            <a:r>
              <a:rPr lang="es-ES" sz="2400" b="0" i="0" dirty="0" err="1">
                <a:solidFill>
                  <a:srgbClr val="333333"/>
                </a:solidFill>
                <a:effectLst/>
                <a:latin typeface="+mj-lt"/>
              </a:rPr>
              <a:t>is</a:t>
            </a:r>
            <a:r>
              <a:rPr lang="es-ES" sz="2400" b="0" i="0" dirty="0">
                <a:solidFill>
                  <a:srgbClr val="333333"/>
                </a:solidFill>
                <a:effectLst/>
                <a:latin typeface="+mj-lt"/>
              </a:rPr>
              <a:t> </a:t>
            </a:r>
            <a:r>
              <a:rPr lang="es-ES" sz="2400" b="0" i="0" dirty="0" err="1">
                <a:solidFill>
                  <a:srgbClr val="333333"/>
                </a:solidFill>
                <a:effectLst/>
                <a:latin typeface="+mj-lt"/>
              </a:rPr>
              <a:t>always</a:t>
            </a:r>
            <a:r>
              <a:rPr lang="es-ES" sz="2400" b="0" i="0" dirty="0">
                <a:solidFill>
                  <a:srgbClr val="333333"/>
                </a:solidFill>
                <a:effectLst/>
                <a:latin typeface="+mj-lt"/>
              </a:rPr>
              <a:t> </a:t>
            </a:r>
            <a:r>
              <a:rPr lang="es-ES" sz="2400" b="0" i="0" dirty="0" err="1">
                <a:solidFill>
                  <a:srgbClr val="333333"/>
                </a:solidFill>
                <a:effectLst/>
                <a:latin typeface="+mj-lt"/>
              </a:rPr>
              <a:t>better</a:t>
            </a:r>
            <a:r>
              <a:rPr lang="es-ES" sz="2400" b="0" i="0" dirty="0">
                <a:solidFill>
                  <a:srgbClr val="333333"/>
                </a:solidFill>
                <a:effectLst/>
                <a:latin typeface="+mj-lt"/>
              </a:rPr>
              <a:t> </a:t>
            </a:r>
            <a:r>
              <a:rPr lang="es-ES" sz="2400" b="0" i="0" dirty="0" err="1">
                <a:solidFill>
                  <a:srgbClr val="333333"/>
                </a:solidFill>
                <a:effectLst/>
                <a:latin typeface="+mj-lt"/>
              </a:rPr>
              <a:t>to</a:t>
            </a:r>
            <a:r>
              <a:rPr lang="es-ES" sz="2400" b="0" i="0" dirty="0">
                <a:solidFill>
                  <a:srgbClr val="333333"/>
                </a:solidFill>
                <a:effectLst/>
                <a:latin typeface="+mj-lt"/>
              </a:rPr>
              <a:t> </a:t>
            </a:r>
            <a:r>
              <a:rPr lang="es-ES" sz="2400" b="0" i="0" dirty="0" err="1">
                <a:solidFill>
                  <a:srgbClr val="333333"/>
                </a:solidFill>
                <a:effectLst/>
                <a:latin typeface="+mj-lt"/>
              </a:rPr>
              <a:t>fit</a:t>
            </a:r>
            <a:r>
              <a:rPr lang="es-ES" sz="2400" b="0" i="0" dirty="0">
                <a:solidFill>
                  <a:srgbClr val="333333"/>
                </a:solidFill>
                <a:effectLst/>
                <a:latin typeface="+mj-lt"/>
              </a:rPr>
              <a:t> a CFA </a:t>
            </a:r>
            <a:r>
              <a:rPr lang="es-ES" sz="2400" b="0" i="0" dirty="0" err="1">
                <a:solidFill>
                  <a:srgbClr val="333333"/>
                </a:solidFill>
                <a:effectLst/>
                <a:latin typeface="+mj-lt"/>
              </a:rPr>
              <a:t>with</a:t>
            </a:r>
            <a:r>
              <a:rPr lang="es-ES" sz="2400" b="0" i="0" dirty="0">
                <a:solidFill>
                  <a:srgbClr val="333333"/>
                </a:solidFill>
                <a:effectLst/>
                <a:latin typeface="+mj-lt"/>
              </a:rPr>
              <a:t> more </a:t>
            </a:r>
            <a:r>
              <a:rPr lang="es-ES" sz="2400" b="0" i="0" dirty="0" err="1">
                <a:solidFill>
                  <a:srgbClr val="333333"/>
                </a:solidFill>
                <a:effectLst/>
                <a:latin typeface="+mj-lt"/>
              </a:rPr>
              <a:t>than</a:t>
            </a:r>
            <a:r>
              <a:rPr lang="es-ES" sz="2400" b="0" i="0" dirty="0">
                <a:solidFill>
                  <a:srgbClr val="333333"/>
                </a:solidFill>
                <a:effectLst/>
                <a:latin typeface="+mj-lt"/>
              </a:rPr>
              <a:t> </a:t>
            </a:r>
            <a:r>
              <a:rPr lang="es-ES" sz="2400" b="0" i="0" dirty="0" err="1">
                <a:solidFill>
                  <a:srgbClr val="333333"/>
                </a:solidFill>
                <a:effectLst/>
                <a:latin typeface="+mj-lt"/>
              </a:rPr>
              <a:t>three</a:t>
            </a:r>
            <a:r>
              <a:rPr lang="es-ES" sz="2400" b="0" i="0" dirty="0">
                <a:solidFill>
                  <a:srgbClr val="333333"/>
                </a:solidFill>
                <a:effectLst/>
                <a:latin typeface="+mj-lt"/>
              </a:rPr>
              <a:t> </a:t>
            </a:r>
            <a:r>
              <a:rPr lang="es-ES" sz="2400" b="0" i="0" dirty="0" err="1">
                <a:solidFill>
                  <a:srgbClr val="333333"/>
                </a:solidFill>
                <a:effectLst/>
                <a:latin typeface="+mj-lt"/>
              </a:rPr>
              <a:t>items</a:t>
            </a:r>
            <a:r>
              <a:rPr lang="es-ES" sz="2400" b="0" i="0" dirty="0">
                <a:solidFill>
                  <a:srgbClr val="333333"/>
                </a:solidFill>
                <a:effectLst/>
                <a:latin typeface="+mj-lt"/>
              </a:rPr>
              <a:t> and </a:t>
            </a:r>
            <a:r>
              <a:rPr lang="es-ES" sz="2400" b="0" i="0" dirty="0" err="1">
                <a:solidFill>
                  <a:srgbClr val="333333"/>
                </a:solidFill>
                <a:effectLst/>
                <a:latin typeface="+mj-lt"/>
              </a:rPr>
              <a:t>assess</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fit</a:t>
            </a:r>
            <a:r>
              <a:rPr lang="es-ES" sz="2400" b="0" i="0" dirty="0">
                <a:solidFill>
                  <a:srgbClr val="333333"/>
                </a:solidFill>
                <a:effectLst/>
                <a:latin typeface="+mj-lt"/>
              </a:rPr>
              <a:t> </a:t>
            </a:r>
            <a:r>
              <a:rPr lang="es-ES" sz="2400" b="0" i="0" dirty="0" err="1">
                <a:solidFill>
                  <a:srgbClr val="333333"/>
                </a:solidFill>
                <a:effectLst/>
                <a:latin typeface="+mj-lt"/>
              </a:rPr>
              <a:t>of</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model</a:t>
            </a:r>
            <a:r>
              <a:rPr lang="es-ES" sz="2400" b="0" i="0" dirty="0">
                <a:solidFill>
                  <a:srgbClr val="333333"/>
                </a:solidFill>
                <a:effectLst/>
                <a:latin typeface="+mj-lt"/>
              </a:rPr>
              <a:t> </a:t>
            </a:r>
            <a:r>
              <a:rPr lang="es-ES" sz="2400" b="0" i="0" dirty="0" err="1">
                <a:solidFill>
                  <a:srgbClr val="333333"/>
                </a:solidFill>
                <a:effectLst/>
                <a:latin typeface="+mj-lt"/>
              </a:rPr>
              <a:t>unless</a:t>
            </a:r>
            <a:r>
              <a:rPr lang="es-ES" sz="2400" b="0" i="0" dirty="0">
                <a:solidFill>
                  <a:srgbClr val="333333"/>
                </a:solidFill>
                <a:effectLst/>
                <a:latin typeface="+mj-lt"/>
              </a:rPr>
              <a:t> </a:t>
            </a:r>
            <a:r>
              <a:rPr lang="es-ES" sz="2400" b="0" i="0" dirty="0" err="1">
                <a:solidFill>
                  <a:srgbClr val="333333"/>
                </a:solidFill>
                <a:effectLst/>
                <a:latin typeface="+mj-lt"/>
              </a:rPr>
              <a:t>cost</a:t>
            </a:r>
            <a:r>
              <a:rPr lang="es-ES" sz="2400" b="0" i="0" dirty="0">
                <a:solidFill>
                  <a:srgbClr val="333333"/>
                </a:solidFill>
                <a:effectLst/>
                <a:latin typeface="+mj-lt"/>
              </a:rPr>
              <a:t> </a:t>
            </a:r>
            <a:r>
              <a:rPr lang="es-ES" sz="2400" b="0" i="0" dirty="0" err="1">
                <a:solidFill>
                  <a:srgbClr val="333333"/>
                </a:solidFill>
                <a:effectLst/>
                <a:latin typeface="+mj-lt"/>
              </a:rPr>
              <a:t>or</a:t>
            </a:r>
            <a:r>
              <a:rPr lang="es-ES" sz="2400" b="0" i="0" dirty="0">
                <a:solidFill>
                  <a:srgbClr val="333333"/>
                </a:solidFill>
                <a:effectLst/>
                <a:latin typeface="+mj-lt"/>
              </a:rPr>
              <a:t> </a:t>
            </a:r>
            <a:r>
              <a:rPr lang="es-ES" sz="2400" b="0" i="0" dirty="0" err="1">
                <a:solidFill>
                  <a:srgbClr val="333333"/>
                </a:solidFill>
                <a:effectLst/>
                <a:latin typeface="+mj-lt"/>
              </a:rPr>
              <a:t>theoretical</a:t>
            </a:r>
            <a:r>
              <a:rPr lang="es-ES" sz="2400" b="0" i="0" dirty="0">
                <a:solidFill>
                  <a:srgbClr val="333333"/>
                </a:solidFill>
                <a:effectLst/>
                <a:latin typeface="+mj-lt"/>
              </a:rPr>
              <a:t> </a:t>
            </a:r>
            <a:r>
              <a:rPr lang="es-ES" sz="2400" b="0" i="0" dirty="0" err="1">
                <a:solidFill>
                  <a:srgbClr val="333333"/>
                </a:solidFill>
                <a:effectLst/>
                <a:latin typeface="+mj-lt"/>
              </a:rPr>
              <a:t>limitations</a:t>
            </a:r>
            <a:r>
              <a:rPr lang="es-ES" sz="2400" b="0" i="0" dirty="0">
                <a:solidFill>
                  <a:srgbClr val="333333"/>
                </a:solidFill>
                <a:effectLst/>
                <a:latin typeface="+mj-lt"/>
              </a:rPr>
              <a:t> </a:t>
            </a:r>
            <a:r>
              <a:rPr lang="es-ES" sz="2400" b="0" i="0" dirty="0" err="1">
                <a:solidFill>
                  <a:srgbClr val="333333"/>
                </a:solidFill>
                <a:effectLst/>
                <a:latin typeface="+mj-lt"/>
              </a:rPr>
              <a:t>prevent</a:t>
            </a:r>
            <a:r>
              <a:rPr lang="es-ES" sz="2400" b="0" i="0" dirty="0">
                <a:solidFill>
                  <a:srgbClr val="333333"/>
                </a:solidFill>
                <a:effectLst/>
                <a:latin typeface="+mj-lt"/>
              </a:rPr>
              <a:t> </a:t>
            </a:r>
            <a:r>
              <a:rPr lang="es-ES" sz="2400" b="0" i="0" dirty="0" err="1">
                <a:solidFill>
                  <a:srgbClr val="333333"/>
                </a:solidFill>
                <a:effectLst/>
                <a:latin typeface="+mj-lt"/>
              </a:rPr>
              <a:t>you</a:t>
            </a:r>
            <a:r>
              <a:rPr lang="es-ES" sz="2400" b="0" i="0" dirty="0">
                <a:solidFill>
                  <a:srgbClr val="333333"/>
                </a:solidFill>
                <a:effectLst/>
                <a:latin typeface="+mj-lt"/>
              </a:rPr>
              <a:t> </a:t>
            </a:r>
            <a:r>
              <a:rPr lang="es-ES" sz="2400" b="0" i="0" dirty="0" err="1">
                <a:solidFill>
                  <a:srgbClr val="333333"/>
                </a:solidFill>
                <a:effectLst/>
                <a:latin typeface="+mj-lt"/>
              </a:rPr>
              <a:t>from</a:t>
            </a:r>
            <a:r>
              <a:rPr lang="es-ES" sz="2400" b="0" i="0" dirty="0">
                <a:solidFill>
                  <a:srgbClr val="333333"/>
                </a:solidFill>
                <a:effectLst/>
                <a:latin typeface="+mj-lt"/>
              </a:rPr>
              <a:t> </a:t>
            </a:r>
            <a:r>
              <a:rPr lang="es-ES" sz="2400" b="0" i="0" dirty="0" err="1">
                <a:solidFill>
                  <a:srgbClr val="333333"/>
                </a:solidFill>
                <a:effectLst/>
                <a:latin typeface="+mj-lt"/>
              </a:rPr>
              <a:t>doing</a:t>
            </a:r>
            <a:r>
              <a:rPr lang="es-ES" sz="2400" b="0" i="0" dirty="0">
                <a:solidFill>
                  <a:srgbClr val="333333"/>
                </a:solidFill>
                <a:effectLst/>
                <a:latin typeface="+mj-lt"/>
              </a:rPr>
              <a:t> </a:t>
            </a:r>
            <a:r>
              <a:rPr lang="es-ES" sz="2400" b="0" i="0" dirty="0" err="1">
                <a:solidFill>
                  <a:srgbClr val="333333"/>
                </a:solidFill>
                <a:effectLst/>
                <a:latin typeface="+mj-lt"/>
              </a:rPr>
              <a:t>otherwise</a:t>
            </a:r>
            <a:r>
              <a:rPr lang="es-ES" sz="2400" b="0" i="0" dirty="0">
                <a:solidFill>
                  <a:srgbClr val="333333"/>
                </a:solidFill>
                <a:effectLst/>
                <a:latin typeface="+mj-lt"/>
              </a:rPr>
              <a:t>.</a:t>
            </a:r>
            <a:endParaRPr lang="es-ES" sz="2400" dirty="0">
              <a:latin typeface="+mj-lt"/>
            </a:endParaRPr>
          </a:p>
        </p:txBody>
      </p:sp>
    </p:spTree>
    <p:extLst>
      <p:ext uri="{BB962C8B-B14F-4D97-AF65-F5344CB8AC3E}">
        <p14:creationId xmlns:p14="http://schemas.microsoft.com/office/powerpoint/2010/main" val="167549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5EF9D-493C-3990-44B6-5585E2C514E8}"/>
              </a:ext>
            </a:extLst>
          </p:cNvPr>
          <p:cNvSpPr>
            <a:spLocks noGrp="1"/>
          </p:cNvSpPr>
          <p:nvPr>
            <p:ph type="title"/>
          </p:nvPr>
        </p:nvSpPr>
        <p:spPr>
          <a:xfrm>
            <a:off x="838200" y="280461"/>
            <a:ext cx="10515600" cy="989542"/>
          </a:xfrm>
        </p:spPr>
        <p:txBody>
          <a:bodyPr>
            <a:normAutofit/>
          </a:bodyPr>
          <a:lstStyle/>
          <a:p>
            <a:r>
              <a:rPr lang="es-ES" sz="2800" b="1" dirty="0" err="1"/>
              <a:t>Model</a:t>
            </a:r>
            <a:r>
              <a:rPr lang="es-ES" sz="2800" b="1" dirty="0"/>
              <a:t> </a:t>
            </a:r>
            <a:r>
              <a:rPr lang="es-ES" sz="2800" b="1" dirty="0" err="1"/>
              <a:t>fit</a:t>
            </a:r>
            <a:r>
              <a:rPr lang="es-ES" sz="2800" b="1" dirty="0"/>
              <a:t> </a:t>
            </a:r>
            <a:r>
              <a:rPr lang="es-ES" sz="2800" b="1" dirty="0" err="1"/>
              <a:t>statistics</a:t>
            </a:r>
            <a:endParaRPr lang="es-ES" sz="2800" b="1" dirty="0"/>
          </a:p>
        </p:txBody>
      </p:sp>
      <p:sp>
        <p:nvSpPr>
          <p:cNvPr id="4" name="CuadroTexto 3">
            <a:extLst>
              <a:ext uri="{FF2B5EF4-FFF2-40B4-BE49-F238E27FC236}">
                <a16:creationId xmlns:a16="http://schemas.microsoft.com/office/drawing/2014/main" id="{A0F3BE0A-B409-6E54-0658-6685262F36FD}"/>
              </a:ext>
            </a:extLst>
          </p:cNvPr>
          <p:cNvSpPr txBox="1"/>
          <p:nvPr/>
        </p:nvSpPr>
        <p:spPr>
          <a:xfrm>
            <a:off x="838200" y="1143615"/>
            <a:ext cx="10515600" cy="5714385"/>
          </a:xfrm>
          <a:prstGeom prst="rect">
            <a:avLst/>
          </a:prstGeom>
          <a:noFill/>
        </p:spPr>
        <p:txBody>
          <a:bodyPr wrap="square" rtlCol="0">
            <a:spAutoFit/>
          </a:bodyPr>
          <a:lstStyle/>
          <a:p>
            <a:pPr algn="l">
              <a:spcAft>
                <a:spcPts val="1200"/>
              </a:spcAft>
            </a:pPr>
            <a:r>
              <a:rPr lang="es-ES" sz="2400" b="0" i="0" dirty="0" err="1">
                <a:solidFill>
                  <a:srgbClr val="333333"/>
                </a:solidFill>
                <a:effectLst/>
                <a:latin typeface="+mj-lt"/>
              </a:rPr>
              <a:t>When</a:t>
            </a:r>
            <a:r>
              <a:rPr lang="es-ES" sz="2400" b="0" i="0" dirty="0">
                <a:solidFill>
                  <a:srgbClr val="333333"/>
                </a:solidFill>
                <a:effectLst/>
                <a:latin typeface="+mj-lt"/>
              </a:rPr>
              <a:t> </a:t>
            </a:r>
            <a:r>
              <a:rPr lang="es-ES" sz="2400" b="0" i="0" dirty="0" err="1">
                <a:solidFill>
                  <a:srgbClr val="333333"/>
                </a:solidFill>
                <a:effectLst/>
                <a:latin typeface="+mj-lt"/>
              </a:rPr>
              <a:t>fit</a:t>
            </a:r>
            <a:r>
              <a:rPr lang="es-ES" sz="2400" b="0" i="0" dirty="0">
                <a:solidFill>
                  <a:srgbClr val="333333"/>
                </a:solidFill>
                <a:effectLst/>
                <a:latin typeface="+mj-lt"/>
              </a:rPr>
              <a:t> </a:t>
            </a:r>
            <a:r>
              <a:rPr lang="es-ES" sz="2400" b="0" i="0" dirty="0" err="1">
                <a:solidFill>
                  <a:srgbClr val="333333"/>
                </a:solidFill>
                <a:effectLst/>
                <a:latin typeface="+mj-lt"/>
              </a:rPr>
              <a:t>measures</a:t>
            </a:r>
            <a:r>
              <a:rPr lang="es-ES" sz="2400" b="0" i="0" dirty="0">
                <a:solidFill>
                  <a:srgbClr val="333333"/>
                </a:solidFill>
                <a:effectLst/>
                <a:latin typeface="+mj-lt"/>
              </a:rPr>
              <a:t> are </a:t>
            </a:r>
            <a:r>
              <a:rPr lang="es-ES" sz="2400" b="0" i="0" dirty="0" err="1">
                <a:solidFill>
                  <a:srgbClr val="333333"/>
                </a:solidFill>
                <a:effectLst/>
                <a:latin typeface="+mj-lt"/>
              </a:rPr>
              <a:t>requested</a:t>
            </a:r>
            <a:r>
              <a:rPr lang="es-ES" sz="2400" b="0" i="0" dirty="0">
                <a:solidFill>
                  <a:srgbClr val="333333"/>
                </a:solidFill>
                <a:effectLst/>
                <a:latin typeface="+mj-lt"/>
              </a:rPr>
              <a:t>, </a:t>
            </a:r>
            <a:r>
              <a:rPr lang="es-ES" sz="2400" b="0" i="0" dirty="0" err="1">
                <a:solidFill>
                  <a:srgbClr val="333333"/>
                </a:solidFill>
                <a:effectLst/>
                <a:latin typeface="+mj-lt"/>
              </a:rPr>
              <a:t>lavaan</a:t>
            </a:r>
            <a:r>
              <a:rPr lang="es-ES" sz="2400" b="0" i="0" dirty="0">
                <a:solidFill>
                  <a:srgbClr val="333333"/>
                </a:solidFill>
                <a:effectLst/>
                <a:latin typeface="+mj-lt"/>
              </a:rPr>
              <a:t> outputs a </a:t>
            </a:r>
            <a:r>
              <a:rPr lang="es-ES" sz="2400" b="0" i="0" dirty="0" err="1">
                <a:solidFill>
                  <a:srgbClr val="333333"/>
                </a:solidFill>
                <a:effectLst/>
                <a:latin typeface="+mj-lt"/>
              </a:rPr>
              <a:t>plethora</a:t>
            </a:r>
            <a:r>
              <a:rPr lang="es-ES" sz="2400" b="0" i="0" dirty="0">
                <a:solidFill>
                  <a:srgbClr val="333333"/>
                </a:solidFill>
                <a:effectLst/>
                <a:latin typeface="+mj-lt"/>
              </a:rPr>
              <a:t> </a:t>
            </a:r>
            <a:r>
              <a:rPr lang="es-ES" sz="2400" b="0" i="0" dirty="0" err="1">
                <a:solidFill>
                  <a:srgbClr val="333333"/>
                </a:solidFill>
                <a:effectLst/>
                <a:latin typeface="+mj-lt"/>
              </a:rPr>
              <a:t>of</a:t>
            </a:r>
            <a:r>
              <a:rPr lang="es-ES" sz="2400" b="0" i="0" dirty="0">
                <a:solidFill>
                  <a:srgbClr val="333333"/>
                </a:solidFill>
                <a:effectLst/>
                <a:latin typeface="+mj-lt"/>
              </a:rPr>
              <a:t> </a:t>
            </a:r>
            <a:r>
              <a:rPr lang="es-ES" sz="2400" b="0" i="0" dirty="0" err="1">
                <a:solidFill>
                  <a:srgbClr val="333333"/>
                </a:solidFill>
                <a:effectLst/>
                <a:latin typeface="+mj-lt"/>
              </a:rPr>
              <a:t>statistics</a:t>
            </a:r>
            <a:r>
              <a:rPr lang="es-ES" sz="2400" b="0" i="0" dirty="0">
                <a:solidFill>
                  <a:srgbClr val="333333"/>
                </a:solidFill>
                <a:effectLst/>
                <a:latin typeface="+mj-lt"/>
              </a:rPr>
              <a:t>, </a:t>
            </a:r>
            <a:r>
              <a:rPr lang="es-ES" sz="2400" b="0" i="0" dirty="0" err="1">
                <a:solidFill>
                  <a:srgbClr val="333333"/>
                </a:solidFill>
                <a:effectLst/>
                <a:latin typeface="+mj-lt"/>
              </a:rPr>
              <a:t>but</a:t>
            </a:r>
            <a:r>
              <a:rPr lang="es-ES" sz="2400" b="0" i="0" dirty="0">
                <a:solidFill>
                  <a:srgbClr val="333333"/>
                </a:solidFill>
                <a:effectLst/>
                <a:latin typeface="+mj-lt"/>
              </a:rPr>
              <a:t> </a:t>
            </a:r>
            <a:r>
              <a:rPr lang="es-ES" sz="2400" b="0" i="0" dirty="0" err="1">
                <a:solidFill>
                  <a:srgbClr val="333333"/>
                </a:solidFill>
                <a:effectLst/>
                <a:latin typeface="+mj-lt"/>
              </a:rPr>
              <a:t>we</a:t>
            </a:r>
            <a:r>
              <a:rPr lang="es-ES" sz="2400" b="0" i="0" dirty="0">
                <a:solidFill>
                  <a:srgbClr val="333333"/>
                </a:solidFill>
                <a:effectLst/>
                <a:latin typeface="+mj-lt"/>
              </a:rPr>
              <a:t> </a:t>
            </a:r>
            <a:r>
              <a:rPr lang="es-ES" sz="2400" b="0" i="0" dirty="0" err="1">
                <a:solidFill>
                  <a:srgbClr val="333333"/>
                </a:solidFill>
                <a:effectLst/>
                <a:latin typeface="+mj-lt"/>
              </a:rPr>
              <a:t>will</a:t>
            </a:r>
            <a:r>
              <a:rPr lang="es-ES" sz="2400" b="0" i="0" dirty="0">
                <a:solidFill>
                  <a:srgbClr val="333333"/>
                </a:solidFill>
                <a:effectLst/>
                <a:latin typeface="+mj-lt"/>
              </a:rPr>
              <a:t> </a:t>
            </a:r>
            <a:r>
              <a:rPr lang="es-ES" sz="2400" b="0" i="0" dirty="0" err="1">
                <a:solidFill>
                  <a:srgbClr val="333333"/>
                </a:solidFill>
                <a:effectLst/>
                <a:latin typeface="+mj-lt"/>
              </a:rPr>
              <a:t>focus</a:t>
            </a:r>
            <a:r>
              <a:rPr lang="es-ES" sz="2400" b="0" i="0" dirty="0">
                <a:solidFill>
                  <a:srgbClr val="333333"/>
                </a:solidFill>
                <a:effectLst/>
                <a:latin typeface="+mj-lt"/>
              </a:rPr>
              <a:t> </a:t>
            </a:r>
            <a:r>
              <a:rPr lang="es-ES" sz="2400" b="0" i="0" dirty="0" err="1">
                <a:solidFill>
                  <a:srgbClr val="333333"/>
                </a:solidFill>
                <a:effectLst/>
                <a:latin typeface="+mj-lt"/>
              </a:rPr>
              <a:t>on</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four</a:t>
            </a:r>
            <a:r>
              <a:rPr lang="es-ES" sz="2400" b="0" i="0" dirty="0">
                <a:solidFill>
                  <a:srgbClr val="333333"/>
                </a:solidFill>
                <a:effectLst/>
                <a:latin typeface="+mj-lt"/>
              </a:rPr>
              <a:t> </a:t>
            </a:r>
            <a:r>
              <a:rPr lang="es-ES" sz="2400" b="0" i="0" dirty="0" err="1">
                <a:solidFill>
                  <a:srgbClr val="333333"/>
                </a:solidFill>
                <a:effectLst/>
                <a:latin typeface="+mj-lt"/>
              </a:rPr>
              <a:t>commonly</a:t>
            </a:r>
            <a:r>
              <a:rPr lang="es-ES" sz="2400" b="0" i="0" dirty="0">
                <a:solidFill>
                  <a:srgbClr val="333333"/>
                </a:solidFill>
                <a:effectLst/>
                <a:latin typeface="+mj-lt"/>
              </a:rPr>
              <a:t> </a:t>
            </a:r>
            <a:r>
              <a:rPr lang="es-ES" sz="2400" b="0" i="0" dirty="0" err="1">
                <a:solidFill>
                  <a:srgbClr val="333333"/>
                </a:solidFill>
                <a:effectLst/>
                <a:latin typeface="+mj-lt"/>
              </a:rPr>
              <a:t>used</a:t>
            </a:r>
            <a:r>
              <a:rPr lang="es-ES" sz="2400" b="0" i="0" dirty="0">
                <a:solidFill>
                  <a:srgbClr val="333333"/>
                </a:solidFill>
                <a:effectLst/>
                <a:latin typeface="+mj-lt"/>
              </a:rPr>
              <a:t> </a:t>
            </a:r>
            <a:r>
              <a:rPr lang="es-ES" sz="2400" b="0" i="0" dirty="0" err="1">
                <a:solidFill>
                  <a:srgbClr val="333333"/>
                </a:solidFill>
                <a:effectLst/>
                <a:latin typeface="+mj-lt"/>
              </a:rPr>
              <a:t>ones</a:t>
            </a:r>
            <a:r>
              <a:rPr lang="es-ES" sz="2400" b="0" i="0" dirty="0">
                <a:solidFill>
                  <a:srgbClr val="333333"/>
                </a:solidFill>
                <a:effectLst/>
                <a:latin typeface="+mj-lt"/>
              </a:rPr>
              <a:t>:</a:t>
            </a:r>
          </a:p>
          <a:p>
            <a:pPr marL="342900" indent="-342900" algn="l">
              <a:spcAft>
                <a:spcPts val="1200"/>
              </a:spcAft>
              <a:buFont typeface="+mj-lt"/>
              <a:buAutoNum type="arabicPeriod"/>
            </a:pPr>
            <a:r>
              <a:rPr lang="es-ES" sz="2400" b="1" i="0" dirty="0" err="1">
                <a:solidFill>
                  <a:srgbClr val="333333"/>
                </a:solidFill>
                <a:effectLst/>
                <a:latin typeface="+mj-lt"/>
              </a:rPr>
              <a:t>Model</a:t>
            </a:r>
            <a:r>
              <a:rPr lang="es-ES" sz="2400" b="1" i="0" dirty="0">
                <a:solidFill>
                  <a:srgbClr val="333333"/>
                </a:solidFill>
                <a:effectLst/>
                <a:latin typeface="+mj-lt"/>
              </a:rPr>
              <a:t> chi-</a:t>
            </a:r>
            <a:r>
              <a:rPr lang="es-ES" sz="2400" b="1" i="0" dirty="0" err="1">
                <a:solidFill>
                  <a:srgbClr val="333333"/>
                </a:solidFill>
                <a:effectLst/>
                <a:latin typeface="+mj-lt"/>
              </a:rPr>
              <a:t>square</a:t>
            </a:r>
            <a:r>
              <a:rPr lang="es-ES" sz="2400" b="1" i="0" dirty="0">
                <a:solidFill>
                  <a:srgbClr val="333333"/>
                </a:solidFill>
                <a:effectLst/>
                <a:latin typeface="+mj-lt"/>
              </a:rPr>
              <a:t> </a:t>
            </a:r>
            <a:r>
              <a:rPr lang="es-ES" sz="2400" b="0" i="0" dirty="0" err="1">
                <a:solidFill>
                  <a:srgbClr val="333333"/>
                </a:solidFill>
                <a:effectLst/>
                <a:latin typeface="+mj-lt"/>
              </a:rPr>
              <a:t>is</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chi-</a:t>
            </a:r>
            <a:r>
              <a:rPr lang="es-ES" sz="2400" b="0" i="0" dirty="0" err="1">
                <a:solidFill>
                  <a:srgbClr val="333333"/>
                </a:solidFill>
                <a:effectLst/>
                <a:latin typeface="+mj-lt"/>
              </a:rPr>
              <a:t>square</a:t>
            </a:r>
            <a:r>
              <a:rPr lang="es-ES" sz="2400" b="0" i="0" dirty="0">
                <a:solidFill>
                  <a:srgbClr val="333333"/>
                </a:solidFill>
                <a:effectLst/>
                <a:latin typeface="+mj-lt"/>
              </a:rPr>
              <a:t> </a:t>
            </a:r>
            <a:r>
              <a:rPr lang="es-ES" sz="2400" b="0" i="0" dirty="0" err="1">
                <a:solidFill>
                  <a:srgbClr val="333333"/>
                </a:solidFill>
                <a:effectLst/>
                <a:latin typeface="+mj-lt"/>
              </a:rPr>
              <a:t>statistic</a:t>
            </a:r>
            <a:r>
              <a:rPr lang="es-ES" sz="2400" b="0" i="0" dirty="0">
                <a:solidFill>
                  <a:srgbClr val="333333"/>
                </a:solidFill>
                <a:effectLst/>
                <a:latin typeface="+mj-lt"/>
              </a:rPr>
              <a:t> </a:t>
            </a:r>
            <a:r>
              <a:rPr lang="es-ES" sz="2400" b="0" i="0" dirty="0" err="1">
                <a:solidFill>
                  <a:srgbClr val="333333"/>
                </a:solidFill>
                <a:effectLst/>
                <a:latin typeface="+mj-lt"/>
              </a:rPr>
              <a:t>we</a:t>
            </a:r>
            <a:r>
              <a:rPr lang="es-ES" sz="2400" b="0" i="0" dirty="0">
                <a:solidFill>
                  <a:srgbClr val="333333"/>
                </a:solidFill>
                <a:effectLst/>
                <a:latin typeface="+mj-lt"/>
              </a:rPr>
              <a:t> </a:t>
            </a:r>
            <a:r>
              <a:rPr lang="es-ES" sz="2400" b="0" i="0" dirty="0" err="1">
                <a:solidFill>
                  <a:srgbClr val="333333"/>
                </a:solidFill>
                <a:effectLst/>
                <a:latin typeface="+mj-lt"/>
              </a:rPr>
              <a:t>obtain</a:t>
            </a:r>
            <a:r>
              <a:rPr lang="es-ES" sz="2400" b="0" i="0" dirty="0">
                <a:solidFill>
                  <a:srgbClr val="333333"/>
                </a:solidFill>
                <a:effectLst/>
                <a:latin typeface="+mj-lt"/>
              </a:rPr>
              <a:t> </a:t>
            </a:r>
            <a:r>
              <a:rPr lang="es-ES" sz="2400" b="0" i="0" dirty="0" err="1">
                <a:solidFill>
                  <a:srgbClr val="333333"/>
                </a:solidFill>
                <a:effectLst/>
                <a:latin typeface="+mj-lt"/>
              </a:rPr>
              <a:t>from</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maximum</a:t>
            </a:r>
            <a:r>
              <a:rPr lang="es-ES" sz="2400" b="0" i="0" dirty="0">
                <a:solidFill>
                  <a:srgbClr val="333333"/>
                </a:solidFill>
                <a:effectLst/>
                <a:latin typeface="+mj-lt"/>
              </a:rPr>
              <a:t> </a:t>
            </a:r>
            <a:r>
              <a:rPr lang="es-ES" sz="2400" b="0" i="0" dirty="0" err="1">
                <a:solidFill>
                  <a:srgbClr val="333333"/>
                </a:solidFill>
                <a:effectLst/>
                <a:latin typeface="+mj-lt"/>
              </a:rPr>
              <a:t>likelihood</a:t>
            </a:r>
            <a:r>
              <a:rPr lang="es-ES" sz="2400" b="0" i="0" dirty="0">
                <a:solidFill>
                  <a:srgbClr val="333333"/>
                </a:solidFill>
                <a:effectLst/>
                <a:latin typeface="+mj-lt"/>
              </a:rPr>
              <a:t> </a:t>
            </a:r>
            <a:r>
              <a:rPr lang="es-ES" sz="2400" b="0" i="0" dirty="0" err="1">
                <a:solidFill>
                  <a:srgbClr val="333333"/>
                </a:solidFill>
                <a:effectLst/>
                <a:latin typeface="+mj-lt"/>
              </a:rPr>
              <a:t>statistic</a:t>
            </a:r>
            <a:r>
              <a:rPr lang="es-ES" sz="2400" b="0" i="0" dirty="0">
                <a:solidFill>
                  <a:srgbClr val="333333"/>
                </a:solidFill>
                <a:effectLst/>
                <a:latin typeface="+mj-lt"/>
              </a:rPr>
              <a:t> (in </a:t>
            </a:r>
            <a:r>
              <a:rPr lang="es-ES" sz="2400" b="0" i="0" dirty="0" err="1">
                <a:solidFill>
                  <a:srgbClr val="333333"/>
                </a:solidFill>
                <a:effectLst/>
                <a:latin typeface="+mj-lt"/>
              </a:rPr>
              <a:t>lavaan</a:t>
            </a:r>
            <a:r>
              <a:rPr lang="es-ES" sz="2400" b="0" i="0" dirty="0">
                <a:solidFill>
                  <a:srgbClr val="333333"/>
                </a:solidFill>
                <a:effectLst/>
                <a:latin typeface="+mj-lt"/>
              </a:rPr>
              <a:t>, </a:t>
            </a:r>
            <a:r>
              <a:rPr lang="es-ES" sz="2400" b="0" i="0" dirty="0" err="1">
                <a:solidFill>
                  <a:srgbClr val="333333"/>
                </a:solidFill>
                <a:effectLst/>
                <a:latin typeface="+mj-lt"/>
              </a:rPr>
              <a:t>this</a:t>
            </a:r>
            <a:r>
              <a:rPr lang="es-ES" sz="2400" b="0" i="0" dirty="0">
                <a:solidFill>
                  <a:srgbClr val="333333"/>
                </a:solidFill>
                <a:effectLst/>
                <a:latin typeface="+mj-lt"/>
              </a:rPr>
              <a:t> </a:t>
            </a:r>
            <a:r>
              <a:rPr lang="es-ES" sz="2400" b="0" i="0" dirty="0" err="1">
                <a:solidFill>
                  <a:srgbClr val="333333"/>
                </a:solidFill>
                <a:effectLst/>
                <a:latin typeface="+mj-lt"/>
              </a:rPr>
              <a:t>is</a:t>
            </a:r>
            <a:r>
              <a:rPr lang="es-ES" sz="2400" b="0" i="0" dirty="0">
                <a:solidFill>
                  <a:srgbClr val="333333"/>
                </a:solidFill>
                <a:effectLst/>
                <a:latin typeface="+mj-lt"/>
              </a:rPr>
              <a:t> </a:t>
            </a:r>
            <a:r>
              <a:rPr lang="es-ES" sz="2400" b="0" i="0" dirty="0" err="1">
                <a:solidFill>
                  <a:srgbClr val="333333"/>
                </a:solidFill>
                <a:effectLst/>
                <a:latin typeface="+mj-lt"/>
              </a:rPr>
              <a:t>known</a:t>
            </a:r>
            <a:r>
              <a:rPr lang="es-ES" sz="2400" b="0" i="0" dirty="0">
                <a:solidFill>
                  <a:srgbClr val="333333"/>
                </a:solidFill>
                <a:effectLst/>
                <a:latin typeface="+mj-lt"/>
              </a:rPr>
              <a:t> as </a:t>
            </a:r>
            <a:r>
              <a:rPr lang="es-ES" sz="2400" b="0" i="0" dirty="0" err="1">
                <a:solidFill>
                  <a:srgbClr val="333333"/>
                </a:solidFill>
                <a:effectLst/>
                <a:latin typeface="+mj-lt"/>
              </a:rPr>
              <a:t>the</a:t>
            </a:r>
            <a:r>
              <a:rPr lang="es-ES" sz="2400" b="0" i="0" dirty="0">
                <a:solidFill>
                  <a:srgbClr val="333333"/>
                </a:solidFill>
                <a:effectLst/>
                <a:latin typeface="+mj-lt"/>
              </a:rPr>
              <a:t> Test </a:t>
            </a:r>
            <a:r>
              <a:rPr lang="es-ES" sz="2400" b="0" i="0" dirty="0" err="1">
                <a:solidFill>
                  <a:srgbClr val="333333"/>
                </a:solidFill>
                <a:effectLst/>
                <a:latin typeface="+mj-lt"/>
              </a:rPr>
              <a:t>Statistic</a:t>
            </a:r>
            <a:r>
              <a:rPr lang="es-ES" sz="2400" b="0" i="0" dirty="0">
                <a:solidFill>
                  <a:srgbClr val="333333"/>
                </a:solidFill>
                <a:effectLst/>
                <a:latin typeface="+mj-lt"/>
              </a:rPr>
              <a:t> </a:t>
            </a:r>
            <a:r>
              <a:rPr lang="es-ES" sz="2400" b="0" i="0" dirty="0" err="1">
                <a:solidFill>
                  <a:srgbClr val="333333"/>
                </a:solidFill>
                <a:effectLst/>
                <a:latin typeface="+mj-lt"/>
              </a:rPr>
              <a:t>for</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Model</a:t>
            </a:r>
            <a:r>
              <a:rPr lang="es-ES" sz="2400" b="0" i="0" dirty="0">
                <a:solidFill>
                  <a:srgbClr val="333333"/>
                </a:solidFill>
                <a:effectLst/>
                <a:latin typeface="+mj-lt"/>
              </a:rPr>
              <a:t> Test User </a:t>
            </a:r>
            <a:r>
              <a:rPr lang="es-ES" sz="2400" b="0" i="0" dirty="0" err="1">
                <a:solidFill>
                  <a:srgbClr val="333333"/>
                </a:solidFill>
                <a:effectLst/>
                <a:latin typeface="+mj-lt"/>
              </a:rPr>
              <a:t>Model</a:t>
            </a:r>
            <a:r>
              <a:rPr lang="es-ES" sz="2400" b="0" i="0" dirty="0">
                <a:solidFill>
                  <a:srgbClr val="333333"/>
                </a:solidFill>
                <a:effectLst/>
                <a:latin typeface="+mj-lt"/>
              </a:rPr>
              <a:t>)</a:t>
            </a:r>
          </a:p>
          <a:p>
            <a:pPr marL="342900" indent="-342900" algn="l">
              <a:spcAft>
                <a:spcPts val="1200"/>
              </a:spcAft>
              <a:buFont typeface="+mj-lt"/>
              <a:buAutoNum type="arabicPeriod"/>
            </a:pPr>
            <a:r>
              <a:rPr lang="es-ES" sz="2400" b="1" i="0" dirty="0">
                <a:solidFill>
                  <a:srgbClr val="333333"/>
                </a:solidFill>
                <a:effectLst/>
                <a:latin typeface="+mj-lt"/>
              </a:rPr>
              <a:t>CFI </a:t>
            </a:r>
            <a:r>
              <a:rPr lang="es-ES" sz="2400" b="0" i="0" dirty="0" err="1">
                <a:solidFill>
                  <a:srgbClr val="333333"/>
                </a:solidFill>
                <a:effectLst/>
                <a:latin typeface="+mj-lt"/>
              </a:rPr>
              <a:t>is</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1" dirty="0">
                <a:solidFill>
                  <a:srgbClr val="333333"/>
                </a:solidFill>
                <a:effectLst/>
                <a:latin typeface="+mj-lt"/>
              </a:rPr>
              <a:t>Comparative </a:t>
            </a:r>
            <a:r>
              <a:rPr lang="es-ES" sz="2400" b="0" i="1" dirty="0" err="1">
                <a:solidFill>
                  <a:srgbClr val="333333"/>
                </a:solidFill>
                <a:effectLst/>
                <a:latin typeface="+mj-lt"/>
              </a:rPr>
              <a:t>Fit</a:t>
            </a:r>
            <a:r>
              <a:rPr lang="es-ES" sz="2400" b="0" i="1" dirty="0">
                <a:solidFill>
                  <a:srgbClr val="333333"/>
                </a:solidFill>
                <a:effectLst/>
                <a:latin typeface="+mj-lt"/>
              </a:rPr>
              <a:t> </a:t>
            </a:r>
            <a:r>
              <a:rPr lang="es-ES" sz="2400" b="0" i="1" dirty="0" err="1">
                <a:solidFill>
                  <a:srgbClr val="333333"/>
                </a:solidFill>
                <a:effectLst/>
                <a:latin typeface="+mj-lt"/>
              </a:rPr>
              <a:t>Index</a:t>
            </a:r>
            <a:r>
              <a:rPr lang="es-ES" sz="2400" b="0" i="0" dirty="0">
                <a:solidFill>
                  <a:srgbClr val="333333"/>
                </a:solidFill>
                <a:effectLst/>
                <a:latin typeface="+mj-lt"/>
              </a:rPr>
              <a:t> – </a:t>
            </a:r>
            <a:r>
              <a:rPr lang="es-ES" sz="2400" b="0" i="0" dirty="0" err="1">
                <a:solidFill>
                  <a:srgbClr val="333333"/>
                </a:solidFill>
                <a:effectLst/>
                <a:latin typeface="+mj-lt"/>
              </a:rPr>
              <a:t>values</a:t>
            </a:r>
            <a:r>
              <a:rPr lang="es-ES" sz="2400" b="0" i="0" dirty="0">
                <a:solidFill>
                  <a:srgbClr val="333333"/>
                </a:solidFill>
                <a:effectLst/>
                <a:latin typeface="+mj-lt"/>
              </a:rPr>
              <a:t> can </a:t>
            </a:r>
            <a:r>
              <a:rPr lang="es-ES" sz="2400" b="0" i="0" dirty="0" err="1">
                <a:solidFill>
                  <a:srgbClr val="333333"/>
                </a:solidFill>
                <a:effectLst/>
                <a:latin typeface="+mj-lt"/>
              </a:rPr>
              <a:t>range</a:t>
            </a:r>
            <a:r>
              <a:rPr lang="es-ES" sz="2400" b="0" i="0" dirty="0">
                <a:solidFill>
                  <a:srgbClr val="333333"/>
                </a:solidFill>
                <a:effectLst/>
                <a:latin typeface="+mj-lt"/>
              </a:rPr>
              <a:t> </a:t>
            </a:r>
            <a:r>
              <a:rPr lang="es-ES" sz="2400" b="0" i="0" dirty="0" err="1">
                <a:solidFill>
                  <a:srgbClr val="333333"/>
                </a:solidFill>
                <a:effectLst/>
                <a:latin typeface="+mj-lt"/>
              </a:rPr>
              <a:t>between</a:t>
            </a:r>
            <a:r>
              <a:rPr lang="es-ES" sz="2400" b="0" i="0" dirty="0">
                <a:solidFill>
                  <a:srgbClr val="333333"/>
                </a:solidFill>
                <a:effectLst/>
                <a:latin typeface="+mj-lt"/>
              </a:rPr>
              <a:t> 0 and 1 (</a:t>
            </a:r>
            <a:r>
              <a:rPr lang="es-ES" sz="2400" b="0" i="0" dirty="0" err="1">
                <a:solidFill>
                  <a:srgbClr val="333333"/>
                </a:solidFill>
                <a:effectLst/>
                <a:latin typeface="+mj-lt"/>
              </a:rPr>
              <a:t>values</a:t>
            </a:r>
            <a:r>
              <a:rPr lang="es-ES" sz="2400" b="0" i="0" dirty="0">
                <a:solidFill>
                  <a:srgbClr val="333333"/>
                </a:solidFill>
                <a:effectLst/>
                <a:latin typeface="+mj-lt"/>
              </a:rPr>
              <a:t> </a:t>
            </a:r>
            <a:r>
              <a:rPr lang="es-ES" sz="2400" b="0" i="0" dirty="0" err="1">
                <a:solidFill>
                  <a:srgbClr val="333333"/>
                </a:solidFill>
                <a:effectLst/>
                <a:latin typeface="+mj-lt"/>
              </a:rPr>
              <a:t>greater</a:t>
            </a:r>
            <a:r>
              <a:rPr lang="es-ES" sz="2400" b="0" i="0" dirty="0">
                <a:solidFill>
                  <a:srgbClr val="333333"/>
                </a:solidFill>
                <a:effectLst/>
                <a:latin typeface="+mj-lt"/>
              </a:rPr>
              <a:t> </a:t>
            </a:r>
            <a:r>
              <a:rPr lang="es-ES" sz="2400" b="0" i="0" dirty="0" err="1">
                <a:solidFill>
                  <a:srgbClr val="333333"/>
                </a:solidFill>
                <a:effectLst/>
                <a:latin typeface="+mj-lt"/>
              </a:rPr>
              <a:t>than</a:t>
            </a:r>
            <a:r>
              <a:rPr lang="es-ES" sz="2400" b="0" i="0" dirty="0">
                <a:solidFill>
                  <a:srgbClr val="333333"/>
                </a:solidFill>
                <a:effectLst/>
                <a:latin typeface="+mj-lt"/>
              </a:rPr>
              <a:t> 0.90, </a:t>
            </a:r>
            <a:r>
              <a:rPr lang="es-ES" sz="2400" b="0" i="0" dirty="0" err="1">
                <a:solidFill>
                  <a:srgbClr val="333333"/>
                </a:solidFill>
                <a:effectLst/>
                <a:latin typeface="+mj-lt"/>
              </a:rPr>
              <a:t>conservatively</a:t>
            </a:r>
            <a:r>
              <a:rPr lang="es-ES" sz="2400" b="0" i="0" dirty="0">
                <a:solidFill>
                  <a:srgbClr val="333333"/>
                </a:solidFill>
                <a:effectLst/>
                <a:latin typeface="+mj-lt"/>
              </a:rPr>
              <a:t> 0.95 </a:t>
            </a:r>
            <a:r>
              <a:rPr lang="es-ES" sz="2400" b="0" i="0" dirty="0" err="1">
                <a:solidFill>
                  <a:srgbClr val="333333"/>
                </a:solidFill>
                <a:effectLst/>
                <a:latin typeface="+mj-lt"/>
              </a:rPr>
              <a:t>indicate</a:t>
            </a:r>
            <a:r>
              <a:rPr lang="es-ES" sz="2400" b="0" i="0" dirty="0">
                <a:solidFill>
                  <a:srgbClr val="333333"/>
                </a:solidFill>
                <a:effectLst/>
                <a:latin typeface="+mj-lt"/>
              </a:rPr>
              <a:t> </a:t>
            </a:r>
            <a:r>
              <a:rPr lang="es-ES" sz="2400" b="0" i="0" dirty="0" err="1">
                <a:solidFill>
                  <a:srgbClr val="333333"/>
                </a:solidFill>
                <a:effectLst/>
                <a:latin typeface="+mj-lt"/>
              </a:rPr>
              <a:t>good</a:t>
            </a:r>
            <a:r>
              <a:rPr lang="es-ES" sz="2400" b="0" i="0" dirty="0">
                <a:solidFill>
                  <a:srgbClr val="333333"/>
                </a:solidFill>
                <a:effectLst/>
                <a:latin typeface="+mj-lt"/>
              </a:rPr>
              <a:t> </a:t>
            </a:r>
            <a:r>
              <a:rPr lang="es-ES" sz="2400" b="0" i="0" dirty="0" err="1">
                <a:solidFill>
                  <a:srgbClr val="333333"/>
                </a:solidFill>
                <a:effectLst/>
                <a:latin typeface="+mj-lt"/>
              </a:rPr>
              <a:t>fit</a:t>
            </a:r>
            <a:r>
              <a:rPr lang="es-ES" sz="2400" b="0" i="0" dirty="0">
                <a:solidFill>
                  <a:srgbClr val="333333"/>
                </a:solidFill>
                <a:effectLst/>
                <a:latin typeface="+mj-lt"/>
              </a:rPr>
              <a:t>)</a:t>
            </a:r>
          </a:p>
          <a:p>
            <a:pPr marL="342900" indent="-342900" algn="l">
              <a:spcAft>
                <a:spcPts val="1200"/>
              </a:spcAft>
              <a:buFont typeface="+mj-lt"/>
              <a:buAutoNum type="arabicPeriod"/>
            </a:pPr>
            <a:r>
              <a:rPr lang="es-ES" sz="2400" b="1" i="0" dirty="0">
                <a:solidFill>
                  <a:srgbClr val="333333"/>
                </a:solidFill>
                <a:effectLst/>
                <a:latin typeface="+mj-lt"/>
              </a:rPr>
              <a:t>TLI </a:t>
            </a:r>
            <a:r>
              <a:rPr lang="es-ES" sz="2400" b="0" i="1" dirty="0">
                <a:solidFill>
                  <a:srgbClr val="333333"/>
                </a:solidFill>
                <a:effectLst/>
                <a:latin typeface="+mj-lt"/>
              </a:rPr>
              <a:t>Tucker Lewis </a:t>
            </a:r>
            <a:r>
              <a:rPr lang="es-ES" sz="2400" b="0" i="1" dirty="0" err="1">
                <a:solidFill>
                  <a:srgbClr val="333333"/>
                </a:solidFill>
                <a:effectLst/>
                <a:latin typeface="+mj-lt"/>
              </a:rPr>
              <a:t>Index</a:t>
            </a:r>
            <a:r>
              <a:rPr lang="es-ES" sz="2400" b="0" i="0" dirty="0">
                <a:solidFill>
                  <a:srgbClr val="333333"/>
                </a:solidFill>
                <a:effectLst/>
                <a:latin typeface="+mj-lt"/>
              </a:rPr>
              <a:t> </a:t>
            </a:r>
            <a:r>
              <a:rPr lang="es-ES" sz="2400" b="0" i="0" dirty="0" err="1">
                <a:solidFill>
                  <a:srgbClr val="333333"/>
                </a:solidFill>
                <a:effectLst/>
                <a:latin typeface="+mj-lt"/>
              </a:rPr>
              <a:t>which</a:t>
            </a:r>
            <a:r>
              <a:rPr lang="es-ES" sz="2400" b="0" i="0" dirty="0">
                <a:solidFill>
                  <a:srgbClr val="333333"/>
                </a:solidFill>
                <a:effectLst/>
                <a:latin typeface="+mj-lt"/>
              </a:rPr>
              <a:t> </a:t>
            </a:r>
            <a:r>
              <a:rPr lang="es-ES" sz="2400" b="0" i="0" dirty="0" err="1">
                <a:solidFill>
                  <a:srgbClr val="333333"/>
                </a:solidFill>
                <a:effectLst/>
                <a:latin typeface="+mj-lt"/>
              </a:rPr>
              <a:t>also</a:t>
            </a:r>
            <a:r>
              <a:rPr lang="es-ES" sz="2400" b="0" i="0" dirty="0">
                <a:solidFill>
                  <a:srgbClr val="333333"/>
                </a:solidFill>
                <a:effectLst/>
                <a:latin typeface="+mj-lt"/>
              </a:rPr>
              <a:t> </a:t>
            </a:r>
            <a:r>
              <a:rPr lang="es-ES" sz="2400" b="0" i="0" dirty="0" err="1">
                <a:solidFill>
                  <a:srgbClr val="333333"/>
                </a:solidFill>
                <a:effectLst/>
                <a:latin typeface="+mj-lt"/>
              </a:rPr>
              <a:t>ranges</a:t>
            </a:r>
            <a:r>
              <a:rPr lang="es-ES" sz="2400" b="0" i="0" dirty="0">
                <a:solidFill>
                  <a:srgbClr val="333333"/>
                </a:solidFill>
                <a:effectLst/>
                <a:latin typeface="+mj-lt"/>
              </a:rPr>
              <a:t> </a:t>
            </a:r>
            <a:r>
              <a:rPr lang="es-ES" sz="2400" b="0" i="0" dirty="0" err="1">
                <a:solidFill>
                  <a:srgbClr val="333333"/>
                </a:solidFill>
                <a:effectLst/>
                <a:latin typeface="+mj-lt"/>
              </a:rPr>
              <a:t>between</a:t>
            </a:r>
            <a:r>
              <a:rPr lang="es-ES" sz="2400" b="0" i="0" dirty="0">
                <a:solidFill>
                  <a:srgbClr val="333333"/>
                </a:solidFill>
                <a:effectLst/>
                <a:latin typeface="+mj-lt"/>
              </a:rPr>
              <a:t> 0 and 1 (</a:t>
            </a:r>
            <a:r>
              <a:rPr lang="es-ES" sz="2400" b="0" i="0" dirty="0" err="1">
                <a:solidFill>
                  <a:srgbClr val="333333"/>
                </a:solidFill>
                <a:effectLst/>
                <a:latin typeface="+mj-lt"/>
              </a:rPr>
              <a:t>if</a:t>
            </a:r>
            <a:r>
              <a:rPr lang="es-ES" sz="2400" b="0" i="0" dirty="0">
                <a:solidFill>
                  <a:srgbClr val="333333"/>
                </a:solidFill>
                <a:effectLst/>
                <a:latin typeface="+mj-lt"/>
              </a:rPr>
              <a:t> </a:t>
            </a:r>
            <a:r>
              <a:rPr lang="es-ES" sz="2400" b="0" i="0" dirty="0" err="1">
                <a:solidFill>
                  <a:srgbClr val="333333"/>
                </a:solidFill>
                <a:effectLst/>
                <a:latin typeface="+mj-lt"/>
              </a:rPr>
              <a:t>it’s</a:t>
            </a:r>
            <a:r>
              <a:rPr lang="es-ES" sz="2400" b="0" i="0" dirty="0">
                <a:solidFill>
                  <a:srgbClr val="333333"/>
                </a:solidFill>
                <a:effectLst/>
                <a:latin typeface="+mj-lt"/>
              </a:rPr>
              <a:t> </a:t>
            </a:r>
            <a:r>
              <a:rPr lang="es-ES" sz="2400" b="0" i="0" dirty="0" err="1">
                <a:solidFill>
                  <a:srgbClr val="333333"/>
                </a:solidFill>
                <a:effectLst/>
                <a:latin typeface="+mj-lt"/>
              </a:rPr>
              <a:t>greater</a:t>
            </a:r>
            <a:r>
              <a:rPr lang="es-ES" sz="2400" b="0" i="0" dirty="0">
                <a:solidFill>
                  <a:srgbClr val="333333"/>
                </a:solidFill>
                <a:effectLst/>
                <a:latin typeface="+mj-lt"/>
              </a:rPr>
              <a:t> </a:t>
            </a:r>
            <a:r>
              <a:rPr lang="es-ES" sz="2400" b="0" i="0" dirty="0" err="1">
                <a:solidFill>
                  <a:srgbClr val="333333"/>
                </a:solidFill>
                <a:effectLst/>
                <a:latin typeface="+mj-lt"/>
              </a:rPr>
              <a:t>than</a:t>
            </a:r>
            <a:r>
              <a:rPr lang="es-ES" sz="2400" b="0" i="0" dirty="0">
                <a:solidFill>
                  <a:srgbClr val="333333"/>
                </a:solidFill>
                <a:effectLst/>
                <a:latin typeface="+mj-lt"/>
              </a:rPr>
              <a:t> 1 </a:t>
            </a:r>
            <a:r>
              <a:rPr lang="es-ES" sz="2400" b="0" i="0" dirty="0" err="1">
                <a:solidFill>
                  <a:srgbClr val="333333"/>
                </a:solidFill>
                <a:effectLst/>
                <a:latin typeface="+mj-lt"/>
              </a:rPr>
              <a:t>it</a:t>
            </a:r>
            <a:r>
              <a:rPr lang="es-ES" sz="2400" b="0" i="0" dirty="0">
                <a:solidFill>
                  <a:srgbClr val="333333"/>
                </a:solidFill>
                <a:effectLst/>
                <a:latin typeface="+mj-lt"/>
              </a:rPr>
              <a:t> </a:t>
            </a:r>
            <a:r>
              <a:rPr lang="es-ES" sz="2400" b="0" i="0" dirty="0" err="1">
                <a:solidFill>
                  <a:srgbClr val="333333"/>
                </a:solidFill>
                <a:effectLst/>
                <a:latin typeface="+mj-lt"/>
              </a:rPr>
              <a:t>should</a:t>
            </a:r>
            <a:r>
              <a:rPr lang="es-ES" sz="2400" b="0" i="0" dirty="0">
                <a:solidFill>
                  <a:srgbClr val="333333"/>
                </a:solidFill>
                <a:effectLst/>
                <a:latin typeface="+mj-lt"/>
              </a:rPr>
              <a:t> be </a:t>
            </a:r>
            <a:r>
              <a:rPr lang="es-ES" sz="2400" b="0" i="0" dirty="0" err="1">
                <a:solidFill>
                  <a:srgbClr val="333333"/>
                </a:solidFill>
                <a:effectLst/>
                <a:latin typeface="+mj-lt"/>
              </a:rPr>
              <a:t>rounded</a:t>
            </a:r>
            <a:r>
              <a:rPr lang="es-ES" sz="2400" b="0" i="0" dirty="0">
                <a:solidFill>
                  <a:srgbClr val="333333"/>
                </a:solidFill>
                <a:effectLst/>
                <a:latin typeface="+mj-lt"/>
              </a:rPr>
              <a:t> </a:t>
            </a:r>
            <a:r>
              <a:rPr lang="es-ES" sz="2400" b="0" i="0" dirty="0" err="1">
                <a:solidFill>
                  <a:srgbClr val="333333"/>
                </a:solidFill>
                <a:effectLst/>
                <a:latin typeface="+mj-lt"/>
              </a:rPr>
              <a:t>to</a:t>
            </a:r>
            <a:r>
              <a:rPr lang="es-ES" sz="2400" b="0" i="0" dirty="0">
                <a:solidFill>
                  <a:srgbClr val="333333"/>
                </a:solidFill>
                <a:effectLst/>
                <a:latin typeface="+mj-lt"/>
              </a:rPr>
              <a:t> 1) </a:t>
            </a:r>
            <a:r>
              <a:rPr lang="es-ES" sz="2400" b="0" i="0" dirty="0" err="1">
                <a:solidFill>
                  <a:srgbClr val="333333"/>
                </a:solidFill>
                <a:effectLst/>
                <a:latin typeface="+mj-lt"/>
              </a:rPr>
              <a:t>with</a:t>
            </a:r>
            <a:r>
              <a:rPr lang="es-ES" sz="2400" b="0" i="0" dirty="0">
                <a:solidFill>
                  <a:srgbClr val="333333"/>
                </a:solidFill>
                <a:effectLst/>
                <a:latin typeface="+mj-lt"/>
              </a:rPr>
              <a:t> </a:t>
            </a:r>
            <a:r>
              <a:rPr lang="es-ES" sz="2400" b="0" i="0" dirty="0" err="1">
                <a:solidFill>
                  <a:srgbClr val="333333"/>
                </a:solidFill>
                <a:effectLst/>
                <a:latin typeface="+mj-lt"/>
              </a:rPr>
              <a:t>values</a:t>
            </a:r>
            <a:r>
              <a:rPr lang="es-ES" sz="2400" b="0" i="0" dirty="0">
                <a:solidFill>
                  <a:srgbClr val="333333"/>
                </a:solidFill>
                <a:effectLst/>
                <a:latin typeface="+mj-lt"/>
              </a:rPr>
              <a:t> </a:t>
            </a:r>
            <a:r>
              <a:rPr lang="es-ES" sz="2400" b="0" i="0" dirty="0" err="1">
                <a:solidFill>
                  <a:srgbClr val="333333"/>
                </a:solidFill>
                <a:effectLst/>
                <a:latin typeface="+mj-lt"/>
              </a:rPr>
              <a:t>greater</a:t>
            </a:r>
            <a:r>
              <a:rPr lang="es-ES" sz="2400" b="0" i="0" dirty="0">
                <a:solidFill>
                  <a:srgbClr val="333333"/>
                </a:solidFill>
                <a:effectLst/>
                <a:latin typeface="+mj-lt"/>
              </a:rPr>
              <a:t> </a:t>
            </a:r>
            <a:r>
              <a:rPr lang="es-ES" sz="2400" b="0" i="0" dirty="0" err="1">
                <a:solidFill>
                  <a:srgbClr val="333333"/>
                </a:solidFill>
                <a:effectLst/>
                <a:latin typeface="+mj-lt"/>
              </a:rPr>
              <a:t>than</a:t>
            </a:r>
            <a:r>
              <a:rPr lang="es-ES" sz="2400" b="0" i="0" dirty="0">
                <a:solidFill>
                  <a:srgbClr val="333333"/>
                </a:solidFill>
                <a:effectLst/>
                <a:latin typeface="+mj-lt"/>
              </a:rPr>
              <a:t> 0.90 </a:t>
            </a:r>
            <a:r>
              <a:rPr lang="es-ES" sz="2400" b="0" i="0" dirty="0" err="1">
                <a:solidFill>
                  <a:srgbClr val="333333"/>
                </a:solidFill>
                <a:effectLst/>
                <a:latin typeface="+mj-lt"/>
              </a:rPr>
              <a:t>indicating</a:t>
            </a:r>
            <a:r>
              <a:rPr lang="es-ES" sz="2400" b="0" i="0" dirty="0">
                <a:solidFill>
                  <a:srgbClr val="333333"/>
                </a:solidFill>
                <a:effectLst/>
                <a:latin typeface="+mj-lt"/>
              </a:rPr>
              <a:t> </a:t>
            </a:r>
            <a:r>
              <a:rPr lang="es-ES" sz="2400" b="0" i="0" dirty="0" err="1">
                <a:solidFill>
                  <a:srgbClr val="333333"/>
                </a:solidFill>
                <a:effectLst/>
                <a:latin typeface="+mj-lt"/>
              </a:rPr>
              <a:t>good</a:t>
            </a:r>
            <a:r>
              <a:rPr lang="es-ES" sz="2400" b="0" i="0" dirty="0">
                <a:solidFill>
                  <a:srgbClr val="333333"/>
                </a:solidFill>
                <a:effectLst/>
                <a:latin typeface="+mj-lt"/>
              </a:rPr>
              <a:t> </a:t>
            </a:r>
            <a:r>
              <a:rPr lang="es-ES" sz="2400" b="0" i="0" dirty="0" err="1">
                <a:solidFill>
                  <a:srgbClr val="333333"/>
                </a:solidFill>
                <a:effectLst/>
                <a:latin typeface="+mj-lt"/>
              </a:rPr>
              <a:t>fit</a:t>
            </a:r>
            <a:r>
              <a:rPr lang="es-ES" sz="2400" b="0" i="0" dirty="0">
                <a:solidFill>
                  <a:srgbClr val="333333"/>
                </a:solidFill>
                <a:effectLst/>
                <a:latin typeface="+mj-lt"/>
              </a:rPr>
              <a:t>. </a:t>
            </a:r>
            <a:r>
              <a:rPr lang="es-ES" sz="2400" b="0" i="0" dirty="0" err="1">
                <a:solidFill>
                  <a:srgbClr val="333333"/>
                </a:solidFill>
                <a:effectLst/>
                <a:latin typeface="+mj-lt"/>
              </a:rPr>
              <a:t>If</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CFI and TLI are </a:t>
            </a:r>
            <a:r>
              <a:rPr lang="es-ES" sz="2400" b="0" i="0" dirty="0" err="1">
                <a:solidFill>
                  <a:srgbClr val="333333"/>
                </a:solidFill>
                <a:effectLst/>
                <a:latin typeface="+mj-lt"/>
              </a:rPr>
              <a:t>less</a:t>
            </a:r>
            <a:r>
              <a:rPr lang="es-ES" sz="2400" b="0" i="0" dirty="0">
                <a:solidFill>
                  <a:srgbClr val="333333"/>
                </a:solidFill>
                <a:effectLst/>
                <a:latin typeface="+mj-lt"/>
              </a:rPr>
              <a:t> </a:t>
            </a:r>
            <a:r>
              <a:rPr lang="es-ES" sz="2400" b="0" i="0" dirty="0" err="1">
                <a:solidFill>
                  <a:srgbClr val="333333"/>
                </a:solidFill>
                <a:effectLst/>
                <a:latin typeface="+mj-lt"/>
              </a:rPr>
              <a:t>than</a:t>
            </a:r>
            <a:r>
              <a:rPr lang="es-ES" sz="2400" b="0" i="0" dirty="0">
                <a:solidFill>
                  <a:srgbClr val="333333"/>
                </a:solidFill>
                <a:effectLst/>
                <a:latin typeface="+mj-lt"/>
              </a:rPr>
              <a:t> </a:t>
            </a:r>
            <a:r>
              <a:rPr lang="es-ES" sz="2400" b="0" i="0" dirty="0" err="1">
                <a:solidFill>
                  <a:srgbClr val="333333"/>
                </a:solidFill>
                <a:effectLst/>
                <a:latin typeface="+mj-lt"/>
              </a:rPr>
              <a:t>one</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CFI </a:t>
            </a:r>
            <a:r>
              <a:rPr lang="es-ES" sz="2400" b="0" i="0" dirty="0" err="1">
                <a:solidFill>
                  <a:srgbClr val="333333"/>
                </a:solidFill>
                <a:effectLst/>
                <a:latin typeface="+mj-lt"/>
              </a:rPr>
              <a:t>is</a:t>
            </a:r>
            <a:r>
              <a:rPr lang="es-ES" sz="2400" b="0" i="0" dirty="0">
                <a:solidFill>
                  <a:srgbClr val="333333"/>
                </a:solidFill>
                <a:effectLst/>
                <a:latin typeface="+mj-lt"/>
              </a:rPr>
              <a:t> </a:t>
            </a:r>
            <a:r>
              <a:rPr lang="es-ES" sz="2400" b="0" i="0" dirty="0" err="1">
                <a:solidFill>
                  <a:srgbClr val="333333"/>
                </a:solidFill>
                <a:effectLst/>
                <a:latin typeface="+mj-lt"/>
              </a:rPr>
              <a:t>always</a:t>
            </a:r>
            <a:r>
              <a:rPr lang="es-ES" sz="2400" b="0" i="0" dirty="0">
                <a:solidFill>
                  <a:srgbClr val="333333"/>
                </a:solidFill>
                <a:effectLst/>
                <a:latin typeface="+mj-lt"/>
              </a:rPr>
              <a:t> </a:t>
            </a:r>
            <a:r>
              <a:rPr lang="es-ES" sz="2400" b="0" i="0" dirty="0" err="1">
                <a:solidFill>
                  <a:srgbClr val="333333"/>
                </a:solidFill>
                <a:effectLst/>
                <a:latin typeface="+mj-lt"/>
              </a:rPr>
              <a:t>greater</a:t>
            </a:r>
            <a:r>
              <a:rPr lang="es-ES" sz="2400" b="0" i="0" dirty="0">
                <a:solidFill>
                  <a:srgbClr val="333333"/>
                </a:solidFill>
                <a:effectLst/>
                <a:latin typeface="+mj-lt"/>
              </a:rPr>
              <a:t> </a:t>
            </a:r>
            <a:r>
              <a:rPr lang="es-ES" sz="2400" b="0" i="0" dirty="0" err="1">
                <a:solidFill>
                  <a:srgbClr val="333333"/>
                </a:solidFill>
                <a:effectLst/>
                <a:latin typeface="+mj-lt"/>
              </a:rPr>
              <a:t>than</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TLI.</a:t>
            </a:r>
          </a:p>
          <a:p>
            <a:pPr marL="342900" indent="-342900" algn="l">
              <a:spcAft>
                <a:spcPts val="1200"/>
              </a:spcAft>
              <a:buFont typeface="+mj-lt"/>
              <a:buAutoNum type="arabicPeriod"/>
            </a:pPr>
            <a:r>
              <a:rPr lang="es-ES" sz="2400" b="1" i="0" dirty="0">
                <a:solidFill>
                  <a:srgbClr val="333333"/>
                </a:solidFill>
                <a:effectLst/>
                <a:latin typeface="+mj-lt"/>
              </a:rPr>
              <a:t>RMSEA</a:t>
            </a:r>
            <a:r>
              <a:rPr lang="es-ES" sz="2400" b="0" i="0" dirty="0">
                <a:solidFill>
                  <a:srgbClr val="333333"/>
                </a:solidFill>
                <a:effectLst/>
                <a:latin typeface="+mj-lt"/>
              </a:rPr>
              <a:t> </a:t>
            </a:r>
            <a:r>
              <a:rPr lang="es-ES" sz="2400" b="0" i="0" dirty="0" err="1">
                <a:solidFill>
                  <a:srgbClr val="333333"/>
                </a:solidFill>
                <a:effectLst/>
                <a:latin typeface="+mj-lt"/>
              </a:rPr>
              <a:t>is</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1" dirty="0" err="1">
                <a:solidFill>
                  <a:srgbClr val="333333"/>
                </a:solidFill>
                <a:effectLst/>
                <a:latin typeface="+mj-lt"/>
              </a:rPr>
              <a:t>root</a:t>
            </a:r>
            <a:r>
              <a:rPr lang="es-ES" sz="2400" b="0" i="1" dirty="0">
                <a:solidFill>
                  <a:srgbClr val="333333"/>
                </a:solidFill>
                <a:effectLst/>
                <a:latin typeface="+mj-lt"/>
              </a:rPr>
              <a:t> mean </a:t>
            </a:r>
            <a:r>
              <a:rPr lang="es-ES" sz="2400" b="0" i="1" dirty="0" err="1">
                <a:solidFill>
                  <a:srgbClr val="333333"/>
                </a:solidFill>
                <a:effectLst/>
                <a:latin typeface="+mj-lt"/>
              </a:rPr>
              <a:t>square</a:t>
            </a:r>
            <a:r>
              <a:rPr lang="es-ES" sz="2400" b="0" i="1" dirty="0">
                <a:solidFill>
                  <a:srgbClr val="333333"/>
                </a:solidFill>
                <a:effectLst/>
                <a:latin typeface="+mj-lt"/>
              </a:rPr>
              <a:t> error </a:t>
            </a:r>
            <a:r>
              <a:rPr lang="es-ES" sz="2400" b="0" i="1" dirty="0" err="1">
                <a:solidFill>
                  <a:srgbClr val="333333"/>
                </a:solidFill>
                <a:effectLst/>
                <a:latin typeface="+mj-lt"/>
              </a:rPr>
              <a:t>of</a:t>
            </a:r>
            <a:r>
              <a:rPr lang="es-ES" sz="2400" b="0" i="1" dirty="0">
                <a:solidFill>
                  <a:srgbClr val="333333"/>
                </a:solidFill>
                <a:effectLst/>
                <a:latin typeface="+mj-lt"/>
              </a:rPr>
              <a:t> </a:t>
            </a:r>
            <a:r>
              <a:rPr lang="es-ES" sz="2400" b="0" i="1" dirty="0" err="1">
                <a:solidFill>
                  <a:srgbClr val="333333"/>
                </a:solidFill>
                <a:effectLst/>
                <a:latin typeface="+mj-lt"/>
              </a:rPr>
              <a:t>approximation</a:t>
            </a:r>
            <a:r>
              <a:rPr lang="es-ES" sz="2400" b="0" i="1" dirty="0">
                <a:solidFill>
                  <a:srgbClr val="333333"/>
                </a:solidFill>
                <a:effectLst/>
                <a:latin typeface="+mj-lt"/>
              </a:rPr>
              <a:t> </a:t>
            </a:r>
            <a:endParaRPr lang="es-ES" sz="2400" b="0" i="0" dirty="0">
              <a:solidFill>
                <a:srgbClr val="333333"/>
              </a:solidFill>
              <a:effectLst/>
              <a:latin typeface="+mj-lt"/>
            </a:endParaRPr>
          </a:p>
          <a:p>
            <a:pPr lvl="1" algn="l">
              <a:lnSpc>
                <a:spcPts val="2000"/>
              </a:lnSpc>
            </a:pPr>
            <a:r>
              <a:rPr lang="es-ES" sz="2400" b="0" i="0" dirty="0">
                <a:solidFill>
                  <a:srgbClr val="333333"/>
                </a:solidFill>
                <a:effectLst/>
                <a:latin typeface="+mj-lt"/>
              </a:rPr>
              <a:t>In </a:t>
            </a:r>
            <a:r>
              <a:rPr lang="es-ES" sz="2400" b="0" i="0" dirty="0" err="1">
                <a:solidFill>
                  <a:srgbClr val="333333"/>
                </a:solidFill>
                <a:effectLst/>
                <a:latin typeface="+mj-lt"/>
              </a:rPr>
              <a:t>lavaan</a:t>
            </a:r>
            <a:r>
              <a:rPr lang="es-ES" sz="2400" b="0" i="0" dirty="0">
                <a:solidFill>
                  <a:srgbClr val="333333"/>
                </a:solidFill>
                <a:effectLst/>
                <a:latin typeface="+mj-lt"/>
              </a:rPr>
              <a:t>, </a:t>
            </a:r>
            <a:r>
              <a:rPr lang="es-ES" sz="2400" b="0" i="0" dirty="0" err="1">
                <a:solidFill>
                  <a:srgbClr val="333333"/>
                </a:solidFill>
                <a:effectLst/>
                <a:latin typeface="+mj-lt"/>
              </a:rPr>
              <a:t>you</a:t>
            </a:r>
            <a:r>
              <a:rPr lang="es-ES" sz="2400" b="0" i="0" dirty="0">
                <a:solidFill>
                  <a:srgbClr val="333333"/>
                </a:solidFill>
                <a:effectLst/>
                <a:latin typeface="+mj-lt"/>
              </a:rPr>
              <a:t> </a:t>
            </a:r>
            <a:r>
              <a:rPr lang="es-ES" sz="2400" b="0" i="0" dirty="0" err="1">
                <a:solidFill>
                  <a:srgbClr val="333333"/>
                </a:solidFill>
                <a:effectLst/>
                <a:latin typeface="+mj-lt"/>
              </a:rPr>
              <a:t>also</a:t>
            </a:r>
            <a:r>
              <a:rPr lang="es-ES" sz="2400" b="0" i="0" dirty="0">
                <a:solidFill>
                  <a:srgbClr val="333333"/>
                </a:solidFill>
                <a:effectLst/>
                <a:latin typeface="+mj-lt"/>
              </a:rPr>
              <a:t> </a:t>
            </a:r>
            <a:r>
              <a:rPr lang="es-ES" sz="2400" b="0" i="0" dirty="0" err="1">
                <a:solidFill>
                  <a:srgbClr val="333333"/>
                </a:solidFill>
                <a:effectLst/>
                <a:latin typeface="+mj-lt"/>
              </a:rPr>
              <a:t>obtain</a:t>
            </a:r>
            <a:r>
              <a:rPr lang="es-ES" sz="2400" b="0" i="0" dirty="0">
                <a:solidFill>
                  <a:srgbClr val="333333"/>
                </a:solidFill>
                <a:effectLst/>
                <a:latin typeface="+mj-lt"/>
              </a:rPr>
              <a:t> a </a:t>
            </a:r>
            <a:r>
              <a:rPr lang="es-ES" sz="2400" b="0" i="1" dirty="0">
                <a:solidFill>
                  <a:srgbClr val="333333"/>
                </a:solidFill>
                <a:effectLst/>
                <a:latin typeface="+mj-lt"/>
              </a:rPr>
              <a:t>p</a:t>
            </a:r>
            <a:r>
              <a:rPr lang="es-ES" sz="2400" b="0" i="0" dirty="0">
                <a:solidFill>
                  <a:srgbClr val="333333"/>
                </a:solidFill>
                <a:effectLst/>
                <a:latin typeface="+mj-lt"/>
              </a:rPr>
              <a:t>-</a:t>
            </a:r>
            <a:r>
              <a:rPr lang="es-ES" sz="2400" b="0" i="0" dirty="0" err="1">
                <a:solidFill>
                  <a:srgbClr val="333333"/>
                </a:solidFill>
                <a:effectLst/>
                <a:latin typeface="+mj-lt"/>
              </a:rPr>
              <a:t>value</a:t>
            </a:r>
            <a:r>
              <a:rPr lang="es-ES" sz="2400" b="0" i="0" dirty="0">
                <a:solidFill>
                  <a:srgbClr val="333333"/>
                </a:solidFill>
                <a:effectLst/>
                <a:latin typeface="+mj-lt"/>
              </a:rPr>
              <a:t> </a:t>
            </a:r>
            <a:r>
              <a:rPr lang="es-ES" sz="2400" b="0" i="0" dirty="0" err="1">
                <a:solidFill>
                  <a:srgbClr val="333333"/>
                </a:solidFill>
                <a:effectLst/>
                <a:latin typeface="+mj-lt"/>
              </a:rPr>
              <a:t>of</a:t>
            </a:r>
            <a:r>
              <a:rPr lang="es-ES" sz="2400" b="0" i="0" dirty="0">
                <a:solidFill>
                  <a:srgbClr val="333333"/>
                </a:solidFill>
                <a:effectLst/>
                <a:latin typeface="+mj-lt"/>
              </a:rPr>
              <a:t> </a:t>
            </a:r>
            <a:r>
              <a:rPr lang="es-ES" sz="2400" b="0" i="0" dirty="0" err="1">
                <a:solidFill>
                  <a:srgbClr val="333333"/>
                </a:solidFill>
                <a:effectLst/>
                <a:latin typeface="+mj-lt"/>
              </a:rPr>
              <a:t>close</a:t>
            </a:r>
            <a:r>
              <a:rPr lang="es-ES" sz="2400" b="0" i="0" dirty="0">
                <a:solidFill>
                  <a:srgbClr val="333333"/>
                </a:solidFill>
                <a:effectLst/>
                <a:latin typeface="+mj-lt"/>
              </a:rPr>
              <a:t> </a:t>
            </a:r>
            <a:r>
              <a:rPr lang="es-ES" sz="2400" b="0" i="0" dirty="0" err="1">
                <a:solidFill>
                  <a:srgbClr val="333333"/>
                </a:solidFill>
                <a:effectLst/>
                <a:latin typeface="+mj-lt"/>
              </a:rPr>
              <a:t>fit</a:t>
            </a:r>
            <a:r>
              <a:rPr lang="es-ES" sz="2400" b="0" i="0" dirty="0">
                <a:solidFill>
                  <a:srgbClr val="333333"/>
                </a:solidFill>
                <a:effectLst/>
                <a:latin typeface="+mj-lt"/>
              </a:rPr>
              <a:t>, </a:t>
            </a:r>
            <a:r>
              <a:rPr lang="es-ES" sz="2400" b="0" i="0" dirty="0" err="1">
                <a:solidFill>
                  <a:srgbClr val="333333"/>
                </a:solidFill>
                <a:effectLst/>
                <a:latin typeface="+mj-lt"/>
              </a:rPr>
              <a:t>that</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RMSEA &lt; 0.05. </a:t>
            </a:r>
            <a:r>
              <a:rPr lang="es-ES" sz="2400" b="0" i="0" dirty="0" err="1">
                <a:solidFill>
                  <a:srgbClr val="333333"/>
                </a:solidFill>
                <a:effectLst/>
                <a:latin typeface="+mj-lt"/>
              </a:rPr>
              <a:t>If</a:t>
            </a:r>
            <a:r>
              <a:rPr lang="es-ES" sz="2400" b="0" i="0" dirty="0">
                <a:solidFill>
                  <a:srgbClr val="333333"/>
                </a:solidFill>
                <a:effectLst/>
                <a:latin typeface="+mj-lt"/>
              </a:rPr>
              <a:t> </a:t>
            </a:r>
            <a:r>
              <a:rPr lang="es-ES" sz="2400" b="0" i="0" dirty="0" err="1">
                <a:solidFill>
                  <a:srgbClr val="333333"/>
                </a:solidFill>
                <a:effectLst/>
                <a:latin typeface="+mj-lt"/>
              </a:rPr>
              <a:t>you</a:t>
            </a:r>
            <a:r>
              <a:rPr lang="es-ES" sz="2400" b="0" i="0" dirty="0">
                <a:solidFill>
                  <a:srgbClr val="333333"/>
                </a:solidFill>
                <a:effectLst/>
                <a:latin typeface="+mj-lt"/>
              </a:rPr>
              <a:t> </a:t>
            </a:r>
            <a:r>
              <a:rPr lang="es-ES" sz="2400" b="0" i="0" dirty="0" err="1">
                <a:solidFill>
                  <a:srgbClr val="333333"/>
                </a:solidFill>
                <a:effectLst/>
                <a:latin typeface="+mj-lt"/>
              </a:rPr>
              <a:t>reject</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model</a:t>
            </a:r>
            <a:r>
              <a:rPr lang="es-ES" sz="2400" b="0" i="0" dirty="0">
                <a:solidFill>
                  <a:srgbClr val="333333"/>
                </a:solidFill>
                <a:effectLst/>
                <a:latin typeface="+mj-lt"/>
              </a:rPr>
              <a:t>, </a:t>
            </a:r>
            <a:r>
              <a:rPr lang="es-ES" sz="2400" b="0" i="0" dirty="0" err="1">
                <a:solidFill>
                  <a:srgbClr val="333333"/>
                </a:solidFill>
                <a:effectLst/>
                <a:latin typeface="+mj-lt"/>
              </a:rPr>
              <a:t>it</a:t>
            </a:r>
            <a:r>
              <a:rPr lang="es-ES" sz="2400" b="0" i="0" dirty="0">
                <a:solidFill>
                  <a:srgbClr val="333333"/>
                </a:solidFill>
                <a:effectLst/>
                <a:latin typeface="+mj-lt"/>
              </a:rPr>
              <a:t> </a:t>
            </a:r>
            <a:r>
              <a:rPr lang="es-ES" sz="2400" b="0" i="0" dirty="0" err="1">
                <a:solidFill>
                  <a:srgbClr val="333333"/>
                </a:solidFill>
                <a:effectLst/>
                <a:latin typeface="+mj-lt"/>
              </a:rPr>
              <a:t>means</a:t>
            </a:r>
            <a:r>
              <a:rPr lang="es-ES" sz="2400" b="0" i="0" dirty="0">
                <a:solidFill>
                  <a:srgbClr val="333333"/>
                </a:solidFill>
                <a:effectLst/>
                <a:latin typeface="+mj-lt"/>
              </a:rPr>
              <a:t> </a:t>
            </a:r>
            <a:r>
              <a:rPr lang="es-ES" sz="2400" b="0" i="0" dirty="0" err="1">
                <a:solidFill>
                  <a:srgbClr val="333333"/>
                </a:solidFill>
                <a:effectLst/>
                <a:latin typeface="+mj-lt"/>
              </a:rPr>
              <a:t>your</a:t>
            </a:r>
            <a:r>
              <a:rPr lang="es-ES" sz="2400" b="0" i="0" dirty="0">
                <a:solidFill>
                  <a:srgbClr val="333333"/>
                </a:solidFill>
                <a:effectLst/>
                <a:latin typeface="+mj-lt"/>
              </a:rPr>
              <a:t> </a:t>
            </a:r>
            <a:r>
              <a:rPr lang="es-ES" sz="2400" b="0" i="0" dirty="0" err="1">
                <a:solidFill>
                  <a:srgbClr val="333333"/>
                </a:solidFill>
                <a:effectLst/>
                <a:latin typeface="+mj-lt"/>
              </a:rPr>
              <a:t>model</a:t>
            </a:r>
            <a:r>
              <a:rPr lang="es-ES" sz="2400" b="0" i="0" dirty="0">
                <a:solidFill>
                  <a:srgbClr val="333333"/>
                </a:solidFill>
                <a:effectLst/>
                <a:latin typeface="+mj-lt"/>
              </a:rPr>
              <a:t> </a:t>
            </a:r>
            <a:r>
              <a:rPr lang="es-ES" sz="2400" b="0" i="0" dirty="0" err="1">
                <a:solidFill>
                  <a:srgbClr val="333333"/>
                </a:solidFill>
                <a:effectLst/>
                <a:latin typeface="+mj-lt"/>
              </a:rPr>
              <a:t>is</a:t>
            </a:r>
            <a:r>
              <a:rPr lang="es-ES" sz="2400" b="0" i="0" dirty="0">
                <a:solidFill>
                  <a:srgbClr val="333333"/>
                </a:solidFill>
                <a:effectLst/>
                <a:latin typeface="+mj-lt"/>
              </a:rPr>
              <a:t> </a:t>
            </a:r>
            <a:r>
              <a:rPr lang="es-ES" sz="2400" b="0" i="0" dirty="0" err="1">
                <a:solidFill>
                  <a:srgbClr val="333333"/>
                </a:solidFill>
                <a:effectLst/>
                <a:latin typeface="+mj-lt"/>
              </a:rPr>
              <a:t>not</a:t>
            </a:r>
            <a:r>
              <a:rPr lang="es-ES" sz="2400" b="0" i="0" dirty="0">
                <a:solidFill>
                  <a:srgbClr val="333333"/>
                </a:solidFill>
                <a:effectLst/>
                <a:latin typeface="+mj-lt"/>
              </a:rPr>
              <a:t> a </a:t>
            </a:r>
            <a:r>
              <a:rPr lang="es-ES" sz="2400" b="0" i="0" dirty="0" err="1">
                <a:solidFill>
                  <a:srgbClr val="333333"/>
                </a:solidFill>
                <a:effectLst/>
                <a:latin typeface="+mj-lt"/>
              </a:rPr>
              <a:t>close</a:t>
            </a:r>
            <a:r>
              <a:rPr lang="es-ES" sz="2400" b="0" i="0" dirty="0">
                <a:solidFill>
                  <a:srgbClr val="333333"/>
                </a:solidFill>
                <a:effectLst/>
                <a:latin typeface="+mj-lt"/>
              </a:rPr>
              <a:t> </a:t>
            </a:r>
            <a:r>
              <a:rPr lang="es-ES" sz="2400" b="0" i="0" dirty="0" err="1">
                <a:solidFill>
                  <a:srgbClr val="333333"/>
                </a:solidFill>
                <a:effectLst/>
                <a:latin typeface="+mj-lt"/>
              </a:rPr>
              <a:t>fitting</a:t>
            </a:r>
            <a:r>
              <a:rPr lang="es-ES" sz="2400" b="0" i="0" dirty="0">
                <a:solidFill>
                  <a:srgbClr val="333333"/>
                </a:solidFill>
                <a:effectLst/>
                <a:latin typeface="+mj-lt"/>
              </a:rPr>
              <a:t> </a:t>
            </a:r>
            <a:r>
              <a:rPr lang="es-ES" sz="2400" b="0" i="0" dirty="0" err="1">
                <a:solidFill>
                  <a:srgbClr val="333333"/>
                </a:solidFill>
                <a:effectLst/>
                <a:latin typeface="+mj-lt"/>
              </a:rPr>
              <a:t>model</a:t>
            </a:r>
            <a:r>
              <a:rPr lang="es-ES" sz="2400" b="0" i="0" dirty="0">
                <a:solidFill>
                  <a:srgbClr val="333333"/>
                </a:solidFill>
                <a:effectLst/>
                <a:latin typeface="+mj-lt"/>
              </a:rPr>
              <a:t>.</a:t>
            </a:r>
          </a:p>
          <a:p>
            <a:endParaRPr lang="es-ES" dirty="0"/>
          </a:p>
        </p:txBody>
      </p:sp>
    </p:spTree>
    <p:extLst>
      <p:ext uri="{BB962C8B-B14F-4D97-AF65-F5344CB8AC3E}">
        <p14:creationId xmlns:p14="http://schemas.microsoft.com/office/powerpoint/2010/main" val="251490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9DA21-D402-A552-74F2-E5A9B9CFE3D9}"/>
              </a:ext>
            </a:extLst>
          </p:cNvPr>
          <p:cNvSpPr>
            <a:spLocks noGrp="1"/>
          </p:cNvSpPr>
          <p:nvPr>
            <p:ph type="title"/>
          </p:nvPr>
        </p:nvSpPr>
        <p:spPr/>
        <p:txBody>
          <a:bodyPr>
            <a:normAutofit/>
          </a:bodyPr>
          <a:lstStyle/>
          <a:p>
            <a:r>
              <a:rPr lang="es-ES" sz="2800" b="1" dirty="0"/>
              <a:t>SEM </a:t>
            </a:r>
            <a:r>
              <a:rPr lang="es-ES" sz="2800" b="1" dirty="0" err="1"/>
              <a:t>models</a:t>
            </a:r>
            <a:endParaRPr lang="es-ES" sz="2800" b="1" dirty="0"/>
          </a:p>
        </p:txBody>
      </p:sp>
      <p:pic>
        <p:nvPicPr>
          <p:cNvPr id="5" name="Marcador de contenido 4">
            <a:extLst>
              <a:ext uri="{FF2B5EF4-FFF2-40B4-BE49-F238E27FC236}">
                <a16:creationId xmlns:a16="http://schemas.microsoft.com/office/drawing/2014/main" id="{72DA4BCC-153A-A951-C7CB-990317AA9944}"/>
              </a:ext>
            </a:extLst>
          </p:cNvPr>
          <p:cNvPicPr>
            <a:picLocks noGrp="1" noChangeAspect="1"/>
          </p:cNvPicPr>
          <p:nvPr>
            <p:ph idx="1"/>
          </p:nvPr>
        </p:nvPicPr>
        <p:blipFill>
          <a:blip r:embed="rId2"/>
          <a:stretch>
            <a:fillRect/>
          </a:stretch>
        </p:blipFill>
        <p:spPr>
          <a:xfrm>
            <a:off x="838200" y="2093097"/>
            <a:ext cx="10515600" cy="3816393"/>
          </a:xfrm>
        </p:spPr>
      </p:pic>
    </p:spTree>
    <p:extLst>
      <p:ext uri="{BB962C8B-B14F-4D97-AF65-F5344CB8AC3E}">
        <p14:creationId xmlns:p14="http://schemas.microsoft.com/office/powerpoint/2010/main" val="415657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7BB9A-2206-801B-FCD1-5E33F52EC439}"/>
              </a:ext>
            </a:extLst>
          </p:cNvPr>
          <p:cNvSpPr>
            <a:spLocks noGrp="1"/>
          </p:cNvSpPr>
          <p:nvPr>
            <p:ph type="title"/>
          </p:nvPr>
        </p:nvSpPr>
        <p:spPr>
          <a:xfrm>
            <a:off x="838200" y="365125"/>
            <a:ext cx="10515600" cy="1548342"/>
          </a:xfrm>
        </p:spPr>
        <p:txBody>
          <a:bodyPr>
            <a:normAutofit fontScale="90000"/>
          </a:bodyPr>
          <a:lstStyle/>
          <a:p>
            <a:pPr>
              <a:lnSpc>
                <a:spcPct val="100000"/>
              </a:lnSpc>
            </a:pPr>
            <a:r>
              <a:rPr lang="es-ES" sz="2700" dirty="0"/>
              <a:t>Imagine </a:t>
            </a:r>
            <a:r>
              <a:rPr lang="es-ES" sz="2700" dirty="0" err="1"/>
              <a:t>you</a:t>
            </a:r>
            <a:r>
              <a:rPr lang="es-ES" sz="2700" dirty="0"/>
              <a:t> </a:t>
            </a:r>
            <a:r>
              <a:rPr lang="es-ES" sz="2700" dirty="0" err="1"/>
              <a:t>need</a:t>
            </a:r>
            <a:r>
              <a:rPr lang="es-ES" sz="2700" dirty="0"/>
              <a:t> </a:t>
            </a:r>
            <a:r>
              <a:rPr lang="es-ES" sz="2700" dirty="0" err="1"/>
              <a:t>to</a:t>
            </a:r>
            <a:r>
              <a:rPr lang="es-ES" sz="2700" dirty="0"/>
              <a:t> </a:t>
            </a:r>
            <a:r>
              <a:rPr lang="es-ES" sz="2700" dirty="0" err="1"/>
              <a:t>evaluate</a:t>
            </a:r>
            <a:r>
              <a:rPr lang="es-ES" sz="2700" dirty="0"/>
              <a:t> a real-</a:t>
            </a:r>
            <a:r>
              <a:rPr lang="es-ES" sz="2700" dirty="0" err="1"/>
              <a:t>world</a:t>
            </a:r>
            <a:r>
              <a:rPr lang="es-ES" sz="2700" dirty="0"/>
              <a:t> </a:t>
            </a:r>
            <a:r>
              <a:rPr lang="es-ES" sz="2700" dirty="0" err="1"/>
              <a:t>example</a:t>
            </a:r>
            <a:r>
              <a:rPr lang="es-ES" sz="2700" dirty="0"/>
              <a:t> </a:t>
            </a:r>
            <a:r>
              <a:rPr lang="es-ES" sz="2700" dirty="0" err="1"/>
              <a:t>of</a:t>
            </a:r>
            <a:r>
              <a:rPr lang="es-ES" sz="2700" dirty="0"/>
              <a:t> a </a:t>
            </a:r>
            <a:r>
              <a:rPr lang="es-ES" sz="2700" dirty="0" err="1"/>
              <a:t>questionnaire</a:t>
            </a:r>
            <a:r>
              <a:rPr lang="es-ES" sz="2700" dirty="0"/>
              <a:t> </a:t>
            </a:r>
            <a:r>
              <a:rPr lang="es-ES" sz="2700" dirty="0" err="1"/>
              <a:t>known</a:t>
            </a:r>
            <a:r>
              <a:rPr lang="es-ES" sz="2700" dirty="0"/>
              <a:t> as </a:t>
            </a:r>
            <a:r>
              <a:rPr lang="es-ES" sz="2700" dirty="0" err="1"/>
              <a:t>the</a:t>
            </a:r>
            <a:r>
              <a:rPr lang="es-ES" sz="2700" dirty="0"/>
              <a:t> SPSS </a:t>
            </a:r>
            <a:r>
              <a:rPr lang="es-ES" sz="2700" dirty="0" err="1"/>
              <a:t>Anxiety</a:t>
            </a:r>
            <a:r>
              <a:rPr lang="es-ES" sz="2700" dirty="0"/>
              <a:t> </a:t>
            </a:r>
            <a:r>
              <a:rPr lang="es-ES" sz="2700" dirty="0" err="1"/>
              <a:t>Questionnaire</a:t>
            </a:r>
            <a:r>
              <a:rPr lang="es-ES" sz="2700" dirty="0"/>
              <a:t> (SAQ), as </a:t>
            </a:r>
            <a:r>
              <a:rPr lang="es-ES" sz="2700" dirty="0" err="1"/>
              <a:t>described</a:t>
            </a:r>
            <a:r>
              <a:rPr lang="es-ES" sz="2700" dirty="0"/>
              <a:t> </a:t>
            </a:r>
            <a:r>
              <a:rPr lang="es-ES" sz="2700" dirty="0" err="1"/>
              <a:t>by</a:t>
            </a:r>
            <a:r>
              <a:rPr lang="es-ES" sz="2700" dirty="0"/>
              <a:t> Andy Field. </a:t>
            </a:r>
            <a:r>
              <a:rPr lang="es-ES" sz="2700" dirty="0" err="1"/>
              <a:t>The</a:t>
            </a:r>
            <a:r>
              <a:rPr lang="es-ES" sz="2700" dirty="0"/>
              <a:t> </a:t>
            </a:r>
            <a:r>
              <a:rPr lang="es-ES" sz="2700" dirty="0" err="1"/>
              <a:t>first</a:t>
            </a:r>
            <a:r>
              <a:rPr lang="es-ES" sz="2700" dirty="0"/>
              <a:t> </a:t>
            </a:r>
            <a:r>
              <a:rPr lang="es-ES" sz="2700" dirty="0" err="1"/>
              <a:t>eight</a:t>
            </a:r>
            <a:r>
              <a:rPr lang="es-ES" sz="2700" dirty="0"/>
              <a:t> </a:t>
            </a:r>
            <a:r>
              <a:rPr lang="es-ES" sz="2700" dirty="0" err="1"/>
              <a:t>items</a:t>
            </a:r>
            <a:r>
              <a:rPr lang="es-ES" sz="2700" dirty="0"/>
              <a:t> </a:t>
            </a:r>
            <a:r>
              <a:rPr lang="es-ES" sz="2700" dirty="0" err="1"/>
              <a:t>of</a:t>
            </a:r>
            <a:r>
              <a:rPr lang="es-ES" sz="2700" dirty="0"/>
              <a:t> </a:t>
            </a:r>
            <a:r>
              <a:rPr lang="es-ES" sz="2700" dirty="0" err="1"/>
              <a:t>the</a:t>
            </a:r>
            <a:r>
              <a:rPr lang="es-ES" sz="2700" dirty="0"/>
              <a:t> </a:t>
            </a:r>
            <a:r>
              <a:rPr lang="es-ES" sz="2700" dirty="0" err="1"/>
              <a:t>questionnaire</a:t>
            </a:r>
            <a:r>
              <a:rPr lang="es-ES" sz="2700" dirty="0"/>
              <a:t> are as </a:t>
            </a:r>
            <a:r>
              <a:rPr lang="es-ES" sz="2700" dirty="0" err="1"/>
              <a:t>follows</a:t>
            </a:r>
            <a:r>
              <a:rPr lang="es-ES" sz="2700" dirty="0"/>
              <a:t> (note </a:t>
            </a:r>
            <a:r>
              <a:rPr lang="es-ES" sz="2700" dirty="0" err="1"/>
              <a:t>that</a:t>
            </a:r>
            <a:r>
              <a:rPr lang="es-ES" sz="2700" dirty="0"/>
              <a:t> </a:t>
            </a:r>
            <a:r>
              <a:rPr lang="es-ES" sz="2700" dirty="0" err="1"/>
              <a:t>these</a:t>
            </a:r>
            <a:r>
              <a:rPr lang="es-ES" sz="2700" dirty="0"/>
              <a:t> </a:t>
            </a:r>
            <a:r>
              <a:rPr lang="es-ES" sz="2700" dirty="0" err="1"/>
              <a:t>items</a:t>
            </a:r>
            <a:r>
              <a:rPr lang="es-ES" sz="2700" dirty="0"/>
              <a:t> </a:t>
            </a:r>
            <a:r>
              <a:rPr lang="es-ES" sz="2700" dirty="0" err="1"/>
              <a:t>have</a:t>
            </a:r>
            <a:r>
              <a:rPr lang="es-ES" sz="2700" dirty="0"/>
              <a:t> </a:t>
            </a:r>
            <a:r>
              <a:rPr lang="es-ES" sz="2700" dirty="0" err="1"/>
              <a:t>been</a:t>
            </a:r>
            <a:r>
              <a:rPr lang="es-ES" sz="2700" dirty="0"/>
              <a:t> </a:t>
            </a:r>
            <a:r>
              <a:rPr lang="es-ES" sz="2700" dirty="0" err="1"/>
              <a:t>slightly</a:t>
            </a:r>
            <a:r>
              <a:rPr lang="es-ES" sz="2700" dirty="0"/>
              <a:t> </a:t>
            </a:r>
            <a:r>
              <a:rPr lang="es-ES" sz="2700" dirty="0" err="1"/>
              <a:t>modified</a:t>
            </a:r>
            <a:r>
              <a:rPr lang="es-ES" sz="2700" dirty="0"/>
              <a:t> </a:t>
            </a:r>
            <a:r>
              <a:rPr lang="es-ES" sz="2700" dirty="0" err="1"/>
              <a:t>from</a:t>
            </a:r>
            <a:r>
              <a:rPr lang="es-ES" sz="2700" dirty="0"/>
              <a:t> </a:t>
            </a:r>
            <a:r>
              <a:rPr lang="es-ES" sz="2700" dirty="0" err="1"/>
              <a:t>the</a:t>
            </a:r>
            <a:r>
              <a:rPr lang="es-ES" sz="2700" dirty="0"/>
              <a:t> original </a:t>
            </a:r>
            <a:r>
              <a:rPr lang="es-ES" sz="2700" dirty="0" err="1"/>
              <a:t>dataset</a:t>
            </a:r>
            <a:r>
              <a:rPr lang="es-ES" sz="2700" dirty="0"/>
              <a:t>):</a:t>
            </a:r>
          </a:p>
        </p:txBody>
      </p:sp>
      <p:sp>
        <p:nvSpPr>
          <p:cNvPr id="3" name="Marcador de contenido 2">
            <a:extLst>
              <a:ext uri="{FF2B5EF4-FFF2-40B4-BE49-F238E27FC236}">
                <a16:creationId xmlns:a16="http://schemas.microsoft.com/office/drawing/2014/main" id="{54D71BA9-FB84-9C6A-246A-90F7E35E2646}"/>
              </a:ext>
            </a:extLst>
          </p:cNvPr>
          <p:cNvSpPr>
            <a:spLocks noGrp="1"/>
          </p:cNvSpPr>
          <p:nvPr>
            <p:ph idx="1"/>
          </p:nvPr>
        </p:nvSpPr>
        <p:spPr>
          <a:xfrm>
            <a:off x="569843" y="2239616"/>
            <a:ext cx="11158331" cy="4618383"/>
          </a:xfrm>
        </p:spPr>
        <p:txBody>
          <a:bodyPr/>
          <a:lstStyle/>
          <a:p>
            <a:pPr marL="514350" indent="-514350" algn="l">
              <a:lnSpc>
                <a:spcPts val="2000"/>
              </a:lnSpc>
              <a:spcAft>
                <a:spcPts val="1000"/>
              </a:spcAft>
              <a:buFont typeface="+mj-lt"/>
              <a:buAutoNum type="arabicPeriod"/>
            </a:pPr>
            <a:r>
              <a:rPr lang="es-ES" b="0" i="0" dirty="0">
                <a:solidFill>
                  <a:srgbClr val="333333"/>
                </a:solidFill>
                <a:effectLst/>
                <a:latin typeface="ProximaNova"/>
              </a:rPr>
              <a:t>SEM </a:t>
            </a:r>
            <a:r>
              <a:rPr lang="es-ES" b="0" i="0" dirty="0" err="1">
                <a:solidFill>
                  <a:srgbClr val="333333"/>
                </a:solidFill>
                <a:effectLst/>
                <a:latin typeface="ProximaNova"/>
              </a:rPr>
              <a:t>makes</a:t>
            </a:r>
            <a:r>
              <a:rPr lang="es-ES" b="0" i="0" dirty="0">
                <a:solidFill>
                  <a:srgbClr val="333333"/>
                </a:solidFill>
                <a:effectLst/>
                <a:latin typeface="ProximaNova"/>
              </a:rPr>
              <a:t> me </a:t>
            </a:r>
            <a:r>
              <a:rPr lang="es-ES" b="0" i="0" dirty="0" err="1">
                <a:solidFill>
                  <a:srgbClr val="333333"/>
                </a:solidFill>
                <a:effectLst/>
                <a:latin typeface="ProximaNova"/>
              </a:rPr>
              <a:t>cry</a:t>
            </a:r>
            <a:endParaRPr lang="es-ES" dirty="0">
              <a:solidFill>
                <a:srgbClr val="333333"/>
              </a:solidFill>
              <a:latin typeface="ProximaNova"/>
            </a:endParaRPr>
          </a:p>
          <a:p>
            <a:pPr marL="514350" indent="-514350" algn="l">
              <a:lnSpc>
                <a:spcPts val="2000"/>
              </a:lnSpc>
              <a:spcAft>
                <a:spcPts val="1000"/>
              </a:spcAft>
              <a:buFont typeface="+mj-lt"/>
              <a:buAutoNum type="arabicPeriod"/>
            </a:pPr>
            <a:r>
              <a:rPr lang="es-ES" b="0" i="0" dirty="0" err="1">
                <a:solidFill>
                  <a:srgbClr val="333333"/>
                </a:solidFill>
                <a:effectLst/>
                <a:latin typeface="ProximaNova"/>
              </a:rPr>
              <a:t>My</a:t>
            </a:r>
            <a:r>
              <a:rPr lang="es-ES" b="0" i="0" dirty="0">
                <a:solidFill>
                  <a:srgbClr val="333333"/>
                </a:solidFill>
                <a:effectLst/>
                <a:latin typeface="ProximaNova"/>
              </a:rPr>
              <a:t> </a:t>
            </a:r>
            <a:r>
              <a:rPr lang="es-ES" b="0" i="0" dirty="0" err="1">
                <a:solidFill>
                  <a:srgbClr val="333333"/>
                </a:solidFill>
                <a:effectLst/>
                <a:latin typeface="ProximaNova"/>
              </a:rPr>
              <a:t>friends</a:t>
            </a:r>
            <a:r>
              <a:rPr lang="es-ES" b="0" i="0" dirty="0">
                <a:solidFill>
                  <a:srgbClr val="333333"/>
                </a:solidFill>
                <a:effectLst/>
                <a:latin typeface="ProximaNova"/>
              </a:rPr>
              <a:t> </a:t>
            </a:r>
            <a:r>
              <a:rPr lang="es-ES" b="0" i="0" dirty="0" err="1">
                <a:solidFill>
                  <a:srgbClr val="333333"/>
                </a:solidFill>
                <a:effectLst/>
                <a:latin typeface="ProximaNova"/>
              </a:rPr>
              <a:t>will</a:t>
            </a:r>
            <a:r>
              <a:rPr lang="es-ES" b="0" i="0" dirty="0">
                <a:solidFill>
                  <a:srgbClr val="333333"/>
                </a:solidFill>
                <a:effectLst/>
                <a:latin typeface="ProximaNova"/>
              </a:rPr>
              <a:t> </a:t>
            </a:r>
            <a:r>
              <a:rPr lang="es-ES" b="0" i="0" dirty="0" err="1">
                <a:solidFill>
                  <a:srgbClr val="333333"/>
                </a:solidFill>
                <a:effectLst/>
                <a:latin typeface="ProximaNova"/>
              </a:rPr>
              <a:t>think</a:t>
            </a:r>
            <a:r>
              <a:rPr lang="es-ES" b="0" i="0" dirty="0">
                <a:solidFill>
                  <a:srgbClr val="333333"/>
                </a:solidFill>
                <a:effectLst/>
                <a:latin typeface="ProximaNova"/>
              </a:rPr>
              <a:t> </a:t>
            </a:r>
            <a:r>
              <a:rPr lang="es-ES" b="0" i="0" dirty="0" err="1">
                <a:solidFill>
                  <a:srgbClr val="333333"/>
                </a:solidFill>
                <a:effectLst/>
                <a:latin typeface="ProximaNova"/>
              </a:rPr>
              <a:t>I’m</a:t>
            </a:r>
            <a:r>
              <a:rPr lang="es-ES" b="0" i="0" dirty="0">
                <a:solidFill>
                  <a:srgbClr val="333333"/>
                </a:solidFill>
                <a:effectLst/>
                <a:latin typeface="ProximaNova"/>
              </a:rPr>
              <a:t> </a:t>
            </a:r>
            <a:r>
              <a:rPr lang="es-ES" b="0" i="0" dirty="0" err="1">
                <a:solidFill>
                  <a:srgbClr val="333333"/>
                </a:solidFill>
                <a:effectLst/>
                <a:latin typeface="ProximaNova"/>
              </a:rPr>
              <a:t>stupid</a:t>
            </a:r>
            <a:r>
              <a:rPr lang="es-ES" b="0" i="0" dirty="0">
                <a:solidFill>
                  <a:srgbClr val="333333"/>
                </a:solidFill>
                <a:effectLst/>
                <a:latin typeface="ProximaNova"/>
              </a:rPr>
              <a:t> </a:t>
            </a:r>
            <a:r>
              <a:rPr lang="es-ES" b="0" i="0" dirty="0" err="1">
                <a:solidFill>
                  <a:srgbClr val="333333"/>
                </a:solidFill>
                <a:effectLst/>
                <a:latin typeface="ProximaNova"/>
              </a:rPr>
              <a:t>for</a:t>
            </a:r>
            <a:r>
              <a:rPr lang="es-ES" b="0" i="0" dirty="0">
                <a:solidFill>
                  <a:srgbClr val="333333"/>
                </a:solidFill>
                <a:effectLst/>
                <a:latin typeface="ProximaNova"/>
              </a:rPr>
              <a:t> </a:t>
            </a:r>
            <a:r>
              <a:rPr lang="es-ES" b="0" i="0" dirty="0" err="1">
                <a:solidFill>
                  <a:srgbClr val="333333"/>
                </a:solidFill>
                <a:effectLst/>
                <a:latin typeface="ProximaNova"/>
              </a:rPr>
              <a:t>not</a:t>
            </a:r>
            <a:r>
              <a:rPr lang="es-ES" b="0" i="0" dirty="0">
                <a:solidFill>
                  <a:srgbClr val="333333"/>
                </a:solidFill>
                <a:effectLst/>
                <a:latin typeface="ProximaNova"/>
              </a:rPr>
              <a:t> </a:t>
            </a:r>
            <a:r>
              <a:rPr lang="es-ES" b="0" i="0" dirty="0" err="1">
                <a:solidFill>
                  <a:srgbClr val="333333"/>
                </a:solidFill>
                <a:effectLst/>
                <a:latin typeface="ProximaNova"/>
              </a:rPr>
              <a:t>being</a:t>
            </a:r>
            <a:r>
              <a:rPr lang="es-ES" b="0" i="0" dirty="0">
                <a:solidFill>
                  <a:srgbClr val="333333"/>
                </a:solidFill>
                <a:effectLst/>
                <a:latin typeface="ProximaNova"/>
              </a:rPr>
              <a:t> </a:t>
            </a:r>
            <a:r>
              <a:rPr lang="es-ES" b="0" i="0" dirty="0" err="1">
                <a:solidFill>
                  <a:srgbClr val="333333"/>
                </a:solidFill>
                <a:effectLst/>
                <a:latin typeface="ProximaNova"/>
              </a:rPr>
              <a:t>able</a:t>
            </a:r>
            <a:r>
              <a:rPr lang="es-ES" b="0" i="0" dirty="0">
                <a:solidFill>
                  <a:srgbClr val="333333"/>
                </a:solidFill>
                <a:effectLst/>
                <a:latin typeface="ProximaNova"/>
              </a:rPr>
              <a:t> </a:t>
            </a:r>
            <a:r>
              <a:rPr lang="es-ES" b="0" i="0" dirty="0" err="1">
                <a:solidFill>
                  <a:srgbClr val="333333"/>
                </a:solidFill>
                <a:effectLst/>
                <a:latin typeface="ProximaNova"/>
              </a:rPr>
              <a:t>to</a:t>
            </a:r>
            <a:r>
              <a:rPr lang="es-ES" b="0" i="0" dirty="0">
                <a:solidFill>
                  <a:srgbClr val="333333"/>
                </a:solidFill>
                <a:effectLst/>
                <a:latin typeface="ProximaNova"/>
              </a:rPr>
              <a:t> cope </a:t>
            </a:r>
            <a:r>
              <a:rPr lang="es-ES" b="0" i="0" dirty="0" err="1">
                <a:solidFill>
                  <a:srgbClr val="333333"/>
                </a:solidFill>
                <a:effectLst/>
                <a:latin typeface="ProximaNova"/>
              </a:rPr>
              <a:t>with</a:t>
            </a:r>
            <a:r>
              <a:rPr lang="es-ES" b="0" i="0" dirty="0">
                <a:solidFill>
                  <a:srgbClr val="333333"/>
                </a:solidFill>
                <a:effectLst/>
                <a:latin typeface="ProximaNova"/>
              </a:rPr>
              <a:t> </a:t>
            </a:r>
            <a:r>
              <a:rPr lang="es-ES" b="0" i="0" dirty="0" err="1">
                <a:solidFill>
                  <a:srgbClr val="333333"/>
                </a:solidFill>
                <a:effectLst/>
                <a:latin typeface="ProximaNova"/>
              </a:rPr>
              <a:t>lavaan</a:t>
            </a:r>
            <a:endParaRPr lang="es-ES" b="0" i="0" dirty="0">
              <a:solidFill>
                <a:srgbClr val="333333"/>
              </a:solidFill>
              <a:effectLst/>
              <a:latin typeface="ProximaNova"/>
            </a:endParaRPr>
          </a:p>
          <a:p>
            <a:pPr marL="514350" indent="-514350" algn="l">
              <a:lnSpc>
                <a:spcPts val="2000"/>
              </a:lnSpc>
              <a:spcAft>
                <a:spcPts val="1000"/>
              </a:spcAft>
              <a:buFont typeface="+mj-lt"/>
              <a:buAutoNum type="arabicPeriod"/>
            </a:pPr>
            <a:r>
              <a:rPr lang="es-ES" b="0" i="0" dirty="0">
                <a:solidFill>
                  <a:srgbClr val="333333"/>
                </a:solidFill>
                <a:effectLst/>
                <a:latin typeface="ProximaNova"/>
              </a:rPr>
              <a:t>CFA excite me</a:t>
            </a:r>
          </a:p>
          <a:p>
            <a:pPr marL="514350" indent="-514350" algn="l">
              <a:lnSpc>
                <a:spcPts val="2000"/>
              </a:lnSpc>
              <a:spcAft>
                <a:spcPts val="1000"/>
              </a:spcAft>
              <a:buFont typeface="+mj-lt"/>
              <a:buAutoNum type="arabicPeriod"/>
            </a:pPr>
            <a:r>
              <a:rPr lang="es-ES" b="0" i="0" dirty="0">
                <a:solidFill>
                  <a:srgbClr val="333333"/>
                </a:solidFill>
                <a:effectLst/>
                <a:latin typeface="ProximaNova"/>
              </a:rPr>
              <a:t>I </a:t>
            </a:r>
            <a:r>
              <a:rPr lang="es-ES" b="0" i="0" dirty="0" err="1">
                <a:solidFill>
                  <a:srgbClr val="333333"/>
                </a:solidFill>
                <a:effectLst/>
                <a:latin typeface="ProximaNova"/>
              </a:rPr>
              <a:t>dream</a:t>
            </a:r>
            <a:r>
              <a:rPr lang="es-ES" b="0" i="0" dirty="0">
                <a:solidFill>
                  <a:srgbClr val="333333"/>
                </a:solidFill>
                <a:effectLst/>
                <a:latin typeface="ProximaNova"/>
              </a:rPr>
              <a:t> </a:t>
            </a:r>
            <a:r>
              <a:rPr lang="es-ES" b="0" i="0" dirty="0" err="1">
                <a:solidFill>
                  <a:srgbClr val="333333"/>
                </a:solidFill>
                <a:effectLst/>
                <a:latin typeface="ProximaNova"/>
              </a:rPr>
              <a:t>that</a:t>
            </a:r>
            <a:r>
              <a:rPr lang="es-ES" b="0" i="0" dirty="0">
                <a:solidFill>
                  <a:srgbClr val="333333"/>
                </a:solidFill>
                <a:effectLst/>
                <a:latin typeface="ProximaNova"/>
              </a:rPr>
              <a:t> Pearson </a:t>
            </a:r>
            <a:r>
              <a:rPr lang="es-ES" b="0" i="0" dirty="0" err="1">
                <a:solidFill>
                  <a:srgbClr val="333333"/>
                </a:solidFill>
                <a:effectLst/>
                <a:latin typeface="ProximaNova"/>
              </a:rPr>
              <a:t>is</a:t>
            </a:r>
            <a:r>
              <a:rPr lang="es-ES" b="0" i="0" dirty="0">
                <a:solidFill>
                  <a:srgbClr val="333333"/>
                </a:solidFill>
                <a:effectLst/>
                <a:latin typeface="ProximaNova"/>
              </a:rPr>
              <a:t> </a:t>
            </a:r>
            <a:r>
              <a:rPr lang="es-ES" b="0" i="0" dirty="0" err="1">
                <a:solidFill>
                  <a:srgbClr val="333333"/>
                </a:solidFill>
                <a:effectLst/>
                <a:latin typeface="ProximaNova"/>
              </a:rPr>
              <a:t>attacking</a:t>
            </a:r>
            <a:r>
              <a:rPr lang="es-ES" b="0" i="0" dirty="0">
                <a:solidFill>
                  <a:srgbClr val="333333"/>
                </a:solidFill>
                <a:effectLst/>
                <a:latin typeface="ProximaNova"/>
              </a:rPr>
              <a:t> me </a:t>
            </a:r>
            <a:r>
              <a:rPr lang="es-ES" b="0" i="0" dirty="0" err="1">
                <a:solidFill>
                  <a:srgbClr val="333333"/>
                </a:solidFill>
                <a:effectLst/>
                <a:latin typeface="ProximaNova"/>
              </a:rPr>
              <a:t>with</a:t>
            </a:r>
            <a:r>
              <a:rPr lang="es-ES" b="0" i="0" dirty="0">
                <a:solidFill>
                  <a:srgbClr val="333333"/>
                </a:solidFill>
                <a:effectLst/>
                <a:latin typeface="ProximaNova"/>
              </a:rPr>
              <a:t> </a:t>
            </a:r>
            <a:r>
              <a:rPr lang="es-ES" b="0" i="0" dirty="0" err="1">
                <a:solidFill>
                  <a:srgbClr val="333333"/>
                </a:solidFill>
                <a:effectLst/>
                <a:latin typeface="ProximaNova"/>
              </a:rPr>
              <a:t>correlation</a:t>
            </a:r>
            <a:r>
              <a:rPr lang="es-ES" b="0" i="0" dirty="0">
                <a:solidFill>
                  <a:srgbClr val="333333"/>
                </a:solidFill>
                <a:effectLst/>
                <a:latin typeface="ProximaNova"/>
              </a:rPr>
              <a:t> </a:t>
            </a:r>
            <a:r>
              <a:rPr lang="es-ES" b="0" i="0" dirty="0" err="1">
                <a:solidFill>
                  <a:srgbClr val="333333"/>
                </a:solidFill>
                <a:effectLst/>
                <a:latin typeface="ProximaNova"/>
              </a:rPr>
              <a:t>coefficients</a:t>
            </a:r>
            <a:endParaRPr lang="es-ES" dirty="0">
              <a:solidFill>
                <a:srgbClr val="333333"/>
              </a:solidFill>
              <a:latin typeface="ProximaNova"/>
            </a:endParaRPr>
          </a:p>
          <a:p>
            <a:pPr marL="514350" indent="-514350" algn="l">
              <a:lnSpc>
                <a:spcPts val="2000"/>
              </a:lnSpc>
              <a:spcAft>
                <a:spcPts val="1000"/>
              </a:spcAft>
              <a:buFont typeface="+mj-lt"/>
              <a:buAutoNum type="arabicPeriod"/>
            </a:pPr>
            <a:r>
              <a:rPr lang="es-ES" b="0" i="0" dirty="0">
                <a:solidFill>
                  <a:srgbClr val="333333"/>
                </a:solidFill>
                <a:effectLst/>
                <a:latin typeface="ProximaNova"/>
              </a:rPr>
              <a:t>I </a:t>
            </a:r>
            <a:r>
              <a:rPr lang="es-ES" b="0" i="0" dirty="0" err="1">
                <a:solidFill>
                  <a:srgbClr val="333333"/>
                </a:solidFill>
                <a:effectLst/>
                <a:latin typeface="ProximaNova"/>
              </a:rPr>
              <a:t>don’t</a:t>
            </a:r>
            <a:r>
              <a:rPr lang="es-ES" b="0" i="0" dirty="0">
                <a:solidFill>
                  <a:srgbClr val="333333"/>
                </a:solidFill>
                <a:effectLst/>
                <a:latin typeface="ProximaNova"/>
              </a:rPr>
              <a:t> </a:t>
            </a:r>
            <a:r>
              <a:rPr lang="es-ES" b="0" i="0" dirty="0" err="1">
                <a:solidFill>
                  <a:srgbClr val="333333"/>
                </a:solidFill>
                <a:effectLst/>
                <a:latin typeface="ProximaNova"/>
              </a:rPr>
              <a:t>understand</a:t>
            </a:r>
            <a:r>
              <a:rPr lang="es-ES" b="0" i="0" dirty="0">
                <a:solidFill>
                  <a:srgbClr val="333333"/>
                </a:solidFill>
                <a:effectLst/>
                <a:latin typeface="ProximaNova"/>
              </a:rPr>
              <a:t> </a:t>
            </a:r>
            <a:r>
              <a:rPr lang="es-ES" b="0" i="0" dirty="0" err="1">
                <a:solidFill>
                  <a:srgbClr val="333333"/>
                </a:solidFill>
                <a:effectLst/>
                <a:latin typeface="ProximaNova"/>
              </a:rPr>
              <a:t>statistics</a:t>
            </a:r>
            <a:endParaRPr lang="es-ES" dirty="0">
              <a:solidFill>
                <a:srgbClr val="333333"/>
              </a:solidFill>
              <a:latin typeface="ProximaNova"/>
            </a:endParaRPr>
          </a:p>
          <a:p>
            <a:pPr marL="514350" indent="-514350" algn="l">
              <a:lnSpc>
                <a:spcPts val="2000"/>
              </a:lnSpc>
              <a:spcAft>
                <a:spcPts val="1000"/>
              </a:spcAft>
              <a:buFont typeface="+mj-lt"/>
              <a:buAutoNum type="arabicPeriod"/>
            </a:pPr>
            <a:r>
              <a:rPr lang="es-ES" b="0" i="0" dirty="0">
                <a:solidFill>
                  <a:srgbClr val="333333"/>
                </a:solidFill>
                <a:effectLst/>
                <a:latin typeface="ProximaNova"/>
              </a:rPr>
              <a:t>I </a:t>
            </a:r>
            <a:r>
              <a:rPr lang="es-ES" b="0" i="0" dirty="0" err="1">
                <a:solidFill>
                  <a:srgbClr val="333333"/>
                </a:solidFill>
                <a:effectLst/>
                <a:latin typeface="ProximaNova"/>
              </a:rPr>
              <a:t>have</a:t>
            </a:r>
            <a:r>
              <a:rPr lang="es-ES" b="0" i="0" dirty="0">
                <a:solidFill>
                  <a:srgbClr val="333333"/>
                </a:solidFill>
                <a:effectLst/>
                <a:latin typeface="ProximaNova"/>
              </a:rPr>
              <a:t> </a:t>
            </a:r>
            <a:r>
              <a:rPr lang="es-ES" b="0" i="0" dirty="0" err="1">
                <a:solidFill>
                  <a:srgbClr val="333333"/>
                </a:solidFill>
                <a:effectLst/>
                <a:latin typeface="ProximaNova"/>
              </a:rPr>
              <a:t>little</a:t>
            </a:r>
            <a:r>
              <a:rPr lang="es-ES" b="0" i="0" dirty="0">
                <a:solidFill>
                  <a:srgbClr val="333333"/>
                </a:solidFill>
                <a:effectLst/>
                <a:latin typeface="ProximaNova"/>
              </a:rPr>
              <a:t> </a:t>
            </a:r>
            <a:r>
              <a:rPr lang="es-ES" b="0" i="0" dirty="0" err="1">
                <a:solidFill>
                  <a:srgbClr val="333333"/>
                </a:solidFill>
                <a:effectLst/>
                <a:latin typeface="ProximaNova"/>
              </a:rPr>
              <a:t>experience</a:t>
            </a:r>
            <a:r>
              <a:rPr lang="es-ES" b="0" i="0" dirty="0">
                <a:solidFill>
                  <a:srgbClr val="333333"/>
                </a:solidFill>
                <a:effectLst/>
                <a:latin typeface="ProximaNova"/>
              </a:rPr>
              <a:t> </a:t>
            </a:r>
            <a:r>
              <a:rPr lang="es-ES" b="0" i="0" dirty="0" err="1">
                <a:solidFill>
                  <a:srgbClr val="333333"/>
                </a:solidFill>
                <a:effectLst/>
                <a:latin typeface="ProximaNova"/>
              </a:rPr>
              <a:t>with</a:t>
            </a:r>
            <a:r>
              <a:rPr lang="es-ES" b="0" i="0" dirty="0">
                <a:solidFill>
                  <a:srgbClr val="333333"/>
                </a:solidFill>
                <a:effectLst/>
                <a:latin typeface="ProximaNova"/>
              </a:rPr>
              <a:t> R</a:t>
            </a:r>
            <a:endParaRPr lang="es-ES" dirty="0">
              <a:solidFill>
                <a:srgbClr val="333333"/>
              </a:solidFill>
              <a:latin typeface="ProximaNova"/>
            </a:endParaRPr>
          </a:p>
          <a:p>
            <a:pPr marL="514350" indent="-514350" algn="l">
              <a:lnSpc>
                <a:spcPts val="2000"/>
              </a:lnSpc>
              <a:spcAft>
                <a:spcPts val="1000"/>
              </a:spcAft>
              <a:buFont typeface="+mj-lt"/>
              <a:buAutoNum type="arabicPeriod"/>
            </a:pPr>
            <a:r>
              <a:rPr lang="es-ES" dirty="0">
                <a:solidFill>
                  <a:srgbClr val="333333"/>
                </a:solidFill>
                <a:latin typeface="ProximaNova"/>
              </a:rPr>
              <a:t>R </a:t>
            </a:r>
            <a:r>
              <a:rPr lang="es-ES" dirty="0" err="1">
                <a:solidFill>
                  <a:srgbClr val="333333"/>
                </a:solidFill>
                <a:latin typeface="ProximaNova"/>
              </a:rPr>
              <a:t>libraries</a:t>
            </a:r>
            <a:r>
              <a:rPr lang="es-ES" dirty="0">
                <a:solidFill>
                  <a:srgbClr val="333333"/>
                </a:solidFill>
                <a:latin typeface="ProximaNova"/>
              </a:rPr>
              <a:t> </a:t>
            </a:r>
            <a:r>
              <a:rPr lang="es-ES" b="0" i="0" dirty="0" err="1">
                <a:solidFill>
                  <a:srgbClr val="333333"/>
                </a:solidFill>
                <a:effectLst/>
                <a:latin typeface="ProximaNova"/>
              </a:rPr>
              <a:t>hate</a:t>
            </a:r>
            <a:r>
              <a:rPr lang="es-ES" b="0" i="0" dirty="0">
                <a:solidFill>
                  <a:srgbClr val="333333"/>
                </a:solidFill>
                <a:effectLst/>
                <a:latin typeface="ProximaNova"/>
              </a:rPr>
              <a:t> me</a:t>
            </a:r>
          </a:p>
          <a:p>
            <a:pPr marL="514350" indent="-514350" algn="l">
              <a:lnSpc>
                <a:spcPts val="2000"/>
              </a:lnSpc>
              <a:spcAft>
                <a:spcPts val="1000"/>
              </a:spcAft>
              <a:buFont typeface="+mj-lt"/>
              <a:buAutoNum type="arabicPeriod"/>
            </a:pPr>
            <a:r>
              <a:rPr lang="es-ES" b="0" i="0" dirty="0">
                <a:solidFill>
                  <a:srgbClr val="333333"/>
                </a:solidFill>
                <a:effectLst/>
                <a:latin typeface="ProximaNova"/>
              </a:rPr>
              <a:t>I </a:t>
            </a:r>
            <a:r>
              <a:rPr lang="es-ES" b="0" i="0" dirty="0" err="1">
                <a:solidFill>
                  <a:srgbClr val="333333"/>
                </a:solidFill>
                <a:effectLst/>
                <a:latin typeface="ProximaNova"/>
              </a:rPr>
              <a:t>have</a:t>
            </a:r>
            <a:r>
              <a:rPr lang="es-ES" b="0" i="0" dirty="0">
                <a:solidFill>
                  <a:srgbClr val="333333"/>
                </a:solidFill>
                <a:effectLst/>
                <a:latin typeface="ProximaNova"/>
              </a:rPr>
              <a:t> </a:t>
            </a:r>
            <a:r>
              <a:rPr lang="es-ES" b="0" i="0" dirty="0" err="1">
                <a:solidFill>
                  <a:srgbClr val="333333"/>
                </a:solidFill>
                <a:effectLst/>
                <a:latin typeface="ProximaNova"/>
              </a:rPr>
              <a:t>never</a:t>
            </a:r>
            <a:r>
              <a:rPr lang="es-ES" b="0" i="0" dirty="0">
                <a:solidFill>
                  <a:srgbClr val="333333"/>
                </a:solidFill>
                <a:effectLst/>
                <a:latin typeface="ProximaNova"/>
              </a:rPr>
              <a:t> </a:t>
            </a:r>
            <a:r>
              <a:rPr lang="es-ES" b="0" i="0" dirty="0" err="1">
                <a:solidFill>
                  <a:srgbClr val="333333"/>
                </a:solidFill>
                <a:effectLst/>
                <a:latin typeface="ProximaNova"/>
              </a:rPr>
              <a:t>been</a:t>
            </a:r>
            <a:r>
              <a:rPr lang="es-ES" b="0" i="0" dirty="0">
                <a:solidFill>
                  <a:srgbClr val="333333"/>
                </a:solidFill>
                <a:effectLst/>
                <a:latin typeface="ProximaNova"/>
              </a:rPr>
              <a:t> </a:t>
            </a:r>
            <a:r>
              <a:rPr lang="es-ES" b="0" i="0" dirty="0" err="1">
                <a:solidFill>
                  <a:srgbClr val="333333"/>
                </a:solidFill>
                <a:effectLst/>
                <a:latin typeface="ProximaNova"/>
              </a:rPr>
              <a:t>good</a:t>
            </a:r>
            <a:r>
              <a:rPr lang="es-ES" b="0" i="0" dirty="0">
                <a:solidFill>
                  <a:srgbClr val="333333"/>
                </a:solidFill>
                <a:effectLst/>
                <a:latin typeface="ProximaNova"/>
              </a:rPr>
              <a:t> at scripting </a:t>
            </a:r>
            <a:r>
              <a:rPr lang="es-ES" b="0" i="0" dirty="0" err="1">
                <a:solidFill>
                  <a:srgbClr val="333333"/>
                </a:solidFill>
                <a:effectLst/>
                <a:latin typeface="ProximaNova"/>
              </a:rPr>
              <a:t>with</a:t>
            </a:r>
            <a:r>
              <a:rPr lang="es-ES" b="0" i="0" dirty="0">
                <a:solidFill>
                  <a:srgbClr val="333333"/>
                </a:solidFill>
                <a:effectLst/>
                <a:latin typeface="ProximaNova"/>
              </a:rPr>
              <a:t> R</a:t>
            </a:r>
          </a:p>
          <a:p>
            <a:pPr marL="0" indent="0">
              <a:buNone/>
            </a:pPr>
            <a:endParaRPr lang="es-ES" dirty="0"/>
          </a:p>
        </p:txBody>
      </p:sp>
    </p:spTree>
    <p:extLst>
      <p:ext uri="{BB962C8B-B14F-4D97-AF65-F5344CB8AC3E}">
        <p14:creationId xmlns:p14="http://schemas.microsoft.com/office/powerpoint/2010/main" val="270375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61BE6-776E-F25F-04D5-4D8D8E7AD7E6}"/>
              </a:ext>
            </a:extLst>
          </p:cNvPr>
          <p:cNvSpPr>
            <a:spLocks noGrp="1"/>
          </p:cNvSpPr>
          <p:nvPr>
            <p:ph type="title"/>
          </p:nvPr>
        </p:nvSpPr>
        <p:spPr>
          <a:xfrm>
            <a:off x="838200" y="365126"/>
            <a:ext cx="10515600" cy="1599142"/>
          </a:xfrm>
        </p:spPr>
        <p:txBody>
          <a:bodyPr>
            <a:noAutofit/>
          </a:bodyPr>
          <a:lstStyle/>
          <a:p>
            <a:pPr>
              <a:lnSpc>
                <a:spcPct val="100000"/>
              </a:lnSpc>
            </a:pPr>
            <a:r>
              <a:rPr lang="es-ES" sz="2400" dirty="0"/>
              <a:t>A </a:t>
            </a:r>
            <a:r>
              <a:rPr lang="es-ES" sz="2400" dirty="0" err="1"/>
              <a:t>path</a:t>
            </a:r>
            <a:r>
              <a:rPr lang="es-ES" sz="2400" dirty="0"/>
              <a:t> </a:t>
            </a:r>
            <a:r>
              <a:rPr lang="es-ES" sz="2400" dirty="0" err="1"/>
              <a:t>diagram</a:t>
            </a:r>
            <a:r>
              <a:rPr lang="es-ES" sz="2400" dirty="0"/>
              <a:t> can </a:t>
            </a:r>
            <a:r>
              <a:rPr lang="es-ES" sz="2400" dirty="0" err="1"/>
              <a:t>help</a:t>
            </a:r>
            <a:r>
              <a:rPr lang="es-ES" sz="2400" dirty="0"/>
              <a:t> </a:t>
            </a:r>
            <a:r>
              <a:rPr lang="es-ES" sz="2400" dirty="0" err="1"/>
              <a:t>us</a:t>
            </a:r>
            <a:r>
              <a:rPr lang="es-ES" sz="2400" dirty="0"/>
              <a:t> </a:t>
            </a:r>
            <a:r>
              <a:rPr lang="es-ES" sz="2400" dirty="0" err="1"/>
              <a:t>grasp</a:t>
            </a:r>
            <a:r>
              <a:rPr lang="es-ES" sz="2400" dirty="0"/>
              <a:t> </a:t>
            </a:r>
            <a:r>
              <a:rPr lang="es-ES" sz="2400" dirty="0" err="1"/>
              <a:t>our</a:t>
            </a:r>
            <a:r>
              <a:rPr lang="es-ES" sz="2400" dirty="0"/>
              <a:t> CFA </a:t>
            </a:r>
            <a:r>
              <a:rPr lang="es-ES" sz="2400" dirty="0" err="1"/>
              <a:t>model</a:t>
            </a:r>
            <a:r>
              <a:rPr lang="es-ES" sz="2400" dirty="0"/>
              <a:t> </a:t>
            </a:r>
            <a:r>
              <a:rPr lang="es-ES" sz="2400" dirty="0" err="1"/>
              <a:t>better</a:t>
            </a:r>
            <a:r>
              <a:rPr lang="es-ES" sz="2400" dirty="0"/>
              <a:t> </a:t>
            </a:r>
            <a:r>
              <a:rPr lang="es-ES" sz="2400" dirty="0" err="1"/>
              <a:t>because</a:t>
            </a:r>
            <a:r>
              <a:rPr lang="es-ES" sz="2400" dirty="0"/>
              <a:t> </a:t>
            </a:r>
            <a:r>
              <a:rPr lang="es-ES" sz="2400" dirty="0" err="1"/>
              <a:t>it</a:t>
            </a:r>
            <a:r>
              <a:rPr lang="es-ES" sz="2400" dirty="0"/>
              <a:t> </a:t>
            </a:r>
            <a:r>
              <a:rPr lang="es-ES" sz="2400" dirty="0" err="1"/>
              <a:t>provides</a:t>
            </a:r>
            <a:r>
              <a:rPr lang="es-ES" sz="2400" dirty="0"/>
              <a:t> a </a:t>
            </a:r>
            <a:r>
              <a:rPr lang="es-ES" sz="2400" dirty="0" err="1"/>
              <a:t>symbolic</a:t>
            </a:r>
            <a:r>
              <a:rPr lang="es-ES" sz="2400" dirty="0"/>
              <a:t>, </a:t>
            </a:r>
            <a:r>
              <a:rPr lang="es-ES" sz="2400" dirty="0" err="1"/>
              <a:t>one-to-one</a:t>
            </a:r>
            <a:r>
              <a:rPr lang="es-ES" sz="2400" dirty="0"/>
              <a:t> </a:t>
            </a:r>
            <a:r>
              <a:rPr lang="es-ES" sz="2400" dirty="0" err="1"/>
              <a:t>visualization</a:t>
            </a:r>
            <a:r>
              <a:rPr lang="es-ES" sz="2400" dirty="0"/>
              <a:t> </a:t>
            </a:r>
            <a:r>
              <a:rPr lang="es-ES" sz="2400" dirty="0" err="1"/>
              <a:t>of</a:t>
            </a:r>
            <a:r>
              <a:rPr lang="es-ES" sz="2400" dirty="0"/>
              <a:t> </a:t>
            </a:r>
            <a:r>
              <a:rPr lang="es-ES" sz="2400" dirty="0" err="1"/>
              <a:t>the</a:t>
            </a:r>
            <a:r>
              <a:rPr lang="es-ES" sz="2400" dirty="0"/>
              <a:t> </a:t>
            </a:r>
            <a:r>
              <a:rPr lang="es-ES" sz="2400" dirty="0" err="1"/>
              <a:t>measurement</a:t>
            </a:r>
            <a:r>
              <a:rPr lang="es-ES" sz="2400" dirty="0"/>
              <a:t> </a:t>
            </a:r>
            <a:r>
              <a:rPr lang="es-ES" sz="2400" dirty="0" err="1"/>
              <a:t>model</a:t>
            </a:r>
            <a:r>
              <a:rPr lang="es-ES" sz="2400" dirty="0"/>
              <a:t> and </a:t>
            </a:r>
            <a:r>
              <a:rPr lang="es-ES" sz="2400" dirty="0" err="1"/>
              <a:t>the</a:t>
            </a:r>
            <a:r>
              <a:rPr lang="es-ES" sz="2400" dirty="0"/>
              <a:t> </a:t>
            </a:r>
            <a:r>
              <a:rPr lang="es-ES" sz="2400" dirty="0" err="1"/>
              <a:t>implied</a:t>
            </a:r>
            <a:r>
              <a:rPr lang="es-ES" sz="2400" dirty="0"/>
              <a:t> </a:t>
            </a:r>
            <a:r>
              <a:rPr lang="es-ES" sz="2400" dirty="0" err="1"/>
              <a:t>covariance</a:t>
            </a:r>
            <a:r>
              <a:rPr lang="es-ES" sz="2400" dirty="0"/>
              <a:t> </a:t>
            </a:r>
            <a:r>
              <a:rPr lang="es-ES" sz="2400" dirty="0" err="1"/>
              <a:t>of</a:t>
            </a:r>
            <a:r>
              <a:rPr lang="es-ES" sz="2400" dirty="0"/>
              <a:t> </a:t>
            </a:r>
            <a:r>
              <a:rPr lang="es-ES" sz="2400" dirty="0" err="1"/>
              <a:t>the</a:t>
            </a:r>
            <a:r>
              <a:rPr lang="es-ES" sz="2400" dirty="0"/>
              <a:t> </a:t>
            </a:r>
            <a:r>
              <a:rPr lang="es-ES" sz="2400" dirty="0" err="1"/>
              <a:t>model</a:t>
            </a:r>
            <a:r>
              <a:rPr lang="es-ES" sz="2400" dirty="0"/>
              <a:t>. </a:t>
            </a:r>
            <a:r>
              <a:rPr lang="es-ES" sz="2400" dirty="0" err="1"/>
              <a:t>Before</a:t>
            </a:r>
            <a:r>
              <a:rPr lang="es-ES" sz="2400" dirty="0"/>
              <a:t> </a:t>
            </a:r>
            <a:r>
              <a:rPr lang="es-ES" sz="2400" dirty="0" err="1"/>
              <a:t>we</a:t>
            </a:r>
            <a:r>
              <a:rPr lang="es-ES" sz="2400" dirty="0"/>
              <a:t> </a:t>
            </a:r>
            <a:r>
              <a:rPr lang="es-ES" sz="2400" dirty="0" err="1"/>
              <a:t>present</a:t>
            </a:r>
            <a:r>
              <a:rPr lang="es-ES" sz="2400" dirty="0"/>
              <a:t> </a:t>
            </a:r>
            <a:r>
              <a:rPr lang="es-ES" sz="2400" dirty="0" err="1"/>
              <a:t>the</a:t>
            </a:r>
            <a:r>
              <a:rPr lang="es-ES" sz="2400" dirty="0"/>
              <a:t> actual </a:t>
            </a:r>
            <a:r>
              <a:rPr lang="es-ES" sz="2400" dirty="0" err="1"/>
              <a:t>path</a:t>
            </a:r>
            <a:r>
              <a:rPr lang="es-ES" sz="2400" dirty="0"/>
              <a:t> </a:t>
            </a:r>
            <a:r>
              <a:rPr lang="es-ES" sz="2400" dirty="0" err="1"/>
              <a:t>diagram</a:t>
            </a:r>
            <a:r>
              <a:rPr lang="es-ES" sz="2400" dirty="0"/>
              <a:t>, </a:t>
            </a:r>
            <a:r>
              <a:rPr lang="es-ES" sz="2400" dirty="0" err="1"/>
              <a:t>the</a:t>
            </a:r>
            <a:r>
              <a:rPr lang="es-ES" sz="2400" dirty="0"/>
              <a:t> table </a:t>
            </a:r>
            <a:r>
              <a:rPr lang="es-ES" sz="2400" dirty="0" err="1"/>
              <a:t>below</a:t>
            </a:r>
            <a:r>
              <a:rPr lang="es-ES" sz="2400" dirty="0"/>
              <a:t> defines </a:t>
            </a:r>
            <a:r>
              <a:rPr lang="es-ES" sz="2400" dirty="0" err="1"/>
              <a:t>the</a:t>
            </a:r>
            <a:r>
              <a:rPr lang="es-ES" sz="2400" dirty="0"/>
              <a:t> symbols </a:t>
            </a:r>
            <a:r>
              <a:rPr lang="es-ES" sz="2400" dirty="0" err="1"/>
              <a:t>we</a:t>
            </a:r>
            <a:r>
              <a:rPr lang="es-ES" sz="2400" dirty="0"/>
              <a:t> </a:t>
            </a:r>
            <a:r>
              <a:rPr lang="es-ES" sz="2400" dirty="0" err="1"/>
              <a:t>will</a:t>
            </a:r>
            <a:r>
              <a:rPr lang="es-ES" sz="2400" dirty="0"/>
              <a:t> use. </a:t>
            </a:r>
          </a:p>
        </p:txBody>
      </p:sp>
      <p:pic>
        <p:nvPicPr>
          <p:cNvPr id="5" name="Marcador de contenido 4">
            <a:extLst>
              <a:ext uri="{FF2B5EF4-FFF2-40B4-BE49-F238E27FC236}">
                <a16:creationId xmlns:a16="http://schemas.microsoft.com/office/drawing/2014/main" id="{D075C65B-A6A6-3A08-31C4-6E26B3BDD6DD}"/>
              </a:ext>
            </a:extLst>
          </p:cNvPr>
          <p:cNvPicPr>
            <a:picLocks noGrp="1" noChangeAspect="1"/>
          </p:cNvPicPr>
          <p:nvPr>
            <p:ph idx="1"/>
          </p:nvPr>
        </p:nvPicPr>
        <p:blipFill>
          <a:blip r:embed="rId2"/>
          <a:stretch>
            <a:fillRect/>
          </a:stretch>
        </p:blipFill>
        <p:spPr>
          <a:xfrm>
            <a:off x="4094385" y="2087091"/>
            <a:ext cx="3762681" cy="4089872"/>
          </a:xfrm>
        </p:spPr>
      </p:pic>
    </p:spTree>
    <p:extLst>
      <p:ext uri="{BB962C8B-B14F-4D97-AF65-F5344CB8AC3E}">
        <p14:creationId xmlns:p14="http://schemas.microsoft.com/office/powerpoint/2010/main" val="314359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D52594-1251-6645-8744-C8E5DFBE625A}"/>
              </a:ext>
            </a:extLst>
          </p:cNvPr>
          <p:cNvSpPr>
            <a:spLocks noGrp="1"/>
          </p:cNvSpPr>
          <p:nvPr>
            <p:ph type="title"/>
          </p:nvPr>
        </p:nvSpPr>
        <p:spPr/>
        <p:txBody>
          <a:bodyPr>
            <a:normAutofit/>
          </a:bodyPr>
          <a:lstStyle/>
          <a:p>
            <a:r>
              <a:rPr lang="es-ES" sz="2400" dirty="0" err="1"/>
              <a:t>For</a:t>
            </a:r>
            <a:r>
              <a:rPr lang="es-ES" sz="2400" dirty="0"/>
              <a:t> </a:t>
            </a:r>
            <a:r>
              <a:rPr lang="es-ES" sz="2400" dirty="0" err="1"/>
              <a:t>example</a:t>
            </a:r>
            <a:r>
              <a:rPr lang="es-ES" sz="2400" dirty="0"/>
              <a:t>:</a:t>
            </a:r>
          </a:p>
        </p:txBody>
      </p:sp>
      <p:pic>
        <p:nvPicPr>
          <p:cNvPr id="5" name="Marcador de contenido 4">
            <a:extLst>
              <a:ext uri="{FF2B5EF4-FFF2-40B4-BE49-F238E27FC236}">
                <a16:creationId xmlns:a16="http://schemas.microsoft.com/office/drawing/2014/main" id="{AF6DE407-E8F4-BB6D-8898-AFEBB132E916}"/>
              </a:ext>
            </a:extLst>
          </p:cNvPr>
          <p:cNvPicPr>
            <a:picLocks noGrp="1" noChangeAspect="1"/>
          </p:cNvPicPr>
          <p:nvPr>
            <p:ph idx="1"/>
          </p:nvPr>
        </p:nvPicPr>
        <p:blipFill>
          <a:blip r:embed="rId2"/>
          <a:stretch>
            <a:fillRect/>
          </a:stretch>
        </p:blipFill>
        <p:spPr>
          <a:xfrm>
            <a:off x="2533650" y="2540794"/>
            <a:ext cx="7124700" cy="2921000"/>
          </a:xfrm>
        </p:spPr>
      </p:pic>
    </p:spTree>
    <p:extLst>
      <p:ext uri="{BB962C8B-B14F-4D97-AF65-F5344CB8AC3E}">
        <p14:creationId xmlns:p14="http://schemas.microsoft.com/office/powerpoint/2010/main" val="182338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67876-2C7B-C2F6-F5AF-2F69B4A34366}"/>
              </a:ext>
            </a:extLst>
          </p:cNvPr>
          <p:cNvSpPr>
            <a:spLocks noGrp="1"/>
          </p:cNvSpPr>
          <p:nvPr>
            <p:ph type="title"/>
          </p:nvPr>
        </p:nvSpPr>
        <p:spPr/>
        <p:txBody>
          <a:bodyPr>
            <a:normAutofit/>
          </a:bodyPr>
          <a:lstStyle/>
          <a:p>
            <a:r>
              <a:rPr lang="es-ES" sz="2400" dirty="0" err="1"/>
              <a:t>Or</a:t>
            </a:r>
            <a:r>
              <a:rPr lang="es-ES" sz="2400" dirty="0"/>
              <a:t> </a:t>
            </a:r>
            <a:r>
              <a:rPr lang="es-ES" sz="2400" dirty="0" err="1"/>
              <a:t>for</a:t>
            </a:r>
            <a:r>
              <a:rPr lang="es-ES" sz="2400" dirty="0"/>
              <a:t> </a:t>
            </a:r>
            <a:r>
              <a:rPr lang="es-ES" sz="2400" dirty="0" err="1"/>
              <a:t>example</a:t>
            </a:r>
            <a:r>
              <a:rPr lang="es-ES" sz="2400" dirty="0"/>
              <a:t>:</a:t>
            </a:r>
          </a:p>
        </p:txBody>
      </p:sp>
      <p:pic>
        <p:nvPicPr>
          <p:cNvPr id="5" name="Marcador de contenido 4">
            <a:extLst>
              <a:ext uri="{FF2B5EF4-FFF2-40B4-BE49-F238E27FC236}">
                <a16:creationId xmlns:a16="http://schemas.microsoft.com/office/drawing/2014/main" id="{4913D11C-1370-A931-1DCF-00D4A929101E}"/>
              </a:ext>
            </a:extLst>
          </p:cNvPr>
          <p:cNvPicPr>
            <a:picLocks noGrp="1" noChangeAspect="1"/>
          </p:cNvPicPr>
          <p:nvPr>
            <p:ph idx="1"/>
          </p:nvPr>
        </p:nvPicPr>
        <p:blipFill>
          <a:blip r:embed="rId2"/>
          <a:stretch>
            <a:fillRect/>
          </a:stretch>
        </p:blipFill>
        <p:spPr>
          <a:xfrm>
            <a:off x="3811392" y="1825625"/>
            <a:ext cx="4569216" cy="4351338"/>
          </a:xfrm>
        </p:spPr>
      </p:pic>
    </p:spTree>
    <p:extLst>
      <p:ext uri="{BB962C8B-B14F-4D97-AF65-F5344CB8AC3E}">
        <p14:creationId xmlns:p14="http://schemas.microsoft.com/office/powerpoint/2010/main" val="253157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5686F-6457-A946-B2A9-60264F79FB19}"/>
              </a:ext>
            </a:extLst>
          </p:cNvPr>
          <p:cNvSpPr>
            <a:spLocks noGrp="1"/>
          </p:cNvSpPr>
          <p:nvPr>
            <p:ph type="title"/>
          </p:nvPr>
        </p:nvSpPr>
        <p:spPr>
          <a:xfrm>
            <a:off x="838200" y="365124"/>
            <a:ext cx="10515600" cy="6492875"/>
          </a:xfrm>
        </p:spPr>
        <p:txBody>
          <a:bodyPr>
            <a:normAutofit/>
          </a:bodyPr>
          <a:lstStyle/>
          <a:p>
            <a:pPr>
              <a:lnSpc>
                <a:spcPct val="120000"/>
              </a:lnSpc>
            </a:pPr>
            <a:br>
              <a:rPr lang="es-ES" sz="2400" b="1" dirty="0">
                <a:solidFill>
                  <a:srgbClr val="3284AD"/>
                </a:solidFill>
                <a:effectLst/>
              </a:rPr>
            </a:br>
            <a:r>
              <a:rPr lang="es-ES" sz="2400" b="0" i="0" dirty="0" err="1">
                <a:solidFill>
                  <a:srgbClr val="333333"/>
                </a:solidFill>
                <a:effectLst/>
              </a:rPr>
              <a:t>Before</a:t>
            </a:r>
            <a:r>
              <a:rPr lang="es-ES" sz="2400" b="0" i="0" dirty="0">
                <a:solidFill>
                  <a:srgbClr val="333333"/>
                </a:solidFill>
                <a:effectLst/>
              </a:rPr>
              <a:t> running </a:t>
            </a:r>
            <a:r>
              <a:rPr lang="es-ES" sz="2400" b="0" i="0" dirty="0" err="1">
                <a:solidFill>
                  <a:srgbClr val="333333"/>
                </a:solidFill>
                <a:effectLst/>
              </a:rPr>
              <a:t>our</a:t>
            </a:r>
            <a:r>
              <a:rPr lang="es-ES" sz="2400" b="0" i="0" dirty="0">
                <a:solidFill>
                  <a:srgbClr val="333333"/>
                </a:solidFill>
                <a:effectLst/>
              </a:rPr>
              <a:t> </a:t>
            </a:r>
            <a:r>
              <a:rPr lang="es-ES" sz="2400" b="0" i="0" dirty="0" err="1">
                <a:solidFill>
                  <a:srgbClr val="333333"/>
                </a:solidFill>
                <a:effectLst/>
              </a:rPr>
              <a:t>first</a:t>
            </a:r>
            <a:r>
              <a:rPr lang="es-ES" sz="2400" b="0" i="0" dirty="0">
                <a:solidFill>
                  <a:srgbClr val="333333"/>
                </a:solidFill>
                <a:effectLst/>
              </a:rPr>
              <a:t> factor </a:t>
            </a:r>
            <a:r>
              <a:rPr lang="es-ES" sz="2400" b="0" i="0" dirty="0" err="1">
                <a:solidFill>
                  <a:srgbClr val="333333"/>
                </a:solidFill>
                <a:effectLst/>
              </a:rPr>
              <a:t>analysis</a:t>
            </a:r>
            <a:r>
              <a:rPr lang="es-ES" sz="2400" b="0" i="0" dirty="0">
                <a:solidFill>
                  <a:srgbClr val="333333"/>
                </a:solidFill>
                <a:effectLst/>
              </a:rPr>
              <a:t>, </a:t>
            </a:r>
            <a:r>
              <a:rPr lang="es-ES" sz="2400" b="0" i="0" dirty="0" err="1">
                <a:solidFill>
                  <a:srgbClr val="333333"/>
                </a:solidFill>
                <a:effectLst/>
              </a:rPr>
              <a:t>let</a:t>
            </a:r>
            <a:r>
              <a:rPr lang="es-ES" sz="2400" b="0" i="0" dirty="0">
                <a:solidFill>
                  <a:srgbClr val="333333"/>
                </a:solidFill>
                <a:effectLst/>
              </a:rPr>
              <a:t> </a:t>
            </a:r>
            <a:r>
              <a:rPr lang="es-ES" sz="2400" b="0" i="0" dirty="0" err="1">
                <a:solidFill>
                  <a:srgbClr val="333333"/>
                </a:solidFill>
                <a:effectLst/>
              </a:rPr>
              <a:t>us</a:t>
            </a:r>
            <a:r>
              <a:rPr lang="es-ES" sz="2400" b="0" i="0" dirty="0">
                <a:solidFill>
                  <a:srgbClr val="333333"/>
                </a:solidFill>
                <a:effectLst/>
              </a:rPr>
              <a:t> introduce </a:t>
            </a:r>
            <a:r>
              <a:rPr lang="es-ES" sz="2400" b="0" i="0" dirty="0" err="1">
                <a:solidFill>
                  <a:srgbClr val="333333"/>
                </a:solidFill>
                <a:effectLst/>
              </a:rPr>
              <a:t>some</a:t>
            </a:r>
            <a:r>
              <a:rPr lang="es-ES" sz="2400" b="0" i="0" dirty="0">
                <a:solidFill>
                  <a:srgbClr val="333333"/>
                </a:solidFill>
                <a:effectLst/>
              </a:rPr>
              <a:t> </a:t>
            </a:r>
            <a:r>
              <a:rPr lang="es-ES" sz="2400" b="0" i="0" dirty="0" err="1">
                <a:solidFill>
                  <a:srgbClr val="333333"/>
                </a:solidFill>
                <a:effectLst/>
              </a:rPr>
              <a:t>of</a:t>
            </a:r>
            <a:r>
              <a:rPr lang="es-ES" sz="2400" b="0" i="0" dirty="0">
                <a:solidFill>
                  <a:srgbClr val="333333"/>
                </a:solidFill>
                <a:effectLst/>
              </a:rPr>
              <a:t> </a:t>
            </a:r>
            <a:r>
              <a:rPr lang="es-ES" sz="2400" b="0" i="0" dirty="0" err="1">
                <a:solidFill>
                  <a:srgbClr val="333333"/>
                </a:solidFill>
                <a:effectLst/>
              </a:rPr>
              <a:t>the</a:t>
            </a:r>
            <a:r>
              <a:rPr lang="es-ES" sz="2400" b="0" i="0" dirty="0">
                <a:solidFill>
                  <a:srgbClr val="333333"/>
                </a:solidFill>
                <a:effectLst/>
              </a:rPr>
              <a:t> </a:t>
            </a:r>
            <a:r>
              <a:rPr lang="es-ES" sz="2400" b="0" i="0" dirty="0" err="1">
                <a:solidFill>
                  <a:srgbClr val="333333"/>
                </a:solidFill>
                <a:effectLst/>
              </a:rPr>
              <a:t>most</a:t>
            </a:r>
            <a:r>
              <a:rPr lang="es-ES" sz="2400" b="0" i="0" dirty="0">
                <a:solidFill>
                  <a:srgbClr val="333333"/>
                </a:solidFill>
                <a:effectLst/>
              </a:rPr>
              <a:t> </a:t>
            </a:r>
            <a:r>
              <a:rPr lang="es-ES" sz="2400" b="0" i="0" dirty="0" err="1">
                <a:solidFill>
                  <a:srgbClr val="333333"/>
                </a:solidFill>
                <a:effectLst/>
              </a:rPr>
              <a:t>frequently</a:t>
            </a:r>
            <a:r>
              <a:rPr lang="es-ES" sz="2400" b="0" i="0" dirty="0">
                <a:solidFill>
                  <a:srgbClr val="333333"/>
                </a:solidFill>
                <a:effectLst/>
              </a:rPr>
              <a:t> </a:t>
            </a:r>
            <a:r>
              <a:rPr lang="es-ES" sz="2400" b="0" i="0" dirty="0" err="1">
                <a:solidFill>
                  <a:srgbClr val="333333"/>
                </a:solidFill>
                <a:effectLst/>
              </a:rPr>
              <a:t>used</a:t>
            </a:r>
            <a:r>
              <a:rPr lang="es-ES" sz="2400" b="0" i="0" dirty="0">
                <a:solidFill>
                  <a:srgbClr val="333333"/>
                </a:solidFill>
                <a:effectLst/>
              </a:rPr>
              <a:t> </a:t>
            </a:r>
            <a:r>
              <a:rPr lang="es-ES" sz="2400" b="0" i="0" dirty="0" err="1">
                <a:solidFill>
                  <a:srgbClr val="333333"/>
                </a:solidFill>
                <a:effectLst/>
              </a:rPr>
              <a:t>syntax</a:t>
            </a:r>
            <a:r>
              <a:rPr lang="es-ES" sz="2400" b="0" i="0" dirty="0">
                <a:solidFill>
                  <a:srgbClr val="333333"/>
                </a:solidFill>
                <a:effectLst/>
              </a:rPr>
              <a:t> in </a:t>
            </a:r>
            <a:r>
              <a:rPr lang="es-ES" sz="2400" b="0" i="0" dirty="0" err="1">
                <a:solidFill>
                  <a:srgbClr val="333333"/>
                </a:solidFill>
                <a:effectLst/>
              </a:rPr>
              <a:t>lavaan</a:t>
            </a:r>
            <a:r>
              <a:rPr lang="es-ES" sz="2400" b="0" i="0" dirty="0">
                <a:solidFill>
                  <a:srgbClr val="333333"/>
                </a:solidFill>
                <a:effectLst/>
              </a:rPr>
              <a:t>:</a:t>
            </a:r>
            <a:br>
              <a:rPr lang="es-ES" sz="2400" b="0" i="0" dirty="0">
                <a:solidFill>
                  <a:srgbClr val="333333"/>
                </a:solidFill>
                <a:effectLst/>
              </a:rPr>
            </a:br>
            <a:br>
              <a:rPr lang="es-ES" sz="2400" b="0" i="0" dirty="0">
                <a:solidFill>
                  <a:srgbClr val="333333"/>
                </a:solidFill>
                <a:effectLst/>
              </a:rPr>
            </a:br>
            <a:r>
              <a:rPr lang="es-ES" sz="2400" b="0" i="0" dirty="0">
                <a:solidFill>
                  <a:srgbClr val="333333"/>
                </a:solidFill>
                <a:effectLst/>
              </a:rPr>
              <a:t>~ </a:t>
            </a:r>
            <a:r>
              <a:rPr lang="es-ES" sz="2400" b="1" i="0" dirty="0" err="1">
                <a:solidFill>
                  <a:srgbClr val="333333"/>
                </a:solidFill>
                <a:effectLst/>
              </a:rPr>
              <a:t>predict</a:t>
            </a:r>
            <a:r>
              <a:rPr lang="es-ES" sz="2400" b="0" i="0" dirty="0">
                <a:solidFill>
                  <a:srgbClr val="333333"/>
                </a:solidFill>
                <a:effectLst/>
              </a:rPr>
              <a:t>, </a:t>
            </a:r>
            <a:r>
              <a:rPr lang="es-ES" sz="2400" b="0" i="0" dirty="0" err="1">
                <a:solidFill>
                  <a:srgbClr val="333333"/>
                </a:solidFill>
                <a:effectLst/>
              </a:rPr>
              <a:t>used</a:t>
            </a:r>
            <a:r>
              <a:rPr lang="es-ES" sz="2400" b="0" i="0" dirty="0">
                <a:solidFill>
                  <a:srgbClr val="333333"/>
                </a:solidFill>
                <a:effectLst/>
              </a:rPr>
              <a:t> </a:t>
            </a:r>
            <a:r>
              <a:rPr lang="es-ES" sz="2400" b="0" i="0" dirty="0" err="1">
                <a:solidFill>
                  <a:srgbClr val="333333"/>
                </a:solidFill>
                <a:effectLst/>
              </a:rPr>
              <a:t>for</a:t>
            </a:r>
            <a:r>
              <a:rPr lang="es-ES" sz="2400" b="0" i="0" dirty="0">
                <a:solidFill>
                  <a:srgbClr val="333333"/>
                </a:solidFill>
                <a:effectLst/>
              </a:rPr>
              <a:t> </a:t>
            </a:r>
            <a:r>
              <a:rPr lang="es-ES" sz="2400" b="0" i="0" dirty="0" err="1">
                <a:solidFill>
                  <a:srgbClr val="333333"/>
                </a:solidFill>
                <a:effectLst/>
              </a:rPr>
              <a:t>regression</a:t>
            </a:r>
            <a:r>
              <a:rPr lang="es-ES" sz="2400" b="0" i="0" dirty="0">
                <a:solidFill>
                  <a:srgbClr val="333333"/>
                </a:solidFill>
                <a:effectLst/>
              </a:rPr>
              <a:t> </a:t>
            </a:r>
            <a:r>
              <a:rPr lang="es-ES" sz="2400" b="0" i="0" dirty="0" err="1">
                <a:solidFill>
                  <a:srgbClr val="333333"/>
                </a:solidFill>
                <a:effectLst/>
              </a:rPr>
              <a:t>of</a:t>
            </a:r>
            <a:r>
              <a:rPr lang="es-ES" sz="2400" b="0" i="0" dirty="0">
                <a:solidFill>
                  <a:srgbClr val="333333"/>
                </a:solidFill>
                <a:effectLst/>
              </a:rPr>
              <a:t> </a:t>
            </a:r>
            <a:r>
              <a:rPr lang="es-ES" sz="2400" b="0" i="0" dirty="0" err="1">
                <a:solidFill>
                  <a:srgbClr val="333333"/>
                </a:solidFill>
                <a:effectLst/>
              </a:rPr>
              <a:t>observed</a:t>
            </a:r>
            <a:r>
              <a:rPr lang="es-ES" sz="2400" b="0" i="0" dirty="0">
                <a:solidFill>
                  <a:srgbClr val="333333"/>
                </a:solidFill>
                <a:effectLst/>
              </a:rPr>
              <a:t> </a:t>
            </a:r>
            <a:r>
              <a:rPr lang="es-ES" sz="2400" b="0" i="0" dirty="0" err="1">
                <a:solidFill>
                  <a:srgbClr val="333333"/>
                </a:solidFill>
                <a:effectLst/>
              </a:rPr>
              <a:t>outcome</a:t>
            </a:r>
            <a:r>
              <a:rPr lang="es-ES" sz="2400" b="0" i="0" dirty="0">
                <a:solidFill>
                  <a:srgbClr val="333333"/>
                </a:solidFill>
                <a:effectLst/>
              </a:rPr>
              <a:t> </a:t>
            </a:r>
            <a:r>
              <a:rPr lang="es-ES" sz="2400" b="0" i="0" dirty="0" err="1">
                <a:solidFill>
                  <a:srgbClr val="333333"/>
                </a:solidFill>
                <a:effectLst/>
              </a:rPr>
              <a:t>to</a:t>
            </a:r>
            <a:r>
              <a:rPr lang="es-ES" sz="2400" b="0" i="0" dirty="0">
                <a:solidFill>
                  <a:srgbClr val="333333"/>
                </a:solidFill>
                <a:effectLst/>
              </a:rPr>
              <a:t> </a:t>
            </a:r>
            <a:r>
              <a:rPr lang="es-ES" sz="2400" b="0" i="0" dirty="0" err="1">
                <a:solidFill>
                  <a:srgbClr val="333333"/>
                </a:solidFill>
                <a:effectLst/>
              </a:rPr>
              <a:t>observed</a:t>
            </a:r>
            <a:r>
              <a:rPr lang="es-ES" sz="2400" b="0" i="0" dirty="0">
                <a:solidFill>
                  <a:srgbClr val="333333"/>
                </a:solidFill>
                <a:effectLst/>
              </a:rPr>
              <a:t> </a:t>
            </a:r>
            <a:r>
              <a:rPr lang="es-ES" sz="2400" b="0" i="0" dirty="0" err="1">
                <a:solidFill>
                  <a:srgbClr val="333333"/>
                </a:solidFill>
                <a:effectLst/>
              </a:rPr>
              <a:t>predictors</a:t>
            </a:r>
            <a:br>
              <a:rPr lang="es-ES" sz="2400" b="0" i="0" dirty="0">
                <a:solidFill>
                  <a:srgbClr val="333333"/>
                </a:solidFill>
                <a:effectLst/>
              </a:rPr>
            </a:br>
            <a:r>
              <a:rPr lang="es-ES" sz="2400" b="0" i="0" dirty="0">
                <a:solidFill>
                  <a:srgbClr val="333333"/>
                </a:solidFill>
                <a:effectLst/>
              </a:rPr>
              <a:t>=~ </a:t>
            </a:r>
            <a:r>
              <a:rPr lang="es-ES" sz="2400" b="1" i="0" dirty="0" err="1">
                <a:solidFill>
                  <a:srgbClr val="333333"/>
                </a:solidFill>
                <a:effectLst/>
              </a:rPr>
              <a:t>indicator</a:t>
            </a:r>
            <a:r>
              <a:rPr lang="es-ES" sz="2400" b="0" i="0" dirty="0">
                <a:solidFill>
                  <a:srgbClr val="333333"/>
                </a:solidFill>
                <a:effectLst/>
              </a:rPr>
              <a:t>, </a:t>
            </a:r>
            <a:r>
              <a:rPr lang="es-ES" sz="2400" b="0" i="0" dirty="0" err="1">
                <a:solidFill>
                  <a:srgbClr val="333333"/>
                </a:solidFill>
                <a:effectLst/>
              </a:rPr>
              <a:t>used</a:t>
            </a:r>
            <a:r>
              <a:rPr lang="es-ES" sz="2400" b="0" i="0" dirty="0">
                <a:solidFill>
                  <a:srgbClr val="333333"/>
                </a:solidFill>
                <a:effectLst/>
              </a:rPr>
              <a:t> </a:t>
            </a:r>
            <a:r>
              <a:rPr lang="es-ES" sz="2400" b="0" i="0" dirty="0" err="1">
                <a:solidFill>
                  <a:srgbClr val="333333"/>
                </a:solidFill>
                <a:effectLst/>
              </a:rPr>
              <a:t>for</a:t>
            </a:r>
            <a:r>
              <a:rPr lang="es-ES" sz="2400" b="0" i="0" dirty="0">
                <a:solidFill>
                  <a:srgbClr val="333333"/>
                </a:solidFill>
                <a:effectLst/>
              </a:rPr>
              <a:t> </a:t>
            </a:r>
            <a:r>
              <a:rPr lang="es-ES" sz="2400" b="0" i="0" dirty="0" err="1">
                <a:solidFill>
                  <a:srgbClr val="333333"/>
                </a:solidFill>
                <a:effectLst/>
              </a:rPr>
              <a:t>latent</a:t>
            </a:r>
            <a:r>
              <a:rPr lang="es-ES" sz="2400" b="0" i="0" dirty="0">
                <a:solidFill>
                  <a:srgbClr val="333333"/>
                </a:solidFill>
                <a:effectLst/>
              </a:rPr>
              <a:t> variable </a:t>
            </a:r>
            <a:r>
              <a:rPr lang="es-ES" sz="2400" b="0" i="0" dirty="0" err="1">
                <a:solidFill>
                  <a:srgbClr val="333333"/>
                </a:solidFill>
                <a:effectLst/>
              </a:rPr>
              <a:t>to</a:t>
            </a:r>
            <a:r>
              <a:rPr lang="es-ES" sz="2400" b="0" i="0" dirty="0">
                <a:solidFill>
                  <a:srgbClr val="333333"/>
                </a:solidFill>
                <a:effectLst/>
              </a:rPr>
              <a:t> </a:t>
            </a:r>
            <a:r>
              <a:rPr lang="es-ES" sz="2400" b="0" i="0" dirty="0" err="1">
                <a:solidFill>
                  <a:srgbClr val="333333"/>
                </a:solidFill>
                <a:effectLst/>
              </a:rPr>
              <a:t>observed</a:t>
            </a:r>
            <a:r>
              <a:rPr lang="es-ES" sz="2400" b="0" i="0" dirty="0">
                <a:solidFill>
                  <a:srgbClr val="333333"/>
                </a:solidFill>
                <a:effectLst/>
              </a:rPr>
              <a:t> </a:t>
            </a:r>
            <a:r>
              <a:rPr lang="es-ES" sz="2400" b="0" i="0" dirty="0" err="1">
                <a:solidFill>
                  <a:srgbClr val="333333"/>
                </a:solidFill>
                <a:effectLst/>
              </a:rPr>
              <a:t>indicator</a:t>
            </a:r>
            <a:r>
              <a:rPr lang="es-ES" sz="2400" b="0" i="0" dirty="0">
                <a:solidFill>
                  <a:srgbClr val="333333"/>
                </a:solidFill>
                <a:effectLst/>
              </a:rPr>
              <a:t> in factor </a:t>
            </a:r>
            <a:r>
              <a:rPr lang="es-ES" sz="2400" b="0" i="0" dirty="0" err="1">
                <a:solidFill>
                  <a:srgbClr val="333333"/>
                </a:solidFill>
                <a:effectLst/>
              </a:rPr>
              <a:t>analysis</a:t>
            </a:r>
            <a:r>
              <a:rPr lang="es-ES" sz="2400" b="0" i="0" dirty="0">
                <a:solidFill>
                  <a:srgbClr val="333333"/>
                </a:solidFill>
                <a:effectLst/>
              </a:rPr>
              <a:t> </a:t>
            </a:r>
            <a:r>
              <a:rPr lang="es-ES" sz="2400" b="0" i="0" dirty="0" err="1">
                <a:solidFill>
                  <a:srgbClr val="333333"/>
                </a:solidFill>
                <a:effectLst/>
              </a:rPr>
              <a:t>measurement</a:t>
            </a:r>
            <a:r>
              <a:rPr lang="es-ES" sz="2400" b="0" i="0" dirty="0">
                <a:solidFill>
                  <a:srgbClr val="333333"/>
                </a:solidFill>
                <a:effectLst/>
              </a:rPr>
              <a:t> </a:t>
            </a:r>
            <a:r>
              <a:rPr lang="es-ES" sz="2400" b="0" i="0" dirty="0" err="1">
                <a:solidFill>
                  <a:srgbClr val="333333"/>
                </a:solidFill>
                <a:effectLst/>
              </a:rPr>
              <a:t>models</a:t>
            </a:r>
            <a:br>
              <a:rPr lang="es-ES" sz="2400" b="0" i="0" dirty="0">
                <a:solidFill>
                  <a:srgbClr val="333333"/>
                </a:solidFill>
                <a:effectLst/>
              </a:rPr>
            </a:br>
            <a:r>
              <a:rPr lang="es-ES" sz="2400" b="0" i="0" dirty="0">
                <a:solidFill>
                  <a:srgbClr val="333333"/>
                </a:solidFill>
                <a:effectLst/>
              </a:rPr>
              <a:t>~~ </a:t>
            </a:r>
            <a:r>
              <a:rPr lang="es-ES" sz="2400" b="1" i="0" dirty="0" err="1">
                <a:solidFill>
                  <a:srgbClr val="333333"/>
                </a:solidFill>
                <a:effectLst/>
              </a:rPr>
              <a:t>covariance</a:t>
            </a:r>
            <a:br>
              <a:rPr lang="es-ES" sz="2400" b="0" i="0" dirty="0">
                <a:solidFill>
                  <a:srgbClr val="333333"/>
                </a:solidFill>
                <a:effectLst/>
              </a:rPr>
            </a:br>
            <a:r>
              <a:rPr lang="es-ES" sz="2400" b="0" i="0" dirty="0">
                <a:solidFill>
                  <a:srgbClr val="333333"/>
                </a:solidFill>
                <a:effectLst/>
              </a:rPr>
              <a:t>~1 </a:t>
            </a:r>
            <a:r>
              <a:rPr lang="es-ES" sz="2400" b="1" i="0" dirty="0" err="1">
                <a:solidFill>
                  <a:srgbClr val="333333"/>
                </a:solidFill>
                <a:effectLst/>
              </a:rPr>
              <a:t>intercept</a:t>
            </a:r>
            <a:r>
              <a:rPr lang="es-ES" sz="2400" b="0" i="0" dirty="0">
                <a:solidFill>
                  <a:srgbClr val="333333"/>
                </a:solidFill>
                <a:effectLst/>
              </a:rPr>
              <a:t> </a:t>
            </a:r>
            <a:r>
              <a:rPr lang="es-ES" sz="2400" b="0" i="0" dirty="0" err="1">
                <a:solidFill>
                  <a:srgbClr val="333333"/>
                </a:solidFill>
                <a:effectLst/>
              </a:rPr>
              <a:t>or</a:t>
            </a:r>
            <a:r>
              <a:rPr lang="es-ES" sz="2400" b="0" i="0" dirty="0">
                <a:solidFill>
                  <a:srgbClr val="333333"/>
                </a:solidFill>
                <a:effectLst/>
              </a:rPr>
              <a:t> mean (</a:t>
            </a:r>
            <a:r>
              <a:rPr lang="es-ES" sz="2400" b="0" i="0" dirty="0" err="1">
                <a:solidFill>
                  <a:srgbClr val="333333"/>
                </a:solidFill>
                <a:effectLst/>
              </a:rPr>
              <a:t>e.g</a:t>
            </a:r>
            <a:r>
              <a:rPr lang="es-ES" sz="2400" b="0" i="0" dirty="0">
                <a:solidFill>
                  <a:srgbClr val="333333"/>
                </a:solidFill>
                <a:effectLst/>
              </a:rPr>
              <a:t>., q01 ~ 1 </a:t>
            </a:r>
            <a:r>
              <a:rPr lang="es-ES" sz="2400" b="0" i="0" dirty="0" err="1">
                <a:solidFill>
                  <a:srgbClr val="333333"/>
                </a:solidFill>
                <a:effectLst/>
              </a:rPr>
              <a:t>estimates</a:t>
            </a:r>
            <a:r>
              <a:rPr lang="es-ES" sz="2400" b="0" i="0" dirty="0">
                <a:solidFill>
                  <a:srgbClr val="333333"/>
                </a:solidFill>
                <a:effectLst/>
              </a:rPr>
              <a:t> </a:t>
            </a:r>
            <a:r>
              <a:rPr lang="es-ES" sz="2400" b="0" i="0" dirty="0" err="1">
                <a:solidFill>
                  <a:srgbClr val="333333"/>
                </a:solidFill>
                <a:effectLst/>
              </a:rPr>
              <a:t>the</a:t>
            </a:r>
            <a:r>
              <a:rPr lang="es-ES" sz="2400" b="0" i="0" dirty="0">
                <a:solidFill>
                  <a:srgbClr val="333333"/>
                </a:solidFill>
                <a:effectLst/>
              </a:rPr>
              <a:t> mean </a:t>
            </a:r>
            <a:r>
              <a:rPr lang="es-ES" sz="2400" b="0" i="0" dirty="0" err="1">
                <a:solidFill>
                  <a:srgbClr val="333333"/>
                </a:solidFill>
                <a:effectLst/>
              </a:rPr>
              <a:t>of</a:t>
            </a:r>
            <a:r>
              <a:rPr lang="es-ES" sz="2400" b="0" i="0" dirty="0">
                <a:solidFill>
                  <a:srgbClr val="333333"/>
                </a:solidFill>
                <a:effectLst/>
              </a:rPr>
              <a:t> variable q01)</a:t>
            </a:r>
            <a:br>
              <a:rPr lang="es-ES" sz="2400" b="0" i="0" dirty="0">
                <a:solidFill>
                  <a:srgbClr val="333333"/>
                </a:solidFill>
                <a:effectLst/>
              </a:rPr>
            </a:br>
            <a:r>
              <a:rPr lang="es-ES" sz="2400" b="0" i="0" dirty="0">
                <a:solidFill>
                  <a:srgbClr val="333333"/>
                </a:solidFill>
                <a:effectLst/>
              </a:rPr>
              <a:t>1* </a:t>
            </a:r>
            <a:r>
              <a:rPr lang="es-ES" sz="2400" b="1" i="0" dirty="0" err="1">
                <a:solidFill>
                  <a:srgbClr val="333333"/>
                </a:solidFill>
                <a:effectLst/>
              </a:rPr>
              <a:t>fixes</a:t>
            </a:r>
            <a:r>
              <a:rPr lang="es-ES" sz="2400" b="0" i="0" dirty="0">
                <a:solidFill>
                  <a:srgbClr val="333333"/>
                </a:solidFill>
                <a:effectLst/>
              </a:rPr>
              <a:t> </a:t>
            </a:r>
            <a:r>
              <a:rPr lang="es-ES" sz="2400" b="1" i="0" dirty="0" err="1">
                <a:solidFill>
                  <a:srgbClr val="333333"/>
                </a:solidFill>
                <a:effectLst/>
              </a:rPr>
              <a:t>parameter</a:t>
            </a:r>
            <a:r>
              <a:rPr lang="es-ES" sz="2400" b="0" i="0" dirty="0">
                <a:solidFill>
                  <a:srgbClr val="333333"/>
                </a:solidFill>
                <a:effectLst/>
              </a:rPr>
              <a:t> </a:t>
            </a:r>
            <a:r>
              <a:rPr lang="es-ES" sz="2400" b="0" i="0" dirty="0" err="1">
                <a:solidFill>
                  <a:srgbClr val="333333"/>
                </a:solidFill>
                <a:effectLst/>
              </a:rPr>
              <a:t>or</a:t>
            </a:r>
            <a:r>
              <a:rPr lang="es-ES" sz="2400" b="0" i="0" dirty="0">
                <a:solidFill>
                  <a:srgbClr val="333333"/>
                </a:solidFill>
                <a:effectLst/>
              </a:rPr>
              <a:t> </a:t>
            </a:r>
            <a:r>
              <a:rPr lang="es-ES" sz="2400" b="0" i="0" dirty="0" err="1">
                <a:solidFill>
                  <a:srgbClr val="333333"/>
                </a:solidFill>
                <a:effectLst/>
              </a:rPr>
              <a:t>loading</a:t>
            </a:r>
            <a:r>
              <a:rPr lang="es-ES" sz="2400" b="0" i="0" dirty="0">
                <a:solidFill>
                  <a:srgbClr val="333333"/>
                </a:solidFill>
                <a:effectLst/>
              </a:rPr>
              <a:t> </a:t>
            </a:r>
            <a:r>
              <a:rPr lang="es-ES" sz="2400" b="0" i="0" dirty="0" err="1">
                <a:solidFill>
                  <a:srgbClr val="333333"/>
                </a:solidFill>
                <a:effectLst/>
              </a:rPr>
              <a:t>to</a:t>
            </a:r>
            <a:r>
              <a:rPr lang="es-ES" sz="2400" b="0" i="0" dirty="0">
                <a:solidFill>
                  <a:srgbClr val="333333"/>
                </a:solidFill>
                <a:effectLst/>
              </a:rPr>
              <a:t> </a:t>
            </a:r>
            <a:r>
              <a:rPr lang="es-ES" sz="2400" b="0" i="0" dirty="0" err="1">
                <a:solidFill>
                  <a:srgbClr val="333333"/>
                </a:solidFill>
                <a:effectLst/>
              </a:rPr>
              <a:t>one</a:t>
            </a:r>
            <a:br>
              <a:rPr lang="es-ES" sz="2400" b="0" i="0" dirty="0">
                <a:solidFill>
                  <a:srgbClr val="333333"/>
                </a:solidFill>
                <a:effectLst/>
              </a:rPr>
            </a:br>
            <a:r>
              <a:rPr lang="es-ES" sz="2400" b="0" i="0" dirty="0">
                <a:solidFill>
                  <a:srgbClr val="333333"/>
                </a:solidFill>
                <a:effectLst/>
              </a:rPr>
              <a:t>NA* </a:t>
            </a:r>
            <a:r>
              <a:rPr lang="es-ES" sz="2400" b="1" i="0" dirty="0" err="1">
                <a:solidFill>
                  <a:srgbClr val="333333"/>
                </a:solidFill>
                <a:effectLst/>
              </a:rPr>
              <a:t>frees</a:t>
            </a:r>
            <a:r>
              <a:rPr lang="es-ES" sz="2400" b="0" i="0" dirty="0">
                <a:solidFill>
                  <a:srgbClr val="333333"/>
                </a:solidFill>
                <a:effectLst/>
              </a:rPr>
              <a:t> </a:t>
            </a:r>
            <a:r>
              <a:rPr lang="es-ES" sz="2400" b="1" i="0" dirty="0" err="1">
                <a:solidFill>
                  <a:srgbClr val="333333"/>
                </a:solidFill>
                <a:effectLst/>
              </a:rPr>
              <a:t>parameter</a:t>
            </a:r>
            <a:r>
              <a:rPr lang="es-ES" sz="2400" b="0" i="0" dirty="0">
                <a:solidFill>
                  <a:srgbClr val="333333"/>
                </a:solidFill>
                <a:effectLst/>
              </a:rPr>
              <a:t> </a:t>
            </a:r>
            <a:r>
              <a:rPr lang="es-ES" sz="2400" b="0" i="0" dirty="0" err="1">
                <a:solidFill>
                  <a:srgbClr val="333333"/>
                </a:solidFill>
                <a:effectLst/>
              </a:rPr>
              <a:t>or</a:t>
            </a:r>
            <a:r>
              <a:rPr lang="es-ES" sz="2400" b="0" i="0" dirty="0">
                <a:solidFill>
                  <a:srgbClr val="333333"/>
                </a:solidFill>
                <a:effectLst/>
              </a:rPr>
              <a:t> </a:t>
            </a:r>
            <a:r>
              <a:rPr lang="es-ES" sz="2400" b="0" i="0" dirty="0" err="1">
                <a:solidFill>
                  <a:srgbClr val="333333"/>
                </a:solidFill>
                <a:effectLst/>
              </a:rPr>
              <a:t>loading</a:t>
            </a:r>
            <a:r>
              <a:rPr lang="es-ES" sz="2400" b="0" i="0" dirty="0">
                <a:solidFill>
                  <a:srgbClr val="333333"/>
                </a:solidFill>
                <a:effectLst/>
              </a:rPr>
              <a:t> (</a:t>
            </a:r>
            <a:r>
              <a:rPr lang="es-ES" sz="2400" b="0" i="0" dirty="0" err="1">
                <a:solidFill>
                  <a:srgbClr val="333333"/>
                </a:solidFill>
                <a:effectLst/>
              </a:rPr>
              <a:t>useful</a:t>
            </a:r>
            <a:r>
              <a:rPr lang="es-ES" sz="2400" b="0" i="0" dirty="0">
                <a:solidFill>
                  <a:srgbClr val="333333"/>
                </a:solidFill>
                <a:effectLst/>
              </a:rPr>
              <a:t> </a:t>
            </a:r>
            <a:r>
              <a:rPr lang="es-ES" sz="2400" b="0" i="0" dirty="0" err="1">
                <a:solidFill>
                  <a:srgbClr val="333333"/>
                </a:solidFill>
                <a:effectLst/>
              </a:rPr>
              <a:t>to</a:t>
            </a:r>
            <a:r>
              <a:rPr lang="es-ES" sz="2400" b="0" i="0" dirty="0">
                <a:solidFill>
                  <a:srgbClr val="333333"/>
                </a:solidFill>
                <a:effectLst/>
              </a:rPr>
              <a:t> </a:t>
            </a:r>
            <a:r>
              <a:rPr lang="es-ES" sz="2400" b="0" i="0" dirty="0" err="1">
                <a:solidFill>
                  <a:srgbClr val="333333"/>
                </a:solidFill>
                <a:effectLst/>
              </a:rPr>
              <a:t>override</a:t>
            </a:r>
            <a:r>
              <a:rPr lang="es-ES" sz="2400" b="0" i="0" dirty="0">
                <a:solidFill>
                  <a:srgbClr val="333333"/>
                </a:solidFill>
                <a:effectLst/>
              </a:rPr>
              <a:t> default </a:t>
            </a:r>
            <a:r>
              <a:rPr lang="es-ES" sz="2400" b="0" i="0" dirty="0" err="1">
                <a:solidFill>
                  <a:srgbClr val="333333"/>
                </a:solidFill>
                <a:effectLst/>
              </a:rPr>
              <a:t>marker</a:t>
            </a:r>
            <a:r>
              <a:rPr lang="es-ES" sz="2400" b="0" i="0" dirty="0">
                <a:solidFill>
                  <a:srgbClr val="333333"/>
                </a:solidFill>
                <a:effectLst/>
              </a:rPr>
              <a:t> </a:t>
            </a:r>
            <a:r>
              <a:rPr lang="es-ES" sz="2400" b="0" i="0" dirty="0" err="1">
                <a:solidFill>
                  <a:srgbClr val="333333"/>
                </a:solidFill>
                <a:effectLst/>
              </a:rPr>
              <a:t>method</a:t>
            </a:r>
            <a:r>
              <a:rPr lang="es-ES" sz="2400" b="0" i="0" dirty="0">
                <a:solidFill>
                  <a:srgbClr val="333333"/>
                </a:solidFill>
                <a:effectLst/>
              </a:rPr>
              <a:t>)</a:t>
            </a:r>
            <a:br>
              <a:rPr lang="es-ES" sz="2400" b="0" i="0" dirty="0">
                <a:solidFill>
                  <a:srgbClr val="333333"/>
                </a:solidFill>
                <a:effectLst/>
              </a:rPr>
            </a:br>
            <a:r>
              <a:rPr lang="es-ES" sz="2400" b="0" i="0" dirty="0">
                <a:solidFill>
                  <a:srgbClr val="333333"/>
                </a:solidFill>
                <a:effectLst/>
              </a:rPr>
              <a:t>a* </a:t>
            </a:r>
            <a:r>
              <a:rPr lang="es-ES" sz="2400" b="1" i="0" dirty="0" err="1">
                <a:solidFill>
                  <a:srgbClr val="333333"/>
                </a:solidFill>
                <a:effectLst/>
              </a:rPr>
              <a:t>labels</a:t>
            </a:r>
            <a:r>
              <a:rPr lang="es-ES" sz="2400" b="0" i="0" dirty="0">
                <a:solidFill>
                  <a:srgbClr val="333333"/>
                </a:solidFill>
                <a:effectLst/>
              </a:rPr>
              <a:t> </a:t>
            </a:r>
            <a:r>
              <a:rPr lang="es-ES" sz="2400" b="0" i="0" dirty="0" err="1">
                <a:solidFill>
                  <a:srgbClr val="333333"/>
                </a:solidFill>
                <a:effectLst/>
              </a:rPr>
              <a:t>the</a:t>
            </a:r>
            <a:r>
              <a:rPr lang="es-ES" sz="2400" b="0" i="0" dirty="0">
                <a:solidFill>
                  <a:srgbClr val="333333"/>
                </a:solidFill>
                <a:effectLst/>
              </a:rPr>
              <a:t> </a:t>
            </a:r>
            <a:r>
              <a:rPr lang="es-ES" sz="2400" b="1" i="0" dirty="0" err="1">
                <a:solidFill>
                  <a:srgbClr val="333333"/>
                </a:solidFill>
                <a:effectLst/>
              </a:rPr>
              <a:t>parameter</a:t>
            </a:r>
            <a:r>
              <a:rPr lang="es-ES" sz="2400" b="0" i="0" dirty="0">
                <a:solidFill>
                  <a:srgbClr val="333333"/>
                </a:solidFill>
                <a:effectLst/>
              </a:rPr>
              <a:t> ‘a’, </a:t>
            </a:r>
            <a:r>
              <a:rPr lang="es-ES" sz="2400" b="0" i="0" dirty="0" err="1">
                <a:solidFill>
                  <a:srgbClr val="333333"/>
                </a:solidFill>
                <a:effectLst/>
              </a:rPr>
              <a:t>used</a:t>
            </a:r>
            <a:r>
              <a:rPr lang="es-ES" sz="2400" b="0" i="0" dirty="0">
                <a:solidFill>
                  <a:srgbClr val="333333"/>
                </a:solidFill>
                <a:effectLst/>
              </a:rPr>
              <a:t> </a:t>
            </a:r>
            <a:r>
              <a:rPr lang="es-ES" sz="2400" b="0" i="0" dirty="0" err="1">
                <a:solidFill>
                  <a:srgbClr val="333333"/>
                </a:solidFill>
                <a:effectLst/>
              </a:rPr>
              <a:t>for</a:t>
            </a:r>
            <a:r>
              <a:rPr lang="es-ES" sz="2400" b="0" i="0" dirty="0">
                <a:solidFill>
                  <a:srgbClr val="333333"/>
                </a:solidFill>
                <a:effectLst/>
              </a:rPr>
              <a:t> </a:t>
            </a:r>
            <a:r>
              <a:rPr lang="es-ES" sz="2400" b="0" i="0" dirty="0" err="1">
                <a:solidFill>
                  <a:srgbClr val="333333"/>
                </a:solidFill>
                <a:effectLst/>
              </a:rPr>
              <a:t>model</a:t>
            </a:r>
            <a:r>
              <a:rPr lang="es-ES" sz="2400" b="0" i="0" dirty="0">
                <a:solidFill>
                  <a:srgbClr val="333333"/>
                </a:solidFill>
                <a:effectLst/>
              </a:rPr>
              <a:t> </a:t>
            </a:r>
            <a:r>
              <a:rPr lang="es-ES" sz="2400" b="0" i="0" dirty="0" err="1">
                <a:solidFill>
                  <a:srgbClr val="333333"/>
                </a:solidFill>
                <a:effectLst/>
              </a:rPr>
              <a:t>constraints</a:t>
            </a:r>
            <a:br>
              <a:rPr lang="es-ES" sz="2400" b="0" i="0" dirty="0">
                <a:solidFill>
                  <a:srgbClr val="333333"/>
                </a:solidFill>
                <a:effectLst/>
                <a:latin typeface="ProximaNova"/>
              </a:rPr>
            </a:br>
            <a:br>
              <a:rPr lang="es-ES" sz="1050" dirty="0"/>
            </a:br>
            <a:endParaRPr lang="es-ES" sz="2400" dirty="0"/>
          </a:p>
        </p:txBody>
      </p:sp>
    </p:spTree>
    <p:extLst>
      <p:ext uri="{BB962C8B-B14F-4D97-AF65-F5344CB8AC3E}">
        <p14:creationId xmlns:p14="http://schemas.microsoft.com/office/powerpoint/2010/main" val="270262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AD200-2D06-70F4-A881-997B16494275}"/>
              </a:ext>
            </a:extLst>
          </p:cNvPr>
          <p:cNvSpPr>
            <a:spLocks noGrp="1"/>
          </p:cNvSpPr>
          <p:nvPr>
            <p:ph type="title"/>
          </p:nvPr>
        </p:nvSpPr>
        <p:spPr>
          <a:xfrm>
            <a:off x="838200" y="365126"/>
            <a:ext cx="10515600" cy="769408"/>
          </a:xfrm>
        </p:spPr>
        <p:txBody>
          <a:bodyPr>
            <a:normAutofit/>
          </a:bodyPr>
          <a:lstStyle/>
          <a:p>
            <a:r>
              <a:rPr lang="es-ES" sz="2800" b="1" dirty="0" err="1"/>
              <a:t>The</a:t>
            </a:r>
            <a:r>
              <a:rPr lang="es-ES" sz="2800" b="1" dirty="0"/>
              <a:t> </a:t>
            </a:r>
            <a:r>
              <a:rPr lang="es-ES" sz="2800" b="1" dirty="0" err="1"/>
              <a:t>identification</a:t>
            </a:r>
            <a:r>
              <a:rPr lang="es-ES" sz="2800" b="1" dirty="0"/>
              <a:t> </a:t>
            </a:r>
            <a:r>
              <a:rPr lang="es-ES" sz="2800" b="1" dirty="0" err="1"/>
              <a:t>problem</a:t>
            </a:r>
            <a:endParaRPr lang="es-ES" sz="2800" b="1" dirty="0"/>
          </a:p>
        </p:txBody>
      </p:sp>
      <p:sp>
        <p:nvSpPr>
          <p:cNvPr id="5" name="CuadroTexto 4">
            <a:extLst>
              <a:ext uri="{FF2B5EF4-FFF2-40B4-BE49-F238E27FC236}">
                <a16:creationId xmlns:a16="http://schemas.microsoft.com/office/drawing/2014/main" id="{EF23D63C-A688-8960-6171-C0E05D81AC49}"/>
              </a:ext>
            </a:extLst>
          </p:cNvPr>
          <p:cNvSpPr txBox="1"/>
          <p:nvPr/>
        </p:nvSpPr>
        <p:spPr>
          <a:xfrm>
            <a:off x="838200" y="1998132"/>
            <a:ext cx="10693400" cy="1200329"/>
          </a:xfrm>
          <a:prstGeom prst="rect">
            <a:avLst/>
          </a:prstGeom>
          <a:noFill/>
        </p:spPr>
        <p:txBody>
          <a:bodyPr wrap="square" rtlCol="0">
            <a:spAutoFit/>
          </a:bodyPr>
          <a:lstStyle/>
          <a:p>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known</a:t>
            </a:r>
            <a:r>
              <a:rPr lang="es-ES" sz="2400" b="0" i="0" dirty="0">
                <a:solidFill>
                  <a:srgbClr val="333333"/>
                </a:solidFill>
                <a:effectLst/>
                <a:latin typeface="+mj-lt"/>
              </a:rPr>
              <a:t> </a:t>
            </a:r>
            <a:r>
              <a:rPr lang="es-ES" sz="2400" b="0" i="0" dirty="0" err="1">
                <a:solidFill>
                  <a:srgbClr val="333333"/>
                </a:solidFill>
                <a:effectLst/>
                <a:latin typeface="+mj-lt"/>
              </a:rPr>
              <a:t>values</a:t>
            </a:r>
            <a:r>
              <a:rPr lang="es-ES" sz="2400" b="0" i="0" dirty="0">
                <a:solidFill>
                  <a:srgbClr val="333333"/>
                </a:solidFill>
                <a:effectLst/>
                <a:latin typeface="+mj-lt"/>
              </a:rPr>
              <a:t> serve as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primary</a:t>
            </a:r>
            <a:r>
              <a:rPr lang="es-ES" sz="2400" b="0" i="0" dirty="0">
                <a:solidFill>
                  <a:srgbClr val="333333"/>
                </a:solidFill>
                <a:effectLst/>
                <a:latin typeface="+mj-lt"/>
              </a:rPr>
              <a:t> </a:t>
            </a:r>
            <a:r>
              <a:rPr lang="es-ES" sz="2400" b="0" i="0" dirty="0" err="1">
                <a:solidFill>
                  <a:srgbClr val="333333"/>
                </a:solidFill>
                <a:effectLst/>
                <a:latin typeface="+mj-lt"/>
              </a:rPr>
              <a:t>restriction</a:t>
            </a:r>
            <a:r>
              <a:rPr lang="es-ES" sz="2400" b="0" i="0" dirty="0">
                <a:solidFill>
                  <a:srgbClr val="333333"/>
                </a:solidFill>
                <a:effectLst/>
                <a:latin typeface="+mj-lt"/>
              </a:rPr>
              <a:t> in </a:t>
            </a:r>
            <a:r>
              <a:rPr lang="es-ES" sz="2400" b="0" i="0" dirty="0" err="1">
                <a:solidFill>
                  <a:srgbClr val="333333"/>
                </a:solidFill>
                <a:effectLst/>
                <a:latin typeface="+mj-lt"/>
              </a:rPr>
              <a:t>terms</a:t>
            </a:r>
            <a:r>
              <a:rPr lang="es-ES" sz="2400" b="0" i="0" dirty="0">
                <a:solidFill>
                  <a:srgbClr val="333333"/>
                </a:solidFill>
                <a:effectLst/>
                <a:latin typeface="+mj-lt"/>
              </a:rPr>
              <a:t> </a:t>
            </a:r>
            <a:r>
              <a:rPr lang="es-ES" sz="2400" b="0" i="0" dirty="0" err="1">
                <a:solidFill>
                  <a:srgbClr val="333333"/>
                </a:solidFill>
                <a:effectLst/>
                <a:latin typeface="+mj-lt"/>
              </a:rPr>
              <a:t>of</a:t>
            </a:r>
            <a:r>
              <a:rPr lang="es-ES" sz="2400" b="0" i="0" dirty="0">
                <a:solidFill>
                  <a:srgbClr val="333333"/>
                </a:solidFill>
                <a:effectLst/>
                <a:latin typeface="+mj-lt"/>
              </a:rPr>
              <a:t> </a:t>
            </a:r>
            <a:r>
              <a:rPr lang="es-ES" sz="2400" b="0" i="0" dirty="0" err="1">
                <a:solidFill>
                  <a:srgbClr val="333333"/>
                </a:solidFill>
                <a:effectLst/>
                <a:latin typeface="+mj-lt"/>
              </a:rPr>
              <a:t>how</a:t>
            </a:r>
            <a:r>
              <a:rPr lang="es-ES" sz="2400" b="0" i="0" dirty="0">
                <a:solidFill>
                  <a:srgbClr val="333333"/>
                </a:solidFill>
                <a:effectLst/>
                <a:latin typeface="+mj-lt"/>
              </a:rPr>
              <a:t> </a:t>
            </a:r>
            <a:r>
              <a:rPr lang="es-ES" sz="2400" b="0" i="0" dirty="0" err="1">
                <a:solidFill>
                  <a:srgbClr val="333333"/>
                </a:solidFill>
                <a:effectLst/>
                <a:latin typeface="+mj-lt"/>
              </a:rPr>
              <a:t>many</a:t>
            </a:r>
            <a:r>
              <a:rPr lang="es-ES" sz="2400" b="0" i="0" dirty="0">
                <a:solidFill>
                  <a:srgbClr val="333333"/>
                </a:solidFill>
                <a:effectLst/>
                <a:latin typeface="+mj-lt"/>
              </a:rPr>
              <a:t> </a:t>
            </a:r>
            <a:r>
              <a:rPr lang="es-ES" sz="2400" b="0" i="1" dirty="0">
                <a:solidFill>
                  <a:srgbClr val="333333"/>
                </a:solidFill>
                <a:effectLst/>
                <a:latin typeface="+mj-lt"/>
              </a:rPr>
              <a:t>total </a:t>
            </a:r>
            <a:r>
              <a:rPr lang="es-ES" sz="2400" b="0" i="0" dirty="0" err="1">
                <a:solidFill>
                  <a:srgbClr val="333333"/>
                </a:solidFill>
                <a:effectLst/>
                <a:latin typeface="+mj-lt"/>
              </a:rPr>
              <a:t>parameters</a:t>
            </a:r>
            <a:r>
              <a:rPr lang="es-ES" sz="2400" b="0" i="0" dirty="0">
                <a:solidFill>
                  <a:srgbClr val="333333"/>
                </a:solidFill>
                <a:effectLst/>
                <a:latin typeface="+mj-lt"/>
              </a:rPr>
              <a:t> </a:t>
            </a:r>
            <a:r>
              <a:rPr lang="es-ES" sz="2400" b="0" i="0" dirty="0" err="1">
                <a:solidFill>
                  <a:srgbClr val="333333"/>
                </a:solidFill>
                <a:effectLst/>
                <a:latin typeface="+mj-lt"/>
              </a:rPr>
              <a:t>we</a:t>
            </a:r>
            <a:r>
              <a:rPr lang="es-ES" sz="2400" b="0" i="0" dirty="0">
                <a:solidFill>
                  <a:srgbClr val="333333"/>
                </a:solidFill>
                <a:effectLst/>
                <a:latin typeface="+mj-lt"/>
              </a:rPr>
              <a:t> can </a:t>
            </a:r>
            <a:r>
              <a:rPr lang="es-ES" sz="2400" b="0" i="0" dirty="0" err="1">
                <a:solidFill>
                  <a:srgbClr val="333333"/>
                </a:solidFill>
                <a:effectLst/>
                <a:latin typeface="+mj-lt"/>
              </a:rPr>
              <a:t>estimate</a:t>
            </a:r>
            <a:r>
              <a:rPr lang="es-ES" sz="2400" b="0" i="0" dirty="0">
                <a:solidFill>
                  <a:srgbClr val="333333"/>
                </a:solidFill>
                <a:effectLst/>
                <a:latin typeface="+mj-lt"/>
              </a:rPr>
              <a:t>. </a:t>
            </a:r>
            <a:r>
              <a:rPr lang="es-ES" sz="2400" b="0" i="0" dirty="0" err="1">
                <a:solidFill>
                  <a:srgbClr val="333333"/>
                </a:solidFill>
                <a:effectLst/>
                <a:latin typeface="+mj-lt"/>
              </a:rPr>
              <a:t>For</a:t>
            </a:r>
            <a:r>
              <a:rPr lang="es-ES" sz="2400" b="0" i="0" dirty="0">
                <a:solidFill>
                  <a:srgbClr val="333333"/>
                </a:solidFill>
                <a:effectLst/>
                <a:latin typeface="+mj-lt"/>
              </a:rPr>
              <a:t> </a:t>
            </a:r>
            <a:r>
              <a:rPr lang="es-ES" sz="2400" b="0" i="0" dirty="0" err="1">
                <a:solidFill>
                  <a:srgbClr val="333333"/>
                </a:solidFill>
                <a:effectLst/>
                <a:latin typeface="+mj-lt"/>
              </a:rPr>
              <a:t>simplicity</a:t>
            </a:r>
            <a:r>
              <a:rPr lang="es-ES" sz="2400" b="0" i="0" dirty="0">
                <a:solidFill>
                  <a:srgbClr val="333333"/>
                </a:solidFill>
                <a:effectLst/>
                <a:latin typeface="+mj-lt"/>
              </a:rPr>
              <a:t>, </a:t>
            </a:r>
            <a:r>
              <a:rPr lang="es-ES" sz="2400" b="0" i="0" dirty="0" err="1">
                <a:solidFill>
                  <a:srgbClr val="333333"/>
                </a:solidFill>
                <a:effectLst/>
                <a:latin typeface="+mj-lt"/>
              </a:rPr>
              <a:t>let’s</a:t>
            </a:r>
            <a:r>
              <a:rPr lang="es-ES" sz="2400" b="0" i="0" dirty="0">
                <a:solidFill>
                  <a:srgbClr val="333333"/>
                </a:solidFill>
                <a:effectLst/>
                <a:latin typeface="+mj-lt"/>
              </a:rPr>
              <a:t> </a:t>
            </a:r>
            <a:r>
              <a:rPr lang="es-ES" sz="2400" b="0" i="0" dirty="0" err="1">
                <a:solidFill>
                  <a:srgbClr val="333333"/>
                </a:solidFill>
                <a:effectLst/>
                <a:latin typeface="+mj-lt"/>
              </a:rPr>
              <a:t>assume</a:t>
            </a:r>
            <a:r>
              <a:rPr lang="es-ES" sz="2400" b="0" i="0" dirty="0">
                <a:solidFill>
                  <a:srgbClr val="333333"/>
                </a:solidFill>
                <a:effectLst/>
                <a:latin typeface="+mj-lt"/>
              </a:rPr>
              <a:t> </a:t>
            </a:r>
            <a:r>
              <a:rPr lang="es-ES" sz="2400" b="0" i="0" dirty="0" err="1">
                <a:solidFill>
                  <a:srgbClr val="333333"/>
                </a:solidFill>
                <a:effectLst/>
                <a:latin typeface="+mj-lt"/>
              </a:rPr>
              <a:t>that</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total </a:t>
            </a:r>
            <a:r>
              <a:rPr lang="es-ES" sz="2400" b="0" i="0" dirty="0" err="1">
                <a:solidFill>
                  <a:srgbClr val="333333"/>
                </a:solidFill>
                <a:effectLst/>
                <a:latin typeface="+mj-lt"/>
              </a:rPr>
              <a:t>number</a:t>
            </a:r>
            <a:r>
              <a:rPr lang="es-ES" sz="2400" b="0" i="0" dirty="0">
                <a:solidFill>
                  <a:srgbClr val="333333"/>
                </a:solidFill>
                <a:effectLst/>
                <a:latin typeface="+mj-lt"/>
              </a:rPr>
              <a:t> </a:t>
            </a:r>
            <a:r>
              <a:rPr lang="es-ES" sz="2400" b="0" i="0" dirty="0" err="1">
                <a:solidFill>
                  <a:srgbClr val="333333"/>
                </a:solidFill>
                <a:effectLst/>
                <a:latin typeface="+mj-lt"/>
              </a:rPr>
              <a:t>of</a:t>
            </a:r>
            <a:r>
              <a:rPr lang="es-ES" sz="2400" b="0" i="0" dirty="0">
                <a:solidFill>
                  <a:srgbClr val="333333"/>
                </a:solidFill>
                <a:effectLst/>
                <a:latin typeface="+mj-lt"/>
              </a:rPr>
              <a:t> </a:t>
            </a:r>
            <a:r>
              <a:rPr lang="es-ES" sz="2400" b="0" i="0" dirty="0" err="1">
                <a:solidFill>
                  <a:srgbClr val="333333"/>
                </a:solidFill>
                <a:effectLst/>
                <a:latin typeface="+mj-lt"/>
              </a:rPr>
              <a:t>parameters</a:t>
            </a:r>
            <a:r>
              <a:rPr lang="es-ES" sz="2400" b="0" i="0" dirty="0">
                <a:solidFill>
                  <a:srgbClr val="333333"/>
                </a:solidFill>
                <a:effectLst/>
                <a:latin typeface="+mj-lt"/>
              </a:rPr>
              <a:t> come </a:t>
            </a:r>
            <a:r>
              <a:rPr lang="es-ES" sz="2400" b="0" i="1" dirty="0" err="1">
                <a:solidFill>
                  <a:srgbClr val="333333"/>
                </a:solidFill>
                <a:effectLst/>
                <a:latin typeface="+mj-lt"/>
              </a:rPr>
              <a:t>only</a:t>
            </a:r>
            <a:r>
              <a:rPr lang="es-ES" sz="2400" b="0" i="1" dirty="0">
                <a:solidFill>
                  <a:srgbClr val="333333"/>
                </a:solidFill>
                <a:effectLst/>
                <a:latin typeface="+mj-lt"/>
              </a:rPr>
              <a:t> </a:t>
            </a:r>
            <a:r>
              <a:rPr lang="es-ES" sz="2400" b="0" i="0" dirty="0" err="1">
                <a:solidFill>
                  <a:srgbClr val="333333"/>
                </a:solidFill>
                <a:effectLst/>
                <a:latin typeface="+mj-lt"/>
              </a:rPr>
              <a:t>from</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model-implied</a:t>
            </a:r>
            <a:r>
              <a:rPr lang="es-ES" sz="2400" b="0" i="0" dirty="0">
                <a:solidFill>
                  <a:srgbClr val="333333"/>
                </a:solidFill>
                <a:effectLst/>
                <a:latin typeface="+mj-lt"/>
              </a:rPr>
              <a:t> </a:t>
            </a:r>
            <a:r>
              <a:rPr lang="es-ES" sz="2400" b="0" i="0" dirty="0" err="1">
                <a:solidFill>
                  <a:srgbClr val="333333"/>
                </a:solidFill>
                <a:effectLst/>
                <a:latin typeface="+mj-lt"/>
              </a:rPr>
              <a:t>covariance</a:t>
            </a:r>
            <a:r>
              <a:rPr lang="es-ES" sz="2400" b="0" i="0" dirty="0">
                <a:solidFill>
                  <a:srgbClr val="333333"/>
                </a:solidFill>
                <a:effectLst/>
                <a:latin typeface="+mj-lt"/>
              </a:rPr>
              <a:t> </a:t>
            </a:r>
            <a:r>
              <a:rPr lang="es-ES" sz="2400" b="0" i="0" dirty="0" err="1">
                <a:solidFill>
                  <a:srgbClr val="333333"/>
                </a:solidFill>
                <a:effectLst/>
                <a:latin typeface="+mj-lt"/>
              </a:rPr>
              <a:t>matrix</a:t>
            </a:r>
            <a:r>
              <a:rPr lang="es-ES" sz="2400" b="0" i="0" dirty="0">
                <a:solidFill>
                  <a:srgbClr val="333333"/>
                </a:solidFill>
                <a:effectLst/>
                <a:latin typeface="+mj-lt"/>
              </a:rPr>
              <a:t>.</a:t>
            </a:r>
            <a:endParaRPr lang="es-ES" sz="2400" dirty="0">
              <a:latin typeface="+mj-lt"/>
            </a:endParaRPr>
          </a:p>
        </p:txBody>
      </p:sp>
      <p:sp>
        <p:nvSpPr>
          <p:cNvPr id="6" name="CuadroTexto 5">
            <a:extLst>
              <a:ext uri="{FF2B5EF4-FFF2-40B4-BE49-F238E27FC236}">
                <a16:creationId xmlns:a16="http://schemas.microsoft.com/office/drawing/2014/main" id="{4C5283F9-7343-ECBD-F6B7-5BA70C208E9C}"/>
              </a:ext>
            </a:extLst>
          </p:cNvPr>
          <p:cNvSpPr txBox="1"/>
          <p:nvPr/>
        </p:nvSpPr>
        <p:spPr>
          <a:xfrm>
            <a:off x="1049866" y="3740032"/>
            <a:ext cx="10092267" cy="461665"/>
          </a:xfrm>
          <a:prstGeom prst="rect">
            <a:avLst/>
          </a:prstGeom>
          <a:noFill/>
        </p:spPr>
        <p:txBody>
          <a:bodyPr wrap="square" rtlCol="0">
            <a:spAutoFit/>
          </a:bodyPr>
          <a:lstStyle/>
          <a:p>
            <a:r>
              <a:rPr lang="es-ES" sz="2400" b="1" dirty="0">
                <a:effectLst/>
                <a:latin typeface="Courier New" panose="02070309020205020404" pitchFamily="49" charset="0"/>
                <a:cs typeface="Courier New" panose="02070309020205020404" pitchFamily="49" charset="0"/>
              </a:rPr>
              <a:t>&gt; round(</a:t>
            </a:r>
            <a:r>
              <a:rPr lang="es-ES" sz="2400" b="1" dirty="0" err="1">
                <a:effectLst/>
                <a:latin typeface="Courier New" panose="02070309020205020404" pitchFamily="49" charset="0"/>
                <a:cs typeface="Courier New" panose="02070309020205020404" pitchFamily="49" charset="0"/>
              </a:rPr>
              <a:t>cov</a:t>
            </a:r>
            <a:r>
              <a:rPr lang="es-ES" sz="2400" b="1" dirty="0">
                <a:effectLst/>
                <a:latin typeface="Courier New" panose="02070309020205020404" pitchFamily="49" charset="0"/>
                <a:cs typeface="Courier New" panose="02070309020205020404" pitchFamily="49" charset="0"/>
              </a:rPr>
              <a:t>(data[,3:5]),2)</a:t>
            </a:r>
            <a:endParaRPr lang="es-ES" sz="2400" dirty="0">
              <a:latin typeface="Courier New" panose="02070309020205020404" pitchFamily="49" charset="0"/>
              <a:cs typeface="Courier New" panose="02070309020205020404" pitchFamily="49" charset="0"/>
            </a:endParaRPr>
          </a:p>
        </p:txBody>
      </p:sp>
      <p:sp>
        <p:nvSpPr>
          <p:cNvPr id="7" name="CuadroTexto 6">
            <a:extLst>
              <a:ext uri="{FF2B5EF4-FFF2-40B4-BE49-F238E27FC236}">
                <a16:creationId xmlns:a16="http://schemas.microsoft.com/office/drawing/2014/main" id="{0891744D-FBB9-7587-79AF-DE6695D1CD2E}"/>
              </a:ext>
            </a:extLst>
          </p:cNvPr>
          <p:cNvSpPr txBox="1"/>
          <p:nvPr/>
        </p:nvSpPr>
        <p:spPr>
          <a:xfrm>
            <a:off x="838200" y="4724398"/>
            <a:ext cx="9812867" cy="461665"/>
          </a:xfrm>
          <a:prstGeom prst="rect">
            <a:avLst/>
          </a:prstGeom>
          <a:noFill/>
        </p:spPr>
        <p:txBody>
          <a:bodyPr wrap="square" rtlCol="0">
            <a:spAutoFit/>
          </a:bodyPr>
          <a:lstStyle/>
          <a:p>
            <a:r>
              <a:rPr lang="es-ES" sz="2400" dirty="0" err="1">
                <a:latin typeface="+mj-lt"/>
              </a:rPr>
              <a:t>The</a:t>
            </a:r>
            <a:r>
              <a:rPr lang="es-ES" sz="2400" dirty="0">
                <a:latin typeface="+mj-lt"/>
              </a:rPr>
              <a:t> </a:t>
            </a:r>
            <a:r>
              <a:rPr lang="es-ES" sz="2400" dirty="0" err="1">
                <a:latin typeface="+mj-lt"/>
              </a:rPr>
              <a:t>number</a:t>
            </a:r>
            <a:r>
              <a:rPr lang="es-ES" sz="2400" dirty="0">
                <a:latin typeface="+mj-lt"/>
              </a:rPr>
              <a:t> </a:t>
            </a:r>
            <a:r>
              <a:rPr lang="es-ES" sz="2400" dirty="0" err="1">
                <a:latin typeface="+mj-lt"/>
              </a:rPr>
              <a:t>of</a:t>
            </a:r>
            <a:r>
              <a:rPr lang="es-ES" sz="2400" dirty="0">
                <a:latin typeface="+mj-lt"/>
              </a:rPr>
              <a:t> </a:t>
            </a:r>
            <a:r>
              <a:rPr lang="es-ES" sz="2400" dirty="0" err="1">
                <a:latin typeface="+mj-lt"/>
              </a:rPr>
              <a:t>known</a:t>
            </a:r>
            <a:r>
              <a:rPr lang="es-ES" sz="2400" dirty="0">
                <a:latin typeface="+mj-lt"/>
              </a:rPr>
              <a:t> </a:t>
            </a:r>
            <a:r>
              <a:rPr lang="es-ES" sz="2400" dirty="0" err="1">
                <a:latin typeface="+mj-lt"/>
              </a:rPr>
              <a:t>parameters</a:t>
            </a:r>
            <a:r>
              <a:rPr lang="es-ES" sz="2400" dirty="0">
                <a:latin typeface="+mj-lt"/>
              </a:rPr>
              <a:t> are p(p+1)/2</a:t>
            </a:r>
          </a:p>
        </p:txBody>
      </p:sp>
    </p:spTree>
    <p:extLst>
      <p:ext uri="{BB962C8B-B14F-4D97-AF65-F5344CB8AC3E}">
        <p14:creationId xmlns:p14="http://schemas.microsoft.com/office/powerpoint/2010/main" val="2358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D2E6EDA-9BB0-F6F0-3358-453966E0AA85}"/>
              </a:ext>
            </a:extLst>
          </p:cNvPr>
          <p:cNvSpPr txBox="1">
            <a:spLocks noGrp="1"/>
          </p:cNvSpPr>
          <p:nvPr>
            <p:ph type="title"/>
          </p:nvPr>
        </p:nvSpPr>
        <p:spPr>
          <a:xfrm>
            <a:off x="0" y="1888601"/>
            <a:ext cx="11971867" cy="1089529"/>
          </a:xfrm>
          <a:prstGeom prst="rect">
            <a:avLst/>
          </a:prstGeom>
          <a:noFill/>
        </p:spPr>
        <p:txBody>
          <a:bodyPr wrap="square" rtlCol="0">
            <a:spAutoFit/>
          </a:bodyPr>
          <a:lstStyle/>
          <a:p>
            <a:pPr algn="ctr"/>
            <a:r>
              <a:rPr lang="es-ES" sz="2400" dirty="0" err="1">
                <a:latin typeface="+mj-lt"/>
              </a:rPr>
              <a:t>Number</a:t>
            </a:r>
            <a:r>
              <a:rPr lang="es-ES" sz="2400" dirty="0">
                <a:latin typeface="+mj-lt"/>
              </a:rPr>
              <a:t> </a:t>
            </a:r>
            <a:r>
              <a:rPr lang="es-ES" sz="2400" dirty="0" err="1">
                <a:latin typeface="+mj-lt"/>
              </a:rPr>
              <a:t>of</a:t>
            </a:r>
            <a:r>
              <a:rPr lang="es-ES" sz="2400" dirty="0">
                <a:latin typeface="+mj-lt"/>
              </a:rPr>
              <a:t> free </a:t>
            </a:r>
            <a:r>
              <a:rPr lang="es-ES" sz="2400" dirty="0" err="1">
                <a:latin typeface="+mj-lt"/>
              </a:rPr>
              <a:t>parameters</a:t>
            </a:r>
            <a:r>
              <a:rPr lang="es-ES" sz="2400" dirty="0">
                <a:latin typeface="+mj-lt"/>
              </a:rPr>
              <a:t> = </a:t>
            </a:r>
            <a:r>
              <a:rPr lang="es-ES" sz="2400" dirty="0" err="1">
                <a:latin typeface="+mj-lt"/>
              </a:rPr>
              <a:t>number</a:t>
            </a:r>
            <a:r>
              <a:rPr lang="es-ES" sz="2400" dirty="0">
                <a:latin typeface="+mj-lt"/>
              </a:rPr>
              <a:t> </a:t>
            </a:r>
            <a:r>
              <a:rPr lang="es-ES" sz="2400" dirty="0" err="1">
                <a:latin typeface="+mj-lt"/>
              </a:rPr>
              <a:t>of</a:t>
            </a:r>
            <a:r>
              <a:rPr lang="es-ES" sz="2400" dirty="0">
                <a:latin typeface="+mj-lt"/>
              </a:rPr>
              <a:t> </a:t>
            </a:r>
            <a:r>
              <a:rPr lang="es-ES" sz="2400" dirty="0" err="1">
                <a:latin typeface="+mj-lt"/>
              </a:rPr>
              <a:t>unique</a:t>
            </a:r>
            <a:r>
              <a:rPr lang="es-ES" sz="2400" dirty="0">
                <a:latin typeface="+mj-lt"/>
              </a:rPr>
              <a:t> </a:t>
            </a:r>
            <a:r>
              <a:rPr lang="es-ES" sz="2400" dirty="0" err="1">
                <a:latin typeface="+mj-lt"/>
              </a:rPr>
              <a:t>parameters</a:t>
            </a:r>
            <a:r>
              <a:rPr lang="es-ES" sz="2400" dirty="0">
                <a:latin typeface="+mj-lt"/>
              </a:rPr>
              <a:t> – </a:t>
            </a:r>
            <a:r>
              <a:rPr lang="es-ES" sz="2400" dirty="0" err="1">
                <a:latin typeface="+mj-lt"/>
              </a:rPr>
              <a:t>number</a:t>
            </a:r>
            <a:r>
              <a:rPr lang="es-ES" sz="2400" dirty="0">
                <a:latin typeface="+mj-lt"/>
              </a:rPr>
              <a:t> </a:t>
            </a:r>
            <a:r>
              <a:rPr lang="es-ES" sz="2400" dirty="0" err="1">
                <a:latin typeface="+mj-lt"/>
              </a:rPr>
              <a:t>of</a:t>
            </a:r>
            <a:r>
              <a:rPr lang="es-ES" sz="2400" dirty="0">
                <a:latin typeface="+mj-lt"/>
              </a:rPr>
              <a:t> </a:t>
            </a:r>
            <a:r>
              <a:rPr lang="es-ES" sz="2400" dirty="0" err="1">
                <a:latin typeface="+mj-lt"/>
              </a:rPr>
              <a:t>fixed</a:t>
            </a:r>
            <a:r>
              <a:rPr lang="es-ES" sz="2400" dirty="0">
                <a:latin typeface="+mj-lt"/>
              </a:rPr>
              <a:t> </a:t>
            </a:r>
            <a:r>
              <a:rPr lang="es-ES" sz="2400" dirty="0" err="1">
                <a:latin typeface="+mj-lt"/>
              </a:rPr>
              <a:t>parameters</a:t>
            </a:r>
            <a:br>
              <a:rPr lang="es-ES" sz="2400" dirty="0">
                <a:latin typeface="+mj-lt"/>
              </a:rPr>
            </a:br>
            <a:br>
              <a:rPr lang="es-ES" sz="2400" dirty="0">
                <a:latin typeface="+mj-lt"/>
              </a:rPr>
            </a:br>
            <a:r>
              <a:rPr lang="es-ES" sz="2400" dirty="0" err="1">
                <a:latin typeface="+mj-lt"/>
              </a:rPr>
              <a:t>df</a:t>
            </a:r>
            <a:r>
              <a:rPr lang="es-ES" sz="2400" dirty="0">
                <a:latin typeface="+mj-lt"/>
              </a:rPr>
              <a:t> = </a:t>
            </a:r>
            <a:r>
              <a:rPr lang="es-ES" sz="2400" dirty="0" err="1">
                <a:latin typeface="+mj-lt"/>
              </a:rPr>
              <a:t>number</a:t>
            </a:r>
            <a:r>
              <a:rPr lang="es-ES" sz="2400" dirty="0">
                <a:latin typeface="+mj-lt"/>
              </a:rPr>
              <a:t> </a:t>
            </a:r>
            <a:r>
              <a:rPr lang="es-ES" sz="2400" dirty="0" err="1">
                <a:latin typeface="+mj-lt"/>
              </a:rPr>
              <a:t>of</a:t>
            </a:r>
            <a:r>
              <a:rPr lang="es-ES" sz="2400" dirty="0">
                <a:latin typeface="+mj-lt"/>
              </a:rPr>
              <a:t> </a:t>
            </a:r>
            <a:r>
              <a:rPr lang="es-ES" sz="2400" dirty="0" err="1">
                <a:latin typeface="+mj-lt"/>
              </a:rPr>
              <a:t>known</a:t>
            </a:r>
            <a:r>
              <a:rPr lang="es-ES" sz="2400" dirty="0">
                <a:latin typeface="+mj-lt"/>
              </a:rPr>
              <a:t> </a:t>
            </a:r>
            <a:r>
              <a:rPr lang="es-ES" sz="2400" dirty="0" err="1">
                <a:latin typeface="+mj-lt"/>
              </a:rPr>
              <a:t>parameters</a:t>
            </a:r>
            <a:r>
              <a:rPr lang="es-ES" sz="2400" dirty="0">
                <a:latin typeface="+mj-lt"/>
              </a:rPr>
              <a:t> – </a:t>
            </a:r>
            <a:r>
              <a:rPr lang="es-ES" sz="2400" dirty="0" err="1">
                <a:latin typeface="+mj-lt"/>
              </a:rPr>
              <a:t>number</a:t>
            </a:r>
            <a:r>
              <a:rPr lang="es-ES" sz="2400" dirty="0">
                <a:latin typeface="+mj-lt"/>
              </a:rPr>
              <a:t> </a:t>
            </a:r>
            <a:r>
              <a:rPr lang="es-ES" sz="2400" dirty="0" err="1">
                <a:latin typeface="+mj-lt"/>
              </a:rPr>
              <a:t>of</a:t>
            </a:r>
            <a:r>
              <a:rPr lang="es-ES" sz="2400" dirty="0">
                <a:latin typeface="+mj-lt"/>
              </a:rPr>
              <a:t> free </a:t>
            </a:r>
            <a:r>
              <a:rPr lang="es-ES" sz="2400" dirty="0" err="1">
                <a:latin typeface="+mj-lt"/>
              </a:rPr>
              <a:t>parameters</a:t>
            </a:r>
            <a:endParaRPr lang="es-ES" sz="2400" dirty="0"/>
          </a:p>
        </p:txBody>
      </p:sp>
      <p:sp>
        <p:nvSpPr>
          <p:cNvPr id="5" name="CuadroTexto 4">
            <a:extLst>
              <a:ext uri="{FF2B5EF4-FFF2-40B4-BE49-F238E27FC236}">
                <a16:creationId xmlns:a16="http://schemas.microsoft.com/office/drawing/2014/main" id="{9522EA88-8A60-1E0C-FF0E-56477311B870}"/>
              </a:ext>
            </a:extLst>
          </p:cNvPr>
          <p:cNvSpPr txBox="1"/>
          <p:nvPr/>
        </p:nvSpPr>
        <p:spPr>
          <a:xfrm>
            <a:off x="1066800" y="4069106"/>
            <a:ext cx="10287000" cy="2164695"/>
          </a:xfrm>
          <a:prstGeom prst="rect">
            <a:avLst/>
          </a:prstGeom>
          <a:noFill/>
        </p:spPr>
        <p:txBody>
          <a:bodyPr wrap="square" rtlCol="0">
            <a:spAutoFit/>
          </a:bodyPr>
          <a:lstStyle/>
          <a:p>
            <a:pPr marL="285750" indent="-285750" algn="l">
              <a:lnSpc>
                <a:spcPts val="2000"/>
              </a:lnSpc>
              <a:buFont typeface="Arial" panose="020B0604020202020204" pitchFamily="34" charset="0"/>
              <a:buChar char="•"/>
            </a:pPr>
            <a:r>
              <a:rPr lang="es-ES" sz="2400" b="0" i="0" dirty="0" err="1">
                <a:solidFill>
                  <a:srgbClr val="333333"/>
                </a:solidFill>
                <a:effectLst/>
                <a:latin typeface="ProximaNova"/>
              </a:rPr>
              <a:t>df</a:t>
            </a:r>
            <a:r>
              <a:rPr lang="es-ES" sz="2400" b="0" i="0" dirty="0">
                <a:solidFill>
                  <a:srgbClr val="333333"/>
                </a:solidFill>
                <a:effectLst/>
                <a:latin typeface="ProximaNova"/>
              </a:rPr>
              <a:t> negative, </a:t>
            </a:r>
            <a:r>
              <a:rPr lang="es-ES" sz="2400" b="0" i="0" dirty="0" err="1">
                <a:solidFill>
                  <a:srgbClr val="333333"/>
                </a:solidFill>
                <a:effectLst/>
                <a:latin typeface="ProximaNova"/>
              </a:rPr>
              <a:t>known</a:t>
            </a:r>
            <a:r>
              <a:rPr lang="es-ES" sz="2400" b="0" i="0" dirty="0">
                <a:solidFill>
                  <a:srgbClr val="333333"/>
                </a:solidFill>
                <a:effectLst/>
                <a:latin typeface="ProximaNova"/>
              </a:rPr>
              <a:t> &lt; free (</a:t>
            </a:r>
            <a:r>
              <a:rPr lang="es-ES" sz="2400" b="0" i="1" dirty="0" err="1">
                <a:solidFill>
                  <a:srgbClr val="333333"/>
                </a:solidFill>
                <a:effectLst/>
                <a:latin typeface="ProximaNova"/>
              </a:rPr>
              <a:t>under-identified</a:t>
            </a:r>
            <a:r>
              <a:rPr lang="es-ES" sz="2400" b="0" i="0" dirty="0">
                <a:solidFill>
                  <a:srgbClr val="333333"/>
                </a:solidFill>
                <a:effectLst/>
                <a:latin typeface="ProximaNova"/>
              </a:rPr>
              <a:t>, </a:t>
            </a:r>
            <a:r>
              <a:rPr lang="es-ES" sz="2400" b="0" i="0" dirty="0" err="1">
                <a:solidFill>
                  <a:srgbClr val="333333"/>
                </a:solidFill>
                <a:effectLst/>
                <a:latin typeface="ProximaNova"/>
              </a:rPr>
              <a:t>bad</a:t>
            </a:r>
            <a:r>
              <a:rPr lang="es-ES" sz="2400" b="0" i="0" dirty="0">
                <a:solidFill>
                  <a:srgbClr val="333333"/>
                </a:solidFill>
                <a:effectLst/>
                <a:latin typeface="ProximaNova"/>
              </a:rPr>
              <a:t>)</a:t>
            </a:r>
          </a:p>
          <a:p>
            <a:pPr marL="285750" indent="-285750" algn="l">
              <a:lnSpc>
                <a:spcPts val="2000"/>
              </a:lnSpc>
              <a:buFont typeface="Arial" panose="020B0604020202020204" pitchFamily="34" charset="0"/>
              <a:buChar char="•"/>
            </a:pPr>
            <a:endParaRPr lang="es-ES" sz="2400" dirty="0">
              <a:solidFill>
                <a:srgbClr val="333333"/>
              </a:solidFill>
              <a:latin typeface="ProximaNova"/>
            </a:endParaRPr>
          </a:p>
          <a:p>
            <a:pPr marL="285750" indent="-285750" algn="l">
              <a:lnSpc>
                <a:spcPts val="2000"/>
              </a:lnSpc>
              <a:buFont typeface="Arial" panose="020B0604020202020204" pitchFamily="34" charset="0"/>
              <a:buChar char="•"/>
            </a:pPr>
            <a:endParaRPr lang="es-ES" sz="2400" b="0" i="0" dirty="0">
              <a:solidFill>
                <a:srgbClr val="333333"/>
              </a:solidFill>
              <a:effectLst/>
              <a:latin typeface="ProximaNova"/>
            </a:endParaRPr>
          </a:p>
          <a:p>
            <a:pPr marL="285750" indent="-285750" algn="l">
              <a:lnSpc>
                <a:spcPts val="2000"/>
              </a:lnSpc>
              <a:buFont typeface="Arial" panose="020B0604020202020204" pitchFamily="34" charset="0"/>
              <a:buChar char="•"/>
            </a:pPr>
            <a:r>
              <a:rPr lang="es-ES" sz="2400" b="0" i="0" dirty="0" err="1">
                <a:solidFill>
                  <a:srgbClr val="333333"/>
                </a:solidFill>
                <a:effectLst/>
                <a:latin typeface="ProximaNova"/>
              </a:rPr>
              <a:t>df</a:t>
            </a:r>
            <a:r>
              <a:rPr lang="es-ES" sz="2400" b="0" i="0" dirty="0">
                <a:solidFill>
                  <a:srgbClr val="333333"/>
                </a:solidFill>
                <a:effectLst/>
                <a:latin typeface="ProximaNova"/>
              </a:rPr>
              <a:t> = 0, </a:t>
            </a:r>
            <a:r>
              <a:rPr lang="es-ES" sz="2400" b="0" i="0" dirty="0" err="1">
                <a:solidFill>
                  <a:srgbClr val="333333"/>
                </a:solidFill>
                <a:effectLst/>
                <a:latin typeface="ProximaNova"/>
              </a:rPr>
              <a:t>known</a:t>
            </a:r>
            <a:r>
              <a:rPr lang="es-ES" sz="2400" b="0" i="0" dirty="0">
                <a:solidFill>
                  <a:srgbClr val="333333"/>
                </a:solidFill>
                <a:effectLst/>
                <a:latin typeface="ProximaNova"/>
              </a:rPr>
              <a:t> = free (</a:t>
            </a:r>
            <a:r>
              <a:rPr lang="es-ES" sz="2400" b="0" i="1" dirty="0" err="1">
                <a:solidFill>
                  <a:srgbClr val="333333"/>
                </a:solidFill>
                <a:effectLst/>
                <a:latin typeface="ProximaNova"/>
              </a:rPr>
              <a:t>just</a:t>
            </a:r>
            <a:r>
              <a:rPr lang="es-ES" sz="2400" b="0" i="1" dirty="0">
                <a:solidFill>
                  <a:srgbClr val="333333"/>
                </a:solidFill>
                <a:effectLst/>
                <a:latin typeface="ProximaNova"/>
              </a:rPr>
              <a:t> </a:t>
            </a:r>
            <a:r>
              <a:rPr lang="es-ES" sz="2400" b="0" i="1" dirty="0" err="1">
                <a:solidFill>
                  <a:srgbClr val="333333"/>
                </a:solidFill>
                <a:effectLst/>
                <a:latin typeface="ProximaNova"/>
              </a:rPr>
              <a:t>identified</a:t>
            </a:r>
            <a:r>
              <a:rPr lang="es-ES" sz="2400" b="0" i="1" dirty="0">
                <a:solidFill>
                  <a:srgbClr val="333333"/>
                </a:solidFill>
                <a:effectLst/>
                <a:latin typeface="ProximaNova"/>
              </a:rPr>
              <a:t> </a:t>
            </a:r>
            <a:r>
              <a:rPr lang="es-ES" sz="2400" b="0" i="1" dirty="0" err="1">
                <a:solidFill>
                  <a:srgbClr val="333333"/>
                </a:solidFill>
                <a:effectLst/>
                <a:latin typeface="ProximaNova"/>
              </a:rPr>
              <a:t>or</a:t>
            </a:r>
            <a:r>
              <a:rPr lang="es-ES" sz="2400" b="0" i="1" dirty="0">
                <a:solidFill>
                  <a:srgbClr val="333333"/>
                </a:solidFill>
                <a:effectLst/>
                <a:latin typeface="ProximaNova"/>
              </a:rPr>
              <a:t> </a:t>
            </a:r>
            <a:r>
              <a:rPr lang="es-ES" sz="2400" b="0" i="1" dirty="0" err="1">
                <a:solidFill>
                  <a:srgbClr val="333333"/>
                </a:solidFill>
                <a:effectLst/>
                <a:latin typeface="ProximaNova"/>
              </a:rPr>
              <a:t>saturated</a:t>
            </a:r>
            <a:r>
              <a:rPr lang="es-ES" sz="2400" b="0" i="0" dirty="0">
                <a:solidFill>
                  <a:srgbClr val="333333"/>
                </a:solidFill>
                <a:effectLst/>
                <a:latin typeface="ProximaNova"/>
              </a:rPr>
              <a:t>, </a:t>
            </a:r>
            <a:r>
              <a:rPr lang="es-ES" sz="2400" b="0" i="0" dirty="0" err="1">
                <a:solidFill>
                  <a:srgbClr val="333333"/>
                </a:solidFill>
                <a:effectLst/>
                <a:latin typeface="ProximaNova"/>
              </a:rPr>
              <a:t>neither</a:t>
            </a:r>
            <a:r>
              <a:rPr lang="es-ES" sz="2400" b="0" i="0" dirty="0">
                <a:solidFill>
                  <a:srgbClr val="333333"/>
                </a:solidFill>
                <a:effectLst/>
                <a:latin typeface="ProximaNova"/>
              </a:rPr>
              <a:t> </a:t>
            </a:r>
            <a:r>
              <a:rPr lang="es-ES" sz="2400" b="0" i="0" dirty="0" err="1">
                <a:solidFill>
                  <a:srgbClr val="333333"/>
                </a:solidFill>
                <a:effectLst/>
                <a:latin typeface="ProximaNova"/>
              </a:rPr>
              <a:t>bad</a:t>
            </a:r>
            <a:r>
              <a:rPr lang="es-ES" sz="2400" b="0" i="0" dirty="0">
                <a:solidFill>
                  <a:srgbClr val="333333"/>
                </a:solidFill>
                <a:effectLst/>
                <a:latin typeface="ProximaNova"/>
              </a:rPr>
              <a:t> </a:t>
            </a:r>
            <a:r>
              <a:rPr lang="es-ES" sz="2400" b="0" i="0" dirty="0" err="1">
                <a:solidFill>
                  <a:srgbClr val="333333"/>
                </a:solidFill>
                <a:effectLst/>
                <a:latin typeface="ProximaNova"/>
              </a:rPr>
              <a:t>nor</a:t>
            </a:r>
            <a:r>
              <a:rPr lang="es-ES" sz="2400" b="0" i="0" dirty="0">
                <a:solidFill>
                  <a:srgbClr val="333333"/>
                </a:solidFill>
                <a:effectLst/>
                <a:latin typeface="ProximaNova"/>
              </a:rPr>
              <a:t> </a:t>
            </a:r>
            <a:r>
              <a:rPr lang="es-ES" sz="2400" b="0" i="0" dirty="0" err="1">
                <a:solidFill>
                  <a:srgbClr val="333333"/>
                </a:solidFill>
                <a:effectLst/>
                <a:latin typeface="ProximaNova"/>
              </a:rPr>
              <a:t>good</a:t>
            </a:r>
            <a:r>
              <a:rPr lang="es-ES" sz="2400" b="0" i="0" dirty="0">
                <a:solidFill>
                  <a:srgbClr val="333333"/>
                </a:solidFill>
                <a:effectLst/>
                <a:latin typeface="ProximaNova"/>
              </a:rPr>
              <a:t>)</a:t>
            </a:r>
          </a:p>
          <a:p>
            <a:pPr marL="285750" indent="-285750" algn="l">
              <a:lnSpc>
                <a:spcPts val="2000"/>
              </a:lnSpc>
              <a:buFont typeface="Arial" panose="020B0604020202020204" pitchFamily="34" charset="0"/>
              <a:buChar char="•"/>
            </a:pPr>
            <a:endParaRPr lang="es-ES" sz="2400" dirty="0">
              <a:solidFill>
                <a:srgbClr val="333333"/>
              </a:solidFill>
              <a:latin typeface="ProximaNova"/>
            </a:endParaRPr>
          </a:p>
          <a:p>
            <a:pPr algn="l">
              <a:lnSpc>
                <a:spcPts val="2000"/>
              </a:lnSpc>
            </a:pPr>
            <a:endParaRPr lang="es-ES" sz="2400" b="0" i="0" dirty="0">
              <a:solidFill>
                <a:srgbClr val="333333"/>
              </a:solidFill>
              <a:effectLst/>
              <a:latin typeface="ProximaNova"/>
            </a:endParaRPr>
          </a:p>
          <a:p>
            <a:pPr marL="285750" indent="-285750" algn="l">
              <a:lnSpc>
                <a:spcPts val="2000"/>
              </a:lnSpc>
              <a:buFont typeface="Arial" panose="020B0604020202020204" pitchFamily="34" charset="0"/>
              <a:buChar char="•"/>
            </a:pPr>
            <a:r>
              <a:rPr lang="es-ES" sz="2400" b="0" i="0" dirty="0" err="1">
                <a:solidFill>
                  <a:srgbClr val="333333"/>
                </a:solidFill>
                <a:effectLst/>
                <a:latin typeface="ProximaNova"/>
              </a:rPr>
              <a:t>df</a:t>
            </a:r>
            <a:r>
              <a:rPr lang="es-ES" sz="2400" b="0" i="0" dirty="0">
                <a:solidFill>
                  <a:srgbClr val="333333"/>
                </a:solidFill>
                <a:effectLst/>
                <a:latin typeface="ProximaNova"/>
              </a:rPr>
              <a:t> positive, </a:t>
            </a:r>
            <a:r>
              <a:rPr lang="es-ES" sz="2400" b="0" i="0" dirty="0" err="1">
                <a:solidFill>
                  <a:srgbClr val="333333"/>
                </a:solidFill>
                <a:effectLst/>
                <a:latin typeface="ProximaNova"/>
              </a:rPr>
              <a:t>known</a:t>
            </a:r>
            <a:r>
              <a:rPr lang="es-ES" sz="2400" b="0" i="0" dirty="0">
                <a:solidFill>
                  <a:srgbClr val="333333"/>
                </a:solidFill>
                <a:effectLst/>
                <a:latin typeface="ProximaNova"/>
              </a:rPr>
              <a:t> &gt; free (</a:t>
            </a:r>
            <a:r>
              <a:rPr lang="es-ES" sz="2400" b="0" i="1" dirty="0" err="1">
                <a:solidFill>
                  <a:srgbClr val="333333"/>
                </a:solidFill>
                <a:effectLst/>
                <a:latin typeface="ProximaNova"/>
              </a:rPr>
              <a:t>over-identified</a:t>
            </a:r>
            <a:r>
              <a:rPr lang="es-ES" sz="2400" b="0" i="0" dirty="0">
                <a:solidFill>
                  <a:srgbClr val="333333"/>
                </a:solidFill>
                <a:effectLst/>
                <a:latin typeface="ProximaNova"/>
              </a:rPr>
              <a:t>, </a:t>
            </a:r>
            <a:r>
              <a:rPr lang="es-ES" sz="2400" b="0" i="0" dirty="0" err="1">
                <a:solidFill>
                  <a:srgbClr val="333333"/>
                </a:solidFill>
                <a:effectLst/>
                <a:latin typeface="ProximaNova"/>
              </a:rPr>
              <a:t>good</a:t>
            </a:r>
            <a:r>
              <a:rPr lang="es-ES" sz="2400" b="0" i="0" dirty="0">
                <a:solidFill>
                  <a:srgbClr val="333333"/>
                </a:solidFill>
                <a:effectLst/>
                <a:latin typeface="ProximaNova"/>
              </a:rPr>
              <a:t>)</a:t>
            </a:r>
          </a:p>
          <a:p>
            <a:endParaRPr lang="es-ES" dirty="0"/>
          </a:p>
        </p:txBody>
      </p:sp>
      <p:sp>
        <p:nvSpPr>
          <p:cNvPr id="6" name="Título 1">
            <a:extLst>
              <a:ext uri="{FF2B5EF4-FFF2-40B4-BE49-F238E27FC236}">
                <a16:creationId xmlns:a16="http://schemas.microsoft.com/office/drawing/2014/main" id="{646D13BC-01E0-CC42-0FF5-75131C8319C7}"/>
              </a:ext>
            </a:extLst>
          </p:cNvPr>
          <p:cNvSpPr txBox="1">
            <a:spLocks/>
          </p:cNvSpPr>
          <p:nvPr/>
        </p:nvSpPr>
        <p:spPr>
          <a:xfrm>
            <a:off x="838200" y="365126"/>
            <a:ext cx="10515600" cy="769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800" b="1" dirty="0" err="1"/>
              <a:t>The</a:t>
            </a:r>
            <a:r>
              <a:rPr lang="es-ES" sz="2800" b="1" dirty="0"/>
              <a:t> </a:t>
            </a:r>
            <a:r>
              <a:rPr lang="es-ES" sz="2800" b="1" dirty="0" err="1"/>
              <a:t>identification</a:t>
            </a:r>
            <a:r>
              <a:rPr lang="es-ES" sz="2800" b="1" dirty="0"/>
              <a:t> </a:t>
            </a:r>
            <a:r>
              <a:rPr lang="es-ES" sz="2800" b="1" dirty="0" err="1"/>
              <a:t>problem</a:t>
            </a:r>
            <a:endParaRPr lang="es-ES" sz="2800" b="1" dirty="0"/>
          </a:p>
        </p:txBody>
      </p:sp>
    </p:spTree>
    <p:extLst>
      <p:ext uri="{BB962C8B-B14F-4D97-AF65-F5344CB8AC3E}">
        <p14:creationId xmlns:p14="http://schemas.microsoft.com/office/powerpoint/2010/main" val="220300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11D4EFC-1663-5509-E88E-2AE79B0FD76A}"/>
              </a:ext>
            </a:extLst>
          </p:cNvPr>
          <p:cNvSpPr txBox="1">
            <a:spLocks/>
          </p:cNvSpPr>
          <p:nvPr/>
        </p:nvSpPr>
        <p:spPr>
          <a:xfrm>
            <a:off x="838200" y="365126"/>
            <a:ext cx="10515600" cy="769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800" b="1" dirty="0" err="1"/>
              <a:t>The</a:t>
            </a:r>
            <a:r>
              <a:rPr lang="es-ES" sz="2800" b="1" dirty="0"/>
              <a:t> </a:t>
            </a:r>
            <a:r>
              <a:rPr lang="es-ES" sz="2800" b="1" dirty="0" err="1"/>
              <a:t>identification</a:t>
            </a:r>
            <a:r>
              <a:rPr lang="es-ES" sz="2800" b="1" dirty="0"/>
              <a:t> </a:t>
            </a:r>
            <a:r>
              <a:rPr lang="es-ES" sz="2800" b="1" dirty="0" err="1"/>
              <a:t>problem</a:t>
            </a:r>
            <a:endParaRPr lang="es-ES" sz="2800" b="1" dirty="0"/>
          </a:p>
        </p:txBody>
      </p:sp>
      <p:sp>
        <p:nvSpPr>
          <p:cNvPr id="5" name="CuadroTexto 4">
            <a:extLst>
              <a:ext uri="{FF2B5EF4-FFF2-40B4-BE49-F238E27FC236}">
                <a16:creationId xmlns:a16="http://schemas.microsoft.com/office/drawing/2014/main" id="{4DCFE593-7BA6-C2E6-B46E-AA53DE1C026E}"/>
              </a:ext>
            </a:extLst>
          </p:cNvPr>
          <p:cNvSpPr txBox="1"/>
          <p:nvPr/>
        </p:nvSpPr>
        <p:spPr>
          <a:xfrm>
            <a:off x="838200" y="1998133"/>
            <a:ext cx="8712200" cy="923330"/>
          </a:xfrm>
          <a:prstGeom prst="rect">
            <a:avLst/>
          </a:prstGeom>
          <a:noFill/>
        </p:spPr>
        <p:txBody>
          <a:bodyPr wrap="square" rtlCol="0">
            <a:spAutoFit/>
          </a:bodyPr>
          <a:lstStyle/>
          <a:p>
            <a:r>
              <a:rPr lang="es-ES" dirty="0" err="1">
                <a:latin typeface="Courier New" panose="02070309020205020404" pitchFamily="49" charset="0"/>
                <a:cs typeface="Courier New" panose="02070309020205020404" pitchFamily="49" charset="0"/>
              </a:rPr>
              <a:t>lavaan</a:t>
            </a:r>
            <a:r>
              <a:rPr lang="es-ES" dirty="0">
                <a:latin typeface="Courier New" panose="02070309020205020404" pitchFamily="49" charset="0"/>
                <a:cs typeface="Courier New" panose="02070309020205020404" pitchFamily="49" charset="0"/>
              </a:rPr>
              <a:t> WARNING: </a:t>
            </a:r>
            <a:r>
              <a:rPr lang="es-ES" dirty="0" err="1">
                <a:latin typeface="Courier New" panose="02070309020205020404" pitchFamily="49" charset="0"/>
                <a:cs typeface="Courier New" panose="02070309020205020404" pitchFamily="49" charset="0"/>
              </a:rPr>
              <a:t>Could</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not</a:t>
            </a:r>
            <a:r>
              <a:rPr lang="es-ES" dirty="0">
                <a:latin typeface="Courier New" panose="02070309020205020404" pitchFamily="49" charset="0"/>
                <a:cs typeface="Courier New" panose="02070309020205020404" pitchFamily="49" charset="0"/>
              </a:rPr>
              <a:t> compute standard </a:t>
            </a:r>
            <a:r>
              <a:rPr lang="es-ES" dirty="0" err="1">
                <a:latin typeface="Courier New" panose="02070309020205020404" pitchFamily="49" charset="0"/>
                <a:cs typeface="Courier New" panose="02070309020205020404" pitchFamily="49" charset="0"/>
              </a:rPr>
              <a:t>errors</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The</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information</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matrix</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could</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not</a:t>
            </a:r>
            <a:r>
              <a:rPr lang="es-ES" dirty="0">
                <a:latin typeface="Courier New" panose="02070309020205020404" pitchFamily="49" charset="0"/>
                <a:cs typeface="Courier New" panose="02070309020205020404" pitchFamily="49" charset="0"/>
              </a:rPr>
              <a:t> be </a:t>
            </a:r>
            <a:r>
              <a:rPr lang="es-ES" dirty="0" err="1">
                <a:latin typeface="Courier New" panose="02070309020205020404" pitchFamily="49" charset="0"/>
                <a:cs typeface="Courier New" panose="02070309020205020404" pitchFamily="49" charset="0"/>
              </a:rPr>
              <a:t>inverted</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This</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may</a:t>
            </a:r>
            <a:r>
              <a:rPr lang="es-ES" dirty="0">
                <a:latin typeface="Courier New" panose="02070309020205020404" pitchFamily="49" charset="0"/>
                <a:cs typeface="Courier New" panose="02070309020205020404" pitchFamily="49" charset="0"/>
              </a:rPr>
              <a:t> be a </a:t>
            </a:r>
            <a:r>
              <a:rPr lang="es-ES" dirty="0" err="1">
                <a:latin typeface="Courier New" panose="02070309020205020404" pitchFamily="49" charset="0"/>
                <a:cs typeface="Courier New" panose="02070309020205020404" pitchFamily="49" charset="0"/>
              </a:rPr>
              <a:t>symptom</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that</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the</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model</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is</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not</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identified</a:t>
            </a:r>
            <a:r>
              <a:rPr lang="es-ES" dirty="0">
                <a:latin typeface="Courier New" panose="02070309020205020404" pitchFamily="49" charset="0"/>
                <a:cs typeface="Courier New" panose="02070309020205020404" pitchFamily="49" charset="0"/>
              </a:rPr>
              <a:t>.</a:t>
            </a:r>
          </a:p>
        </p:txBody>
      </p:sp>
      <p:sp>
        <p:nvSpPr>
          <p:cNvPr id="6" name="CuadroTexto 5">
            <a:extLst>
              <a:ext uri="{FF2B5EF4-FFF2-40B4-BE49-F238E27FC236}">
                <a16:creationId xmlns:a16="http://schemas.microsoft.com/office/drawing/2014/main" id="{B490FA14-E8E2-9605-7856-8AE45CBF0C57}"/>
              </a:ext>
            </a:extLst>
          </p:cNvPr>
          <p:cNvSpPr txBox="1"/>
          <p:nvPr/>
        </p:nvSpPr>
        <p:spPr>
          <a:xfrm>
            <a:off x="838200" y="3429000"/>
            <a:ext cx="9863667" cy="2410916"/>
          </a:xfrm>
          <a:prstGeom prst="rect">
            <a:avLst/>
          </a:prstGeom>
          <a:noFill/>
        </p:spPr>
        <p:txBody>
          <a:bodyPr wrap="square" rtlCol="0">
            <a:spAutoFit/>
          </a:bodyPr>
          <a:lstStyle/>
          <a:p>
            <a:r>
              <a:rPr lang="es-ES" sz="2400" dirty="0" err="1">
                <a:latin typeface="+mj-lt"/>
              </a:rPr>
              <a:t>lavaan</a:t>
            </a:r>
            <a:r>
              <a:rPr lang="es-ES" sz="2400" dirty="0">
                <a:latin typeface="+mj-lt"/>
              </a:rPr>
              <a:t> uses </a:t>
            </a:r>
            <a:r>
              <a:rPr lang="es-ES" sz="2400" dirty="0" err="1">
                <a:latin typeface="+mj-lt"/>
              </a:rPr>
              <a:t>two</a:t>
            </a:r>
            <a:r>
              <a:rPr lang="es-ES" sz="2400" dirty="0">
                <a:latin typeface="+mj-lt"/>
              </a:rPr>
              <a:t> </a:t>
            </a:r>
            <a:r>
              <a:rPr lang="es-ES" sz="2400" dirty="0" err="1">
                <a:latin typeface="+mj-lt"/>
              </a:rPr>
              <a:t>methods</a:t>
            </a:r>
            <a:r>
              <a:rPr lang="es-ES" sz="2400" dirty="0">
                <a:latin typeface="+mj-lt"/>
              </a:rPr>
              <a:t> </a:t>
            </a:r>
            <a:r>
              <a:rPr lang="es-ES" sz="2400" dirty="0" err="1">
                <a:latin typeface="+mj-lt"/>
              </a:rPr>
              <a:t>to</a:t>
            </a:r>
            <a:r>
              <a:rPr lang="es-ES" sz="2400" dirty="0">
                <a:latin typeface="+mj-lt"/>
              </a:rPr>
              <a:t> </a:t>
            </a:r>
            <a:r>
              <a:rPr lang="es-ES" sz="2400" dirty="0" err="1">
                <a:latin typeface="+mj-lt"/>
              </a:rPr>
              <a:t>avoid</a:t>
            </a:r>
            <a:r>
              <a:rPr lang="es-ES" sz="2400" dirty="0">
                <a:latin typeface="+mj-lt"/>
              </a:rPr>
              <a:t> </a:t>
            </a:r>
            <a:r>
              <a:rPr lang="es-ES" sz="2400" dirty="0" err="1">
                <a:latin typeface="+mj-lt"/>
              </a:rPr>
              <a:t>this</a:t>
            </a:r>
            <a:r>
              <a:rPr lang="es-ES" sz="2400" dirty="0">
                <a:latin typeface="+mj-lt"/>
              </a:rPr>
              <a:t> error:</a:t>
            </a:r>
          </a:p>
          <a:p>
            <a:endParaRPr lang="es-ES" sz="2400" dirty="0">
              <a:latin typeface="+mj-lt"/>
            </a:endParaRPr>
          </a:p>
          <a:p>
            <a:pPr marL="457200" indent="-457200" algn="l">
              <a:lnSpc>
                <a:spcPts val="2000"/>
              </a:lnSpc>
              <a:buFont typeface="+mj-lt"/>
              <a:buAutoNum type="arabicPeriod"/>
            </a:pPr>
            <a:r>
              <a:rPr lang="es-ES" sz="2400" b="1" i="0" dirty="0" err="1">
                <a:solidFill>
                  <a:srgbClr val="333333"/>
                </a:solidFill>
                <a:effectLst/>
                <a:latin typeface="+mj-lt"/>
              </a:rPr>
              <a:t>marker</a:t>
            </a:r>
            <a:r>
              <a:rPr lang="es-ES" sz="2400" b="1" i="0" dirty="0">
                <a:solidFill>
                  <a:srgbClr val="333333"/>
                </a:solidFill>
                <a:effectLst/>
                <a:latin typeface="+mj-lt"/>
              </a:rPr>
              <a:t> </a:t>
            </a:r>
            <a:r>
              <a:rPr lang="es-ES" sz="2400" b="1" i="0" dirty="0" err="1">
                <a:solidFill>
                  <a:srgbClr val="333333"/>
                </a:solidFill>
                <a:effectLst/>
                <a:latin typeface="+mj-lt"/>
              </a:rPr>
              <a:t>method</a:t>
            </a:r>
            <a:r>
              <a:rPr lang="es-ES" sz="2400" b="1" i="0" dirty="0">
                <a:solidFill>
                  <a:srgbClr val="333333"/>
                </a:solidFill>
                <a:effectLst/>
                <a:latin typeface="+mj-lt"/>
              </a:rPr>
              <a:t> </a:t>
            </a:r>
            <a:r>
              <a:rPr lang="es-ES" sz="2400" b="0" i="0" dirty="0" err="1">
                <a:solidFill>
                  <a:srgbClr val="333333"/>
                </a:solidFill>
                <a:effectLst/>
                <a:latin typeface="+mj-lt"/>
              </a:rPr>
              <a:t>fixes</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1" dirty="0" err="1">
                <a:solidFill>
                  <a:srgbClr val="333333"/>
                </a:solidFill>
                <a:effectLst/>
                <a:latin typeface="+mj-lt"/>
              </a:rPr>
              <a:t>first</a:t>
            </a:r>
            <a:r>
              <a:rPr lang="es-ES" sz="2400" b="0" i="0" dirty="0">
                <a:solidFill>
                  <a:srgbClr val="333333"/>
                </a:solidFill>
                <a:effectLst/>
                <a:latin typeface="+mj-lt"/>
              </a:rPr>
              <a:t> </a:t>
            </a:r>
            <a:r>
              <a:rPr lang="es-ES" sz="2400" b="0" i="0" dirty="0" err="1">
                <a:solidFill>
                  <a:srgbClr val="333333"/>
                </a:solidFill>
                <a:effectLst/>
                <a:latin typeface="+mj-lt"/>
              </a:rPr>
              <a:t>loading</a:t>
            </a:r>
            <a:r>
              <a:rPr lang="es-ES" sz="2400" b="0" i="0" dirty="0">
                <a:solidFill>
                  <a:srgbClr val="333333"/>
                </a:solidFill>
                <a:effectLst/>
                <a:latin typeface="+mj-lt"/>
              </a:rPr>
              <a:t> </a:t>
            </a:r>
            <a:r>
              <a:rPr lang="es-ES" sz="2400" b="0" i="0" dirty="0" err="1">
                <a:solidFill>
                  <a:srgbClr val="333333"/>
                </a:solidFill>
                <a:effectLst/>
                <a:latin typeface="+mj-lt"/>
              </a:rPr>
              <a:t>of</a:t>
            </a:r>
            <a:r>
              <a:rPr lang="es-ES" sz="2400" b="0" i="0" dirty="0">
                <a:solidFill>
                  <a:srgbClr val="333333"/>
                </a:solidFill>
                <a:effectLst/>
                <a:latin typeface="+mj-lt"/>
              </a:rPr>
              <a:t> </a:t>
            </a:r>
            <a:r>
              <a:rPr lang="es-ES" sz="2400" b="0" i="0" dirty="0" err="1">
                <a:solidFill>
                  <a:srgbClr val="333333"/>
                </a:solidFill>
                <a:effectLst/>
                <a:latin typeface="+mj-lt"/>
              </a:rPr>
              <a:t>each</a:t>
            </a:r>
            <a:r>
              <a:rPr lang="es-ES" sz="2400" b="0" i="0" dirty="0">
                <a:solidFill>
                  <a:srgbClr val="333333"/>
                </a:solidFill>
                <a:effectLst/>
                <a:latin typeface="+mj-lt"/>
              </a:rPr>
              <a:t> factor </a:t>
            </a:r>
            <a:r>
              <a:rPr lang="es-ES" sz="2400" b="0" i="0" dirty="0" err="1">
                <a:solidFill>
                  <a:srgbClr val="333333"/>
                </a:solidFill>
                <a:effectLst/>
                <a:latin typeface="+mj-lt"/>
              </a:rPr>
              <a:t>to</a:t>
            </a:r>
            <a:r>
              <a:rPr lang="es-ES" sz="2400" b="0" i="0" dirty="0">
                <a:solidFill>
                  <a:srgbClr val="333333"/>
                </a:solidFill>
                <a:effectLst/>
                <a:latin typeface="+mj-lt"/>
              </a:rPr>
              <a:t> 1</a:t>
            </a:r>
          </a:p>
          <a:p>
            <a:pPr marL="457200" indent="-457200" algn="l">
              <a:lnSpc>
                <a:spcPts val="2000"/>
              </a:lnSpc>
              <a:buFont typeface="+mj-lt"/>
              <a:buAutoNum type="arabicPeriod"/>
            </a:pPr>
            <a:endParaRPr lang="es-ES" sz="2400" b="0" i="0" dirty="0">
              <a:solidFill>
                <a:srgbClr val="333333"/>
              </a:solidFill>
              <a:effectLst/>
              <a:latin typeface="+mj-lt"/>
            </a:endParaRPr>
          </a:p>
          <a:p>
            <a:pPr marL="457200" indent="-457200" algn="l">
              <a:lnSpc>
                <a:spcPts val="2000"/>
              </a:lnSpc>
              <a:buFont typeface="+mj-lt"/>
              <a:buAutoNum type="arabicPeriod"/>
            </a:pPr>
            <a:r>
              <a:rPr lang="es-ES" sz="2400" b="1" i="0" dirty="0" err="1">
                <a:solidFill>
                  <a:srgbClr val="333333"/>
                </a:solidFill>
                <a:effectLst/>
                <a:latin typeface="+mj-lt"/>
              </a:rPr>
              <a:t>variance</a:t>
            </a:r>
            <a:r>
              <a:rPr lang="es-ES" sz="2400" b="1" i="0" dirty="0">
                <a:solidFill>
                  <a:srgbClr val="333333"/>
                </a:solidFill>
                <a:effectLst/>
                <a:latin typeface="+mj-lt"/>
              </a:rPr>
              <a:t> </a:t>
            </a:r>
            <a:r>
              <a:rPr lang="es-ES" sz="2400" b="1" i="0" dirty="0" err="1">
                <a:solidFill>
                  <a:srgbClr val="333333"/>
                </a:solidFill>
                <a:effectLst/>
                <a:latin typeface="+mj-lt"/>
              </a:rPr>
              <a:t>standardization</a:t>
            </a:r>
            <a:r>
              <a:rPr lang="es-ES" sz="2400" b="1" i="0" dirty="0">
                <a:solidFill>
                  <a:srgbClr val="333333"/>
                </a:solidFill>
                <a:effectLst/>
                <a:latin typeface="+mj-lt"/>
              </a:rPr>
              <a:t> </a:t>
            </a:r>
            <a:r>
              <a:rPr lang="es-ES" sz="2400" b="1" i="0" dirty="0" err="1">
                <a:solidFill>
                  <a:srgbClr val="333333"/>
                </a:solidFill>
                <a:effectLst/>
                <a:latin typeface="+mj-lt"/>
              </a:rPr>
              <a:t>method</a:t>
            </a:r>
            <a:r>
              <a:rPr lang="es-ES" sz="2400" b="0" i="0" dirty="0">
                <a:solidFill>
                  <a:srgbClr val="333333"/>
                </a:solidFill>
                <a:effectLst/>
                <a:latin typeface="+mj-lt"/>
              </a:rPr>
              <a:t> </a:t>
            </a:r>
            <a:r>
              <a:rPr lang="es-ES" sz="2400" b="0" i="0" dirty="0" err="1">
                <a:solidFill>
                  <a:srgbClr val="333333"/>
                </a:solidFill>
                <a:effectLst/>
                <a:latin typeface="+mj-lt"/>
              </a:rPr>
              <a:t>fixes</a:t>
            </a:r>
            <a:r>
              <a:rPr lang="es-ES" sz="2400" b="0" i="0" dirty="0">
                <a:solidFill>
                  <a:srgbClr val="333333"/>
                </a:solidFill>
                <a:effectLst/>
                <a:latin typeface="+mj-lt"/>
              </a:rPr>
              <a:t> </a:t>
            </a:r>
            <a:r>
              <a:rPr lang="es-ES" sz="2400" b="0" i="0" dirty="0" err="1">
                <a:solidFill>
                  <a:srgbClr val="333333"/>
                </a:solidFill>
                <a:effectLst/>
                <a:latin typeface="+mj-lt"/>
              </a:rPr>
              <a:t>the</a:t>
            </a:r>
            <a:r>
              <a:rPr lang="es-ES" sz="2400" b="0" i="0" dirty="0">
                <a:solidFill>
                  <a:srgbClr val="333333"/>
                </a:solidFill>
                <a:effectLst/>
                <a:latin typeface="+mj-lt"/>
              </a:rPr>
              <a:t> </a:t>
            </a:r>
            <a:r>
              <a:rPr lang="es-ES" sz="2400" b="0" i="0" dirty="0" err="1">
                <a:solidFill>
                  <a:srgbClr val="333333"/>
                </a:solidFill>
                <a:effectLst/>
                <a:latin typeface="+mj-lt"/>
              </a:rPr>
              <a:t>variance</a:t>
            </a:r>
            <a:r>
              <a:rPr lang="es-ES" sz="2400" b="0" i="0" dirty="0">
                <a:solidFill>
                  <a:srgbClr val="333333"/>
                </a:solidFill>
                <a:effectLst/>
                <a:latin typeface="+mj-lt"/>
              </a:rPr>
              <a:t> </a:t>
            </a:r>
            <a:r>
              <a:rPr lang="es-ES" sz="2400" b="0" i="0" dirty="0" err="1">
                <a:solidFill>
                  <a:srgbClr val="333333"/>
                </a:solidFill>
                <a:effectLst/>
                <a:latin typeface="+mj-lt"/>
              </a:rPr>
              <a:t>of</a:t>
            </a:r>
            <a:r>
              <a:rPr lang="es-ES" sz="2400" b="0" i="0" dirty="0">
                <a:solidFill>
                  <a:srgbClr val="333333"/>
                </a:solidFill>
                <a:effectLst/>
                <a:latin typeface="+mj-lt"/>
              </a:rPr>
              <a:t> </a:t>
            </a:r>
            <a:r>
              <a:rPr lang="es-ES" sz="2400" b="0" i="0" dirty="0" err="1">
                <a:solidFill>
                  <a:srgbClr val="333333"/>
                </a:solidFill>
                <a:effectLst/>
                <a:latin typeface="+mj-lt"/>
              </a:rPr>
              <a:t>each</a:t>
            </a:r>
            <a:r>
              <a:rPr lang="es-ES" sz="2400" b="0" i="0" dirty="0">
                <a:solidFill>
                  <a:srgbClr val="333333"/>
                </a:solidFill>
                <a:effectLst/>
                <a:latin typeface="+mj-lt"/>
              </a:rPr>
              <a:t> factor </a:t>
            </a:r>
            <a:r>
              <a:rPr lang="es-ES" sz="2400" b="0" i="0" dirty="0" err="1">
                <a:solidFill>
                  <a:srgbClr val="333333"/>
                </a:solidFill>
                <a:effectLst/>
                <a:latin typeface="+mj-lt"/>
              </a:rPr>
              <a:t>to</a:t>
            </a:r>
            <a:r>
              <a:rPr lang="es-ES" sz="2400" b="0" i="0" dirty="0">
                <a:solidFill>
                  <a:srgbClr val="333333"/>
                </a:solidFill>
                <a:effectLst/>
                <a:latin typeface="+mj-lt"/>
              </a:rPr>
              <a:t> 1 </a:t>
            </a:r>
            <a:r>
              <a:rPr lang="es-ES" sz="2400" b="0" i="0" dirty="0" err="1">
                <a:solidFill>
                  <a:srgbClr val="333333"/>
                </a:solidFill>
                <a:effectLst/>
                <a:latin typeface="+mj-lt"/>
              </a:rPr>
              <a:t>but</a:t>
            </a:r>
            <a:r>
              <a:rPr lang="es-ES" sz="2400" b="0" i="0" dirty="0">
                <a:solidFill>
                  <a:srgbClr val="333333"/>
                </a:solidFill>
                <a:effectLst/>
                <a:latin typeface="+mj-lt"/>
              </a:rPr>
              <a:t> </a:t>
            </a:r>
            <a:r>
              <a:rPr lang="es-ES" sz="2400" b="0" i="0" dirty="0" err="1">
                <a:solidFill>
                  <a:srgbClr val="333333"/>
                </a:solidFill>
                <a:effectLst/>
                <a:latin typeface="+mj-lt"/>
              </a:rPr>
              <a:t>freely</a:t>
            </a:r>
            <a:r>
              <a:rPr lang="es-ES" sz="2400" b="0" i="0" dirty="0">
                <a:solidFill>
                  <a:srgbClr val="333333"/>
                </a:solidFill>
                <a:effectLst/>
                <a:latin typeface="+mj-lt"/>
              </a:rPr>
              <a:t> </a:t>
            </a:r>
            <a:r>
              <a:rPr lang="es-ES" sz="2400" b="0" i="0" dirty="0" err="1">
                <a:solidFill>
                  <a:srgbClr val="333333"/>
                </a:solidFill>
                <a:effectLst/>
                <a:latin typeface="+mj-lt"/>
              </a:rPr>
              <a:t>estimates</a:t>
            </a:r>
            <a:r>
              <a:rPr lang="es-ES" sz="2400" b="0" i="0" dirty="0">
                <a:solidFill>
                  <a:srgbClr val="333333"/>
                </a:solidFill>
                <a:effectLst/>
                <a:latin typeface="+mj-lt"/>
              </a:rPr>
              <a:t> </a:t>
            </a:r>
            <a:r>
              <a:rPr lang="es-ES" sz="2400" b="0" i="0" dirty="0" err="1">
                <a:solidFill>
                  <a:srgbClr val="333333"/>
                </a:solidFill>
                <a:effectLst/>
                <a:latin typeface="+mj-lt"/>
              </a:rPr>
              <a:t>all</a:t>
            </a:r>
            <a:r>
              <a:rPr lang="es-ES" sz="2400" b="0" i="0" dirty="0">
                <a:solidFill>
                  <a:srgbClr val="333333"/>
                </a:solidFill>
                <a:effectLst/>
                <a:latin typeface="+mj-lt"/>
              </a:rPr>
              <a:t> </a:t>
            </a:r>
            <a:r>
              <a:rPr lang="es-ES" sz="2400" b="0" i="0" dirty="0" err="1">
                <a:solidFill>
                  <a:srgbClr val="333333"/>
                </a:solidFill>
                <a:effectLst/>
                <a:latin typeface="+mj-lt"/>
              </a:rPr>
              <a:t>loadings</a:t>
            </a:r>
            <a:r>
              <a:rPr lang="es-ES" sz="2400" b="0" i="0" dirty="0">
                <a:solidFill>
                  <a:srgbClr val="333333"/>
                </a:solidFill>
                <a:effectLst/>
                <a:latin typeface="+mj-lt"/>
              </a:rPr>
              <a:t>.</a:t>
            </a:r>
          </a:p>
          <a:p>
            <a:br>
              <a:rPr lang="es-ES" dirty="0"/>
            </a:br>
            <a:endParaRPr lang="es-ES" dirty="0"/>
          </a:p>
        </p:txBody>
      </p:sp>
    </p:spTree>
    <p:extLst>
      <p:ext uri="{BB962C8B-B14F-4D97-AF65-F5344CB8AC3E}">
        <p14:creationId xmlns:p14="http://schemas.microsoft.com/office/powerpoint/2010/main" val="42231785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906</Words>
  <Application>Microsoft Macintosh PowerPoint</Application>
  <PresentationFormat>Panorámica</PresentationFormat>
  <Paragraphs>60</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Courier New</vt:lpstr>
      <vt:lpstr>ProximaNova</vt:lpstr>
      <vt:lpstr>Tema de Office</vt:lpstr>
      <vt:lpstr>Don’t be intimidated by SEM</vt:lpstr>
      <vt:lpstr>Imagine you need to evaluate a real-world example of a questionnaire known as the SPSS Anxiety Questionnaire (SAQ), as described by Andy Field. The first eight items of the questionnaire are as follows (note that these items have been slightly modified from the original dataset):</vt:lpstr>
      <vt:lpstr>A path diagram can help us grasp our CFA model better because it provides a symbolic, one-to-one visualization of the measurement model and the implied covariance of the model. Before we present the actual path diagram, the table below defines the symbols we will use. </vt:lpstr>
      <vt:lpstr>For example:</vt:lpstr>
      <vt:lpstr>Or for example:</vt:lpstr>
      <vt:lpstr> Before running our first factor analysis, let us introduce some of the most frequently used syntax in lavaan:  ~ predict, used for regression of observed outcome to observed predictors =~ indicator, used for latent variable to observed indicator in factor analysis measurement models ~~ covariance ~1 intercept or mean (e.g., q01 ~ 1 estimates the mean of variable q01) 1* fixes parameter or loading to one NA* frees parameter or loading (useful to override default marker method) a* labels the parameter ‘a’, used for model constraints  </vt:lpstr>
      <vt:lpstr>The identification problem</vt:lpstr>
      <vt:lpstr>Number of free parameters = number of unique parameters – number of fixed parameters  df = number of known parameters – number of free parameters</vt:lpstr>
      <vt:lpstr>Presentación de PowerPoint</vt:lpstr>
      <vt:lpstr>Three item (one) factor analysis  Assume that the covariance among items is due to a single common factor. </vt:lpstr>
      <vt:lpstr>m1a  &lt;- ' f  =~ q03 + q04 + q05' onefac3items_a &lt;- cfa(m1a, data=dat)  summary(onefac3items_a, standardized=TRUE) </vt:lpstr>
      <vt:lpstr>Two item (one) factor analysis</vt:lpstr>
      <vt:lpstr>Two item (one) factor analysis</vt:lpstr>
      <vt:lpstr>Two item (one) factor analysis</vt:lpstr>
      <vt:lpstr>m2b &lt;- 'f1 =~ a*q04 + a*q05’  onefac2items_b &lt;- cfa(m2b, data=dat,std.lv=TRUE) summary(onefac2items_b)</vt:lpstr>
      <vt:lpstr>Model fit statistics</vt:lpstr>
      <vt:lpstr>SEM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be intimidated by SEM</dc:title>
  <dc:creator>Microsoft Office User</dc:creator>
  <cp:lastModifiedBy>Microsoft Office User</cp:lastModifiedBy>
  <cp:revision>6</cp:revision>
  <dcterms:created xsi:type="dcterms:W3CDTF">2024-06-03T05:11:23Z</dcterms:created>
  <dcterms:modified xsi:type="dcterms:W3CDTF">2024-06-03T07:17:48Z</dcterms:modified>
</cp:coreProperties>
</file>