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4" r:id="rId5"/>
    <p:sldId id="265" r:id="rId6"/>
    <p:sldId id="266" r:id="rId7"/>
    <p:sldId id="257" r:id="rId8"/>
    <p:sldId id="258" r:id="rId9"/>
    <p:sldId id="262"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44605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588654-7204-4577-8E05-525874348157}" type="datetimeFigureOut">
              <a:rPr lang="en-US" smtClean="0"/>
              <a:t>2021-10-14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43309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2435053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558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89400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32084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89316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2412647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22041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396137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20252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588654-7204-4577-8E05-525874348157}" type="datetimeFigureOut">
              <a:rPr lang="en-US" smtClean="0"/>
              <a:t>2021-10-14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41777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588654-7204-4577-8E05-525874348157}" type="datetimeFigureOut">
              <a:rPr lang="en-US" smtClean="0"/>
              <a:t>2021-10-14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309305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61516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46229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F588654-7204-4577-8E05-525874348157}" type="datetimeFigureOut">
              <a:rPr lang="en-US" smtClean="0"/>
              <a:t>2021-10-14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63994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F588654-7204-4577-8E05-525874348157}" type="datetimeFigureOut">
              <a:rPr lang="en-US" smtClean="0"/>
              <a:t>2021-10-14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52C30-BF35-4F0F-A5D1-B5415616293A}" type="slidenum">
              <a:rPr lang="en-US" smtClean="0"/>
              <a:t>‹#›</a:t>
            </a:fld>
            <a:endParaRPr lang="en-US"/>
          </a:p>
        </p:txBody>
      </p:sp>
    </p:spTree>
    <p:extLst>
      <p:ext uri="{BB962C8B-B14F-4D97-AF65-F5344CB8AC3E}">
        <p14:creationId xmlns:p14="http://schemas.microsoft.com/office/powerpoint/2010/main" val="147145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588654-7204-4577-8E05-525874348157}" type="datetimeFigureOut">
              <a:rPr lang="en-US" smtClean="0"/>
              <a:t>2021-10-14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752C30-BF35-4F0F-A5D1-B5415616293A}" type="slidenum">
              <a:rPr lang="en-US" smtClean="0"/>
              <a:t>‹#›</a:t>
            </a:fld>
            <a:endParaRPr lang="en-US"/>
          </a:p>
        </p:txBody>
      </p:sp>
    </p:spTree>
    <p:extLst>
      <p:ext uri="{BB962C8B-B14F-4D97-AF65-F5344CB8AC3E}">
        <p14:creationId xmlns:p14="http://schemas.microsoft.com/office/powerpoint/2010/main" val="699554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4953" y="237310"/>
            <a:ext cx="8825660" cy="1653180"/>
          </a:xfrm>
        </p:spPr>
        <p:txBody>
          <a:bodyPr/>
          <a:lstStyle/>
          <a:p>
            <a:pPr algn="ctr"/>
            <a:r>
              <a:rPr lang="en-US" sz="6000" b="1" dirty="0" err="1" smtClean="0">
                <a:latin typeface="Times New Roman" panose="02020603050405020304" pitchFamily="18" charset="0"/>
                <a:cs typeface="Times New Roman" panose="02020603050405020304" pitchFamily="18" charset="0"/>
              </a:rPr>
              <a:t>ScrollView</a:t>
            </a:r>
            <a:r>
              <a:rPr lang="en-US" sz="6000" b="1" dirty="0" smtClean="0">
                <a:latin typeface="Times New Roman" panose="02020603050405020304" pitchFamily="18" charset="0"/>
                <a:cs typeface="Times New Roman" panose="02020603050405020304" pitchFamily="18" charset="0"/>
              </a:rPr>
              <a:t> - </a:t>
            </a:r>
            <a:r>
              <a:rPr lang="en-US" sz="6000" b="1" dirty="0">
                <a:latin typeface="Times New Roman" panose="02020603050405020304" pitchFamily="18" charset="0"/>
                <a:cs typeface="Times New Roman" panose="02020603050405020304" pitchFamily="18" charset="0"/>
              </a:rPr>
              <a:t>Spinner</a:t>
            </a:r>
          </a:p>
        </p:txBody>
      </p:sp>
      <p:sp>
        <p:nvSpPr>
          <p:cNvPr id="8" name="Text Placeholder 7"/>
          <p:cNvSpPr>
            <a:spLocks noGrp="1"/>
          </p:cNvSpPr>
          <p:nvPr>
            <p:ph type="body" idx="1"/>
          </p:nvPr>
        </p:nvSpPr>
        <p:spPr>
          <a:xfrm>
            <a:off x="1298645" y="3366591"/>
            <a:ext cx="5742235" cy="2080619"/>
          </a:xfrm>
        </p:spPr>
        <p:txBody>
          <a:bodyPr>
            <a:noAutofit/>
          </a:bodyPr>
          <a:lstStyle/>
          <a:p>
            <a:r>
              <a:rPr lang="en-US" sz="2800" dirty="0" smtClean="0">
                <a:latin typeface="Times New Roman" panose="02020603050405020304" pitchFamily="18" charset="0"/>
                <a:cs typeface="Times New Roman" panose="02020603050405020304" pitchFamily="18" charset="0"/>
              </a:rPr>
              <a:t>Giảng viên : 	Nguyễn Quốc Dũng</a:t>
            </a:r>
          </a:p>
          <a:p>
            <a:r>
              <a:rPr lang="en-US" sz="2800" dirty="0" smtClean="0">
                <a:latin typeface="Times New Roman" panose="02020603050405020304" pitchFamily="18" charset="0"/>
                <a:cs typeface="Times New Roman" panose="02020603050405020304" pitchFamily="18" charset="0"/>
              </a:rPr>
              <a:t>Sinh viên : 	Trịnh Xuân Bảo</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Lê Thị Thu Sa</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Lê Đức Thịnh</a:t>
            </a:r>
            <a:endParaRPr lang="en-US" sz="2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335162" y="7428142"/>
            <a:ext cx="2332117" cy="2150300"/>
          </a:xfrm>
          <a:prstGeom prst="rect">
            <a:avLst/>
          </a:prstGeom>
          <a:noFill/>
        </p:spPr>
        <p:txBody>
          <a:bodyPr wrap="square" rtlCol="0">
            <a:spAutoFit/>
          </a:bodyPr>
          <a:lstStyle/>
          <a:p>
            <a:endParaRPr lang="en-US" dirty="0"/>
          </a:p>
        </p:txBody>
      </p:sp>
      <p:pic>
        <p:nvPicPr>
          <p:cNvPr id="1028" name="Picture 4" descr="Lập trình Android cơ bản: Bài 11: Chèn hình ảnh ImageView (Loca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7870" y="2595282"/>
            <a:ext cx="4733363" cy="355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60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5565" y="278973"/>
            <a:ext cx="4687909" cy="369332"/>
          </a:xfrm>
          <a:prstGeom prst="rect">
            <a:avLst/>
          </a:prstGeom>
          <a:noFill/>
        </p:spPr>
        <p:txBody>
          <a:bodyPr wrap="square" rtlCol="0">
            <a:spAutoFit/>
          </a:bodyPr>
          <a:lstStyle/>
          <a:p>
            <a:pPr algn="ctr"/>
            <a:r>
              <a:rPr lang="en-US" dirty="0" smtClean="0"/>
              <a:t>Layout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975" y="1867436"/>
            <a:ext cx="5139797" cy="427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20" y="1281537"/>
            <a:ext cx="6040437"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064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7395" y="321972"/>
            <a:ext cx="6781754"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dirty="0" smtClean="0"/>
              <a: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988" y="1004552"/>
            <a:ext cx="3565649" cy="5499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207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19328"/>
          </a:xfrm>
        </p:spPr>
        <p:txBody>
          <a:bodyPr/>
          <a:lstStyle/>
          <a:p>
            <a:pPr algn="ct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1 : Scrollview</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6111" y="1449977"/>
            <a:ext cx="10627135" cy="1015663"/>
          </a:xfrm>
          <a:prstGeom prst="rect">
            <a:avLst/>
          </a:prstGeom>
          <a:noFill/>
        </p:spPr>
        <p:txBody>
          <a:bodyPr wrap="square" rtlCol="0">
            <a:spAutoFit/>
          </a:bodyPr>
          <a:lstStyle/>
          <a:p>
            <a:r>
              <a:rPr lang="vi-VN" sz="2000" dirty="0" smtClean="0">
                <a:latin typeface="+mj-lt"/>
              </a:rPr>
              <a:t>ScrollView là một dạng đặc biệt của FrameLayout ở chỗ nó cho phép người dùng di chuyển qua một danh sách các quan điểm mà chiếm nhiều không gian hơn màn hình vật lý. Các ScrollView có thể chứa chỉ một Child View hay ViewGroup, mà thường là một LinearLayout.</a:t>
            </a:r>
            <a:endParaRPr lang="en-US" sz="2000" dirty="0">
              <a:latin typeface="+mj-lt"/>
            </a:endParaRPr>
          </a:p>
        </p:txBody>
      </p:sp>
      <p:pic>
        <p:nvPicPr>
          <p:cNvPr id="4098" name="Picture 2" descr="Android ScrollView, HorizontalScrollView"/>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71758" y="2495545"/>
            <a:ext cx="2484891" cy="41308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crollView And Horizontal ScrollView Tutorial With Example In Android |  Abhi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891" y="2525450"/>
            <a:ext cx="2173612" cy="407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27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4406666"/>
          </a:xfrm>
        </p:spPr>
        <p:txBody>
          <a:bodyPr/>
          <a:lstStyle/>
          <a:p>
            <a:pPr marL="342900" indent="-34290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Cú pháp khái báo </a:t>
            </a:r>
            <a:r>
              <a:rPr lang="en-US" sz="2000" dirty="0">
                <a:latin typeface="Times New Roman" panose="02020603050405020304" pitchFamily="18" charset="0"/>
                <a:cs typeface="Times New Roman" panose="02020603050405020304" pitchFamily="18" charset="0"/>
              </a:rPr>
              <a:t>ScrollView </a:t>
            </a:r>
            <a:r>
              <a:rPr lang="en-US" sz="2000" b="1" dirty="0" smtClean="0">
                <a:latin typeface="Times New Roman" panose="02020603050405020304" pitchFamily="18" charset="0"/>
                <a:cs typeface="Times New Roman" panose="02020603050405020304" pitchFamily="18" charset="0"/>
              </a:rPr>
              <a:t> trong Android :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&lt;ScrollView</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android:id="@+id/scrollView"</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android:layout_width="fill_parent"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android:layout_height="fill_parent"&gt;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&lt;/ScrollView&gt;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Các thuộc tính của Spinner trong Android:</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04636685"/>
              </p:ext>
            </p:extLst>
          </p:nvPr>
        </p:nvGraphicFramePr>
        <p:xfrm>
          <a:off x="1653177" y="3893940"/>
          <a:ext cx="7843520" cy="1889760"/>
        </p:xfrm>
        <a:graphic>
          <a:graphicData uri="http://schemas.openxmlformats.org/drawingml/2006/table">
            <a:tbl>
              <a:tblPr firstRow="1" bandRow="1">
                <a:tableStyleId>{5C22544A-7EE6-4342-B048-85BDC9FD1C3A}</a:tableStyleId>
              </a:tblPr>
              <a:tblGrid>
                <a:gridCol w="3921760">
                  <a:extLst>
                    <a:ext uri="{9D8B030D-6E8A-4147-A177-3AD203B41FA5}">
                      <a16:colId xmlns:a16="http://schemas.microsoft.com/office/drawing/2014/main" xmlns="" val="620642871"/>
                    </a:ext>
                  </a:extLst>
                </a:gridCol>
                <a:gridCol w="3921760">
                  <a:extLst>
                    <a:ext uri="{9D8B030D-6E8A-4147-A177-3AD203B41FA5}">
                      <a16:colId xmlns:a16="http://schemas.microsoft.com/office/drawing/2014/main" xmlns="" val="3896775293"/>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Thuộc</a:t>
                      </a:r>
                      <a:r>
                        <a:rPr lang="en-US" sz="2000" baseline="0" dirty="0" smtClean="0">
                          <a:latin typeface="Times New Roman" panose="02020603050405020304" pitchFamily="18" charset="0"/>
                          <a:cs typeface="Times New Roman" panose="02020603050405020304" pitchFamily="18" charset="0"/>
                        </a:rPr>
                        <a:t> tính</a:t>
                      </a:r>
                      <a:endParaRPr lang="en-US" sz="2000" dirty="0" smtClean="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Mô</a:t>
                      </a:r>
                      <a:r>
                        <a:rPr lang="en-US" sz="2000" baseline="0" dirty="0" smtClean="0">
                          <a:latin typeface="Times New Roman" panose="02020603050405020304" pitchFamily="18" charset="0"/>
                          <a:cs typeface="Times New Roman" panose="02020603050405020304" pitchFamily="18" charset="0"/>
                        </a:rPr>
                        <a:t> 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0500221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android:id</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ID là duy nhất để nhận diện ScrollView.</a:t>
                      </a:r>
                    </a:p>
                  </a:txBody>
                  <a:tcPr/>
                </a:tc>
                <a:extLst>
                  <a:ext uri="{0D108BD9-81ED-4DB2-BD59-A6C34878D82A}">
                    <a16:rowId xmlns:a16="http://schemas.microsoft.com/office/drawing/2014/main" xmlns="" val="2253236279"/>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android:layout_width</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Chiều rộng cho </a:t>
                      </a:r>
                      <a:r>
                        <a:rPr lang="en-US" sz="2000" dirty="0" smtClean="0">
                          <a:latin typeface="Times New Roman" panose="02020603050405020304" pitchFamily="18" charset="0"/>
                          <a:cs typeface="Times New Roman" panose="02020603050405020304" pitchFamily="18" charset="0"/>
                        </a:rPr>
                        <a:t>ScrollView</a:t>
                      </a:r>
                    </a:p>
                  </a:txBody>
                  <a:tcPr/>
                </a:tc>
                <a:extLst>
                  <a:ext uri="{0D108BD9-81ED-4DB2-BD59-A6C34878D82A}">
                    <a16:rowId xmlns:a16="http://schemas.microsoft.com/office/drawing/2014/main" xmlns="" val="283397179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android:layout_height</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Chiều cao cho </a:t>
                      </a:r>
                      <a:r>
                        <a:rPr lang="en-US" sz="2000" dirty="0" smtClean="0">
                          <a:latin typeface="Times New Roman" panose="02020603050405020304" pitchFamily="18" charset="0"/>
                          <a:cs typeface="Times New Roman" panose="02020603050405020304" pitchFamily="18" charset="0"/>
                        </a:rPr>
                        <a:t>ScrollView</a:t>
                      </a: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762781913"/>
                  </a:ext>
                </a:extLst>
              </a:tr>
            </a:tbl>
          </a:graphicData>
        </a:graphic>
      </p:graphicFrame>
    </p:spTree>
    <p:extLst>
      <p:ext uri="{BB962C8B-B14F-4D97-AF65-F5344CB8AC3E}">
        <p14:creationId xmlns:p14="http://schemas.microsoft.com/office/powerpoint/2010/main" val="43691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5786" y="425003"/>
            <a:ext cx="2640169" cy="400110"/>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Phần</a:t>
            </a:r>
            <a:r>
              <a:rPr lang="en-US" sz="2000" dirty="0" smtClean="0">
                <a:latin typeface="Times New Roman" pitchFamily="18" charset="0"/>
                <a:cs typeface="Times New Roman" pitchFamily="18" charset="0"/>
              </a:rPr>
              <a:t> Design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layout</a:t>
            </a:r>
            <a:endParaRPr lang="en-US" sz="20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90" y="1417639"/>
            <a:ext cx="5495936" cy="359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570" y="2000405"/>
            <a:ext cx="5745163"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9790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213" y="1703454"/>
            <a:ext cx="523875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902299" y="334851"/>
            <a:ext cx="3541690" cy="400110"/>
          </a:xfrm>
          <a:prstGeom prst="rect">
            <a:avLst/>
          </a:prstGeom>
          <a:noFill/>
        </p:spPr>
        <p:txBody>
          <a:bodyPr wrap="square" rtlCol="0">
            <a:spAutoFit/>
          </a:bodyPr>
          <a:lstStyle/>
          <a:p>
            <a:pPr algn="ctr"/>
            <a:r>
              <a:rPr lang="en-US" sz="2000" dirty="0" err="1" smtClean="0">
                <a:latin typeface="Times New Roman" pitchFamily="18" charset="0"/>
                <a:cs typeface="Times New Roman" pitchFamily="18" charset="0"/>
              </a:rPr>
              <a:t>Phần</a:t>
            </a:r>
            <a:r>
              <a:rPr lang="en-US" sz="2000" dirty="0" smtClean="0">
                <a:latin typeface="Times New Roman" pitchFamily="18" charset="0"/>
                <a:cs typeface="Times New Roman" pitchFamily="18" charset="0"/>
              </a:rPr>
              <a:t> Main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91029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896"/>
          </a:xfrm>
        </p:spPr>
        <p:txBody>
          <a:bodyPr/>
          <a:lstStyle/>
          <a:p>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quả</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chạy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ứng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768" y="1030310"/>
            <a:ext cx="3568893" cy="550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469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386163" cy="1349956"/>
          </a:xfrm>
        </p:spPr>
        <p:txBody>
          <a:bodyPr/>
          <a:lstStyle/>
          <a:p>
            <a:pPr algn="ct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2: Spinner</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6023" y="1685109"/>
            <a:ext cx="9849394" cy="1015663"/>
          </a:xfrm>
          <a:prstGeom prst="rect">
            <a:avLst/>
          </a:prstGeom>
          <a:noFill/>
        </p:spPr>
        <p:txBody>
          <a:bodyPr wrap="square" rtlCol="0">
            <a:spAutoFit/>
          </a:bodyPr>
          <a:lstStyle/>
          <a:p>
            <a:r>
              <a:rPr lang="vi-VN" sz="2000" dirty="0" smtClean="0"/>
              <a:t>T</a:t>
            </a:r>
            <a:r>
              <a:rPr lang="vi-VN" sz="2000" dirty="0" smtClean="0">
                <a:latin typeface="+mj-lt"/>
              </a:rPr>
              <a:t>ương tự như ListView, Spinner trong Android được sử dụng để hiển thị các item theo dạng danh sách. Spinner chỉ được chọn một item trong danh sách. Sau khi chọn thì danh sách item sẽ co lại, item được chọn sẽ hiển thị ra bên ngoài Spinner.</a:t>
            </a:r>
            <a:endParaRPr lang="en-US" sz="2000" dirty="0">
              <a:latin typeface="+mj-lt"/>
            </a:endParaRPr>
          </a:p>
        </p:txBody>
      </p:sp>
      <p:pic>
        <p:nvPicPr>
          <p:cNvPr id="2050" name="Picture 2" descr="Bài tập 15: Thực hành về Spinner trong Android – ๖ۣۜHayashi ๖ۣۜKi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998" y="2807700"/>
            <a:ext cx="5565367" cy="374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37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8" y="378823"/>
            <a:ext cx="9379131" cy="3447098"/>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Cú pháp khái báo Spinner trong </a:t>
            </a:r>
            <a:r>
              <a:rPr lang="en-US" sz="2000" b="1" dirty="0" smtClean="0">
                <a:latin typeface="Times New Roman" panose="02020603050405020304" pitchFamily="18" charset="0"/>
                <a:cs typeface="Times New Roman" panose="02020603050405020304" pitchFamily="18" charset="0"/>
              </a:rPr>
              <a:t>Android : </a:t>
            </a:r>
          </a:p>
          <a:p>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&lt;Spinner</a:t>
            </a:r>
          </a:p>
          <a:p>
            <a:r>
              <a:rPr lang="en-US" sz="2000" b="1" dirty="0" smtClean="0">
                <a:latin typeface="Times New Roman" panose="02020603050405020304" pitchFamily="18" charset="0"/>
                <a:cs typeface="Times New Roman" panose="02020603050405020304" pitchFamily="18" charset="0"/>
              </a:rPr>
              <a:t>   android:id="@+id/id_spinner"</a:t>
            </a:r>
          </a:p>
          <a:p>
            <a:r>
              <a:rPr lang="en-US" sz="2000" b="1" dirty="0" smtClean="0">
                <a:latin typeface="Times New Roman" panose="02020603050405020304" pitchFamily="18" charset="0"/>
                <a:cs typeface="Times New Roman" panose="02020603050405020304" pitchFamily="18" charset="0"/>
              </a:rPr>
              <a:t>   android:layout_width="match_parent"</a:t>
            </a:r>
          </a:p>
          <a:p>
            <a:r>
              <a:rPr lang="en-US" sz="2000" b="1" dirty="0" smtClean="0">
                <a:latin typeface="Times New Roman" panose="02020603050405020304" pitchFamily="18" charset="0"/>
                <a:cs typeface="Times New Roman" panose="02020603050405020304" pitchFamily="18" charset="0"/>
              </a:rPr>
              <a:t>   android:layout_height="wrap_content"&gt;</a:t>
            </a:r>
          </a:p>
          <a:p>
            <a:r>
              <a:rPr lang="en-US" sz="2000" b="1" dirty="0" smtClean="0">
                <a:latin typeface="Times New Roman" panose="02020603050405020304" pitchFamily="18" charset="0"/>
                <a:cs typeface="Times New Roman" panose="02020603050405020304" pitchFamily="18" charset="0"/>
              </a:rPr>
              <a:t>&lt;/Spinner&gt;</a:t>
            </a:r>
          </a:p>
          <a:p>
            <a:endParaRPr lang="en-US" sz="20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Các thuộc tính của Spinner trong Android:</a:t>
            </a:r>
          </a:p>
          <a:p>
            <a:endParaRPr lang="en-US" sz="2000" b="1" dirty="0" smtClean="0">
              <a:latin typeface="Times New Roman" panose="02020603050405020304" pitchFamily="18" charset="0"/>
              <a:cs typeface="Times New Roman" panose="02020603050405020304" pitchFamily="18" charset="0"/>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60990993"/>
              </p:ext>
            </p:extLst>
          </p:nvPr>
        </p:nvGraphicFramePr>
        <p:xfrm>
          <a:off x="1339669" y="3632683"/>
          <a:ext cx="7660640" cy="1584960"/>
        </p:xfrm>
        <a:graphic>
          <a:graphicData uri="http://schemas.openxmlformats.org/drawingml/2006/table">
            <a:tbl>
              <a:tblPr firstRow="1" bandRow="1">
                <a:tableStyleId>{5C22544A-7EE6-4342-B048-85BDC9FD1C3A}</a:tableStyleId>
              </a:tblPr>
              <a:tblGrid>
                <a:gridCol w="2997200">
                  <a:extLst>
                    <a:ext uri="{9D8B030D-6E8A-4147-A177-3AD203B41FA5}">
                      <a16:colId xmlns:a16="http://schemas.microsoft.com/office/drawing/2014/main" xmlns="" val="2254466195"/>
                    </a:ext>
                  </a:extLst>
                </a:gridCol>
                <a:gridCol w="4663440">
                  <a:extLst>
                    <a:ext uri="{9D8B030D-6E8A-4147-A177-3AD203B41FA5}">
                      <a16:colId xmlns:a16="http://schemas.microsoft.com/office/drawing/2014/main" xmlns="" val="26732637"/>
                    </a:ext>
                  </a:extLst>
                </a:gridCol>
              </a:tblGrid>
              <a:tr h="370840">
                <a:tc>
                  <a:txBody>
                    <a:bodyPr/>
                    <a:lstStyle/>
                    <a:p>
                      <a:r>
                        <a:rPr lang="en-US" sz="2000" dirty="0" smtClean="0">
                          <a:latin typeface="Times New Roman" panose="02020603050405020304" pitchFamily="18" charset="0"/>
                          <a:cs typeface="Times New Roman" panose="02020603050405020304" pitchFamily="18" charset="0"/>
                        </a:rPr>
                        <a:t>Thuộc</a:t>
                      </a:r>
                      <a:r>
                        <a:rPr lang="en-US" sz="2000" baseline="0" dirty="0" smtClean="0">
                          <a:latin typeface="Times New Roman" panose="02020603050405020304" pitchFamily="18" charset="0"/>
                          <a:cs typeface="Times New Roman" panose="02020603050405020304" pitchFamily="18" charset="0"/>
                        </a:rPr>
                        <a:t> tính</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Mô</a:t>
                      </a:r>
                      <a:r>
                        <a:rPr lang="en-US" sz="2000" baseline="0" dirty="0" smtClean="0">
                          <a:latin typeface="Times New Roman" panose="02020603050405020304" pitchFamily="18" charset="0"/>
                          <a:cs typeface="Times New Roman" panose="02020603050405020304" pitchFamily="18" charset="0"/>
                        </a:rPr>
                        <a:t> tả</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75840561"/>
                  </a:ext>
                </a:extLst>
              </a:tr>
              <a:tr h="370840">
                <a:tc>
                  <a:txBody>
                    <a:bodyPr/>
                    <a:lstStyle/>
                    <a:p>
                      <a:r>
                        <a:rPr lang="en-US" sz="2000" dirty="0" smtClean="0">
                          <a:latin typeface="Times New Roman" panose="02020603050405020304" pitchFamily="18" charset="0"/>
                          <a:cs typeface="Times New Roman" panose="02020603050405020304" pitchFamily="18" charset="0"/>
                        </a:rPr>
                        <a:t>android:id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ID là duy nhất để nhận diện Spinner.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37149713"/>
                  </a:ext>
                </a:extLst>
              </a:tr>
              <a:tr h="370840">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android:layout_width</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Chiều rộng cho Spinner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64667969"/>
                  </a:ext>
                </a:extLst>
              </a:tr>
              <a:tr h="370840">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android:layout_height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Chiều cao cho Spinner.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8594037"/>
                  </a:ext>
                </a:extLst>
              </a:tr>
            </a:tbl>
          </a:graphicData>
        </a:graphic>
      </p:graphicFrame>
    </p:spTree>
    <p:extLst>
      <p:ext uri="{BB962C8B-B14F-4D97-AF65-F5344CB8AC3E}">
        <p14:creationId xmlns:p14="http://schemas.microsoft.com/office/powerpoint/2010/main" val="1278058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0331" y="609669"/>
            <a:ext cx="3078051" cy="369332"/>
          </a:xfrm>
          <a:prstGeom prst="rect">
            <a:avLst/>
          </a:prstGeom>
          <a:noFill/>
        </p:spPr>
        <p:txBody>
          <a:bodyPr wrap="square" rtlCol="0">
            <a:spAutoFit/>
          </a:bodyPr>
          <a:lstStyle/>
          <a:p>
            <a:pPr algn="ctr"/>
            <a:r>
              <a:rPr lang="en-US" dirty="0" smtClean="0"/>
              <a:t>Main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155" y="1603375"/>
            <a:ext cx="7814940" cy="412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334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120</TotalTime>
  <Words>201</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ScrollView - Spinner</vt:lpstr>
      <vt:lpstr>Phần 1 : Scrollview</vt:lpstr>
      <vt:lpstr>Cú pháp khái báo ScrollView  trong Android :   &lt;ScrollView android:id="@+id/scrollView" android:layout_width="fill_parent" android:layout_height="fill_parent"&gt; &lt;/ScrollView&gt;  Các thuộc tính của Spinner trong Android: </vt:lpstr>
      <vt:lpstr>PowerPoint Presentation</vt:lpstr>
      <vt:lpstr>PowerPoint Presentation</vt:lpstr>
      <vt:lpstr>Kết quả chạy ứng dụng : </vt:lpstr>
      <vt:lpstr>Phần 2: Spinner</vt:lpstr>
      <vt:lpstr>PowerPoint Presentation</vt:lpstr>
      <vt:lpstr>PowerPoint Presentation</vt:lpstr>
      <vt:lpstr>PowerPoint Presentation</vt:lpstr>
      <vt:lpstr>PowerPoint Presentation</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Spinner - Scrollview</dc:title>
  <dc:creator>Windows User</dc:creator>
  <cp:lastModifiedBy>Windows User</cp:lastModifiedBy>
  <cp:revision>10</cp:revision>
  <dcterms:created xsi:type="dcterms:W3CDTF">2021-10-13T12:24:14Z</dcterms:created>
  <dcterms:modified xsi:type="dcterms:W3CDTF">2021-10-14T01:51:52Z</dcterms:modified>
</cp:coreProperties>
</file>