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rebase.google.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5000" r="-16000" b="32000"/>
          </a:stretch>
        </a:blipFill>
        <a:effectLst/>
      </p:bgPr>
    </p:bg>
    <p:spTree>
      <p:nvGrpSpPr>
        <p:cNvPr id="1" name=""/>
        <p:cNvGrpSpPr/>
        <p:nvPr/>
      </p:nvGrpSpPr>
      <p:grpSpPr>
        <a:xfrm>
          <a:off x="0" y="0"/>
          <a:ext cx="0" cy="0"/>
          <a:chOff x="0" y="0"/>
          <a:chExt cx="0" cy="0"/>
        </a:xfrm>
      </p:grpSpPr>
      <p:sp>
        <p:nvSpPr>
          <p:cNvPr id="5" name="TextBox 4"/>
          <p:cNvSpPr txBox="1"/>
          <p:nvPr/>
        </p:nvSpPr>
        <p:spPr>
          <a:xfrm>
            <a:off x="2272937" y="4676502"/>
            <a:ext cx="8125097" cy="1015663"/>
          </a:xfrm>
          <a:prstGeom prst="rect">
            <a:avLst/>
          </a:prstGeom>
          <a:noFill/>
        </p:spPr>
        <p:txBody>
          <a:bodyPr wrap="square" rtlCol="0">
            <a:spAutoFit/>
          </a:bodyPr>
          <a:lstStyle/>
          <a:p>
            <a:r>
              <a:rPr lang="en-US" sz="2000" dirty="0" err="1" smtClean="0">
                <a:solidFill>
                  <a:schemeClr val="bg1"/>
                </a:solidFill>
                <a:latin typeface="Times New Roman" panose="02020603050405020304" pitchFamily="18" charset="0"/>
                <a:cs typeface="Times New Roman" panose="02020603050405020304" pitchFamily="18" charset="0"/>
              </a:rPr>
              <a:t>Sinh</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viên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trình</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bày</a:t>
            </a:r>
            <a:r>
              <a:rPr lang="en-US" sz="2000" dirty="0" smtClean="0">
                <a:solidFill>
                  <a:schemeClr val="bg1"/>
                </a:solidFill>
                <a:latin typeface="Times New Roman" panose="02020603050405020304" pitchFamily="18" charset="0"/>
                <a:cs typeface="Times New Roman" panose="02020603050405020304" pitchFamily="18" charset="0"/>
              </a:rPr>
              <a:t> : 	</a:t>
            </a:r>
            <a:r>
              <a:rPr lang="en-US" sz="2000" dirty="0" err="1" smtClean="0">
                <a:solidFill>
                  <a:schemeClr val="bg1"/>
                </a:solidFill>
                <a:latin typeface="Times New Roman" panose="02020603050405020304" pitchFamily="18" charset="0"/>
                <a:cs typeface="Times New Roman" panose="02020603050405020304" pitchFamily="18" charset="0"/>
              </a:rPr>
              <a:t>Trịnh</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Xuân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Bảo</a:t>
            </a:r>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Lê</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Thị</a:t>
            </a:r>
            <a:r>
              <a:rPr lang="en-US" sz="2000" dirty="0" smtClean="0">
                <a:solidFill>
                  <a:schemeClr val="bg1"/>
                </a:solidFill>
                <a:latin typeface="Times New Roman" panose="02020603050405020304" pitchFamily="18" charset="0"/>
                <a:cs typeface="Times New Roman" panose="02020603050405020304" pitchFamily="18" charset="0"/>
              </a:rPr>
              <a:t> Thu Sa</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Lê</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Đức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Thịnh</a:t>
            </a:r>
            <a:endParaRPr lang="en-US"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80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1234" y="326571"/>
            <a:ext cx="7458892" cy="707886"/>
          </a:xfrm>
          <a:prstGeom prst="rect">
            <a:avLst/>
          </a:prstGeom>
          <a:noFill/>
        </p:spPr>
        <p:txBody>
          <a:bodyPr wrap="square" rtlCol="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Firebase </a:t>
            </a:r>
            <a:r>
              <a:rPr lang="en-US" sz="4000" dirty="0" err="1" smtClean="0">
                <a:solidFill>
                  <a:schemeClr val="bg1"/>
                </a:solidFill>
                <a:latin typeface="Times New Roman" panose="02020603050405020304" pitchFamily="18" charset="0"/>
                <a:cs typeface="Times New Roman" panose="02020603050405020304" pitchFamily="18" charset="0"/>
              </a:rPr>
              <a:t>là</a:t>
            </a:r>
            <a:r>
              <a:rPr lang="en-US" sz="4000" dirty="0" smtClean="0">
                <a:solidFill>
                  <a:schemeClr val="bg1"/>
                </a:solidFill>
                <a:latin typeface="Times New Roman" panose="02020603050405020304" pitchFamily="18" charset="0"/>
                <a:cs typeface="Times New Roman" panose="02020603050405020304" pitchFamily="18" charset="0"/>
              </a:rPr>
              <a:t> </a:t>
            </a:r>
            <a:r>
              <a:rPr lang="en-US" sz="4000" dirty="0" err="1" smtClean="0">
                <a:solidFill>
                  <a:schemeClr val="bg1"/>
                </a:solidFill>
                <a:latin typeface="Times New Roman" panose="02020603050405020304" pitchFamily="18" charset="0"/>
                <a:cs typeface="Times New Roman" panose="02020603050405020304" pitchFamily="18" charset="0"/>
              </a:rPr>
              <a:t>gì</a:t>
            </a:r>
            <a:r>
              <a:rPr lang="en-US" sz="4000" dirty="0" smtClean="0">
                <a:solidFill>
                  <a:schemeClr val="bg1"/>
                </a:solidFill>
                <a:latin typeface="Times New Roman" panose="02020603050405020304" pitchFamily="18" charset="0"/>
                <a:cs typeface="Times New Roman" panose="02020603050405020304" pitchFamily="18" charset="0"/>
              </a:rPr>
              <a:t> ?</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54481" y="1162594"/>
            <a:ext cx="8804365" cy="2523768"/>
          </a:xfrm>
          <a:prstGeom prst="rect">
            <a:avLst/>
          </a:prstGeom>
          <a:noFill/>
        </p:spPr>
        <p:txBody>
          <a:bodyPr wrap="square" rtlCol="0">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	</a:t>
            </a:r>
            <a:r>
              <a:rPr lang="vi-VN" sz="2000" b="1" dirty="0" smtClean="0">
                <a:solidFill>
                  <a:schemeClr val="bg1"/>
                </a:solidFill>
                <a:latin typeface="Times New Roman" panose="02020603050405020304" pitchFamily="18" charset="0"/>
                <a:cs typeface="Times New Roman" panose="02020603050405020304" pitchFamily="18" charset="0"/>
              </a:rPr>
              <a:t>Firebase</a:t>
            </a:r>
            <a:r>
              <a:rPr lang="vi-VN" sz="2000" dirty="0">
                <a:solidFill>
                  <a:schemeClr val="bg1"/>
                </a:solidFill>
                <a:latin typeface="Times New Roman" panose="02020603050405020304" pitchFamily="18" charset="0"/>
                <a:cs typeface="Times New Roman" panose="02020603050405020304" pitchFamily="18" charset="0"/>
              </a:rPr>
              <a:t> là một nền tảng phát triển ứng dụng di động và web. Họ cung cấp rất nhiều công cụ và dịch vụ để phát triển ứng dụng chất lượng, rút ngắn thời gian phát triển và phát triển cơ sở người dùng mà không cần quan tâm đến hạ tầng phần cứng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vi-VN" sz="2000" dirty="0">
              <a:solidFill>
                <a:schemeClr val="bg1"/>
              </a:solidFill>
              <a:latin typeface="Times New Roman" panose="02020603050405020304" pitchFamily="18" charset="0"/>
              <a:cs typeface="Times New Roman" panose="02020603050405020304" pitchFamily="18" charset="0"/>
            </a:endParaRPr>
          </a:p>
          <a:p>
            <a:r>
              <a:rPr lang="en-US" sz="2000" b="1" dirty="0" smtClean="0">
                <a:solidFill>
                  <a:schemeClr val="bg1"/>
                </a:solidFill>
                <a:latin typeface="Times New Roman" panose="02020603050405020304" pitchFamily="18" charset="0"/>
                <a:cs typeface="Times New Roman" panose="02020603050405020304" pitchFamily="18" charset="0"/>
              </a:rPr>
              <a:t>	</a:t>
            </a:r>
            <a:r>
              <a:rPr lang="vi-VN" sz="2000" b="1" dirty="0" smtClean="0">
                <a:solidFill>
                  <a:schemeClr val="bg1"/>
                </a:solidFill>
                <a:latin typeface="Times New Roman" panose="02020603050405020304" pitchFamily="18" charset="0"/>
                <a:cs typeface="Times New Roman" panose="02020603050405020304" pitchFamily="18" charset="0"/>
              </a:rPr>
              <a:t>Firebase</a:t>
            </a:r>
            <a:r>
              <a:rPr lang="vi-VN" sz="2000" dirty="0">
                <a:solidFill>
                  <a:schemeClr val="bg1"/>
                </a:solidFill>
                <a:latin typeface="Times New Roman" panose="02020603050405020304" pitchFamily="18" charset="0"/>
                <a:cs typeface="Times New Roman" panose="02020603050405020304" pitchFamily="18" charset="0"/>
              </a:rPr>
              <a:t> là sự kết hợp giữa nền tảng cloud với hệ thống máy chủ cực kì mạnh mẽ của </a:t>
            </a:r>
            <a:r>
              <a:rPr lang="vi-VN" sz="2000" b="1" dirty="0">
                <a:solidFill>
                  <a:schemeClr val="bg1"/>
                </a:solidFill>
                <a:latin typeface="Times New Roman" panose="02020603050405020304" pitchFamily="18" charset="0"/>
                <a:cs typeface="Times New Roman" panose="02020603050405020304" pitchFamily="18" charset="0"/>
              </a:rPr>
              <a:t>Google</a:t>
            </a:r>
            <a:r>
              <a:rPr lang="vi-VN" sz="2000" dirty="0">
                <a:solidFill>
                  <a:schemeClr val="bg1"/>
                </a:solidFill>
                <a:latin typeface="Times New Roman" panose="02020603050405020304" pitchFamily="18" charset="0"/>
                <a:cs typeface="Times New Roman" panose="02020603050405020304" pitchFamily="18" charset="0"/>
              </a:rPr>
              <a:t>. </a:t>
            </a:r>
            <a:r>
              <a:rPr lang="vi-VN" sz="2000" b="1" dirty="0">
                <a:solidFill>
                  <a:schemeClr val="bg1"/>
                </a:solidFill>
                <a:latin typeface="Times New Roman" panose="02020603050405020304" pitchFamily="18" charset="0"/>
                <a:cs typeface="Times New Roman" panose="02020603050405020304" pitchFamily="18" charset="0"/>
              </a:rPr>
              <a:t>Firebase</a:t>
            </a:r>
            <a:r>
              <a:rPr lang="vi-VN" sz="2000" dirty="0">
                <a:solidFill>
                  <a:schemeClr val="bg1"/>
                </a:solidFill>
                <a:latin typeface="Times New Roman" panose="02020603050405020304" pitchFamily="18" charset="0"/>
                <a:cs typeface="Times New Roman" panose="02020603050405020304" pitchFamily="18" charset="0"/>
              </a:rPr>
              <a:t> cung cấp cho chúng ta những API đơn giản, mạnh mẽ và đa nền tảng trong việc quản lý, sử dụng database.</a:t>
            </a:r>
          </a:p>
          <a:p>
            <a:endParaRPr lang="en-US" dirty="0"/>
          </a:p>
        </p:txBody>
      </p:sp>
      <p:pic>
        <p:nvPicPr>
          <p:cNvPr id="4" name="Picture 3"/>
          <p:cNvPicPr>
            <a:picLocks noChangeAspect="1"/>
          </p:cNvPicPr>
          <p:nvPr/>
        </p:nvPicPr>
        <p:blipFill>
          <a:blip r:embed="rId2"/>
          <a:stretch>
            <a:fillRect/>
          </a:stretch>
        </p:blipFill>
        <p:spPr>
          <a:xfrm>
            <a:off x="2473842" y="3579223"/>
            <a:ext cx="6965642" cy="3078199"/>
          </a:xfrm>
          <a:prstGeom prst="rect">
            <a:avLst/>
          </a:prstGeom>
        </p:spPr>
      </p:pic>
    </p:spTree>
    <p:extLst>
      <p:ext uri="{BB962C8B-B14F-4D97-AF65-F5344CB8AC3E}">
        <p14:creationId xmlns:p14="http://schemas.microsoft.com/office/powerpoint/2010/main" val="2066625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330" y="448608"/>
            <a:ext cx="9518469" cy="1631216"/>
          </a:xfrm>
          <a:prstGeom prst="rect">
            <a:avLst/>
          </a:prstGeom>
        </p:spPr>
        <p:txBody>
          <a:bodyPr wrap="square">
            <a:spAutoFit/>
          </a:bodyPr>
          <a:lstStyle/>
          <a:p>
            <a:r>
              <a:rPr lang="en-US" sz="2000" dirty="0" smtClean="0">
                <a:solidFill>
                  <a:srgbClr val="333333"/>
                </a:solidFill>
                <a:latin typeface="+mj-lt"/>
              </a:rPr>
              <a:t>	</a:t>
            </a:r>
            <a:r>
              <a:rPr lang="vi-VN" sz="2000" dirty="0" smtClean="0">
                <a:solidFill>
                  <a:srgbClr val="333333"/>
                </a:solidFill>
                <a:latin typeface="+mj-lt"/>
              </a:rPr>
              <a:t>Năm 2011, Firebase ra đời với tên gọi là Envolve bởi James Tamplin và Andrew Lee. Mục đích Envolve cung cấp cho developer API là để tích hợp chức năng trò chuyện trực tuyến vào trang web. Tuy nhiên, không chỉ đơn thuần trò chuyện, người dùng đã mở rộng khả năng sử dụng của Envolve. Developer đã tận dụng Envolve để truyền dữ liệu ứng dụng như như game online, danh bạ, lịch…</a:t>
            </a:r>
            <a:endParaRPr lang="en-US" sz="2000" dirty="0">
              <a:latin typeface="+mj-lt"/>
            </a:endParaRPr>
          </a:p>
        </p:txBody>
      </p:sp>
      <p:sp>
        <p:nvSpPr>
          <p:cNvPr id="3" name="Rectangle 2"/>
          <p:cNvSpPr/>
          <p:nvPr/>
        </p:nvSpPr>
        <p:spPr>
          <a:xfrm>
            <a:off x="1454330" y="2123165"/>
            <a:ext cx="9400904" cy="707886"/>
          </a:xfrm>
          <a:prstGeom prst="rect">
            <a:avLst/>
          </a:prstGeom>
        </p:spPr>
        <p:txBody>
          <a:bodyPr wrap="square">
            <a:spAutoFit/>
          </a:bodyPr>
          <a:lstStyle/>
          <a:p>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err="1" smtClean="0">
                <a:solidFill>
                  <a:srgbClr val="333333"/>
                </a:solidFill>
                <a:latin typeface="Times New Roman" panose="02020603050405020304" pitchFamily="18" charset="0"/>
                <a:cs typeface="Times New Roman" panose="02020603050405020304" pitchFamily="18" charset="0"/>
              </a:rPr>
              <a:t>Năm</a:t>
            </a:r>
            <a:r>
              <a:rPr lang="en-US" sz="2000" dirty="0" smtClean="0">
                <a:solidFill>
                  <a:srgbClr val="333333"/>
                </a:solidFill>
                <a:latin typeface="Times New Roman" panose="02020603050405020304" pitchFamily="18" charset="0"/>
                <a:cs typeface="Times New Roman" panose="02020603050405020304" pitchFamily="18" charset="0"/>
              </a:rPr>
              <a:t> </a:t>
            </a:r>
            <a:r>
              <a:rPr lang="en-US" sz="2000" dirty="0">
                <a:solidFill>
                  <a:srgbClr val="333333"/>
                </a:solidFill>
                <a:latin typeface="Times New Roman" panose="02020603050405020304" pitchFamily="18" charset="0"/>
                <a:cs typeface="Times New Roman" panose="02020603050405020304" pitchFamily="18" charset="0"/>
              </a:rPr>
              <a:t>2014, Google </a:t>
            </a:r>
            <a:r>
              <a:rPr lang="en-US" sz="2000" dirty="0" err="1">
                <a:solidFill>
                  <a:srgbClr val="333333"/>
                </a:solidFill>
                <a:latin typeface="Times New Roman" panose="02020603050405020304" pitchFamily="18" charset="0"/>
                <a:cs typeface="Times New Roman" panose="02020603050405020304" pitchFamily="18" charset="0"/>
              </a:rPr>
              <a:t>mua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lại</a:t>
            </a:r>
            <a:r>
              <a:rPr lang="en-US" sz="2000" dirty="0">
                <a:solidFill>
                  <a:srgbClr val="333333"/>
                </a:solidFill>
                <a:latin typeface="Times New Roman" panose="02020603050405020304" pitchFamily="18" charset="0"/>
                <a:cs typeface="Times New Roman" panose="02020603050405020304" pitchFamily="18" charset="0"/>
              </a:rPr>
              <a:t> Firebase. </a:t>
            </a:r>
            <a:r>
              <a:rPr lang="en-US" sz="2000" dirty="0" err="1">
                <a:solidFill>
                  <a:srgbClr val="333333"/>
                </a:solidFill>
                <a:latin typeface="Times New Roman" panose="02020603050405020304" pitchFamily="18" charset="0"/>
                <a:cs typeface="Times New Roman" panose="02020603050405020304" pitchFamily="18" charset="0"/>
              </a:rPr>
              <a:t>Sau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đó</a:t>
            </a:r>
            <a:r>
              <a:rPr lang="en-US" sz="2000" dirty="0">
                <a:solidFill>
                  <a:srgbClr val="333333"/>
                </a:solidFill>
                <a:latin typeface="Times New Roman" panose="02020603050405020304" pitchFamily="18" charset="0"/>
                <a:cs typeface="Times New Roman" panose="02020603050405020304" pitchFamily="18" charset="0"/>
              </a:rPr>
              <a:t>, Firebase </a:t>
            </a:r>
            <a:r>
              <a:rPr lang="en-US" sz="2000" dirty="0" err="1">
                <a:solidFill>
                  <a:srgbClr val="333333"/>
                </a:solidFill>
                <a:latin typeface="Times New Roman" panose="02020603050405020304" pitchFamily="18" charset="0"/>
                <a:cs typeface="Times New Roman" panose="02020603050405020304" pitchFamily="18" charset="0"/>
              </a:rPr>
              <a:t>nhanh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chóng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triển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ứng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nền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tảng</a:t>
            </a:r>
            <a:r>
              <a:rPr lang="en-US" sz="2000" dirty="0">
                <a:solidFill>
                  <a:srgbClr val="333333"/>
                </a:solidFill>
                <a:latin typeface="Times New Roman" panose="02020603050405020304" pitchFamily="18" charset="0"/>
                <a:cs typeface="Times New Roman" panose="02020603050405020304" pitchFamily="18" charset="0"/>
              </a:rPr>
              <a:t> di </a:t>
            </a:r>
            <a:r>
              <a:rPr lang="en-US" sz="2000" dirty="0" err="1">
                <a:solidFill>
                  <a:srgbClr val="333333"/>
                </a:solidFill>
                <a:latin typeface="Times New Roman" panose="02020603050405020304" pitchFamily="18" charset="0"/>
                <a:cs typeface="Times New Roman" panose="02020603050405020304" pitchFamily="18" charset="0"/>
              </a:rPr>
              <a:t>động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web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nay.</a:t>
            </a:r>
            <a:endParaRPr lang="en-US" sz="2000" dirty="0">
              <a:latin typeface="Times New Roman" panose="02020603050405020304" pitchFamily="18" charset="0"/>
              <a:cs typeface="Times New Roman" panose="02020603050405020304" pitchFamily="18" charset="0"/>
            </a:endParaRPr>
          </a:p>
        </p:txBody>
      </p:sp>
      <p:sp>
        <p:nvSpPr>
          <p:cNvPr id="4" name="AutoShape 2" descr="Firebase-la-g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365191" y="3128729"/>
            <a:ext cx="5696745" cy="3343742"/>
          </a:xfrm>
          <a:prstGeom prst="rect">
            <a:avLst/>
          </a:prstGeom>
        </p:spPr>
      </p:pic>
    </p:spTree>
    <p:extLst>
      <p:ext uri="{BB962C8B-B14F-4D97-AF65-F5344CB8AC3E}">
        <p14:creationId xmlns:p14="http://schemas.microsoft.com/office/powerpoint/2010/main" val="222644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1474" y="391886"/>
            <a:ext cx="4558937" cy="861774"/>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Develop &amp; test your app</a:t>
            </a:r>
            <a:endParaRPr lang="en-US" sz="32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3" name="Rectangle 2"/>
          <p:cNvSpPr/>
          <p:nvPr/>
        </p:nvSpPr>
        <p:spPr>
          <a:xfrm>
            <a:off x="957943" y="1253660"/>
            <a:ext cx="9413966" cy="400110"/>
          </a:xfrm>
          <a:prstGeom prst="rect">
            <a:avLst/>
          </a:prstGeom>
        </p:spPr>
        <p:txBody>
          <a:bodyPr wrap="square">
            <a:spAutoFit/>
          </a:bodyPr>
          <a:lstStyle/>
          <a:p>
            <a:r>
              <a:rPr lang="vi-VN" sz="2000" dirty="0">
                <a:solidFill>
                  <a:srgbClr val="333333"/>
                </a:solidFill>
                <a:latin typeface="+mj-lt"/>
              </a:rPr>
              <a:t>Để phát triển và kiểm thử các ứng dụng được thiết kế, Firebase đã tạo ra các công cụ:</a:t>
            </a:r>
            <a:endParaRPr lang="en-US" sz="2000" dirty="0">
              <a:latin typeface="+mj-lt"/>
            </a:endParaRPr>
          </a:p>
        </p:txBody>
      </p:sp>
      <p:sp>
        <p:nvSpPr>
          <p:cNvPr id="4" name="TextBox 3"/>
          <p:cNvSpPr txBox="1"/>
          <p:nvPr/>
        </p:nvSpPr>
        <p:spPr>
          <a:xfrm>
            <a:off x="957943" y="1744461"/>
            <a:ext cx="9405257" cy="4708981"/>
          </a:xfrm>
          <a:prstGeom prst="rect">
            <a:avLst/>
          </a:prstGeom>
          <a:noFill/>
        </p:spPr>
        <p:txBody>
          <a:bodyPr wrap="square" rtlCol="0">
            <a:spAutoFit/>
          </a:bodyPr>
          <a:lstStyle/>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Realtime </a:t>
            </a:r>
            <a:r>
              <a:rPr lang="vi-VN" sz="2000" b="1" dirty="0">
                <a:solidFill>
                  <a:schemeClr val="bg1"/>
                </a:solidFill>
                <a:latin typeface="Times New Roman" panose="02020603050405020304" pitchFamily="18" charset="0"/>
                <a:cs typeface="Times New Roman" panose="02020603050405020304" pitchFamily="18" charset="0"/>
              </a:rPr>
              <a:t>Database: </a:t>
            </a:r>
            <a:r>
              <a:rPr lang="vi-VN" sz="2000" dirty="0">
                <a:solidFill>
                  <a:schemeClr val="bg1"/>
                </a:solidFill>
                <a:latin typeface="Times New Roman" panose="02020603050405020304" pitchFamily="18" charset="0"/>
                <a:cs typeface="Times New Roman" panose="02020603050405020304" pitchFamily="18" charset="0"/>
              </a:rPr>
              <a:t>hỗ trợ đồng bộ hóa dữ liệu của người dùng kể cả khi không có kết nối mạng. , tạo nên trải nghiệm xuyên suốt bất chấp tình trạng kết nối internet của người sử dụng. Dù Android, IOS, web, c++, unity, và cả xamarin, Reatime Database của Firebase vẫn hỗ trợ </a:t>
            </a:r>
            <a:r>
              <a:rPr lang="vi-VN" sz="2000" dirty="0" smtClean="0">
                <a:solidFill>
                  <a:schemeClr val="bg1"/>
                </a:solidFill>
                <a:latin typeface="Times New Roman" panose="02020603050405020304" pitchFamily="18" charset="0"/>
                <a:cs typeface="Times New Roman" panose="02020603050405020304" pitchFamily="18" charset="0"/>
              </a:rPr>
              <a:t>tốt.</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Crashlytics</a:t>
            </a:r>
            <a:r>
              <a:rPr lang="vi-VN" sz="2000" b="1"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Hệ thống theo dõi và lưu trữ thông tin lỗi của ứng dụng đang chạy trên máy người dùng. Nhờ Crashlytics, developer có thể nắm bắt và xử lý kịp thời các lỗi chính của ứng </a:t>
            </a:r>
            <a:r>
              <a:rPr lang="vi-VN" sz="2000" dirty="0" smtClean="0">
                <a:solidFill>
                  <a:schemeClr val="bg1"/>
                </a:solidFill>
                <a:latin typeface="Times New Roman" panose="02020603050405020304" pitchFamily="18" charset="0"/>
                <a:cs typeface="Times New Roman" panose="02020603050405020304" pitchFamily="18" charset="0"/>
              </a:rPr>
              <a:t>dụng.</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Cloud </a:t>
            </a:r>
            <a:r>
              <a:rPr lang="vi-VN" sz="2000" b="1" dirty="0">
                <a:solidFill>
                  <a:schemeClr val="bg1"/>
                </a:solidFill>
                <a:latin typeface="Times New Roman" panose="02020603050405020304" pitchFamily="18" charset="0"/>
                <a:cs typeface="Times New Roman" panose="02020603050405020304" pitchFamily="18" charset="0"/>
              </a:rPr>
              <a:t>Firestore</a:t>
            </a:r>
            <a:r>
              <a:rPr lang="vi-VN" sz="2000" dirty="0">
                <a:solidFill>
                  <a:schemeClr val="bg1"/>
                </a:solidFill>
                <a:latin typeface="Times New Roman" panose="02020603050405020304" pitchFamily="18" charset="0"/>
                <a:cs typeface="Times New Roman" panose="02020603050405020304" pitchFamily="18" charset="0"/>
              </a:rPr>
              <a:t>: Lưu trữ và đồng bộ dữ liệu giữa người dùng và thiết bị sử dụng cơ sở dữ liệu noSQL được lưu trữ trên hạ tầng </a:t>
            </a:r>
            <a:r>
              <a:rPr lang="vi-VN" sz="2000" dirty="0" smtClean="0">
                <a:solidFill>
                  <a:schemeClr val="bg1"/>
                </a:solidFill>
                <a:latin typeface="Times New Roman" panose="02020603050405020304" pitchFamily="18" charset="0"/>
                <a:cs typeface="Times New Roman" panose="02020603050405020304" pitchFamily="18" charset="0"/>
              </a:rPr>
              <a:t>Cloud.</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Authentication</a:t>
            </a:r>
            <a:r>
              <a:rPr lang="vi-VN" sz="2000" b="1"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bảo mật và đơn giản hóa quá trình quản lý người dùng. Firebase Auth cung cấp nhiều phương pháp để xác thực. Bao gồm email và mật khẩu, các nhà cung cấp bên thứ ba và sử dụng trực tiếp hệ thống tài khoản hiện tại của </a:t>
            </a:r>
            <a:r>
              <a:rPr lang="vi-VN" sz="2000" dirty="0" smtClean="0">
                <a:solidFill>
                  <a:schemeClr val="bg1"/>
                </a:solidFill>
                <a:latin typeface="Times New Roman" panose="02020603050405020304" pitchFamily="18" charset="0"/>
                <a:cs typeface="Times New Roman" panose="02020603050405020304" pitchFamily="18" charset="0"/>
              </a:rPr>
              <a:t>bạn.</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Test </a:t>
            </a:r>
            <a:r>
              <a:rPr lang="vi-VN" sz="2000" b="1" dirty="0">
                <a:solidFill>
                  <a:schemeClr val="bg1"/>
                </a:solidFill>
                <a:latin typeface="Times New Roman" panose="02020603050405020304" pitchFamily="18" charset="0"/>
                <a:cs typeface="Times New Roman" panose="02020603050405020304" pitchFamily="18" charset="0"/>
              </a:rPr>
              <a:t>Lab: </a:t>
            </a:r>
            <a:r>
              <a:rPr lang="vi-VN" sz="2000" dirty="0">
                <a:solidFill>
                  <a:schemeClr val="bg1"/>
                </a:solidFill>
                <a:latin typeface="Times New Roman" panose="02020603050405020304" pitchFamily="18" charset="0"/>
                <a:cs typeface="Times New Roman" panose="02020603050405020304" pitchFamily="18" charset="0"/>
              </a:rPr>
              <a:t>hỗ trợ chạy thử nghiệm tự động và tùy chỉnh cho ứng dụng của bạn trên cả các thiết bị ảo lẫn vật lý do Google cung </a:t>
            </a:r>
            <a:r>
              <a:rPr lang="vi-VN" sz="2000" dirty="0" smtClean="0">
                <a:solidFill>
                  <a:schemeClr val="bg1"/>
                </a:solidFill>
                <a:latin typeface="Times New Roman" panose="02020603050405020304" pitchFamily="18" charset="0"/>
                <a:cs typeface="Times New Roman" panose="02020603050405020304" pitchFamily="18" charset="0"/>
              </a:rPr>
              <a:t>cấp.</a:t>
            </a: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000" b="1" dirty="0" smtClean="0">
                <a:solidFill>
                  <a:schemeClr val="bg1"/>
                </a:solidFill>
                <a:latin typeface="Times New Roman" panose="02020603050405020304" pitchFamily="18" charset="0"/>
                <a:cs typeface="Times New Roman" panose="02020603050405020304" pitchFamily="18" charset="0"/>
              </a:rPr>
              <a:t>Các </a:t>
            </a:r>
            <a:r>
              <a:rPr lang="vi-VN" sz="2000" b="1" dirty="0">
                <a:solidFill>
                  <a:schemeClr val="bg1"/>
                </a:solidFill>
                <a:latin typeface="Times New Roman" panose="02020603050405020304" pitchFamily="18" charset="0"/>
                <a:cs typeface="Times New Roman" panose="02020603050405020304" pitchFamily="18" charset="0"/>
              </a:rPr>
              <a:t>công cụ khác như: </a:t>
            </a:r>
            <a:r>
              <a:rPr lang="vi-VN" sz="2000" dirty="0">
                <a:solidFill>
                  <a:schemeClr val="bg1"/>
                </a:solidFill>
                <a:latin typeface="Times New Roman" panose="02020603050405020304" pitchFamily="18" charset="0"/>
                <a:cs typeface="Times New Roman" panose="02020603050405020304" pitchFamily="18" charset="0"/>
              </a:rPr>
              <a:t>Performance Monitoring, Cloud Storage, Cloud Functions, …</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67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1212" y="391885"/>
            <a:ext cx="5786845" cy="954107"/>
          </a:xfrm>
          <a:prstGeom prst="rect">
            <a:avLst/>
          </a:prstGeom>
          <a:noFill/>
        </p:spPr>
        <p:txBody>
          <a:bodyPr wrap="square" rtlCol="0">
            <a:spAutoFit/>
          </a:bodyPr>
          <a:lstStyle/>
          <a:p>
            <a:pPr algn="ctr"/>
            <a:r>
              <a:rPr lang="en-US" sz="2800" dirty="0" err="1" smtClean="0">
                <a:solidFill>
                  <a:schemeClr val="bg1"/>
                </a:solidFill>
                <a:latin typeface="Times New Roman" panose="02020603050405020304" pitchFamily="18" charset="0"/>
                <a:cs typeface="Times New Roman" panose="02020603050405020304" pitchFamily="18" charset="0"/>
              </a:rPr>
              <a:t>Ưu</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điểm</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và</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nhược</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điểm</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khi</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sử</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dụng</a:t>
            </a:r>
            <a:r>
              <a:rPr lang="en-US" sz="2800" dirty="0" smtClean="0">
                <a:solidFill>
                  <a:schemeClr val="bg1"/>
                </a:solidFill>
                <a:latin typeface="Times New Roman" panose="02020603050405020304" pitchFamily="18" charset="0"/>
                <a:cs typeface="Times New Roman" panose="02020603050405020304" pitchFamily="18" charset="0"/>
              </a:rPr>
              <a:t> Firebase</a:t>
            </a:r>
            <a:endParaRPr lang="en-US"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40448329"/>
              </p:ext>
            </p:extLst>
          </p:nvPr>
        </p:nvGraphicFramePr>
        <p:xfrm>
          <a:off x="953588" y="1345992"/>
          <a:ext cx="10202092" cy="5014561"/>
        </p:xfrm>
        <a:graphic>
          <a:graphicData uri="http://schemas.openxmlformats.org/drawingml/2006/table">
            <a:tbl>
              <a:tblPr firstRow="1" bandRow="1">
                <a:tableStyleId>{5C22544A-7EE6-4342-B048-85BDC9FD1C3A}</a:tableStyleId>
              </a:tblPr>
              <a:tblGrid>
                <a:gridCol w="5101046">
                  <a:extLst>
                    <a:ext uri="{9D8B030D-6E8A-4147-A177-3AD203B41FA5}">
                      <a16:colId xmlns:a16="http://schemas.microsoft.com/office/drawing/2014/main" val="3230096733"/>
                    </a:ext>
                  </a:extLst>
                </a:gridCol>
                <a:gridCol w="5101046">
                  <a:extLst>
                    <a:ext uri="{9D8B030D-6E8A-4147-A177-3AD203B41FA5}">
                      <a16:colId xmlns:a16="http://schemas.microsoft.com/office/drawing/2014/main" val="2932953248"/>
                    </a:ext>
                  </a:extLst>
                </a:gridCol>
              </a:tblGrid>
              <a:tr h="345047">
                <a:tc>
                  <a:txBody>
                    <a:bodyPr/>
                    <a:lstStyle/>
                    <a:p>
                      <a:pPr algn="ctr"/>
                      <a:r>
                        <a:rPr lang="en-US" sz="2000" dirty="0" err="1" smtClean="0">
                          <a:latin typeface="Times New Roman" panose="02020603050405020304" pitchFamily="18" charset="0"/>
                          <a:cs typeface="Times New Roman" panose="02020603050405020304" pitchFamily="18" charset="0"/>
                        </a:rPr>
                        <a:t>Ưu</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Nhược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9082620"/>
                  </a:ext>
                </a:extLst>
              </a:tr>
              <a:tr h="4618321">
                <a:tc>
                  <a:txBody>
                    <a:bodyPr/>
                    <a:lstStyle/>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Tạo tài khoản và sử dụng dễ dàng</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Tốc độ phát triển nhanh</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Nhiều dịch vụ trong một nền tảng</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Được cung cấp bởi Google </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Tập trung vào phát triển giao diện người dùng </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Firebase không có máy chủ</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Học máy (Machine Learning)</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Tạo lưu lượng truy cập</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Theo dõi lỗi</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Sao lưu</a:t>
                      </a:r>
                    </a:p>
                    <a:p>
                      <a:endParaRPr lang="en-US" dirty="0"/>
                    </a:p>
                  </a:txBody>
                  <a:tcPr/>
                </a:tc>
                <a:tc>
                  <a:txBody>
                    <a:bodyPr/>
                    <a:lstStyle/>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Không phải là mã nguồn mở</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Người dùng không có quyền truy cập mã nguồn</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Firebase không hoạt động ở nhiều quốc gia</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Chỉ hoạt động với Cơ sở dữ liệu NoSQL</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Truy vấn chậm</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Không phải tất cả các dịch vụ Firebase đều miễn phí</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Firebase khá đắt và giá không ổn định</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Chỉ chạy trên Google Cloud</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Thiếu Dedicated Servers và hợp đồng doanh nghiệp</a:t>
                      </a:r>
                    </a:p>
                    <a:p>
                      <a:pPr marL="285750" indent="-285750">
                        <a:buFont typeface="Arial" panose="020B0604020202020204" pitchFamily="34" charset="0"/>
                        <a:buChar char="•"/>
                      </a:pPr>
                      <a:r>
                        <a:rPr lang="vi-VN" sz="2000" b="0" i="0" kern="1200" dirty="0" smtClean="0">
                          <a:solidFill>
                            <a:schemeClr val="dk1"/>
                          </a:solidFill>
                          <a:effectLst/>
                          <a:latin typeface="Times New Roman" panose="02020603050405020304" pitchFamily="18" charset="0"/>
                          <a:ea typeface="+mn-ea"/>
                          <a:cs typeface="Times New Roman" panose="02020603050405020304" pitchFamily="18" charset="0"/>
                        </a:rPr>
                        <a:t>Không cung cấp các API GraphQL</a:t>
                      </a:r>
                      <a:endParaRPr lang="vi-V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031412815"/>
                  </a:ext>
                </a:extLst>
              </a:tr>
            </a:tbl>
          </a:graphicData>
        </a:graphic>
      </p:graphicFrame>
    </p:spTree>
    <p:extLst>
      <p:ext uri="{BB962C8B-B14F-4D97-AF65-F5344CB8AC3E}">
        <p14:creationId xmlns:p14="http://schemas.microsoft.com/office/powerpoint/2010/main" val="284871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926" y="600891"/>
            <a:ext cx="8791302" cy="646331"/>
          </a:xfrm>
          <a:prstGeom prst="rect">
            <a:avLst/>
          </a:prstGeom>
          <a:noFill/>
        </p:spPr>
        <p:txBody>
          <a:bodyPr wrap="square" rtlCol="0">
            <a:spAutoFit/>
          </a:bodyPr>
          <a:lstStyle/>
          <a:p>
            <a:r>
              <a:rPr lang="en-US" sz="3600" dirty="0" err="1" smtClean="0">
                <a:solidFill>
                  <a:schemeClr val="bg1"/>
                </a:solidFill>
                <a:latin typeface="Times New Roman" panose="02020603050405020304" pitchFamily="18" charset="0"/>
                <a:cs typeface="Times New Roman" panose="02020603050405020304" pitchFamily="18" charset="0"/>
              </a:rPr>
              <a:t>Hướng</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dẫn</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kết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nối</a:t>
            </a:r>
            <a:r>
              <a:rPr lang="en-US" sz="3600" dirty="0" smtClean="0">
                <a:solidFill>
                  <a:schemeClr val="bg1"/>
                </a:solidFill>
                <a:latin typeface="Times New Roman" panose="02020603050405020304" pitchFamily="18" charset="0"/>
                <a:cs typeface="Times New Roman" panose="02020603050405020304" pitchFamily="18" charset="0"/>
              </a:rPr>
              <a:t> android studio </a:t>
            </a:r>
            <a:r>
              <a:rPr lang="en-US" sz="3600" dirty="0" err="1" smtClean="0">
                <a:solidFill>
                  <a:schemeClr val="bg1"/>
                </a:solidFill>
                <a:latin typeface="Times New Roman" panose="02020603050405020304" pitchFamily="18" charset="0"/>
                <a:cs typeface="Times New Roman" panose="02020603050405020304" pitchFamily="18" charset="0"/>
              </a:rPr>
              <a:t>với</a:t>
            </a:r>
            <a:r>
              <a:rPr lang="en-US" sz="3600" dirty="0" smtClean="0">
                <a:solidFill>
                  <a:schemeClr val="bg1"/>
                </a:solidFill>
                <a:latin typeface="Times New Roman" panose="02020603050405020304" pitchFamily="18" charset="0"/>
                <a:cs typeface="Times New Roman" panose="02020603050405020304" pitchFamily="18" charset="0"/>
              </a:rPr>
              <a:t> Firebase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67543" y="1528354"/>
            <a:ext cx="6126480" cy="400110"/>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B1: </a:t>
            </a:r>
            <a:r>
              <a:rPr lang="en-US" sz="2000" dirty="0" err="1" smtClean="0">
                <a:solidFill>
                  <a:schemeClr val="bg1"/>
                </a:solidFill>
                <a:latin typeface="Times New Roman" panose="02020603050405020304" pitchFamily="18" charset="0"/>
                <a:cs typeface="Times New Roman" panose="02020603050405020304" pitchFamily="18" charset="0"/>
              </a:rPr>
              <a:t>Cần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tạo</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một</a:t>
            </a:r>
            <a:r>
              <a:rPr lang="en-US" sz="2000" dirty="0" smtClean="0">
                <a:solidFill>
                  <a:schemeClr val="bg1"/>
                </a:solidFill>
                <a:latin typeface="Times New Roman" panose="02020603050405020304" pitchFamily="18" charset="0"/>
                <a:cs typeface="Times New Roman" panose="02020603050405020304" pitchFamily="18" charset="0"/>
              </a:rPr>
              <a:t> Project </a:t>
            </a:r>
            <a:r>
              <a:rPr lang="en-US" sz="2000" dirty="0" err="1" smtClean="0">
                <a:solidFill>
                  <a:schemeClr val="bg1"/>
                </a:solidFill>
                <a:latin typeface="Times New Roman" panose="02020603050405020304" pitchFamily="18" charset="0"/>
                <a:cs typeface="Times New Roman" panose="02020603050405020304" pitchFamily="18" charset="0"/>
              </a:rPr>
              <a:t>trên</a:t>
            </a:r>
            <a:r>
              <a:rPr lang="en-US" sz="2000" dirty="0" smtClean="0">
                <a:solidFill>
                  <a:schemeClr val="bg1"/>
                </a:solidFill>
                <a:latin typeface="Times New Roman" panose="02020603050405020304" pitchFamily="18" charset="0"/>
                <a:cs typeface="Times New Roman" panose="02020603050405020304" pitchFamily="18" charset="0"/>
              </a:rPr>
              <a:t> Android studio</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18903" y="2607214"/>
            <a:ext cx="3461657" cy="1938992"/>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B2</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Bạn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trang</a:t>
            </a:r>
            <a:r>
              <a:rPr lang="en-US" sz="2000" dirty="0">
                <a:solidFill>
                  <a:schemeClr val="bg1"/>
                </a:solidFill>
                <a:latin typeface="Times New Roman" panose="02020603050405020304" pitchFamily="18" charset="0"/>
                <a:cs typeface="Times New Roman" panose="02020603050405020304" pitchFamily="18" charset="0"/>
              </a:rPr>
              <a:t> web </a:t>
            </a:r>
            <a:r>
              <a:rPr lang="en-US" sz="2000" dirty="0">
                <a:solidFill>
                  <a:schemeClr val="bg1"/>
                </a:solidFill>
                <a:latin typeface="Times New Roman" panose="02020603050405020304" pitchFamily="18" charset="0"/>
                <a:cs typeface="Times New Roman" panose="02020603050405020304" pitchFamily="18" charset="0"/>
                <a:hlinkClick r:id="rId2"/>
              </a:rPr>
              <a:t>https://firebase.google.com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firebase </a:t>
            </a:r>
            <a:r>
              <a:rPr lang="en-US" sz="2000" dirty="0" err="1">
                <a:solidFill>
                  <a:schemeClr val="bg1"/>
                </a:solidFill>
                <a:latin typeface="Times New Roman" panose="02020603050405020304" pitchFamily="18" charset="0"/>
                <a:cs typeface="Times New Roman" panose="02020603050405020304" pitchFamily="18" charset="0"/>
              </a:rPr>
              <a:t>bằng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khoản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gmail</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ấn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Get started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stretch>
            <a:fillRect/>
          </a:stretch>
        </p:blipFill>
        <p:spPr>
          <a:xfrm>
            <a:off x="4630782" y="2209596"/>
            <a:ext cx="7361469" cy="3550827"/>
          </a:xfrm>
          <a:prstGeom prst="rect">
            <a:avLst/>
          </a:prstGeom>
        </p:spPr>
      </p:pic>
    </p:spTree>
    <p:extLst>
      <p:ext uri="{BB962C8B-B14F-4D97-AF65-F5344CB8AC3E}">
        <p14:creationId xmlns:p14="http://schemas.microsoft.com/office/powerpoint/2010/main" val="3956888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988" y="431075"/>
            <a:ext cx="7850777" cy="36933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B3 : </a:t>
            </a:r>
            <a:r>
              <a:rPr lang="en-US" dirty="0" err="1" smtClean="0">
                <a:solidFill>
                  <a:schemeClr val="bg1"/>
                </a:solidFill>
                <a:latin typeface="Times New Roman" panose="02020603050405020304" pitchFamily="18" charset="0"/>
                <a:cs typeface="Times New Roman" panose="02020603050405020304" pitchFamily="18" charset="0"/>
              </a:rPr>
              <a:t>Nhập</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thông</a:t>
            </a:r>
            <a:r>
              <a:rPr lang="en-US" dirty="0" smtClean="0">
                <a:solidFill>
                  <a:schemeClr val="bg1"/>
                </a:solidFill>
                <a:latin typeface="Times New Roman" panose="02020603050405020304" pitchFamily="18" charset="0"/>
                <a:cs typeface="Times New Roman" panose="02020603050405020304" pitchFamily="18" charset="0"/>
              </a:rPr>
              <a:t> tin Project </a:t>
            </a:r>
            <a:r>
              <a:rPr lang="en-US" dirty="0" err="1" smtClean="0">
                <a:solidFill>
                  <a:schemeClr val="bg1"/>
                </a:solidFill>
                <a:latin typeface="Times New Roman" panose="02020603050405020304" pitchFamily="18" charset="0"/>
                <a:cs typeface="Times New Roman" panose="02020603050405020304" pitchFamily="18" charset="0"/>
              </a:rPr>
              <a:t>đã</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tạo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vào</a:t>
            </a:r>
            <a:r>
              <a:rPr lang="en-US" dirty="0" smtClean="0">
                <a:solidFill>
                  <a:schemeClr val="bg1"/>
                </a:solidFill>
                <a:latin typeface="Times New Roman" panose="02020603050405020304" pitchFamily="18" charset="0"/>
                <a:cs typeface="Times New Roman" panose="02020603050405020304" pitchFamily="18" charset="0"/>
              </a:rPr>
              <a:t> Firebase </a:t>
            </a:r>
            <a:r>
              <a:rPr lang="en-US" dirty="0" err="1" smtClean="0">
                <a:solidFill>
                  <a:schemeClr val="bg1"/>
                </a:solidFill>
                <a:latin typeface="Times New Roman" panose="02020603050405020304" pitchFamily="18" charset="0"/>
                <a:cs typeface="Times New Roman" panose="02020603050405020304" pitchFamily="18" charset="0"/>
              </a:rPr>
              <a:t>và</a:t>
            </a:r>
            <a:r>
              <a:rPr lang="en-US" dirty="0" smtClean="0">
                <a:solidFill>
                  <a:schemeClr val="bg1"/>
                </a:solidFill>
                <a:latin typeface="Times New Roman" panose="02020603050405020304" pitchFamily="18" charset="0"/>
                <a:cs typeface="Times New Roman" panose="02020603050405020304" pitchFamily="18" charset="0"/>
              </a:rPr>
              <a:t> setup Firebase </a:t>
            </a:r>
            <a:r>
              <a:rPr lang="en-US" dirty="0" err="1" smtClean="0">
                <a:solidFill>
                  <a:schemeClr val="bg1"/>
                </a:solidFill>
                <a:latin typeface="Times New Roman" panose="02020603050405020304" pitchFamily="18" charset="0"/>
                <a:cs typeface="Times New Roman" panose="02020603050405020304" pitchFamily="18" charset="0"/>
              </a:rPr>
              <a:t>chứa</a:t>
            </a:r>
            <a:r>
              <a:rPr lang="en-US" dirty="0" smtClean="0">
                <a:solidFill>
                  <a:schemeClr val="bg1"/>
                </a:solidFill>
                <a:latin typeface="Times New Roman" panose="02020603050405020304" pitchFamily="18" charset="0"/>
                <a:cs typeface="Times New Roman" panose="02020603050405020304" pitchFamily="18" charset="0"/>
              </a:rPr>
              <a:t> Project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35" y="1031965"/>
            <a:ext cx="4417310" cy="53035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18" y="1031965"/>
            <a:ext cx="5650345" cy="5303520"/>
          </a:xfrm>
          <a:prstGeom prst="rect">
            <a:avLst/>
          </a:prstGeom>
        </p:spPr>
      </p:pic>
    </p:spTree>
    <p:extLst>
      <p:ext uri="{BB962C8B-B14F-4D97-AF65-F5344CB8AC3E}">
        <p14:creationId xmlns:p14="http://schemas.microsoft.com/office/powerpoint/2010/main" val="1623693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4114" y="365759"/>
            <a:ext cx="8242663" cy="718457"/>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smtClean="0">
                <a:solidFill>
                  <a:schemeClr val="bg1"/>
                </a:solidFill>
                <a:latin typeface="Times New Roman" panose="02020603050405020304" pitchFamily="18" charset="0"/>
                <a:cs typeface="Times New Roman" panose="02020603050405020304" pitchFamily="18" charset="0"/>
              </a:rPr>
              <a:t>Để enable </a:t>
            </a:r>
            <a:r>
              <a:rPr lang="vi-VN" sz="2000" b="1" dirty="0" smtClean="0">
                <a:solidFill>
                  <a:schemeClr val="bg1"/>
                </a:solidFill>
                <a:latin typeface="Times New Roman" panose="02020603050405020304" pitchFamily="18" charset="0"/>
                <a:cs typeface="Times New Roman" panose="02020603050405020304" pitchFamily="18" charset="0"/>
              </a:rPr>
              <a:t>Firebase</a:t>
            </a:r>
            <a:r>
              <a:rPr lang="vi-VN" sz="2000" dirty="0" smtClean="0">
                <a:solidFill>
                  <a:schemeClr val="bg1"/>
                </a:solidFill>
                <a:latin typeface="Times New Roman" panose="02020603050405020304" pitchFamily="18" charset="0"/>
                <a:cs typeface="Times New Roman" panose="02020603050405020304" pitchFamily="18" charset="0"/>
              </a:rPr>
              <a:t> thì bạn cần phải thêm thư viện nữa, có thể làm theo hướng dẫn trên console, nhưng mình tóm gọn lại nó như sau:</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932388" y="1572288"/>
            <a:ext cx="3234663"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Arial" panose="020B0604020202020204" pitchFamily="34" charset="0"/>
              </a:rPr>
              <a:t>Project-level </a:t>
            </a:r>
            <a:r>
              <a:rPr lang="en-US" dirty="0" err="1">
                <a:solidFill>
                  <a:srgbClr val="444444"/>
                </a:solidFill>
                <a:latin typeface="Arial" panose="020B0604020202020204" pitchFamily="34" charset="0"/>
              </a:rPr>
              <a:t>build.gradle</a:t>
            </a:r>
            <a:r>
              <a:rPr lang="en-US" dirty="0">
                <a:solidFill>
                  <a:srgbClr val="444444"/>
                </a:solidFill>
                <a:latin typeface="Arial" panose="020B0604020202020204" pitchFamily="34" charset="0"/>
              </a:rPr>
              <a:t>:</a:t>
            </a:r>
            <a:endParaRPr lang="en-US" b="0" i="0" dirty="0">
              <a:solidFill>
                <a:srgbClr val="444444"/>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32388" y="2151835"/>
            <a:ext cx="5153744" cy="3886742"/>
          </a:xfrm>
          <a:prstGeom prst="rect">
            <a:avLst/>
          </a:prstGeom>
        </p:spPr>
      </p:pic>
      <p:sp>
        <p:nvSpPr>
          <p:cNvPr id="6" name="Rectangle 5"/>
          <p:cNvSpPr/>
          <p:nvPr/>
        </p:nvSpPr>
        <p:spPr>
          <a:xfrm>
            <a:off x="7474014" y="1572288"/>
            <a:ext cx="2755883"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444444"/>
                </a:solidFill>
                <a:latin typeface="Arial" panose="020B0604020202020204" pitchFamily="34" charset="0"/>
              </a:rPr>
              <a:t>App-level </a:t>
            </a:r>
            <a:r>
              <a:rPr lang="en-US" dirty="0" err="1">
                <a:solidFill>
                  <a:srgbClr val="444444"/>
                </a:solidFill>
                <a:latin typeface="Arial" panose="020B0604020202020204" pitchFamily="34" charset="0"/>
              </a:rPr>
              <a:t>build.gradle</a:t>
            </a:r>
            <a:r>
              <a:rPr lang="en-US" dirty="0">
                <a:solidFill>
                  <a:srgbClr val="444444"/>
                </a:solidFill>
                <a:latin typeface="Arial" panose="020B0604020202020204" pitchFamily="34" charset="0"/>
              </a:rPr>
              <a:t>:</a:t>
            </a:r>
            <a:endParaRPr lang="en-US" b="0" i="0" dirty="0">
              <a:solidFill>
                <a:srgbClr val="444444"/>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722820" y="3048377"/>
            <a:ext cx="4258269" cy="447737"/>
          </a:xfrm>
          <a:prstGeom prst="rect">
            <a:avLst/>
          </a:prstGeom>
        </p:spPr>
      </p:pic>
    </p:spTree>
    <p:extLst>
      <p:ext uri="{BB962C8B-B14F-4D97-AF65-F5344CB8AC3E}">
        <p14:creationId xmlns:p14="http://schemas.microsoft.com/office/powerpoint/2010/main" val="1883372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8979" y="470262"/>
            <a:ext cx="8266814" cy="3674819"/>
          </a:xfrm>
          <a:prstGeom prst="rect">
            <a:avLst/>
          </a:prstGeom>
        </p:spPr>
      </p:pic>
      <p:pic>
        <p:nvPicPr>
          <p:cNvPr id="4" name="Picture 3"/>
          <p:cNvPicPr>
            <a:picLocks noChangeAspect="1"/>
          </p:cNvPicPr>
          <p:nvPr/>
        </p:nvPicPr>
        <p:blipFill>
          <a:blip r:embed="rId3"/>
          <a:stretch>
            <a:fillRect/>
          </a:stretch>
        </p:blipFill>
        <p:spPr>
          <a:xfrm>
            <a:off x="4578413" y="3082834"/>
            <a:ext cx="7201356" cy="3311467"/>
          </a:xfrm>
          <a:prstGeom prst="rect">
            <a:avLst/>
          </a:prstGeom>
        </p:spPr>
      </p:pic>
      <p:sp>
        <p:nvSpPr>
          <p:cNvPr id="2" name="TextBox 1"/>
          <p:cNvSpPr txBox="1"/>
          <p:nvPr/>
        </p:nvSpPr>
        <p:spPr>
          <a:xfrm>
            <a:off x="1214844" y="4900358"/>
            <a:ext cx="2899955" cy="400110"/>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B4: </a:t>
            </a:r>
            <a:r>
              <a:rPr lang="en-US" sz="2000" dirty="0" err="1" smtClean="0">
                <a:solidFill>
                  <a:schemeClr val="bg1"/>
                </a:solidFill>
                <a:latin typeface="Times New Roman" panose="02020603050405020304" pitchFamily="18" charset="0"/>
                <a:cs typeface="Times New Roman" panose="02020603050405020304" pitchFamily="18" charset="0"/>
              </a:rPr>
              <a:t>Kết</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nối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thành</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công</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37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101</TotalTime>
  <Words>462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dc:creator>
  <cp:lastModifiedBy>THINH</cp:lastModifiedBy>
  <cp:revision>8</cp:revision>
  <dcterms:created xsi:type="dcterms:W3CDTF">2021-11-17T09:38:46Z</dcterms:created>
  <dcterms:modified xsi:type="dcterms:W3CDTF">2021-11-18T02:07:09Z</dcterms:modified>
</cp:coreProperties>
</file>