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4" r:id="rId5"/>
    <p:sldId id="265" r:id="rId6"/>
    <p:sldId id="266" r:id="rId7"/>
    <p:sldId id="269" r:id="rId8"/>
    <p:sldId id="270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81FDF-13D4-448F-9FED-8F57BD8F43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AF395-C063-4CD6-92B8-E4C473FA76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F395-C063-4CD6-92B8-E4C473FA76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40768"/>
            <a:ext cx="323528" cy="40324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56984" y="1340768"/>
            <a:ext cx="323528" cy="40324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340768"/>
            <a:ext cx="323528" cy="40324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56984" y="1340768"/>
            <a:ext cx="323528" cy="40324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B657-4C48-46A9-ACF6-45D0049DBF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C6C1-1067-4DAE-A1C2-160AE6D731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403648" y="2996952"/>
            <a:ext cx="6264696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5796" y="206276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算术运算程序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2555776" y="2062762"/>
            <a:ext cx="180020" cy="180020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6200000">
            <a:off x="6725461" y="2713738"/>
            <a:ext cx="180020" cy="180020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实验内容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、二进制（十进制）多字节加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减程序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7494" y="1556792"/>
            <a:ext cx="371157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ym typeface="微软雅黑" panose="020B0503020204020204" pitchFamily="34" charset="-122"/>
              </a:rPr>
              <a:t>数据段按如下格式安排：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DATA1 DB 4 DUP(?)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DATA2 DB 4 DUP(?)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DATA3 DB 5 DUP(?)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DATA1</a:t>
            </a:r>
            <a:r>
              <a:rPr lang="zh-CN" altLang="en-US" dirty="0" smtClean="0">
                <a:sym typeface="微软雅黑" panose="020B0503020204020204" pitchFamily="34" charset="-122"/>
              </a:rPr>
              <a:t>和</a:t>
            </a:r>
            <a:r>
              <a:rPr lang="en-US" altLang="zh-CN" dirty="0" smtClean="0">
                <a:sym typeface="微软雅黑" panose="020B0503020204020204" pitchFamily="34" charset="-122"/>
              </a:rPr>
              <a:t>DATA2</a:t>
            </a:r>
            <a:r>
              <a:rPr lang="zh-CN" altLang="en-US" dirty="0" smtClean="0">
                <a:sym typeface="微软雅黑" panose="020B0503020204020204" pitchFamily="34" charset="-122"/>
              </a:rPr>
              <a:t>存放加数和被加数，</a:t>
            </a:r>
            <a:r>
              <a:rPr lang="en-US" altLang="zh-CN" dirty="0" smtClean="0">
                <a:sym typeface="微软雅黑" panose="020B0503020204020204" pitchFamily="34" charset="-122"/>
              </a:rPr>
              <a:t>DATA3</a:t>
            </a:r>
            <a:r>
              <a:rPr lang="zh-CN" altLang="en-US" dirty="0" smtClean="0">
                <a:sym typeface="微软雅黑" panose="020B0503020204020204" pitchFamily="34" charset="-122"/>
              </a:rPr>
              <a:t>用来存结果。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lang="zh-CN" altLang="en-US" dirty="0">
              <a:sym typeface="微软雅黑" panose="020B0503020204020204" pitchFamily="34" charset="-122"/>
            </a:endParaRPr>
          </a:p>
          <a:p>
            <a:r>
              <a:rPr lang="zh-CN" altLang="en-US" dirty="0">
                <a:sym typeface="微软雅黑" panose="020B0503020204020204" pitchFamily="34" charset="-122"/>
              </a:rPr>
              <a:t>           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实验内容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、二进制（十进制）多字节除一字节程序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7494" y="1556792"/>
            <a:ext cx="37115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ym typeface="微软雅黑" panose="020B0503020204020204" pitchFamily="34" charset="-122"/>
              </a:rPr>
              <a:t>数据段按如下格式安排：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DATA1 DB 4 DUP(?)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DATA2 DB </a:t>
            </a:r>
            <a:r>
              <a:rPr lang="zh-CN" altLang="en-US" dirty="0" smtClean="0">
                <a:sym typeface="微软雅黑" panose="020B0503020204020204" pitchFamily="34" charset="-122"/>
              </a:rPr>
              <a:t>？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DATA3 DB 5 DUP(?)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DATA1</a:t>
            </a:r>
            <a:r>
              <a:rPr lang="zh-CN" altLang="en-US" dirty="0" smtClean="0">
                <a:sym typeface="微软雅黑" panose="020B0503020204020204" pitchFamily="34" charset="-122"/>
              </a:rPr>
              <a:t>存放被除数，</a:t>
            </a:r>
            <a:r>
              <a:rPr lang="en-US" altLang="zh-CN" dirty="0" smtClean="0">
                <a:sym typeface="微软雅黑" panose="020B0503020204020204" pitchFamily="34" charset="-122"/>
              </a:rPr>
              <a:t>DATA2</a:t>
            </a:r>
            <a:r>
              <a:rPr lang="zh-CN" altLang="en-US" dirty="0" smtClean="0">
                <a:sym typeface="微软雅黑" panose="020B0503020204020204" pitchFamily="34" charset="-122"/>
              </a:rPr>
              <a:t>存放除数，</a:t>
            </a:r>
            <a:r>
              <a:rPr lang="en-US" altLang="zh-CN" dirty="0" smtClean="0">
                <a:sym typeface="微软雅黑" panose="020B0503020204020204" pitchFamily="34" charset="-122"/>
              </a:rPr>
              <a:t>DATA3</a:t>
            </a:r>
            <a:r>
              <a:rPr lang="zh-CN" altLang="en-US" dirty="0" smtClean="0">
                <a:sym typeface="微软雅黑" panose="020B0503020204020204" pitchFamily="34" charset="-122"/>
              </a:rPr>
              <a:t>存放商和余数，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ym typeface="微软雅黑" panose="020B0503020204020204" pitchFamily="34" charset="-122"/>
              </a:rPr>
              <a:t>提示</a:t>
            </a:r>
            <a:r>
              <a:rPr lang="en-US" altLang="zh-CN" dirty="0" smtClean="0">
                <a:sym typeface="微软雅黑" panose="020B0503020204020204" pitchFamily="34" charset="-122"/>
              </a:rPr>
              <a:t>:</a:t>
            </a:r>
            <a:r>
              <a:rPr lang="zh-CN" altLang="en-US" dirty="0" smtClean="0">
                <a:sym typeface="微软雅黑" panose="020B0503020204020204" pitchFamily="34" charset="-122"/>
              </a:rPr>
              <a:t>用</a:t>
            </a:r>
            <a:r>
              <a:rPr lang="en-US" altLang="zh-CN" dirty="0" smtClean="0">
                <a:sym typeface="微软雅黑" panose="020B0503020204020204" pitchFamily="34" charset="-122"/>
              </a:rPr>
              <a:t>16/8</a:t>
            </a:r>
            <a:r>
              <a:rPr lang="zh-CN" altLang="en-US" dirty="0" smtClean="0">
                <a:sym typeface="微软雅黑" panose="020B0503020204020204" pitchFamily="34" charset="-122"/>
              </a:rPr>
              <a:t>位的除法指令。一重循环的程序就可实现。</a:t>
            </a:r>
            <a:endParaRPr lang="zh-CN" altLang="en-US" dirty="0">
              <a:sym typeface="微软雅黑" panose="020B0503020204020204" pitchFamily="34" charset="-122"/>
            </a:endParaRPr>
          </a:p>
          <a:p>
            <a:r>
              <a:rPr lang="zh-CN" altLang="en-US" dirty="0">
                <a:sym typeface="微软雅黑" panose="020B0503020204020204" pitchFamily="34" charset="-122"/>
              </a:rPr>
              <a:t>           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实验内容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7494" y="1556792"/>
            <a:ext cx="371157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ym typeface="微软雅黑" panose="020B0503020204020204" pitchFamily="34" charset="-122"/>
              </a:rPr>
              <a:t>数据段按如下格式安排：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DATA1 DB 4 DUP(?)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DATA2 DB 3 DUP(?)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DATA3 DB 7 DUP(?)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ym typeface="微软雅黑" panose="020B0503020204020204" pitchFamily="34" charset="-122"/>
              </a:rPr>
              <a:t>DATA1</a:t>
            </a:r>
            <a:r>
              <a:rPr lang="zh-CN" altLang="en-US" dirty="0" smtClean="0">
                <a:sym typeface="微软雅黑" panose="020B0503020204020204" pitchFamily="34" charset="-122"/>
              </a:rPr>
              <a:t>和</a:t>
            </a:r>
            <a:r>
              <a:rPr lang="en-US" altLang="zh-CN" dirty="0" smtClean="0">
                <a:sym typeface="微软雅黑" panose="020B0503020204020204" pitchFamily="34" charset="-122"/>
              </a:rPr>
              <a:t>DATA2</a:t>
            </a:r>
            <a:r>
              <a:rPr lang="zh-CN" altLang="en-US" dirty="0" smtClean="0">
                <a:sym typeface="微软雅黑" panose="020B0503020204020204" pitchFamily="34" charset="-122"/>
              </a:rPr>
              <a:t>存放被乘数和乘数，</a:t>
            </a:r>
            <a:r>
              <a:rPr lang="en-US" altLang="zh-CN" dirty="0" smtClean="0">
                <a:sym typeface="微软雅黑" panose="020B0503020204020204" pitchFamily="34" charset="-122"/>
              </a:rPr>
              <a:t>DATA3</a:t>
            </a:r>
            <a:r>
              <a:rPr lang="zh-CN" altLang="en-US" dirty="0" smtClean="0">
                <a:sym typeface="微软雅黑" panose="020B0503020204020204" pitchFamily="34" charset="-122"/>
              </a:rPr>
              <a:t>用来存放乘机。提示：用双重循环，被乘数与乘数所有字节相乘为内循环。每次相乘的结果直接加入到</a:t>
            </a:r>
            <a:r>
              <a:rPr lang="en-US" altLang="zh-CN" dirty="0" smtClean="0">
                <a:sym typeface="微软雅黑" panose="020B0503020204020204" pitchFamily="34" charset="-122"/>
              </a:rPr>
              <a:t>DATA3</a:t>
            </a:r>
            <a:r>
              <a:rPr lang="zh-CN" altLang="en-US" dirty="0" smtClean="0">
                <a:sym typeface="微软雅黑" panose="020B0503020204020204" pitchFamily="34" charset="-122"/>
              </a:rPr>
              <a:t>中以减少内存单元的占用。当然计算过程中比不可少的中间变量可以占用寄存器或内存单元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endParaRPr lang="zh-CN" altLang="en-US" dirty="0">
              <a:sym typeface="微软雅黑" panose="020B0503020204020204" pitchFamily="34" charset="-122"/>
            </a:endParaRPr>
          </a:p>
          <a:p>
            <a:r>
              <a:rPr lang="zh-CN" altLang="en-US" dirty="0">
                <a:sym typeface="微软雅黑" panose="020B0503020204020204" pitchFamily="34" charset="-122"/>
              </a:rPr>
              <a:t>           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实验内容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123728" y="1451955"/>
            <a:ext cx="2304256" cy="706398"/>
            <a:chOff x="2123728" y="1451955"/>
            <a:chExt cx="2304256" cy="706398"/>
          </a:xfrm>
        </p:grpSpPr>
        <p:sp>
          <p:nvSpPr>
            <p:cNvPr id="6" name="TextBox 5"/>
            <p:cNvSpPr txBox="1"/>
            <p:nvPr/>
          </p:nvSpPr>
          <p:spPr>
            <a:xfrm>
              <a:off x="2771800" y="1451955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DE BC 9A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39752" y="1789021"/>
              <a:ext cx="18722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78  56  34  12</a:t>
              </a:r>
              <a:endParaRPr lang="en-US" altLang="zh-CN" dirty="0" smtClean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123728" y="2137950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727400" y="2158353"/>
            <a:ext cx="3484560" cy="369332"/>
            <a:chOff x="727400" y="2158353"/>
            <a:chExt cx="348456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2158353"/>
              <a:ext cx="100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0A D4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400" y="2158353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9A*12=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27401" y="2411596"/>
            <a:ext cx="3700582" cy="453155"/>
            <a:chOff x="727401" y="2411596"/>
            <a:chExt cx="3700582" cy="453155"/>
          </a:xfrm>
        </p:grpSpPr>
        <p:sp>
          <p:nvSpPr>
            <p:cNvPr id="20" name="TextBox 19"/>
            <p:cNvSpPr txBox="1"/>
            <p:nvPr/>
          </p:nvSpPr>
          <p:spPr>
            <a:xfrm>
              <a:off x="727401" y="2495419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BC*12=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43808" y="2411596"/>
              <a:ext cx="100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0D 38</a:t>
              </a:r>
              <a:endParaRPr lang="zh-CN" altLang="en-US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123727" y="2735235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843808" y="2771636"/>
            <a:ext cx="151216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 smtClean="0"/>
              <a:t>0D 42  D4</a:t>
            </a:r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738572" y="3068960"/>
            <a:ext cx="3700583" cy="441340"/>
            <a:chOff x="738572" y="3068960"/>
            <a:chExt cx="3700583" cy="441340"/>
          </a:xfrm>
        </p:grpSpPr>
        <p:sp>
          <p:nvSpPr>
            <p:cNvPr id="24" name="TextBox 23"/>
            <p:cNvSpPr txBox="1"/>
            <p:nvPr/>
          </p:nvSpPr>
          <p:spPr>
            <a:xfrm>
              <a:off x="738572" y="3140968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DE*12=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3768" y="3068960"/>
              <a:ext cx="100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/>
                <a:t>0F 9C</a:t>
              </a:r>
              <a:endParaRPr lang="zh-CN" altLang="en-US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134899" y="3402105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483768" y="3429000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 smtClean="0"/>
              <a:t>0F A9 42   D4</a:t>
            </a:r>
            <a:endParaRPr lang="zh-CN" altLang="en-US" dirty="0"/>
          </a:p>
        </p:txBody>
      </p:sp>
      <p:grpSp>
        <p:nvGrpSpPr>
          <p:cNvPr id="1024" name="组合 1023"/>
          <p:cNvGrpSpPr/>
          <p:nvPr/>
        </p:nvGrpSpPr>
        <p:grpSpPr>
          <a:xfrm>
            <a:off x="4716016" y="2137950"/>
            <a:ext cx="1612351" cy="1372350"/>
            <a:chOff x="4716016" y="2137950"/>
            <a:chExt cx="1612351" cy="1372350"/>
          </a:xfrm>
        </p:grpSpPr>
        <p:sp>
          <p:nvSpPr>
            <p:cNvPr id="28" name="右大括号 27"/>
            <p:cNvSpPr/>
            <p:nvPr/>
          </p:nvSpPr>
          <p:spPr>
            <a:xfrm>
              <a:off x="4716016" y="2137950"/>
              <a:ext cx="155448" cy="13723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32040" y="2636912"/>
              <a:ext cx="13963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zh-CN" altLang="en-US" sz="1600" dirty="0" smtClean="0"/>
                <a:t>第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次内循环</a:t>
              </a:r>
              <a:endParaRPr lang="zh-CN" altLang="en-US" sz="1600" dirty="0"/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727401" y="3717032"/>
            <a:ext cx="5600966" cy="2088232"/>
            <a:chOff x="727401" y="3717032"/>
            <a:chExt cx="5600966" cy="2088232"/>
          </a:xfrm>
        </p:grpSpPr>
        <p:sp>
          <p:nvSpPr>
            <p:cNvPr id="39" name="右大括号 38"/>
            <p:cNvSpPr/>
            <p:nvPr/>
          </p:nvSpPr>
          <p:spPr>
            <a:xfrm>
              <a:off x="4716016" y="3717032"/>
              <a:ext cx="216024" cy="20882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27401" y="3779748"/>
              <a:ext cx="5600966" cy="2025516"/>
              <a:chOff x="727401" y="3779748"/>
              <a:chExt cx="5600966" cy="202551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38572" y="3804636"/>
                <a:ext cx="13963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9A*34=</a:t>
                </a:r>
                <a:endParaRPr lang="zh-CN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843808" y="3779748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1F 48</a:t>
                </a:r>
                <a:endParaRPr lang="zh-CN" altLang="en-US" dirty="0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2134899" y="4147585"/>
                <a:ext cx="23042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483767" y="4211796"/>
                <a:ext cx="18722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0F C8 8A   D4</a:t>
                </a:r>
                <a:endParaRPr lang="zh-CN" alt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55576" y="4499828"/>
                <a:ext cx="13963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BC*34=</a:t>
                </a:r>
                <a:endParaRPr lang="zh-CN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83768" y="4499828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26 30</a:t>
                </a:r>
                <a:endParaRPr lang="zh-CN" altLang="en-US" dirty="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2195736" y="4797152"/>
                <a:ext cx="23042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483768" y="4797152"/>
                <a:ext cx="18722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35 F8 8A   D4</a:t>
                </a:r>
                <a:endParaRPr lang="zh-CN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32040" y="4215994"/>
                <a:ext cx="139632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zh-CN" altLang="en-US" sz="1600" dirty="0" smtClean="0"/>
                  <a:t>第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次内循环</a:t>
                </a:r>
                <a:endParaRPr lang="zh-CN" alt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7401" y="5085184"/>
                <a:ext cx="13963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DE*34=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51720" y="5085184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2D  18</a:t>
                </a:r>
                <a:endParaRPr lang="zh-CN" altLang="en-US" dirty="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2202585" y="5454516"/>
                <a:ext cx="23042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051720" y="5435932"/>
                <a:ext cx="22322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285750" indent="-285750">
                  <a:buFont typeface="Arial" panose="020B0604020202020204" pitchFamily="34" charset="0"/>
                  <a:buChar char="•"/>
                  <a:defRPr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 smtClean="0"/>
                  <a:t>2D 4D  F8 8A  D4</a:t>
                </a:r>
                <a:endParaRPr lang="zh-CN" altLang="en-US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5522623" y="496754"/>
            <a:ext cx="2620463" cy="1677238"/>
            <a:chOff x="4975873" y="328715"/>
            <a:chExt cx="2620463" cy="1677238"/>
          </a:xfrm>
        </p:grpSpPr>
        <p:sp>
          <p:nvSpPr>
            <p:cNvPr id="46" name="TextBox 45"/>
            <p:cNvSpPr txBox="1"/>
            <p:nvPr/>
          </p:nvSpPr>
          <p:spPr>
            <a:xfrm>
              <a:off x="6732240" y="328715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1234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32240" y="611396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  567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6444208" y="920800"/>
              <a:ext cx="10362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32240" y="899428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8638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75873" y="908720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1234*7=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88224" y="1124744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7404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1517" y="1124744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1234*6=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44208" y="1331476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6170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81517" y="1331720"/>
              <a:ext cx="1396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1234*5=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6377844" y="1636621"/>
              <a:ext cx="1218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444208" y="1636621"/>
              <a:ext cx="1036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699678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339752" y="5805264"/>
            <a:ext cx="202232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dirty="0" smtClean="0"/>
              <a:t>···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实验内容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实验内容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556792"/>
            <a:ext cx="432048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5004048" y="1556792"/>
            <a:ext cx="36716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段</a:t>
            </a:r>
            <a:r>
              <a:rPr lang="zh-CN" altLang="en-US" dirty="0"/>
              <a:t>定义伪指令：</a:t>
            </a:r>
            <a:endParaRPr lang="en-US" altLang="zh-CN" dirty="0"/>
          </a:p>
          <a:p>
            <a:r>
              <a:rPr lang="zh-CN" altLang="en-US" dirty="0"/>
              <a:t>把程序分成若干逻辑段，实现存储器的分段管理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段名 </a:t>
            </a:r>
            <a:r>
              <a:rPr lang="en-US" altLang="zh-CN" dirty="0" smtClean="0"/>
              <a:t>SEGMENT [</a:t>
            </a:r>
            <a:r>
              <a:rPr lang="zh-CN" altLang="en-US" dirty="0" smtClean="0"/>
              <a:t>定位类型</a:t>
            </a:r>
            <a:r>
              <a:rPr lang="en-US" altLang="zh-CN" dirty="0" smtClean="0"/>
              <a:t>][</a:t>
            </a:r>
            <a:r>
              <a:rPr lang="zh-CN" altLang="en-US" dirty="0" smtClean="0"/>
              <a:t>组合类型</a:t>
            </a:r>
            <a:r>
              <a:rPr lang="en-US" altLang="zh-CN" dirty="0" smtClean="0"/>
              <a:t>][</a:t>
            </a:r>
            <a:r>
              <a:rPr lang="zh-CN" altLang="en-US" dirty="0" smtClean="0"/>
              <a:t>类别名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004049" y="3140968"/>
            <a:ext cx="367163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数据定义伪指令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 smtClean="0"/>
              <a:t>用来定义变量的类型，给存储器赋初值，或给变量分配存储空间。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] </a:t>
            </a:r>
            <a:r>
              <a:rPr lang="zh-CN" altLang="en-US" dirty="0" smtClean="0"/>
              <a:t>数据定义符 操作数</a:t>
            </a:r>
            <a:r>
              <a:rPr lang="en-US" altLang="zh-CN" dirty="0" smtClean="0"/>
              <a:t>[</a:t>
            </a:r>
            <a:r>
              <a:rPr lang="zh-CN" altLang="en-US" dirty="0" smtClean="0"/>
              <a:t>操作数，</a:t>
            </a:r>
            <a:r>
              <a:rPr lang="en-US" altLang="zh-CN" dirty="0" smtClean="0"/>
              <a:t>···]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004048" y="4770696"/>
            <a:ext cx="367163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段寻址伪指令：</a:t>
            </a:r>
            <a:endParaRPr lang="en-US" altLang="zh-CN" dirty="0"/>
          </a:p>
          <a:p>
            <a:r>
              <a:rPr lang="zh-CN" altLang="en-US" dirty="0" smtClean="0"/>
              <a:t>设置或撤销在</a:t>
            </a:r>
            <a:r>
              <a:rPr lang="zh-CN" altLang="en-US" dirty="0"/>
              <a:t>段</a:t>
            </a:r>
            <a:r>
              <a:rPr lang="zh-CN" altLang="en-US" dirty="0" smtClean="0"/>
              <a:t>定义伪指令中定义过的段名所使用的段寄存器。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ASSUME </a:t>
            </a:r>
            <a:r>
              <a:rPr lang="zh-CN" altLang="en-US" dirty="0" smtClean="0"/>
              <a:t>段寄存器名：段名，段寄存器名：段名</a:t>
            </a:r>
            <a:r>
              <a:rPr lang="en-US" altLang="zh-CN" dirty="0" smtClean="0"/>
              <a:t>···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619673" y="4770696"/>
            <a:ext cx="1944216" cy="10004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0"/>
          </p:cNvCxnSpPr>
          <p:nvPr/>
        </p:nvCxnSpPr>
        <p:spPr>
          <a:xfrm flipV="1">
            <a:off x="2591781" y="4093142"/>
            <a:ext cx="396043" cy="677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7794" y="3236720"/>
            <a:ext cx="283218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初始化段</a:t>
            </a:r>
            <a:r>
              <a:rPr lang="zh-CN" altLang="en-US" dirty="0" smtClean="0"/>
              <a:t>寄存器，将段基址赋到段寄存器中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注意不能直接赋值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323850" y="333375"/>
            <a:ext cx="2735103" cy="587425"/>
            <a:chOff x="0" y="0"/>
            <a:chExt cx="2736578" cy="587475"/>
          </a:xfrm>
        </p:grpSpPr>
        <p:sp>
          <p:nvSpPr>
            <p:cNvPr id="3" name="直角三角形 21"/>
            <p:cNvSpPr>
              <a:spLocks noChangeArrowheads="1"/>
            </p:cNvSpPr>
            <p:nvPr/>
          </p:nvSpPr>
          <p:spPr bwMode="auto">
            <a:xfrm rot="5400000">
              <a:off x="0" y="0"/>
              <a:ext cx="180020" cy="180020"/>
            </a:xfrm>
            <a:prstGeom prst="rtTriangle">
              <a:avLst/>
            </a:prstGeom>
            <a:solidFill>
              <a:srgbClr val="0070C0"/>
            </a:solidFill>
            <a:ln w="25400" cap="flat" cmpd="sng">
              <a:solidFill>
                <a:srgbClr val="0070C0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TextBox 23"/>
            <p:cNvSpPr>
              <a:spLocks noChangeArrowheads="1"/>
            </p:cNvSpPr>
            <p:nvPr/>
          </p:nvSpPr>
          <p:spPr bwMode="auto">
            <a:xfrm>
              <a:off x="88272" y="2650"/>
              <a:ext cx="2648306" cy="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三、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实验内容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11175" y="1052513"/>
            <a:ext cx="8164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、二进制（十进制）多字节乘法程序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实用手势矢量素材（二）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9124" r="51369" b="46365"/>
          <a:stretch>
            <a:fillRect/>
          </a:stretch>
        </p:blipFill>
        <p:spPr bwMode="auto">
          <a:xfrm>
            <a:off x="1331640" y="1986849"/>
            <a:ext cx="2561359" cy="17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32765" y="365353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2882" y="421053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欢迎各位老师批评指正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00354" y="4177120"/>
            <a:ext cx="257452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WPS 演示</Application>
  <PresentationFormat>全屏显示(4:3)</PresentationFormat>
  <Paragraphs>138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39</cp:revision>
  <dcterms:created xsi:type="dcterms:W3CDTF">2013-03-26T04:43:00Z</dcterms:created>
  <dcterms:modified xsi:type="dcterms:W3CDTF">2016-10-03T16:07:54Z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