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64" r:id="rId3"/>
    <p:sldId id="265" r:id="rId4"/>
    <p:sldId id="266" r:id="rId5"/>
    <p:sldId id="269" r:id="rId6"/>
    <p:sldId id="270" r:id="rId7"/>
    <p:sldId id="267" r:id="rId8"/>
    <p:sldId id="268" r:id="rId9"/>
    <p:sldId id="262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81FDF-13D4-448F-9FED-8F57BD8F439F}" type="datetimeFigureOut">
              <a:rPr lang="zh-CN" altLang="en-US" smtClean="0"/>
              <a:t>2013/10/27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6AF395-C063-4CD6-92B8-E4C473FA7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237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AF395-C063-4CD6-92B8-E4C473FA767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098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340768"/>
            <a:ext cx="323528" cy="403244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8856984" y="1340768"/>
            <a:ext cx="323528" cy="40324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936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B657-4C48-46A9-ACF6-45D0049DBF2C}" type="datetimeFigureOut">
              <a:rPr lang="zh-CN" altLang="en-US" smtClean="0"/>
              <a:t>2013/10/27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C6C1-1067-4DAE-A1C2-160AE6D73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348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B657-4C48-46A9-ACF6-45D0049DBF2C}" type="datetimeFigureOut">
              <a:rPr lang="zh-CN" altLang="en-US" smtClean="0"/>
              <a:t>2013/10/27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C6C1-1067-4DAE-A1C2-160AE6D73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994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340768"/>
            <a:ext cx="323528" cy="403244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8856984" y="1340768"/>
            <a:ext cx="323528" cy="403244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871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B657-4C48-46A9-ACF6-45D0049DBF2C}" type="datetimeFigureOut">
              <a:rPr lang="zh-CN" altLang="en-US" smtClean="0"/>
              <a:t>2013/10/27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C6C1-1067-4DAE-A1C2-160AE6D73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167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B657-4C48-46A9-ACF6-45D0049DBF2C}" type="datetimeFigureOut">
              <a:rPr lang="zh-CN" altLang="en-US" smtClean="0"/>
              <a:t>2013/10/27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C6C1-1067-4DAE-A1C2-160AE6D73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353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B657-4C48-46A9-ACF6-45D0049DBF2C}" type="datetimeFigureOut">
              <a:rPr lang="zh-CN" altLang="en-US" smtClean="0"/>
              <a:t>2013/10/27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C6C1-1067-4DAE-A1C2-160AE6D73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41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B657-4C48-46A9-ACF6-45D0049DBF2C}" type="datetimeFigureOut">
              <a:rPr lang="zh-CN" altLang="en-US" smtClean="0"/>
              <a:t>2013/10/27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C6C1-1067-4DAE-A1C2-160AE6D73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510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B657-4C48-46A9-ACF6-45D0049DBF2C}" type="datetimeFigureOut">
              <a:rPr lang="zh-CN" altLang="en-US" smtClean="0"/>
              <a:t>2013/10/27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C6C1-1067-4DAE-A1C2-160AE6D73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479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B657-4C48-46A9-ACF6-45D0049DBF2C}" type="datetimeFigureOut">
              <a:rPr lang="zh-CN" altLang="en-US" smtClean="0"/>
              <a:t>2013/10/27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C6C1-1067-4DAE-A1C2-160AE6D73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677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B657-4C48-46A9-ACF6-45D0049DBF2C}" type="datetimeFigureOut">
              <a:rPr lang="zh-CN" altLang="en-US" smtClean="0"/>
              <a:t>2013/10/27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C6C1-1067-4DAE-A1C2-160AE6D73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462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2B657-4C48-46A9-ACF6-45D0049DBF2C}" type="datetimeFigureOut">
              <a:rPr lang="zh-CN" altLang="en-US" smtClean="0"/>
              <a:t>2013/10/27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0C6C1-1067-4DAE-A1C2-160AE6D73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898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403648" y="2996952"/>
            <a:ext cx="6264696" cy="0"/>
          </a:xfrm>
          <a:prstGeom prst="line">
            <a:avLst/>
          </a:prstGeom>
          <a:ln w="127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735796" y="2062762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算术运算程序</a:t>
            </a:r>
            <a:endParaRPr lang="zh-CN" altLang="en-US" sz="4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直角三角形 6"/>
          <p:cNvSpPr/>
          <p:nvPr/>
        </p:nvSpPr>
        <p:spPr>
          <a:xfrm rot="5400000">
            <a:off x="2555776" y="2062762"/>
            <a:ext cx="180020" cy="180020"/>
          </a:xfrm>
          <a:prstGeom prst="rt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直角三角形 8"/>
          <p:cNvSpPr/>
          <p:nvPr/>
        </p:nvSpPr>
        <p:spPr>
          <a:xfrm rot="16200000">
            <a:off x="6725461" y="2713738"/>
            <a:ext cx="180020" cy="180020"/>
          </a:xfrm>
          <a:prstGeom prst="rt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509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23850" y="333375"/>
            <a:ext cx="2735103" cy="587425"/>
            <a:chOff x="0" y="0"/>
            <a:chExt cx="2736578" cy="587475"/>
          </a:xfrm>
        </p:grpSpPr>
        <p:sp>
          <p:nvSpPr>
            <p:cNvPr id="3" name="直角三角形 21"/>
            <p:cNvSpPr>
              <a:spLocks noChangeArrowheads="1"/>
            </p:cNvSpPr>
            <p:nvPr/>
          </p:nvSpPr>
          <p:spPr bwMode="auto">
            <a:xfrm rot="5400000">
              <a:off x="0" y="0"/>
              <a:ext cx="180020" cy="180020"/>
            </a:xfrm>
            <a:prstGeom prst="rtTriangle">
              <a:avLst/>
            </a:prstGeom>
            <a:solidFill>
              <a:srgbClr val="0070C0"/>
            </a:solidFill>
            <a:ln w="25400" cap="flat" cmpd="sng">
              <a:solidFill>
                <a:srgbClr val="0070C0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000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4" name="TextBox 23"/>
            <p:cNvSpPr>
              <a:spLocks noChangeArrowheads="1"/>
            </p:cNvSpPr>
            <p:nvPr/>
          </p:nvSpPr>
          <p:spPr bwMode="auto">
            <a:xfrm>
              <a:off x="88272" y="2650"/>
              <a:ext cx="2648306" cy="584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32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三、</a:t>
              </a:r>
              <a:r>
                <a:rPr lang="zh-CN" altLang="en-US" sz="32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实验内容</a:t>
              </a:r>
            </a:p>
          </p:txBody>
        </p:sp>
      </p:grpSp>
      <p:sp>
        <p:nvSpPr>
          <p:cNvPr id="5" name="矩形 1"/>
          <p:cNvSpPr>
            <a:spLocks noChangeArrowheads="1"/>
          </p:cNvSpPr>
          <p:nvPr/>
        </p:nvSpPr>
        <p:spPr bwMode="auto">
          <a:xfrm>
            <a:off x="511175" y="1052513"/>
            <a:ext cx="81645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/>
            <a:r>
              <a:rPr lang="en-US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、二进制（十进制）多字节加</a:t>
            </a:r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/</a:t>
            </a:r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减程序</a:t>
            </a:r>
            <a:endParaRPr lang="zh-CN" altLang="en-US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527494" y="1556792"/>
            <a:ext cx="3711575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285750" indent="-285750">
              <a:defRPr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>
                <a:sym typeface="微软雅黑" pitchFamily="34" charset="-122"/>
              </a:rPr>
              <a:t>数据段按如下格式安排：</a:t>
            </a:r>
            <a:endParaRPr lang="en-US" altLang="zh-CN" dirty="0" smtClean="0">
              <a:sym typeface="微软雅黑" pitchFamily="34" charset="-122"/>
            </a:endParaRPr>
          </a:p>
          <a:p>
            <a:r>
              <a:rPr lang="en-US" altLang="zh-CN" dirty="0" smtClean="0">
                <a:sym typeface="微软雅黑" pitchFamily="34" charset="-122"/>
              </a:rPr>
              <a:t>DATA1 DB 4 DUP(?)</a:t>
            </a:r>
          </a:p>
          <a:p>
            <a:r>
              <a:rPr lang="en-US" altLang="zh-CN" dirty="0" smtClean="0">
                <a:sym typeface="微软雅黑" pitchFamily="34" charset="-122"/>
              </a:rPr>
              <a:t>DATA2 DB 4 DUP(?)</a:t>
            </a:r>
          </a:p>
          <a:p>
            <a:r>
              <a:rPr lang="en-US" altLang="zh-CN" dirty="0" smtClean="0">
                <a:sym typeface="微软雅黑" pitchFamily="34" charset="-122"/>
              </a:rPr>
              <a:t>DATA3 DB 5 DUP(?)</a:t>
            </a:r>
          </a:p>
          <a:p>
            <a:endParaRPr lang="en-US" altLang="zh-CN" dirty="0">
              <a:sym typeface="微软雅黑" pitchFamily="34" charset="-122"/>
            </a:endParaRPr>
          </a:p>
          <a:p>
            <a:r>
              <a:rPr lang="en-US" altLang="zh-CN" dirty="0" smtClean="0">
                <a:sym typeface="微软雅黑" pitchFamily="34" charset="-122"/>
              </a:rPr>
              <a:t>DATA1</a:t>
            </a:r>
            <a:r>
              <a:rPr lang="zh-CN" altLang="en-US" dirty="0" smtClean="0">
                <a:sym typeface="微软雅黑" pitchFamily="34" charset="-122"/>
              </a:rPr>
              <a:t>和</a:t>
            </a:r>
            <a:r>
              <a:rPr lang="en-US" altLang="zh-CN" dirty="0" smtClean="0">
                <a:sym typeface="微软雅黑" pitchFamily="34" charset="-122"/>
              </a:rPr>
              <a:t>DATA2</a:t>
            </a:r>
            <a:r>
              <a:rPr lang="zh-CN" altLang="en-US" dirty="0" smtClean="0">
                <a:sym typeface="微软雅黑" pitchFamily="34" charset="-122"/>
              </a:rPr>
              <a:t>存放加数和被加数，</a:t>
            </a:r>
            <a:r>
              <a:rPr lang="en-US" altLang="zh-CN" dirty="0" smtClean="0">
                <a:sym typeface="微软雅黑" pitchFamily="34" charset="-122"/>
              </a:rPr>
              <a:t>DATA3</a:t>
            </a:r>
            <a:r>
              <a:rPr lang="zh-CN" altLang="en-US" dirty="0" smtClean="0">
                <a:sym typeface="微软雅黑" pitchFamily="34" charset="-122"/>
              </a:rPr>
              <a:t>用来存结果。</a:t>
            </a:r>
            <a:endParaRPr lang="en-US" altLang="zh-CN" dirty="0" smtClean="0">
              <a:sym typeface="微软雅黑" pitchFamily="34" charset="-122"/>
            </a:endParaRPr>
          </a:p>
          <a:p>
            <a:endParaRPr lang="zh-CN" altLang="en-US" dirty="0">
              <a:sym typeface="微软雅黑" pitchFamily="34" charset="-122"/>
            </a:endParaRPr>
          </a:p>
          <a:p>
            <a:r>
              <a:rPr lang="zh-CN" altLang="en-US" dirty="0">
                <a:sym typeface="微软雅黑" pitchFamily="34" charset="-122"/>
              </a:rPr>
              <a:t>           </a:t>
            </a:r>
          </a:p>
        </p:txBody>
      </p:sp>
    </p:spTree>
    <p:extLst>
      <p:ext uri="{BB962C8B-B14F-4D97-AF65-F5344CB8AC3E}">
        <p14:creationId xmlns:p14="http://schemas.microsoft.com/office/powerpoint/2010/main" val="183320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23850" y="333375"/>
            <a:ext cx="2735103" cy="587425"/>
            <a:chOff x="0" y="0"/>
            <a:chExt cx="2736578" cy="587475"/>
          </a:xfrm>
        </p:grpSpPr>
        <p:sp>
          <p:nvSpPr>
            <p:cNvPr id="3" name="直角三角形 21"/>
            <p:cNvSpPr>
              <a:spLocks noChangeArrowheads="1"/>
            </p:cNvSpPr>
            <p:nvPr/>
          </p:nvSpPr>
          <p:spPr bwMode="auto">
            <a:xfrm rot="5400000">
              <a:off x="0" y="0"/>
              <a:ext cx="180020" cy="180020"/>
            </a:xfrm>
            <a:prstGeom prst="rtTriangle">
              <a:avLst/>
            </a:prstGeom>
            <a:solidFill>
              <a:srgbClr val="0070C0"/>
            </a:solidFill>
            <a:ln w="25400" cap="flat" cmpd="sng">
              <a:solidFill>
                <a:srgbClr val="0070C0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000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4" name="TextBox 23"/>
            <p:cNvSpPr>
              <a:spLocks noChangeArrowheads="1"/>
            </p:cNvSpPr>
            <p:nvPr/>
          </p:nvSpPr>
          <p:spPr bwMode="auto">
            <a:xfrm>
              <a:off x="88272" y="2650"/>
              <a:ext cx="2648306" cy="584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32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三、</a:t>
              </a:r>
              <a:r>
                <a:rPr lang="zh-CN" altLang="en-US" sz="32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实验内容</a:t>
              </a:r>
            </a:p>
          </p:txBody>
        </p:sp>
      </p:grpSp>
      <p:sp>
        <p:nvSpPr>
          <p:cNvPr id="5" name="矩形 1"/>
          <p:cNvSpPr>
            <a:spLocks noChangeArrowheads="1"/>
          </p:cNvSpPr>
          <p:nvPr/>
        </p:nvSpPr>
        <p:spPr bwMode="auto">
          <a:xfrm>
            <a:off x="511175" y="1052513"/>
            <a:ext cx="81645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/>
            <a:r>
              <a:rPr 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</a:t>
            </a:r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、二进制（十进制）多字节除一字节程序</a:t>
            </a:r>
            <a:endParaRPr lang="zh-CN" altLang="en-US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527494" y="1556792"/>
            <a:ext cx="3711575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285750" indent="-285750">
              <a:defRPr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>
                <a:sym typeface="微软雅黑" pitchFamily="34" charset="-122"/>
              </a:rPr>
              <a:t>数据段按如下格式安排：</a:t>
            </a:r>
            <a:endParaRPr lang="en-US" altLang="zh-CN" dirty="0" smtClean="0">
              <a:sym typeface="微软雅黑" pitchFamily="34" charset="-122"/>
            </a:endParaRPr>
          </a:p>
          <a:p>
            <a:r>
              <a:rPr lang="en-US" altLang="zh-CN" dirty="0" smtClean="0">
                <a:sym typeface="微软雅黑" pitchFamily="34" charset="-122"/>
              </a:rPr>
              <a:t>DATA1 DB 4 DUP(?)</a:t>
            </a:r>
          </a:p>
          <a:p>
            <a:r>
              <a:rPr lang="en-US" altLang="zh-CN" dirty="0" smtClean="0">
                <a:sym typeface="微软雅黑" pitchFamily="34" charset="-122"/>
              </a:rPr>
              <a:t>DATA2 DB </a:t>
            </a:r>
            <a:r>
              <a:rPr lang="zh-CN" altLang="en-US" dirty="0" smtClean="0">
                <a:sym typeface="微软雅黑" pitchFamily="34" charset="-122"/>
              </a:rPr>
              <a:t>？</a:t>
            </a:r>
            <a:endParaRPr lang="en-US" altLang="zh-CN" dirty="0" smtClean="0">
              <a:sym typeface="微软雅黑" pitchFamily="34" charset="-122"/>
            </a:endParaRPr>
          </a:p>
          <a:p>
            <a:r>
              <a:rPr lang="en-US" altLang="zh-CN" dirty="0" smtClean="0">
                <a:sym typeface="微软雅黑" pitchFamily="34" charset="-122"/>
              </a:rPr>
              <a:t>DATA3 DB 5 DUP(?)</a:t>
            </a:r>
          </a:p>
          <a:p>
            <a:endParaRPr lang="en-US" altLang="zh-CN" dirty="0">
              <a:sym typeface="微软雅黑" pitchFamily="34" charset="-122"/>
            </a:endParaRPr>
          </a:p>
          <a:p>
            <a:r>
              <a:rPr lang="en-US" altLang="zh-CN" dirty="0" smtClean="0">
                <a:sym typeface="微软雅黑" pitchFamily="34" charset="-122"/>
              </a:rPr>
              <a:t>DATA1</a:t>
            </a:r>
            <a:r>
              <a:rPr lang="zh-CN" altLang="en-US" dirty="0" smtClean="0">
                <a:sym typeface="微软雅黑" pitchFamily="34" charset="-122"/>
              </a:rPr>
              <a:t>存放被除数，</a:t>
            </a:r>
            <a:r>
              <a:rPr lang="en-US" altLang="zh-CN" dirty="0" smtClean="0">
                <a:sym typeface="微软雅黑" pitchFamily="34" charset="-122"/>
              </a:rPr>
              <a:t>DATA2</a:t>
            </a:r>
            <a:r>
              <a:rPr lang="zh-CN" altLang="en-US" dirty="0" smtClean="0">
                <a:sym typeface="微软雅黑" pitchFamily="34" charset="-122"/>
              </a:rPr>
              <a:t>存放除数，</a:t>
            </a:r>
            <a:r>
              <a:rPr lang="en-US" altLang="zh-CN" dirty="0" smtClean="0">
                <a:sym typeface="微软雅黑" pitchFamily="34" charset="-122"/>
              </a:rPr>
              <a:t>DATA3</a:t>
            </a:r>
            <a:r>
              <a:rPr lang="zh-CN" altLang="en-US" dirty="0" smtClean="0">
                <a:sym typeface="微软雅黑" pitchFamily="34" charset="-122"/>
              </a:rPr>
              <a:t>存放商和余数，</a:t>
            </a:r>
            <a:endParaRPr lang="en-US" altLang="zh-CN" dirty="0" smtClean="0">
              <a:sym typeface="微软雅黑" pitchFamily="34" charset="-122"/>
            </a:endParaRPr>
          </a:p>
          <a:p>
            <a:r>
              <a:rPr lang="zh-CN" altLang="en-US" dirty="0" smtClean="0">
                <a:sym typeface="微软雅黑" pitchFamily="34" charset="-122"/>
              </a:rPr>
              <a:t>提示</a:t>
            </a:r>
            <a:r>
              <a:rPr lang="en-US" altLang="zh-CN" dirty="0" smtClean="0">
                <a:sym typeface="微软雅黑" pitchFamily="34" charset="-122"/>
              </a:rPr>
              <a:t>:</a:t>
            </a:r>
            <a:r>
              <a:rPr lang="zh-CN" altLang="en-US" dirty="0" smtClean="0">
                <a:sym typeface="微软雅黑" pitchFamily="34" charset="-122"/>
              </a:rPr>
              <a:t>用</a:t>
            </a:r>
            <a:r>
              <a:rPr lang="en-US" altLang="zh-CN" dirty="0" smtClean="0">
                <a:sym typeface="微软雅黑" pitchFamily="34" charset="-122"/>
              </a:rPr>
              <a:t>16/8</a:t>
            </a:r>
            <a:r>
              <a:rPr lang="zh-CN" altLang="en-US" dirty="0" smtClean="0">
                <a:sym typeface="微软雅黑" pitchFamily="34" charset="-122"/>
              </a:rPr>
              <a:t>位的除法指令。一重循环的程序就可实现。</a:t>
            </a:r>
            <a:endParaRPr lang="zh-CN" altLang="en-US" dirty="0">
              <a:sym typeface="微软雅黑" pitchFamily="34" charset="-122"/>
            </a:endParaRPr>
          </a:p>
          <a:p>
            <a:r>
              <a:rPr lang="zh-CN" altLang="en-US" dirty="0">
                <a:sym typeface="微软雅黑" pitchFamily="34" charset="-122"/>
              </a:rPr>
              <a:t>           </a:t>
            </a:r>
          </a:p>
        </p:txBody>
      </p:sp>
    </p:spTree>
    <p:extLst>
      <p:ext uri="{BB962C8B-B14F-4D97-AF65-F5344CB8AC3E}">
        <p14:creationId xmlns:p14="http://schemas.microsoft.com/office/powerpoint/2010/main" val="215440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23850" y="333375"/>
            <a:ext cx="2735103" cy="587425"/>
            <a:chOff x="0" y="0"/>
            <a:chExt cx="2736578" cy="587475"/>
          </a:xfrm>
        </p:grpSpPr>
        <p:sp>
          <p:nvSpPr>
            <p:cNvPr id="3" name="直角三角形 21"/>
            <p:cNvSpPr>
              <a:spLocks noChangeArrowheads="1"/>
            </p:cNvSpPr>
            <p:nvPr/>
          </p:nvSpPr>
          <p:spPr bwMode="auto">
            <a:xfrm rot="5400000">
              <a:off x="0" y="0"/>
              <a:ext cx="180020" cy="180020"/>
            </a:xfrm>
            <a:prstGeom prst="rtTriangle">
              <a:avLst/>
            </a:prstGeom>
            <a:solidFill>
              <a:srgbClr val="0070C0"/>
            </a:solidFill>
            <a:ln w="25400" cap="flat" cmpd="sng">
              <a:solidFill>
                <a:srgbClr val="0070C0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000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4" name="TextBox 23"/>
            <p:cNvSpPr>
              <a:spLocks noChangeArrowheads="1"/>
            </p:cNvSpPr>
            <p:nvPr/>
          </p:nvSpPr>
          <p:spPr bwMode="auto">
            <a:xfrm>
              <a:off x="88272" y="2650"/>
              <a:ext cx="2648306" cy="584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32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三、</a:t>
              </a:r>
              <a:r>
                <a:rPr lang="zh-CN" altLang="en-US" sz="32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实验内容</a:t>
              </a:r>
            </a:p>
          </p:txBody>
        </p:sp>
      </p:grpSp>
      <p:sp>
        <p:nvSpPr>
          <p:cNvPr id="5" name="矩形 1"/>
          <p:cNvSpPr>
            <a:spLocks noChangeArrowheads="1"/>
          </p:cNvSpPr>
          <p:nvPr/>
        </p:nvSpPr>
        <p:spPr bwMode="auto">
          <a:xfrm>
            <a:off x="511175" y="1052513"/>
            <a:ext cx="81645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/>
            <a:r>
              <a:rPr 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3</a:t>
            </a:r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、二进制（十进制）多字节乘法程序</a:t>
            </a:r>
            <a:endParaRPr lang="zh-CN" altLang="en-US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527494" y="1556792"/>
            <a:ext cx="3711575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285750" indent="-285750">
              <a:defRPr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>
                <a:sym typeface="微软雅黑" pitchFamily="34" charset="-122"/>
              </a:rPr>
              <a:t>数据段按如下格式安排：</a:t>
            </a:r>
            <a:endParaRPr lang="en-US" altLang="zh-CN" dirty="0" smtClean="0">
              <a:sym typeface="微软雅黑" pitchFamily="34" charset="-122"/>
            </a:endParaRPr>
          </a:p>
          <a:p>
            <a:r>
              <a:rPr lang="en-US" altLang="zh-CN" dirty="0" smtClean="0">
                <a:sym typeface="微软雅黑" pitchFamily="34" charset="-122"/>
              </a:rPr>
              <a:t>DATA1 DB 4 DUP(?)</a:t>
            </a:r>
          </a:p>
          <a:p>
            <a:r>
              <a:rPr lang="en-US" altLang="zh-CN" dirty="0" smtClean="0">
                <a:sym typeface="微软雅黑" pitchFamily="34" charset="-122"/>
              </a:rPr>
              <a:t>DATA2 DB 3 DUP(?)</a:t>
            </a:r>
          </a:p>
          <a:p>
            <a:r>
              <a:rPr lang="en-US" altLang="zh-CN" dirty="0" smtClean="0">
                <a:sym typeface="微软雅黑" pitchFamily="34" charset="-122"/>
              </a:rPr>
              <a:t>DATA3 DB 7 DUP(?)</a:t>
            </a:r>
          </a:p>
          <a:p>
            <a:endParaRPr lang="en-US" altLang="zh-CN" dirty="0">
              <a:sym typeface="微软雅黑" pitchFamily="34" charset="-122"/>
            </a:endParaRPr>
          </a:p>
          <a:p>
            <a:r>
              <a:rPr lang="en-US" altLang="zh-CN" dirty="0" smtClean="0">
                <a:sym typeface="微软雅黑" pitchFamily="34" charset="-122"/>
              </a:rPr>
              <a:t>DATA1</a:t>
            </a:r>
            <a:r>
              <a:rPr lang="zh-CN" altLang="en-US" dirty="0" smtClean="0">
                <a:sym typeface="微软雅黑" pitchFamily="34" charset="-122"/>
              </a:rPr>
              <a:t>和</a:t>
            </a:r>
            <a:r>
              <a:rPr lang="en-US" altLang="zh-CN" dirty="0" smtClean="0">
                <a:sym typeface="微软雅黑" pitchFamily="34" charset="-122"/>
              </a:rPr>
              <a:t>DATA2</a:t>
            </a:r>
            <a:r>
              <a:rPr lang="zh-CN" altLang="en-US" dirty="0" smtClean="0">
                <a:sym typeface="微软雅黑" pitchFamily="34" charset="-122"/>
              </a:rPr>
              <a:t>存放被乘数和乘数，</a:t>
            </a:r>
            <a:r>
              <a:rPr lang="en-US" altLang="zh-CN" dirty="0" smtClean="0">
                <a:sym typeface="微软雅黑" pitchFamily="34" charset="-122"/>
              </a:rPr>
              <a:t>DATA3</a:t>
            </a:r>
            <a:r>
              <a:rPr lang="zh-CN" altLang="en-US" dirty="0" smtClean="0">
                <a:sym typeface="微软雅黑" pitchFamily="34" charset="-122"/>
              </a:rPr>
              <a:t>用来存放乘机。提示：用双重循环，被乘数与乘数所有字节相乘为内循环。每次相乘的结果直接加入到</a:t>
            </a:r>
            <a:r>
              <a:rPr lang="en-US" altLang="zh-CN" dirty="0" smtClean="0">
                <a:sym typeface="微软雅黑" pitchFamily="34" charset="-122"/>
              </a:rPr>
              <a:t>DATA3</a:t>
            </a:r>
            <a:r>
              <a:rPr lang="zh-CN" altLang="en-US" dirty="0" smtClean="0">
                <a:sym typeface="微软雅黑" pitchFamily="34" charset="-122"/>
              </a:rPr>
              <a:t>中以减少内存单元的占用。当然计算过程中比不可少的中间变量可以占用寄存器或内存单元</a:t>
            </a:r>
            <a:endParaRPr lang="en-US" altLang="zh-CN" dirty="0" smtClean="0">
              <a:sym typeface="微软雅黑" pitchFamily="34" charset="-122"/>
            </a:endParaRPr>
          </a:p>
          <a:p>
            <a:endParaRPr lang="zh-CN" altLang="en-US" dirty="0">
              <a:sym typeface="微软雅黑" pitchFamily="34" charset="-122"/>
            </a:endParaRPr>
          </a:p>
          <a:p>
            <a:r>
              <a:rPr lang="zh-CN" altLang="en-US" dirty="0">
                <a:sym typeface="微软雅黑" pitchFamily="34" charset="-122"/>
              </a:rPr>
              <a:t>           </a:t>
            </a:r>
          </a:p>
        </p:txBody>
      </p:sp>
    </p:spTree>
    <p:extLst>
      <p:ext uri="{BB962C8B-B14F-4D97-AF65-F5344CB8AC3E}">
        <p14:creationId xmlns:p14="http://schemas.microsoft.com/office/powerpoint/2010/main" val="215440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23850" y="333375"/>
            <a:ext cx="2735103" cy="587425"/>
            <a:chOff x="0" y="0"/>
            <a:chExt cx="2736578" cy="587475"/>
          </a:xfrm>
        </p:grpSpPr>
        <p:sp>
          <p:nvSpPr>
            <p:cNvPr id="3" name="直角三角形 21"/>
            <p:cNvSpPr>
              <a:spLocks noChangeArrowheads="1"/>
            </p:cNvSpPr>
            <p:nvPr/>
          </p:nvSpPr>
          <p:spPr bwMode="auto">
            <a:xfrm rot="5400000">
              <a:off x="0" y="0"/>
              <a:ext cx="180020" cy="180020"/>
            </a:xfrm>
            <a:prstGeom prst="rtTriangle">
              <a:avLst/>
            </a:prstGeom>
            <a:solidFill>
              <a:srgbClr val="0070C0"/>
            </a:solidFill>
            <a:ln w="25400" cap="flat" cmpd="sng">
              <a:solidFill>
                <a:srgbClr val="0070C0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000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4" name="TextBox 23"/>
            <p:cNvSpPr>
              <a:spLocks noChangeArrowheads="1"/>
            </p:cNvSpPr>
            <p:nvPr/>
          </p:nvSpPr>
          <p:spPr bwMode="auto">
            <a:xfrm>
              <a:off x="88272" y="2650"/>
              <a:ext cx="2648306" cy="584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32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三、</a:t>
              </a:r>
              <a:r>
                <a:rPr lang="zh-CN" altLang="en-US" sz="32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实验内容</a:t>
              </a:r>
            </a:p>
          </p:txBody>
        </p:sp>
      </p:grpSp>
      <p:sp>
        <p:nvSpPr>
          <p:cNvPr id="5" name="矩形 1"/>
          <p:cNvSpPr>
            <a:spLocks noChangeArrowheads="1"/>
          </p:cNvSpPr>
          <p:nvPr/>
        </p:nvSpPr>
        <p:spPr bwMode="auto">
          <a:xfrm>
            <a:off x="511175" y="1052513"/>
            <a:ext cx="81645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/>
            <a:r>
              <a:rPr 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3</a:t>
            </a:r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、二进制（十进制）多字节乘法程序</a:t>
            </a:r>
            <a:endParaRPr lang="zh-CN" altLang="en-US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2123728" y="1451955"/>
            <a:ext cx="2304256" cy="706398"/>
            <a:chOff x="2123728" y="1451955"/>
            <a:chExt cx="2304256" cy="706398"/>
          </a:xfrm>
        </p:grpSpPr>
        <p:sp>
          <p:nvSpPr>
            <p:cNvPr id="6" name="TextBox 5"/>
            <p:cNvSpPr txBox="1"/>
            <p:nvPr/>
          </p:nvSpPr>
          <p:spPr>
            <a:xfrm>
              <a:off x="2771800" y="1451955"/>
              <a:ext cx="129614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285750" indent="-285750">
                <a:buFont typeface="Arial" pitchFamily="34" charset="0"/>
                <a:buChar char="•"/>
                <a:defRPr b="1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marL="0" indent="0">
                <a:buNone/>
              </a:pPr>
              <a:r>
                <a:rPr lang="en-US" altLang="zh-CN" dirty="0" smtClean="0"/>
                <a:t>DE BC 9A</a:t>
              </a:r>
              <a:endParaRPr lang="zh-CN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339752" y="1789021"/>
              <a:ext cx="187220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285750" indent="-285750">
                <a:buFont typeface="Arial" pitchFamily="34" charset="0"/>
                <a:buChar char="•"/>
                <a:defRPr b="1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marL="0" indent="0">
                <a:buNone/>
              </a:pPr>
              <a:r>
                <a:rPr lang="en-US" altLang="zh-CN" dirty="0" smtClean="0"/>
                <a:t>78  56  34  12</a:t>
              </a: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2123728" y="2137950"/>
              <a:ext cx="23042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/>
          <p:cNvGrpSpPr/>
          <p:nvPr/>
        </p:nvGrpSpPr>
        <p:grpSpPr>
          <a:xfrm>
            <a:off x="727400" y="2158353"/>
            <a:ext cx="3484560" cy="369332"/>
            <a:chOff x="727400" y="2158353"/>
            <a:chExt cx="3484560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2158353"/>
              <a:ext cx="10081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285750" indent="-285750">
                <a:buFont typeface="Arial" pitchFamily="34" charset="0"/>
                <a:buChar char="•"/>
                <a:defRPr b="1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marL="0" indent="0">
                <a:buNone/>
              </a:pPr>
              <a:r>
                <a:rPr lang="en-US" altLang="zh-CN" dirty="0" smtClean="0"/>
                <a:t>0A D4</a:t>
              </a:r>
              <a:endParaRPr lang="zh-CN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27400" y="2158353"/>
              <a:ext cx="13963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285750" indent="-285750">
                <a:buFont typeface="Arial" pitchFamily="34" charset="0"/>
                <a:buChar char="•"/>
                <a:defRPr b="1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marL="0" indent="0">
                <a:buNone/>
              </a:pPr>
              <a:r>
                <a:rPr lang="en-US" altLang="zh-CN" dirty="0" smtClean="0"/>
                <a:t>9A*12=</a:t>
              </a:r>
              <a:endParaRPr lang="zh-CN" altLang="en-US" dirty="0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727401" y="2411596"/>
            <a:ext cx="3700582" cy="453155"/>
            <a:chOff x="727401" y="2411596"/>
            <a:chExt cx="3700582" cy="453155"/>
          </a:xfrm>
        </p:grpSpPr>
        <p:sp>
          <p:nvSpPr>
            <p:cNvPr id="20" name="TextBox 19"/>
            <p:cNvSpPr txBox="1"/>
            <p:nvPr/>
          </p:nvSpPr>
          <p:spPr>
            <a:xfrm>
              <a:off x="727401" y="2495419"/>
              <a:ext cx="13963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285750" indent="-285750">
                <a:buFont typeface="Arial" pitchFamily="34" charset="0"/>
                <a:buChar char="•"/>
                <a:defRPr b="1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marL="0" indent="0">
                <a:buNone/>
              </a:pPr>
              <a:r>
                <a:rPr lang="en-US" altLang="zh-CN" dirty="0" smtClean="0"/>
                <a:t>BC*12=</a:t>
              </a:r>
              <a:endParaRPr lang="zh-CN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843808" y="2411596"/>
              <a:ext cx="10081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285750" indent="-285750">
                <a:buFont typeface="Arial" pitchFamily="34" charset="0"/>
                <a:buChar char="•"/>
                <a:defRPr b="1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marL="0" indent="0">
                <a:buNone/>
              </a:pPr>
              <a:r>
                <a:rPr lang="en-US" altLang="zh-CN" dirty="0" smtClean="0"/>
                <a:t>0D 38</a:t>
              </a:r>
              <a:endParaRPr lang="zh-CN" altLang="en-US" dirty="0"/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2123727" y="2735235"/>
              <a:ext cx="23042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2843808" y="2771636"/>
            <a:ext cx="1512167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buFont typeface="Arial" pitchFamily="34" charset="0"/>
              <a:buChar char="•"/>
              <a:defRPr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indent="0">
              <a:buNone/>
            </a:pPr>
            <a:r>
              <a:rPr lang="en-US" altLang="zh-CN" dirty="0" smtClean="0"/>
              <a:t>0D 42  D4</a:t>
            </a:r>
            <a:endParaRPr lang="zh-CN" altLang="en-US" dirty="0"/>
          </a:p>
        </p:txBody>
      </p:sp>
      <p:grpSp>
        <p:nvGrpSpPr>
          <p:cNvPr id="62" name="组合 61"/>
          <p:cNvGrpSpPr/>
          <p:nvPr/>
        </p:nvGrpSpPr>
        <p:grpSpPr>
          <a:xfrm>
            <a:off x="738572" y="3068960"/>
            <a:ext cx="3700583" cy="441340"/>
            <a:chOff x="738572" y="3068960"/>
            <a:chExt cx="3700583" cy="441340"/>
          </a:xfrm>
        </p:grpSpPr>
        <p:sp>
          <p:nvSpPr>
            <p:cNvPr id="24" name="TextBox 23"/>
            <p:cNvSpPr txBox="1"/>
            <p:nvPr/>
          </p:nvSpPr>
          <p:spPr>
            <a:xfrm>
              <a:off x="738572" y="3140968"/>
              <a:ext cx="13963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285750" indent="-285750">
                <a:buFont typeface="Arial" pitchFamily="34" charset="0"/>
                <a:buChar char="•"/>
                <a:defRPr b="1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marL="0" indent="0">
                <a:buNone/>
              </a:pPr>
              <a:r>
                <a:rPr lang="en-US" altLang="zh-CN" dirty="0" smtClean="0"/>
                <a:t>DE*12=</a:t>
              </a:r>
              <a:endParaRPr lang="zh-CN" alt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483768" y="3068960"/>
              <a:ext cx="10081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285750" indent="-285750">
                <a:buFont typeface="Arial" pitchFamily="34" charset="0"/>
                <a:buChar char="•"/>
                <a:defRPr b="1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marL="0" indent="0">
                <a:buNone/>
              </a:pPr>
              <a:r>
                <a:rPr lang="en-US" altLang="zh-CN" dirty="0" smtClean="0"/>
                <a:t>0F 9C</a:t>
              </a:r>
              <a:endParaRPr lang="zh-CN" altLang="en-US" dirty="0"/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2134899" y="3402105"/>
              <a:ext cx="23042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2483768" y="3429000"/>
            <a:ext cx="1728192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buFont typeface="Arial" pitchFamily="34" charset="0"/>
              <a:buChar char="•"/>
              <a:defRPr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indent="0">
              <a:buNone/>
            </a:pPr>
            <a:r>
              <a:rPr lang="en-US" altLang="zh-CN" dirty="0" smtClean="0"/>
              <a:t>0F A9 42   D4</a:t>
            </a:r>
            <a:endParaRPr lang="zh-CN" altLang="en-US" dirty="0"/>
          </a:p>
        </p:txBody>
      </p:sp>
      <p:grpSp>
        <p:nvGrpSpPr>
          <p:cNvPr id="1024" name="组合 1023"/>
          <p:cNvGrpSpPr/>
          <p:nvPr/>
        </p:nvGrpSpPr>
        <p:grpSpPr>
          <a:xfrm>
            <a:off x="4716016" y="2137950"/>
            <a:ext cx="1612351" cy="1372350"/>
            <a:chOff x="4716016" y="2137950"/>
            <a:chExt cx="1612351" cy="1372350"/>
          </a:xfrm>
        </p:grpSpPr>
        <p:sp>
          <p:nvSpPr>
            <p:cNvPr id="28" name="右大括号 27"/>
            <p:cNvSpPr/>
            <p:nvPr/>
          </p:nvSpPr>
          <p:spPr>
            <a:xfrm>
              <a:off x="4716016" y="2137950"/>
              <a:ext cx="155448" cy="137235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932040" y="2636912"/>
              <a:ext cx="139632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285750" indent="-285750">
                <a:buFont typeface="Arial" pitchFamily="34" charset="0"/>
                <a:buChar char="•"/>
                <a:defRPr b="1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marL="0" indent="0">
                <a:buNone/>
              </a:pPr>
              <a:r>
                <a:rPr lang="zh-CN" altLang="en-US" sz="1600" dirty="0" smtClean="0"/>
                <a:t>第</a:t>
              </a:r>
              <a:r>
                <a:rPr lang="en-US" altLang="zh-CN" sz="1600" dirty="0" smtClean="0"/>
                <a:t>1</a:t>
              </a:r>
              <a:r>
                <a:rPr lang="zh-CN" altLang="en-US" sz="1600" dirty="0" smtClean="0"/>
                <a:t>次内循环</a:t>
              </a:r>
              <a:endParaRPr lang="zh-CN" altLang="en-US" sz="1600" dirty="0"/>
            </a:p>
          </p:txBody>
        </p:sp>
      </p:grpSp>
      <p:grpSp>
        <p:nvGrpSpPr>
          <p:cNvPr id="1025" name="组合 1024"/>
          <p:cNvGrpSpPr/>
          <p:nvPr/>
        </p:nvGrpSpPr>
        <p:grpSpPr>
          <a:xfrm>
            <a:off x="727401" y="3717032"/>
            <a:ext cx="5600966" cy="2088232"/>
            <a:chOff x="727401" y="3717032"/>
            <a:chExt cx="5600966" cy="2088232"/>
          </a:xfrm>
        </p:grpSpPr>
        <p:sp>
          <p:nvSpPr>
            <p:cNvPr id="39" name="右大括号 38"/>
            <p:cNvSpPr/>
            <p:nvPr/>
          </p:nvSpPr>
          <p:spPr>
            <a:xfrm>
              <a:off x="4716016" y="3717032"/>
              <a:ext cx="216024" cy="208823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3" name="组合 62"/>
            <p:cNvGrpSpPr/>
            <p:nvPr/>
          </p:nvGrpSpPr>
          <p:grpSpPr>
            <a:xfrm>
              <a:off x="727401" y="3779748"/>
              <a:ext cx="5600966" cy="2025516"/>
              <a:chOff x="727401" y="3779748"/>
              <a:chExt cx="5600966" cy="2025516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738572" y="3804636"/>
                <a:ext cx="139632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285750" indent="-285750">
                  <a:buFont typeface="Arial" pitchFamily="34" charset="0"/>
                  <a:buChar char="•"/>
                  <a:defRPr b="1">
                    <a:solidFill>
                      <a:srgbClr val="0070C0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</a:lstStyle>
              <a:p>
                <a:pPr marL="0" indent="0">
                  <a:buNone/>
                </a:pPr>
                <a:r>
                  <a:rPr lang="en-US" altLang="zh-CN" dirty="0" smtClean="0"/>
                  <a:t>9A*34=</a:t>
                </a:r>
                <a:endParaRPr lang="zh-CN" altLang="en-US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843808" y="3779748"/>
                <a:ext cx="100811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285750" indent="-285750">
                  <a:buFont typeface="Arial" pitchFamily="34" charset="0"/>
                  <a:buChar char="•"/>
                  <a:defRPr b="1">
                    <a:solidFill>
                      <a:srgbClr val="0070C0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</a:lstStyle>
              <a:p>
                <a:pPr marL="0" indent="0">
                  <a:buNone/>
                </a:pPr>
                <a:r>
                  <a:rPr lang="en-US" altLang="zh-CN" dirty="0" smtClean="0"/>
                  <a:t>1F 48</a:t>
                </a:r>
                <a:endParaRPr lang="zh-CN" altLang="en-US" dirty="0"/>
              </a:p>
            </p:txBody>
          </p:sp>
          <p:cxnSp>
            <p:nvCxnSpPr>
              <p:cNvPr id="33" name="直接连接符 32"/>
              <p:cNvCxnSpPr/>
              <p:nvPr/>
            </p:nvCxnSpPr>
            <p:spPr>
              <a:xfrm>
                <a:off x="2134899" y="4147585"/>
                <a:ext cx="230425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2483767" y="4211796"/>
                <a:ext cx="187220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285750" indent="-285750">
                  <a:buFont typeface="Arial" pitchFamily="34" charset="0"/>
                  <a:buChar char="•"/>
                  <a:defRPr b="1">
                    <a:solidFill>
                      <a:srgbClr val="0070C0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</a:lstStyle>
              <a:p>
                <a:pPr marL="0" indent="0">
                  <a:buNone/>
                </a:pPr>
                <a:r>
                  <a:rPr lang="en-US" altLang="zh-CN" dirty="0" smtClean="0"/>
                  <a:t>0F C8 8A   D4</a:t>
                </a:r>
                <a:endParaRPr lang="zh-CN" altLang="en-US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755576" y="4499828"/>
                <a:ext cx="139632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285750" indent="-285750">
                  <a:buFont typeface="Arial" pitchFamily="34" charset="0"/>
                  <a:buChar char="•"/>
                  <a:defRPr b="1">
                    <a:solidFill>
                      <a:srgbClr val="0070C0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</a:lstStyle>
              <a:p>
                <a:pPr marL="0" indent="0">
                  <a:buNone/>
                </a:pPr>
                <a:r>
                  <a:rPr lang="en-US" altLang="zh-CN" dirty="0" smtClean="0"/>
                  <a:t>BC*34=</a:t>
                </a:r>
                <a:endParaRPr lang="zh-CN" altLang="en-US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483768" y="4499828"/>
                <a:ext cx="100811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285750" indent="-285750">
                  <a:buFont typeface="Arial" pitchFamily="34" charset="0"/>
                  <a:buChar char="•"/>
                  <a:defRPr b="1">
                    <a:solidFill>
                      <a:srgbClr val="0070C0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</a:lstStyle>
              <a:p>
                <a:pPr marL="0" indent="0">
                  <a:buNone/>
                </a:pPr>
                <a:r>
                  <a:rPr lang="en-US" altLang="zh-CN" dirty="0" smtClean="0"/>
                  <a:t>26 30</a:t>
                </a:r>
                <a:endParaRPr lang="zh-CN" altLang="en-US" dirty="0"/>
              </a:p>
            </p:txBody>
          </p:sp>
          <p:cxnSp>
            <p:nvCxnSpPr>
              <p:cNvPr id="37" name="直接连接符 36"/>
              <p:cNvCxnSpPr/>
              <p:nvPr/>
            </p:nvCxnSpPr>
            <p:spPr>
              <a:xfrm>
                <a:off x="2195736" y="4797152"/>
                <a:ext cx="230425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2483768" y="4797152"/>
                <a:ext cx="187220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285750" indent="-285750">
                  <a:buFont typeface="Arial" pitchFamily="34" charset="0"/>
                  <a:buChar char="•"/>
                  <a:defRPr b="1">
                    <a:solidFill>
                      <a:srgbClr val="0070C0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</a:lstStyle>
              <a:p>
                <a:pPr marL="0" indent="0">
                  <a:buNone/>
                </a:pPr>
                <a:r>
                  <a:rPr lang="en-US" altLang="zh-CN" dirty="0" smtClean="0"/>
                  <a:t>35 F8 8A   D4</a:t>
                </a:r>
                <a:endParaRPr lang="zh-CN" altLang="en-US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932040" y="4215994"/>
                <a:ext cx="1396327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285750" indent="-285750">
                  <a:buFont typeface="Arial" pitchFamily="34" charset="0"/>
                  <a:buChar char="•"/>
                  <a:defRPr b="1">
                    <a:solidFill>
                      <a:srgbClr val="0070C0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</a:lstStyle>
              <a:p>
                <a:pPr marL="0" indent="0">
                  <a:buNone/>
                </a:pPr>
                <a:r>
                  <a:rPr lang="zh-CN" altLang="en-US" sz="1600" dirty="0" smtClean="0"/>
                  <a:t>第</a:t>
                </a:r>
                <a:r>
                  <a:rPr lang="en-US" altLang="zh-CN" sz="1600" dirty="0" smtClean="0"/>
                  <a:t>2</a:t>
                </a:r>
                <a:r>
                  <a:rPr lang="zh-CN" altLang="en-US" sz="1600" dirty="0" smtClean="0"/>
                  <a:t>次内循环</a:t>
                </a:r>
                <a:endParaRPr lang="zh-CN" altLang="en-US" sz="1600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727401" y="5085184"/>
                <a:ext cx="139632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285750" indent="-285750">
                  <a:buFont typeface="Arial" pitchFamily="34" charset="0"/>
                  <a:buChar char="•"/>
                  <a:defRPr b="1">
                    <a:solidFill>
                      <a:srgbClr val="0070C0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</a:lstStyle>
              <a:p>
                <a:pPr marL="0" indent="0">
                  <a:buNone/>
                </a:pPr>
                <a:r>
                  <a:rPr lang="en-US" altLang="zh-CN" dirty="0" smtClean="0"/>
                  <a:t>DE*34=</a:t>
                </a:r>
                <a:endParaRPr lang="zh-CN" alt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051720" y="5085184"/>
                <a:ext cx="100811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285750" indent="-285750">
                  <a:buFont typeface="Arial" pitchFamily="34" charset="0"/>
                  <a:buChar char="•"/>
                  <a:defRPr b="1">
                    <a:solidFill>
                      <a:srgbClr val="0070C0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</a:lstStyle>
              <a:p>
                <a:pPr marL="0" indent="0">
                  <a:buNone/>
                </a:pPr>
                <a:r>
                  <a:rPr lang="en-US" altLang="zh-CN" dirty="0" smtClean="0"/>
                  <a:t>2D  18</a:t>
                </a:r>
                <a:endParaRPr lang="zh-CN" altLang="en-US" dirty="0"/>
              </a:p>
            </p:txBody>
          </p:sp>
          <p:cxnSp>
            <p:nvCxnSpPr>
              <p:cNvPr id="43" name="直接连接符 42"/>
              <p:cNvCxnSpPr/>
              <p:nvPr/>
            </p:nvCxnSpPr>
            <p:spPr>
              <a:xfrm>
                <a:off x="2202585" y="5454516"/>
                <a:ext cx="230425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/>
              <p:cNvSpPr txBox="1"/>
              <p:nvPr/>
            </p:nvSpPr>
            <p:spPr>
              <a:xfrm>
                <a:off x="2051720" y="5435932"/>
                <a:ext cx="223224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285750" indent="-285750">
                  <a:buFont typeface="Arial" pitchFamily="34" charset="0"/>
                  <a:buChar char="•"/>
                  <a:defRPr b="1">
                    <a:solidFill>
                      <a:srgbClr val="0070C0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</a:lstStyle>
              <a:p>
                <a:pPr marL="0" indent="0">
                  <a:buNone/>
                </a:pPr>
                <a:r>
                  <a:rPr lang="en-US" altLang="zh-CN" dirty="0" smtClean="0"/>
                  <a:t>2D 4D  F8 8A  D4</a:t>
                </a:r>
                <a:endParaRPr lang="zh-CN" altLang="en-US" dirty="0"/>
              </a:p>
            </p:txBody>
          </p:sp>
        </p:grpSp>
      </p:grpSp>
      <p:grpSp>
        <p:nvGrpSpPr>
          <p:cNvPr id="57" name="组合 56"/>
          <p:cNvGrpSpPr/>
          <p:nvPr/>
        </p:nvGrpSpPr>
        <p:grpSpPr>
          <a:xfrm>
            <a:off x="5522623" y="496754"/>
            <a:ext cx="2620463" cy="1677238"/>
            <a:chOff x="4975873" y="328715"/>
            <a:chExt cx="2620463" cy="1677238"/>
          </a:xfrm>
        </p:grpSpPr>
        <p:sp>
          <p:nvSpPr>
            <p:cNvPr id="46" name="TextBox 45"/>
            <p:cNvSpPr txBox="1"/>
            <p:nvPr/>
          </p:nvSpPr>
          <p:spPr>
            <a:xfrm>
              <a:off x="6732240" y="328715"/>
              <a:ext cx="8640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285750" indent="-285750">
                <a:buFont typeface="Arial" pitchFamily="34" charset="0"/>
                <a:buChar char="•"/>
                <a:defRPr b="1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marL="0" indent="0">
                <a:buNone/>
              </a:pPr>
              <a:r>
                <a:rPr lang="en-US" altLang="zh-CN" dirty="0" smtClean="0">
                  <a:solidFill>
                    <a:srgbClr val="FF0000"/>
                  </a:solidFill>
                </a:rPr>
                <a:t>1234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732240" y="611396"/>
              <a:ext cx="8640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285750" indent="-285750">
                <a:buFont typeface="Arial" pitchFamily="34" charset="0"/>
                <a:buChar char="•"/>
                <a:defRPr b="1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marL="0" indent="0">
                <a:buNone/>
              </a:pPr>
              <a:r>
                <a:rPr lang="en-US" altLang="zh-CN" dirty="0" smtClean="0">
                  <a:solidFill>
                    <a:srgbClr val="FF0000"/>
                  </a:solidFill>
                </a:rPr>
                <a:t>  567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48" name="直接连接符 47"/>
            <p:cNvCxnSpPr/>
            <p:nvPr/>
          </p:nvCxnSpPr>
          <p:spPr>
            <a:xfrm>
              <a:off x="6444208" y="920800"/>
              <a:ext cx="10362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6732240" y="899428"/>
              <a:ext cx="8640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285750" indent="-285750">
                <a:buFont typeface="Arial" pitchFamily="34" charset="0"/>
                <a:buChar char="•"/>
                <a:defRPr b="1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marL="0" indent="0">
                <a:buNone/>
              </a:pPr>
              <a:r>
                <a:rPr lang="en-US" altLang="zh-CN" dirty="0" smtClean="0">
                  <a:solidFill>
                    <a:srgbClr val="FF0000"/>
                  </a:solidFill>
                </a:rPr>
                <a:t>8638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975873" y="908720"/>
              <a:ext cx="13963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285750" indent="-285750">
                <a:buFont typeface="Arial" pitchFamily="34" charset="0"/>
                <a:buChar char="•"/>
                <a:defRPr b="1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marL="0" indent="0">
                <a:buNone/>
              </a:pPr>
              <a:r>
                <a:rPr lang="en-US" altLang="zh-CN" dirty="0" smtClean="0">
                  <a:solidFill>
                    <a:srgbClr val="FF0000"/>
                  </a:solidFill>
                </a:rPr>
                <a:t>1234*7=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588224" y="1124744"/>
              <a:ext cx="8640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285750" indent="-285750">
                <a:buFont typeface="Arial" pitchFamily="34" charset="0"/>
                <a:buChar char="•"/>
                <a:defRPr b="1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marL="0" indent="0">
                <a:buNone/>
              </a:pPr>
              <a:r>
                <a:rPr lang="en-US" altLang="zh-CN" dirty="0" smtClean="0">
                  <a:solidFill>
                    <a:srgbClr val="FF0000"/>
                  </a:solidFill>
                </a:rPr>
                <a:t>7404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981517" y="1124744"/>
              <a:ext cx="13963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285750" indent="-285750">
                <a:buFont typeface="Arial" pitchFamily="34" charset="0"/>
                <a:buChar char="•"/>
                <a:defRPr b="1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marL="0" indent="0">
                <a:buNone/>
              </a:pPr>
              <a:r>
                <a:rPr lang="en-US" altLang="zh-CN" dirty="0" smtClean="0">
                  <a:solidFill>
                    <a:srgbClr val="FF0000"/>
                  </a:solidFill>
                </a:rPr>
                <a:t>1234*6=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444208" y="1331476"/>
              <a:ext cx="8640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285750" indent="-285750">
                <a:buFont typeface="Arial" pitchFamily="34" charset="0"/>
                <a:buChar char="•"/>
                <a:defRPr b="1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marL="0" indent="0">
                <a:buNone/>
              </a:pPr>
              <a:r>
                <a:rPr lang="en-US" altLang="zh-CN" dirty="0" smtClean="0">
                  <a:solidFill>
                    <a:srgbClr val="FF0000"/>
                  </a:solidFill>
                </a:rPr>
                <a:t>6170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981517" y="1331720"/>
              <a:ext cx="13963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285750" indent="-285750">
                <a:buFont typeface="Arial" pitchFamily="34" charset="0"/>
                <a:buChar char="•"/>
                <a:defRPr b="1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marL="0" indent="0">
                <a:buNone/>
              </a:pPr>
              <a:r>
                <a:rPr lang="en-US" altLang="zh-CN" dirty="0" smtClean="0">
                  <a:solidFill>
                    <a:srgbClr val="FF0000"/>
                  </a:solidFill>
                </a:rPr>
                <a:t>1234*5=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>
            <a:xfrm>
              <a:off x="6377844" y="1636621"/>
              <a:ext cx="12184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6444208" y="1636621"/>
              <a:ext cx="103628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285750" indent="-285750">
                <a:buFont typeface="Arial" pitchFamily="34" charset="0"/>
                <a:buChar char="•"/>
                <a:defRPr b="1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marL="0" indent="0">
                <a:buNone/>
              </a:pPr>
              <a:r>
                <a:rPr lang="en-US" altLang="zh-CN" dirty="0" smtClean="0">
                  <a:solidFill>
                    <a:srgbClr val="FF0000"/>
                  </a:solidFill>
                </a:rPr>
                <a:t>699678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2339752" y="5805264"/>
            <a:ext cx="202232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buFont typeface="Arial" pitchFamily="34" charset="0"/>
              <a:buChar char="•"/>
              <a:defRPr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indent="0">
              <a:buNone/>
            </a:pPr>
            <a:r>
              <a:rPr lang="en-US" altLang="zh-CN" dirty="0" smtClean="0"/>
              <a:t>···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5152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23850" y="333375"/>
            <a:ext cx="2735103" cy="587425"/>
            <a:chOff x="0" y="0"/>
            <a:chExt cx="2736578" cy="587475"/>
          </a:xfrm>
        </p:grpSpPr>
        <p:sp>
          <p:nvSpPr>
            <p:cNvPr id="3" name="直角三角形 21"/>
            <p:cNvSpPr>
              <a:spLocks noChangeArrowheads="1"/>
            </p:cNvSpPr>
            <p:nvPr/>
          </p:nvSpPr>
          <p:spPr bwMode="auto">
            <a:xfrm rot="5400000">
              <a:off x="0" y="0"/>
              <a:ext cx="180020" cy="180020"/>
            </a:xfrm>
            <a:prstGeom prst="rtTriangle">
              <a:avLst/>
            </a:prstGeom>
            <a:solidFill>
              <a:srgbClr val="0070C0"/>
            </a:solidFill>
            <a:ln w="25400" cap="flat" cmpd="sng">
              <a:solidFill>
                <a:srgbClr val="0070C0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000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4" name="TextBox 23"/>
            <p:cNvSpPr>
              <a:spLocks noChangeArrowheads="1"/>
            </p:cNvSpPr>
            <p:nvPr/>
          </p:nvSpPr>
          <p:spPr bwMode="auto">
            <a:xfrm>
              <a:off x="88272" y="2650"/>
              <a:ext cx="2648306" cy="584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32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三、</a:t>
              </a:r>
              <a:r>
                <a:rPr lang="zh-CN" altLang="en-US" sz="32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实验内容</a:t>
              </a:r>
            </a:p>
          </p:txBody>
        </p:sp>
      </p:grpSp>
      <p:sp>
        <p:nvSpPr>
          <p:cNvPr id="5" name="矩形 1"/>
          <p:cNvSpPr>
            <a:spLocks noChangeArrowheads="1"/>
          </p:cNvSpPr>
          <p:nvPr/>
        </p:nvSpPr>
        <p:spPr bwMode="auto">
          <a:xfrm>
            <a:off x="511175" y="1052513"/>
            <a:ext cx="81645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/>
            <a:r>
              <a:rPr 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3</a:t>
            </a:r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、二进制（十进制）多字节乘法程序</a:t>
            </a:r>
            <a:endParaRPr lang="zh-CN" altLang="en-US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590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23850" y="333375"/>
            <a:ext cx="2735103" cy="587425"/>
            <a:chOff x="0" y="0"/>
            <a:chExt cx="2736578" cy="587475"/>
          </a:xfrm>
        </p:grpSpPr>
        <p:sp>
          <p:nvSpPr>
            <p:cNvPr id="3" name="直角三角形 21"/>
            <p:cNvSpPr>
              <a:spLocks noChangeArrowheads="1"/>
            </p:cNvSpPr>
            <p:nvPr/>
          </p:nvSpPr>
          <p:spPr bwMode="auto">
            <a:xfrm rot="5400000">
              <a:off x="0" y="0"/>
              <a:ext cx="180020" cy="180020"/>
            </a:xfrm>
            <a:prstGeom prst="rtTriangle">
              <a:avLst/>
            </a:prstGeom>
            <a:solidFill>
              <a:srgbClr val="0070C0"/>
            </a:solidFill>
            <a:ln w="25400" cap="flat" cmpd="sng">
              <a:solidFill>
                <a:srgbClr val="0070C0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000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4" name="TextBox 23"/>
            <p:cNvSpPr>
              <a:spLocks noChangeArrowheads="1"/>
            </p:cNvSpPr>
            <p:nvPr/>
          </p:nvSpPr>
          <p:spPr bwMode="auto">
            <a:xfrm>
              <a:off x="88272" y="2650"/>
              <a:ext cx="2648306" cy="584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32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三、</a:t>
              </a:r>
              <a:r>
                <a:rPr lang="zh-CN" altLang="en-US" sz="32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实验内容</a:t>
              </a:r>
            </a:p>
          </p:txBody>
        </p:sp>
      </p:grpSp>
      <p:sp>
        <p:nvSpPr>
          <p:cNvPr id="5" name="矩形 1"/>
          <p:cNvSpPr>
            <a:spLocks noChangeArrowheads="1"/>
          </p:cNvSpPr>
          <p:nvPr/>
        </p:nvSpPr>
        <p:spPr bwMode="auto">
          <a:xfrm>
            <a:off x="511175" y="1052513"/>
            <a:ext cx="81645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/>
            <a:r>
              <a:rPr 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3</a:t>
            </a:r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、二进制（十进制）多字节乘法程序</a:t>
            </a:r>
            <a:endParaRPr lang="zh-CN" altLang="en-US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1556792"/>
            <a:ext cx="4320480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 flipH="1">
            <a:off x="5004048" y="1556792"/>
            <a:ext cx="367164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defRPr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段</a:t>
            </a:r>
            <a:r>
              <a:rPr lang="zh-CN" altLang="en-US" dirty="0"/>
              <a:t>定义伪指令：</a:t>
            </a:r>
            <a:endParaRPr lang="en-US" altLang="zh-CN" dirty="0"/>
          </a:p>
          <a:p>
            <a:r>
              <a:rPr lang="zh-CN" altLang="en-US" dirty="0"/>
              <a:t>把程序分成若干逻辑段，实现存储器的分段管理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格式</a:t>
            </a:r>
            <a:r>
              <a:rPr lang="en-US" altLang="zh-CN" dirty="0" smtClean="0"/>
              <a:t>:</a:t>
            </a:r>
            <a:r>
              <a:rPr lang="zh-CN" altLang="en-US" dirty="0" smtClean="0"/>
              <a:t>段名 </a:t>
            </a:r>
            <a:r>
              <a:rPr lang="en-US" altLang="zh-CN" dirty="0" smtClean="0"/>
              <a:t>SEGMENT [</a:t>
            </a:r>
            <a:r>
              <a:rPr lang="zh-CN" altLang="en-US" dirty="0" smtClean="0"/>
              <a:t>定位类型</a:t>
            </a:r>
            <a:r>
              <a:rPr lang="en-US" altLang="zh-CN" dirty="0" smtClean="0"/>
              <a:t>][</a:t>
            </a:r>
            <a:r>
              <a:rPr lang="zh-CN" altLang="en-US" dirty="0" smtClean="0"/>
              <a:t>组合类型</a:t>
            </a:r>
            <a:r>
              <a:rPr lang="en-US" altLang="zh-CN" dirty="0" smtClean="0"/>
              <a:t>][</a:t>
            </a:r>
            <a:r>
              <a:rPr lang="zh-CN" altLang="en-US" dirty="0" smtClean="0"/>
              <a:t>类别名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 flipH="1">
            <a:off x="5004049" y="3140968"/>
            <a:ext cx="367163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defRPr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数据定义伪指令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 smtClean="0"/>
              <a:t>用来定义变量的类型，给存储器赋初值，或给变量分配存储空间。</a:t>
            </a:r>
            <a:endParaRPr lang="en-US" altLang="zh-CN" dirty="0" smtClean="0"/>
          </a:p>
          <a:p>
            <a:r>
              <a:rPr lang="zh-CN" altLang="en-US" dirty="0" smtClean="0"/>
              <a:t>格式：</a:t>
            </a:r>
            <a:r>
              <a:rPr lang="en-US" altLang="zh-CN" dirty="0" smtClean="0"/>
              <a:t>[</a:t>
            </a:r>
            <a:r>
              <a:rPr lang="zh-CN" altLang="en-US" dirty="0" smtClean="0"/>
              <a:t>变量名</a:t>
            </a:r>
            <a:r>
              <a:rPr lang="en-US" altLang="zh-CN" dirty="0" smtClean="0"/>
              <a:t>] </a:t>
            </a:r>
            <a:r>
              <a:rPr lang="zh-CN" altLang="en-US" dirty="0" smtClean="0"/>
              <a:t>数据定义符 操作数</a:t>
            </a:r>
            <a:r>
              <a:rPr lang="en-US" altLang="zh-CN" dirty="0" smtClean="0"/>
              <a:t>[</a:t>
            </a:r>
            <a:r>
              <a:rPr lang="zh-CN" altLang="en-US" dirty="0" smtClean="0"/>
              <a:t>操作数，</a:t>
            </a:r>
            <a:r>
              <a:rPr lang="en-US" altLang="zh-CN" dirty="0" smtClean="0"/>
              <a:t>···]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 flipH="1">
            <a:off x="5004048" y="4770696"/>
            <a:ext cx="367163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defRPr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段寻址伪指令：</a:t>
            </a:r>
            <a:endParaRPr lang="en-US" altLang="zh-CN" dirty="0"/>
          </a:p>
          <a:p>
            <a:r>
              <a:rPr lang="zh-CN" altLang="en-US" dirty="0" smtClean="0"/>
              <a:t>设置或撤销在</a:t>
            </a:r>
            <a:r>
              <a:rPr lang="zh-CN" altLang="en-US" dirty="0"/>
              <a:t>段</a:t>
            </a:r>
            <a:r>
              <a:rPr lang="zh-CN" altLang="en-US" dirty="0" smtClean="0"/>
              <a:t>定义伪指令中定义过的段名所使用的段寄存器。</a:t>
            </a:r>
            <a:endParaRPr lang="en-US" altLang="zh-CN" dirty="0" smtClean="0"/>
          </a:p>
          <a:p>
            <a:r>
              <a:rPr lang="zh-CN" altLang="en-US" dirty="0" smtClean="0"/>
              <a:t>格式：</a:t>
            </a:r>
            <a:r>
              <a:rPr lang="en-US" altLang="zh-CN" dirty="0" smtClean="0"/>
              <a:t>ASSUME </a:t>
            </a:r>
            <a:r>
              <a:rPr lang="zh-CN" altLang="en-US" dirty="0" smtClean="0"/>
              <a:t>段寄存器名：段名，段寄存器名：段名</a:t>
            </a:r>
            <a:r>
              <a:rPr lang="en-US" altLang="zh-CN" dirty="0" smtClean="0"/>
              <a:t>···</a:t>
            </a:r>
          </a:p>
        </p:txBody>
      </p:sp>
      <p:sp>
        <p:nvSpPr>
          <p:cNvPr id="8" name="矩形 7"/>
          <p:cNvSpPr/>
          <p:nvPr/>
        </p:nvSpPr>
        <p:spPr>
          <a:xfrm>
            <a:off x="1619673" y="4770696"/>
            <a:ext cx="1944216" cy="100040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>
            <a:stCxn id="8" idx="0"/>
          </p:cNvCxnSpPr>
          <p:nvPr/>
        </p:nvCxnSpPr>
        <p:spPr>
          <a:xfrm flipV="1">
            <a:off x="2591781" y="4093142"/>
            <a:ext cx="396043" cy="6775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147794" y="3236720"/>
            <a:ext cx="2832189" cy="892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buFont typeface="Arial" pitchFamily="34" charset="0"/>
              <a:buChar char="•"/>
              <a:defRPr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indent="0">
              <a:buNone/>
            </a:pPr>
            <a:r>
              <a:rPr lang="zh-CN" altLang="en-US" dirty="0"/>
              <a:t>初始化段</a:t>
            </a:r>
            <a:r>
              <a:rPr lang="zh-CN" altLang="en-US" dirty="0" smtClean="0"/>
              <a:t>寄存器，将段基址赋到段寄存器中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1600" dirty="0" smtClean="0"/>
              <a:t>注意不能直接赋值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745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23850" y="333375"/>
            <a:ext cx="2735103" cy="587425"/>
            <a:chOff x="0" y="0"/>
            <a:chExt cx="2736578" cy="587475"/>
          </a:xfrm>
        </p:grpSpPr>
        <p:sp>
          <p:nvSpPr>
            <p:cNvPr id="3" name="直角三角形 21"/>
            <p:cNvSpPr>
              <a:spLocks noChangeArrowheads="1"/>
            </p:cNvSpPr>
            <p:nvPr/>
          </p:nvSpPr>
          <p:spPr bwMode="auto">
            <a:xfrm rot="5400000">
              <a:off x="0" y="0"/>
              <a:ext cx="180020" cy="180020"/>
            </a:xfrm>
            <a:prstGeom prst="rtTriangle">
              <a:avLst/>
            </a:prstGeom>
            <a:solidFill>
              <a:srgbClr val="0070C0"/>
            </a:solidFill>
            <a:ln w="25400" cap="flat" cmpd="sng">
              <a:solidFill>
                <a:srgbClr val="0070C0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000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4" name="TextBox 23"/>
            <p:cNvSpPr>
              <a:spLocks noChangeArrowheads="1"/>
            </p:cNvSpPr>
            <p:nvPr/>
          </p:nvSpPr>
          <p:spPr bwMode="auto">
            <a:xfrm>
              <a:off x="88272" y="2650"/>
              <a:ext cx="2648306" cy="584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32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三、</a:t>
              </a:r>
              <a:r>
                <a:rPr lang="zh-CN" altLang="en-US" sz="32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实验内容</a:t>
              </a:r>
            </a:p>
          </p:txBody>
        </p:sp>
      </p:grpSp>
      <p:sp>
        <p:nvSpPr>
          <p:cNvPr id="5" name="矩形 1"/>
          <p:cNvSpPr>
            <a:spLocks noChangeArrowheads="1"/>
          </p:cNvSpPr>
          <p:nvPr/>
        </p:nvSpPr>
        <p:spPr bwMode="auto">
          <a:xfrm>
            <a:off x="511175" y="1052513"/>
            <a:ext cx="81645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/>
            <a:r>
              <a:rPr 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3</a:t>
            </a:r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、二进制（十进制）多字节乘法程序</a:t>
            </a:r>
            <a:endParaRPr lang="zh-CN" altLang="en-US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463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实用手势矢量素材（二）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" t="9124" r="51369" b="46365"/>
          <a:stretch/>
        </p:blipFill>
        <p:spPr bwMode="auto">
          <a:xfrm>
            <a:off x="1331640" y="1986849"/>
            <a:ext cx="2561359" cy="1703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32765" y="3653530"/>
            <a:ext cx="1008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谢 谢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12882" y="4210531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欢迎各位老师批评指正</a:t>
            </a:r>
            <a:endParaRPr lang="zh-CN" altLang="en-US" sz="2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000354" y="4177120"/>
            <a:ext cx="2574526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35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475</Words>
  <Application>Microsoft Office PowerPoint</Application>
  <PresentationFormat>全屏显示(4:3)</PresentationFormat>
  <Paragraphs>84</Paragraphs>
  <Slides>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Cruzechen</cp:lastModifiedBy>
  <cp:revision>38</cp:revision>
  <dcterms:created xsi:type="dcterms:W3CDTF">2013-03-26T04:43:22Z</dcterms:created>
  <dcterms:modified xsi:type="dcterms:W3CDTF">2013-10-27T14:00:43Z</dcterms:modified>
</cp:coreProperties>
</file>