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74EE-BCF9-4312-A200-1EFE19A88959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E32CD-2A17-4837-91D9-289BA960B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0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F395-C063-4CD6-92B8-E4C473FA76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2CD-2A17-4837-91D9-289BA960B6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8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928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6163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6163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005576"/>
            <a:ext cx="323528" cy="3024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8856985" y="1005576"/>
            <a:ext cx="323528" cy="30243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6163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23728" y="2499742"/>
            <a:ext cx="4698522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5776" y="1449510"/>
            <a:ext cx="3164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实验六 表处理程序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2483768" y="1500631"/>
            <a:ext cx="135015" cy="135015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6381201" y="2283718"/>
            <a:ext cx="135015" cy="135015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61414" y="1923678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实验七 子程序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参数传递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7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749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START:  MOV       AX,DATAS</a:t>
            </a:r>
          </a:p>
          <a:p>
            <a:r>
              <a:rPr lang="en-US" altLang="zh-CN" dirty="0"/>
              <a:t>              MOV       DS,AX</a:t>
            </a:r>
          </a:p>
          <a:p>
            <a:r>
              <a:rPr lang="en-US" altLang="zh-CN" dirty="0"/>
              <a:t>              MOV       AX,STACKS</a:t>
            </a:r>
          </a:p>
          <a:p>
            <a:r>
              <a:rPr lang="en-US" altLang="zh-CN" dirty="0"/>
              <a:t>              MOV       SS,AX</a:t>
            </a:r>
          </a:p>
          <a:p>
            <a:r>
              <a:rPr lang="en-US" altLang="zh-CN" dirty="0"/>
              <a:t>              MOV       SP,SIZE BUF</a:t>
            </a:r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LEA       BX,DATA1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PUSH      BX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LEA       BX,SUM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PUSH      BX</a:t>
            </a:r>
          </a:p>
          <a:p>
            <a:r>
              <a:rPr lang="en-US" altLang="zh-CN" dirty="0" smtClean="0"/>
              <a:t>             CALL      </a:t>
            </a:r>
            <a:r>
              <a:rPr lang="en-US" altLang="zh-CN" dirty="0"/>
              <a:t>SUM1</a:t>
            </a:r>
          </a:p>
          <a:p>
            <a:r>
              <a:rPr lang="en-US" altLang="zh-CN" dirty="0"/>
              <a:t>              MOV       AH,4CH</a:t>
            </a:r>
          </a:p>
          <a:p>
            <a:r>
              <a:rPr lang="en-US" altLang="zh-CN" dirty="0"/>
              <a:t>              INT       21H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840" y="262514"/>
            <a:ext cx="280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SUM1  PROC      NEAR</a:t>
            </a:r>
          </a:p>
          <a:p>
            <a:r>
              <a:rPr lang="en-US" altLang="zh-CN" dirty="0"/>
              <a:t>              PUSH      AX</a:t>
            </a:r>
          </a:p>
          <a:p>
            <a:r>
              <a:rPr lang="en-US" altLang="zh-CN" dirty="0"/>
              <a:t>              PUSH      BX</a:t>
            </a:r>
          </a:p>
          <a:p>
            <a:r>
              <a:rPr lang="en-US" altLang="zh-CN" dirty="0"/>
              <a:t>              PUSH      BP</a:t>
            </a:r>
          </a:p>
          <a:p>
            <a:r>
              <a:rPr lang="en-US" altLang="zh-CN" dirty="0"/>
              <a:t>              MOV       BP,SP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MOV       BX,[BP+8]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MOV       SI,[BP+10]</a:t>
            </a:r>
          </a:p>
          <a:p>
            <a:r>
              <a:rPr lang="en-US" altLang="zh-CN" dirty="0"/>
              <a:t>              MOV       AX,0</a:t>
            </a:r>
          </a:p>
          <a:p>
            <a:r>
              <a:rPr lang="en-US" altLang="zh-CN" dirty="0"/>
              <a:t>              MOV       AL,[SI]</a:t>
            </a:r>
          </a:p>
          <a:p>
            <a:r>
              <a:rPr lang="en-US" altLang="zh-CN" dirty="0"/>
              <a:t>              INC       SI</a:t>
            </a:r>
          </a:p>
          <a:p>
            <a:r>
              <a:rPr lang="en-US" altLang="zh-CN" dirty="0"/>
              <a:t>              ADD       AL,[SI]</a:t>
            </a:r>
          </a:p>
          <a:p>
            <a:r>
              <a:rPr lang="en-US" altLang="zh-CN" dirty="0"/>
              <a:t>              ADC       AH,0</a:t>
            </a:r>
          </a:p>
          <a:p>
            <a:r>
              <a:rPr lang="en-US" altLang="zh-CN" dirty="0"/>
              <a:t>              MOV       [BX],AX</a:t>
            </a:r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2080" y="195486"/>
            <a:ext cx="23730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POP       </a:t>
            </a:r>
            <a:r>
              <a:rPr lang="en-US" altLang="zh-CN" dirty="0"/>
              <a:t>BP</a:t>
            </a:r>
          </a:p>
          <a:p>
            <a:r>
              <a:rPr lang="en-US" altLang="zh-CN" dirty="0"/>
              <a:t>              POP       BX</a:t>
            </a:r>
          </a:p>
          <a:p>
            <a:r>
              <a:rPr lang="en-US" altLang="zh-CN" dirty="0"/>
              <a:t>              POP       AX</a:t>
            </a:r>
          </a:p>
          <a:p>
            <a:r>
              <a:rPr lang="en-US" altLang="zh-CN" dirty="0"/>
              <a:t>              RET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SUM1  </a:t>
            </a:r>
            <a:r>
              <a:rPr lang="en-US" altLang="zh-CN" dirty="0"/>
              <a:t>ENDP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CODE  </a:t>
            </a:r>
            <a:r>
              <a:rPr lang="en-US" altLang="zh-CN" dirty="0"/>
              <a:t>ENDS</a:t>
            </a:r>
          </a:p>
          <a:p>
            <a:r>
              <a:rPr lang="en-US" altLang="zh-CN" dirty="0"/>
              <a:t>              END       START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74798"/>
              </p:ext>
            </p:extLst>
          </p:nvPr>
        </p:nvGraphicFramePr>
        <p:xfrm>
          <a:off x="8028384" y="262514"/>
          <a:ext cx="743744" cy="4486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/>
              </a:tblGrid>
              <a:tr h="403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BP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BP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BX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BX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AX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AX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SUM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SUM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  <a:tr h="371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203848" y="174583"/>
            <a:ext cx="0" cy="426937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28049" y="174582"/>
            <a:ext cx="0" cy="426937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1063" y="174583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</a:t>
            </a:r>
          </a:p>
          <a:p>
            <a:r>
              <a:rPr lang="en-US" altLang="zh-CN" dirty="0" smtClean="0"/>
              <a:t>(BP)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26749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/>
              <a:t>利用</a:t>
            </a:r>
            <a:r>
              <a:rPr lang="zh-CN" altLang="en-US" b="1" dirty="0" smtClean="0"/>
              <a:t>地址表</a:t>
            </a:r>
            <a:r>
              <a:rPr lang="zh-CN" altLang="zh-CN" b="1" dirty="0" smtClean="0"/>
              <a:t>进行</a:t>
            </a:r>
            <a:r>
              <a:rPr lang="zh-CN" altLang="zh-CN" b="1" dirty="0"/>
              <a:t>参数传递</a:t>
            </a:r>
            <a:r>
              <a:rPr lang="zh-CN" altLang="zh-CN" b="1" dirty="0" smtClean="0"/>
              <a:t>：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560" y="63682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STACKS  SEGMENT</a:t>
            </a:r>
          </a:p>
          <a:p>
            <a:r>
              <a:rPr lang="en-US" altLang="zh-CN" dirty="0"/>
              <a:t>         BUF  DW        20 DUP(?)</a:t>
            </a:r>
          </a:p>
          <a:p>
            <a:r>
              <a:rPr lang="en-US" altLang="zh-CN" dirty="0"/>
              <a:t>      STACKS  ENDS</a:t>
            </a:r>
          </a:p>
          <a:p>
            <a:r>
              <a:rPr lang="en-US" altLang="zh-CN" dirty="0"/>
              <a:t>       DATAS  SEGMENT               ;</a:t>
            </a:r>
            <a:r>
              <a:rPr lang="zh-CN" altLang="en-US" dirty="0"/>
              <a:t>数据段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DATA1  DB        0FFH,0FEH</a:t>
            </a:r>
          </a:p>
          <a:p>
            <a:r>
              <a:rPr lang="en-US" altLang="zh-CN" dirty="0"/>
              <a:t>         SUM  DW        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LIST  DW        2 DUP(0)</a:t>
            </a:r>
          </a:p>
          <a:p>
            <a:r>
              <a:rPr lang="en-US" altLang="zh-CN" dirty="0"/>
              <a:t>       DATAS  ENDS</a:t>
            </a:r>
          </a:p>
          <a:p>
            <a:r>
              <a:rPr lang="en-US" altLang="zh-CN" dirty="0"/>
              <a:t>        CODE  SEGMENT</a:t>
            </a:r>
          </a:p>
          <a:p>
            <a:r>
              <a:rPr lang="en-US" altLang="zh-CN" dirty="0"/>
              <a:t>              ASSUME    CS:CODE,DS:DATAS,SS:STACKS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7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749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/>
              <a:t>利用</a:t>
            </a:r>
            <a:r>
              <a:rPr lang="zh-CN" altLang="en-US" b="1" dirty="0" smtClean="0"/>
              <a:t>地址表</a:t>
            </a:r>
            <a:r>
              <a:rPr lang="zh-CN" altLang="zh-CN" b="1" dirty="0" smtClean="0"/>
              <a:t>进行</a:t>
            </a:r>
            <a:r>
              <a:rPr lang="zh-CN" altLang="zh-CN" b="1" dirty="0"/>
              <a:t>参数传递</a:t>
            </a:r>
            <a:r>
              <a:rPr lang="zh-CN" altLang="zh-CN" b="1" dirty="0" smtClean="0"/>
              <a:t>：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651187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START:  MOV       AX,DATAS</a:t>
            </a:r>
          </a:p>
          <a:p>
            <a:r>
              <a:rPr lang="en-US" altLang="zh-CN" dirty="0"/>
              <a:t>              MOV       DS,AX</a:t>
            </a:r>
          </a:p>
          <a:p>
            <a:r>
              <a:rPr lang="en-US" altLang="zh-CN" dirty="0"/>
              <a:t>              MOV       AX,STACKS</a:t>
            </a:r>
          </a:p>
          <a:p>
            <a:r>
              <a:rPr lang="en-US" altLang="zh-CN" dirty="0"/>
              <a:t>              MOV       SS,AX</a:t>
            </a:r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MOV       LIST,OFFSET DATA1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MOV       LIST+2,OFFSET SUM</a:t>
            </a:r>
          </a:p>
          <a:p>
            <a:r>
              <a:rPr lang="en-US" altLang="zh-CN" dirty="0"/>
              <a:t>              LEA       BX,LIST</a:t>
            </a:r>
          </a:p>
          <a:p>
            <a:r>
              <a:rPr lang="en-US" altLang="zh-CN" dirty="0"/>
              <a:t>                             </a:t>
            </a:r>
          </a:p>
          <a:p>
            <a:r>
              <a:rPr lang="en-US" altLang="zh-CN" dirty="0"/>
              <a:t>              CALL      SUM1</a:t>
            </a:r>
          </a:p>
          <a:p>
            <a:r>
              <a:rPr lang="en-US" altLang="zh-CN" dirty="0"/>
              <a:t>              MOV       SUM,AX</a:t>
            </a:r>
          </a:p>
          <a:p>
            <a:r>
              <a:rPr lang="en-US" altLang="zh-CN" dirty="0"/>
              <a:t>              MOV       AH,4CH</a:t>
            </a:r>
          </a:p>
          <a:p>
            <a:r>
              <a:rPr lang="en-US" altLang="zh-CN" dirty="0"/>
              <a:t>              INT       21H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5937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SUM1  PROC      NEAR</a:t>
            </a:r>
          </a:p>
          <a:p>
            <a:r>
              <a:rPr lang="en-US" altLang="zh-CN" dirty="0"/>
              <a:t>              PUSH      AX</a:t>
            </a:r>
          </a:p>
          <a:p>
            <a:r>
              <a:rPr lang="en-US" altLang="zh-CN" dirty="0"/>
              <a:t>              PUSH      BX</a:t>
            </a:r>
          </a:p>
          <a:p>
            <a:r>
              <a:rPr lang="en-US" altLang="zh-CN" dirty="0"/>
              <a:t>              PUSH      CX</a:t>
            </a:r>
          </a:p>
          <a:p>
            <a:r>
              <a:rPr lang="en-US" altLang="zh-CN" dirty="0"/>
              <a:t>              PUSH      SI</a:t>
            </a:r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MOV       SI,[BX]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MOV       DI,[BX+2]</a:t>
            </a:r>
          </a:p>
          <a:p>
            <a:r>
              <a:rPr lang="en-US" altLang="zh-CN" dirty="0"/>
              <a:t>              MOV       AX,0</a:t>
            </a:r>
          </a:p>
          <a:p>
            <a:r>
              <a:rPr lang="en-US" altLang="zh-CN" dirty="0"/>
              <a:t>              MOV       AL,[SI]</a:t>
            </a:r>
          </a:p>
          <a:p>
            <a:r>
              <a:rPr lang="en-US" altLang="zh-CN" dirty="0"/>
              <a:t>              INC       SI</a:t>
            </a:r>
          </a:p>
          <a:p>
            <a:r>
              <a:rPr lang="en-US" altLang="zh-CN" dirty="0"/>
              <a:t>              ADD       AL,[SI]</a:t>
            </a:r>
          </a:p>
          <a:p>
            <a:r>
              <a:rPr lang="en-US" altLang="zh-CN" dirty="0"/>
              <a:t>              ADC       AH,0</a:t>
            </a:r>
          </a:p>
          <a:p>
            <a:r>
              <a:rPr lang="en-US" altLang="zh-CN" dirty="0"/>
              <a:t>              MOV       [DI],AX</a:t>
            </a:r>
          </a:p>
        </p:txBody>
      </p:sp>
      <p:sp>
        <p:nvSpPr>
          <p:cNvPr id="5" name="矩形 4"/>
          <p:cNvSpPr/>
          <p:nvPr/>
        </p:nvSpPr>
        <p:spPr>
          <a:xfrm>
            <a:off x="6354960" y="607457"/>
            <a:ext cx="2465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POP       </a:t>
            </a:r>
            <a:r>
              <a:rPr lang="en-US" altLang="zh-CN" dirty="0"/>
              <a:t>SI</a:t>
            </a:r>
          </a:p>
          <a:p>
            <a:r>
              <a:rPr lang="en-US" altLang="zh-CN" dirty="0" smtClean="0"/>
              <a:t>POP       </a:t>
            </a:r>
            <a:r>
              <a:rPr lang="en-US" altLang="zh-CN" dirty="0"/>
              <a:t>CX</a:t>
            </a:r>
          </a:p>
          <a:p>
            <a:r>
              <a:rPr lang="en-US" altLang="zh-CN" dirty="0" smtClean="0"/>
              <a:t>POP       </a:t>
            </a:r>
            <a:r>
              <a:rPr lang="en-US" altLang="zh-CN" dirty="0"/>
              <a:t>BX</a:t>
            </a:r>
          </a:p>
          <a:p>
            <a:r>
              <a:rPr lang="en-US" altLang="zh-CN" dirty="0" smtClean="0"/>
              <a:t>POP       </a:t>
            </a:r>
            <a:r>
              <a:rPr lang="en-US" altLang="zh-CN" dirty="0"/>
              <a:t>AX</a:t>
            </a:r>
          </a:p>
          <a:p>
            <a:r>
              <a:rPr lang="en-US" altLang="zh-CN" dirty="0" smtClean="0"/>
              <a:t>RET</a:t>
            </a:r>
            <a:endParaRPr lang="en-US" altLang="zh-CN" dirty="0"/>
          </a:p>
          <a:p>
            <a:r>
              <a:rPr lang="en-US" altLang="zh-CN" dirty="0" smtClean="0"/>
              <a:t>SUM1  ENDP</a:t>
            </a:r>
          </a:p>
          <a:p>
            <a:r>
              <a:rPr lang="en-US" altLang="zh-CN" dirty="0" smtClean="0"/>
              <a:t>CODE  </a:t>
            </a:r>
            <a:r>
              <a:rPr lang="en-US" altLang="zh-CN" dirty="0"/>
              <a:t>ENDS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END       </a:t>
            </a:r>
            <a:r>
              <a:rPr lang="en-US" altLang="zh-CN" dirty="0"/>
              <a:t>START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46740"/>
              </p:ext>
            </p:extLst>
          </p:nvPr>
        </p:nvGraphicFramePr>
        <p:xfrm>
          <a:off x="6444208" y="3723878"/>
          <a:ext cx="20398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944"/>
                <a:gridCol w="1019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4960" y="3363838"/>
            <a:ext cx="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2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>
            <a:spLocks noChangeArrowheads="1"/>
          </p:cNvSpPr>
          <p:nvPr/>
        </p:nvSpPr>
        <p:spPr bwMode="auto">
          <a:xfrm>
            <a:off x="434633" y="173663"/>
            <a:ext cx="273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实验六 实验内容</a:t>
            </a:r>
            <a:r>
              <a:rPr lang="zh-CN" altLang="en-US" sz="2400" b="1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</a:t>
            </a:r>
          </a:p>
        </p:txBody>
      </p:sp>
      <p:sp>
        <p:nvSpPr>
          <p:cNvPr id="7" name="矩形 6"/>
          <p:cNvSpPr/>
          <p:nvPr/>
        </p:nvSpPr>
        <p:spPr>
          <a:xfrm>
            <a:off x="515342" y="696238"/>
            <a:ext cx="702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、对已知长度的无符号字节数组进行从小到大排序（冒泡排序法）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294" y="1076270"/>
            <a:ext cx="8060851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相邻的元素。如果第一个比第二个大，就交换他们两个。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对每一对相邻元素作同样的工作，从开始第一对到结尾的最后一对。在这一点，最后的元素应该会是最大的数。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针对所有的元素重复以上的步骤，除了最后一个。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持续每次对越来越少的元素重复上面的步骤，直到没有任何一对数字需要比较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173"/>
              </p:ext>
            </p:extLst>
          </p:nvPr>
        </p:nvGraphicFramePr>
        <p:xfrm>
          <a:off x="1403648" y="2627176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03648" y="2627176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20372"/>
              </p:ext>
            </p:extLst>
          </p:nvPr>
        </p:nvGraphicFramePr>
        <p:xfrm>
          <a:off x="1403648" y="3125512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830423" y="3131232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23630"/>
              </p:ext>
            </p:extLst>
          </p:nvPr>
        </p:nvGraphicFramePr>
        <p:xfrm>
          <a:off x="1394723" y="3707296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248069" y="3707296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57574"/>
              </p:ext>
            </p:extLst>
          </p:nvPr>
        </p:nvGraphicFramePr>
        <p:xfrm>
          <a:off x="1383973" y="4355368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78166"/>
              </p:ext>
            </p:extLst>
          </p:nvPr>
        </p:nvGraphicFramePr>
        <p:xfrm>
          <a:off x="3707904" y="2594834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3707904" y="2571750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66062"/>
              </p:ext>
            </p:extLst>
          </p:nvPr>
        </p:nvGraphicFramePr>
        <p:xfrm>
          <a:off x="3707904" y="3124853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4139952" y="3120853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47753"/>
              </p:ext>
            </p:extLst>
          </p:nvPr>
        </p:nvGraphicFramePr>
        <p:xfrm>
          <a:off x="3707904" y="3707296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00859"/>
              </p:ext>
            </p:extLst>
          </p:nvPr>
        </p:nvGraphicFramePr>
        <p:xfrm>
          <a:off x="5868144" y="2571750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5868144" y="2571750"/>
            <a:ext cx="8640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34058"/>
              </p:ext>
            </p:extLst>
          </p:nvPr>
        </p:nvGraphicFramePr>
        <p:xfrm>
          <a:off x="5868144" y="3115133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2" grpId="0" animBg="1"/>
      <p:bldP spid="24" grpId="0" animBg="1"/>
      <p:bldP spid="30" grpId="0" animBg="1"/>
      <p:bldP spid="32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3258" y="36496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改进冒泡排序法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734296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但并不是所有的数组都需要比较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n(n-1)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次，可以采取设标志位的方法：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在一次循环中，若有发生交换，则将标志位置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则可在每次进入循环前判断标志位，若标志位为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，则表示退出循环，完成排序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4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3"/>
          <p:cNvSpPr>
            <a:spLocks noChangeArrowheads="1"/>
          </p:cNvSpPr>
          <p:nvPr/>
        </p:nvSpPr>
        <p:spPr bwMode="auto">
          <a:xfrm>
            <a:off x="434633" y="173663"/>
            <a:ext cx="3191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实验六 实验内容二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</a:t>
            </a:r>
            <a:endParaRPr lang="zh-CN" altLang="en-US" sz="2400" b="1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206" y="627534"/>
            <a:ext cx="8060851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熟悉串操作指令：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基本串操作指令中源操作数地址由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DS:SI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提供，目的操作数由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ES:DI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提供。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串操作的方向是递增还是递减由标志位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确定：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DF=1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，按递减方向进行，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DF=0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，按递增方向进行。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串传送指令：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MOVS(MOVSB/MOVSW)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取串指令：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LODS(LODSB/LODSW)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存串指令：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STOS(STOSB/STOSW)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串比较指令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:CMPS(CMPSB/CMPSW)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串搜索指令：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SCAS(SCASB/SCASW)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07580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熟悉重复前缀指令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 (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重复次数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:CX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无条件重复前缀指令格式：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条件重复前缀指令格式：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REPE/REPZ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REPNE/REPNZ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>
            <a:spLocks noChangeArrowheads="1"/>
          </p:cNvSpPr>
          <p:nvPr/>
        </p:nvSpPr>
        <p:spPr bwMode="auto">
          <a:xfrm>
            <a:off x="434633" y="173663"/>
            <a:ext cx="3191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实验七 实验内容二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</a:t>
            </a:r>
            <a:endParaRPr lang="zh-CN" altLang="en-US" sz="2400" b="1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55206" y="627534"/>
                <a:ext cx="8060851" cy="2092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子程序设计：</a:t>
                </a:r>
                <a:endParaRPr lang="en-US" altLang="zh-CN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内调</a:t>
                </a:r>
                <a:r>
                  <a:rPr lang="zh-CN" altLang="en-US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用：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CALL </a:t>
                </a:r>
                <a:r>
                  <a:rPr lang="zh-CN" altLang="en-US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过程名     </a:t>
                </a:r>
                <a:r>
                  <a:rPr lang="en-US" altLang="zh-CN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r>
                  <a:rPr lang="en-US" altLang="zh-CN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(SP)-2,SS:[SP]IP,   </a:t>
                </a:r>
                <a:r>
                  <a:rPr lang="zh-CN" altLang="en-US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保护断点</a:t>
                </a:r>
                <a:endParaRPr lang="en-US" altLang="zh-CN" sz="16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 </a:t>
                </a:r>
                <a:r>
                  <a:rPr lang="en-US" altLang="zh-CN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                                         IP(IP)+16</a:t>
                </a:r>
                <a:r>
                  <a:rPr lang="zh-CN" altLang="en-US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位偏移量        转子程序入口</a:t>
                </a:r>
                <a:endParaRPr lang="en-US" altLang="zh-CN" sz="16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调用范围：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±</m:t>
                    </m:r>
                  </m:oMath>
                </a14:m>
                <a:r>
                  <a:rPr lang="en-US" altLang="zh-CN" sz="16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32KB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CN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600" b="1" dirty="0" smtClean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段</a:t>
                </a:r>
                <a:r>
                  <a:rPr lang="zh-CN" altLang="en-US" sz="1600" b="1" dirty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内返回</a:t>
                </a:r>
                <a:r>
                  <a:rPr lang="zh-CN" altLang="en-US" sz="1600" b="1" dirty="0" smtClean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：</a:t>
                </a:r>
                <a:r>
                  <a:rPr lang="en-US" altLang="zh-CN" sz="1600" b="1" dirty="0" smtClean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RET                   </a:t>
                </a:r>
                <a:r>
                  <a:rPr lang="en-US" altLang="zh-CN" sz="1600" b="1" dirty="0" smtClean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IP</a:t>
                </a:r>
                <a:r>
                  <a:rPr lang="en-US" altLang="zh-CN" sz="1600" b="1" dirty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SS:[SP] </a:t>
                </a:r>
                <a:r>
                  <a:rPr lang="en-US" altLang="zh-CN" sz="1600" b="1" dirty="0" smtClean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, </a:t>
                </a:r>
                <a:r>
                  <a:rPr lang="zh-CN" altLang="en-US" sz="1600" b="1" dirty="0" smtClean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恢复断点</a:t>
                </a:r>
                <a:endParaRPr lang="en-US" altLang="zh-CN" sz="16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 </a:t>
                </a:r>
                <a:r>
                  <a:rPr lang="en-US" altLang="zh-CN" sz="1600" b="1" dirty="0" smtClean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                                         </a:t>
                </a:r>
                <a:r>
                  <a:rPr lang="en-US" altLang="zh-CN" sz="1600" b="1" dirty="0" smtClean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r>
                  <a:rPr lang="en-US" altLang="zh-CN" sz="1600" b="1" dirty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(</a:t>
                </a:r>
                <a:r>
                  <a:rPr lang="en-US" altLang="zh-CN" sz="1600" b="1" dirty="0" smtClean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SP)+2  </a:t>
                </a:r>
                <a:endParaRPr lang="en-US" altLang="zh-CN" sz="1600" b="1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6" y="627534"/>
                <a:ext cx="8060851" cy="2092881"/>
              </a:xfrm>
              <a:prstGeom prst="rect">
                <a:avLst/>
              </a:prstGeom>
              <a:blipFill rotWithShape="1">
                <a:blip r:embed="rId2"/>
                <a:stretch>
                  <a:fillRect l="-605" t="-1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605"/>
              </p:ext>
            </p:extLst>
          </p:nvPr>
        </p:nvGraphicFramePr>
        <p:xfrm>
          <a:off x="7820744" y="339502"/>
          <a:ext cx="527720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343390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390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3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 smtClean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XX</a:t>
                      </a:r>
                      <a:endParaRPr lang="zh-CN" altLang="en-US" sz="1500" dirty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8696" y="135758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</a:t>
            </a:r>
            <a:endParaRPr lang="zh-CN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08304" y="778677"/>
            <a:ext cx="512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SP-2</a:t>
            </a:r>
            <a:endParaRPr lang="zh-CN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48500" y="7704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539552" y="2427734"/>
            <a:ext cx="86149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调用：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CALL FAR PTR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过程名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(SP)-2,SS:[SP]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CS,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                         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(SP)-2,SS:[SP]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IP, 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保护断点</a:t>
            </a:r>
            <a:endParaRPr lang="en-US" altLang="zh-CN" sz="1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                         IP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新偏移地址，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CS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新段地址</a:t>
            </a:r>
            <a:endParaRPr lang="en-US" altLang="zh-CN" sz="1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段间</a:t>
            </a:r>
            <a:r>
              <a:rPr lang="zh-CN" altLang="en-US" sz="1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返回：</a:t>
            </a:r>
            <a:r>
              <a:rPr lang="en-US" altLang="zh-CN" sz="1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RET                    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IPSS:[SP] ,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恢复断点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                       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(SP)+2  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                         CS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SS:[SP] ,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恢复断点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                         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(SP)+2  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01893"/>
              </p:ext>
            </p:extLst>
          </p:nvPr>
        </p:nvGraphicFramePr>
        <p:xfrm>
          <a:off x="7830074" y="2355726"/>
          <a:ext cx="639688" cy="171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688"/>
              </a:tblGrid>
              <a:tr h="343390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3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 smtClean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390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3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 smtClean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XX</a:t>
                      </a:r>
                      <a:endParaRPr lang="zh-CN" altLang="en-US" sz="1500" dirty="0"/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88696" y="365372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08304" y="3074819"/>
            <a:ext cx="512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SP-2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8503" y="30737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76694" y="2381239"/>
            <a:ext cx="5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SP-2</a:t>
            </a:r>
            <a:endParaRPr lang="zh-CN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44882" y="2417566"/>
            <a:ext cx="5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/>
              <a:t>SP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20744" y="1006682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IP(H)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20744" y="682197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IP(L)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73347" y="3384549"/>
            <a:ext cx="74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CS(H)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73348" y="3060877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CS(L)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73348" y="2381239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IP(L)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61739" y="2720400"/>
            <a:ext cx="74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IP(H)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07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1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>
            <a:spLocks noChangeArrowheads="1"/>
          </p:cNvSpPr>
          <p:nvPr/>
        </p:nvSpPr>
        <p:spPr bwMode="auto">
          <a:xfrm>
            <a:off x="434633" y="173663"/>
            <a:ext cx="3191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实验七 实验内容二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2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</a:t>
            </a:r>
            <a:endParaRPr lang="zh-CN" altLang="en-US" sz="2400" b="1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29883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子程序设计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参数传递：主程序和子程序之间的信息传递称为参数传递。主程序调用子程序之前要把一些参数处置和地址指针传递给子程序，子程序结束后要将运算结果状态及其存放地址等信息回送给主程序。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参数传递可通过</a:t>
            </a:r>
            <a:r>
              <a:rPr lang="zh-CN" altLang="en-US" b="1" u="sng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寄存器、变量、地址表、堆栈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等方式进行。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1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749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/>
              <a:t>利用寄存器进行参数传递</a:t>
            </a:r>
            <a:r>
              <a:rPr lang="zh-CN" altLang="zh-CN" b="1" dirty="0" smtClean="0"/>
              <a:t>：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96549" y="667505"/>
            <a:ext cx="30673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 SEGMENT</a:t>
            </a:r>
          </a:p>
          <a:p>
            <a:r>
              <a:rPr lang="en-US" altLang="zh-CN" dirty="0" smtClean="0"/>
              <a:t>ARRAY  </a:t>
            </a:r>
            <a:r>
              <a:rPr lang="en-US" altLang="zh-CN" dirty="0"/>
              <a:t>DB        0FFH,0FEH</a:t>
            </a:r>
          </a:p>
          <a:p>
            <a:r>
              <a:rPr lang="en-US" altLang="zh-CN" dirty="0" smtClean="0"/>
              <a:t>SUM  </a:t>
            </a:r>
            <a:r>
              <a:rPr lang="en-US" altLang="zh-CN" dirty="0"/>
              <a:t>DW        0</a:t>
            </a:r>
          </a:p>
          <a:p>
            <a:r>
              <a:rPr lang="en-US" altLang="zh-CN" dirty="0" smtClean="0"/>
              <a:t>DATA  </a:t>
            </a:r>
            <a:r>
              <a:rPr lang="en-US" altLang="zh-CN" dirty="0"/>
              <a:t>ENDS</a:t>
            </a:r>
          </a:p>
          <a:p>
            <a:r>
              <a:rPr lang="en-US" altLang="zh-CN" dirty="0" smtClean="0"/>
              <a:t>CODE  </a:t>
            </a:r>
            <a:r>
              <a:rPr lang="en-US" altLang="zh-CN" dirty="0"/>
              <a:t>SEGMENT</a:t>
            </a:r>
          </a:p>
          <a:p>
            <a:r>
              <a:rPr lang="en-US" altLang="zh-CN" dirty="0" smtClean="0"/>
              <a:t>ASSUME    </a:t>
            </a:r>
            <a:r>
              <a:rPr lang="en-US" altLang="zh-CN" dirty="0"/>
              <a:t>CS:CODE,DS:DATA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START</a:t>
            </a:r>
            <a:r>
              <a:rPr lang="en-US" altLang="zh-CN" dirty="0"/>
              <a:t>:  MOV       AX,DATA</a:t>
            </a:r>
          </a:p>
          <a:p>
            <a:r>
              <a:rPr lang="en-US" altLang="zh-CN" dirty="0"/>
              <a:t>              MOV       DS,AX</a:t>
            </a:r>
          </a:p>
          <a:p>
            <a:r>
              <a:rPr lang="en-US" altLang="zh-CN" dirty="0"/>
              <a:t>              LEA       </a:t>
            </a:r>
            <a:r>
              <a:rPr lang="en-US" altLang="zh-CN" b="1" dirty="0">
                <a:solidFill>
                  <a:srgbClr val="FF0000"/>
                </a:solidFill>
              </a:rPr>
              <a:t>SI</a:t>
            </a:r>
            <a:r>
              <a:rPr lang="en-US" altLang="zh-CN" dirty="0"/>
              <a:t>,ARRAY</a:t>
            </a:r>
          </a:p>
          <a:p>
            <a:r>
              <a:rPr lang="en-US" altLang="zh-CN" dirty="0"/>
              <a:t>              CALL      SUM1</a:t>
            </a:r>
          </a:p>
          <a:p>
            <a:r>
              <a:rPr lang="en-US" altLang="zh-CN" dirty="0"/>
              <a:t>              MOV       SUM,</a:t>
            </a:r>
            <a:r>
              <a:rPr lang="en-US" altLang="zh-CN" b="1" dirty="0">
                <a:solidFill>
                  <a:srgbClr val="00B050"/>
                </a:solidFill>
              </a:rPr>
              <a:t>AX</a:t>
            </a:r>
          </a:p>
          <a:p>
            <a:r>
              <a:rPr lang="en-US" altLang="zh-CN" dirty="0"/>
              <a:t>              MOV       AH,4CH</a:t>
            </a:r>
          </a:p>
          <a:p>
            <a:r>
              <a:rPr lang="en-US" altLang="zh-CN" dirty="0"/>
              <a:t>              INT       </a:t>
            </a:r>
            <a:r>
              <a:rPr lang="en-US" altLang="zh-CN" dirty="0" smtClean="0"/>
              <a:t>21H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596545" y="667505"/>
            <a:ext cx="28758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SUM1  PROC      NEAR</a:t>
            </a:r>
          </a:p>
          <a:p>
            <a:r>
              <a:rPr lang="en-US" altLang="zh-CN" dirty="0"/>
              <a:t>              MOV       AX,0</a:t>
            </a:r>
          </a:p>
          <a:p>
            <a:r>
              <a:rPr lang="en-US" altLang="zh-CN" dirty="0"/>
              <a:t>              MOV       AL,[</a:t>
            </a:r>
            <a:r>
              <a:rPr lang="en-US" altLang="zh-CN" b="1" dirty="0">
                <a:solidFill>
                  <a:srgbClr val="FF0000"/>
                </a:solidFill>
              </a:rPr>
              <a:t>SI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      INC       SI</a:t>
            </a:r>
          </a:p>
          <a:p>
            <a:r>
              <a:rPr lang="en-US" altLang="zh-CN" dirty="0"/>
              <a:t>              ADD   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AL</a:t>
            </a:r>
            <a:r>
              <a:rPr lang="en-US" altLang="zh-CN" dirty="0"/>
              <a:t>,[</a:t>
            </a:r>
            <a:r>
              <a:rPr lang="en-US" altLang="zh-CN" b="1" dirty="0">
                <a:solidFill>
                  <a:srgbClr val="FF0000"/>
                </a:solidFill>
              </a:rPr>
              <a:t>SI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      ADC       </a:t>
            </a:r>
            <a:r>
              <a:rPr lang="en-US" altLang="zh-CN" b="1" dirty="0">
                <a:solidFill>
                  <a:srgbClr val="00B050"/>
                </a:solidFill>
              </a:rPr>
              <a:t>AH</a:t>
            </a:r>
            <a:r>
              <a:rPr lang="en-US" altLang="zh-CN" dirty="0"/>
              <a:t>,0</a:t>
            </a:r>
          </a:p>
          <a:p>
            <a:r>
              <a:rPr lang="en-US" altLang="zh-CN" dirty="0"/>
              <a:t>              </a:t>
            </a:r>
            <a:r>
              <a:rPr lang="en-US" altLang="zh-CN" dirty="0" smtClean="0"/>
              <a:t>RET</a:t>
            </a:r>
          </a:p>
          <a:p>
            <a:r>
              <a:rPr lang="en-US" altLang="zh-CN" dirty="0" smtClean="0"/>
              <a:t>SUM1  </a:t>
            </a:r>
            <a:r>
              <a:rPr lang="en-US" altLang="zh-CN" dirty="0"/>
              <a:t>ENDP</a:t>
            </a:r>
          </a:p>
          <a:p>
            <a:endParaRPr lang="en-US" altLang="zh-CN" dirty="0"/>
          </a:p>
          <a:p>
            <a:r>
              <a:rPr lang="en-US" altLang="zh-CN" dirty="0" smtClean="0"/>
              <a:t>CODE  </a:t>
            </a:r>
            <a:r>
              <a:rPr lang="en-US" altLang="zh-CN" dirty="0"/>
              <a:t>ENDS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END       </a:t>
            </a:r>
            <a:r>
              <a:rPr lang="en-US" altLang="zh-CN" dirty="0"/>
              <a:t>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8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749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/>
              <a:t>利用</a:t>
            </a:r>
            <a:r>
              <a:rPr lang="zh-CN" altLang="en-US" b="1" dirty="0" smtClean="0"/>
              <a:t>存储空间（变量名）</a:t>
            </a:r>
            <a:r>
              <a:rPr lang="zh-CN" altLang="zh-CN" b="1" dirty="0" smtClean="0"/>
              <a:t>进行</a:t>
            </a:r>
            <a:r>
              <a:rPr lang="zh-CN" altLang="zh-CN" b="1" dirty="0"/>
              <a:t>参数传递</a:t>
            </a:r>
            <a:r>
              <a:rPr lang="zh-CN" altLang="zh-CN" b="1" dirty="0" smtClean="0"/>
              <a:t>：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611560" y="64858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DATA  SEGMENT</a:t>
            </a:r>
          </a:p>
          <a:p>
            <a:r>
              <a:rPr lang="en-US" altLang="zh-CN" dirty="0" smtClean="0"/>
              <a:t>ARRAY  </a:t>
            </a:r>
            <a:r>
              <a:rPr lang="en-US" altLang="zh-CN" dirty="0"/>
              <a:t>DB        0FEH,0FDH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SUM  </a:t>
            </a:r>
            <a:r>
              <a:rPr lang="en-US" altLang="zh-CN" dirty="0"/>
              <a:t>DW        0</a:t>
            </a:r>
          </a:p>
          <a:p>
            <a:r>
              <a:rPr lang="en-US" altLang="zh-CN" dirty="0" smtClean="0"/>
              <a:t>DATA  </a:t>
            </a:r>
            <a:r>
              <a:rPr lang="en-US" altLang="zh-CN" dirty="0"/>
              <a:t>ENDS</a:t>
            </a:r>
          </a:p>
          <a:p>
            <a:r>
              <a:rPr lang="en-US" altLang="zh-CN" dirty="0" smtClean="0"/>
              <a:t>CODE  </a:t>
            </a:r>
            <a:r>
              <a:rPr lang="en-US" altLang="zh-CN" dirty="0"/>
              <a:t>SEGMENT</a:t>
            </a:r>
          </a:p>
          <a:p>
            <a:r>
              <a:rPr lang="en-US" altLang="zh-CN" dirty="0" smtClean="0"/>
              <a:t>ASSUME    </a:t>
            </a:r>
            <a:r>
              <a:rPr lang="en-US" altLang="zh-CN" dirty="0"/>
              <a:t>CS:CODE,DS:DATA</a:t>
            </a:r>
          </a:p>
          <a:p>
            <a:r>
              <a:rPr lang="en-US" altLang="zh-CN" dirty="0" smtClean="0"/>
              <a:t>START</a:t>
            </a:r>
            <a:r>
              <a:rPr lang="en-US" altLang="zh-CN" dirty="0"/>
              <a:t>:  MOV       AX,DATA</a:t>
            </a:r>
          </a:p>
          <a:p>
            <a:r>
              <a:rPr lang="en-US" altLang="zh-CN" dirty="0"/>
              <a:t>              MOV       DS,AX</a:t>
            </a:r>
          </a:p>
          <a:p>
            <a:r>
              <a:rPr lang="en-US" altLang="zh-CN" dirty="0"/>
              <a:t>              CALL      SUM1</a:t>
            </a:r>
          </a:p>
          <a:p>
            <a:r>
              <a:rPr lang="en-US" altLang="zh-CN" dirty="0"/>
              <a:t>              </a:t>
            </a:r>
          </a:p>
          <a:p>
            <a:r>
              <a:rPr lang="en-US" altLang="zh-CN" dirty="0"/>
              <a:t>              MOV       AH,4CH</a:t>
            </a:r>
          </a:p>
          <a:p>
            <a:r>
              <a:rPr lang="en-US" altLang="zh-CN" dirty="0"/>
              <a:t>              INT       21H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86359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SUM1  PROC      NEAR</a:t>
            </a:r>
          </a:p>
          <a:p>
            <a:r>
              <a:rPr lang="en-US" altLang="zh-CN" dirty="0"/>
              <a:t>              MOV       AX,0</a:t>
            </a:r>
          </a:p>
          <a:p>
            <a:r>
              <a:rPr lang="en-US" altLang="zh-CN" dirty="0"/>
              <a:t>              MOV       SI,0</a:t>
            </a:r>
          </a:p>
          <a:p>
            <a:r>
              <a:rPr lang="en-US" altLang="zh-CN" dirty="0"/>
              <a:t>              MOV       AL,[</a:t>
            </a:r>
            <a:r>
              <a:rPr lang="en-US" altLang="zh-CN" b="1" dirty="0">
                <a:solidFill>
                  <a:srgbClr val="FF0000"/>
                </a:solidFill>
              </a:rPr>
              <a:t>ARRAY</a:t>
            </a:r>
            <a:r>
              <a:rPr lang="en-US" altLang="zh-CN" dirty="0"/>
              <a:t>+SI]</a:t>
            </a:r>
          </a:p>
          <a:p>
            <a:r>
              <a:rPr lang="en-US" altLang="zh-CN" dirty="0"/>
              <a:t>              INC       SI</a:t>
            </a:r>
          </a:p>
          <a:p>
            <a:r>
              <a:rPr lang="en-US" altLang="zh-CN" dirty="0"/>
              <a:t>              ADD       AL,[</a:t>
            </a:r>
            <a:r>
              <a:rPr lang="en-US" altLang="zh-CN" b="1" dirty="0">
                <a:solidFill>
                  <a:srgbClr val="FF0000"/>
                </a:solidFill>
              </a:rPr>
              <a:t>ARRAY</a:t>
            </a:r>
            <a:r>
              <a:rPr lang="en-US" altLang="zh-CN" dirty="0"/>
              <a:t>+SI]</a:t>
            </a:r>
          </a:p>
          <a:p>
            <a:r>
              <a:rPr lang="en-US" altLang="zh-CN" dirty="0"/>
              <a:t>              ADC       AH,0</a:t>
            </a:r>
          </a:p>
          <a:p>
            <a:r>
              <a:rPr lang="en-US" altLang="zh-CN" dirty="0"/>
              <a:t>              MOV       </a:t>
            </a:r>
            <a:r>
              <a:rPr lang="en-US" altLang="zh-CN" b="1" dirty="0">
                <a:solidFill>
                  <a:srgbClr val="00B050"/>
                </a:solidFill>
              </a:rPr>
              <a:t>SUM</a:t>
            </a:r>
            <a:r>
              <a:rPr lang="en-US" altLang="zh-CN" dirty="0"/>
              <a:t>,AX</a:t>
            </a:r>
          </a:p>
          <a:p>
            <a:r>
              <a:rPr lang="en-US" altLang="zh-CN" dirty="0"/>
              <a:t>              RET</a:t>
            </a:r>
          </a:p>
          <a:p>
            <a:r>
              <a:rPr lang="en-US" altLang="zh-CN" dirty="0"/>
              <a:t>        SUM1  ENDP</a:t>
            </a:r>
          </a:p>
          <a:p>
            <a:r>
              <a:rPr lang="en-US" altLang="zh-CN" dirty="0"/>
              <a:t>        CODE  ENDS</a:t>
            </a:r>
          </a:p>
          <a:p>
            <a:r>
              <a:rPr lang="en-US" altLang="zh-CN" dirty="0"/>
              <a:t>              END       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749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/>
              <a:t>利用</a:t>
            </a:r>
            <a:r>
              <a:rPr lang="zh-CN" altLang="en-US" b="1" dirty="0" smtClean="0"/>
              <a:t>堆栈空间</a:t>
            </a:r>
            <a:r>
              <a:rPr lang="zh-CN" altLang="zh-CN" b="1" dirty="0" smtClean="0"/>
              <a:t>进行</a:t>
            </a:r>
            <a:r>
              <a:rPr lang="zh-CN" altLang="zh-CN" b="1" dirty="0"/>
              <a:t>参数传递</a:t>
            </a:r>
            <a:r>
              <a:rPr lang="zh-CN" altLang="zh-CN" b="1" dirty="0" smtClean="0"/>
              <a:t>：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63682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STACKS  SEGMENT</a:t>
            </a:r>
          </a:p>
          <a:p>
            <a:r>
              <a:rPr lang="en-US" altLang="zh-CN" dirty="0"/>
              <a:t>         BUF  DW        20 DUP(?)</a:t>
            </a:r>
          </a:p>
          <a:p>
            <a:r>
              <a:rPr lang="en-US" altLang="zh-CN" dirty="0" smtClean="0"/>
              <a:t>STACKS  </a:t>
            </a:r>
            <a:r>
              <a:rPr lang="en-US" altLang="zh-CN" dirty="0"/>
              <a:t>ENDS</a:t>
            </a:r>
          </a:p>
          <a:p>
            <a:r>
              <a:rPr lang="en-US" altLang="zh-CN" dirty="0" smtClean="0"/>
              <a:t>DATAS  </a:t>
            </a:r>
            <a:r>
              <a:rPr lang="en-US" altLang="zh-CN" dirty="0"/>
              <a:t>SEGMENT               ;</a:t>
            </a:r>
            <a:r>
              <a:rPr lang="zh-CN" altLang="en-US" dirty="0"/>
              <a:t>数据段</a:t>
            </a:r>
          </a:p>
          <a:p>
            <a:r>
              <a:rPr lang="en-US" altLang="zh-CN" dirty="0" smtClean="0"/>
              <a:t>DATA1  </a:t>
            </a:r>
            <a:r>
              <a:rPr lang="en-US" altLang="zh-CN" dirty="0"/>
              <a:t>DB        0FDH,0FFH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SUM  </a:t>
            </a:r>
            <a:r>
              <a:rPr lang="en-US" altLang="zh-CN" dirty="0"/>
              <a:t>DW        0</a:t>
            </a:r>
          </a:p>
          <a:p>
            <a:r>
              <a:rPr lang="en-US" altLang="zh-CN" dirty="0" smtClean="0"/>
              <a:t>DATAS  ENDS</a:t>
            </a:r>
          </a:p>
          <a:p>
            <a:r>
              <a:rPr lang="en-US" altLang="zh-CN" dirty="0" smtClean="0"/>
              <a:t>CODE  </a:t>
            </a:r>
            <a:r>
              <a:rPr lang="en-US" altLang="zh-CN" dirty="0"/>
              <a:t>SEGMENT</a:t>
            </a:r>
          </a:p>
          <a:p>
            <a:r>
              <a:rPr lang="en-US" altLang="zh-CN" dirty="0" smtClean="0"/>
              <a:t>ASSUME    CS:CODE,DS:DATAS,SS:STACKS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4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1079</Words>
  <Application>Microsoft Office PowerPoint</Application>
  <PresentationFormat>全屏显示(16:9)</PresentationFormat>
  <Paragraphs>260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Cruzechen</dc:creator>
  <cp:lastModifiedBy>Cruzechen</cp:lastModifiedBy>
  <cp:revision>26</cp:revision>
  <dcterms:created xsi:type="dcterms:W3CDTF">2013-11-09T11:37:30Z</dcterms:created>
  <dcterms:modified xsi:type="dcterms:W3CDTF">2013-11-10T12:22:32Z</dcterms:modified>
</cp:coreProperties>
</file>