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0.png" ContentType="image/png"/>
  <Override PartName="/ppt/media/image9.png" ContentType="image/png"/>
  <Override PartName="/ppt/media/image2.wmf" ContentType="image/x-wmf"/>
  <Override PartName="/ppt/media/image13.png" ContentType="image/png"/>
  <Override PartName="/ppt/media/image8.png" ContentType="image/png"/>
  <Override PartName="/ppt/media/image1.wmf" ContentType="image/x-wmf"/>
  <Override PartName="/ppt/media/image12.png" ContentType="image/png"/>
  <Override PartName="/ppt/media/image4.wmf" ContentType="image/x-wmf"/>
  <Override PartName="/ppt/media/image7.png" ContentType="image/png"/>
  <Override PartName="/ppt/media/image11.png" ContentType="image/png"/>
  <Override PartName="/ppt/media/image3.wmf" ContentType="image/x-wmf"/>
  <Override PartName="/ppt/media/image6.png" ContentType="image/png"/>
  <Override PartName="/ppt/media/image5.jpeg" ContentType="image/jpeg"/>
  <Override PartName="/ppt/media/image14.png" ContentType="image/png"/>
  <Override PartName="/ppt/media/image22.png" ContentType="image/png"/>
  <Override PartName="/ppt/media/image28.png" ContentType="image/png"/>
  <Override PartName="/ppt/media/image24.png" ContentType="image/png"/>
  <Override PartName="/ppt/media/image27.png" ContentType="image/png"/>
  <Override PartName="/ppt/media/image21.jpeg" ContentType="image/jpeg"/>
  <Override PartName="/ppt/media/image16.jpeg" ContentType="image/jpeg"/>
  <Override PartName="/ppt/media/image25.png" ContentType="image/png"/>
  <Override PartName="/ppt/media/image20.jpeg" ContentType="image/jpeg"/>
  <Override PartName="/ppt/media/image19.jpeg" ContentType="image/jpeg"/>
  <Override PartName="/ppt/media/image26.png" ContentType="image/png"/>
  <Override PartName="/ppt/media/image18.png" ContentType="image/png"/>
  <Override PartName="/ppt/media/image17.jpeg" ContentType="image/jpeg"/>
  <Override PartName="/ppt/media/image23.png" ContentType="image/png"/>
  <Override PartName="/ppt/media/image15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C05766-6F83-49D7-8CE9-77EFC58D55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B9B86B-7D24-4B94-8F8A-B5EAFD1556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628713-BD6F-4684-A0B7-97103E763E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E42AA6-1FE3-4804-B069-1B08EA40A0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9182DE-2C63-4534-9BC7-D282D008F9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BCB204-C35A-4692-ABCC-BBECEE25F6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75C7FE-522A-41AA-9C5B-25D993CE26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215E9B-EAE2-46E0-B943-5918A6A22B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768332-6364-42FE-97A7-E8FAE8451E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78520" y="183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889F6F-EF3B-484C-8343-DC6C31F272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AC3518-6983-4A81-BA8D-744BF05637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7F210E-E512-469C-A906-5285CE8590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1A2790-DFEF-4D2A-B82A-A4F8C325F0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5EA119-E168-4962-A6CA-D490B15B37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E9F8A2-0A9E-4AC8-B5F6-0D2D2FAB43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AF7C7E-1FAF-4BCF-B00B-40AFA7244C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D13AF2-AF2A-4919-94F7-E6D73BEC6D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0E0C13-7E12-4EC9-85CF-6643C49353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478520" y="183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602BE3-5C63-4358-9598-DC3D7580E9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A4D25A-9F6E-4754-A1F9-32BBA66F3F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648163-2760-4BBA-8023-D2F65B54FB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6B343E-DB37-4779-B85A-D12B4F1112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422809-9375-45B3-9F8A-A004D1B641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941DB5-8958-46DF-86BE-CB1CEF3779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1478520" y="183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C8C7DB-952C-4505-ABB0-A7F2F3A4EC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B2F9CC-7F0E-49F3-AC24-CA13B54829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95A43B-26B5-4746-981D-2AA2D451CC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FAE08A-4AA8-44DE-8475-F535750521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0CF34A-1CB0-402D-90A0-2BE6F0512D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A23795-0D98-40AF-8A8C-D7DE02E099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EBCE6A-6FA3-47EC-84A6-B4F81386D1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B6760B-4094-47D1-90C4-6762EBCCA6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ED1607-201D-4EA4-8BED-98FD6D2D40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A888FA-36DF-4B0B-A52F-7AB81EEB67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1DA95A4-2BE2-405C-965D-E557A2F85E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89DDCC-9AC9-46D1-93D1-1DE5D41375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DFEF2E-9AC6-4974-9180-55F10E6174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1478520" y="183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BAC7A3-DE5C-49F5-AF84-6C5170E317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FF480B-DBFA-4A51-A827-871C8E0C39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F8690E-5A69-4070-AF60-38E0FC2840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A42FFC-37C9-4969-A3AE-4D8A6A6EEC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153948-BC50-4963-B341-7346505074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26EE75-9C17-4D83-86F0-09ADF038BD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78520" y="183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86FADA-AD7A-47F5-A57C-968B27CC36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56667F-C2D9-4AD6-B1C3-CB75AB69DA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3C5ACCF-16EF-4096-9889-980EC94340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BC7153B-588F-45B1-A77B-1EBD2E082A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356DB9A-2567-4544-B3FD-D5BE907912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1BB8293-9A42-4087-8B20-994D555B89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FF2FCAA-56E2-491A-A3BB-3F6E2D36F5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1478520" y="183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8F2C40B-89A9-4ABD-9A5E-101EECD2C5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5A0F57D-8A73-4E6A-80D7-7831A77AE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72AF895-ED86-4444-84EB-E75BEFD1B4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272C6D-D69B-485F-8690-9C577DBC90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7F3B92-CA4D-4C1E-A544-3713D6407C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0D6F2BC-1374-4AE4-A5AC-E4897A4733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93B3087-EB68-48B3-AE6E-5E82150E42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5BBA815-775C-4A33-A29B-854D8E9DAA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2A04634-6F63-4E38-AA99-8920F31029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EA60AF-CFE2-4C8A-9160-B60CC18A43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EC9FAC4-4232-4F04-A4DA-C3A77BEE51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10E6A16-FB2A-4D83-AE8A-C856975074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5D784C4-183B-4B17-B3FC-3F69944177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1478520" y="183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2E7B5F9-7CB4-4DCD-A5C2-6E0ACF2832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F00A11A-2F53-445A-9FC8-6280F1CA40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51C436-A380-48A1-8B3B-AADEA08664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BE0B7FA-F05F-49D8-A8A3-21D3A3A47C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BA3A475-1A27-4194-8B9D-3380282C49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498C3BE-DC87-4B83-82FC-0BB656E652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47BA9DD-408F-4D43-BFA7-5AC9E2C862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A91E525-52B9-4135-B071-E57030BBC0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03F5355-F502-4F10-9418-29353E39DD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EB39CAB-5645-44AA-81FC-5007378CB3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A8A82A4-D004-44A2-96C8-4D2829961A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401BAD2-DA71-4416-B324-92B78F4DB7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8A1E0BB-AB29-40BF-BBB4-6776F680E6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4F3667-C365-48BE-9DDE-1C77D7DAE5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ubTitle"/>
          </p:nvPr>
        </p:nvSpPr>
        <p:spPr>
          <a:xfrm>
            <a:off x="1478520" y="183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8EEAB77-DC82-4DBF-BE8F-C0B5B2A540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F5A5A47-7CF9-48D5-A920-9B9D0326DA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BC0DF82-5C02-4B92-8B2B-B590A3391E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451394F-0BD7-4B52-8A3B-8C970749B5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1F1CE89-441E-4B22-9486-EF3BF7E6EF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5CAA9BD-D0A5-4E39-9210-241190F895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1F29121-EF49-46FD-BA4B-32113CD2CB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74034"/>
            </a:gs>
            <a:gs pos="30000">
              <a:srgbClr val="c00000"/>
            </a:gs>
            <a:gs pos="100000">
              <a:srgbClr val="7f002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2781000"/>
            <a:ext cx="10515240" cy="129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zh-CN" sz="8000" spc="-1" strike="noStrike">
                <a:solidFill>
                  <a:schemeClr val="lt1"/>
                </a:solidFill>
                <a:latin typeface="微软雅黑"/>
                <a:ea typeface="微软雅黑"/>
              </a:rPr>
              <a:t>单击此处编辑母版标题</a:t>
            </a:r>
            <a:r>
              <a:rPr b="1" lang="zh-CN" sz="8000" spc="-1" strike="noStrike">
                <a:solidFill>
                  <a:schemeClr val="lt1"/>
                </a:solidFill>
                <a:latin typeface="微软雅黑"/>
                <a:ea typeface="微软雅黑"/>
              </a:rPr>
              <a:t>样式</a:t>
            </a:r>
            <a:endParaRPr b="0" lang="en-US" sz="80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chemeClr val="dk1">
                    <a:tint val="75000"/>
                  </a:schemeClr>
                </a:solidFill>
                <a:latin typeface="微软雅黑"/>
                <a:ea typeface="微软雅黑"/>
              </a:rPr>
              <a:t>编辑母版文本样式</a:t>
            </a:r>
            <a:endParaRPr b="0" lang="en-US" sz="24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图片 6" descr=""/>
          <p:cNvPicPr/>
          <p:nvPr/>
        </p:nvPicPr>
        <p:blipFill>
          <a:blip r:embed="rId2"/>
          <a:srcRect l="0" t="0" r="314" b="0"/>
          <a:stretch/>
        </p:blipFill>
        <p:spPr>
          <a:xfrm>
            <a:off x="0" y="5069160"/>
            <a:ext cx="12191760" cy="1797840"/>
          </a:xfrm>
          <a:prstGeom prst="rect">
            <a:avLst/>
          </a:prstGeom>
          <a:ln w="0">
            <a:noFill/>
          </a:ln>
        </p:spPr>
      </p:pic>
      <p:pic>
        <p:nvPicPr>
          <p:cNvPr id="6" name="图片 9" descr=""/>
          <p:cNvPicPr/>
          <p:nvPr/>
        </p:nvPicPr>
        <p:blipFill>
          <a:blip r:embed="rId3"/>
          <a:stretch/>
        </p:blipFill>
        <p:spPr>
          <a:xfrm>
            <a:off x="9028440" y="328320"/>
            <a:ext cx="2771640" cy="7624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6" name="图片 6" descr=""/>
          <p:cNvPicPr/>
          <p:nvPr/>
        </p:nvPicPr>
        <p:blipFill>
          <a:blip r:embed="rId2"/>
          <a:srcRect l="0" t="0" r="417" b="0"/>
          <a:stretch/>
        </p:blipFill>
        <p:spPr>
          <a:xfrm>
            <a:off x="0" y="5120640"/>
            <a:ext cx="12191760" cy="1759680"/>
          </a:xfrm>
          <a:prstGeom prst="rect">
            <a:avLst/>
          </a:prstGeom>
          <a:ln w="0">
            <a:noFill/>
          </a:ln>
        </p:spPr>
      </p:pic>
      <p:pic>
        <p:nvPicPr>
          <p:cNvPr id="47" name="图片 11" descr=""/>
          <p:cNvPicPr/>
          <p:nvPr/>
        </p:nvPicPr>
        <p:blipFill>
          <a:blip r:embed="rId3"/>
          <a:stretch/>
        </p:blipFill>
        <p:spPr>
          <a:xfrm>
            <a:off x="9028440" y="182520"/>
            <a:ext cx="2771640" cy="76248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81880" y="182520"/>
            <a:ext cx="8215920" cy="759240"/>
          </a:xfrm>
          <a:prstGeom prst="rect">
            <a:avLst/>
          </a:prstGeom>
          <a:solidFill>
            <a:srgbClr val="a40006"/>
          </a:solidFill>
          <a:ln w="19080">
            <a:solidFill>
              <a:srgbClr val="ff0000"/>
            </a:solidFill>
            <a:round/>
          </a:ln>
          <a:effectLst>
            <a:outerShdw dist="37674" dir="81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zh-CN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单击此处编辑母版标题样式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6"/>
          <p:cNvGrpSpPr/>
          <p:nvPr/>
        </p:nvGrpSpPr>
        <p:grpSpPr>
          <a:xfrm>
            <a:off x="0" y="1013040"/>
            <a:ext cx="12191760" cy="5844600"/>
            <a:chOff x="0" y="1013040"/>
            <a:chExt cx="12191760" cy="5844600"/>
          </a:xfrm>
        </p:grpSpPr>
        <p:pic>
          <p:nvPicPr>
            <p:cNvPr id="87" name="图片 7" descr=""/>
            <p:cNvPicPr/>
            <p:nvPr/>
          </p:nvPicPr>
          <p:blipFill>
            <a:blip r:embed="rId2"/>
            <a:stretch/>
          </p:blipFill>
          <p:spPr>
            <a:xfrm>
              <a:off x="0" y="1013040"/>
              <a:ext cx="12191760" cy="5844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8" name="矩形 8"/>
            <p:cNvSpPr/>
            <p:nvPr/>
          </p:nvSpPr>
          <p:spPr>
            <a:xfrm>
              <a:off x="0" y="1013040"/>
              <a:ext cx="12191760" cy="5844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9" name="矩形 9"/>
          <p:cNvSpPr/>
          <p:nvPr/>
        </p:nvSpPr>
        <p:spPr>
          <a:xfrm>
            <a:off x="0" y="955800"/>
            <a:ext cx="12191760" cy="15588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f2f2f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90" name="矩形: 圆角 11"/>
          <p:cNvSpPr/>
          <p:nvPr/>
        </p:nvSpPr>
        <p:spPr>
          <a:xfrm>
            <a:off x="0" y="72360"/>
            <a:ext cx="139320" cy="835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pic>
        <p:nvPicPr>
          <p:cNvPr id="91" name="图片 14" descr=""/>
          <p:cNvPicPr/>
          <p:nvPr/>
        </p:nvPicPr>
        <p:blipFill>
          <a:blip r:embed="rId3"/>
          <a:stretch/>
        </p:blipFill>
        <p:spPr>
          <a:xfrm>
            <a:off x="9271080" y="206640"/>
            <a:ext cx="2603160" cy="70092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3" name="Group 4"/>
          <p:cNvGrpSpPr/>
          <p:nvPr/>
        </p:nvGrpSpPr>
        <p:grpSpPr>
          <a:xfrm>
            <a:off x="0" y="5072400"/>
            <a:ext cx="12191760" cy="1800720"/>
            <a:chOff x="0" y="5072400"/>
            <a:chExt cx="12191760" cy="1800720"/>
          </a:xfrm>
        </p:grpSpPr>
        <p:sp>
          <p:nvSpPr>
            <p:cNvPr id="134" name="Freeform 5"/>
            <p:cNvSpPr/>
            <p:nvPr/>
          </p:nvSpPr>
          <p:spPr>
            <a:xfrm>
              <a:off x="33840" y="5072400"/>
              <a:ext cx="491400" cy="1737000"/>
            </a:xfrm>
            <a:custGeom>
              <a:avLst/>
              <a:gdLst>
                <a:gd name="textAreaLeft" fmla="*/ 0 w 491400"/>
                <a:gd name="textAreaRight" fmla="*/ 491760 w 491400"/>
                <a:gd name="textAreaTop" fmla="*/ 0 h 1737000"/>
                <a:gd name="textAreaBottom" fmla="*/ 1737360 h 1737000"/>
              </a:gdLst>
              <a:ahLst/>
              <a:rect l="textAreaLeft" t="textAreaTop" r="textAreaRight" b="textAreaBottom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5" name="Freeform 6"/>
            <p:cNvSpPr/>
            <p:nvPr/>
          </p:nvSpPr>
          <p:spPr>
            <a:xfrm>
              <a:off x="464400" y="6459480"/>
              <a:ext cx="831600" cy="356400"/>
            </a:xfrm>
            <a:custGeom>
              <a:avLst/>
              <a:gdLst>
                <a:gd name="textAreaLeft" fmla="*/ 0 w 831600"/>
                <a:gd name="textAreaRight" fmla="*/ 831960 w 83160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6" name="Freeform 7"/>
            <p:cNvSpPr/>
            <p:nvPr/>
          </p:nvSpPr>
          <p:spPr>
            <a:xfrm>
              <a:off x="1180080" y="6495480"/>
              <a:ext cx="842040" cy="314280"/>
            </a:xfrm>
            <a:custGeom>
              <a:avLst/>
              <a:gdLst>
                <a:gd name="textAreaLeft" fmla="*/ 0 w 842040"/>
                <a:gd name="textAreaRight" fmla="*/ 842400 w 842040"/>
                <a:gd name="textAreaTop" fmla="*/ 0 h 314280"/>
                <a:gd name="textAreaBottom" fmla="*/ 314640 h 314280"/>
              </a:gdLst>
              <a:ahLst/>
              <a:rect l="textAreaLeft" t="textAreaTop" r="textAreaRight" b="textAreaBottom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7" name="Freeform 8"/>
            <p:cNvSpPr/>
            <p:nvPr/>
          </p:nvSpPr>
          <p:spPr>
            <a:xfrm>
              <a:off x="2518560" y="6512400"/>
              <a:ext cx="1017360" cy="297360"/>
            </a:xfrm>
            <a:custGeom>
              <a:avLst/>
              <a:gdLst>
                <a:gd name="textAreaLeft" fmla="*/ 0 w 1017360"/>
                <a:gd name="textAreaRight" fmla="*/ 1017720 w 1017360"/>
                <a:gd name="textAreaTop" fmla="*/ 0 h 297360"/>
                <a:gd name="textAreaBottom" fmla="*/ 297720 h 297360"/>
              </a:gdLst>
              <a:ahLst/>
              <a:rect l="textAreaLeft" t="textAreaTop" r="textAreaRight" b="textAreaBottom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8" name="Freeform 9"/>
            <p:cNvSpPr/>
            <p:nvPr/>
          </p:nvSpPr>
          <p:spPr>
            <a:xfrm>
              <a:off x="1874880" y="6512400"/>
              <a:ext cx="918000" cy="28692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0 h 286920"/>
                <a:gd name="textAreaBottom" fmla="*/ 287280 h 286920"/>
              </a:gdLst>
              <a:ahLst/>
              <a:rect l="textAreaLeft" t="textAreaTop" r="textAreaRight" b="textAreaBottom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9" name="Rectangle 10"/>
            <p:cNvSpPr/>
            <p:nvPr/>
          </p:nvSpPr>
          <p:spPr>
            <a:xfrm>
              <a:off x="0" y="6810120"/>
              <a:ext cx="12191760" cy="630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1680" bIns="316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0" name="Freeform 11"/>
            <p:cNvSpPr/>
            <p:nvPr/>
          </p:nvSpPr>
          <p:spPr>
            <a:xfrm>
              <a:off x="10443960" y="6459480"/>
              <a:ext cx="257040" cy="276120"/>
            </a:xfrm>
            <a:custGeom>
              <a:avLst/>
              <a:gdLst>
                <a:gd name="textAreaLeft" fmla="*/ 0 w 257040"/>
                <a:gd name="textAreaRight" fmla="*/ 257400 w 257040"/>
                <a:gd name="textAreaTop" fmla="*/ 0 h 276120"/>
                <a:gd name="textAreaBottom" fmla="*/ 276480 h 276120"/>
              </a:gdLst>
              <a:ahLst/>
              <a:rect l="textAreaLeft" t="textAreaTop" r="textAreaRight" b="textAreaBottom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1" name="Freeform 12"/>
            <p:cNvSpPr/>
            <p:nvPr/>
          </p:nvSpPr>
          <p:spPr>
            <a:xfrm>
              <a:off x="10203120" y="6449040"/>
              <a:ext cx="295200" cy="299520"/>
            </a:xfrm>
            <a:custGeom>
              <a:avLst/>
              <a:gdLst>
                <a:gd name="textAreaLeft" fmla="*/ 0 w 295200"/>
                <a:gd name="textAreaRight" fmla="*/ 295560 w 295200"/>
                <a:gd name="textAreaTop" fmla="*/ 0 h 299520"/>
                <a:gd name="textAreaBottom" fmla="*/ 299880 h 299520"/>
              </a:gdLst>
              <a:ahLst/>
              <a:rect l="textAreaLeft" t="textAreaTop" r="textAreaRight" b="textAreaBottom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2" name="Freeform 13"/>
            <p:cNvSpPr/>
            <p:nvPr/>
          </p:nvSpPr>
          <p:spPr>
            <a:xfrm>
              <a:off x="9586800" y="6432120"/>
              <a:ext cx="305640" cy="3333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333360"/>
                <a:gd name="textAreaBottom" fmla="*/ 333720 h 333360"/>
              </a:gdLst>
              <a:ahLst/>
              <a:rect l="textAreaLeft" t="textAreaTop" r="textAreaRight" b="textAreaBottom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3" name="Freeform 14"/>
            <p:cNvSpPr/>
            <p:nvPr/>
          </p:nvSpPr>
          <p:spPr>
            <a:xfrm>
              <a:off x="9914040" y="6505920"/>
              <a:ext cx="212760" cy="236160"/>
            </a:xfrm>
            <a:custGeom>
              <a:avLst/>
              <a:gdLst>
                <a:gd name="textAreaLeft" fmla="*/ 0 w 212760"/>
                <a:gd name="textAreaRight" fmla="*/ 213120 w 21276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4" name="Freeform 15"/>
            <p:cNvSpPr/>
            <p:nvPr/>
          </p:nvSpPr>
          <p:spPr>
            <a:xfrm>
              <a:off x="11121480" y="6421680"/>
              <a:ext cx="206640" cy="24228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42280"/>
                <a:gd name="textAreaBottom" fmla="*/ 242640 h 242280"/>
              </a:gdLst>
              <a:ahLst/>
              <a:rect l="textAreaLeft" t="textAreaTop" r="textAreaRight" b="textAreaBottom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5" name="Freeform 16"/>
            <p:cNvSpPr/>
            <p:nvPr/>
          </p:nvSpPr>
          <p:spPr>
            <a:xfrm>
              <a:off x="11689560" y="6370920"/>
              <a:ext cx="426240" cy="468360"/>
            </a:xfrm>
            <a:custGeom>
              <a:avLst/>
              <a:gdLst>
                <a:gd name="textAreaLeft" fmla="*/ 0 w 426240"/>
                <a:gd name="textAreaRight" fmla="*/ 426600 w 42624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6" name="Freeform 17"/>
            <p:cNvSpPr/>
            <p:nvPr/>
          </p:nvSpPr>
          <p:spPr>
            <a:xfrm>
              <a:off x="11433960" y="6459480"/>
              <a:ext cx="255240" cy="2318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31840"/>
                <a:gd name="textAreaBottom" fmla="*/ 232200 h 231840"/>
              </a:gdLst>
              <a:ahLst/>
              <a:rect l="textAreaLeft" t="textAreaTop" r="textAreaRight" b="textAreaBottom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7" name="Freeform 18"/>
            <p:cNvSpPr/>
            <p:nvPr/>
          </p:nvSpPr>
          <p:spPr>
            <a:xfrm>
              <a:off x="10788120" y="6465960"/>
              <a:ext cx="333360" cy="30996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09960"/>
                <a:gd name="textAreaBottom" fmla="*/ 310320 h 309960"/>
              </a:gdLst>
              <a:ahLst/>
              <a:rect l="textAreaLeft" t="textAreaTop" r="textAreaRight" b="textAreaBottom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48" name="矩形 9"/>
          <p:cNvSpPr/>
          <p:nvPr/>
        </p:nvSpPr>
        <p:spPr>
          <a:xfrm>
            <a:off x="-10080" y="0"/>
            <a:ext cx="12201840" cy="1588680"/>
          </a:xfrm>
          <a:custGeom>
            <a:avLst/>
            <a:gdLst>
              <a:gd name="textAreaLeft" fmla="*/ 0 w 12201840"/>
              <a:gd name="textAreaRight" fmla="*/ 12202200 w 12201840"/>
              <a:gd name="textAreaTop" fmla="*/ 0 h 1588680"/>
              <a:gd name="textAreaBottom" fmla="*/ 1589040 h 1588680"/>
            </a:gdLst>
            <a:ahLst/>
            <a:rect l="textAreaLeft" t="textAreaTop" r="textAreaRight" b="textAreaBottom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gradFill rotWithShape="0">
            <a:gsLst>
              <a:gs pos="0">
                <a:srgbClr val="9da4c9"/>
              </a:gs>
              <a:gs pos="50000">
                <a:srgbClr val="9097bf"/>
              </a:gs>
              <a:gs pos="100000">
                <a:srgbClr val="7b85b7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微软雅黑"/>
              <a:ea typeface="微软雅黑"/>
            </a:endParaRPr>
          </a:p>
        </p:txBody>
      </p:sp>
      <p:sp>
        <p:nvSpPr>
          <p:cNvPr id="149" name="等腰三角形 26"/>
          <p:cNvSpPr/>
          <p:nvPr/>
        </p:nvSpPr>
        <p:spPr>
          <a:xfrm flipV="1">
            <a:off x="0" y="-10440"/>
            <a:ext cx="5752080" cy="159912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pic>
        <p:nvPicPr>
          <p:cNvPr id="150" name="图片 29" descr=""/>
          <p:cNvPicPr/>
          <p:nvPr/>
        </p:nvPicPr>
        <p:blipFill>
          <a:blip r:embed="rId2"/>
          <a:stretch/>
        </p:blipFill>
        <p:spPr>
          <a:xfrm>
            <a:off x="163080" y="101880"/>
            <a:ext cx="2771640" cy="76248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1478520" y="0"/>
            <a:ext cx="10515240" cy="1310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zh-CN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单击此处编辑母版标题样式增长一些尝试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92" name="Group 4"/>
          <p:cNvGrpSpPr/>
          <p:nvPr/>
        </p:nvGrpSpPr>
        <p:grpSpPr>
          <a:xfrm>
            <a:off x="0" y="5072400"/>
            <a:ext cx="12191760" cy="1800720"/>
            <a:chOff x="0" y="5072400"/>
            <a:chExt cx="12191760" cy="1800720"/>
          </a:xfrm>
        </p:grpSpPr>
        <p:sp>
          <p:nvSpPr>
            <p:cNvPr id="193" name="Freeform 5"/>
            <p:cNvSpPr/>
            <p:nvPr/>
          </p:nvSpPr>
          <p:spPr>
            <a:xfrm>
              <a:off x="33840" y="5072400"/>
              <a:ext cx="491400" cy="1737000"/>
            </a:xfrm>
            <a:custGeom>
              <a:avLst/>
              <a:gdLst>
                <a:gd name="textAreaLeft" fmla="*/ 0 w 491400"/>
                <a:gd name="textAreaRight" fmla="*/ 491760 w 491400"/>
                <a:gd name="textAreaTop" fmla="*/ 0 h 1737000"/>
                <a:gd name="textAreaBottom" fmla="*/ 1737360 h 1737000"/>
              </a:gdLst>
              <a:ahLst/>
              <a:rect l="textAreaLeft" t="textAreaTop" r="textAreaRight" b="textAreaBottom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4" name="Freeform 6"/>
            <p:cNvSpPr/>
            <p:nvPr/>
          </p:nvSpPr>
          <p:spPr>
            <a:xfrm>
              <a:off x="464400" y="6459480"/>
              <a:ext cx="831600" cy="356400"/>
            </a:xfrm>
            <a:custGeom>
              <a:avLst/>
              <a:gdLst>
                <a:gd name="textAreaLeft" fmla="*/ 0 w 831600"/>
                <a:gd name="textAreaRight" fmla="*/ 831960 w 83160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5" name="Freeform 7"/>
            <p:cNvSpPr/>
            <p:nvPr/>
          </p:nvSpPr>
          <p:spPr>
            <a:xfrm>
              <a:off x="1180080" y="6495480"/>
              <a:ext cx="842040" cy="314280"/>
            </a:xfrm>
            <a:custGeom>
              <a:avLst/>
              <a:gdLst>
                <a:gd name="textAreaLeft" fmla="*/ 0 w 842040"/>
                <a:gd name="textAreaRight" fmla="*/ 842400 w 842040"/>
                <a:gd name="textAreaTop" fmla="*/ 0 h 314280"/>
                <a:gd name="textAreaBottom" fmla="*/ 314640 h 314280"/>
              </a:gdLst>
              <a:ahLst/>
              <a:rect l="textAreaLeft" t="textAreaTop" r="textAreaRight" b="textAreaBottom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6" name="Freeform 8"/>
            <p:cNvSpPr/>
            <p:nvPr/>
          </p:nvSpPr>
          <p:spPr>
            <a:xfrm>
              <a:off x="2518560" y="6512400"/>
              <a:ext cx="1017360" cy="297360"/>
            </a:xfrm>
            <a:custGeom>
              <a:avLst/>
              <a:gdLst>
                <a:gd name="textAreaLeft" fmla="*/ 0 w 1017360"/>
                <a:gd name="textAreaRight" fmla="*/ 1017720 w 1017360"/>
                <a:gd name="textAreaTop" fmla="*/ 0 h 297360"/>
                <a:gd name="textAreaBottom" fmla="*/ 297720 h 297360"/>
              </a:gdLst>
              <a:ahLst/>
              <a:rect l="textAreaLeft" t="textAreaTop" r="textAreaRight" b="textAreaBottom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7" name="Freeform 9"/>
            <p:cNvSpPr/>
            <p:nvPr/>
          </p:nvSpPr>
          <p:spPr>
            <a:xfrm>
              <a:off x="1874880" y="6512400"/>
              <a:ext cx="918000" cy="28692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0 h 286920"/>
                <a:gd name="textAreaBottom" fmla="*/ 287280 h 286920"/>
              </a:gdLst>
              <a:ahLst/>
              <a:rect l="textAreaLeft" t="textAreaTop" r="textAreaRight" b="textAreaBottom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8" name="Rectangle 10"/>
            <p:cNvSpPr/>
            <p:nvPr/>
          </p:nvSpPr>
          <p:spPr>
            <a:xfrm>
              <a:off x="0" y="6810120"/>
              <a:ext cx="12191760" cy="630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1680" bIns="316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9" name="Freeform 11"/>
            <p:cNvSpPr/>
            <p:nvPr/>
          </p:nvSpPr>
          <p:spPr>
            <a:xfrm>
              <a:off x="10443960" y="6459480"/>
              <a:ext cx="257040" cy="276120"/>
            </a:xfrm>
            <a:custGeom>
              <a:avLst/>
              <a:gdLst>
                <a:gd name="textAreaLeft" fmla="*/ 0 w 257040"/>
                <a:gd name="textAreaRight" fmla="*/ 257400 w 257040"/>
                <a:gd name="textAreaTop" fmla="*/ 0 h 276120"/>
                <a:gd name="textAreaBottom" fmla="*/ 276480 h 276120"/>
              </a:gdLst>
              <a:ahLst/>
              <a:rect l="textAreaLeft" t="textAreaTop" r="textAreaRight" b="textAreaBottom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0" name="Freeform 12"/>
            <p:cNvSpPr/>
            <p:nvPr/>
          </p:nvSpPr>
          <p:spPr>
            <a:xfrm>
              <a:off x="10203120" y="6449040"/>
              <a:ext cx="295200" cy="299520"/>
            </a:xfrm>
            <a:custGeom>
              <a:avLst/>
              <a:gdLst>
                <a:gd name="textAreaLeft" fmla="*/ 0 w 295200"/>
                <a:gd name="textAreaRight" fmla="*/ 295560 w 295200"/>
                <a:gd name="textAreaTop" fmla="*/ 0 h 299520"/>
                <a:gd name="textAreaBottom" fmla="*/ 299880 h 299520"/>
              </a:gdLst>
              <a:ahLst/>
              <a:rect l="textAreaLeft" t="textAreaTop" r="textAreaRight" b="textAreaBottom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1" name="Freeform 13"/>
            <p:cNvSpPr/>
            <p:nvPr/>
          </p:nvSpPr>
          <p:spPr>
            <a:xfrm>
              <a:off x="9586800" y="6432120"/>
              <a:ext cx="305640" cy="3333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333360"/>
                <a:gd name="textAreaBottom" fmla="*/ 333720 h 333360"/>
              </a:gdLst>
              <a:ahLst/>
              <a:rect l="textAreaLeft" t="textAreaTop" r="textAreaRight" b="textAreaBottom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2" name="Freeform 14"/>
            <p:cNvSpPr/>
            <p:nvPr/>
          </p:nvSpPr>
          <p:spPr>
            <a:xfrm>
              <a:off x="9914040" y="6505920"/>
              <a:ext cx="212760" cy="236160"/>
            </a:xfrm>
            <a:custGeom>
              <a:avLst/>
              <a:gdLst>
                <a:gd name="textAreaLeft" fmla="*/ 0 w 212760"/>
                <a:gd name="textAreaRight" fmla="*/ 213120 w 21276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3" name="Freeform 15"/>
            <p:cNvSpPr/>
            <p:nvPr/>
          </p:nvSpPr>
          <p:spPr>
            <a:xfrm>
              <a:off x="11121480" y="6421680"/>
              <a:ext cx="206640" cy="24228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42280"/>
                <a:gd name="textAreaBottom" fmla="*/ 242640 h 242280"/>
              </a:gdLst>
              <a:ahLst/>
              <a:rect l="textAreaLeft" t="textAreaTop" r="textAreaRight" b="textAreaBottom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4" name="Freeform 16"/>
            <p:cNvSpPr/>
            <p:nvPr/>
          </p:nvSpPr>
          <p:spPr>
            <a:xfrm>
              <a:off x="11689560" y="6370920"/>
              <a:ext cx="426240" cy="468360"/>
            </a:xfrm>
            <a:custGeom>
              <a:avLst/>
              <a:gdLst>
                <a:gd name="textAreaLeft" fmla="*/ 0 w 426240"/>
                <a:gd name="textAreaRight" fmla="*/ 426600 w 42624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5" name="Freeform 17"/>
            <p:cNvSpPr/>
            <p:nvPr/>
          </p:nvSpPr>
          <p:spPr>
            <a:xfrm>
              <a:off x="11433960" y="6459480"/>
              <a:ext cx="255240" cy="2318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31840"/>
                <a:gd name="textAreaBottom" fmla="*/ 232200 h 231840"/>
              </a:gdLst>
              <a:ahLst/>
              <a:rect l="textAreaLeft" t="textAreaTop" r="textAreaRight" b="textAreaBottom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6" name="Freeform 18"/>
            <p:cNvSpPr/>
            <p:nvPr/>
          </p:nvSpPr>
          <p:spPr>
            <a:xfrm>
              <a:off x="10788120" y="6465960"/>
              <a:ext cx="333360" cy="30996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09960"/>
                <a:gd name="textAreaBottom" fmla="*/ 310320 h 309960"/>
              </a:gdLst>
              <a:ahLst/>
              <a:rect l="textAreaLeft" t="textAreaTop" r="textAreaRight" b="textAreaBottom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07" name="矩形 9"/>
          <p:cNvSpPr/>
          <p:nvPr/>
        </p:nvSpPr>
        <p:spPr>
          <a:xfrm>
            <a:off x="-10080" y="0"/>
            <a:ext cx="12201840" cy="1588680"/>
          </a:xfrm>
          <a:custGeom>
            <a:avLst/>
            <a:gdLst>
              <a:gd name="textAreaLeft" fmla="*/ 0 w 12201840"/>
              <a:gd name="textAreaRight" fmla="*/ 12202200 w 12201840"/>
              <a:gd name="textAreaTop" fmla="*/ 0 h 1588680"/>
              <a:gd name="textAreaBottom" fmla="*/ 1589040 h 1588680"/>
            </a:gdLst>
            <a:ahLst/>
            <a:rect l="textAreaLeft" t="textAreaTop" r="textAreaRight" b="textAreaBottom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gradFill rotWithShape="0">
            <a:gsLst>
              <a:gs pos="0">
                <a:srgbClr val="9dcaa5"/>
              </a:gs>
              <a:gs pos="50000">
                <a:srgbClr val="90c098"/>
              </a:gs>
              <a:gs pos="100000">
                <a:srgbClr val="7bb787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微软雅黑"/>
              <a:ea typeface="微软雅黑"/>
            </a:endParaRPr>
          </a:p>
        </p:txBody>
      </p:sp>
      <p:sp>
        <p:nvSpPr>
          <p:cNvPr id="208" name="等腰三角形 28"/>
          <p:cNvSpPr/>
          <p:nvPr/>
        </p:nvSpPr>
        <p:spPr>
          <a:xfrm flipV="1">
            <a:off x="0" y="-10440"/>
            <a:ext cx="5752080" cy="159912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pic>
        <p:nvPicPr>
          <p:cNvPr id="209" name="图片 29" descr=""/>
          <p:cNvPicPr/>
          <p:nvPr/>
        </p:nvPicPr>
        <p:blipFill>
          <a:blip r:embed="rId2"/>
          <a:stretch/>
        </p:blipFill>
        <p:spPr>
          <a:xfrm>
            <a:off x="163080" y="101880"/>
            <a:ext cx="2771640" cy="76248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4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73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zh-CN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单击此处编辑母版标题样式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51" name="Group 4"/>
          <p:cNvGrpSpPr/>
          <p:nvPr/>
        </p:nvGrpSpPr>
        <p:grpSpPr>
          <a:xfrm>
            <a:off x="0" y="5072400"/>
            <a:ext cx="12191760" cy="1800720"/>
            <a:chOff x="0" y="5072400"/>
            <a:chExt cx="12191760" cy="1800720"/>
          </a:xfrm>
        </p:grpSpPr>
        <p:sp>
          <p:nvSpPr>
            <p:cNvPr id="252" name="Freeform 5"/>
            <p:cNvSpPr/>
            <p:nvPr/>
          </p:nvSpPr>
          <p:spPr>
            <a:xfrm>
              <a:off x="33840" y="5072400"/>
              <a:ext cx="491400" cy="1737000"/>
            </a:xfrm>
            <a:custGeom>
              <a:avLst/>
              <a:gdLst>
                <a:gd name="textAreaLeft" fmla="*/ 0 w 491400"/>
                <a:gd name="textAreaRight" fmla="*/ 491760 w 491400"/>
                <a:gd name="textAreaTop" fmla="*/ 0 h 1737000"/>
                <a:gd name="textAreaBottom" fmla="*/ 1737360 h 1737000"/>
              </a:gdLst>
              <a:ahLst/>
              <a:rect l="textAreaLeft" t="textAreaTop" r="textAreaRight" b="textAreaBottom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3" name="Freeform 6"/>
            <p:cNvSpPr/>
            <p:nvPr/>
          </p:nvSpPr>
          <p:spPr>
            <a:xfrm>
              <a:off x="464400" y="6459480"/>
              <a:ext cx="831600" cy="356400"/>
            </a:xfrm>
            <a:custGeom>
              <a:avLst/>
              <a:gdLst>
                <a:gd name="textAreaLeft" fmla="*/ 0 w 831600"/>
                <a:gd name="textAreaRight" fmla="*/ 831960 w 83160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4" name="Freeform 7"/>
            <p:cNvSpPr/>
            <p:nvPr/>
          </p:nvSpPr>
          <p:spPr>
            <a:xfrm>
              <a:off x="1180080" y="6495480"/>
              <a:ext cx="842040" cy="314280"/>
            </a:xfrm>
            <a:custGeom>
              <a:avLst/>
              <a:gdLst>
                <a:gd name="textAreaLeft" fmla="*/ 0 w 842040"/>
                <a:gd name="textAreaRight" fmla="*/ 842400 w 842040"/>
                <a:gd name="textAreaTop" fmla="*/ 0 h 314280"/>
                <a:gd name="textAreaBottom" fmla="*/ 314640 h 314280"/>
              </a:gdLst>
              <a:ahLst/>
              <a:rect l="textAreaLeft" t="textAreaTop" r="textAreaRight" b="textAreaBottom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5" name="Freeform 8"/>
            <p:cNvSpPr/>
            <p:nvPr/>
          </p:nvSpPr>
          <p:spPr>
            <a:xfrm>
              <a:off x="2518560" y="6512400"/>
              <a:ext cx="1017360" cy="297360"/>
            </a:xfrm>
            <a:custGeom>
              <a:avLst/>
              <a:gdLst>
                <a:gd name="textAreaLeft" fmla="*/ 0 w 1017360"/>
                <a:gd name="textAreaRight" fmla="*/ 1017720 w 1017360"/>
                <a:gd name="textAreaTop" fmla="*/ 0 h 297360"/>
                <a:gd name="textAreaBottom" fmla="*/ 297720 h 297360"/>
              </a:gdLst>
              <a:ahLst/>
              <a:rect l="textAreaLeft" t="textAreaTop" r="textAreaRight" b="textAreaBottom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6" name="Freeform 9"/>
            <p:cNvSpPr/>
            <p:nvPr/>
          </p:nvSpPr>
          <p:spPr>
            <a:xfrm>
              <a:off x="1874880" y="6512400"/>
              <a:ext cx="918000" cy="28692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0 h 286920"/>
                <a:gd name="textAreaBottom" fmla="*/ 287280 h 286920"/>
              </a:gdLst>
              <a:ahLst/>
              <a:rect l="textAreaLeft" t="textAreaTop" r="textAreaRight" b="textAreaBottom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7" name="Rectangle 10"/>
            <p:cNvSpPr/>
            <p:nvPr/>
          </p:nvSpPr>
          <p:spPr>
            <a:xfrm>
              <a:off x="0" y="6810120"/>
              <a:ext cx="12191760" cy="6300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1680" bIns="316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8" name="Freeform 11"/>
            <p:cNvSpPr/>
            <p:nvPr/>
          </p:nvSpPr>
          <p:spPr>
            <a:xfrm>
              <a:off x="10443960" y="6459480"/>
              <a:ext cx="257040" cy="276120"/>
            </a:xfrm>
            <a:custGeom>
              <a:avLst/>
              <a:gdLst>
                <a:gd name="textAreaLeft" fmla="*/ 0 w 257040"/>
                <a:gd name="textAreaRight" fmla="*/ 257400 w 257040"/>
                <a:gd name="textAreaTop" fmla="*/ 0 h 276120"/>
                <a:gd name="textAreaBottom" fmla="*/ 276480 h 276120"/>
              </a:gdLst>
              <a:ahLst/>
              <a:rect l="textAreaLeft" t="textAreaTop" r="textAreaRight" b="textAreaBottom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9" name="Freeform 12"/>
            <p:cNvSpPr/>
            <p:nvPr/>
          </p:nvSpPr>
          <p:spPr>
            <a:xfrm>
              <a:off x="10203120" y="6449040"/>
              <a:ext cx="295200" cy="299520"/>
            </a:xfrm>
            <a:custGeom>
              <a:avLst/>
              <a:gdLst>
                <a:gd name="textAreaLeft" fmla="*/ 0 w 295200"/>
                <a:gd name="textAreaRight" fmla="*/ 295560 w 295200"/>
                <a:gd name="textAreaTop" fmla="*/ 0 h 299520"/>
                <a:gd name="textAreaBottom" fmla="*/ 299880 h 299520"/>
              </a:gdLst>
              <a:ahLst/>
              <a:rect l="textAreaLeft" t="textAreaTop" r="textAreaRight" b="textAreaBottom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0" name="Freeform 13"/>
            <p:cNvSpPr/>
            <p:nvPr/>
          </p:nvSpPr>
          <p:spPr>
            <a:xfrm>
              <a:off x="9586800" y="6432120"/>
              <a:ext cx="305640" cy="3333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333360"/>
                <a:gd name="textAreaBottom" fmla="*/ 333720 h 333360"/>
              </a:gdLst>
              <a:ahLst/>
              <a:rect l="textAreaLeft" t="textAreaTop" r="textAreaRight" b="textAreaBottom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1" name="Freeform 14"/>
            <p:cNvSpPr/>
            <p:nvPr/>
          </p:nvSpPr>
          <p:spPr>
            <a:xfrm>
              <a:off x="9914040" y="6505920"/>
              <a:ext cx="212760" cy="236160"/>
            </a:xfrm>
            <a:custGeom>
              <a:avLst/>
              <a:gdLst>
                <a:gd name="textAreaLeft" fmla="*/ 0 w 212760"/>
                <a:gd name="textAreaRight" fmla="*/ 213120 w 21276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2" name="Freeform 15"/>
            <p:cNvSpPr/>
            <p:nvPr/>
          </p:nvSpPr>
          <p:spPr>
            <a:xfrm>
              <a:off x="11121480" y="6421680"/>
              <a:ext cx="206640" cy="24228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42280"/>
                <a:gd name="textAreaBottom" fmla="*/ 242640 h 242280"/>
              </a:gdLst>
              <a:ahLst/>
              <a:rect l="textAreaLeft" t="textAreaTop" r="textAreaRight" b="textAreaBottom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3" name="Freeform 16"/>
            <p:cNvSpPr/>
            <p:nvPr/>
          </p:nvSpPr>
          <p:spPr>
            <a:xfrm>
              <a:off x="11689560" y="6370920"/>
              <a:ext cx="426240" cy="468360"/>
            </a:xfrm>
            <a:custGeom>
              <a:avLst/>
              <a:gdLst>
                <a:gd name="textAreaLeft" fmla="*/ 0 w 426240"/>
                <a:gd name="textAreaRight" fmla="*/ 426600 w 42624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4" name="Freeform 17"/>
            <p:cNvSpPr/>
            <p:nvPr/>
          </p:nvSpPr>
          <p:spPr>
            <a:xfrm>
              <a:off x="11433960" y="6459480"/>
              <a:ext cx="255240" cy="2318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31840"/>
                <a:gd name="textAreaBottom" fmla="*/ 232200 h 231840"/>
              </a:gdLst>
              <a:ahLst/>
              <a:rect l="textAreaLeft" t="textAreaTop" r="textAreaRight" b="textAreaBottom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5" name="Freeform 18"/>
            <p:cNvSpPr/>
            <p:nvPr/>
          </p:nvSpPr>
          <p:spPr>
            <a:xfrm>
              <a:off x="10788120" y="6465960"/>
              <a:ext cx="333360" cy="30996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09960"/>
                <a:gd name="textAreaBottom" fmla="*/ 310320 h 309960"/>
              </a:gdLst>
              <a:ahLst/>
              <a:rect l="textAreaLeft" t="textAreaTop" r="textAreaRight" b="textAreaBottom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66" name="矩形 9"/>
          <p:cNvSpPr/>
          <p:nvPr/>
        </p:nvSpPr>
        <p:spPr>
          <a:xfrm>
            <a:off x="-10080" y="0"/>
            <a:ext cx="12201840" cy="1588680"/>
          </a:xfrm>
          <a:custGeom>
            <a:avLst/>
            <a:gdLst>
              <a:gd name="textAreaLeft" fmla="*/ 0 w 12201840"/>
              <a:gd name="textAreaRight" fmla="*/ 12202200 w 12201840"/>
              <a:gd name="textAreaTop" fmla="*/ 0 h 1588680"/>
              <a:gd name="textAreaBottom" fmla="*/ 1589040 h 1588680"/>
            </a:gdLst>
            <a:ahLst/>
            <a:rect l="textAreaLeft" t="textAreaTop" r="textAreaRight" b="textAreaBottom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gradFill rotWithShape="0">
            <a:gsLst>
              <a:gs pos="0">
                <a:srgbClr val="bca3c8"/>
              </a:gs>
              <a:gs pos="50000">
                <a:srgbClr val="b196bd"/>
              </a:gs>
              <a:gs pos="100000">
                <a:srgbClr val="a683b5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微软雅黑"/>
              <a:ea typeface="微软雅黑"/>
            </a:endParaRPr>
          </a:p>
        </p:txBody>
      </p:sp>
      <p:sp>
        <p:nvSpPr>
          <p:cNvPr id="267" name="等腰三角形 28"/>
          <p:cNvSpPr/>
          <p:nvPr/>
        </p:nvSpPr>
        <p:spPr>
          <a:xfrm flipV="1">
            <a:off x="0" y="-10440"/>
            <a:ext cx="5752080" cy="1599120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pic>
        <p:nvPicPr>
          <p:cNvPr id="268" name="图片 29" descr=""/>
          <p:cNvPicPr/>
          <p:nvPr/>
        </p:nvPicPr>
        <p:blipFill>
          <a:blip r:embed="rId2"/>
          <a:stretch/>
        </p:blipFill>
        <p:spPr>
          <a:xfrm>
            <a:off x="163080" y="101880"/>
            <a:ext cx="2771640" cy="7624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4"/>
          <p:cNvSpPr>
            <a:spLocks noGrp="1"/>
          </p:cNvSpPr>
          <p:nvPr>
            <p:ph type="title"/>
          </p:nvPr>
        </p:nvSpPr>
        <p:spPr>
          <a:xfrm>
            <a:off x="1478520" y="900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zh-CN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单击此处编辑母版标题样式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310" name="Group 4"/>
          <p:cNvGrpSpPr/>
          <p:nvPr/>
        </p:nvGrpSpPr>
        <p:grpSpPr>
          <a:xfrm>
            <a:off x="0" y="5072400"/>
            <a:ext cx="12191760" cy="1800720"/>
            <a:chOff x="0" y="5072400"/>
            <a:chExt cx="12191760" cy="1800720"/>
          </a:xfrm>
        </p:grpSpPr>
        <p:sp>
          <p:nvSpPr>
            <p:cNvPr id="311" name="Freeform 5"/>
            <p:cNvSpPr/>
            <p:nvPr/>
          </p:nvSpPr>
          <p:spPr>
            <a:xfrm>
              <a:off x="33840" y="5072400"/>
              <a:ext cx="491400" cy="1737000"/>
            </a:xfrm>
            <a:custGeom>
              <a:avLst/>
              <a:gdLst>
                <a:gd name="textAreaLeft" fmla="*/ 0 w 491400"/>
                <a:gd name="textAreaRight" fmla="*/ 491760 w 491400"/>
                <a:gd name="textAreaTop" fmla="*/ 0 h 1737000"/>
                <a:gd name="textAreaBottom" fmla="*/ 1737360 h 1737000"/>
              </a:gdLst>
              <a:ahLst/>
              <a:rect l="textAreaLeft" t="textAreaTop" r="textAreaRight" b="textAreaBottom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2" name="Freeform 6"/>
            <p:cNvSpPr/>
            <p:nvPr/>
          </p:nvSpPr>
          <p:spPr>
            <a:xfrm>
              <a:off x="464400" y="6459480"/>
              <a:ext cx="831600" cy="356400"/>
            </a:xfrm>
            <a:custGeom>
              <a:avLst/>
              <a:gdLst>
                <a:gd name="textAreaLeft" fmla="*/ 0 w 831600"/>
                <a:gd name="textAreaRight" fmla="*/ 831960 w 83160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3" name="Freeform 7"/>
            <p:cNvSpPr/>
            <p:nvPr/>
          </p:nvSpPr>
          <p:spPr>
            <a:xfrm>
              <a:off x="1180080" y="6495480"/>
              <a:ext cx="842040" cy="314280"/>
            </a:xfrm>
            <a:custGeom>
              <a:avLst/>
              <a:gdLst>
                <a:gd name="textAreaLeft" fmla="*/ 0 w 842040"/>
                <a:gd name="textAreaRight" fmla="*/ 842400 w 842040"/>
                <a:gd name="textAreaTop" fmla="*/ 0 h 314280"/>
                <a:gd name="textAreaBottom" fmla="*/ 314640 h 314280"/>
              </a:gdLst>
              <a:ahLst/>
              <a:rect l="textAreaLeft" t="textAreaTop" r="textAreaRight" b="textAreaBottom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4" name="Freeform 8"/>
            <p:cNvSpPr/>
            <p:nvPr/>
          </p:nvSpPr>
          <p:spPr>
            <a:xfrm>
              <a:off x="2518560" y="6512400"/>
              <a:ext cx="1017360" cy="297360"/>
            </a:xfrm>
            <a:custGeom>
              <a:avLst/>
              <a:gdLst>
                <a:gd name="textAreaLeft" fmla="*/ 0 w 1017360"/>
                <a:gd name="textAreaRight" fmla="*/ 1017720 w 1017360"/>
                <a:gd name="textAreaTop" fmla="*/ 0 h 297360"/>
                <a:gd name="textAreaBottom" fmla="*/ 297720 h 297360"/>
              </a:gdLst>
              <a:ahLst/>
              <a:rect l="textAreaLeft" t="textAreaTop" r="textAreaRight" b="textAreaBottom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5" name="Freeform 9"/>
            <p:cNvSpPr/>
            <p:nvPr/>
          </p:nvSpPr>
          <p:spPr>
            <a:xfrm>
              <a:off x="1874880" y="6512400"/>
              <a:ext cx="918000" cy="28692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0 h 286920"/>
                <a:gd name="textAreaBottom" fmla="*/ 287280 h 286920"/>
              </a:gdLst>
              <a:ahLst/>
              <a:rect l="textAreaLeft" t="textAreaTop" r="textAreaRight" b="textAreaBottom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6" name="Rectangle 10"/>
            <p:cNvSpPr/>
            <p:nvPr/>
          </p:nvSpPr>
          <p:spPr>
            <a:xfrm>
              <a:off x="0" y="6810120"/>
              <a:ext cx="12191760" cy="630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1680" bIns="316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0443960" y="6459480"/>
              <a:ext cx="257040" cy="276120"/>
            </a:xfrm>
            <a:custGeom>
              <a:avLst/>
              <a:gdLst>
                <a:gd name="textAreaLeft" fmla="*/ 0 w 257040"/>
                <a:gd name="textAreaRight" fmla="*/ 257400 w 257040"/>
                <a:gd name="textAreaTop" fmla="*/ 0 h 276120"/>
                <a:gd name="textAreaBottom" fmla="*/ 276480 h 276120"/>
              </a:gdLst>
              <a:ahLst/>
              <a:rect l="textAreaLeft" t="textAreaTop" r="textAreaRight" b="textAreaBottom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8" name="Freeform 12"/>
            <p:cNvSpPr/>
            <p:nvPr/>
          </p:nvSpPr>
          <p:spPr>
            <a:xfrm>
              <a:off x="10203120" y="6449040"/>
              <a:ext cx="295200" cy="299520"/>
            </a:xfrm>
            <a:custGeom>
              <a:avLst/>
              <a:gdLst>
                <a:gd name="textAreaLeft" fmla="*/ 0 w 295200"/>
                <a:gd name="textAreaRight" fmla="*/ 295560 w 295200"/>
                <a:gd name="textAreaTop" fmla="*/ 0 h 299520"/>
                <a:gd name="textAreaBottom" fmla="*/ 299880 h 299520"/>
              </a:gdLst>
              <a:ahLst/>
              <a:rect l="textAreaLeft" t="textAreaTop" r="textAreaRight" b="textAreaBottom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9" name="Freeform 13"/>
            <p:cNvSpPr/>
            <p:nvPr/>
          </p:nvSpPr>
          <p:spPr>
            <a:xfrm>
              <a:off x="9586800" y="6432120"/>
              <a:ext cx="305640" cy="3333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333360"/>
                <a:gd name="textAreaBottom" fmla="*/ 333720 h 333360"/>
              </a:gdLst>
              <a:ahLst/>
              <a:rect l="textAreaLeft" t="textAreaTop" r="textAreaRight" b="textAreaBottom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0" name="Freeform 14"/>
            <p:cNvSpPr/>
            <p:nvPr/>
          </p:nvSpPr>
          <p:spPr>
            <a:xfrm>
              <a:off x="9914040" y="6505920"/>
              <a:ext cx="212760" cy="236160"/>
            </a:xfrm>
            <a:custGeom>
              <a:avLst/>
              <a:gdLst>
                <a:gd name="textAreaLeft" fmla="*/ 0 w 212760"/>
                <a:gd name="textAreaRight" fmla="*/ 213120 w 21276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1" name="Freeform 15"/>
            <p:cNvSpPr/>
            <p:nvPr/>
          </p:nvSpPr>
          <p:spPr>
            <a:xfrm>
              <a:off x="11121480" y="6421680"/>
              <a:ext cx="206640" cy="24228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42280"/>
                <a:gd name="textAreaBottom" fmla="*/ 242640 h 242280"/>
              </a:gdLst>
              <a:ahLst/>
              <a:rect l="textAreaLeft" t="textAreaTop" r="textAreaRight" b="textAreaBottom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2" name="Freeform 16"/>
            <p:cNvSpPr/>
            <p:nvPr/>
          </p:nvSpPr>
          <p:spPr>
            <a:xfrm>
              <a:off x="11689560" y="6370920"/>
              <a:ext cx="426240" cy="468360"/>
            </a:xfrm>
            <a:custGeom>
              <a:avLst/>
              <a:gdLst>
                <a:gd name="textAreaLeft" fmla="*/ 0 w 426240"/>
                <a:gd name="textAreaRight" fmla="*/ 426600 w 42624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3" name="Freeform 17"/>
            <p:cNvSpPr/>
            <p:nvPr/>
          </p:nvSpPr>
          <p:spPr>
            <a:xfrm>
              <a:off x="11433960" y="6459480"/>
              <a:ext cx="255240" cy="2318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31840"/>
                <a:gd name="textAreaBottom" fmla="*/ 232200 h 231840"/>
              </a:gdLst>
              <a:ahLst/>
              <a:rect l="textAreaLeft" t="textAreaTop" r="textAreaRight" b="textAreaBottom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4" name="Freeform 18"/>
            <p:cNvSpPr/>
            <p:nvPr/>
          </p:nvSpPr>
          <p:spPr>
            <a:xfrm>
              <a:off x="10788120" y="6465960"/>
              <a:ext cx="333360" cy="30996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09960"/>
                <a:gd name="textAreaBottom" fmla="*/ 310320 h 309960"/>
              </a:gdLst>
              <a:ahLst/>
              <a:rect l="textAreaLeft" t="textAreaTop" r="textAreaRight" b="textAreaBottom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25" name="矩形 9"/>
          <p:cNvSpPr/>
          <p:nvPr/>
        </p:nvSpPr>
        <p:spPr>
          <a:xfrm>
            <a:off x="-10080" y="0"/>
            <a:ext cx="12201840" cy="1588680"/>
          </a:xfrm>
          <a:custGeom>
            <a:avLst/>
            <a:gdLst>
              <a:gd name="textAreaLeft" fmla="*/ 0 w 12201840"/>
              <a:gd name="textAreaRight" fmla="*/ 12202200 w 12201840"/>
              <a:gd name="textAreaTop" fmla="*/ 0 h 1588680"/>
              <a:gd name="textAreaBottom" fmla="*/ 1589040 h 1588680"/>
            </a:gdLst>
            <a:ahLst/>
            <a:rect l="textAreaLeft" t="textAreaTop" r="textAreaRight" b="textAreaBottom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gradFill rotWithShape="0">
            <a:gsLst>
              <a:gs pos="0">
                <a:srgbClr val="ffc89d"/>
              </a:gs>
              <a:gs pos="50000">
                <a:srgbClr val="ffbf90"/>
              </a:gs>
              <a:gs pos="100000">
                <a:srgbClr val="ffb77b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微软雅黑"/>
              <a:ea typeface="微软雅黑"/>
            </a:endParaRPr>
          </a:p>
        </p:txBody>
      </p:sp>
      <p:sp>
        <p:nvSpPr>
          <p:cNvPr id="326" name="等腰三角形 31"/>
          <p:cNvSpPr/>
          <p:nvPr/>
        </p:nvSpPr>
        <p:spPr>
          <a:xfrm flipV="1">
            <a:off x="0" y="-10440"/>
            <a:ext cx="5752080" cy="1599120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pic>
        <p:nvPicPr>
          <p:cNvPr id="327" name="图片 32" descr=""/>
          <p:cNvPicPr/>
          <p:nvPr/>
        </p:nvPicPr>
        <p:blipFill>
          <a:blip r:embed="rId2"/>
          <a:stretch/>
        </p:blipFill>
        <p:spPr>
          <a:xfrm>
            <a:off x="163080" y="101880"/>
            <a:ext cx="2771640" cy="76248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4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zh-CN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单击此处编辑母版标题样式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369" name="Group 4"/>
          <p:cNvGrpSpPr/>
          <p:nvPr/>
        </p:nvGrpSpPr>
        <p:grpSpPr>
          <a:xfrm>
            <a:off x="0" y="5072400"/>
            <a:ext cx="12191760" cy="1800720"/>
            <a:chOff x="0" y="5072400"/>
            <a:chExt cx="12191760" cy="1800720"/>
          </a:xfrm>
        </p:grpSpPr>
        <p:sp>
          <p:nvSpPr>
            <p:cNvPr id="370" name="Freeform 5"/>
            <p:cNvSpPr/>
            <p:nvPr/>
          </p:nvSpPr>
          <p:spPr>
            <a:xfrm>
              <a:off x="33840" y="5072400"/>
              <a:ext cx="491400" cy="1737000"/>
            </a:xfrm>
            <a:custGeom>
              <a:avLst/>
              <a:gdLst>
                <a:gd name="textAreaLeft" fmla="*/ 0 w 491400"/>
                <a:gd name="textAreaRight" fmla="*/ 491760 w 491400"/>
                <a:gd name="textAreaTop" fmla="*/ 0 h 1737000"/>
                <a:gd name="textAreaBottom" fmla="*/ 1737360 h 1737000"/>
              </a:gdLst>
              <a:ahLst/>
              <a:rect l="textAreaLeft" t="textAreaTop" r="textAreaRight" b="textAreaBottom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1" name="Freeform 6"/>
            <p:cNvSpPr/>
            <p:nvPr/>
          </p:nvSpPr>
          <p:spPr>
            <a:xfrm>
              <a:off x="464400" y="6459480"/>
              <a:ext cx="831600" cy="356400"/>
            </a:xfrm>
            <a:custGeom>
              <a:avLst/>
              <a:gdLst>
                <a:gd name="textAreaLeft" fmla="*/ 0 w 831600"/>
                <a:gd name="textAreaRight" fmla="*/ 831960 w 831600"/>
                <a:gd name="textAreaTop" fmla="*/ 0 h 356400"/>
                <a:gd name="textAreaBottom" fmla="*/ 356760 h 356400"/>
              </a:gdLst>
              <a:ahLst/>
              <a:rect l="textAreaLeft" t="textAreaTop" r="textAreaRight" b="textAreaBottom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2" name="Freeform 7"/>
            <p:cNvSpPr/>
            <p:nvPr/>
          </p:nvSpPr>
          <p:spPr>
            <a:xfrm>
              <a:off x="1180080" y="6495480"/>
              <a:ext cx="842040" cy="314280"/>
            </a:xfrm>
            <a:custGeom>
              <a:avLst/>
              <a:gdLst>
                <a:gd name="textAreaLeft" fmla="*/ 0 w 842040"/>
                <a:gd name="textAreaRight" fmla="*/ 842400 w 842040"/>
                <a:gd name="textAreaTop" fmla="*/ 0 h 314280"/>
                <a:gd name="textAreaBottom" fmla="*/ 314640 h 314280"/>
              </a:gdLst>
              <a:ahLst/>
              <a:rect l="textAreaLeft" t="textAreaTop" r="textAreaRight" b="textAreaBottom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3" name="Freeform 8"/>
            <p:cNvSpPr/>
            <p:nvPr/>
          </p:nvSpPr>
          <p:spPr>
            <a:xfrm>
              <a:off x="2518560" y="6512400"/>
              <a:ext cx="1017360" cy="297360"/>
            </a:xfrm>
            <a:custGeom>
              <a:avLst/>
              <a:gdLst>
                <a:gd name="textAreaLeft" fmla="*/ 0 w 1017360"/>
                <a:gd name="textAreaRight" fmla="*/ 1017720 w 1017360"/>
                <a:gd name="textAreaTop" fmla="*/ 0 h 297360"/>
                <a:gd name="textAreaBottom" fmla="*/ 297720 h 297360"/>
              </a:gdLst>
              <a:ahLst/>
              <a:rect l="textAreaLeft" t="textAreaTop" r="textAreaRight" b="textAreaBottom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4" name="Freeform 9"/>
            <p:cNvSpPr/>
            <p:nvPr/>
          </p:nvSpPr>
          <p:spPr>
            <a:xfrm>
              <a:off x="1874880" y="6512400"/>
              <a:ext cx="918000" cy="28692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0 h 286920"/>
                <a:gd name="textAreaBottom" fmla="*/ 287280 h 286920"/>
              </a:gdLst>
              <a:ahLst/>
              <a:rect l="textAreaLeft" t="textAreaTop" r="textAreaRight" b="textAreaBottom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5" name="Rectangle 10"/>
            <p:cNvSpPr/>
            <p:nvPr/>
          </p:nvSpPr>
          <p:spPr>
            <a:xfrm>
              <a:off x="0" y="6810120"/>
              <a:ext cx="12191760" cy="6300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1680" bIns="316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6" name="Freeform 11"/>
            <p:cNvSpPr/>
            <p:nvPr/>
          </p:nvSpPr>
          <p:spPr>
            <a:xfrm>
              <a:off x="10443960" y="6459480"/>
              <a:ext cx="257040" cy="276120"/>
            </a:xfrm>
            <a:custGeom>
              <a:avLst/>
              <a:gdLst>
                <a:gd name="textAreaLeft" fmla="*/ 0 w 257040"/>
                <a:gd name="textAreaRight" fmla="*/ 257400 w 257040"/>
                <a:gd name="textAreaTop" fmla="*/ 0 h 276120"/>
                <a:gd name="textAreaBottom" fmla="*/ 276480 h 276120"/>
              </a:gdLst>
              <a:ahLst/>
              <a:rect l="textAreaLeft" t="textAreaTop" r="textAreaRight" b="textAreaBottom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7" name="Freeform 12"/>
            <p:cNvSpPr/>
            <p:nvPr/>
          </p:nvSpPr>
          <p:spPr>
            <a:xfrm>
              <a:off x="10203120" y="6449040"/>
              <a:ext cx="295200" cy="299520"/>
            </a:xfrm>
            <a:custGeom>
              <a:avLst/>
              <a:gdLst>
                <a:gd name="textAreaLeft" fmla="*/ 0 w 295200"/>
                <a:gd name="textAreaRight" fmla="*/ 295560 w 295200"/>
                <a:gd name="textAreaTop" fmla="*/ 0 h 299520"/>
                <a:gd name="textAreaBottom" fmla="*/ 299880 h 299520"/>
              </a:gdLst>
              <a:ahLst/>
              <a:rect l="textAreaLeft" t="textAreaTop" r="textAreaRight" b="textAreaBottom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8" name="Freeform 13"/>
            <p:cNvSpPr/>
            <p:nvPr/>
          </p:nvSpPr>
          <p:spPr>
            <a:xfrm>
              <a:off x="9586800" y="6432120"/>
              <a:ext cx="305640" cy="3333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333360"/>
                <a:gd name="textAreaBottom" fmla="*/ 333720 h 333360"/>
              </a:gdLst>
              <a:ahLst/>
              <a:rect l="textAreaLeft" t="textAreaTop" r="textAreaRight" b="textAreaBottom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9" name="Freeform 14"/>
            <p:cNvSpPr/>
            <p:nvPr/>
          </p:nvSpPr>
          <p:spPr>
            <a:xfrm>
              <a:off x="9914040" y="6505920"/>
              <a:ext cx="212760" cy="236160"/>
            </a:xfrm>
            <a:custGeom>
              <a:avLst/>
              <a:gdLst>
                <a:gd name="textAreaLeft" fmla="*/ 0 w 212760"/>
                <a:gd name="textAreaRight" fmla="*/ 213120 w 21276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0" name="Freeform 15"/>
            <p:cNvSpPr/>
            <p:nvPr/>
          </p:nvSpPr>
          <p:spPr>
            <a:xfrm>
              <a:off x="11121480" y="6421680"/>
              <a:ext cx="206640" cy="24228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42280"/>
                <a:gd name="textAreaBottom" fmla="*/ 242640 h 242280"/>
              </a:gdLst>
              <a:ahLst/>
              <a:rect l="textAreaLeft" t="textAreaTop" r="textAreaRight" b="textAreaBottom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1" name="Freeform 16"/>
            <p:cNvSpPr/>
            <p:nvPr/>
          </p:nvSpPr>
          <p:spPr>
            <a:xfrm>
              <a:off x="11689560" y="6370920"/>
              <a:ext cx="426240" cy="468360"/>
            </a:xfrm>
            <a:custGeom>
              <a:avLst/>
              <a:gdLst>
                <a:gd name="textAreaLeft" fmla="*/ 0 w 426240"/>
                <a:gd name="textAreaRight" fmla="*/ 426600 w 426240"/>
                <a:gd name="textAreaTop" fmla="*/ 0 h 468360"/>
                <a:gd name="textAreaBottom" fmla="*/ 468720 h 468360"/>
              </a:gdLst>
              <a:ahLst/>
              <a:rect l="textAreaLeft" t="textAreaTop" r="textAreaRight" b="textAreaBottom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2" name="Freeform 17"/>
            <p:cNvSpPr/>
            <p:nvPr/>
          </p:nvSpPr>
          <p:spPr>
            <a:xfrm>
              <a:off x="11433960" y="6459480"/>
              <a:ext cx="255240" cy="2318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31840"/>
                <a:gd name="textAreaBottom" fmla="*/ 232200 h 231840"/>
              </a:gdLst>
              <a:ahLst/>
              <a:rect l="textAreaLeft" t="textAreaTop" r="textAreaRight" b="textAreaBottom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3" name="Freeform 18"/>
            <p:cNvSpPr/>
            <p:nvPr/>
          </p:nvSpPr>
          <p:spPr>
            <a:xfrm>
              <a:off x="10788120" y="6465960"/>
              <a:ext cx="333360" cy="30996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09960"/>
                <a:gd name="textAreaBottom" fmla="*/ 310320 h 309960"/>
              </a:gdLst>
              <a:ahLst/>
              <a:rect l="textAreaLeft" t="textAreaTop" r="textAreaRight" b="textAreaBottom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84" name="矩形 9"/>
          <p:cNvSpPr/>
          <p:nvPr/>
        </p:nvSpPr>
        <p:spPr>
          <a:xfrm>
            <a:off x="-10080" y="0"/>
            <a:ext cx="12201840" cy="1588680"/>
          </a:xfrm>
          <a:custGeom>
            <a:avLst/>
            <a:gdLst>
              <a:gd name="textAreaLeft" fmla="*/ 0 w 12201840"/>
              <a:gd name="textAreaRight" fmla="*/ 12202200 w 12201840"/>
              <a:gd name="textAreaTop" fmla="*/ 0 h 1588680"/>
              <a:gd name="textAreaBottom" fmla="*/ 1589040 h 1588680"/>
            </a:gdLst>
            <a:ahLst/>
            <a:rect l="textAreaLeft" t="textAreaTop" r="textAreaRight" b="textAreaBottom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gradFill rotWithShape="0">
            <a:gsLst>
              <a:gs pos="0">
                <a:srgbClr val="9fcce6"/>
              </a:gs>
              <a:gs pos="50000">
                <a:srgbClr val="92c2db"/>
              </a:gs>
              <a:gs pos="100000">
                <a:srgbClr val="7dbbdb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微软雅黑"/>
              <a:ea typeface="微软雅黑"/>
            </a:endParaRPr>
          </a:p>
        </p:txBody>
      </p:sp>
      <p:sp>
        <p:nvSpPr>
          <p:cNvPr id="385" name="等腰三角形 28"/>
          <p:cNvSpPr/>
          <p:nvPr/>
        </p:nvSpPr>
        <p:spPr>
          <a:xfrm flipV="1">
            <a:off x="0" y="-10440"/>
            <a:ext cx="5752080" cy="1599120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pic>
        <p:nvPicPr>
          <p:cNvPr id="386" name="图片 29" descr=""/>
          <p:cNvPicPr/>
          <p:nvPr/>
        </p:nvPicPr>
        <p:blipFill>
          <a:blip r:embed="rId2"/>
          <a:stretch/>
        </p:blipFill>
        <p:spPr>
          <a:xfrm>
            <a:off x="163080" y="101880"/>
            <a:ext cx="2771640" cy="762480"/>
          </a:xfrm>
          <a:prstGeom prst="rect">
            <a:avLst/>
          </a:prstGeom>
          <a:ln w="0">
            <a:noFill/>
          </a:ln>
        </p:spPr>
      </p:pic>
      <p:sp>
        <p:nvSpPr>
          <p:cNvPr id="387" name="PlaceHolder 4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zh-CN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单击此处编辑母版标题样式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despoisj/DeepAudioClassification/tree/master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838080" y="2781000"/>
            <a:ext cx="10515240" cy="129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chemeClr val="lt1"/>
                </a:solidFill>
                <a:latin typeface="微软雅黑"/>
                <a:ea typeface="微软雅黑"/>
              </a:rPr>
              <a:t>Music Genres Classification</a:t>
            </a:r>
            <a:endParaRPr b="0" lang="en-US" sz="48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微软雅黑"/>
                <a:ea typeface="微软雅黑"/>
              </a:rPr>
              <a:t>Di Feng  Yaoyu He  Peijun Xu</a:t>
            </a:r>
            <a:endParaRPr b="0" lang="en-US" sz="2400" spc="-1" strike="noStrike">
              <a:solidFill>
                <a:schemeClr val="dk1"/>
              </a:solidFill>
              <a:latin typeface="微软雅黑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478520" y="900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Convolution Network Structures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59" name="文本框 2"/>
          <p:cNvSpPr/>
          <p:nvPr/>
        </p:nvSpPr>
        <p:spPr>
          <a:xfrm>
            <a:off x="1955520" y="1499760"/>
            <a:ext cx="82803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The Mel Spectrograms</a:t>
            </a:r>
            <a:r>
              <a:rPr b="0" lang="zh-CN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，</a:t>
            </a: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Chroma Features and MFCCs exhibit distinct variations across different types of music in details.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Not enough kernels: Can’t sufficiently extract usable features.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Too many kernels: Extract worthless features(noise).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图片 4" descr=""/>
          <p:cNvPicPr/>
          <p:nvPr/>
        </p:nvPicPr>
        <p:blipFill>
          <a:blip r:embed="rId1"/>
          <a:stretch/>
        </p:blipFill>
        <p:spPr>
          <a:xfrm>
            <a:off x="7185960" y="3429000"/>
            <a:ext cx="2342160" cy="2342160"/>
          </a:xfrm>
          <a:prstGeom prst="rect">
            <a:avLst/>
          </a:prstGeom>
          <a:ln w="0">
            <a:noFill/>
          </a:ln>
        </p:spPr>
      </p:pic>
      <p:sp>
        <p:nvSpPr>
          <p:cNvPr id="461" name="文本框 5"/>
          <p:cNvSpPr/>
          <p:nvPr/>
        </p:nvSpPr>
        <p:spPr>
          <a:xfrm>
            <a:off x="9604800" y="4096440"/>
            <a:ext cx="208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Country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图片 9" descr=""/>
          <p:cNvPicPr/>
          <p:nvPr/>
        </p:nvPicPr>
        <p:blipFill>
          <a:blip r:embed="rId2"/>
          <a:stretch/>
        </p:blipFill>
        <p:spPr>
          <a:xfrm>
            <a:off x="1955520" y="3429000"/>
            <a:ext cx="2342160" cy="2342160"/>
          </a:xfrm>
          <a:prstGeom prst="rect">
            <a:avLst/>
          </a:prstGeom>
          <a:ln w="0">
            <a:noFill/>
          </a:ln>
        </p:spPr>
      </p:pic>
      <p:sp>
        <p:nvSpPr>
          <p:cNvPr id="463" name="文本框 10"/>
          <p:cNvSpPr/>
          <p:nvPr/>
        </p:nvSpPr>
        <p:spPr>
          <a:xfrm>
            <a:off x="4367160" y="4096440"/>
            <a:ext cx="130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Blues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478520" y="900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Convolution Network Structures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65" name="内容占位符 2"/>
          <p:cNvSpPr/>
          <p:nvPr/>
        </p:nvSpPr>
        <p:spPr>
          <a:xfrm>
            <a:off x="691560" y="1797840"/>
            <a:ext cx="49492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- Input: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  <a:ea typeface="微软雅黑"/>
              </a:rPr>
              <a:t>A thirty-second audio file.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内容占位符 2"/>
          <p:cNvSpPr/>
          <p:nvPr/>
        </p:nvSpPr>
        <p:spPr>
          <a:xfrm>
            <a:off x="691560" y="3429000"/>
            <a:ext cx="4949280" cy="24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- Preprocessing: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  <a:ea typeface="微软雅黑"/>
              </a:rPr>
              <a:t>1.Mel Spectrogram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  <a:ea typeface="微软雅黑"/>
              </a:rPr>
              <a:t>2.Chroma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  <a:ea typeface="微软雅黑"/>
              </a:rPr>
              <a:t>3.MFCC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内容占位符 2"/>
          <p:cNvSpPr/>
          <p:nvPr/>
        </p:nvSpPr>
        <p:spPr>
          <a:xfrm>
            <a:off x="6147720" y="1797840"/>
            <a:ext cx="49492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- Output: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  <a:ea typeface="微软雅黑"/>
              </a:rPr>
              <a:t>The class of the music.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8" name="图片 10" descr=""/>
          <p:cNvPicPr/>
          <p:nvPr/>
        </p:nvPicPr>
        <p:blipFill>
          <a:blip r:embed="rId1"/>
          <a:stretch/>
        </p:blipFill>
        <p:spPr>
          <a:xfrm>
            <a:off x="5641200" y="3957120"/>
            <a:ext cx="5495760" cy="123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478520" y="900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Convolution Network Structures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pic>
        <p:nvPicPr>
          <p:cNvPr id="470" name="图片 3" descr=""/>
          <p:cNvPicPr/>
          <p:nvPr/>
        </p:nvPicPr>
        <p:blipFill>
          <a:blip r:embed="rId1"/>
          <a:stretch/>
        </p:blipFill>
        <p:spPr>
          <a:xfrm>
            <a:off x="308880" y="4275000"/>
            <a:ext cx="11822760" cy="109440"/>
          </a:xfrm>
          <a:prstGeom prst="rect">
            <a:avLst/>
          </a:prstGeom>
          <a:ln w="0">
            <a:noFill/>
          </a:ln>
        </p:spPr>
      </p:pic>
      <p:sp>
        <p:nvSpPr>
          <p:cNvPr id="471" name="文本框 4"/>
          <p:cNvSpPr/>
          <p:nvPr/>
        </p:nvSpPr>
        <p:spPr>
          <a:xfrm>
            <a:off x="5942520" y="4388760"/>
            <a:ext cx="375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Chroma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图片 6" descr=""/>
          <p:cNvPicPr/>
          <p:nvPr/>
        </p:nvPicPr>
        <p:blipFill>
          <a:blip r:embed="rId2"/>
          <a:stretch/>
        </p:blipFill>
        <p:spPr>
          <a:xfrm>
            <a:off x="1478520" y="1406880"/>
            <a:ext cx="2544480" cy="2544480"/>
          </a:xfrm>
          <a:prstGeom prst="rect">
            <a:avLst/>
          </a:prstGeom>
          <a:ln w="0">
            <a:noFill/>
          </a:ln>
        </p:spPr>
      </p:pic>
      <p:sp>
        <p:nvSpPr>
          <p:cNvPr id="473" name="文本框 7"/>
          <p:cNvSpPr/>
          <p:nvPr/>
        </p:nvSpPr>
        <p:spPr>
          <a:xfrm>
            <a:off x="743400" y="2290320"/>
            <a:ext cx="1469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Mel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4" name="图片 9" descr=""/>
          <p:cNvPicPr/>
          <p:nvPr/>
        </p:nvPicPr>
        <p:blipFill>
          <a:blip r:embed="rId3"/>
          <a:stretch/>
        </p:blipFill>
        <p:spPr>
          <a:xfrm>
            <a:off x="184320" y="5508720"/>
            <a:ext cx="11822760" cy="182520"/>
          </a:xfrm>
          <a:prstGeom prst="rect">
            <a:avLst/>
          </a:prstGeom>
          <a:ln w="0">
            <a:noFill/>
          </a:ln>
        </p:spPr>
      </p:pic>
      <p:sp>
        <p:nvSpPr>
          <p:cNvPr id="475" name="文本框 10"/>
          <p:cNvSpPr/>
          <p:nvPr/>
        </p:nvSpPr>
        <p:spPr>
          <a:xfrm>
            <a:off x="6108480" y="6000120"/>
            <a:ext cx="125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Mfcc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478520" y="900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Convolution Network Structures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pic>
        <p:nvPicPr>
          <p:cNvPr id="477" name="图片 3" descr=""/>
          <p:cNvPicPr/>
          <p:nvPr/>
        </p:nvPicPr>
        <p:blipFill>
          <a:blip r:embed="rId1"/>
          <a:stretch/>
        </p:blipFill>
        <p:spPr>
          <a:xfrm>
            <a:off x="1803240" y="1908720"/>
            <a:ext cx="9004320" cy="3165120"/>
          </a:xfrm>
          <a:prstGeom prst="rect">
            <a:avLst/>
          </a:prstGeom>
          <a:ln w="0">
            <a:noFill/>
          </a:ln>
        </p:spPr>
      </p:pic>
      <p:sp>
        <p:nvSpPr>
          <p:cNvPr id="478" name="文本框 4"/>
          <p:cNvSpPr/>
          <p:nvPr/>
        </p:nvSpPr>
        <p:spPr>
          <a:xfrm>
            <a:off x="760680" y="1600920"/>
            <a:ext cx="5544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微软雅黑"/>
                <a:ea typeface="微软雅黑"/>
              </a:rPr>
              <a:t>Similar</a:t>
            </a:r>
            <a:r>
              <a:rPr b="1" lang="en-US" sz="1400" spc="-1" strike="noStrike">
                <a:solidFill>
                  <a:schemeClr val="dk1"/>
                </a:solidFill>
                <a:latin typeface="微软雅黑"/>
                <a:ea typeface="微软雅黑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微软雅黑"/>
                <a:ea typeface="微软雅黑"/>
              </a:rPr>
              <a:t>to</a:t>
            </a:r>
            <a:r>
              <a:rPr b="1" lang="en-US" sz="1400" spc="-1" strike="noStrike">
                <a:solidFill>
                  <a:schemeClr val="dk1"/>
                </a:solidFill>
                <a:latin typeface="微软雅黑"/>
                <a:ea typeface="微软雅黑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微软雅黑"/>
                <a:ea typeface="微软雅黑"/>
              </a:rPr>
              <a:t>traditional</a:t>
            </a:r>
            <a:r>
              <a:rPr b="1" lang="en-US" sz="1400" spc="-1" strike="noStrike">
                <a:solidFill>
                  <a:schemeClr val="dk1"/>
                </a:solidFill>
                <a:latin typeface="微软雅黑"/>
                <a:ea typeface="微软雅黑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微软雅黑"/>
                <a:ea typeface="微软雅黑"/>
              </a:rPr>
              <a:t>CNN</a:t>
            </a:r>
            <a:r>
              <a:rPr b="1" lang="en-US" sz="1400" spc="-1" strike="noStrike">
                <a:solidFill>
                  <a:schemeClr val="dk1"/>
                </a:solidFill>
                <a:latin typeface="微软雅黑"/>
                <a:ea typeface="微软雅黑"/>
              </a:rPr>
              <a:t>…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文本框 5"/>
          <p:cNvSpPr/>
          <p:nvPr/>
        </p:nvSpPr>
        <p:spPr>
          <a:xfrm>
            <a:off x="5885280" y="6431400"/>
            <a:ext cx="17017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Stolen from course ppts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Temporal Result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81" name="文本框 2"/>
          <p:cNvSpPr/>
          <p:nvPr/>
        </p:nvSpPr>
        <p:spPr>
          <a:xfrm>
            <a:off x="1275840" y="1750680"/>
            <a:ext cx="56844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微软雅黑"/>
                <a:ea typeface="微软雅黑"/>
              </a:rPr>
              <a:t>Accuracy: 73%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文本框 3"/>
          <p:cNvSpPr/>
          <p:nvPr/>
        </p:nvSpPr>
        <p:spPr>
          <a:xfrm>
            <a:off x="1275840" y="3196800"/>
            <a:ext cx="7938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All the pop music are correctly classified.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About 40% other music* are classified to pop musics.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文本框 4"/>
          <p:cNvSpPr/>
          <p:nvPr/>
        </p:nvSpPr>
        <p:spPr>
          <a:xfrm>
            <a:off x="1332720" y="4898160"/>
            <a:ext cx="85694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Because of the </a:t>
            </a:r>
            <a:r>
              <a:rPr b="0" lang="en-US" sz="4000" spc="-1" strike="noStrike">
                <a:solidFill>
                  <a:schemeClr val="dk1"/>
                </a:solidFill>
                <a:latin typeface="微软雅黑"/>
                <a:ea typeface="微软雅黑"/>
              </a:rPr>
              <a:t>diversity</a:t>
            </a: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 of the spectrum in pop music.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文本框 5"/>
          <p:cNvSpPr/>
          <p:nvPr/>
        </p:nvSpPr>
        <p:spPr>
          <a:xfrm>
            <a:off x="3640320" y="6464520"/>
            <a:ext cx="79416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50" spc="-1" strike="noStrike">
                <a:solidFill>
                  <a:schemeClr val="dk1"/>
                </a:solidFill>
                <a:latin typeface="微软雅黑"/>
                <a:ea typeface="微软雅黑"/>
              </a:rPr>
              <a:t>*Based on popular music players(Apple Music, QQ Music...)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Approvement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86" name="Text Box 2"/>
          <p:cNvSpPr/>
          <p:nvPr/>
        </p:nvSpPr>
        <p:spPr>
          <a:xfrm>
            <a:off x="1478160" y="1285920"/>
            <a:ext cx="7988400" cy="35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微软雅黑"/>
                <a:ea typeface="微软雅黑"/>
              </a:rPr>
              <a:t>1. PCA (Principal component analysis)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微软雅黑"/>
                <a:ea typeface="微软雅黑"/>
              </a:rPr>
              <a:t>The Chroma feature vector is 12-dimensional, the Mel feature vector is 128-dimensional, and for the MFCC, we only take the first five dimensions.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微软雅黑"/>
                <a:ea typeface="微软雅黑"/>
              </a:rPr>
              <a:t>Therefore, we hope to try performing PCA (Principal Component Analysis) dimensionality reduction on the Mel and Chroma vectors.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微软雅黑"/>
                <a:ea typeface="微软雅黑"/>
              </a:rPr>
              <a:t>2.Data Augmentation: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 Box 3"/>
          <p:cNvSpPr/>
          <p:nvPr/>
        </p:nvSpPr>
        <p:spPr>
          <a:xfrm>
            <a:off x="1579320" y="4382280"/>
            <a:ext cx="678384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Adding Background Noise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Echo and Reverberation Effects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Random Cropping and Padding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Approvement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89" name="Text Box 2"/>
          <p:cNvSpPr/>
          <p:nvPr/>
        </p:nvSpPr>
        <p:spPr>
          <a:xfrm>
            <a:off x="1924560" y="994320"/>
            <a:ext cx="798840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微软雅黑"/>
                <a:ea typeface="微软雅黑"/>
              </a:rPr>
              <a:t>3. Beat Historgram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0" name="Picture 3" descr=""/>
          <p:cNvPicPr/>
          <p:nvPr/>
        </p:nvPicPr>
        <p:blipFill>
          <a:blip r:embed="rId1"/>
          <a:stretch/>
        </p:blipFill>
        <p:spPr>
          <a:xfrm>
            <a:off x="1303200" y="1676880"/>
            <a:ext cx="4984920" cy="4532400"/>
          </a:xfrm>
          <a:prstGeom prst="rect">
            <a:avLst/>
          </a:prstGeom>
          <a:ln w="0">
            <a:noFill/>
          </a:ln>
        </p:spPr>
      </p:pic>
      <p:pic>
        <p:nvPicPr>
          <p:cNvPr id="491" name="Picture 4" descr=""/>
          <p:cNvPicPr/>
          <p:nvPr/>
        </p:nvPicPr>
        <p:blipFill>
          <a:blip r:embed="rId2"/>
          <a:stretch/>
        </p:blipFill>
        <p:spPr>
          <a:xfrm>
            <a:off x="7754760" y="1784520"/>
            <a:ext cx="3245040" cy="632160"/>
          </a:xfrm>
          <a:prstGeom prst="rect">
            <a:avLst/>
          </a:prstGeom>
          <a:ln w="0">
            <a:noFill/>
          </a:ln>
        </p:spPr>
      </p:pic>
      <p:pic>
        <p:nvPicPr>
          <p:cNvPr id="492" name="Picture 5" descr=""/>
          <p:cNvPicPr/>
          <p:nvPr/>
        </p:nvPicPr>
        <p:blipFill>
          <a:blip r:embed="rId3"/>
          <a:stretch/>
        </p:blipFill>
        <p:spPr>
          <a:xfrm>
            <a:off x="7608600" y="2748240"/>
            <a:ext cx="3612960" cy="492480"/>
          </a:xfrm>
          <a:prstGeom prst="rect">
            <a:avLst/>
          </a:prstGeom>
          <a:ln w="0">
            <a:noFill/>
          </a:ln>
        </p:spPr>
      </p:pic>
      <p:pic>
        <p:nvPicPr>
          <p:cNvPr id="493" name="Picture 6" descr=""/>
          <p:cNvPicPr/>
          <p:nvPr/>
        </p:nvPicPr>
        <p:blipFill>
          <a:blip r:embed="rId4"/>
          <a:stretch/>
        </p:blipFill>
        <p:spPr>
          <a:xfrm>
            <a:off x="8078400" y="3664440"/>
            <a:ext cx="2080440" cy="474480"/>
          </a:xfrm>
          <a:prstGeom prst="rect">
            <a:avLst/>
          </a:prstGeom>
          <a:ln w="0">
            <a:noFill/>
          </a:ln>
        </p:spPr>
      </p:pic>
      <p:pic>
        <p:nvPicPr>
          <p:cNvPr id="494" name="Picture 7" descr=""/>
          <p:cNvPicPr/>
          <p:nvPr/>
        </p:nvPicPr>
        <p:blipFill>
          <a:blip r:embed="rId5"/>
          <a:stretch/>
        </p:blipFill>
        <p:spPr>
          <a:xfrm>
            <a:off x="7946280" y="4542840"/>
            <a:ext cx="2905560" cy="509040"/>
          </a:xfrm>
          <a:prstGeom prst="rect">
            <a:avLst/>
          </a:prstGeom>
          <a:ln w="0">
            <a:noFill/>
          </a:ln>
        </p:spPr>
      </p:pic>
      <p:pic>
        <p:nvPicPr>
          <p:cNvPr id="495" name="Picture 8" descr=""/>
          <p:cNvPicPr/>
          <p:nvPr/>
        </p:nvPicPr>
        <p:blipFill>
          <a:blip r:embed="rId6"/>
          <a:stretch/>
        </p:blipFill>
        <p:spPr>
          <a:xfrm>
            <a:off x="7708320" y="5376600"/>
            <a:ext cx="2793600" cy="676080"/>
          </a:xfrm>
          <a:prstGeom prst="rect">
            <a:avLst/>
          </a:prstGeom>
          <a:ln w="0">
            <a:noFill/>
          </a:ln>
        </p:spPr>
      </p:pic>
      <p:sp>
        <p:nvSpPr>
          <p:cNvPr id="496" name="Text Box 9"/>
          <p:cNvSpPr/>
          <p:nvPr/>
        </p:nvSpPr>
        <p:spPr>
          <a:xfrm>
            <a:off x="7074000" y="1497240"/>
            <a:ext cx="1918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Full Wave Recitification</a:t>
            </a:r>
            <a:r>
              <a:rPr b="0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 Box 10"/>
          <p:cNvSpPr/>
          <p:nvPr/>
        </p:nvSpPr>
        <p:spPr>
          <a:xfrm>
            <a:off x="7074000" y="2324880"/>
            <a:ext cx="1918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Low Pass Filtering: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 Box 11"/>
          <p:cNvSpPr/>
          <p:nvPr/>
        </p:nvSpPr>
        <p:spPr>
          <a:xfrm>
            <a:off x="7141680" y="3434040"/>
            <a:ext cx="1918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Downsampling: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 Box 12"/>
          <p:cNvSpPr/>
          <p:nvPr/>
        </p:nvSpPr>
        <p:spPr>
          <a:xfrm>
            <a:off x="7201080" y="4297680"/>
            <a:ext cx="1918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Mean Removal: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 Box 13"/>
          <p:cNvSpPr/>
          <p:nvPr/>
        </p:nvSpPr>
        <p:spPr>
          <a:xfrm>
            <a:off x="7201080" y="5092200"/>
            <a:ext cx="19184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Autocorrelation: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文本框 2"/>
          <p:cNvSpPr/>
          <p:nvPr/>
        </p:nvSpPr>
        <p:spPr>
          <a:xfrm>
            <a:off x="2324880" y="2926800"/>
            <a:ext cx="7541640" cy="10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6000" spc="-1" strike="noStrike">
                <a:solidFill>
                  <a:schemeClr val="dk1"/>
                </a:solidFill>
                <a:latin typeface="微软雅黑"/>
                <a:ea typeface="微软雅黑"/>
              </a:rPr>
              <a:t>Thanks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281880" y="182520"/>
            <a:ext cx="8215920" cy="759240"/>
          </a:xfrm>
          <a:prstGeom prst="rect">
            <a:avLst/>
          </a:prstGeom>
          <a:solidFill>
            <a:srgbClr val="a40006"/>
          </a:solidFill>
          <a:ln w="19080">
            <a:solidFill>
              <a:srgbClr val="ff0000"/>
            </a:solidFill>
            <a:round/>
          </a:ln>
          <a:effectLst>
            <a:outerShdw dist="37674" dir="81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catalogue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28" name="Text Box 2"/>
          <p:cNvSpPr/>
          <p:nvPr/>
        </p:nvSpPr>
        <p:spPr>
          <a:xfrm>
            <a:off x="718920" y="1558800"/>
            <a:ext cx="100314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1. Problem Settings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2. Previous Method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3. Feature Extraction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4. Convolution Network Structures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5. Temporal Result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6. Approvement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4712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微软雅黑"/>
                <a:ea typeface="微软雅黑"/>
              </a:rPr>
              <a:t>Problem Settings</a:t>
            </a:r>
            <a:endParaRPr b="0" lang="en-US" sz="44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30" name="Text Box 1"/>
          <p:cNvSpPr/>
          <p:nvPr/>
        </p:nvSpPr>
        <p:spPr>
          <a:xfrm>
            <a:off x="743040" y="1325880"/>
            <a:ext cx="105418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微软雅黑"/>
                <a:ea typeface="微软雅黑"/>
              </a:rPr>
              <a:t>Genre classification plays a crucial role in music recommendation systems and we aim to design a network that, by extracting certain features of a song, categorizes the song into its respective genre.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Picture 5" descr="2-Figure1-1"/>
          <p:cNvPicPr/>
          <p:nvPr/>
        </p:nvPicPr>
        <p:blipFill>
          <a:blip r:embed="rId1"/>
          <a:stretch/>
        </p:blipFill>
        <p:spPr>
          <a:xfrm>
            <a:off x="2502000" y="3610440"/>
            <a:ext cx="6222600" cy="254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478520" y="0"/>
            <a:ext cx="10515240" cy="1310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Previous Method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33" name="文本框 2"/>
          <p:cNvSpPr/>
          <p:nvPr/>
        </p:nvSpPr>
        <p:spPr>
          <a:xfrm>
            <a:off x="899640" y="1616760"/>
            <a:ext cx="3167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微软雅黑"/>
                <a:ea typeface="微软雅黑"/>
              </a:rPr>
              <a:t>KNN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图片 5" descr=""/>
          <p:cNvPicPr/>
          <p:nvPr/>
        </p:nvPicPr>
        <p:blipFill>
          <a:blip r:embed="rId1"/>
          <a:stretch/>
        </p:blipFill>
        <p:spPr>
          <a:xfrm>
            <a:off x="2799000" y="1616760"/>
            <a:ext cx="9059400" cy="3281400"/>
          </a:xfrm>
          <a:prstGeom prst="rect">
            <a:avLst/>
          </a:prstGeom>
          <a:ln w="0">
            <a:noFill/>
          </a:ln>
        </p:spPr>
      </p:pic>
      <p:sp>
        <p:nvSpPr>
          <p:cNvPr id="435" name="文本框 6"/>
          <p:cNvSpPr/>
          <p:nvPr/>
        </p:nvSpPr>
        <p:spPr>
          <a:xfrm>
            <a:off x="6213240" y="5056560"/>
            <a:ext cx="223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Multiple graphs…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478520" y="0"/>
            <a:ext cx="10515240" cy="1310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Previous Method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37" name="文本框 2"/>
          <p:cNvSpPr/>
          <p:nvPr/>
        </p:nvSpPr>
        <p:spPr>
          <a:xfrm>
            <a:off x="835200" y="2296800"/>
            <a:ext cx="105152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1.Limitations of the KNN Algorithm: KNN struggles with large datasets or tasks that require capturing complex patterns. It is also sensitive to high dimensional data, which can lead to the curse of dimensionality.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2.Performance and Efficiency Issues: KNN needs to compute the distance between the test sample and all training samples for classification, which can be time-consuming for large datasets. 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3.Lack of Model Representation Power: Compared to deep learning models, KNN has weaker capabilities in representing complex patterns and relationships.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文本框 3"/>
          <p:cNvSpPr/>
          <p:nvPr/>
        </p:nvSpPr>
        <p:spPr>
          <a:xfrm>
            <a:off x="672840" y="1406160"/>
            <a:ext cx="48495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微软雅黑"/>
                <a:ea typeface="微软雅黑"/>
              </a:rPr>
              <a:t>Weaknesses: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1478520" y="0"/>
            <a:ext cx="10515240" cy="1310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Previous Method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40" name="文本框 2"/>
          <p:cNvSpPr/>
          <p:nvPr/>
        </p:nvSpPr>
        <p:spPr>
          <a:xfrm>
            <a:off x="563400" y="1602000"/>
            <a:ext cx="7797600" cy="15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The way to </a:t>
            </a:r>
            <a:r>
              <a:rPr b="1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CNN</a:t>
            </a: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A project on github: </a:t>
            </a:r>
            <a:r>
              <a:rPr b="1" lang="en-US" sz="1800" spc="-1" strike="noStrike">
                <a:solidFill>
                  <a:srgbClr val="a40006"/>
                </a:solidFill>
                <a:latin typeface="微软雅黑"/>
                <a:ea typeface="微软雅黑"/>
                <a:hlinkClick r:id="rId1"/>
              </a:rPr>
              <a:t>DeepAudioClassification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文本框 3"/>
          <p:cNvSpPr/>
          <p:nvPr/>
        </p:nvSpPr>
        <p:spPr>
          <a:xfrm>
            <a:off x="643680" y="3321000"/>
            <a:ext cx="129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However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2" name="图片 5" descr=""/>
          <p:cNvPicPr/>
          <p:nvPr/>
        </p:nvPicPr>
        <p:blipFill>
          <a:blip r:embed="rId2"/>
          <a:stretch/>
        </p:blipFill>
        <p:spPr>
          <a:xfrm>
            <a:off x="2358720" y="2777040"/>
            <a:ext cx="7689960" cy="34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73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Feature Extraction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44" name="Text Box 2"/>
          <p:cNvSpPr/>
          <p:nvPr/>
        </p:nvSpPr>
        <p:spPr>
          <a:xfrm>
            <a:off x="969120" y="1202040"/>
            <a:ext cx="940140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1. Mel Spectrogram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This feature represents the power spectrum of a sound, mapped onto the Mel scale, which is a perceptual scale of pitches judged by listeners to be equal in distance from one another.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Picture 3" descr="屏幕截图 2024-01-08 005113"/>
          <p:cNvPicPr/>
          <p:nvPr/>
        </p:nvPicPr>
        <p:blipFill>
          <a:blip r:embed="rId1"/>
          <a:stretch/>
        </p:blipFill>
        <p:spPr>
          <a:xfrm>
            <a:off x="1321920" y="3429000"/>
            <a:ext cx="4193640" cy="2724480"/>
          </a:xfrm>
          <a:prstGeom prst="rect">
            <a:avLst/>
          </a:prstGeom>
          <a:ln w="0">
            <a:noFill/>
          </a:ln>
        </p:spPr>
      </p:pic>
      <p:sp>
        <p:nvSpPr>
          <p:cNvPr id="446" name="Text Box 4"/>
          <p:cNvSpPr/>
          <p:nvPr/>
        </p:nvSpPr>
        <p:spPr>
          <a:xfrm>
            <a:off x="2793240" y="6262920"/>
            <a:ext cx="222480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Mel Spectrogram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Picture 5" descr="屏幕截图 2024-01-08 005322"/>
          <p:cNvPicPr/>
          <p:nvPr/>
        </p:nvPicPr>
        <p:blipFill>
          <a:blip r:embed="rId2"/>
          <a:stretch/>
        </p:blipFill>
        <p:spPr>
          <a:xfrm>
            <a:off x="6892920" y="3429000"/>
            <a:ext cx="3713040" cy="1013760"/>
          </a:xfrm>
          <a:prstGeom prst="rect">
            <a:avLst/>
          </a:prstGeom>
          <a:ln w="0">
            <a:noFill/>
          </a:ln>
        </p:spPr>
      </p:pic>
      <p:sp>
        <p:nvSpPr>
          <p:cNvPr id="448" name="Text Box 6"/>
          <p:cNvSpPr/>
          <p:nvPr/>
        </p:nvSpPr>
        <p:spPr>
          <a:xfrm>
            <a:off x="7106760" y="4551840"/>
            <a:ext cx="33544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A classic formula to </a:t>
            </a:r>
            <a:r>
              <a:rPr b="0" lang="en-US" sz="1200" spc="-1" strike="noStrike">
                <a:solidFill>
                  <a:schemeClr val="dk1"/>
                </a:solidFill>
                <a:latin typeface="微软雅黑"/>
                <a:ea typeface="微软雅黑"/>
              </a:rPr>
              <a:t>convert </a:t>
            </a:r>
            <a:r>
              <a:rPr b="0" lang="en-US" sz="1000" spc="-1" strike="noStrike">
                <a:solidFill>
                  <a:schemeClr val="dk1"/>
                </a:solidFill>
                <a:latin typeface="微软雅黑"/>
                <a:ea typeface="微软雅黑"/>
              </a:rPr>
              <a:t>f hertz into m mels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478520" y="18360"/>
            <a:ext cx="10515240" cy="13273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Feature Extraction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50" name="Text Box 2"/>
          <p:cNvSpPr/>
          <p:nvPr/>
        </p:nvSpPr>
        <p:spPr>
          <a:xfrm>
            <a:off x="1707480" y="1137960"/>
            <a:ext cx="940140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2. Chroma Features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Chroma features represent the energy content of a signal in each of the 12 different pitch classes. They capture the harmonic and melodic characteristics of music, making them particularly useful for tasks like chord detection and music similarity.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Picture 3" descr="ChromaFeatureCmajorScaleScoreAudioColor"/>
          <p:cNvPicPr/>
          <p:nvPr/>
        </p:nvPicPr>
        <p:blipFill>
          <a:blip r:embed="rId1"/>
          <a:stretch/>
        </p:blipFill>
        <p:spPr>
          <a:xfrm>
            <a:off x="1784880" y="3070800"/>
            <a:ext cx="4077000" cy="3567600"/>
          </a:xfrm>
          <a:prstGeom prst="rect">
            <a:avLst/>
          </a:prstGeom>
          <a:ln w="0">
            <a:noFill/>
          </a:ln>
        </p:spPr>
      </p:pic>
      <p:sp>
        <p:nvSpPr>
          <p:cNvPr id="452" name="Text Box 4"/>
          <p:cNvSpPr/>
          <p:nvPr/>
        </p:nvSpPr>
        <p:spPr>
          <a:xfrm>
            <a:off x="7042320" y="3770640"/>
            <a:ext cx="2644920" cy="21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chemeClr val="dk1"/>
                </a:solidFill>
                <a:latin typeface="微软雅黑"/>
                <a:ea typeface="微软雅黑"/>
              </a:rPr>
              <a:t>(a) Musical score of a C-major scale.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chemeClr val="dk1"/>
                </a:solidFill>
                <a:latin typeface="微软雅黑"/>
                <a:ea typeface="微软雅黑"/>
              </a:rPr>
              <a:t>(b) Chromagram obtained from the score.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chemeClr val="dk1"/>
                </a:solidFill>
                <a:latin typeface="微软雅黑"/>
                <a:ea typeface="微软雅黑"/>
              </a:rPr>
              <a:t>(c) Visual representation (Sonogram) of an audio recording of the C-major scale played on a piano.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chemeClr val="dk1"/>
                </a:solidFill>
                <a:latin typeface="微软雅黑"/>
                <a:ea typeface="微软雅黑"/>
              </a:rPr>
              <a:t>(d) Chromagram obtained from the audio recording.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1478520" y="9000"/>
            <a:ext cx="10515240" cy="1325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微软雅黑"/>
                <a:ea typeface="微软雅黑"/>
              </a:rPr>
              <a:t>Feature Extraction</a:t>
            </a:r>
            <a:endParaRPr b="0" lang="en-US" sz="3200" spc="-1" strike="noStrike">
              <a:solidFill>
                <a:schemeClr val="dk1"/>
              </a:solidFill>
              <a:latin typeface="微软雅黑"/>
            </a:endParaRPr>
          </a:p>
        </p:txBody>
      </p:sp>
      <p:sp>
        <p:nvSpPr>
          <p:cNvPr id="454" name="Text Box 2"/>
          <p:cNvSpPr/>
          <p:nvPr/>
        </p:nvSpPr>
        <p:spPr>
          <a:xfrm>
            <a:off x="1707480" y="1137960"/>
            <a:ext cx="1007568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3. MFCC (Mel Frequency Cepstral Coefficients)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MFCCs are coefficients that collectively make up an MFC (Mel-Frequency Cepstrum).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微软雅黑"/>
                <a:ea typeface="微软雅黑"/>
              </a:rPr>
              <a:t>MFCCs are highly used in voice recognition and other audio-related fields because they efficiently represent the shape of the sound's spectral envelope.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5" name="Picture 6" descr="屏幕截图 2024-01-08 010631"/>
          <p:cNvPicPr/>
          <p:nvPr/>
        </p:nvPicPr>
        <p:blipFill>
          <a:blip r:embed="rId1"/>
          <a:stretch/>
        </p:blipFill>
        <p:spPr>
          <a:xfrm>
            <a:off x="4098240" y="3093120"/>
            <a:ext cx="3781080" cy="1199160"/>
          </a:xfrm>
          <a:prstGeom prst="rect">
            <a:avLst/>
          </a:prstGeom>
          <a:ln w="0">
            <a:noFill/>
          </a:ln>
        </p:spPr>
      </p:pic>
      <p:pic>
        <p:nvPicPr>
          <p:cNvPr id="456" name="Picture 7" descr="屏幕截图 2024-01-08 010620"/>
          <p:cNvPicPr/>
          <p:nvPr/>
        </p:nvPicPr>
        <p:blipFill>
          <a:blip r:embed="rId2"/>
          <a:stretch/>
        </p:blipFill>
        <p:spPr>
          <a:xfrm>
            <a:off x="3742200" y="4549320"/>
            <a:ext cx="4956480" cy="1261440"/>
          </a:xfrm>
          <a:prstGeom prst="rect">
            <a:avLst/>
          </a:prstGeom>
          <a:ln w="0">
            <a:noFill/>
          </a:ln>
        </p:spPr>
      </p:pic>
      <p:sp>
        <p:nvSpPr>
          <p:cNvPr id="457" name="Text Box 8"/>
          <p:cNvSpPr/>
          <p:nvPr/>
        </p:nvSpPr>
        <p:spPr>
          <a:xfrm>
            <a:off x="4878720" y="6050880"/>
            <a:ext cx="243432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微软雅黑"/>
                <a:ea typeface="微软雅黑"/>
              </a:rPr>
              <a:t>Formula to convert MFCC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ShanghaiTech">
      <a:dk1>
        <a:srgbClr val="000000"/>
      </a:dk1>
      <a:lt1>
        <a:srgbClr val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 pitchFamily="0" charset="1"/>
        <a:ea typeface="微软雅黑" pitchFamily="0" charset="1"/>
        <a:cs typeface=""/>
      </a:majorFont>
      <a:minorFont>
        <a:latin typeface="微软雅黑" pitchFamily="0" charset="1"/>
        <a:ea typeface="微软雅黑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ShanghaiTech">
      <a:dk1>
        <a:srgbClr val="000000"/>
      </a:dk1>
      <a:lt1>
        <a:srgbClr val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 pitchFamily="0" charset="1"/>
        <a:ea typeface="微软雅黑" pitchFamily="0" charset="1"/>
        <a:cs typeface=""/>
      </a:majorFont>
      <a:minorFont>
        <a:latin typeface="微软雅黑" pitchFamily="0" charset="1"/>
        <a:ea typeface="微软雅黑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ShanghaiTech">
      <a:dk1>
        <a:srgbClr val="000000"/>
      </a:dk1>
      <a:lt1>
        <a:srgbClr val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 pitchFamily="0" charset="1"/>
        <a:ea typeface="微软雅黑" pitchFamily="0" charset="1"/>
        <a:cs typeface=""/>
      </a:majorFont>
      <a:minorFont>
        <a:latin typeface="微软雅黑" pitchFamily="0" charset="1"/>
        <a:ea typeface="微软雅黑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ShanghaiTech">
      <a:dk1>
        <a:srgbClr val="000000"/>
      </a:dk1>
      <a:lt1>
        <a:srgbClr val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 pitchFamily="0" charset="1"/>
        <a:ea typeface="微软雅黑" pitchFamily="0" charset="1"/>
        <a:cs typeface=""/>
      </a:majorFont>
      <a:minorFont>
        <a:latin typeface="微软雅黑" pitchFamily="0" charset="1"/>
        <a:ea typeface="微软雅黑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​​">
  <a:themeElements>
    <a:clrScheme name="ShanghaiTech">
      <a:dk1>
        <a:srgbClr val="000000"/>
      </a:dk1>
      <a:lt1>
        <a:srgbClr val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 pitchFamily="0" charset="1"/>
        <a:ea typeface="微软雅黑" pitchFamily="0" charset="1"/>
        <a:cs typeface=""/>
      </a:majorFont>
      <a:minorFont>
        <a:latin typeface="微软雅黑" pitchFamily="0" charset="1"/>
        <a:ea typeface="微软雅黑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ShanghaiTech">
      <a:dk1>
        <a:srgbClr val="000000"/>
      </a:dk1>
      <a:lt1>
        <a:srgbClr val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 pitchFamily="0" charset="1"/>
        <a:ea typeface="微软雅黑" pitchFamily="0" charset="1"/>
        <a:cs typeface=""/>
      </a:majorFont>
      <a:minorFont>
        <a:latin typeface="微软雅黑" pitchFamily="0" charset="1"/>
        <a:ea typeface="微软雅黑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​​">
  <a:themeElements>
    <a:clrScheme name="ShanghaiTech">
      <a:dk1>
        <a:srgbClr val="000000"/>
      </a:dk1>
      <a:lt1>
        <a:srgbClr val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 pitchFamily="0" charset="1"/>
        <a:ea typeface="微软雅黑" pitchFamily="0" charset="1"/>
        <a:cs typeface=""/>
      </a:majorFont>
      <a:minorFont>
        <a:latin typeface="微软雅黑" pitchFamily="0" charset="1"/>
        <a:ea typeface="微软雅黑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​​">
  <a:themeElements>
    <a:clrScheme name="ShanghaiTech">
      <a:dk1>
        <a:srgbClr val="000000"/>
      </a:dk1>
      <a:lt1>
        <a:srgbClr val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 pitchFamily="0" charset="1"/>
        <a:ea typeface="微软雅黑" pitchFamily="0" charset="1"/>
        <a:cs typeface=""/>
      </a:majorFont>
      <a:minorFont>
        <a:latin typeface="微软雅黑" pitchFamily="0" charset="1"/>
        <a:ea typeface="微软雅黑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LibreOffice/7.6.2.1$Linux_X86_64 LibreOffice_project/56f7684011345957bbf33a7ee678afaf4d2ba333</Application>
  <AppVersion>15.0000</AppVersion>
  <Words>3543</Words>
  <Paragraphs>166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2019-02-23T16:09:00Z</dcterms:created>
  <dc:creator>George Yao;Jiahe Shi</dc:creator>
  <dc:description/>
  <dc:language>en-US</dc:language>
  <cp:lastModifiedBy/>
  <dcterms:modified xsi:type="dcterms:W3CDTF">2024-01-09T13:34:18Z</dcterms:modified>
  <cp:revision>74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C40FF0CD2B5E4EE9AFE7262FF08759B6_12</vt:lpwstr>
  </property>
  <property fmtid="{D5CDD505-2E9C-101B-9397-08002B2CF9AE}" pid="3" name="KSOProductBuildVer">
    <vt:lpwstr>1033-12.2.0.13412</vt:lpwstr>
  </property>
  <property fmtid="{D5CDD505-2E9C-101B-9397-08002B2CF9AE}" pid="4" name="PresentationFormat">
    <vt:lpwstr>宽屏</vt:lpwstr>
  </property>
  <property fmtid="{D5CDD505-2E9C-101B-9397-08002B2CF9AE}" pid="5" name="Slides">
    <vt:i4>17</vt:i4>
  </property>
</Properties>
</file>