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6858000" cy="9906000" type="A4"/>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5"/>
    <p:restoredTop sz="94586"/>
  </p:normalViewPr>
  <p:slideViewPr>
    <p:cSldViewPr snapToGrid="0" snapToObjects="1">
      <p:cViewPr>
        <p:scale>
          <a:sx n="125" d="100"/>
          <a:sy n="125" d="100"/>
        </p:scale>
        <p:origin x="1128" y="-2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Cliquez et modifiez le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08/10/2020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701644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08/10/2020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80094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08/10/2020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83965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3E65B29-1E7F-D44A-B121-5BAF44F37CED}" type="datetimeFigureOut">
              <a:rPr lang="fr-FR" smtClean="0"/>
              <a:t>08/10/2020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49802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Cliquez et modifiez le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E65B29-1E7F-D44A-B121-5BAF44F37CED}" type="datetimeFigureOut">
              <a:rPr lang="fr-FR" smtClean="0"/>
              <a:t>08/10/2020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7485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C3E65B29-1E7F-D44A-B121-5BAF44F37CED}" type="datetimeFigureOut">
              <a:rPr lang="fr-FR" smtClean="0"/>
              <a:t>08/10/2020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03052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Cliquez et modifiez le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3E65B29-1E7F-D44A-B121-5BAF44F37CED}" type="datetimeFigureOut">
              <a:rPr lang="fr-FR" smtClean="0"/>
              <a:t>08/10/2020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56081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C3E65B29-1E7F-D44A-B121-5BAF44F37CED}" type="datetimeFigureOut">
              <a:rPr lang="fr-FR" smtClean="0"/>
              <a:t>08/10/2020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36177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65B29-1E7F-D44A-B121-5BAF44F37CED}" type="datetimeFigureOut">
              <a:rPr lang="fr-FR" smtClean="0"/>
              <a:t>08/10/2020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86753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Cliquez et modifiez le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E65B29-1E7F-D44A-B121-5BAF44F37CED}" type="datetimeFigureOut">
              <a:rPr lang="fr-FR" smtClean="0"/>
              <a:t>08/10/2020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34298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Cliquez et modifiez le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3E65B29-1E7F-D44A-B121-5BAF44F37CED}" type="datetimeFigureOut">
              <a:rPr lang="fr-FR" smtClean="0"/>
              <a:t>08/10/2020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C7656EA-A097-6C4E-9214-1ABF32ECF115}" type="slidenum">
              <a:rPr lang="fr-FR" smtClean="0"/>
              <a:t>‹N°›</a:t>
            </a:fld>
            <a:endParaRPr lang="fr-FR"/>
          </a:p>
        </p:txBody>
      </p:sp>
    </p:spTree>
    <p:extLst>
      <p:ext uri="{BB962C8B-B14F-4D97-AF65-F5344CB8AC3E}">
        <p14:creationId xmlns:p14="http://schemas.microsoft.com/office/powerpoint/2010/main" val="1535429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3E65B29-1E7F-D44A-B121-5BAF44F37CED}" type="datetimeFigureOut">
              <a:rPr lang="fr-FR" smtClean="0"/>
              <a:t>08/10/2020</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C7656EA-A097-6C4E-9214-1ABF32ECF115}" type="slidenum">
              <a:rPr lang="fr-FR" smtClean="0"/>
              <a:t>‹N°›</a:t>
            </a:fld>
            <a:endParaRPr lang="fr-FR"/>
          </a:p>
        </p:txBody>
      </p:sp>
    </p:spTree>
    <p:extLst>
      <p:ext uri="{BB962C8B-B14F-4D97-AF65-F5344CB8AC3E}">
        <p14:creationId xmlns:p14="http://schemas.microsoft.com/office/powerpoint/2010/main" val="2116408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4.sv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image" Target="../media/image12.sv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svg"/><Relationship Id="rId5" Type="http://schemas.microsoft.com/office/2007/relationships/hdphoto" Target="../media/hdphoto2.wdp"/><Relationship Id="rId15" Type="http://schemas.openxmlformats.org/officeDocument/2006/relationships/image" Target="../media/image11.png"/><Relationship Id="rId10" Type="http://schemas.openxmlformats.org/officeDocument/2006/relationships/image" Target="../media/image6.png"/><Relationship Id="rId19" Type="http://schemas.openxmlformats.org/officeDocument/2006/relationships/image" Target="../media/image15.jpg"/><Relationship Id="rId4" Type="http://schemas.openxmlformats.org/officeDocument/2006/relationships/image" Target="../media/image2.png"/><Relationship Id="rId9" Type="http://schemas.openxmlformats.org/officeDocument/2006/relationships/image" Target="../media/image5.sv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3" y="1833707"/>
            <a:ext cx="6858000" cy="807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4"/>
          <p:cNvSpPr/>
          <p:nvPr/>
        </p:nvSpPr>
        <p:spPr>
          <a:xfrm>
            <a:off x="1133" y="-13596"/>
            <a:ext cx="6858000" cy="16853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Picture 3" descr="C:\Users\ikkinallego\Downloads\location76.png"/>
          <p:cNvPicPr>
            <a:picLocks noChangeAspect="1" noChangeArrowheads="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128559" y="631838"/>
            <a:ext cx="305578" cy="305578"/>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4" descr="C:\Users\ikkinallego\Downloads\telephone5.png"/>
          <p:cNvPicPr>
            <a:picLocks noChangeAspect="1" noChangeArrowheads="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60794" y="724086"/>
            <a:ext cx="314603" cy="314603"/>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5" descr="C:\Users\ikkinallego\Downloads\email5 (1).png"/>
          <p:cNvPicPr>
            <a:picLocks noChangeAspect="1" noChangeArrowheads="1"/>
          </p:cNvPicPr>
          <p:nvPr/>
        </p:nvPicPr>
        <p:blipFill>
          <a:blip r:embed="rId6" cstate="print">
            <a:duotone>
              <a:schemeClr val="accent2">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4334510" y="1181204"/>
            <a:ext cx="383645" cy="383645"/>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ZoneTexte 10"/>
          <p:cNvSpPr txBox="1"/>
          <p:nvPr/>
        </p:nvSpPr>
        <p:spPr>
          <a:xfrm>
            <a:off x="428963" y="565891"/>
            <a:ext cx="1962525" cy="461665"/>
          </a:xfrm>
          <a:prstGeom prst="rect">
            <a:avLst/>
          </a:prstGeom>
          <a:noFill/>
        </p:spPr>
        <p:txBody>
          <a:bodyPr wrap="none" rtlCol="0">
            <a:spAutoFit/>
          </a:bodyPr>
          <a:lstStyle/>
          <a:p>
            <a:r>
              <a:rPr lang="fr-FR" sz="1200" dirty="0">
                <a:solidFill>
                  <a:schemeClr val="bg1"/>
                </a:solidFill>
              </a:rPr>
              <a:t>30 RUE BERTRAND DE BORN</a:t>
            </a:r>
          </a:p>
          <a:p>
            <a:r>
              <a:rPr lang="fr-FR" sz="1200" dirty="0">
                <a:solidFill>
                  <a:schemeClr val="bg1"/>
                </a:solidFill>
              </a:rPr>
              <a:t>31000 TOULOUSE</a:t>
            </a:r>
          </a:p>
        </p:txBody>
      </p:sp>
      <p:sp>
        <p:nvSpPr>
          <p:cNvPr id="12" name="ZoneTexte 11"/>
          <p:cNvSpPr txBox="1"/>
          <p:nvPr/>
        </p:nvSpPr>
        <p:spPr>
          <a:xfrm>
            <a:off x="4748245" y="767756"/>
            <a:ext cx="1111202" cy="276999"/>
          </a:xfrm>
          <a:prstGeom prst="rect">
            <a:avLst/>
          </a:prstGeom>
          <a:noFill/>
        </p:spPr>
        <p:txBody>
          <a:bodyPr wrap="none" rtlCol="0">
            <a:spAutoFit/>
          </a:bodyPr>
          <a:lstStyle/>
          <a:p>
            <a:r>
              <a:rPr lang="fr-FR" sz="1200" dirty="0">
                <a:solidFill>
                  <a:srgbClr val="FFFFFF"/>
                </a:solidFill>
              </a:rPr>
              <a:t>07 86 10 80 05</a:t>
            </a:r>
          </a:p>
        </p:txBody>
      </p:sp>
      <p:sp>
        <p:nvSpPr>
          <p:cNvPr id="13" name="ZoneTexte 12"/>
          <p:cNvSpPr txBox="1"/>
          <p:nvPr/>
        </p:nvSpPr>
        <p:spPr>
          <a:xfrm>
            <a:off x="4748285" y="1249560"/>
            <a:ext cx="2140971" cy="276999"/>
          </a:xfrm>
          <a:prstGeom prst="rect">
            <a:avLst/>
          </a:prstGeom>
          <a:noFill/>
        </p:spPr>
        <p:txBody>
          <a:bodyPr wrap="none" rtlCol="0">
            <a:spAutoFit/>
          </a:bodyPr>
          <a:lstStyle/>
          <a:p>
            <a:r>
              <a:rPr lang="fr-FR" sz="1200" dirty="0">
                <a:solidFill>
                  <a:srgbClr val="FFFFFF"/>
                </a:solidFill>
              </a:rPr>
              <a:t>thomassadurni06@gmail.com</a:t>
            </a:r>
          </a:p>
        </p:txBody>
      </p:sp>
      <p:sp>
        <p:nvSpPr>
          <p:cNvPr id="14" name="ZoneTexte 13"/>
          <p:cNvSpPr txBox="1"/>
          <p:nvPr/>
        </p:nvSpPr>
        <p:spPr>
          <a:xfrm>
            <a:off x="1244341" y="-17"/>
            <a:ext cx="1503938" cy="584775"/>
          </a:xfrm>
          <a:prstGeom prst="rect">
            <a:avLst/>
          </a:prstGeom>
          <a:noFill/>
        </p:spPr>
        <p:txBody>
          <a:bodyPr wrap="none" rtlCol="0">
            <a:spAutoFit/>
          </a:bodyPr>
          <a:lstStyle/>
          <a:p>
            <a:r>
              <a:rPr lang="fr-FR" sz="3200" dirty="0">
                <a:solidFill>
                  <a:schemeClr val="bg1"/>
                </a:solidFill>
              </a:rPr>
              <a:t>Thomas</a:t>
            </a:r>
          </a:p>
        </p:txBody>
      </p:sp>
      <p:graphicFrame>
        <p:nvGraphicFramePr>
          <p:cNvPr id="16" name="Tableau 15"/>
          <p:cNvGraphicFramePr>
            <a:graphicFrameLocks noGrp="1"/>
          </p:cNvGraphicFramePr>
          <p:nvPr>
            <p:extLst>
              <p:ext uri="{D42A27DB-BD31-4B8C-83A1-F6EECF244321}">
                <p14:modId xmlns:p14="http://schemas.microsoft.com/office/powerpoint/2010/main" val="1788357027"/>
              </p:ext>
            </p:extLst>
          </p:nvPr>
        </p:nvGraphicFramePr>
        <p:xfrm>
          <a:off x="33170" y="2083319"/>
          <a:ext cx="6823697" cy="4937760"/>
        </p:xfrm>
        <a:graphic>
          <a:graphicData uri="http://schemas.openxmlformats.org/drawingml/2006/table">
            <a:tbl>
              <a:tblPr firstRow="1" bandRow="1">
                <a:tableStyleId>{5C22544A-7EE6-4342-B048-85BDC9FD1C3A}</a:tableStyleId>
              </a:tblPr>
              <a:tblGrid>
                <a:gridCol w="3260674">
                  <a:extLst>
                    <a:ext uri="{9D8B030D-6E8A-4147-A177-3AD203B41FA5}">
                      <a16:colId xmlns:a16="http://schemas.microsoft.com/office/drawing/2014/main" val="20000"/>
                    </a:ext>
                  </a:extLst>
                </a:gridCol>
                <a:gridCol w="3563023">
                  <a:extLst>
                    <a:ext uri="{9D8B030D-6E8A-4147-A177-3AD203B41FA5}">
                      <a16:colId xmlns:a16="http://schemas.microsoft.com/office/drawing/2014/main" val="20002"/>
                    </a:ext>
                  </a:extLst>
                </a:gridCol>
              </a:tblGrid>
              <a:tr h="4315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2400" b="1" i="1" dirty="0">
                          <a:solidFill>
                            <a:schemeClr val="tx1"/>
                          </a:solidFill>
                          <a:effectLst/>
                          <a:latin typeface="Calibri"/>
                          <a:cs typeface="Calibri"/>
                        </a:rPr>
                        <a:t>Informations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2400" b="1" i="1" dirty="0">
                          <a:solidFill>
                            <a:schemeClr val="tx1"/>
                          </a:solidFill>
                          <a:effectLst/>
                          <a:latin typeface="Calibri"/>
                          <a:cs typeface="Calibri"/>
                        </a:rPr>
                        <a:t>Expériences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978250">
                <a:tc rowSpan="4">
                  <a:txBody>
                    <a:bodyPr/>
                    <a:lstStyle/>
                    <a:p>
                      <a:pPr algn="just"/>
                      <a:r>
                        <a:rPr lang="fr-FR" sz="1200" b="0" i="1" kern="1200" dirty="0">
                          <a:solidFill>
                            <a:schemeClr val="tx1"/>
                          </a:solidFill>
                          <a:effectLst/>
                          <a:latin typeface="+mn-lt"/>
                          <a:ea typeface="+mn-ea"/>
                          <a:cs typeface="Calibri"/>
                        </a:rPr>
                        <a:t>Né à Cannes le 3 avril 1999, je suis actuellement étudiant en deuxième année à l’ENSEEIHT option Images et Multimédia dans le but de devenir ingénieur. La filière Sciences du Numérique, spécialisée dans l’informatique, la programmation et les mathématiques appliquées, m’apporte des bases solides et des connaissances techniques, valorisables dans le monde professionnel. </a:t>
                      </a:r>
                    </a:p>
                    <a:p>
                      <a:pPr algn="just"/>
                      <a:r>
                        <a:rPr lang="fr-FR" sz="2400" b="1" i="1" kern="1200" dirty="0">
                          <a:solidFill>
                            <a:schemeClr val="tx1"/>
                          </a:solidFill>
                          <a:effectLst/>
                          <a:latin typeface="+mn-lt"/>
                          <a:ea typeface="+mn-ea"/>
                          <a:cs typeface="Calibri"/>
                        </a:rPr>
                        <a:t>Formations</a:t>
                      </a:r>
                      <a:endParaRPr lang="fr-FR" sz="1200" b="1" i="1" kern="1200" dirty="0">
                        <a:solidFill>
                          <a:schemeClr val="tx1"/>
                        </a:solidFill>
                        <a:effectLst/>
                        <a:latin typeface="+mn-lt"/>
                        <a:ea typeface="+mn-ea"/>
                        <a:cs typeface="Calibri"/>
                      </a:endParaRPr>
                    </a:p>
                    <a:p>
                      <a:r>
                        <a:rPr lang="fr-FR" sz="1200" b="1" i="1" kern="1200" dirty="0">
                          <a:solidFill>
                            <a:schemeClr val="tx1"/>
                          </a:solidFill>
                          <a:effectLst/>
                          <a:latin typeface="+mn-lt"/>
                          <a:ea typeface="+mn-ea"/>
                          <a:cs typeface="Calibri"/>
                        </a:rPr>
                        <a:t>INP-ENSEEIHT / 2019-2022</a:t>
                      </a:r>
                    </a:p>
                    <a:p>
                      <a:r>
                        <a:rPr lang="fr-FR" sz="1200" b="0" i="1" kern="1200" dirty="0">
                          <a:solidFill>
                            <a:schemeClr val="tx1"/>
                          </a:solidFill>
                          <a:effectLst/>
                          <a:latin typeface="+mn-lt"/>
                          <a:ea typeface="+mn-ea"/>
                          <a:cs typeface="Calibri"/>
                        </a:rPr>
                        <a:t>2020-2021 : Images et Multimédia (anciennement IMA) </a:t>
                      </a:r>
                    </a:p>
                    <a:p>
                      <a:r>
                        <a:rPr lang="fr-FR" sz="1200" b="0" i="1" kern="1200" dirty="0">
                          <a:solidFill>
                            <a:schemeClr val="tx1"/>
                          </a:solidFill>
                          <a:effectLst/>
                          <a:latin typeface="+mn-lt"/>
                          <a:ea typeface="+mn-ea"/>
                          <a:cs typeface="Calibri"/>
                        </a:rPr>
                        <a:t>2019-2020 : Sciences du Numérique | Mathématiques Appliquées </a:t>
                      </a:r>
                      <a:endParaRPr lang="fr-FR" sz="1200" b="0" i="0" dirty="0">
                        <a:solidFill>
                          <a:schemeClr val="tx1"/>
                        </a:solidFill>
                        <a:effectLst/>
                        <a:latin typeface="+mn-lt"/>
                        <a:cs typeface="Calibri"/>
                      </a:endParaRPr>
                    </a:p>
                    <a:p>
                      <a:r>
                        <a:rPr lang="fr-FR" sz="1200" b="1" i="1" kern="1200" baseline="0" dirty="0">
                          <a:solidFill>
                            <a:schemeClr val="tx1"/>
                          </a:solidFill>
                          <a:effectLst/>
                          <a:latin typeface="+mn-lt"/>
                          <a:ea typeface="+mn-ea"/>
                          <a:cs typeface="Calibri"/>
                        </a:rPr>
                        <a:t>Lycée Stanislas Cannes </a:t>
                      </a:r>
                      <a:r>
                        <a:rPr lang="fr-FR" sz="1200" b="1" i="1" kern="1200" dirty="0">
                          <a:solidFill>
                            <a:schemeClr val="tx1"/>
                          </a:solidFill>
                          <a:effectLst/>
                          <a:latin typeface="+mn-lt"/>
                          <a:ea typeface="+mn-ea"/>
                          <a:cs typeface="Calibri"/>
                        </a:rPr>
                        <a:t>/ 2017-2019</a:t>
                      </a:r>
                    </a:p>
                    <a:p>
                      <a:r>
                        <a:rPr lang="fr-FR" sz="1200" b="0" i="1" kern="1200" dirty="0">
                          <a:solidFill>
                            <a:schemeClr val="tx1"/>
                          </a:solidFill>
                          <a:effectLst/>
                          <a:latin typeface="+mn-lt"/>
                          <a:ea typeface="+mn-ea"/>
                          <a:cs typeface="Calibri"/>
                        </a:rPr>
                        <a:t>Classes Préparatoires aux Grandes Ecoles |     MPSI – PSI </a:t>
                      </a:r>
                      <a:endParaRPr lang="fr-FR" sz="1200" b="0" i="0" dirty="0">
                        <a:solidFill>
                          <a:schemeClr val="tx1"/>
                        </a:solidFill>
                        <a:effectLst/>
                        <a:latin typeface="+mn-lt"/>
                        <a:cs typeface="Calibri"/>
                      </a:endParaRPr>
                    </a:p>
                    <a:p>
                      <a:r>
                        <a:rPr lang="fr-FR" sz="1200" b="1" i="1" kern="1200" baseline="0" dirty="0">
                          <a:solidFill>
                            <a:schemeClr val="tx1"/>
                          </a:solidFill>
                          <a:effectLst/>
                          <a:latin typeface="+mn-lt"/>
                          <a:ea typeface="+mn-ea"/>
                          <a:cs typeface="Calibri"/>
                        </a:rPr>
                        <a:t>Bac Scientifique </a:t>
                      </a:r>
                      <a:r>
                        <a:rPr lang="fr-FR" sz="1200" b="1" i="1" kern="1200" dirty="0">
                          <a:solidFill>
                            <a:schemeClr val="tx1"/>
                          </a:solidFill>
                          <a:effectLst/>
                          <a:latin typeface="+mn-lt"/>
                          <a:ea typeface="+mn-ea"/>
                          <a:cs typeface="Calibri"/>
                        </a:rPr>
                        <a:t>/ 2017</a:t>
                      </a:r>
                    </a:p>
                    <a:p>
                      <a:r>
                        <a:rPr lang="fr-FR" sz="1200" b="0" i="1" kern="1200" dirty="0">
                          <a:solidFill>
                            <a:schemeClr val="tx1"/>
                          </a:solidFill>
                          <a:effectLst/>
                          <a:latin typeface="+mn-lt"/>
                          <a:ea typeface="+mn-ea"/>
                          <a:cs typeface="Calibri"/>
                        </a:rPr>
                        <a:t>Mention Bien section européenne anglais</a:t>
                      </a:r>
                    </a:p>
                    <a:p>
                      <a:endParaRPr lang="fr-FR" sz="2400" b="0" i="1" kern="1200" dirty="0">
                        <a:solidFill>
                          <a:schemeClr val="tx1"/>
                        </a:solidFill>
                        <a:effectLst/>
                        <a:latin typeface="+mn-lt"/>
                        <a:ea typeface="+mn-ea"/>
                        <a:cs typeface="Calibri"/>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200" b="0" i="0" dirty="0">
                        <a:solidFill>
                          <a:schemeClr val="tx1"/>
                        </a:solidFill>
                        <a:effectLst/>
                        <a:latin typeface="Calibri"/>
                        <a:cs typeface="Calibri"/>
                      </a:endParaRPr>
                    </a:p>
                  </a:txBody>
                  <a:tcP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400" b="1" i="0" kern="1200" baseline="0" dirty="0">
                          <a:solidFill>
                            <a:schemeClr val="tx1"/>
                          </a:solidFill>
                          <a:effectLst/>
                          <a:latin typeface="Calibri"/>
                          <a:ea typeface="+mn-ea"/>
                          <a:cs typeface="Calibri"/>
                        </a:rPr>
                        <a:t>Stage Cabinet Architecture / 2014</a:t>
                      </a: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Calibri"/>
                          <a:ea typeface="+mn-ea"/>
                          <a:cs typeface="Calibri"/>
                        </a:rPr>
                        <a:t>Deux semaines dans un cabinet d’architecture m’ont fait réaliser qu’avoir un vaste réseau est essentiel dans toute activité professionnelle et que l’organisation et le savoir-faire sont les clés de la réussite.</a:t>
                      </a:r>
                      <a:endParaRPr lang="fr-FR" sz="1200" b="0" i="0" dirty="0">
                        <a:solidFill>
                          <a:schemeClr val="tx1"/>
                        </a:solidFill>
                        <a:effectLst/>
                        <a:latin typeface="Calibri"/>
                        <a:cs typeface="Calibri"/>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1870184">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b="0" i="0" dirty="0">
                        <a:solidFill>
                          <a:schemeClr val="tx1"/>
                        </a:solidFill>
                        <a:effectLst/>
                        <a:latin typeface="Calibri"/>
                        <a:cs typeface="Calibri"/>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400" b="1" i="0" kern="1200" baseline="0" dirty="0">
                          <a:solidFill>
                            <a:schemeClr val="tx1"/>
                          </a:solidFill>
                          <a:effectLst/>
                          <a:latin typeface="Calibri"/>
                          <a:ea typeface="+mn-ea"/>
                          <a:cs typeface="Calibri"/>
                        </a:rPr>
                        <a:t>Entraînement TED </a:t>
                      </a:r>
                      <a:r>
                        <a:rPr lang="fr-FR" sz="1400" b="1" i="0" kern="1200" baseline="0" dirty="0" err="1">
                          <a:solidFill>
                            <a:schemeClr val="tx1"/>
                          </a:solidFill>
                          <a:effectLst/>
                          <a:latin typeface="Calibri"/>
                          <a:ea typeface="+mn-ea"/>
                          <a:cs typeface="Calibri"/>
                        </a:rPr>
                        <a:t>Talks</a:t>
                      </a:r>
                      <a:r>
                        <a:rPr lang="fr-FR" sz="1400" b="1" i="0" kern="1200" baseline="0" dirty="0">
                          <a:solidFill>
                            <a:schemeClr val="tx1"/>
                          </a:solidFill>
                          <a:effectLst/>
                          <a:latin typeface="Calibri"/>
                          <a:ea typeface="+mn-ea"/>
                          <a:cs typeface="Calibri"/>
                        </a:rPr>
                        <a:t>  / 2016-2017</a:t>
                      </a: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Calibri"/>
                          <a:ea typeface="+mn-ea"/>
                          <a:cs typeface="Calibri"/>
                        </a:rPr>
                        <a:t>Durant un trimestre, je me suis entrainé pour un TED Talk en anglais  sur la dualité onde-corpuscule, un domaine fondamental de la physique.</a:t>
                      </a:r>
                    </a:p>
                    <a:p>
                      <a:pPr marL="0" marR="0" indent="0" algn="just" defTabSz="457200" rtl="0" eaLnBrk="1" fontAlgn="auto" latinLnBrk="0" hangingPunct="1">
                        <a:lnSpc>
                          <a:spcPct val="100000"/>
                        </a:lnSpc>
                        <a:spcBef>
                          <a:spcPts val="0"/>
                        </a:spcBef>
                        <a:spcAft>
                          <a:spcPts val="0"/>
                        </a:spcAft>
                        <a:buClrTx/>
                        <a:buSzTx/>
                        <a:buFontTx/>
                        <a:buNone/>
                        <a:tabLst/>
                        <a:defRPr/>
                      </a:pPr>
                      <a:endParaRPr lang="fr-FR" sz="1200" b="0" i="0" kern="1200" dirty="0">
                        <a:solidFill>
                          <a:schemeClr val="tx1"/>
                        </a:solidFill>
                        <a:effectLst/>
                        <a:latin typeface="Calibri"/>
                        <a:ea typeface="+mn-ea"/>
                        <a:cs typeface="Calibri"/>
                      </a:endParaRPr>
                    </a:p>
                    <a:p>
                      <a:pPr marL="0" marR="0" indent="0" algn="just" defTabSz="457200" rtl="0" eaLnBrk="1" fontAlgn="auto" latinLnBrk="0" hangingPunct="1">
                        <a:lnSpc>
                          <a:spcPct val="100000"/>
                        </a:lnSpc>
                        <a:spcBef>
                          <a:spcPts val="0"/>
                        </a:spcBef>
                        <a:spcAft>
                          <a:spcPts val="0"/>
                        </a:spcAft>
                        <a:buClrTx/>
                        <a:buSzTx/>
                        <a:buFontTx/>
                        <a:buNone/>
                        <a:tabLst/>
                        <a:defRPr/>
                      </a:pPr>
                      <a:r>
                        <a:rPr lang="fr-FR" sz="1400" b="1" i="0" kern="1200" dirty="0" err="1">
                          <a:solidFill>
                            <a:schemeClr val="tx1"/>
                          </a:solidFill>
                          <a:effectLst/>
                          <a:latin typeface="Calibri"/>
                          <a:ea typeface="+mn-ea"/>
                          <a:cs typeface="Calibri"/>
                        </a:rPr>
                        <a:t>Declick</a:t>
                      </a:r>
                      <a:r>
                        <a:rPr lang="fr-FR" sz="1400" b="1" i="0" kern="1200" dirty="0">
                          <a:solidFill>
                            <a:schemeClr val="tx1"/>
                          </a:solidFill>
                          <a:effectLst/>
                          <a:latin typeface="Calibri"/>
                          <a:ea typeface="+mn-ea"/>
                          <a:cs typeface="Calibri"/>
                        </a:rPr>
                        <a:t> Challenge / 2020</a:t>
                      </a:r>
                    </a:p>
                    <a:p>
                      <a:pPr marL="0" marR="0" indent="0" algn="just" defTabSz="457200" rtl="0" eaLnBrk="1" fontAlgn="auto" latinLnBrk="0" hangingPunct="1">
                        <a:lnSpc>
                          <a:spcPct val="100000"/>
                        </a:lnSpc>
                        <a:spcBef>
                          <a:spcPts val="0"/>
                        </a:spcBef>
                        <a:spcAft>
                          <a:spcPts val="0"/>
                        </a:spcAft>
                        <a:buClrTx/>
                        <a:buSzTx/>
                        <a:buFontTx/>
                        <a:buNone/>
                        <a:tabLst/>
                        <a:defRPr/>
                      </a:pPr>
                      <a:r>
                        <a:rPr lang="fr-FR" sz="1200" b="0" i="0" kern="1200" dirty="0">
                          <a:solidFill>
                            <a:schemeClr val="dk1"/>
                          </a:solidFill>
                          <a:effectLst/>
                          <a:latin typeface="+mn-lt"/>
                          <a:ea typeface="+mn-ea"/>
                          <a:cs typeface="+mn-cs"/>
                        </a:rPr>
                        <a:t>Encadreur </a:t>
                      </a:r>
                      <a:r>
                        <a:rPr lang="fr-FR" sz="1200" b="0" i="0" kern="1200">
                          <a:solidFill>
                            <a:schemeClr val="dk1"/>
                          </a:solidFill>
                          <a:effectLst/>
                          <a:latin typeface="+mn-lt"/>
                          <a:ea typeface="+mn-ea"/>
                          <a:cs typeface="+mn-cs"/>
                        </a:rPr>
                        <a:t>informatique bénévole </a:t>
                      </a:r>
                      <a:r>
                        <a:rPr lang="fr-FR" sz="1200" b="0" i="0" kern="1200" dirty="0">
                          <a:solidFill>
                            <a:schemeClr val="dk1"/>
                          </a:solidFill>
                          <a:effectLst/>
                          <a:latin typeface="+mn-lt"/>
                          <a:ea typeface="+mn-ea"/>
                          <a:cs typeface="+mn-cs"/>
                        </a:rPr>
                        <a:t>pour des collégiens toulousains les jeudis après-midi dans le but de réaliser un jeu de plateforme et de le présenter devant un jury.</a:t>
                      </a:r>
                      <a:endParaRPr lang="fr-FR" sz="1200" b="0" i="0" dirty="0">
                        <a:solidFill>
                          <a:schemeClr val="tx1"/>
                        </a:solidFill>
                        <a:effectLst/>
                        <a:latin typeface="Calibri"/>
                        <a:cs typeface="Calibri"/>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3158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b="0" i="0" dirty="0">
                        <a:solidFill>
                          <a:schemeClr val="tx1"/>
                        </a:solidFill>
                        <a:effectLst/>
                        <a:latin typeface="Calibri"/>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2400" b="1" i="1" dirty="0">
                          <a:solidFill>
                            <a:schemeClr val="tx1"/>
                          </a:solidFill>
                          <a:effectLst/>
                          <a:latin typeface="Calibri"/>
                          <a:cs typeface="Calibri"/>
                        </a:rPr>
                        <a:t>Objectif</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949478">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fr-FR" sz="1100" b="0" i="0" dirty="0">
                        <a:solidFill>
                          <a:schemeClr val="tx1"/>
                        </a:solidFill>
                        <a:effectLst/>
                        <a:latin typeface="+mn-lt"/>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Calibri"/>
                        </a:rPr>
                        <a:t>Je </a:t>
                      </a:r>
                      <a:r>
                        <a:rPr lang="fr-FR" sz="1200" b="0" i="0" kern="1200" noProof="0" dirty="0">
                          <a:solidFill>
                            <a:schemeClr val="tx1"/>
                          </a:solidFill>
                          <a:effectLst/>
                          <a:latin typeface="+mn-lt"/>
                          <a:ea typeface="+mn-ea"/>
                          <a:cs typeface="Calibri"/>
                        </a:rPr>
                        <a:t>souhaite réaliser effectuer un double-diplôme dans une école de commerce/management pour m’orienter ensuite vers le domaine de la finance et des banques. </a:t>
                      </a:r>
                      <a:endParaRPr lang="fr-FR" sz="1200" b="0" i="0" dirty="0">
                        <a:solidFill>
                          <a:schemeClr val="tx1"/>
                        </a:solidFill>
                        <a:effectLst/>
                        <a:latin typeface="+mn-lt"/>
                        <a:cs typeface="Calibri"/>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bl>
          </a:graphicData>
        </a:graphic>
      </p:graphicFrame>
      <p:graphicFrame>
        <p:nvGraphicFramePr>
          <p:cNvPr id="17" name="Tableau 16"/>
          <p:cNvGraphicFramePr>
            <a:graphicFrameLocks noGrp="1"/>
          </p:cNvGraphicFramePr>
          <p:nvPr>
            <p:extLst>
              <p:ext uri="{D42A27DB-BD31-4B8C-83A1-F6EECF244321}">
                <p14:modId xmlns:p14="http://schemas.microsoft.com/office/powerpoint/2010/main" val="801772871"/>
              </p:ext>
            </p:extLst>
          </p:nvPr>
        </p:nvGraphicFramePr>
        <p:xfrm>
          <a:off x="3791775" y="6977179"/>
          <a:ext cx="2636286" cy="1036320"/>
        </p:xfrm>
        <a:graphic>
          <a:graphicData uri="http://schemas.openxmlformats.org/drawingml/2006/table">
            <a:tbl>
              <a:tblPr firstRow="1" bandRow="1">
                <a:tableStyleId>{5940675A-B579-460E-94D1-54222C63F5DA}</a:tableStyleId>
              </a:tblPr>
              <a:tblGrid>
                <a:gridCol w="1423403">
                  <a:extLst>
                    <a:ext uri="{9D8B030D-6E8A-4147-A177-3AD203B41FA5}">
                      <a16:colId xmlns:a16="http://schemas.microsoft.com/office/drawing/2014/main" val="20000"/>
                    </a:ext>
                  </a:extLst>
                </a:gridCol>
                <a:gridCol w="1212883">
                  <a:extLst>
                    <a:ext uri="{9D8B030D-6E8A-4147-A177-3AD203B41FA5}">
                      <a16:colId xmlns:a16="http://schemas.microsoft.com/office/drawing/2014/main" val="20001"/>
                    </a:ext>
                  </a:extLst>
                </a:gridCol>
              </a:tblGrid>
              <a:tr h="0">
                <a:tc>
                  <a:txBody>
                    <a:bodyPr/>
                    <a:lstStyle/>
                    <a:p>
                      <a:r>
                        <a:rPr lang="fr-FR" sz="1100" dirty="0"/>
                        <a:t>Suite Microsoft Office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r>
                        <a:rPr lang="fr-FR" sz="1100" dirty="0"/>
                        <a:t>Programmation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fr-FR" sz="1100" dirty="0"/>
                        <a:t>Mathématiques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r>
                        <a:rPr lang="fr-FR" sz="1100" dirty="0"/>
                        <a:t>Montage Vidéo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graphicFrame>
        <p:nvGraphicFramePr>
          <p:cNvPr id="38" name="Tableau 37"/>
          <p:cNvGraphicFramePr>
            <a:graphicFrameLocks noGrp="1"/>
          </p:cNvGraphicFramePr>
          <p:nvPr>
            <p:extLst>
              <p:ext uri="{D42A27DB-BD31-4B8C-83A1-F6EECF244321}">
                <p14:modId xmlns:p14="http://schemas.microsoft.com/office/powerpoint/2010/main" val="2334671526"/>
              </p:ext>
            </p:extLst>
          </p:nvPr>
        </p:nvGraphicFramePr>
        <p:xfrm>
          <a:off x="83481" y="8896558"/>
          <a:ext cx="2576407" cy="777240"/>
        </p:xfrm>
        <a:graphic>
          <a:graphicData uri="http://schemas.openxmlformats.org/drawingml/2006/table">
            <a:tbl>
              <a:tblPr firstRow="1" bandRow="1">
                <a:tableStyleId>{5940675A-B579-460E-94D1-54222C63F5DA}</a:tableStyleId>
              </a:tblPr>
              <a:tblGrid>
                <a:gridCol w="1391073">
                  <a:extLst>
                    <a:ext uri="{9D8B030D-6E8A-4147-A177-3AD203B41FA5}">
                      <a16:colId xmlns:a16="http://schemas.microsoft.com/office/drawing/2014/main" val="20000"/>
                    </a:ext>
                  </a:extLst>
                </a:gridCol>
                <a:gridCol w="1185334">
                  <a:extLst>
                    <a:ext uri="{9D8B030D-6E8A-4147-A177-3AD203B41FA5}">
                      <a16:colId xmlns:a16="http://schemas.microsoft.com/office/drawing/2014/main" val="20001"/>
                    </a:ext>
                  </a:extLst>
                </a:gridCol>
              </a:tblGrid>
              <a:tr h="0">
                <a:tc>
                  <a:txBody>
                    <a:bodyPr/>
                    <a:lstStyle/>
                    <a:p>
                      <a:r>
                        <a:rPr lang="fr-FR" sz="1100" dirty="0"/>
                        <a:t>       Anglais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r>
                        <a:rPr lang="fr-FR" sz="1100" dirty="0"/>
                        <a:t>       Italien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r>
                        <a:rPr lang="fr-FR" sz="1100" dirty="0"/>
                        <a:t>       Français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fr-FR"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9" name="Ellipse 38"/>
          <p:cNvSpPr/>
          <p:nvPr/>
        </p:nvSpPr>
        <p:spPr>
          <a:xfrm>
            <a:off x="1713715" y="8948553"/>
            <a:ext cx="172725" cy="172725"/>
          </a:xfrm>
          <a:prstGeom prst="ellipse">
            <a:avLst/>
          </a:prstGeom>
          <a:solidFill>
            <a:schemeClr val="accent2"/>
          </a:solid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40" name="Ellipse 39"/>
          <p:cNvSpPr/>
          <p:nvPr/>
        </p:nvSpPr>
        <p:spPr>
          <a:xfrm>
            <a:off x="1950781" y="8948553"/>
            <a:ext cx="172725" cy="172725"/>
          </a:xfrm>
          <a:prstGeom prst="ellipse">
            <a:avLst/>
          </a:prstGeom>
          <a:solidFill>
            <a:schemeClr val="accent2"/>
          </a:solidFill>
          <a:ln w="28575"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43" name="Ellipse 42"/>
          <p:cNvSpPr/>
          <p:nvPr/>
        </p:nvSpPr>
        <p:spPr>
          <a:xfrm>
            <a:off x="1479052" y="8948553"/>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4" name="Rectangle 53"/>
          <p:cNvSpPr/>
          <p:nvPr/>
        </p:nvSpPr>
        <p:spPr>
          <a:xfrm>
            <a:off x="75434" y="8486888"/>
            <a:ext cx="1234633" cy="461665"/>
          </a:xfrm>
          <a:prstGeom prst="rect">
            <a:avLst/>
          </a:prstGeom>
        </p:spPr>
        <p:txBody>
          <a:bodyPr wrap="none">
            <a:spAutoFit/>
          </a:bodyPr>
          <a:lstStyle/>
          <a:p>
            <a:r>
              <a:rPr lang="fr-FR" sz="2400" b="1" i="1" dirty="0">
                <a:cs typeface="Calibri"/>
              </a:rPr>
              <a:t>Langues</a:t>
            </a:r>
            <a:endParaRPr lang="fr-FR" sz="2400" b="1" i="1" dirty="0"/>
          </a:p>
        </p:txBody>
      </p:sp>
      <p:sp>
        <p:nvSpPr>
          <p:cNvPr id="55" name="Rectangle 54"/>
          <p:cNvSpPr/>
          <p:nvPr/>
        </p:nvSpPr>
        <p:spPr>
          <a:xfrm>
            <a:off x="4252114" y="6558846"/>
            <a:ext cx="1518364" cy="461665"/>
          </a:xfrm>
          <a:prstGeom prst="rect">
            <a:avLst/>
          </a:prstGeom>
        </p:spPr>
        <p:txBody>
          <a:bodyPr wrap="none">
            <a:spAutoFit/>
          </a:bodyPr>
          <a:lstStyle/>
          <a:p>
            <a:r>
              <a:rPr lang="fr-FR" sz="2400" b="1" i="1" dirty="0">
                <a:cs typeface="Calibri"/>
              </a:rPr>
              <a:t>Hard </a:t>
            </a:r>
            <a:r>
              <a:rPr lang="fr-FR" sz="2400" b="1" i="1" dirty="0" err="1">
                <a:cs typeface="Calibri"/>
              </a:rPr>
              <a:t>Skills</a:t>
            </a:r>
            <a:endParaRPr lang="fr-FR" sz="2400" b="1" i="1" dirty="0"/>
          </a:p>
        </p:txBody>
      </p:sp>
      <p:sp>
        <p:nvSpPr>
          <p:cNvPr id="65" name="Rectangle 64"/>
          <p:cNvSpPr/>
          <p:nvPr/>
        </p:nvSpPr>
        <p:spPr>
          <a:xfrm>
            <a:off x="836633" y="6479581"/>
            <a:ext cx="1401346" cy="461665"/>
          </a:xfrm>
          <a:prstGeom prst="rect">
            <a:avLst/>
          </a:prstGeom>
        </p:spPr>
        <p:txBody>
          <a:bodyPr wrap="none">
            <a:spAutoFit/>
          </a:bodyPr>
          <a:lstStyle/>
          <a:p>
            <a:r>
              <a:rPr lang="fr-FR" sz="2400" b="1" i="1" dirty="0">
                <a:cs typeface="Calibri"/>
              </a:rPr>
              <a:t>Soft </a:t>
            </a:r>
            <a:r>
              <a:rPr lang="fr-FR" sz="2400" b="1" i="1" dirty="0" err="1">
                <a:cs typeface="Calibri"/>
              </a:rPr>
              <a:t>Skills</a:t>
            </a:r>
            <a:endParaRPr lang="fr-FR" sz="2400" b="1" i="1" dirty="0"/>
          </a:p>
        </p:txBody>
      </p:sp>
      <p:sp>
        <p:nvSpPr>
          <p:cNvPr id="66" name="Rectangle 65"/>
          <p:cNvSpPr/>
          <p:nvPr/>
        </p:nvSpPr>
        <p:spPr>
          <a:xfrm>
            <a:off x="3856996" y="-44970"/>
            <a:ext cx="1906099" cy="646331"/>
          </a:xfrm>
          <a:prstGeom prst="rect">
            <a:avLst/>
          </a:prstGeom>
        </p:spPr>
        <p:txBody>
          <a:bodyPr wrap="none">
            <a:spAutoFit/>
          </a:bodyPr>
          <a:lstStyle/>
          <a:p>
            <a:r>
              <a:rPr lang="fr-FR" sz="3600" dirty="0">
                <a:solidFill>
                  <a:schemeClr val="bg1"/>
                </a:solidFill>
              </a:rPr>
              <a:t>SADURNI</a:t>
            </a:r>
            <a:endParaRPr lang="fr-FR" sz="3600" dirty="0"/>
          </a:p>
        </p:txBody>
      </p:sp>
      <p:sp>
        <p:nvSpPr>
          <p:cNvPr id="67" name="Ellipse 66">
            <a:extLst>
              <a:ext uri="{FF2B5EF4-FFF2-40B4-BE49-F238E27FC236}">
                <a16:creationId xmlns:a16="http://schemas.microsoft.com/office/drawing/2014/main" id="{D00ADD3D-8863-422D-9046-03FE61AB86C2}"/>
              </a:ext>
            </a:extLst>
          </p:cNvPr>
          <p:cNvSpPr/>
          <p:nvPr/>
        </p:nvSpPr>
        <p:spPr>
          <a:xfrm>
            <a:off x="1713715" y="8946902"/>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8" name="Ellipse 67">
            <a:extLst>
              <a:ext uri="{FF2B5EF4-FFF2-40B4-BE49-F238E27FC236}">
                <a16:creationId xmlns:a16="http://schemas.microsoft.com/office/drawing/2014/main" id="{D2D2491A-0A74-420A-87FA-E9504C544408}"/>
              </a:ext>
            </a:extLst>
          </p:cNvPr>
          <p:cNvSpPr/>
          <p:nvPr/>
        </p:nvSpPr>
        <p:spPr>
          <a:xfrm>
            <a:off x="1950781" y="8946902"/>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9" name="Ellipse 68">
            <a:extLst>
              <a:ext uri="{FF2B5EF4-FFF2-40B4-BE49-F238E27FC236}">
                <a16:creationId xmlns:a16="http://schemas.microsoft.com/office/drawing/2014/main" id="{F41D4BF0-82CA-444A-8CFB-DA84F6E1504C}"/>
              </a:ext>
            </a:extLst>
          </p:cNvPr>
          <p:cNvSpPr/>
          <p:nvPr/>
        </p:nvSpPr>
        <p:spPr>
          <a:xfrm>
            <a:off x="1472635" y="9191114"/>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0" name="Ellipse 69">
            <a:extLst>
              <a:ext uri="{FF2B5EF4-FFF2-40B4-BE49-F238E27FC236}">
                <a16:creationId xmlns:a16="http://schemas.microsoft.com/office/drawing/2014/main" id="{D4BA1AC8-E355-4DF2-B608-2C30B1D3B0D2}"/>
              </a:ext>
            </a:extLst>
          </p:cNvPr>
          <p:cNvSpPr/>
          <p:nvPr/>
        </p:nvSpPr>
        <p:spPr>
          <a:xfrm>
            <a:off x="2184659" y="8944044"/>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2285DCED-CFDB-4C6E-8904-30200F107398}"/>
              </a:ext>
            </a:extLst>
          </p:cNvPr>
          <p:cNvSpPr/>
          <p:nvPr/>
        </p:nvSpPr>
        <p:spPr>
          <a:xfrm>
            <a:off x="1713714" y="9184415"/>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2" name="Ellipse 71">
            <a:extLst>
              <a:ext uri="{FF2B5EF4-FFF2-40B4-BE49-F238E27FC236}">
                <a16:creationId xmlns:a16="http://schemas.microsoft.com/office/drawing/2014/main" id="{05FD4999-DB04-44C7-B861-F88A3EEB14AB}"/>
              </a:ext>
            </a:extLst>
          </p:cNvPr>
          <p:cNvSpPr/>
          <p:nvPr/>
        </p:nvSpPr>
        <p:spPr>
          <a:xfrm>
            <a:off x="1950780" y="9185462"/>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3" name="Ellipse 72">
            <a:extLst>
              <a:ext uri="{FF2B5EF4-FFF2-40B4-BE49-F238E27FC236}">
                <a16:creationId xmlns:a16="http://schemas.microsoft.com/office/drawing/2014/main" id="{224C20EE-4AD9-47D2-9649-73BBBC694107}"/>
              </a:ext>
            </a:extLst>
          </p:cNvPr>
          <p:cNvSpPr/>
          <p:nvPr/>
        </p:nvSpPr>
        <p:spPr>
          <a:xfrm>
            <a:off x="1472635" y="9439119"/>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4" name="Ellipse 73">
            <a:extLst>
              <a:ext uri="{FF2B5EF4-FFF2-40B4-BE49-F238E27FC236}">
                <a16:creationId xmlns:a16="http://schemas.microsoft.com/office/drawing/2014/main" id="{53A4356B-8DFF-410D-A9B1-608E0F8F6609}"/>
              </a:ext>
            </a:extLst>
          </p:cNvPr>
          <p:cNvSpPr/>
          <p:nvPr/>
        </p:nvSpPr>
        <p:spPr>
          <a:xfrm>
            <a:off x="1711567" y="9439119"/>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5" name="Ellipse 74">
            <a:extLst>
              <a:ext uri="{FF2B5EF4-FFF2-40B4-BE49-F238E27FC236}">
                <a16:creationId xmlns:a16="http://schemas.microsoft.com/office/drawing/2014/main" id="{57B3409F-A0C6-4B57-B7C0-00281A7F017B}"/>
              </a:ext>
            </a:extLst>
          </p:cNvPr>
          <p:cNvSpPr/>
          <p:nvPr/>
        </p:nvSpPr>
        <p:spPr>
          <a:xfrm>
            <a:off x="1955240" y="9438198"/>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6" name="Ellipse 75">
            <a:extLst>
              <a:ext uri="{FF2B5EF4-FFF2-40B4-BE49-F238E27FC236}">
                <a16:creationId xmlns:a16="http://schemas.microsoft.com/office/drawing/2014/main" id="{A0CA8B2B-0966-4583-8C61-72B25E6D99E3}"/>
              </a:ext>
            </a:extLst>
          </p:cNvPr>
          <p:cNvSpPr/>
          <p:nvPr/>
        </p:nvSpPr>
        <p:spPr>
          <a:xfrm>
            <a:off x="2185988" y="9438420"/>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7" name="Ellipse 76">
            <a:extLst>
              <a:ext uri="{FF2B5EF4-FFF2-40B4-BE49-F238E27FC236}">
                <a16:creationId xmlns:a16="http://schemas.microsoft.com/office/drawing/2014/main" id="{7DB3318C-0382-4F2B-9CAD-B84CB74980D4}"/>
              </a:ext>
            </a:extLst>
          </p:cNvPr>
          <p:cNvSpPr/>
          <p:nvPr/>
        </p:nvSpPr>
        <p:spPr>
          <a:xfrm>
            <a:off x="2420189" y="9438418"/>
            <a:ext cx="172725" cy="172725"/>
          </a:xfrm>
          <a:prstGeom prst="ellipse">
            <a:avLst/>
          </a:prstGeom>
          <a:solidFill>
            <a:schemeClr val="accent2"/>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8" name="Ellipse 77">
            <a:extLst>
              <a:ext uri="{FF2B5EF4-FFF2-40B4-BE49-F238E27FC236}">
                <a16:creationId xmlns:a16="http://schemas.microsoft.com/office/drawing/2014/main" id="{4F01B8F8-C742-42ED-B198-314F4BD1F945}"/>
              </a:ext>
            </a:extLst>
          </p:cNvPr>
          <p:cNvSpPr/>
          <p:nvPr/>
        </p:nvSpPr>
        <p:spPr>
          <a:xfrm>
            <a:off x="2187561" y="9191113"/>
            <a:ext cx="172725" cy="172725"/>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0" name="Ellipse 79">
            <a:extLst>
              <a:ext uri="{FF2B5EF4-FFF2-40B4-BE49-F238E27FC236}">
                <a16:creationId xmlns:a16="http://schemas.microsoft.com/office/drawing/2014/main" id="{D919854E-24B7-4606-979D-236FE7160427}"/>
              </a:ext>
            </a:extLst>
          </p:cNvPr>
          <p:cNvSpPr/>
          <p:nvPr/>
        </p:nvSpPr>
        <p:spPr>
          <a:xfrm>
            <a:off x="2420188" y="9191114"/>
            <a:ext cx="172725" cy="172725"/>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F384C26B-2A03-48D4-886B-92FC8C64F756}"/>
              </a:ext>
            </a:extLst>
          </p:cNvPr>
          <p:cNvSpPr/>
          <p:nvPr/>
        </p:nvSpPr>
        <p:spPr>
          <a:xfrm>
            <a:off x="2416211" y="8944452"/>
            <a:ext cx="172725" cy="172725"/>
          </a:xfrm>
          <a:prstGeom prst="ellipse">
            <a:avLst/>
          </a:prstGeom>
          <a:solidFill>
            <a:schemeClr val="bg1"/>
          </a:solidFill>
          <a:ln w="28575"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19" name="Groupe 18">
            <a:extLst>
              <a:ext uri="{FF2B5EF4-FFF2-40B4-BE49-F238E27FC236}">
                <a16:creationId xmlns:a16="http://schemas.microsoft.com/office/drawing/2014/main" id="{47CF995E-F373-4C9F-A70C-50F2FBCBB77A}"/>
              </a:ext>
            </a:extLst>
          </p:cNvPr>
          <p:cNvGrpSpPr/>
          <p:nvPr/>
        </p:nvGrpSpPr>
        <p:grpSpPr>
          <a:xfrm>
            <a:off x="144807" y="7148076"/>
            <a:ext cx="2991088" cy="1345142"/>
            <a:chOff x="149514" y="6942421"/>
            <a:chExt cx="2991088" cy="1345142"/>
          </a:xfrm>
        </p:grpSpPr>
        <p:sp>
          <p:nvSpPr>
            <p:cNvPr id="56" name="Rectangle 55"/>
            <p:cNvSpPr/>
            <p:nvPr/>
          </p:nvSpPr>
          <p:spPr>
            <a:xfrm>
              <a:off x="149514" y="7157173"/>
              <a:ext cx="353539" cy="1124881"/>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7" name="Rectangle 56"/>
            <p:cNvSpPr/>
            <p:nvPr/>
          </p:nvSpPr>
          <p:spPr>
            <a:xfrm>
              <a:off x="518509" y="7289684"/>
              <a:ext cx="353539" cy="99787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8" name="Rectangle 57"/>
            <p:cNvSpPr/>
            <p:nvPr/>
          </p:nvSpPr>
          <p:spPr>
            <a:xfrm>
              <a:off x="888412" y="7053822"/>
              <a:ext cx="353539" cy="1233741"/>
            </a:xfrm>
            <a:prstGeom prst="rect">
              <a:avLst/>
            </a:prstGeom>
            <a:solidFill>
              <a:srgbClr val="E46C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9" name="Rectangle 58"/>
            <p:cNvSpPr/>
            <p:nvPr/>
          </p:nvSpPr>
          <p:spPr>
            <a:xfrm>
              <a:off x="1762514" y="7255825"/>
              <a:ext cx="110638" cy="108859"/>
            </a:xfrm>
            <a:prstGeom prst="rect">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0" name="Rectangle 59"/>
            <p:cNvSpPr/>
            <p:nvPr/>
          </p:nvSpPr>
          <p:spPr>
            <a:xfrm>
              <a:off x="1762514" y="7517084"/>
              <a:ext cx="110638" cy="108859"/>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1" name="Rectangle 60"/>
            <p:cNvSpPr/>
            <p:nvPr/>
          </p:nvSpPr>
          <p:spPr>
            <a:xfrm>
              <a:off x="1762728" y="7778343"/>
              <a:ext cx="110638" cy="108859"/>
            </a:xfrm>
            <a:prstGeom prst="rect">
              <a:avLst/>
            </a:prstGeom>
            <a:solidFill>
              <a:srgbClr val="E46C0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62" name="ZoneTexte 61"/>
            <p:cNvSpPr txBox="1"/>
            <p:nvPr/>
          </p:nvSpPr>
          <p:spPr>
            <a:xfrm>
              <a:off x="1963327" y="7172038"/>
              <a:ext cx="957313" cy="276999"/>
            </a:xfrm>
            <a:prstGeom prst="rect">
              <a:avLst/>
            </a:prstGeom>
            <a:noFill/>
          </p:spPr>
          <p:txBody>
            <a:bodyPr wrap="none" rtlCol="0">
              <a:spAutoFit/>
            </a:bodyPr>
            <a:lstStyle/>
            <a:p>
              <a:r>
                <a:rPr lang="fr-FR" sz="1200" dirty="0"/>
                <a:t>Dynamisme</a:t>
              </a:r>
            </a:p>
          </p:txBody>
        </p:sp>
        <p:sp>
          <p:nvSpPr>
            <p:cNvPr id="63" name="ZoneTexte 62"/>
            <p:cNvSpPr txBox="1"/>
            <p:nvPr/>
          </p:nvSpPr>
          <p:spPr>
            <a:xfrm>
              <a:off x="1963327" y="7421802"/>
              <a:ext cx="1177275" cy="276999"/>
            </a:xfrm>
            <a:prstGeom prst="rect">
              <a:avLst/>
            </a:prstGeom>
            <a:noFill/>
          </p:spPr>
          <p:txBody>
            <a:bodyPr wrap="none" rtlCol="0">
              <a:spAutoFit/>
            </a:bodyPr>
            <a:lstStyle/>
            <a:p>
              <a:r>
                <a:rPr lang="fr-FR" sz="1200" dirty="0"/>
                <a:t>Communication</a:t>
              </a:r>
            </a:p>
          </p:txBody>
        </p:sp>
        <p:sp>
          <p:nvSpPr>
            <p:cNvPr id="64" name="ZoneTexte 63"/>
            <p:cNvSpPr txBox="1"/>
            <p:nvPr/>
          </p:nvSpPr>
          <p:spPr>
            <a:xfrm>
              <a:off x="1957792" y="7681607"/>
              <a:ext cx="877997" cy="276999"/>
            </a:xfrm>
            <a:prstGeom prst="rect">
              <a:avLst/>
            </a:prstGeom>
            <a:noFill/>
          </p:spPr>
          <p:txBody>
            <a:bodyPr wrap="none" rtlCol="0">
              <a:spAutoFit/>
            </a:bodyPr>
            <a:lstStyle/>
            <a:p>
              <a:r>
                <a:rPr lang="fr-FR" sz="1200" dirty="0"/>
                <a:t>Adaptation</a:t>
              </a:r>
            </a:p>
          </p:txBody>
        </p:sp>
        <p:sp>
          <p:nvSpPr>
            <p:cNvPr id="82" name="Rectangle 81">
              <a:extLst>
                <a:ext uri="{FF2B5EF4-FFF2-40B4-BE49-F238E27FC236}">
                  <a16:creationId xmlns:a16="http://schemas.microsoft.com/office/drawing/2014/main" id="{7B01F587-9929-43BB-85B5-F9EAD797C6C5}"/>
                </a:ext>
              </a:extLst>
            </p:cNvPr>
            <p:cNvSpPr/>
            <p:nvPr/>
          </p:nvSpPr>
          <p:spPr>
            <a:xfrm>
              <a:off x="1258315" y="6942421"/>
              <a:ext cx="353539" cy="1345142"/>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3" name="Rectangle 82">
              <a:extLst>
                <a:ext uri="{FF2B5EF4-FFF2-40B4-BE49-F238E27FC236}">
                  <a16:creationId xmlns:a16="http://schemas.microsoft.com/office/drawing/2014/main" id="{7C4A8A6F-9657-4942-8C3A-EA58C8B06015}"/>
                </a:ext>
              </a:extLst>
            </p:cNvPr>
            <p:cNvSpPr/>
            <p:nvPr/>
          </p:nvSpPr>
          <p:spPr>
            <a:xfrm>
              <a:off x="1762728" y="8000173"/>
              <a:ext cx="110638" cy="10885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4" name="ZoneTexte 83">
              <a:extLst>
                <a:ext uri="{FF2B5EF4-FFF2-40B4-BE49-F238E27FC236}">
                  <a16:creationId xmlns:a16="http://schemas.microsoft.com/office/drawing/2014/main" id="{F848D634-68A2-4039-A1F3-CD72A161F149}"/>
                </a:ext>
              </a:extLst>
            </p:cNvPr>
            <p:cNvSpPr txBox="1"/>
            <p:nvPr/>
          </p:nvSpPr>
          <p:spPr>
            <a:xfrm>
              <a:off x="1954463" y="7914177"/>
              <a:ext cx="1013419" cy="276999"/>
            </a:xfrm>
            <a:prstGeom prst="rect">
              <a:avLst/>
            </a:prstGeom>
            <a:noFill/>
          </p:spPr>
          <p:txBody>
            <a:bodyPr wrap="none" rtlCol="0">
              <a:spAutoFit/>
            </a:bodyPr>
            <a:lstStyle/>
            <a:p>
              <a:r>
                <a:rPr lang="fr-FR" sz="1200" dirty="0"/>
                <a:t>Organisation</a:t>
              </a:r>
            </a:p>
          </p:txBody>
        </p:sp>
      </p:grpSp>
      <p:sp>
        <p:nvSpPr>
          <p:cNvPr id="3" name="ZoneTexte 2">
            <a:extLst>
              <a:ext uri="{FF2B5EF4-FFF2-40B4-BE49-F238E27FC236}">
                <a16:creationId xmlns:a16="http://schemas.microsoft.com/office/drawing/2014/main" id="{CDAFE929-0F18-4624-830F-F3690DC65131}"/>
              </a:ext>
            </a:extLst>
          </p:cNvPr>
          <p:cNvSpPr txBox="1"/>
          <p:nvPr/>
        </p:nvSpPr>
        <p:spPr>
          <a:xfrm>
            <a:off x="125525" y="6896794"/>
            <a:ext cx="2932691" cy="261610"/>
          </a:xfrm>
          <a:prstGeom prst="rect">
            <a:avLst/>
          </a:prstGeom>
          <a:noFill/>
        </p:spPr>
        <p:txBody>
          <a:bodyPr wrap="square" rtlCol="0">
            <a:spAutoFit/>
          </a:bodyPr>
          <a:lstStyle/>
          <a:p>
            <a:r>
              <a:rPr lang="fr-FR" sz="1100" dirty="0"/>
              <a:t>Travail d’équipe | Déterminé | Sérieux | Curieux </a:t>
            </a:r>
          </a:p>
        </p:txBody>
      </p:sp>
      <p:pic>
        <p:nvPicPr>
          <p:cNvPr id="41" name="Graphique 40" descr="Voiture">
            <a:extLst>
              <a:ext uri="{FF2B5EF4-FFF2-40B4-BE49-F238E27FC236}">
                <a16:creationId xmlns:a16="http://schemas.microsoft.com/office/drawing/2014/main" id="{5C7F5F68-CCBC-4B9A-AB8F-2EDF85E303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894" y="964373"/>
            <a:ext cx="398495" cy="398495"/>
          </a:xfrm>
          <a:prstGeom prst="rect">
            <a:avLst/>
          </a:prstGeom>
        </p:spPr>
      </p:pic>
      <p:pic>
        <p:nvPicPr>
          <p:cNvPr id="44" name="Graphique 43" descr="Remorqueur">
            <a:extLst>
              <a:ext uri="{FF2B5EF4-FFF2-40B4-BE49-F238E27FC236}">
                <a16:creationId xmlns:a16="http://schemas.microsoft.com/office/drawing/2014/main" id="{C8305748-6940-4835-8756-666713420E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3637" y="1323234"/>
            <a:ext cx="324657" cy="324657"/>
          </a:xfrm>
          <a:prstGeom prst="rect">
            <a:avLst/>
          </a:prstGeom>
        </p:spPr>
      </p:pic>
      <p:sp>
        <p:nvSpPr>
          <p:cNvPr id="45" name="ZoneTexte 44">
            <a:extLst>
              <a:ext uri="{FF2B5EF4-FFF2-40B4-BE49-F238E27FC236}">
                <a16:creationId xmlns:a16="http://schemas.microsoft.com/office/drawing/2014/main" id="{F32232CB-7F14-4F7A-B985-6A52475A5E5F}"/>
              </a:ext>
            </a:extLst>
          </p:cNvPr>
          <p:cNvSpPr txBox="1"/>
          <p:nvPr/>
        </p:nvSpPr>
        <p:spPr>
          <a:xfrm>
            <a:off x="586178" y="1027556"/>
            <a:ext cx="754455" cy="276999"/>
          </a:xfrm>
          <a:prstGeom prst="rect">
            <a:avLst/>
          </a:prstGeom>
          <a:noFill/>
        </p:spPr>
        <p:txBody>
          <a:bodyPr wrap="square" rtlCol="0">
            <a:spAutoFit/>
          </a:bodyPr>
          <a:lstStyle/>
          <a:p>
            <a:r>
              <a:rPr lang="fr-FR" sz="1200" dirty="0">
                <a:solidFill>
                  <a:schemeClr val="bg1"/>
                </a:solidFill>
              </a:rPr>
              <a:t>Permis B </a:t>
            </a:r>
          </a:p>
        </p:txBody>
      </p:sp>
      <p:sp>
        <p:nvSpPr>
          <p:cNvPr id="46" name="ZoneTexte 45">
            <a:extLst>
              <a:ext uri="{FF2B5EF4-FFF2-40B4-BE49-F238E27FC236}">
                <a16:creationId xmlns:a16="http://schemas.microsoft.com/office/drawing/2014/main" id="{961C41E9-A709-467A-9213-CFFDC7D6B583}"/>
              </a:ext>
            </a:extLst>
          </p:cNvPr>
          <p:cNvSpPr txBox="1"/>
          <p:nvPr/>
        </p:nvSpPr>
        <p:spPr>
          <a:xfrm>
            <a:off x="586178" y="1340709"/>
            <a:ext cx="1225670" cy="276999"/>
          </a:xfrm>
          <a:prstGeom prst="rect">
            <a:avLst/>
          </a:prstGeom>
          <a:noFill/>
        </p:spPr>
        <p:txBody>
          <a:bodyPr wrap="square" rtlCol="0">
            <a:spAutoFit/>
          </a:bodyPr>
          <a:lstStyle/>
          <a:p>
            <a:r>
              <a:rPr lang="fr-FR" sz="1200" dirty="0">
                <a:solidFill>
                  <a:schemeClr val="bg1"/>
                </a:solidFill>
              </a:rPr>
              <a:t>Permis côtier</a:t>
            </a:r>
          </a:p>
        </p:txBody>
      </p:sp>
      <p:sp>
        <p:nvSpPr>
          <p:cNvPr id="118" name="Rectangle 117">
            <a:extLst>
              <a:ext uri="{FF2B5EF4-FFF2-40B4-BE49-F238E27FC236}">
                <a16:creationId xmlns:a16="http://schemas.microsoft.com/office/drawing/2014/main" id="{5D079CD9-0EB7-4846-8460-A59E930C3CEF}"/>
              </a:ext>
            </a:extLst>
          </p:cNvPr>
          <p:cNvSpPr/>
          <p:nvPr/>
        </p:nvSpPr>
        <p:spPr>
          <a:xfrm>
            <a:off x="3281709" y="7957629"/>
            <a:ext cx="1236557" cy="461665"/>
          </a:xfrm>
          <a:prstGeom prst="rect">
            <a:avLst/>
          </a:prstGeom>
        </p:spPr>
        <p:txBody>
          <a:bodyPr wrap="none">
            <a:spAutoFit/>
          </a:bodyPr>
          <a:lstStyle/>
          <a:p>
            <a:r>
              <a:rPr lang="fr-FR" sz="2400" b="1" i="1" dirty="0">
                <a:cs typeface="Calibri"/>
              </a:rPr>
              <a:t>Intérêts </a:t>
            </a:r>
            <a:endParaRPr lang="fr-FR" sz="2400" b="1" i="1" dirty="0"/>
          </a:p>
        </p:txBody>
      </p:sp>
      <p:sp>
        <p:nvSpPr>
          <p:cNvPr id="119" name="Rectangle 118">
            <a:extLst>
              <a:ext uri="{FF2B5EF4-FFF2-40B4-BE49-F238E27FC236}">
                <a16:creationId xmlns:a16="http://schemas.microsoft.com/office/drawing/2014/main" id="{21C33565-84AD-4678-957F-351CC4B34291}"/>
              </a:ext>
            </a:extLst>
          </p:cNvPr>
          <p:cNvSpPr/>
          <p:nvPr/>
        </p:nvSpPr>
        <p:spPr>
          <a:xfrm>
            <a:off x="3290947" y="8534773"/>
            <a:ext cx="1234569" cy="461665"/>
          </a:xfrm>
          <a:prstGeom prst="rect">
            <a:avLst/>
          </a:prstGeom>
        </p:spPr>
        <p:txBody>
          <a:bodyPr wrap="none">
            <a:spAutoFit/>
          </a:bodyPr>
          <a:lstStyle/>
          <a:p>
            <a:r>
              <a:rPr lang="fr-FR" sz="2400" b="1" i="1" dirty="0">
                <a:cs typeface="Calibri"/>
              </a:rPr>
              <a:t>Contact </a:t>
            </a:r>
            <a:endParaRPr lang="fr-FR" sz="2400" b="1" i="1" dirty="0"/>
          </a:p>
        </p:txBody>
      </p:sp>
      <p:sp>
        <p:nvSpPr>
          <p:cNvPr id="121" name="ZoneTexte 120">
            <a:extLst>
              <a:ext uri="{FF2B5EF4-FFF2-40B4-BE49-F238E27FC236}">
                <a16:creationId xmlns:a16="http://schemas.microsoft.com/office/drawing/2014/main" id="{2CEA761B-FE88-4D17-B428-9BE3D0970B78}"/>
              </a:ext>
            </a:extLst>
          </p:cNvPr>
          <p:cNvSpPr txBox="1"/>
          <p:nvPr/>
        </p:nvSpPr>
        <p:spPr>
          <a:xfrm>
            <a:off x="3756051" y="9300619"/>
            <a:ext cx="2140971" cy="276999"/>
          </a:xfrm>
          <a:prstGeom prst="rect">
            <a:avLst/>
          </a:prstGeom>
          <a:noFill/>
        </p:spPr>
        <p:txBody>
          <a:bodyPr wrap="none" rtlCol="0">
            <a:spAutoFit/>
          </a:bodyPr>
          <a:lstStyle/>
          <a:p>
            <a:r>
              <a:rPr lang="fr-FR" sz="1200" dirty="0"/>
              <a:t>thomassadurni06@gmail.com</a:t>
            </a:r>
          </a:p>
        </p:txBody>
      </p:sp>
      <p:sp>
        <p:nvSpPr>
          <p:cNvPr id="123" name="ZoneTexte 122">
            <a:extLst>
              <a:ext uri="{FF2B5EF4-FFF2-40B4-BE49-F238E27FC236}">
                <a16:creationId xmlns:a16="http://schemas.microsoft.com/office/drawing/2014/main" id="{1C57456F-52E3-42C2-A475-E47386195DBC}"/>
              </a:ext>
            </a:extLst>
          </p:cNvPr>
          <p:cNvSpPr txBox="1"/>
          <p:nvPr/>
        </p:nvSpPr>
        <p:spPr>
          <a:xfrm>
            <a:off x="3753975" y="8978269"/>
            <a:ext cx="1111202" cy="276999"/>
          </a:xfrm>
          <a:prstGeom prst="rect">
            <a:avLst/>
          </a:prstGeom>
          <a:noFill/>
        </p:spPr>
        <p:txBody>
          <a:bodyPr wrap="none" rtlCol="0">
            <a:spAutoFit/>
          </a:bodyPr>
          <a:lstStyle/>
          <a:p>
            <a:r>
              <a:rPr lang="fr-FR" sz="1200" dirty="0"/>
              <a:t>07 86 10 80 05</a:t>
            </a:r>
          </a:p>
        </p:txBody>
      </p:sp>
      <p:pic>
        <p:nvPicPr>
          <p:cNvPr id="49" name="Image 48">
            <a:extLst>
              <a:ext uri="{FF2B5EF4-FFF2-40B4-BE49-F238E27FC236}">
                <a16:creationId xmlns:a16="http://schemas.microsoft.com/office/drawing/2014/main" id="{2E33316F-7814-499F-BFBB-C6D063C39763}"/>
              </a:ext>
            </a:extLst>
          </p:cNvPr>
          <p:cNvPicPr>
            <a:picLocks noChangeAspect="1"/>
          </p:cNvPicPr>
          <p:nvPr/>
        </p:nvPicPr>
        <p:blipFill>
          <a:blip r:embed="rId12"/>
          <a:stretch>
            <a:fillRect/>
          </a:stretch>
        </p:blipFill>
        <p:spPr>
          <a:xfrm>
            <a:off x="6033718" y="8993485"/>
            <a:ext cx="236575" cy="236575"/>
          </a:xfrm>
          <a:prstGeom prst="rect">
            <a:avLst/>
          </a:prstGeom>
        </p:spPr>
      </p:pic>
      <p:pic>
        <p:nvPicPr>
          <p:cNvPr id="51" name="Image 50">
            <a:extLst>
              <a:ext uri="{FF2B5EF4-FFF2-40B4-BE49-F238E27FC236}">
                <a16:creationId xmlns:a16="http://schemas.microsoft.com/office/drawing/2014/main" id="{C1A63020-E9B8-4B37-8398-5EF3DDBEDF23}"/>
              </a:ext>
            </a:extLst>
          </p:cNvPr>
          <p:cNvPicPr>
            <a:picLocks noChangeAspect="1"/>
          </p:cNvPicPr>
          <p:nvPr/>
        </p:nvPicPr>
        <p:blipFill>
          <a:blip r:embed="rId13"/>
          <a:stretch>
            <a:fillRect/>
          </a:stretch>
        </p:blipFill>
        <p:spPr>
          <a:xfrm>
            <a:off x="6361080" y="8989662"/>
            <a:ext cx="244223" cy="244223"/>
          </a:xfrm>
          <a:prstGeom prst="rect">
            <a:avLst/>
          </a:prstGeom>
        </p:spPr>
      </p:pic>
      <p:pic>
        <p:nvPicPr>
          <p:cNvPr id="53" name="Image 52">
            <a:extLst>
              <a:ext uri="{FF2B5EF4-FFF2-40B4-BE49-F238E27FC236}">
                <a16:creationId xmlns:a16="http://schemas.microsoft.com/office/drawing/2014/main" id="{9D3E3878-11E9-4FE8-894B-761D43A0ABE8}"/>
              </a:ext>
            </a:extLst>
          </p:cNvPr>
          <p:cNvPicPr>
            <a:picLocks noChangeAspect="1"/>
          </p:cNvPicPr>
          <p:nvPr/>
        </p:nvPicPr>
        <p:blipFill>
          <a:blip r:embed="rId14"/>
          <a:stretch>
            <a:fillRect/>
          </a:stretch>
        </p:blipFill>
        <p:spPr>
          <a:xfrm>
            <a:off x="6183146" y="9300619"/>
            <a:ext cx="244223" cy="244223"/>
          </a:xfrm>
          <a:prstGeom prst="rect">
            <a:avLst/>
          </a:prstGeom>
        </p:spPr>
      </p:pic>
      <p:pic>
        <p:nvPicPr>
          <p:cNvPr id="125" name="Graphique 124" descr="Combiné">
            <a:extLst>
              <a:ext uri="{FF2B5EF4-FFF2-40B4-BE49-F238E27FC236}">
                <a16:creationId xmlns:a16="http://schemas.microsoft.com/office/drawing/2014/main" id="{9584D6EE-F164-46B5-99A7-12BF7B8B74D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30133" y="8998351"/>
            <a:ext cx="245853" cy="245853"/>
          </a:xfrm>
          <a:prstGeom prst="rect">
            <a:avLst/>
          </a:prstGeom>
        </p:spPr>
      </p:pic>
      <p:pic>
        <p:nvPicPr>
          <p:cNvPr id="127" name="Graphique 126" descr="Enveloppe">
            <a:extLst>
              <a:ext uri="{FF2B5EF4-FFF2-40B4-BE49-F238E27FC236}">
                <a16:creationId xmlns:a16="http://schemas.microsoft.com/office/drawing/2014/main" id="{3E2696ED-2CB6-4148-BD90-7F0861BB64D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420762" y="9298555"/>
            <a:ext cx="279063" cy="279063"/>
          </a:xfrm>
          <a:prstGeom prst="rect">
            <a:avLst/>
          </a:prstGeom>
        </p:spPr>
      </p:pic>
      <p:sp>
        <p:nvSpPr>
          <p:cNvPr id="128" name="ZoneTexte 127">
            <a:extLst>
              <a:ext uri="{FF2B5EF4-FFF2-40B4-BE49-F238E27FC236}">
                <a16:creationId xmlns:a16="http://schemas.microsoft.com/office/drawing/2014/main" id="{30B1E623-2A5A-47D3-B1CE-FAF966C7B92F}"/>
              </a:ext>
            </a:extLst>
          </p:cNvPr>
          <p:cNvSpPr txBox="1"/>
          <p:nvPr/>
        </p:nvSpPr>
        <p:spPr>
          <a:xfrm>
            <a:off x="4383382" y="8022787"/>
            <a:ext cx="1768623" cy="600164"/>
          </a:xfrm>
          <a:prstGeom prst="rect">
            <a:avLst/>
          </a:prstGeom>
          <a:noFill/>
        </p:spPr>
        <p:txBody>
          <a:bodyPr wrap="square" rtlCol="0">
            <a:spAutoFit/>
          </a:bodyPr>
          <a:lstStyle/>
          <a:p>
            <a:pPr marL="171450" indent="-171450">
              <a:buFont typeface="Arial" panose="020B0604020202020204" pitchFamily="34" charset="0"/>
              <a:buChar char="•"/>
            </a:pPr>
            <a:r>
              <a:rPr lang="fr-FR" sz="1100" dirty="0"/>
              <a:t>Compétitions Karting</a:t>
            </a:r>
          </a:p>
          <a:p>
            <a:pPr marL="171450" indent="-171450">
              <a:buFont typeface="Arial" panose="020B0604020202020204" pitchFamily="34" charset="0"/>
              <a:buChar char="•"/>
            </a:pPr>
            <a:r>
              <a:rPr lang="fr-FR" sz="1100" dirty="0"/>
              <a:t>Tennis</a:t>
            </a:r>
          </a:p>
          <a:p>
            <a:pPr marL="171450" indent="-171450">
              <a:buFont typeface="Arial" panose="020B0604020202020204" pitchFamily="34" charset="0"/>
              <a:buChar char="•"/>
            </a:pPr>
            <a:r>
              <a:rPr lang="fr-FR" sz="1100" dirty="0"/>
              <a:t>Photo / vidéos</a:t>
            </a:r>
          </a:p>
        </p:txBody>
      </p:sp>
      <p:sp>
        <p:nvSpPr>
          <p:cNvPr id="130" name="ZoneTexte 129">
            <a:extLst>
              <a:ext uri="{FF2B5EF4-FFF2-40B4-BE49-F238E27FC236}">
                <a16:creationId xmlns:a16="http://schemas.microsoft.com/office/drawing/2014/main" id="{1D5C8015-555D-4ED0-AE50-410386F64645}"/>
              </a:ext>
            </a:extLst>
          </p:cNvPr>
          <p:cNvSpPr txBox="1"/>
          <p:nvPr/>
        </p:nvSpPr>
        <p:spPr>
          <a:xfrm>
            <a:off x="5883040" y="8021279"/>
            <a:ext cx="1037087" cy="600164"/>
          </a:xfrm>
          <a:prstGeom prst="rect">
            <a:avLst/>
          </a:prstGeom>
          <a:noFill/>
        </p:spPr>
        <p:txBody>
          <a:bodyPr wrap="square" rtlCol="0">
            <a:spAutoFit/>
          </a:bodyPr>
          <a:lstStyle/>
          <a:p>
            <a:pPr marL="171450" indent="-171450">
              <a:buFont typeface="Arial" panose="020B0604020202020204" pitchFamily="34" charset="0"/>
              <a:buChar char="•"/>
            </a:pPr>
            <a:r>
              <a:rPr lang="fr-FR" sz="1100" dirty="0"/>
              <a:t>Voyages</a:t>
            </a:r>
          </a:p>
          <a:p>
            <a:pPr marL="171450" indent="-171450">
              <a:buFont typeface="Arial" panose="020B0604020202020204" pitchFamily="34" charset="0"/>
              <a:buChar char="•"/>
            </a:pPr>
            <a:r>
              <a:rPr lang="fr-FR" sz="1100" dirty="0"/>
              <a:t>Musique</a:t>
            </a:r>
          </a:p>
          <a:p>
            <a:pPr marL="171450" indent="-171450">
              <a:buFont typeface="Arial" panose="020B0604020202020204" pitchFamily="34" charset="0"/>
              <a:buChar char="•"/>
            </a:pPr>
            <a:r>
              <a:rPr lang="fr-FR" sz="1100" dirty="0"/>
              <a:t>Finance</a:t>
            </a:r>
          </a:p>
        </p:txBody>
      </p:sp>
      <p:grpSp>
        <p:nvGrpSpPr>
          <p:cNvPr id="162" name="Groupe 161">
            <a:extLst>
              <a:ext uri="{FF2B5EF4-FFF2-40B4-BE49-F238E27FC236}">
                <a16:creationId xmlns:a16="http://schemas.microsoft.com/office/drawing/2014/main" id="{093426C7-B8F6-40D2-9455-A8DDFB50C50E}"/>
              </a:ext>
            </a:extLst>
          </p:cNvPr>
          <p:cNvGrpSpPr/>
          <p:nvPr/>
        </p:nvGrpSpPr>
        <p:grpSpPr>
          <a:xfrm>
            <a:off x="5325795" y="7016914"/>
            <a:ext cx="1114489" cy="924904"/>
            <a:chOff x="5347042" y="6881071"/>
            <a:chExt cx="1114489" cy="924904"/>
          </a:xfrm>
        </p:grpSpPr>
        <p:sp>
          <p:nvSpPr>
            <p:cNvPr id="22" name="Ellipse 21"/>
            <p:cNvSpPr/>
            <p:nvPr/>
          </p:nvSpPr>
          <p:spPr>
            <a:xfrm>
              <a:off x="5347042" y="6884668"/>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0" name="Ellipse 29"/>
            <p:cNvSpPr/>
            <p:nvPr/>
          </p:nvSpPr>
          <p:spPr>
            <a:xfrm>
              <a:off x="6055839" y="7374536"/>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31" name="Ellipse 130">
              <a:extLst>
                <a:ext uri="{FF2B5EF4-FFF2-40B4-BE49-F238E27FC236}">
                  <a16:creationId xmlns:a16="http://schemas.microsoft.com/office/drawing/2014/main" id="{51D07D21-6AD7-472B-A484-4E73C5FB3246}"/>
                </a:ext>
              </a:extLst>
            </p:cNvPr>
            <p:cNvSpPr/>
            <p:nvPr/>
          </p:nvSpPr>
          <p:spPr>
            <a:xfrm>
              <a:off x="5581704" y="6881071"/>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2" name="Ellipse 131">
              <a:extLst>
                <a:ext uri="{FF2B5EF4-FFF2-40B4-BE49-F238E27FC236}">
                  <a16:creationId xmlns:a16="http://schemas.microsoft.com/office/drawing/2014/main" id="{6400BFEF-AB63-4FD1-B39E-7A7C244CC6D5}"/>
                </a:ext>
              </a:extLst>
            </p:cNvPr>
            <p:cNvSpPr/>
            <p:nvPr/>
          </p:nvSpPr>
          <p:spPr>
            <a:xfrm>
              <a:off x="5818771" y="6881097"/>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3" name="Ellipse 132">
              <a:extLst>
                <a:ext uri="{FF2B5EF4-FFF2-40B4-BE49-F238E27FC236}">
                  <a16:creationId xmlns:a16="http://schemas.microsoft.com/office/drawing/2014/main" id="{2C84B483-627A-4B18-B492-7CA0D8E35E22}"/>
                </a:ext>
              </a:extLst>
            </p:cNvPr>
            <p:cNvSpPr/>
            <p:nvPr/>
          </p:nvSpPr>
          <p:spPr>
            <a:xfrm>
              <a:off x="6053512" y="6883939"/>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4" name="Ellipse 133">
              <a:extLst>
                <a:ext uri="{FF2B5EF4-FFF2-40B4-BE49-F238E27FC236}">
                  <a16:creationId xmlns:a16="http://schemas.microsoft.com/office/drawing/2014/main" id="{A964292E-5435-46D3-80A1-D3484D04A04C}"/>
                </a:ext>
              </a:extLst>
            </p:cNvPr>
            <p:cNvSpPr/>
            <p:nvPr/>
          </p:nvSpPr>
          <p:spPr>
            <a:xfrm>
              <a:off x="5347042" y="7126578"/>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5" name="Ellipse 134">
              <a:extLst>
                <a:ext uri="{FF2B5EF4-FFF2-40B4-BE49-F238E27FC236}">
                  <a16:creationId xmlns:a16="http://schemas.microsoft.com/office/drawing/2014/main" id="{04A2F4B5-271E-4ED6-85B8-B9FFF23BC4E6}"/>
                </a:ext>
              </a:extLst>
            </p:cNvPr>
            <p:cNvSpPr/>
            <p:nvPr/>
          </p:nvSpPr>
          <p:spPr>
            <a:xfrm>
              <a:off x="5581705" y="7126578"/>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6" name="Ellipse 135">
              <a:extLst>
                <a:ext uri="{FF2B5EF4-FFF2-40B4-BE49-F238E27FC236}">
                  <a16:creationId xmlns:a16="http://schemas.microsoft.com/office/drawing/2014/main" id="{77EE5BF0-E8B5-4AEF-BCDA-C41F8BF0CC8D}"/>
                </a:ext>
              </a:extLst>
            </p:cNvPr>
            <p:cNvSpPr/>
            <p:nvPr/>
          </p:nvSpPr>
          <p:spPr>
            <a:xfrm>
              <a:off x="5818771" y="7120452"/>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7" name="Ellipse 136">
              <a:extLst>
                <a:ext uri="{FF2B5EF4-FFF2-40B4-BE49-F238E27FC236}">
                  <a16:creationId xmlns:a16="http://schemas.microsoft.com/office/drawing/2014/main" id="{1F922A59-960E-4E1D-95D0-90CC7BEFEC85}"/>
                </a:ext>
              </a:extLst>
            </p:cNvPr>
            <p:cNvSpPr/>
            <p:nvPr/>
          </p:nvSpPr>
          <p:spPr>
            <a:xfrm>
              <a:off x="5350050" y="7376706"/>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8" name="Ellipse 137">
              <a:extLst>
                <a:ext uri="{FF2B5EF4-FFF2-40B4-BE49-F238E27FC236}">
                  <a16:creationId xmlns:a16="http://schemas.microsoft.com/office/drawing/2014/main" id="{3AD8195A-0921-45BE-8E03-0AB771AA4593}"/>
                </a:ext>
              </a:extLst>
            </p:cNvPr>
            <p:cNvSpPr/>
            <p:nvPr/>
          </p:nvSpPr>
          <p:spPr>
            <a:xfrm>
              <a:off x="5581705" y="7378477"/>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9" name="Ellipse 138">
              <a:extLst>
                <a:ext uri="{FF2B5EF4-FFF2-40B4-BE49-F238E27FC236}">
                  <a16:creationId xmlns:a16="http://schemas.microsoft.com/office/drawing/2014/main" id="{4C4EDF1C-1BA7-4AD8-BE9B-F7BC55836A57}"/>
                </a:ext>
              </a:extLst>
            </p:cNvPr>
            <p:cNvSpPr/>
            <p:nvPr/>
          </p:nvSpPr>
          <p:spPr>
            <a:xfrm>
              <a:off x="5818771" y="7374535"/>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0" name="Ellipse 139">
              <a:extLst>
                <a:ext uri="{FF2B5EF4-FFF2-40B4-BE49-F238E27FC236}">
                  <a16:creationId xmlns:a16="http://schemas.microsoft.com/office/drawing/2014/main" id="{760E5C6D-5046-4667-A92C-4E66575B6130}"/>
                </a:ext>
              </a:extLst>
            </p:cNvPr>
            <p:cNvSpPr/>
            <p:nvPr/>
          </p:nvSpPr>
          <p:spPr>
            <a:xfrm>
              <a:off x="5355328" y="7633250"/>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1" name="Ellipse 140">
              <a:extLst>
                <a:ext uri="{FF2B5EF4-FFF2-40B4-BE49-F238E27FC236}">
                  <a16:creationId xmlns:a16="http://schemas.microsoft.com/office/drawing/2014/main" id="{309B64A9-A718-46C3-9E20-EB0536902EF5}"/>
                </a:ext>
              </a:extLst>
            </p:cNvPr>
            <p:cNvSpPr/>
            <p:nvPr/>
          </p:nvSpPr>
          <p:spPr>
            <a:xfrm>
              <a:off x="5585804" y="7633250"/>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2" name="Ellipse 141">
              <a:extLst>
                <a:ext uri="{FF2B5EF4-FFF2-40B4-BE49-F238E27FC236}">
                  <a16:creationId xmlns:a16="http://schemas.microsoft.com/office/drawing/2014/main" id="{8C8E39CE-B95E-4E66-96EF-EBAD6477ECCE}"/>
                </a:ext>
              </a:extLst>
            </p:cNvPr>
            <p:cNvSpPr/>
            <p:nvPr/>
          </p:nvSpPr>
          <p:spPr>
            <a:xfrm>
              <a:off x="5818771" y="7627770"/>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3" name="Ellipse 142">
              <a:extLst>
                <a:ext uri="{FF2B5EF4-FFF2-40B4-BE49-F238E27FC236}">
                  <a16:creationId xmlns:a16="http://schemas.microsoft.com/office/drawing/2014/main" id="{8B6D8871-A5F1-49A6-B251-6854CA90E56E}"/>
                </a:ext>
              </a:extLst>
            </p:cNvPr>
            <p:cNvSpPr/>
            <p:nvPr/>
          </p:nvSpPr>
          <p:spPr>
            <a:xfrm>
              <a:off x="6055839" y="7626939"/>
              <a:ext cx="172725" cy="172725"/>
            </a:xfrm>
            <a:prstGeom prst="ellipse">
              <a:avLst/>
            </a:prstGeom>
            <a:solidFill>
              <a:schemeClr val="accent2"/>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4" name="Ellipse 143">
              <a:extLst>
                <a:ext uri="{FF2B5EF4-FFF2-40B4-BE49-F238E27FC236}">
                  <a16:creationId xmlns:a16="http://schemas.microsoft.com/office/drawing/2014/main" id="{CD15C6E9-65D0-46AB-9B4E-F4410D9064CA}"/>
                </a:ext>
              </a:extLst>
            </p:cNvPr>
            <p:cNvSpPr/>
            <p:nvPr/>
          </p:nvSpPr>
          <p:spPr>
            <a:xfrm>
              <a:off x="6050854" y="7122345"/>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5" name="Ellipse 144">
              <a:extLst>
                <a:ext uri="{FF2B5EF4-FFF2-40B4-BE49-F238E27FC236}">
                  <a16:creationId xmlns:a16="http://schemas.microsoft.com/office/drawing/2014/main" id="{4D552821-939A-4B15-BED6-68F7F43F4706}"/>
                </a:ext>
              </a:extLst>
            </p:cNvPr>
            <p:cNvSpPr/>
            <p:nvPr/>
          </p:nvSpPr>
          <p:spPr>
            <a:xfrm>
              <a:off x="6276583" y="6886314"/>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6" name="Ellipse 145">
              <a:extLst>
                <a:ext uri="{FF2B5EF4-FFF2-40B4-BE49-F238E27FC236}">
                  <a16:creationId xmlns:a16="http://schemas.microsoft.com/office/drawing/2014/main" id="{A61B8DB4-DF2A-4608-86D6-F0652A38A0E7}"/>
                </a:ext>
              </a:extLst>
            </p:cNvPr>
            <p:cNvSpPr/>
            <p:nvPr/>
          </p:nvSpPr>
          <p:spPr>
            <a:xfrm>
              <a:off x="6282261" y="7122345"/>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7" name="Ellipse 146">
              <a:extLst>
                <a:ext uri="{FF2B5EF4-FFF2-40B4-BE49-F238E27FC236}">
                  <a16:creationId xmlns:a16="http://schemas.microsoft.com/office/drawing/2014/main" id="{00548D68-BC18-461E-AD0C-9811F10E4C5B}"/>
                </a:ext>
              </a:extLst>
            </p:cNvPr>
            <p:cNvSpPr/>
            <p:nvPr/>
          </p:nvSpPr>
          <p:spPr>
            <a:xfrm>
              <a:off x="6284593" y="7373594"/>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148" name="Ellipse 147">
              <a:extLst>
                <a:ext uri="{FF2B5EF4-FFF2-40B4-BE49-F238E27FC236}">
                  <a16:creationId xmlns:a16="http://schemas.microsoft.com/office/drawing/2014/main" id="{FC42E34C-62F8-40E0-A7DE-21ED9521F09D}"/>
                </a:ext>
              </a:extLst>
            </p:cNvPr>
            <p:cNvSpPr/>
            <p:nvPr/>
          </p:nvSpPr>
          <p:spPr>
            <a:xfrm>
              <a:off x="6288806" y="7627770"/>
              <a:ext cx="172725" cy="172725"/>
            </a:xfrm>
            <a:prstGeom prst="ellipse">
              <a:avLst/>
            </a:prstGeom>
            <a:solidFill>
              <a:srgbClr val="FFFFFF"/>
            </a:solidFill>
            <a:ln w="28575" cmpd="sng">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grpSp>
      <p:pic>
        <p:nvPicPr>
          <p:cNvPr id="6" name="Image 5"/>
          <p:cNvPicPr>
            <a:picLocks noChangeAspect="1"/>
          </p:cNvPicPr>
          <p:nvPr/>
        </p:nvPicPr>
        <p:blipFill rotWithShape="1">
          <a:blip r:embed="rId19"/>
          <a:srcRect l="31604" t="32764" r="36613" b="26870"/>
          <a:stretch/>
        </p:blipFill>
        <p:spPr>
          <a:xfrm rot="5400000">
            <a:off x="2412110" y="386755"/>
            <a:ext cx="1797275" cy="1712022"/>
          </a:xfrm>
          <a:prstGeom prst="ellipse">
            <a:avLst/>
          </a:prstGeom>
          <a:ln w="38100">
            <a:solidFill>
              <a:schemeClr val="bg1"/>
            </a:solidFill>
          </a:ln>
        </p:spPr>
      </p:pic>
    </p:spTree>
    <p:extLst>
      <p:ext uri="{BB962C8B-B14F-4D97-AF65-F5344CB8AC3E}">
        <p14:creationId xmlns:p14="http://schemas.microsoft.com/office/powerpoint/2010/main" val="247675595"/>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807</TotalTime>
  <Words>306</Words>
  <Application>Microsoft Office PowerPoint</Application>
  <PresentationFormat>Format A4 (210 x 297 mm)</PresentationFormat>
  <Paragraphs>53</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Thomas SADURNI</cp:lastModifiedBy>
  <cp:revision>109</cp:revision>
  <dcterms:created xsi:type="dcterms:W3CDTF">2016-06-17T12:39:53Z</dcterms:created>
  <dcterms:modified xsi:type="dcterms:W3CDTF">2020-10-08T15:57:54Z</dcterms:modified>
</cp:coreProperties>
</file>