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90" r:id="rId18"/>
    <p:sldId id="271"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72" r:id="rId32"/>
    <p:sldId id="285" r:id="rId33"/>
    <p:sldId id="286" r:id="rId34"/>
    <p:sldId id="287" r:id="rId35"/>
    <p:sldId id="288" r:id="rId36"/>
    <p:sldId id="289" r:id="rId37"/>
    <p:sldId id="291" r:id="rId38"/>
    <p:sldId id="292" r:id="rId39"/>
    <p:sldId id="293" r:id="rId40"/>
    <p:sldId id="294" r:id="rId41"/>
    <p:sldId id="295" r:id="rId42"/>
    <p:sldId id="296" r:id="rId43"/>
    <p:sldId id="297" r:id="rId44"/>
    <p:sldId id="299" r:id="rId45"/>
    <p:sldId id="298" r:id="rId46"/>
    <p:sldId id="301" r:id="rId47"/>
    <p:sldId id="302" r:id="rId48"/>
    <p:sldId id="303" r:id="rId49"/>
    <p:sldId id="304" r:id="rId50"/>
    <p:sldId id="305" r:id="rId5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2450" autoAdjust="0"/>
  </p:normalViewPr>
  <p:slideViewPr>
    <p:cSldViewPr snapToGrid="0">
      <p:cViewPr varScale="1">
        <p:scale>
          <a:sx n="65" d="100"/>
          <a:sy n="65" d="100"/>
        </p:scale>
        <p:origin x="66" y="3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4013D4C6-9932-4586-A952-53734D37F3DD}" type="datetimeFigureOut">
              <a:rPr lang="it-IT" smtClean="0"/>
              <a:t>24/04/2020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035D589-F1F8-4100-996E-EA29846C9815}" type="slidenum">
              <a:rPr lang="it-IT" smtClean="0"/>
              <a:t>‹N°›</a:t>
            </a:fld>
            <a:endParaRPr lang="it-IT"/>
          </a:p>
        </p:txBody>
      </p:sp>
    </p:spTree>
    <p:extLst>
      <p:ext uri="{BB962C8B-B14F-4D97-AF65-F5344CB8AC3E}">
        <p14:creationId xmlns:p14="http://schemas.microsoft.com/office/powerpoint/2010/main" val="870033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4013D4C6-9932-4586-A952-53734D37F3DD}" type="datetimeFigureOut">
              <a:rPr lang="it-IT" smtClean="0"/>
              <a:t>24/04/2020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035D589-F1F8-4100-996E-EA29846C9815}" type="slidenum">
              <a:rPr lang="it-IT" smtClean="0"/>
              <a:t>‹N°›</a:t>
            </a:fld>
            <a:endParaRPr lang="it-IT"/>
          </a:p>
        </p:txBody>
      </p:sp>
    </p:spTree>
    <p:extLst>
      <p:ext uri="{BB962C8B-B14F-4D97-AF65-F5344CB8AC3E}">
        <p14:creationId xmlns:p14="http://schemas.microsoft.com/office/powerpoint/2010/main" val="159765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4013D4C6-9932-4586-A952-53734D37F3DD}" type="datetimeFigureOut">
              <a:rPr lang="it-IT" smtClean="0"/>
              <a:t>24/04/2020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035D589-F1F8-4100-996E-EA29846C9815}" type="slidenum">
              <a:rPr lang="it-IT" smtClean="0"/>
              <a:t>‹N°›</a:t>
            </a:fld>
            <a:endParaRPr lang="it-IT"/>
          </a:p>
        </p:txBody>
      </p:sp>
    </p:spTree>
    <p:extLst>
      <p:ext uri="{BB962C8B-B14F-4D97-AF65-F5344CB8AC3E}">
        <p14:creationId xmlns:p14="http://schemas.microsoft.com/office/powerpoint/2010/main" val="264071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4013D4C6-9932-4586-A952-53734D37F3DD}" type="datetimeFigureOut">
              <a:rPr lang="it-IT" smtClean="0"/>
              <a:t>24/04/2020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035D589-F1F8-4100-996E-EA29846C9815}" type="slidenum">
              <a:rPr lang="it-IT" smtClean="0"/>
              <a:t>‹N°›</a:t>
            </a:fld>
            <a:endParaRPr lang="it-IT"/>
          </a:p>
        </p:txBody>
      </p:sp>
    </p:spTree>
    <p:extLst>
      <p:ext uri="{BB962C8B-B14F-4D97-AF65-F5344CB8AC3E}">
        <p14:creationId xmlns:p14="http://schemas.microsoft.com/office/powerpoint/2010/main" val="261553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4013D4C6-9932-4586-A952-53734D37F3DD}" type="datetimeFigureOut">
              <a:rPr lang="it-IT" smtClean="0"/>
              <a:t>24/04/2020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035D589-F1F8-4100-996E-EA29846C9815}" type="slidenum">
              <a:rPr lang="it-IT" smtClean="0"/>
              <a:t>‹N°›</a:t>
            </a:fld>
            <a:endParaRPr lang="it-IT"/>
          </a:p>
        </p:txBody>
      </p:sp>
    </p:spTree>
    <p:extLst>
      <p:ext uri="{BB962C8B-B14F-4D97-AF65-F5344CB8AC3E}">
        <p14:creationId xmlns:p14="http://schemas.microsoft.com/office/powerpoint/2010/main" val="49481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4013D4C6-9932-4586-A952-53734D37F3DD}" type="datetimeFigureOut">
              <a:rPr lang="it-IT" smtClean="0"/>
              <a:t>24/04/2020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035D589-F1F8-4100-996E-EA29846C9815}" type="slidenum">
              <a:rPr lang="it-IT" smtClean="0"/>
              <a:t>‹N°›</a:t>
            </a:fld>
            <a:endParaRPr lang="it-IT"/>
          </a:p>
        </p:txBody>
      </p:sp>
    </p:spTree>
    <p:extLst>
      <p:ext uri="{BB962C8B-B14F-4D97-AF65-F5344CB8AC3E}">
        <p14:creationId xmlns:p14="http://schemas.microsoft.com/office/powerpoint/2010/main" val="2953369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4013D4C6-9932-4586-A952-53734D37F3DD}" type="datetimeFigureOut">
              <a:rPr lang="it-IT" smtClean="0"/>
              <a:t>24/04/2020</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E035D589-F1F8-4100-996E-EA29846C9815}" type="slidenum">
              <a:rPr lang="it-IT" smtClean="0"/>
              <a:t>‹N°›</a:t>
            </a:fld>
            <a:endParaRPr lang="it-IT"/>
          </a:p>
        </p:txBody>
      </p:sp>
    </p:spTree>
    <p:extLst>
      <p:ext uri="{BB962C8B-B14F-4D97-AF65-F5344CB8AC3E}">
        <p14:creationId xmlns:p14="http://schemas.microsoft.com/office/powerpoint/2010/main" val="210418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4013D4C6-9932-4586-A952-53734D37F3DD}" type="datetimeFigureOut">
              <a:rPr lang="it-IT" smtClean="0"/>
              <a:t>24/04/2020</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E035D589-F1F8-4100-996E-EA29846C9815}" type="slidenum">
              <a:rPr lang="it-IT" smtClean="0"/>
              <a:t>‹N°›</a:t>
            </a:fld>
            <a:endParaRPr lang="it-IT"/>
          </a:p>
        </p:txBody>
      </p:sp>
    </p:spTree>
    <p:extLst>
      <p:ext uri="{BB962C8B-B14F-4D97-AF65-F5344CB8AC3E}">
        <p14:creationId xmlns:p14="http://schemas.microsoft.com/office/powerpoint/2010/main" val="481865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013D4C6-9932-4586-A952-53734D37F3DD}" type="datetimeFigureOut">
              <a:rPr lang="it-IT" smtClean="0"/>
              <a:t>24/04/2020</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E035D589-F1F8-4100-996E-EA29846C9815}" type="slidenum">
              <a:rPr lang="it-IT" smtClean="0"/>
              <a:t>‹N°›</a:t>
            </a:fld>
            <a:endParaRPr lang="it-IT"/>
          </a:p>
        </p:txBody>
      </p:sp>
    </p:spTree>
    <p:extLst>
      <p:ext uri="{BB962C8B-B14F-4D97-AF65-F5344CB8AC3E}">
        <p14:creationId xmlns:p14="http://schemas.microsoft.com/office/powerpoint/2010/main" val="786939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4013D4C6-9932-4586-A952-53734D37F3DD}" type="datetimeFigureOut">
              <a:rPr lang="it-IT" smtClean="0"/>
              <a:t>24/04/2020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035D589-F1F8-4100-996E-EA29846C9815}" type="slidenum">
              <a:rPr lang="it-IT" smtClean="0"/>
              <a:t>‹N°›</a:t>
            </a:fld>
            <a:endParaRPr lang="it-IT"/>
          </a:p>
        </p:txBody>
      </p:sp>
    </p:spTree>
    <p:extLst>
      <p:ext uri="{BB962C8B-B14F-4D97-AF65-F5344CB8AC3E}">
        <p14:creationId xmlns:p14="http://schemas.microsoft.com/office/powerpoint/2010/main" val="27931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4013D4C6-9932-4586-A952-53734D37F3DD}" type="datetimeFigureOut">
              <a:rPr lang="it-IT" smtClean="0"/>
              <a:t>24/04/2020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035D589-F1F8-4100-996E-EA29846C9815}" type="slidenum">
              <a:rPr lang="it-IT" smtClean="0"/>
              <a:t>‹N°›</a:t>
            </a:fld>
            <a:endParaRPr lang="it-IT"/>
          </a:p>
        </p:txBody>
      </p:sp>
    </p:spTree>
    <p:extLst>
      <p:ext uri="{BB962C8B-B14F-4D97-AF65-F5344CB8AC3E}">
        <p14:creationId xmlns:p14="http://schemas.microsoft.com/office/powerpoint/2010/main" val="2460579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3D4C6-9932-4586-A952-53734D37F3DD}" type="datetimeFigureOut">
              <a:rPr lang="it-IT" smtClean="0"/>
              <a:t>24/04/2020</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35D589-F1F8-4100-996E-EA29846C9815}" type="slidenum">
              <a:rPr lang="it-IT" smtClean="0"/>
              <a:t>‹N°›</a:t>
            </a:fld>
            <a:endParaRPr lang="it-IT"/>
          </a:p>
        </p:txBody>
      </p:sp>
    </p:spTree>
    <p:extLst>
      <p:ext uri="{BB962C8B-B14F-4D97-AF65-F5344CB8AC3E}">
        <p14:creationId xmlns:p14="http://schemas.microsoft.com/office/powerpoint/2010/main" val="2759741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SSrxZ9fTkm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3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hyperlink" Target="http://quizdee.com/quiz/notizie-di-lercio-o-fatti-di-cronaca-reale/" TargetMode="External"/><Relationship Id="rId5" Type="http://schemas.openxmlformats.org/officeDocument/2006/relationships/image" Target="../media/image21.jpg"/><Relationship Id="rId4" Type="http://schemas.openxmlformats.org/officeDocument/2006/relationships/image" Target="../media/image20.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a:t>               Pericolo Bufale!</a:t>
            </a:r>
            <a:endParaRPr lang="it-IT" sz="6000" b="1"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 y="1928788"/>
            <a:ext cx="11049000" cy="4587922"/>
          </a:xfrm>
        </p:spPr>
      </p:pic>
    </p:spTree>
    <p:extLst>
      <p:ext uri="{BB962C8B-B14F-4D97-AF65-F5344CB8AC3E}">
        <p14:creationId xmlns:p14="http://schemas.microsoft.com/office/powerpoint/2010/main" val="2755640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L’Arcipelago Sans </a:t>
            </a:r>
            <a:r>
              <a:rPr lang="it-IT" sz="6000" b="1" dirty="0" err="1"/>
              <a:t>Seriff</a:t>
            </a:r>
            <a:endParaRPr lang="it-IT" sz="6000" b="1" dirty="0"/>
          </a:p>
        </p:txBody>
      </p:sp>
      <p:sp>
        <p:nvSpPr>
          <p:cNvPr id="3" name="Segnaposto contenuto 2"/>
          <p:cNvSpPr>
            <a:spLocks noGrp="1"/>
          </p:cNvSpPr>
          <p:nvPr>
            <p:ph idx="1"/>
          </p:nvPr>
        </p:nvSpPr>
        <p:spPr>
          <a:xfrm>
            <a:off x="838200" y="1825624"/>
            <a:ext cx="10515600" cy="4930775"/>
          </a:xfrm>
        </p:spPr>
        <p:txBody>
          <a:bodyPr/>
          <a:lstStyle/>
          <a:p>
            <a:pPr marL="0" indent="0">
              <a:buNone/>
            </a:pPr>
            <a:r>
              <a:rPr lang="it-IT" sz="2400" dirty="0"/>
              <a:t>Il 1 Aprile del 1977 il quotidiano britannico The </a:t>
            </a:r>
            <a:r>
              <a:rPr lang="it-IT" sz="2400" dirty="0" err="1"/>
              <a:t>Guardian</a:t>
            </a:r>
            <a:r>
              <a:rPr lang="it-IT" sz="2400" dirty="0"/>
              <a:t> pubblicò un supplemento di 7 pagine della rubrica Viaggi che trattava dell’Arcipelago di Sans </a:t>
            </a:r>
            <a:r>
              <a:rPr lang="it-IT" sz="2400" dirty="0" err="1"/>
              <a:t>Seriff</a:t>
            </a:r>
            <a:r>
              <a:rPr lang="it-IT" sz="2400" dirty="0"/>
              <a:t> nell’Oceano Indiano</a:t>
            </a:r>
            <a:r>
              <a:rPr lang="it-IT" dirty="0"/>
              <a:t>.</a:t>
            </a:r>
          </a:p>
          <a:p>
            <a:pPr marL="0" indent="0">
              <a:buNone/>
            </a:pPr>
            <a:r>
              <a:rPr lang="it-IT" sz="2400" dirty="0"/>
              <a:t>La capitale era Bodoni, la lingua ufficiale il </a:t>
            </a:r>
            <a:r>
              <a:rPr lang="it-IT" sz="2400" dirty="0" err="1"/>
              <a:t>Caslon</a:t>
            </a:r>
            <a:r>
              <a:rPr lang="it-IT" sz="2400" dirty="0"/>
              <a:t>.</a:t>
            </a:r>
          </a:p>
          <a:p>
            <a:pPr marL="0" indent="0">
              <a:buNone/>
            </a:pPr>
            <a:r>
              <a:rPr lang="it-IT" sz="2400" dirty="0"/>
              <a:t>Le isole erano a forma di punto e virgola.</a:t>
            </a:r>
          </a:p>
          <a:p>
            <a:pPr marL="0" indent="0">
              <a:buNone/>
            </a:pPr>
            <a:r>
              <a:rPr lang="it-IT" sz="2400" dirty="0"/>
              <a:t>I lettori non pratici di terminologia tipografica ci </a:t>
            </a:r>
          </a:p>
          <a:p>
            <a:pPr marL="0" indent="0">
              <a:buNone/>
            </a:pPr>
            <a:r>
              <a:rPr lang="it-IT" sz="2400" dirty="0"/>
              <a:t>cascarono in pieno e credettero realmente alla sua </a:t>
            </a:r>
          </a:p>
          <a:p>
            <a:pPr marL="0" indent="0">
              <a:buNone/>
            </a:pPr>
            <a:r>
              <a:rPr lang="it-IT" sz="2400" dirty="0"/>
              <a:t>esistenza.</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2184" y="2574336"/>
            <a:ext cx="2960116" cy="4182063"/>
          </a:xfrm>
          <a:prstGeom prst="rect">
            <a:avLst/>
          </a:prstGeom>
        </p:spPr>
      </p:pic>
    </p:spTree>
    <p:extLst>
      <p:ext uri="{BB962C8B-B14F-4D97-AF65-F5344CB8AC3E}">
        <p14:creationId xmlns:p14="http://schemas.microsoft.com/office/powerpoint/2010/main" val="4231380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6253" y="365125"/>
            <a:ext cx="11923294" cy="1325563"/>
          </a:xfrm>
        </p:spPr>
        <p:txBody>
          <a:bodyPr/>
          <a:lstStyle/>
          <a:p>
            <a:r>
              <a:rPr lang="it-IT" b="1" dirty="0"/>
              <a:t>      Una pratica vecchia quanto il giornalismo…</a:t>
            </a:r>
          </a:p>
        </p:txBody>
      </p:sp>
      <p:sp>
        <p:nvSpPr>
          <p:cNvPr id="3" name="Segnaposto contenuto 2"/>
          <p:cNvSpPr>
            <a:spLocks noGrp="1"/>
          </p:cNvSpPr>
          <p:nvPr>
            <p:ph idx="1"/>
          </p:nvPr>
        </p:nvSpPr>
        <p:spPr>
          <a:xfrm>
            <a:off x="96253" y="1825625"/>
            <a:ext cx="11257547" cy="4900028"/>
          </a:xfrm>
        </p:spPr>
        <p:txBody>
          <a:bodyPr/>
          <a:lstStyle/>
          <a:p>
            <a:r>
              <a:rPr lang="it-IT" b="1" dirty="0"/>
              <a:t>La prima bufala: </a:t>
            </a:r>
            <a:r>
              <a:rPr lang="it-IT" dirty="0"/>
              <a:t>nel 1722 iniziarono ad apparire sul New </a:t>
            </a:r>
            <a:r>
              <a:rPr lang="it-IT" dirty="0" err="1"/>
              <a:t>England</a:t>
            </a:r>
            <a:r>
              <a:rPr lang="it-IT" dirty="0"/>
              <a:t> </a:t>
            </a:r>
            <a:r>
              <a:rPr lang="it-IT" dirty="0" err="1"/>
              <a:t>Courant</a:t>
            </a:r>
            <a:r>
              <a:rPr lang="it-IT" dirty="0"/>
              <a:t> delle lettere scritte da una vedova di mezza età che si firmava </a:t>
            </a:r>
            <a:r>
              <a:rPr lang="it-IT" dirty="0" err="1"/>
              <a:t>Silence</a:t>
            </a:r>
            <a:r>
              <a:rPr lang="it-IT" dirty="0"/>
              <a:t> </a:t>
            </a:r>
            <a:r>
              <a:rPr lang="it-IT" dirty="0" err="1"/>
              <a:t>Dogood</a:t>
            </a:r>
            <a:r>
              <a:rPr lang="it-IT" dirty="0"/>
              <a:t>. In queste lettere la donna denunciava il malcostume della società e le terribili condizioni in cui vivevano le donne. La donna divenne una celebrità tanto che molti lettori si innamorarono di lei. Quello che non sapevano era che dietro quello pseudonimo si celava </a:t>
            </a:r>
            <a:r>
              <a:rPr lang="it-IT" b="1" dirty="0"/>
              <a:t>Benjamin Franklin!</a:t>
            </a:r>
          </a:p>
          <a:p>
            <a:pPr marL="0" indent="0">
              <a:buNone/>
            </a:pPr>
            <a:endParaRPr lang="it-IT" b="1" dirty="0"/>
          </a:p>
          <a:p>
            <a:r>
              <a:rPr lang="it-IT" b="1" dirty="0"/>
              <a:t>Un vizio: </a:t>
            </a:r>
            <a:r>
              <a:rPr lang="it-IT" dirty="0"/>
              <a:t>nel 1747 lo stesso Franklin fece pubblicare sui principali giornali europei, sotto lo pseudonimo di </a:t>
            </a:r>
            <a:r>
              <a:rPr lang="it-IT" dirty="0" err="1"/>
              <a:t>Polly</a:t>
            </a:r>
            <a:r>
              <a:rPr lang="it-IT" dirty="0"/>
              <a:t> Baker, un discorso di autodifesa per un falso processo di adulterio dove spiegava le sue ragioni e la sua storia.</a:t>
            </a:r>
            <a:endParaRPr lang="it-IT" b="1" dirty="0"/>
          </a:p>
        </p:txBody>
      </p:sp>
    </p:spTree>
    <p:extLst>
      <p:ext uri="{BB962C8B-B14F-4D97-AF65-F5344CB8AC3E}">
        <p14:creationId xmlns:p14="http://schemas.microsoft.com/office/powerpoint/2010/main" val="4203290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C’è vita sulla Luna?</a:t>
            </a:r>
          </a:p>
        </p:txBody>
      </p:sp>
      <p:sp>
        <p:nvSpPr>
          <p:cNvPr id="3" name="Segnaposto contenuto 2"/>
          <p:cNvSpPr>
            <a:spLocks noGrp="1"/>
          </p:cNvSpPr>
          <p:nvPr>
            <p:ph idx="1"/>
          </p:nvPr>
        </p:nvSpPr>
        <p:spPr>
          <a:xfrm>
            <a:off x="144379" y="1825625"/>
            <a:ext cx="11899232" cy="4936122"/>
          </a:xfrm>
        </p:spPr>
        <p:txBody>
          <a:bodyPr/>
          <a:lstStyle/>
          <a:p>
            <a:pPr marL="0" indent="0">
              <a:buNone/>
            </a:pPr>
            <a:r>
              <a:rPr lang="it-IT" dirty="0"/>
              <a:t>Il 25 Agosto 1835 uscì sul </a:t>
            </a:r>
            <a:r>
              <a:rPr lang="it-IT" b="1" dirty="0" err="1"/>
              <a:t>Sun</a:t>
            </a:r>
            <a:r>
              <a:rPr lang="it-IT" b="1" dirty="0"/>
              <a:t> </a:t>
            </a:r>
            <a:r>
              <a:rPr lang="it-IT" dirty="0"/>
              <a:t>un articolo di Richard Locke che annunciava la sensazionale scoperta di un astronomo inglese di esseri viventi che popolavano il suolo lunare. </a:t>
            </a:r>
          </a:p>
          <a:p>
            <a:pPr marL="0" indent="0">
              <a:buNone/>
            </a:pPr>
            <a:r>
              <a:rPr lang="it-IT" dirty="0"/>
              <a:t>Fino al 31 Agosto Locke descrisse dettagliatamente paesaggi impensabili e strane forma di vita che vivevano in armonia sul nostro satellite.</a:t>
            </a:r>
          </a:p>
          <a:p>
            <a:pPr marL="0" indent="0">
              <a:buNone/>
            </a:pPr>
            <a:r>
              <a:rPr lang="it-IT" dirty="0"/>
              <a:t>Gli altri giornali americano, privi di notizie di prima mano si videro costretti a riportare le notizie del </a:t>
            </a:r>
            <a:r>
              <a:rPr lang="it-IT" dirty="0" err="1"/>
              <a:t>Sun</a:t>
            </a:r>
            <a:r>
              <a:rPr lang="it-IT" dirty="0"/>
              <a:t>.</a:t>
            </a:r>
          </a:p>
          <a:p>
            <a:pPr marL="0" indent="0">
              <a:buNone/>
            </a:pPr>
            <a:r>
              <a:rPr lang="it-IT" dirty="0"/>
              <a:t>Quando Locke fu scoperto dichiarò che fu lo stesso direttore a suggerirgli la trovata.</a:t>
            </a:r>
          </a:p>
          <a:p>
            <a:pPr marL="0" indent="0">
              <a:buNone/>
            </a:pPr>
            <a:r>
              <a:rPr lang="it-IT" dirty="0"/>
              <a:t>Il 28 Agosto il </a:t>
            </a:r>
            <a:r>
              <a:rPr lang="it-IT" dirty="0" err="1"/>
              <a:t>Sun</a:t>
            </a:r>
            <a:r>
              <a:rPr lang="it-IT" dirty="0"/>
              <a:t> vendette il proprio record di copie.</a:t>
            </a:r>
          </a:p>
        </p:txBody>
      </p:sp>
    </p:spTree>
    <p:extLst>
      <p:ext uri="{BB962C8B-B14F-4D97-AF65-F5344CB8AC3E}">
        <p14:creationId xmlns:p14="http://schemas.microsoft.com/office/powerpoint/2010/main" val="3385151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a:t>
            </a:r>
            <a:r>
              <a:rPr lang="it-IT" sz="6000" b="1" dirty="0" err="1"/>
              <a:t>Bufalari</a:t>
            </a:r>
            <a:r>
              <a:rPr lang="it-IT" sz="6000" b="1" dirty="0"/>
              <a:t> illustri</a:t>
            </a:r>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5821" y="1690688"/>
            <a:ext cx="9144000" cy="3036595"/>
          </a:xfrm>
        </p:spPr>
      </p:pic>
      <p:sp>
        <p:nvSpPr>
          <p:cNvPr id="5" name="CasellaDiTesto 4"/>
          <p:cNvSpPr txBox="1"/>
          <p:nvPr/>
        </p:nvSpPr>
        <p:spPr>
          <a:xfrm>
            <a:off x="266700" y="4908885"/>
            <a:ext cx="11658600" cy="1569660"/>
          </a:xfrm>
          <a:prstGeom prst="rect">
            <a:avLst/>
          </a:prstGeom>
          <a:noFill/>
        </p:spPr>
        <p:txBody>
          <a:bodyPr wrap="square" rtlCol="0">
            <a:spAutoFit/>
          </a:bodyPr>
          <a:lstStyle/>
          <a:p>
            <a:r>
              <a:rPr lang="it-IT" sz="2400" dirty="0"/>
              <a:t>Nell’Ottobre del 1862 sul </a:t>
            </a:r>
            <a:r>
              <a:rPr lang="it-IT" sz="2400" dirty="0" err="1"/>
              <a:t>Territorial</a:t>
            </a:r>
            <a:r>
              <a:rPr lang="it-IT" sz="2400" dirty="0"/>
              <a:t> Enterprise uscì la notizia del ritrovamento di un uomo pietrificato vissuto centinaia di anni fa. </a:t>
            </a:r>
          </a:p>
          <a:p>
            <a:r>
              <a:rPr lang="it-IT" sz="2400" dirty="0"/>
              <a:t>La notizia, ovviamente falsa, fece grande scalpore ed arrivò ai principali giornali europei.</a:t>
            </a:r>
          </a:p>
          <a:p>
            <a:r>
              <a:rPr lang="it-IT" sz="2400" dirty="0"/>
              <a:t>L’autore era il giovane Samuel </a:t>
            </a:r>
            <a:r>
              <a:rPr lang="it-IT" sz="2400" dirty="0" err="1"/>
              <a:t>Langhorne</a:t>
            </a:r>
            <a:r>
              <a:rPr lang="it-IT" sz="2400" dirty="0"/>
              <a:t> </a:t>
            </a:r>
            <a:r>
              <a:rPr lang="it-IT" sz="2400" dirty="0" err="1"/>
              <a:t>Clemens</a:t>
            </a:r>
            <a:r>
              <a:rPr lang="it-IT" sz="2400" dirty="0"/>
              <a:t>, meglio noto come </a:t>
            </a:r>
            <a:r>
              <a:rPr lang="it-IT" sz="2400" b="1" dirty="0"/>
              <a:t>Mark Twain.</a:t>
            </a:r>
            <a:endParaRPr lang="it-IT" sz="2400" dirty="0"/>
          </a:p>
        </p:txBody>
      </p:sp>
    </p:spTree>
    <p:extLst>
      <p:ext uri="{BB962C8B-B14F-4D97-AF65-F5344CB8AC3E}">
        <p14:creationId xmlns:p14="http://schemas.microsoft.com/office/powerpoint/2010/main" val="251061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La Guerra dei Mondi</a:t>
            </a:r>
          </a:p>
        </p:txBody>
      </p:sp>
      <p:sp>
        <p:nvSpPr>
          <p:cNvPr id="3" name="Segnaposto contenuto 2"/>
          <p:cNvSpPr>
            <a:spLocks noGrp="1"/>
          </p:cNvSpPr>
          <p:nvPr>
            <p:ph idx="1"/>
          </p:nvPr>
        </p:nvSpPr>
        <p:spPr>
          <a:xfrm>
            <a:off x="132347" y="1825625"/>
            <a:ext cx="11935327" cy="4936122"/>
          </a:xfrm>
        </p:spPr>
        <p:txBody>
          <a:bodyPr>
            <a:normAutofit/>
          </a:bodyPr>
          <a:lstStyle/>
          <a:p>
            <a:pPr marL="0" indent="0">
              <a:buNone/>
            </a:pPr>
            <a:r>
              <a:rPr lang="it-IT" dirty="0"/>
              <a:t>Il 30 Ottobre del 1938 la Columbia </a:t>
            </a:r>
            <a:r>
              <a:rPr lang="it-IT" dirty="0" err="1"/>
              <a:t>Broadcasting</a:t>
            </a:r>
            <a:r>
              <a:rPr lang="it-IT" dirty="0"/>
              <a:t> System interruppe la sua regolare programmazione per mandare in onda lo sceneggiato fantascientifico </a:t>
            </a:r>
            <a:r>
              <a:rPr lang="it-IT" i="1" dirty="0"/>
              <a:t>La Guerra dei Mondi </a:t>
            </a:r>
            <a:r>
              <a:rPr lang="it-IT" dirty="0"/>
              <a:t>di </a:t>
            </a:r>
            <a:r>
              <a:rPr lang="it-IT" dirty="0" err="1"/>
              <a:t>H.G.Wells</a:t>
            </a:r>
            <a:r>
              <a:rPr lang="it-IT" dirty="0"/>
              <a:t>.</a:t>
            </a:r>
          </a:p>
          <a:p>
            <a:pPr marL="0" indent="0">
              <a:buNone/>
            </a:pPr>
            <a:r>
              <a:rPr lang="it-IT" dirty="0"/>
              <a:t>Lo speaker radiofonico era il giovane Orson Welles che raccontò con tono drammatico e in maniera dettagliata l’impatto di un meteorite sulla terra dal quale fuoriuscirono rivoltanti creature con intenzioni bellicose.</a:t>
            </a:r>
          </a:p>
          <a:p>
            <a:pPr marL="0" indent="0">
              <a:buNone/>
            </a:pPr>
            <a:r>
              <a:rPr lang="it-IT" dirty="0"/>
              <a:t>A questo punto le trasmissioni si interruppero e migliaia di persone furono prese dal panico.</a:t>
            </a:r>
          </a:p>
          <a:p>
            <a:pPr marL="0" indent="0">
              <a:buNone/>
            </a:pPr>
            <a:r>
              <a:rPr lang="it-IT" dirty="0">
                <a:hlinkClick r:id="rId2"/>
              </a:rPr>
              <a:t>https://www.youtube.com/watch?v=SSrxZ9fTkmg</a:t>
            </a:r>
            <a:endParaRPr lang="it-IT" dirty="0"/>
          </a:p>
        </p:txBody>
      </p:sp>
    </p:spTree>
    <p:extLst>
      <p:ext uri="{BB962C8B-B14F-4D97-AF65-F5344CB8AC3E}">
        <p14:creationId xmlns:p14="http://schemas.microsoft.com/office/powerpoint/2010/main" val="2279370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68442" y="365125"/>
            <a:ext cx="11185358" cy="1325563"/>
          </a:xfrm>
        </p:spPr>
        <p:txBody>
          <a:bodyPr>
            <a:normAutofit/>
          </a:bodyPr>
          <a:lstStyle/>
          <a:p>
            <a:r>
              <a:rPr lang="it-IT" sz="6000" b="1" dirty="0"/>
              <a:t>     Pulitzer per la migliore bufala</a:t>
            </a:r>
          </a:p>
        </p:txBody>
      </p:sp>
      <p:sp>
        <p:nvSpPr>
          <p:cNvPr id="3" name="Segnaposto contenuto 2"/>
          <p:cNvSpPr>
            <a:spLocks noGrp="1"/>
          </p:cNvSpPr>
          <p:nvPr>
            <p:ph idx="1"/>
          </p:nvPr>
        </p:nvSpPr>
        <p:spPr>
          <a:xfrm>
            <a:off x="168441" y="1825625"/>
            <a:ext cx="11863137" cy="4948154"/>
          </a:xfrm>
        </p:spPr>
        <p:txBody>
          <a:bodyPr/>
          <a:lstStyle/>
          <a:p>
            <a:r>
              <a:rPr lang="it-IT" dirty="0"/>
              <a:t>Nel 1932 il Premio Pulitzer fu assegnato al giornalista del New York Times Walter </a:t>
            </a:r>
            <a:r>
              <a:rPr lang="it-IT" dirty="0" err="1"/>
              <a:t>Duratny</a:t>
            </a:r>
            <a:r>
              <a:rPr lang="it-IT" dirty="0"/>
              <a:t> per un suo reportage sull’Unione Sovietica. Si scoprì in seguito che il giornalista aveva taciuto gran parte delle atrocità commesse dalla Russia nei confronti dell’Ucraina.</a:t>
            </a:r>
          </a:p>
          <a:p>
            <a:pPr marL="0" indent="0">
              <a:buNone/>
            </a:pPr>
            <a:endParaRPr lang="it-IT" dirty="0"/>
          </a:p>
          <a:p>
            <a:r>
              <a:rPr lang="it-IT" dirty="0"/>
              <a:t>Nel 1981 la giornalista del Washington Post Janet Cook vinse il premio con il suo articolo «</a:t>
            </a:r>
            <a:r>
              <a:rPr lang="it-IT" i="1" dirty="0" err="1"/>
              <a:t>Jimmy’s</a:t>
            </a:r>
            <a:r>
              <a:rPr lang="it-IT" i="1" dirty="0"/>
              <a:t> World»,</a:t>
            </a:r>
            <a:r>
              <a:rPr lang="it-IT" dirty="0"/>
              <a:t> dove raccontava dettagliatamente la storia di un bambino di 8 anni che aveva sviluppato una tossicodipendenza verso l’eroina. La storia suscitò grande scalpore tanto che il sindaco di Washington organizzò una grande operazione per trovare e salvare Jimmy. La Cook si era inventata tutto e il Premio le fu ritirato.</a:t>
            </a:r>
          </a:p>
        </p:txBody>
      </p:sp>
    </p:spTree>
    <p:extLst>
      <p:ext uri="{BB962C8B-B14F-4D97-AF65-F5344CB8AC3E}">
        <p14:creationId xmlns:p14="http://schemas.microsoft.com/office/powerpoint/2010/main" val="3786384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E in Italia?</a:t>
            </a:r>
          </a:p>
        </p:txBody>
      </p:sp>
      <p:sp>
        <p:nvSpPr>
          <p:cNvPr id="3" name="Segnaposto contenuto 2"/>
          <p:cNvSpPr>
            <a:spLocks noGrp="1"/>
          </p:cNvSpPr>
          <p:nvPr>
            <p:ph idx="1"/>
          </p:nvPr>
        </p:nvSpPr>
        <p:spPr>
          <a:xfrm>
            <a:off x="132347" y="1825624"/>
            <a:ext cx="11971421" cy="4924091"/>
          </a:xfrm>
        </p:spPr>
        <p:txBody>
          <a:bodyPr/>
          <a:lstStyle/>
          <a:p>
            <a:r>
              <a:rPr lang="it-IT" b="1" dirty="0"/>
              <a:t>La Suora madre per stupro: </a:t>
            </a:r>
            <a:r>
              <a:rPr lang="it-IT" dirty="0"/>
              <a:t>sulle pagine dell’Indipendente apparve a firma di Paolo Grandi la storia di una suora bosniaca rimasta incinta dopo un’incursione serba. La suora e il Vaticano tennero nascosta la vicenda fino alla nascita del figlio. Ma la suora non era rimasta incinta, perché la suora non era mai esistita. Grandi riprese un racconto scritto da Monsignor </a:t>
            </a:r>
            <a:r>
              <a:rPr lang="it-IT" dirty="0" err="1"/>
              <a:t>Centran</a:t>
            </a:r>
            <a:r>
              <a:rPr lang="it-IT" dirty="0"/>
              <a:t> per ammonire i popoli sulle atrocità della guerra.</a:t>
            </a:r>
          </a:p>
          <a:p>
            <a:pPr marL="0" indent="0">
              <a:buNone/>
            </a:pPr>
            <a:endParaRPr lang="it-IT" dirty="0"/>
          </a:p>
          <a:p>
            <a:r>
              <a:rPr lang="it-IT" b="1" dirty="0"/>
              <a:t>Il cane miliardario: </a:t>
            </a:r>
            <a:r>
              <a:rPr lang="it-IT" dirty="0"/>
              <a:t>il Messaggero riportò la notizia che una nobildonna di Pisa aveva lasciato tutta la sua eredità al proprio cane </a:t>
            </a:r>
            <a:r>
              <a:rPr lang="it-IT" dirty="0" err="1"/>
              <a:t>Gunther</a:t>
            </a:r>
            <a:r>
              <a:rPr lang="it-IT" dirty="0"/>
              <a:t>. La vicenda era in realtà una trovata del titolare della fondazione </a:t>
            </a:r>
            <a:r>
              <a:rPr lang="it-IT" dirty="0" err="1"/>
              <a:t>Gunther</a:t>
            </a:r>
            <a:r>
              <a:rPr lang="it-IT" dirty="0"/>
              <a:t> per fare conoscere alla nazione la propria esistenza.</a:t>
            </a:r>
            <a:endParaRPr lang="it-IT" b="1" dirty="0"/>
          </a:p>
        </p:txBody>
      </p:sp>
    </p:spTree>
    <p:extLst>
      <p:ext uri="{BB962C8B-B14F-4D97-AF65-F5344CB8AC3E}">
        <p14:creationId xmlns:p14="http://schemas.microsoft.com/office/powerpoint/2010/main" val="1879176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24853" y="365125"/>
            <a:ext cx="11028947" cy="1325563"/>
          </a:xfrm>
        </p:spPr>
        <p:txBody>
          <a:bodyPr>
            <a:normAutofit/>
          </a:bodyPr>
          <a:lstStyle/>
          <a:p>
            <a:r>
              <a:rPr lang="it-IT" sz="6000" b="1" dirty="0"/>
              <a:t>  Sbatti il mostro in prima pagina</a:t>
            </a:r>
          </a:p>
        </p:txBody>
      </p:sp>
      <p:sp>
        <p:nvSpPr>
          <p:cNvPr id="3" name="Segnaposto contenuto 2"/>
          <p:cNvSpPr>
            <a:spLocks noGrp="1"/>
          </p:cNvSpPr>
          <p:nvPr>
            <p:ph idx="1"/>
          </p:nvPr>
        </p:nvSpPr>
        <p:spPr>
          <a:xfrm>
            <a:off x="156411" y="1825624"/>
            <a:ext cx="11875168" cy="5032375"/>
          </a:xfrm>
        </p:spPr>
        <p:txBody>
          <a:bodyPr/>
          <a:lstStyle/>
          <a:p>
            <a:r>
              <a:rPr lang="it-IT" dirty="0"/>
              <a:t>La professione giornalistica è necessariamente soggetta a giudizi, pregiudizi, emozioni che possono fare perdere a chi scriva un obiettivo giudizio sui fatti.</a:t>
            </a:r>
          </a:p>
          <a:p>
            <a:endParaRPr lang="it-IT" dirty="0"/>
          </a:p>
          <a:p>
            <a:r>
              <a:rPr lang="it-IT" dirty="0"/>
              <a:t>Questo porta alla costruzione di realtà manipolate, all’omissione dei fatti, all’esaltazione sensazionalistica di dettagli apparentemente irrilevanti che di grosso impatto per il pubblico dei lettori (pregiudizi sugli immigrati, sui drogati, sui malati, sentenze affrettate).</a:t>
            </a:r>
          </a:p>
          <a:p>
            <a:pPr marL="0" indent="0">
              <a:buNone/>
            </a:pPr>
            <a:r>
              <a:rPr lang="it-IT" dirty="0"/>
              <a:t> </a:t>
            </a:r>
          </a:p>
          <a:p>
            <a:r>
              <a:rPr lang="it-IT" dirty="0"/>
              <a:t>Per realizzare uno scoop il giornalista è disposto a trascendere la realtà dei fatti e costruire una realtà artificiale che gli permetterà di raggiungere una fetta di pubblico maggiore.</a:t>
            </a:r>
          </a:p>
        </p:txBody>
      </p:sp>
    </p:spTree>
    <p:extLst>
      <p:ext uri="{BB962C8B-B14F-4D97-AF65-F5344CB8AC3E}">
        <p14:creationId xmlns:p14="http://schemas.microsoft.com/office/powerpoint/2010/main" val="1532956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a:bodyPr>
          <a:lstStyle/>
          <a:p>
            <a:r>
              <a:rPr lang="it-IT" sz="6000" b="1" dirty="0"/>
              <a:t>           Bufale scientifiche</a:t>
            </a:r>
          </a:p>
        </p:txBody>
      </p:sp>
      <p:sp>
        <p:nvSpPr>
          <p:cNvPr id="3" name="Segnaposto contenuto 2"/>
          <p:cNvSpPr>
            <a:spLocks noGrp="1"/>
          </p:cNvSpPr>
          <p:nvPr>
            <p:ph idx="1"/>
          </p:nvPr>
        </p:nvSpPr>
        <p:spPr>
          <a:xfrm>
            <a:off x="84221" y="1825624"/>
            <a:ext cx="11959390" cy="5032375"/>
          </a:xfrm>
        </p:spPr>
        <p:txBody>
          <a:bodyPr/>
          <a:lstStyle/>
          <a:p>
            <a:r>
              <a:rPr lang="it-IT" dirty="0"/>
              <a:t>Il giornalista è costretto a confrontarsi con settori specifici di cui può non essere un esperto.</a:t>
            </a:r>
          </a:p>
          <a:p>
            <a:r>
              <a:rPr lang="it-IT" dirty="0"/>
              <a:t>Sono bufale involontarie in quanto il giornalista viene ingannato a monte dagli esperti e addetti ai lavori che comunicano ai giornali imprese e scoperte non del tutto verificate (il 9% degli scienziati barerebbe sui risultati dei propri esperimenti per un totale di circa 2300 falsi all’anno)</a:t>
            </a:r>
          </a:p>
          <a:p>
            <a:r>
              <a:rPr lang="it-IT" dirty="0"/>
              <a:t>Le prime ad essere ingannate sono le riviste scientifiche e di conseguenza i quotidiani che riprendono le notizie.</a:t>
            </a:r>
          </a:p>
          <a:p>
            <a:r>
              <a:rPr lang="it-IT" dirty="0"/>
              <a:t>Spesso sono scoperte sensazionalistiche funzionali al raggiungimento di fama e gloria (fusione fredda, uomo di </a:t>
            </a:r>
            <a:r>
              <a:rPr lang="it-IT" dirty="0" err="1"/>
              <a:t>Piltdown</a:t>
            </a:r>
            <a:r>
              <a:rPr lang="it-IT" dirty="0"/>
              <a:t>, scoperte di microbiologia…)</a:t>
            </a:r>
          </a:p>
          <a:p>
            <a:endParaRPr lang="it-IT" dirty="0"/>
          </a:p>
        </p:txBody>
      </p:sp>
    </p:spTree>
    <p:extLst>
      <p:ext uri="{BB962C8B-B14F-4D97-AF65-F5344CB8AC3E}">
        <p14:creationId xmlns:p14="http://schemas.microsoft.com/office/powerpoint/2010/main" val="1615657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Come si difende il giornalista</a:t>
            </a:r>
          </a:p>
        </p:txBody>
      </p:sp>
      <p:sp>
        <p:nvSpPr>
          <p:cNvPr id="3" name="Segnaposto contenuto 2"/>
          <p:cNvSpPr>
            <a:spLocks noGrp="1"/>
          </p:cNvSpPr>
          <p:nvPr>
            <p:ph idx="1"/>
          </p:nvPr>
        </p:nvSpPr>
        <p:spPr>
          <a:xfrm>
            <a:off x="132347" y="1825625"/>
            <a:ext cx="11959390" cy="4887996"/>
          </a:xfrm>
        </p:spPr>
        <p:txBody>
          <a:bodyPr/>
          <a:lstStyle/>
          <a:p>
            <a:r>
              <a:rPr lang="it-IT" dirty="0"/>
              <a:t>Una notizia è sospetta quando è questa che cerca il giornalista e non viceversa.</a:t>
            </a:r>
          </a:p>
          <a:p>
            <a:endParaRPr lang="it-IT" dirty="0"/>
          </a:p>
          <a:p>
            <a:r>
              <a:rPr lang="it-IT" dirty="0"/>
              <a:t>Se la notizia è riuscita ad aggirare i controlli della comunità scientifica probabilmente sarà falsa.</a:t>
            </a:r>
          </a:p>
          <a:p>
            <a:endParaRPr lang="it-IT" dirty="0"/>
          </a:p>
          <a:p>
            <a:r>
              <a:rPr lang="it-IT" dirty="0"/>
              <a:t>Un giornalista deve fare attenzione agli interessi (soprattutto economici) che possono essere in gioco dietro la divulgazione della notizia.</a:t>
            </a:r>
          </a:p>
          <a:p>
            <a:endParaRPr lang="it-IT" dirty="0"/>
          </a:p>
          <a:p>
            <a:r>
              <a:rPr lang="it-IT" dirty="0"/>
              <a:t>Sospettare sempre e fare attenzione ai Pesci d’Aprile.</a:t>
            </a:r>
          </a:p>
        </p:txBody>
      </p:sp>
    </p:spTree>
    <p:extLst>
      <p:ext uri="{BB962C8B-B14F-4D97-AF65-F5344CB8AC3E}">
        <p14:creationId xmlns:p14="http://schemas.microsoft.com/office/powerpoint/2010/main" val="979859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16247"/>
            <a:ext cx="9144000" cy="1897564"/>
          </a:xfrm>
        </p:spPr>
        <p:txBody>
          <a:bodyPr>
            <a:normAutofit/>
          </a:bodyPr>
          <a:lstStyle/>
          <a:p>
            <a:r>
              <a:rPr lang="it-IT" b="1" dirty="0"/>
              <a:t>Bufale, </a:t>
            </a:r>
            <a:r>
              <a:rPr lang="it-IT" b="1" dirty="0" err="1"/>
              <a:t>fattoidi</a:t>
            </a:r>
            <a:r>
              <a:rPr lang="it-IT" b="1" dirty="0"/>
              <a:t> e falsi giornalistici</a:t>
            </a:r>
          </a:p>
        </p:txBody>
      </p:sp>
      <p:sp>
        <p:nvSpPr>
          <p:cNvPr id="3" name="Sottotitolo 2"/>
          <p:cNvSpPr>
            <a:spLocks noGrp="1"/>
          </p:cNvSpPr>
          <p:nvPr>
            <p:ph type="subTitle" idx="1"/>
          </p:nvPr>
        </p:nvSpPr>
        <p:spPr>
          <a:xfrm>
            <a:off x="493295" y="2406316"/>
            <a:ext cx="11309684" cy="4331368"/>
          </a:xfrm>
        </p:spPr>
        <p:txBody>
          <a:bodyPr>
            <a:normAutofit/>
          </a:bodyPr>
          <a:lstStyle/>
          <a:p>
            <a:pPr marL="342900" indent="-342900" algn="l">
              <a:buFont typeface="Arial" panose="020B0604020202020204" pitchFamily="34" charset="0"/>
              <a:buChar char="•"/>
            </a:pPr>
            <a:r>
              <a:rPr lang="it-IT" sz="3600" b="1" dirty="0" err="1"/>
              <a:t>Fattoidi</a:t>
            </a:r>
            <a:r>
              <a:rPr lang="it-IT" sz="3600" b="1" dirty="0"/>
              <a:t>: </a:t>
            </a:r>
            <a:r>
              <a:rPr lang="it-IT" sz="3200" dirty="0"/>
              <a:t>eventi mai avvenuti, dotati di peculiarità e caratteristiche anomale curiose, ma plausibili e verosimili, sul cui conto nel tessuto sociale circolano indizi disponibili per i mass media che possono fare supporre le loro esistenza. (ES. Leggende </a:t>
            </a:r>
            <a:r>
              <a:rPr lang="it-IT" sz="3200" dirty="0" err="1"/>
              <a:t>metropolitanne</a:t>
            </a:r>
            <a:r>
              <a:rPr lang="it-IT" sz="3200" dirty="0"/>
              <a:t>, notizie non smentite, interpretazioni equivoche…)</a:t>
            </a:r>
          </a:p>
          <a:p>
            <a:pPr marL="342900" indent="-342900" algn="l">
              <a:buFont typeface="Arial" panose="020B0604020202020204" pitchFamily="34" charset="0"/>
              <a:buChar char="•"/>
            </a:pPr>
            <a:r>
              <a:rPr lang="it-IT" sz="3600" b="1" dirty="0"/>
              <a:t>Falsi giornalistici: </a:t>
            </a:r>
            <a:r>
              <a:rPr lang="it-IT" sz="3200" dirty="0"/>
              <a:t>notizie di eventi mai avvenuti appositamente realizzate e trasmesse dai soggetti più disparati per acquisire notorietà attraverso i mass media.</a:t>
            </a:r>
            <a:endParaRPr lang="it-IT" sz="3600" b="1" dirty="0"/>
          </a:p>
        </p:txBody>
      </p:sp>
    </p:spTree>
    <p:extLst>
      <p:ext uri="{BB962C8B-B14F-4D97-AF65-F5344CB8AC3E}">
        <p14:creationId xmlns:p14="http://schemas.microsoft.com/office/powerpoint/2010/main" val="4193690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Bufale Biomediche</a:t>
            </a:r>
          </a:p>
        </p:txBody>
      </p:sp>
      <p:sp>
        <p:nvSpPr>
          <p:cNvPr id="3" name="Segnaposto contenuto 2"/>
          <p:cNvSpPr>
            <a:spLocks noGrp="1"/>
          </p:cNvSpPr>
          <p:nvPr>
            <p:ph idx="1"/>
          </p:nvPr>
        </p:nvSpPr>
        <p:spPr>
          <a:xfrm>
            <a:off x="132347" y="1825625"/>
            <a:ext cx="12059653" cy="4351338"/>
          </a:xfrm>
        </p:spPr>
        <p:txBody>
          <a:bodyPr/>
          <a:lstStyle/>
          <a:p>
            <a:r>
              <a:rPr lang="it-IT" dirty="0"/>
              <a:t>Diffusione esponenziale aiutata dallo sviluppo di Internet e dei Social Network (il 72% delle persone che usa Internet cerca informazioni mediche online).</a:t>
            </a:r>
          </a:p>
          <a:p>
            <a:endParaRPr lang="it-IT" dirty="0"/>
          </a:p>
          <a:p>
            <a:r>
              <a:rPr lang="it-IT" dirty="0"/>
              <a:t>Diffidare sempre delle cure miracolose, incredibili diete dimagranti, farmaci capaci di curare ogni male.</a:t>
            </a:r>
          </a:p>
          <a:p>
            <a:endParaRPr lang="it-IT" dirty="0"/>
          </a:p>
          <a:p>
            <a:r>
              <a:rPr lang="it-IT" dirty="0"/>
              <a:t>Interessi economici: le bufale biomediche fanno leva sullo strapotere economico delle lobby farmaceutiche interessate a tenere nascoste queste «cure miracolose»</a:t>
            </a:r>
          </a:p>
        </p:txBody>
      </p:sp>
    </p:spTree>
    <p:extLst>
      <p:ext uri="{BB962C8B-B14F-4D97-AF65-F5344CB8AC3E}">
        <p14:creationId xmlns:p14="http://schemas.microsoft.com/office/powerpoint/2010/main" val="2534326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Come riconoscerle</a:t>
            </a:r>
          </a:p>
        </p:txBody>
      </p:sp>
      <p:sp>
        <p:nvSpPr>
          <p:cNvPr id="3" name="Segnaposto contenuto 2"/>
          <p:cNvSpPr>
            <a:spLocks noGrp="1"/>
          </p:cNvSpPr>
          <p:nvPr>
            <p:ph idx="1"/>
          </p:nvPr>
        </p:nvSpPr>
        <p:spPr>
          <a:xfrm>
            <a:off x="122321" y="1512803"/>
            <a:ext cx="11947358" cy="5236913"/>
          </a:xfrm>
        </p:spPr>
        <p:txBody>
          <a:bodyPr>
            <a:normAutofit lnSpcReduction="10000"/>
          </a:bodyPr>
          <a:lstStyle/>
          <a:p>
            <a:r>
              <a:rPr lang="it-IT" sz="2400" dirty="0"/>
              <a:t>Fare attenzione al lessico utilizzato: «cure miracolose», «effetti incredibili»…</a:t>
            </a:r>
          </a:p>
          <a:p>
            <a:endParaRPr lang="it-IT" sz="2400" dirty="0"/>
          </a:p>
          <a:p>
            <a:r>
              <a:rPr lang="it-IT" sz="2400" dirty="0"/>
              <a:t>Complotto: «Le case farmaceutiche non vogliono farvi sapere che…», «I media ufficiali non ne parlano ma…»</a:t>
            </a:r>
          </a:p>
          <a:p>
            <a:endParaRPr lang="it-IT" sz="2400" dirty="0"/>
          </a:p>
          <a:p>
            <a:r>
              <a:rPr lang="it-IT" sz="2400" dirty="0"/>
              <a:t>Controllare le fonti: verificare se i nomi degli scienziati o degli istituti di ricerca sono reali.</a:t>
            </a:r>
          </a:p>
          <a:p>
            <a:endParaRPr lang="it-IT" sz="2400" dirty="0"/>
          </a:p>
          <a:p>
            <a:r>
              <a:rPr lang="it-IT" sz="2400" dirty="0"/>
              <a:t>Attenzione a Wikipedia: 9 voci mediche su 10 risultano inesatte.</a:t>
            </a:r>
          </a:p>
          <a:p>
            <a:endParaRPr lang="it-IT" sz="2400" dirty="0"/>
          </a:p>
          <a:p>
            <a:r>
              <a:rPr lang="it-IT" sz="2400" dirty="0"/>
              <a:t>Diffidare sempre.</a:t>
            </a:r>
          </a:p>
          <a:p>
            <a:endParaRPr lang="it-IT" sz="2400" dirty="0"/>
          </a:p>
          <a:p>
            <a:r>
              <a:rPr lang="it-IT" sz="2400" dirty="0"/>
              <a:t>Il blog </a:t>
            </a:r>
            <a:r>
              <a:rPr lang="it-IT" sz="2400" dirty="0" err="1"/>
              <a:t>Medbunker</a:t>
            </a:r>
            <a:r>
              <a:rPr lang="it-IT" sz="2400" dirty="0"/>
              <a:t> del Dottor Salvo di Grazia.</a:t>
            </a:r>
          </a:p>
          <a:p>
            <a:endParaRPr lang="it-IT" sz="2400" dirty="0"/>
          </a:p>
          <a:p>
            <a:endParaRPr lang="it-IT" dirty="0"/>
          </a:p>
        </p:txBody>
      </p:sp>
    </p:spTree>
    <p:extLst>
      <p:ext uri="{BB962C8B-B14F-4D97-AF65-F5344CB8AC3E}">
        <p14:creationId xmlns:p14="http://schemas.microsoft.com/office/powerpoint/2010/main" val="1881688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La Bufala è servita</a:t>
            </a:r>
          </a:p>
        </p:txBody>
      </p:sp>
      <p:sp>
        <p:nvSpPr>
          <p:cNvPr id="3" name="Segnaposto contenuto 2"/>
          <p:cNvSpPr>
            <a:spLocks noGrp="1"/>
          </p:cNvSpPr>
          <p:nvPr>
            <p:ph idx="1"/>
          </p:nvPr>
        </p:nvSpPr>
        <p:spPr>
          <a:xfrm>
            <a:off x="120316" y="1825625"/>
            <a:ext cx="12071684" cy="4875964"/>
          </a:xfrm>
        </p:spPr>
        <p:txBody>
          <a:bodyPr>
            <a:normAutofit lnSpcReduction="10000"/>
          </a:bodyPr>
          <a:lstStyle/>
          <a:p>
            <a:endParaRPr lang="it-IT" sz="2400" dirty="0"/>
          </a:p>
          <a:p>
            <a:endParaRPr lang="it-IT" sz="2400" dirty="0"/>
          </a:p>
          <a:p>
            <a:endParaRPr lang="it-IT" sz="2400" dirty="0"/>
          </a:p>
          <a:p>
            <a:endParaRPr lang="it-IT" sz="2400" dirty="0"/>
          </a:p>
          <a:p>
            <a:endParaRPr lang="it-IT" sz="2400" dirty="0"/>
          </a:p>
          <a:p>
            <a:r>
              <a:rPr lang="it-IT" sz="2400" dirty="0"/>
              <a:t>Serie di incontri in varie città italiane dal nome «La Bufala è servita: tra scienza e pseudoscienza»</a:t>
            </a:r>
          </a:p>
          <a:p>
            <a:r>
              <a:rPr lang="it-IT" sz="2400" dirty="0"/>
              <a:t>Sviluppare nel cittadino uno spirito critico riguardo alla disinformazione medica e scientifica.</a:t>
            </a:r>
          </a:p>
          <a:p>
            <a:r>
              <a:rPr lang="it-IT" sz="2400" dirty="0"/>
              <a:t>Aiutare a comprendere l’utilizzo della Rete come luogo aperto e punto di incontro tra cittadini, scienziati e comunicatori.</a:t>
            </a:r>
          </a:p>
          <a:p>
            <a:r>
              <a:rPr lang="it-IT" sz="2400" dirty="0"/>
              <a:t>Spronare medici e addetti ai lavori a venire incontro ai cittadini utilizzando linguaggi chiari e il più comprensibili possibile.</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789" y="1481888"/>
            <a:ext cx="8398043" cy="2175711"/>
          </a:xfrm>
          <a:prstGeom prst="rect">
            <a:avLst/>
          </a:prstGeom>
        </p:spPr>
      </p:pic>
    </p:spTree>
    <p:extLst>
      <p:ext uri="{BB962C8B-B14F-4D97-AF65-F5344CB8AC3E}">
        <p14:creationId xmlns:p14="http://schemas.microsoft.com/office/powerpoint/2010/main" val="2055865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48916" y="365125"/>
            <a:ext cx="11004884" cy="1325563"/>
          </a:xfrm>
        </p:spPr>
        <p:txBody>
          <a:bodyPr>
            <a:normAutofit/>
          </a:bodyPr>
          <a:lstStyle/>
          <a:p>
            <a:r>
              <a:rPr lang="it-IT" sz="6000" b="1" dirty="0"/>
              <a:t>Bufale d’oggi: perché ci crediamo?</a:t>
            </a:r>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0130" y="1458619"/>
            <a:ext cx="4469607" cy="5242969"/>
          </a:xfrm>
        </p:spPr>
      </p:pic>
    </p:spTree>
    <p:extLst>
      <p:ext uri="{BB962C8B-B14F-4D97-AF65-F5344CB8AC3E}">
        <p14:creationId xmlns:p14="http://schemas.microsoft.com/office/powerpoint/2010/main" val="1571458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35504" y="365125"/>
            <a:ext cx="10018295" cy="1325563"/>
          </a:xfrm>
        </p:spPr>
        <p:txBody>
          <a:bodyPr/>
          <a:lstStyle/>
          <a:p>
            <a:r>
              <a:rPr lang="it-IT" b="1" dirty="0"/>
              <a:t>Perché su </a:t>
            </a:r>
            <a:r>
              <a:rPr lang="it-IT" b="1" dirty="0" err="1"/>
              <a:t>Facebook</a:t>
            </a:r>
            <a:r>
              <a:rPr lang="it-IT" b="1" dirty="0"/>
              <a:t> crediamo a tutto</a:t>
            </a:r>
          </a:p>
        </p:txBody>
      </p:sp>
      <p:sp>
        <p:nvSpPr>
          <p:cNvPr id="3" name="Segnaposto contenuto 2"/>
          <p:cNvSpPr>
            <a:spLocks noGrp="1"/>
          </p:cNvSpPr>
          <p:nvPr>
            <p:ph idx="1"/>
          </p:nvPr>
        </p:nvSpPr>
        <p:spPr>
          <a:xfrm>
            <a:off x="132347" y="1825624"/>
            <a:ext cx="11971421" cy="4924091"/>
          </a:xfrm>
        </p:spPr>
        <p:txBody>
          <a:bodyPr/>
          <a:lstStyle/>
          <a:p>
            <a:r>
              <a:rPr lang="it-IT" dirty="0"/>
              <a:t>La bufala del Senatore </a:t>
            </a:r>
            <a:r>
              <a:rPr lang="it-IT" dirty="0" err="1"/>
              <a:t>Cirenga</a:t>
            </a:r>
            <a:r>
              <a:rPr lang="it-IT" dirty="0"/>
              <a:t> iniziò a circolare nel 2012 durante i tagli operati dal Governo Monti.</a:t>
            </a:r>
          </a:p>
          <a:p>
            <a:r>
              <a:rPr lang="it-IT" dirty="0"/>
              <a:t>Questo post divenne subito virale e fu condiviso da migliaia di utenti (più di 35 mila condivisioni) che accusavano i media tradizionali di tacere questa importante notizia.</a:t>
            </a:r>
          </a:p>
          <a:p>
            <a:r>
              <a:rPr lang="it-IT" dirty="0"/>
              <a:t>Fu anche creata una pagina personale del Senatore </a:t>
            </a:r>
            <a:r>
              <a:rPr lang="it-IT" dirty="0" err="1"/>
              <a:t>Cirenga</a:t>
            </a:r>
            <a:r>
              <a:rPr lang="it-IT" dirty="0"/>
              <a:t> per testimoniare la veridicità della notizia.</a:t>
            </a:r>
          </a:p>
          <a:p>
            <a:r>
              <a:rPr lang="it-IT" dirty="0"/>
              <a:t>Ovviamente il Senatore </a:t>
            </a:r>
            <a:r>
              <a:rPr lang="it-IT" dirty="0" err="1"/>
              <a:t>Cirenga</a:t>
            </a:r>
            <a:r>
              <a:rPr lang="it-IT" dirty="0"/>
              <a:t> non esiste, i Senatori italiani sono 315 (più i senatori a vita) e non 422 e sul sito del Senato non si legge nulla a riguardo.</a:t>
            </a:r>
          </a:p>
          <a:p>
            <a:r>
              <a:rPr lang="it-IT" dirty="0"/>
              <a:t>Ma perché così tanta gente ha creduto a questa storia?</a:t>
            </a:r>
          </a:p>
        </p:txBody>
      </p:sp>
    </p:spTree>
    <p:extLst>
      <p:ext uri="{BB962C8B-B14F-4D97-AF65-F5344CB8AC3E}">
        <p14:creationId xmlns:p14="http://schemas.microsoft.com/office/powerpoint/2010/main" val="2123224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2345" y="-119314"/>
            <a:ext cx="11935327" cy="1325563"/>
          </a:xfrm>
        </p:spPr>
        <p:txBody>
          <a:bodyPr/>
          <a:lstStyle/>
          <a:p>
            <a:r>
              <a:rPr lang="it-IT" b="1" dirty="0"/>
              <a:t>L’attenzione collettiva nell’età della (</a:t>
            </a:r>
            <a:r>
              <a:rPr lang="it-IT" b="1" dirty="0" err="1"/>
              <a:t>dis</a:t>
            </a:r>
            <a:r>
              <a:rPr lang="it-IT" b="1" dirty="0"/>
              <a:t>)informazione</a:t>
            </a:r>
          </a:p>
        </p:txBody>
      </p:sp>
      <p:sp>
        <p:nvSpPr>
          <p:cNvPr id="3" name="Segnaposto contenuto 2"/>
          <p:cNvSpPr>
            <a:spLocks noGrp="1"/>
          </p:cNvSpPr>
          <p:nvPr>
            <p:ph idx="1"/>
          </p:nvPr>
        </p:nvSpPr>
        <p:spPr>
          <a:xfrm>
            <a:off x="132345" y="869365"/>
            <a:ext cx="11935327" cy="5880351"/>
          </a:xfrm>
        </p:spPr>
        <p:txBody>
          <a:bodyPr/>
          <a:lstStyle/>
          <a:p>
            <a:r>
              <a:rPr lang="it-IT" dirty="0"/>
              <a:t>Partendo dall’affaire </a:t>
            </a:r>
            <a:r>
              <a:rPr lang="it-IT" dirty="0" err="1"/>
              <a:t>Cirenga</a:t>
            </a:r>
            <a:r>
              <a:rPr lang="it-IT" dirty="0"/>
              <a:t> un gruppo di studiosi ha analizzato come vengono consumate le informazioni dagli utenti dei Social Network.</a:t>
            </a:r>
          </a:p>
          <a:p>
            <a:r>
              <a:rPr lang="it-IT" dirty="0"/>
              <a:t>Analisi di un campione di 2,3 milioni di utenti distribuiti in 50 pagine </a:t>
            </a:r>
            <a:r>
              <a:rPr lang="it-IT" dirty="0" err="1"/>
              <a:t>Facebook</a:t>
            </a:r>
            <a:r>
              <a:rPr lang="it-IT" dirty="0"/>
              <a:t> divise tra: media </a:t>
            </a:r>
            <a:r>
              <a:rPr lang="it-IT" dirty="0" err="1"/>
              <a:t>mainstream</a:t>
            </a:r>
            <a:r>
              <a:rPr lang="it-IT" dirty="0"/>
              <a:t>, pagine di informazione alternativa e pagine di attivismo politico.</a:t>
            </a:r>
          </a:p>
          <a:p>
            <a:r>
              <a:rPr lang="it-IT" b="1" dirty="0"/>
              <a:t>Risultati: </a:t>
            </a:r>
            <a:r>
              <a:rPr lang="it-IT" dirty="0"/>
              <a:t>l’informazione tradizionale risulta la migliore, la più attendibile e la più credibile. A cadere nelle trappole sono gli utenti che si affidano a informazione alternativa, di controinformazione. </a:t>
            </a:r>
          </a:p>
          <a:p>
            <a:pPr marL="0" indent="0">
              <a:buNone/>
            </a:pPr>
            <a:r>
              <a:rPr lang="it-IT" b="1" dirty="0"/>
              <a:t>   </a:t>
            </a:r>
            <a:r>
              <a:rPr lang="it-IT" dirty="0"/>
              <a:t>Le informazioni prive di fondamento si diffondono quanto quelle verificate.</a:t>
            </a:r>
          </a:p>
          <a:p>
            <a:pPr marL="0" indent="0">
              <a:buNone/>
            </a:pPr>
            <a:r>
              <a:rPr lang="it-IT" b="1" dirty="0"/>
              <a:t>   </a:t>
            </a:r>
            <a:r>
              <a:rPr lang="it-IT" dirty="0"/>
              <a:t>Poca fiducia nelle fonti ufficiali che porta a ricercare informazioni altrove.</a:t>
            </a:r>
          </a:p>
          <a:p>
            <a:pPr marL="0" indent="0">
              <a:buNone/>
            </a:pPr>
            <a:r>
              <a:rPr lang="it-IT" b="1" dirty="0"/>
              <a:t>   </a:t>
            </a:r>
            <a:r>
              <a:rPr lang="it-IT" dirty="0"/>
              <a:t>I S.N. mischiano in maniera naturale il vero e il falso.</a:t>
            </a:r>
          </a:p>
          <a:p>
            <a:pPr marL="0" indent="0">
              <a:buNone/>
            </a:pPr>
            <a:r>
              <a:rPr lang="it-IT" b="1" dirty="0"/>
              <a:t>   </a:t>
            </a:r>
            <a:r>
              <a:rPr lang="it-IT" dirty="0"/>
              <a:t>Gli utenti non vogliono confrontarsi con le fonti che contraddicono le loro idee      e cercano di portare altri ignari utenti dalla loro parte.</a:t>
            </a:r>
            <a:endParaRPr lang="it-IT" b="1" dirty="0"/>
          </a:p>
        </p:txBody>
      </p:sp>
    </p:spTree>
    <p:extLst>
      <p:ext uri="{BB962C8B-B14F-4D97-AF65-F5344CB8AC3E}">
        <p14:creationId xmlns:p14="http://schemas.microsoft.com/office/powerpoint/2010/main" val="1215478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Alcune bufale dalla Rete</a:t>
            </a:r>
          </a:p>
        </p:txBody>
      </p:sp>
      <p:sp>
        <p:nvSpPr>
          <p:cNvPr id="3" name="Segnaposto contenuto 2"/>
          <p:cNvSpPr>
            <a:spLocks noGrp="1"/>
          </p:cNvSpPr>
          <p:nvPr>
            <p:ph idx="1"/>
          </p:nvPr>
        </p:nvSpPr>
        <p:spPr>
          <a:xfrm>
            <a:off x="152400" y="1813593"/>
            <a:ext cx="10515600" cy="4960186"/>
          </a:xfrm>
        </p:spPr>
        <p:txBody>
          <a:bodyPr>
            <a:normAutofit/>
          </a:bodyPr>
          <a:lstStyle/>
          <a:p>
            <a:pPr marL="514350" indent="-514350">
              <a:buFont typeface="+mj-lt"/>
              <a:buAutoNum type="arabicPeriod"/>
            </a:pPr>
            <a:r>
              <a:rPr lang="it-IT" b="1" dirty="0"/>
              <a:t>Bufale Complottiste</a:t>
            </a:r>
          </a:p>
          <a:p>
            <a:pPr marL="514350" indent="-514350">
              <a:buFont typeface="+mj-lt"/>
              <a:buAutoNum type="arabicPeriod"/>
            </a:pPr>
            <a:endParaRPr lang="it-IT" b="1" dirty="0"/>
          </a:p>
          <a:p>
            <a:pPr marL="514350" indent="-514350">
              <a:buFont typeface="+mj-lt"/>
              <a:buAutoNum type="arabicPeriod"/>
            </a:pPr>
            <a:r>
              <a:rPr lang="it-IT" b="1" dirty="0"/>
              <a:t>Bufale per cattiva interpretazione di dati</a:t>
            </a:r>
          </a:p>
          <a:p>
            <a:pPr marL="514350" indent="-514350">
              <a:buFont typeface="+mj-lt"/>
              <a:buAutoNum type="arabicPeriod"/>
            </a:pPr>
            <a:endParaRPr lang="it-IT" b="1" dirty="0"/>
          </a:p>
          <a:p>
            <a:pPr marL="514350" indent="-514350">
              <a:buFont typeface="+mj-lt"/>
              <a:buAutoNum type="arabicPeriod"/>
            </a:pPr>
            <a:r>
              <a:rPr lang="it-IT" b="1" dirty="0"/>
              <a:t>Bufale Xenofobe</a:t>
            </a:r>
          </a:p>
          <a:p>
            <a:pPr marL="514350" indent="-514350">
              <a:buFont typeface="+mj-lt"/>
              <a:buAutoNum type="arabicPeriod"/>
            </a:pPr>
            <a:endParaRPr lang="it-IT" b="1" dirty="0"/>
          </a:p>
          <a:p>
            <a:pPr marL="514350" indent="-514350">
              <a:buFont typeface="+mj-lt"/>
              <a:buAutoNum type="arabicPeriod"/>
            </a:pPr>
            <a:r>
              <a:rPr lang="it-IT" b="1" dirty="0"/>
              <a:t>Falsi profili e false morti</a:t>
            </a:r>
          </a:p>
          <a:p>
            <a:pPr marL="514350" indent="-514350">
              <a:buFont typeface="+mj-lt"/>
              <a:buAutoNum type="arabicPeriod"/>
            </a:pPr>
            <a:endParaRPr lang="it-IT" b="1" dirty="0"/>
          </a:p>
          <a:p>
            <a:pPr marL="514350" indent="-514350">
              <a:buFont typeface="+mj-lt"/>
              <a:buAutoNum type="arabicPeriod"/>
            </a:pPr>
            <a:r>
              <a:rPr lang="it-IT" b="1" dirty="0" err="1"/>
              <a:t>Wikibufale</a:t>
            </a:r>
            <a:r>
              <a:rPr lang="it-IT" b="1" dirty="0"/>
              <a:t>.</a:t>
            </a:r>
          </a:p>
          <a:p>
            <a:pPr marL="0" indent="0">
              <a:buNone/>
            </a:pPr>
            <a:endParaRPr lang="it-IT" b="1" dirty="0"/>
          </a:p>
        </p:txBody>
      </p:sp>
    </p:spTree>
    <p:extLst>
      <p:ext uri="{BB962C8B-B14F-4D97-AF65-F5344CB8AC3E}">
        <p14:creationId xmlns:p14="http://schemas.microsoft.com/office/powerpoint/2010/main" val="4090097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21105" y="365125"/>
            <a:ext cx="10932695" cy="1325563"/>
          </a:xfrm>
        </p:spPr>
        <p:txBody>
          <a:bodyPr>
            <a:normAutofit/>
          </a:bodyPr>
          <a:lstStyle/>
          <a:p>
            <a:r>
              <a:rPr lang="it-IT" sz="6000" b="1" dirty="0"/>
              <a:t> Regole per un complotto perfetto</a:t>
            </a:r>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7737" y="1652204"/>
            <a:ext cx="6713621" cy="5009395"/>
          </a:xfrm>
        </p:spPr>
      </p:pic>
    </p:spTree>
    <p:extLst>
      <p:ext uri="{BB962C8B-B14F-4D97-AF65-F5344CB8AC3E}">
        <p14:creationId xmlns:p14="http://schemas.microsoft.com/office/powerpoint/2010/main" val="2729831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276725" y="180474"/>
            <a:ext cx="11766885" cy="6557210"/>
          </a:xfrm>
        </p:spPr>
        <p:txBody>
          <a:bodyPr>
            <a:normAutofit lnSpcReduction="10000"/>
          </a:bodyPr>
          <a:lstStyle/>
          <a:p>
            <a:r>
              <a:rPr lang="it-IT" b="1" dirty="0"/>
              <a:t>Teoria del complotto: </a:t>
            </a:r>
            <a:r>
              <a:rPr lang="it-IT" dirty="0"/>
              <a:t>teoria che attribuisce una causa prima ad un evento (naturale, politico, sociale), ad un complotto o a una cospirazione sovvertendo il senso comune o una verità generalmente accettata.</a:t>
            </a:r>
          </a:p>
          <a:p>
            <a:endParaRPr lang="it-IT" dirty="0"/>
          </a:p>
          <a:p>
            <a:r>
              <a:rPr lang="it-IT" dirty="0"/>
              <a:t>Tendono ad esporre varie teorie del complotto con lo scopo principale di destabilizzare l’opinione pubblica e scagliarla contro gli organi ufficiali (Governo, partiti, stampa…) accusati di tacere verità scomode e complottare contro la popolazione ignara.</a:t>
            </a:r>
          </a:p>
          <a:p>
            <a:endParaRPr lang="it-IT" dirty="0"/>
          </a:p>
          <a:p>
            <a:r>
              <a:rPr lang="it-IT" dirty="0"/>
              <a:t>Spesso riescono a raggiungere grazie ai Social Network un vasto pubblico ma anche altri mass media ottenendo così grande visibilità e generando dibattiti a livello globale.</a:t>
            </a:r>
          </a:p>
          <a:p>
            <a:pPr marL="0" indent="0">
              <a:buNone/>
            </a:pPr>
            <a:endParaRPr lang="it-IT" dirty="0"/>
          </a:p>
          <a:p>
            <a:r>
              <a:rPr lang="it-IT" b="1" dirty="0"/>
              <a:t>Qualche esempio: </a:t>
            </a:r>
            <a:r>
              <a:rPr lang="it-IT" dirty="0"/>
              <a:t>scie chimiche, presunti brogli elettorali, teorie sull’11 Settembre, il controllo dei governi…</a:t>
            </a:r>
            <a:endParaRPr lang="it-IT" b="1" dirty="0"/>
          </a:p>
        </p:txBody>
      </p:sp>
    </p:spTree>
    <p:extLst>
      <p:ext uri="{BB962C8B-B14F-4D97-AF65-F5344CB8AC3E}">
        <p14:creationId xmlns:p14="http://schemas.microsoft.com/office/powerpoint/2010/main" val="3468786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81000" y="0"/>
            <a:ext cx="10515600" cy="1325563"/>
          </a:xfrm>
        </p:spPr>
        <p:txBody>
          <a:bodyPr>
            <a:normAutofit/>
          </a:bodyPr>
          <a:lstStyle/>
          <a:p>
            <a:r>
              <a:rPr lang="it-IT" sz="6000" b="1" dirty="0"/>
              <a:t>     Le tecniche dei «</a:t>
            </a:r>
            <a:r>
              <a:rPr lang="it-IT" sz="6000" b="1" dirty="0" err="1"/>
              <a:t>complottari</a:t>
            </a:r>
            <a:r>
              <a:rPr lang="it-IT" sz="6000" b="1" dirty="0"/>
              <a:t>»</a:t>
            </a:r>
          </a:p>
        </p:txBody>
      </p:sp>
      <p:sp>
        <p:nvSpPr>
          <p:cNvPr id="3" name="Segnaposto contenuto 2"/>
          <p:cNvSpPr>
            <a:spLocks noGrp="1"/>
          </p:cNvSpPr>
          <p:nvPr>
            <p:ph idx="1"/>
          </p:nvPr>
        </p:nvSpPr>
        <p:spPr>
          <a:xfrm>
            <a:off x="132348" y="1452645"/>
            <a:ext cx="11245516" cy="5670050"/>
          </a:xfrm>
        </p:spPr>
        <p:txBody>
          <a:bodyPr/>
          <a:lstStyle/>
          <a:p>
            <a:r>
              <a:rPr lang="it-IT" dirty="0"/>
              <a:t>Non citano mai vere e proprie fonti consapevoli che il target di utenti a cui si riferiscono è portato a credere a tutto ciò che gli si presenta davanti.</a:t>
            </a:r>
          </a:p>
          <a:p>
            <a:endParaRPr lang="it-IT" dirty="0"/>
          </a:p>
          <a:p>
            <a:r>
              <a:rPr lang="it-IT" dirty="0"/>
              <a:t>Se le citano, citano fonti a caso (spesso anche autorevoli o in lingua straniera) puntando sulla pigrizia del lettore che non andrà mai a controllare. Molte volte sono disordinate e posizionate in fondo all’articolo e rimandano a siti confusi, testi vecchissimi e poco inerenti all’argomento.</a:t>
            </a:r>
          </a:p>
          <a:p>
            <a:endParaRPr lang="it-IT" dirty="0"/>
          </a:p>
          <a:p>
            <a:r>
              <a:rPr lang="it-IT" dirty="0"/>
              <a:t> Cercano di convincere il lettore in maniera diretta, riprendendo pareri di esperti e personaggi autorevoli e sottolineando più volte di non essere complottisti.</a:t>
            </a:r>
          </a:p>
        </p:txBody>
      </p:sp>
    </p:spTree>
    <p:extLst>
      <p:ext uri="{BB962C8B-B14F-4D97-AF65-F5344CB8AC3E}">
        <p14:creationId xmlns:p14="http://schemas.microsoft.com/office/powerpoint/2010/main" val="384688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Etimologia di una Bufala</a:t>
            </a:r>
          </a:p>
        </p:txBody>
      </p:sp>
      <p:sp>
        <p:nvSpPr>
          <p:cNvPr id="3" name="Segnaposto contenuto 2"/>
          <p:cNvSpPr>
            <a:spLocks noGrp="1"/>
          </p:cNvSpPr>
          <p:nvPr>
            <p:ph idx="1"/>
          </p:nvPr>
        </p:nvSpPr>
        <p:spPr>
          <a:xfrm>
            <a:off x="204537" y="1825625"/>
            <a:ext cx="11851105" cy="4948154"/>
          </a:xfrm>
        </p:spPr>
        <p:txBody>
          <a:bodyPr>
            <a:normAutofit/>
          </a:bodyPr>
          <a:lstStyle/>
          <a:p>
            <a:pPr marL="0" indent="0">
              <a:buNone/>
            </a:pPr>
            <a:r>
              <a:rPr lang="it-IT" sz="2400" dirty="0"/>
              <a:t>Le origini del termine Bufala non sono del tutto chiare e sono state formulate varie ipotesi:</a:t>
            </a:r>
          </a:p>
          <a:p>
            <a:endParaRPr lang="it-IT" sz="3200" b="1" dirty="0"/>
          </a:p>
          <a:p>
            <a:r>
              <a:rPr lang="it-IT" sz="3200" b="1" dirty="0"/>
              <a:t>In Italia:</a:t>
            </a:r>
          </a:p>
          <a:p>
            <a:pPr marL="514350" indent="-514350">
              <a:buFont typeface="+mj-lt"/>
              <a:buAutoNum type="arabicPeriod"/>
            </a:pPr>
            <a:r>
              <a:rPr lang="it-IT" sz="2400" dirty="0"/>
              <a:t>«non vedere la bufala nella neve» cioè non accorgersi di una cosa evidentissima.</a:t>
            </a:r>
          </a:p>
          <a:p>
            <a:pPr marL="514350" indent="-514350">
              <a:buFont typeface="+mj-lt"/>
              <a:buAutoNum type="arabicPeriod"/>
            </a:pPr>
            <a:r>
              <a:rPr lang="it-IT" sz="2400" dirty="0"/>
              <a:t>La «</a:t>
            </a:r>
            <a:r>
              <a:rPr lang="it-IT" sz="2400" dirty="0" err="1"/>
              <a:t>bufalata</a:t>
            </a:r>
            <a:r>
              <a:rPr lang="it-IT" sz="2400" dirty="0"/>
              <a:t>»: festa fiorentina in cui si facevano correre le bufale e dove si metteva in risalto il loro aspetto goffo legato alla corsa.</a:t>
            </a:r>
          </a:p>
          <a:p>
            <a:pPr marL="514350" indent="-514350">
              <a:buFont typeface="+mj-lt"/>
              <a:buAutoNum type="arabicPeriod"/>
            </a:pPr>
            <a:r>
              <a:rPr lang="it-IT" sz="2400" dirty="0"/>
              <a:t>«bufalo»: specie di travestimento usato per mimetizzarsi durante l’uccellagione</a:t>
            </a:r>
          </a:p>
          <a:p>
            <a:pPr marL="514350" indent="-514350">
              <a:buFont typeface="+mj-lt"/>
              <a:buAutoNum type="arabicPeriod"/>
            </a:pPr>
            <a:r>
              <a:rPr lang="it-IT" sz="2400" dirty="0"/>
              <a:t>Nei dizionari romaneschi: inganno, fregatura.</a:t>
            </a:r>
          </a:p>
          <a:p>
            <a:pPr marL="514350" indent="-514350">
              <a:buFont typeface="+mj-lt"/>
              <a:buAutoNum type="arabicPeriod"/>
            </a:pPr>
            <a:r>
              <a:rPr lang="it-IT" sz="2400" dirty="0"/>
              <a:t>Il circo di Buffalo Bill: celebre sfida che vide i butteri (una sorta di cow boy) maremmani battere gli uomini di Buffalo Bill dimostrando che questi erano mandriani da poco, </a:t>
            </a:r>
            <a:r>
              <a:rPr lang="it-IT" sz="2400" dirty="0" err="1"/>
              <a:t>fuffa</a:t>
            </a:r>
            <a:r>
              <a:rPr lang="it-IT" sz="2400" dirty="0"/>
              <a:t>. </a:t>
            </a:r>
          </a:p>
          <a:p>
            <a:endParaRPr lang="it-IT" sz="2400" dirty="0"/>
          </a:p>
        </p:txBody>
      </p:sp>
    </p:spTree>
    <p:extLst>
      <p:ext uri="{BB962C8B-B14F-4D97-AF65-F5344CB8AC3E}">
        <p14:creationId xmlns:p14="http://schemas.microsoft.com/office/powerpoint/2010/main" val="1373556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Interpretazione errata</a:t>
            </a:r>
          </a:p>
        </p:txBody>
      </p:sp>
      <p:sp>
        <p:nvSpPr>
          <p:cNvPr id="3" name="Segnaposto contenuto 2"/>
          <p:cNvSpPr>
            <a:spLocks noGrp="1"/>
          </p:cNvSpPr>
          <p:nvPr>
            <p:ph idx="1"/>
          </p:nvPr>
        </p:nvSpPr>
        <p:spPr>
          <a:xfrm>
            <a:off x="180473" y="1825625"/>
            <a:ext cx="11863137" cy="4948154"/>
          </a:xfrm>
        </p:spPr>
        <p:txBody>
          <a:bodyPr>
            <a:normAutofit fontScale="92500" lnSpcReduction="10000"/>
          </a:bodyPr>
          <a:lstStyle/>
          <a:p>
            <a:r>
              <a:rPr lang="it-IT" dirty="0"/>
              <a:t>Sono bufale pubblicate partendo da un’interpretazione errata di dati, parole o fraintendendo delle dichiarazioni lasciandone trapelare un significato completamente diverso.</a:t>
            </a:r>
          </a:p>
          <a:p>
            <a:endParaRPr lang="it-IT" dirty="0"/>
          </a:p>
          <a:p>
            <a:endParaRPr lang="it-IT" dirty="0"/>
          </a:p>
          <a:p>
            <a:endParaRPr lang="it-IT" dirty="0"/>
          </a:p>
          <a:p>
            <a:endParaRPr lang="it-IT" dirty="0"/>
          </a:p>
          <a:p>
            <a:endParaRPr lang="it-IT" dirty="0"/>
          </a:p>
          <a:p>
            <a:endParaRPr lang="it-IT" dirty="0"/>
          </a:p>
          <a:p>
            <a:endParaRPr lang="it-IT" dirty="0"/>
          </a:p>
          <a:p>
            <a:r>
              <a:rPr lang="it-IT" dirty="0"/>
              <a:t>La bufala dell’abolizione della storia dell’arte nelle scuole nacque dall’errata interpretazione di una proposta di legge ma raggiunse più di 350.000 condivisioni.</a:t>
            </a:r>
          </a:p>
          <a:p>
            <a:endParaRPr lang="it-IT"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368" y="2922420"/>
            <a:ext cx="7303169" cy="2603462"/>
          </a:xfrm>
          <a:prstGeom prst="rect">
            <a:avLst/>
          </a:prstGeom>
        </p:spPr>
      </p:pic>
    </p:spTree>
    <p:extLst>
      <p:ext uri="{BB962C8B-B14F-4D97-AF65-F5344CB8AC3E}">
        <p14:creationId xmlns:p14="http://schemas.microsoft.com/office/powerpoint/2010/main" val="3369308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Bufale Xenofobe</a:t>
            </a:r>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3316" y="1690688"/>
            <a:ext cx="8963526" cy="4684165"/>
          </a:xfrm>
        </p:spPr>
      </p:pic>
    </p:spTree>
    <p:extLst>
      <p:ext uri="{BB962C8B-B14F-4D97-AF65-F5344CB8AC3E}">
        <p14:creationId xmlns:p14="http://schemas.microsoft.com/office/powerpoint/2010/main" val="1612697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240632" y="132346"/>
            <a:ext cx="11766884" cy="6605337"/>
          </a:xfrm>
        </p:spPr>
        <p:txBody>
          <a:bodyPr>
            <a:normAutofit/>
          </a:bodyPr>
          <a:lstStyle/>
          <a:p>
            <a:r>
              <a:rPr lang="it-IT" sz="4000" dirty="0"/>
              <a:t>Fanno leva sull’ignoranza e sui pregiudizi della gente</a:t>
            </a:r>
          </a:p>
          <a:p>
            <a:endParaRPr lang="it-IT" sz="4000" dirty="0"/>
          </a:p>
          <a:p>
            <a:r>
              <a:rPr lang="it-IT" sz="4000" dirty="0"/>
              <a:t>Alimentano odio e razzismo nei confronti dello straniero (che ci porta via il lavoro, che porta nel nostro Paese rare malattie, che riceve più assistenza dal Governo rispetto ai cittadini italiani…)</a:t>
            </a:r>
          </a:p>
          <a:p>
            <a:endParaRPr lang="it-IT" sz="4000" dirty="0"/>
          </a:p>
          <a:p>
            <a:r>
              <a:rPr lang="it-IT" sz="4000" dirty="0"/>
              <a:t>Creano panico e allarmismo per mettere in crisi le istituzioni.</a:t>
            </a:r>
          </a:p>
        </p:txBody>
      </p:sp>
    </p:spTree>
    <p:extLst>
      <p:ext uri="{BB962C8B-B14F-4D97-AF65-F5344CB8AC3E}">
        <p14:creationId xmlns:p14="http://schemas.microsoft.com/office/powerpoint/2010/main" val="4124633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No, no e no</a:t>
            </a:r>
          </a:p>
        </p:txBody>
      </p:sp>
      <p:sp>
        <p:nvSpPr>
          <p:cNvPr id="3" name="Segnaposto contenuto 2"/>
          <p:cNvSpPr>
            <a:spLocks noGrp="1"/>
          </p:cNvSpPr>
          <p:nvPr>
            <p:ph idx="1"/>
          </p:nvPr>
        </p:nvSpPr>
        <p:spPr>
          <a:xfrm>
            <a:off x="168441" y="1825625"/>
            <a:ext cx="11911263" cy="4948154"/>
          </a:xfrm>
        </p:spPr>
        <p:txBody>
          <a:bodyPr/>
          <a:lstStyle/>
          <a:p>
            <a:r>
              <a:rPr lang="it-IT" b="1" dirty="0"/>
              <a:t>No, </a:t>
            </a:r>
            <a:r>
              <a:rPr lang="it-IT" dirty="0"/>
              <a:t>non ci sarà nessuna manifestazione per celebrare l’orgoglio Rom a Roma organizzata dal sindaco Marino.</a:t>
            </a:r>
          </a:p>
          <a:p>
            <a:r>
              <a:rPr lang="it-IT" b="1" dirty="0"/>
              <a:t>No, </a:t>
            </a:r>
            <a:r>
              <a:rPr lang="it-IT" dirty="0"/>
              <a:t>dall’Aprile 2015 i Rom non potranno viaggiare gratis sui mezzi pubblici</a:t>
            </a:r>
          </a:p>
          <a:p>
            <a:r>
              <a:rPr lang="it-IT" b="1" dirty="0"/>
              <a:t>No, </a:t>
            </a:r>
            <a:r>
              <a:rPr lang="it-IT" dirty="0"/>
              <a:t>non verrà istituita la «Giornata nazionale del Clandestino»</a:t>
            </a:r>
          </a:p>
          <a:p>
            <a:r>
              <a:rPr lang="it-IT" b="1" dirty="0"/>
              <a:t>No, </a:t>
            </a:r>
            <a:r>
              <a:rPr lang="it-IT" dirty="0"/>
              <a:t>gli immigrati dei centri accoglienza non scatenano violente proteste perché gli manca l’adsl.</a:t>
            </a:r>
          </a:p>
          <a:p>
            <a:r>
              <a:rPr lang="it-IT" b="1" dirty="0"/>
              <a:t>No, </a:t>
            </a:r>
            <a:r>
              <a:rPr lang="it-IT" dirty="0"/>
              <a:t>Pd e Pdl non hanno pagato centinaia di Rom per votare Marino alle elezioni del 2013.</a:t>
            </a:r>
          </a:p>
          <a:p>
            <a:r>
              <a:rPr lang="it-IT" b="1" dirty="0"/>
              <a:t>No, </a:t>
            </a:r>
            <a:r>
              <a:rPr lang="it-IT" dirty="0"/>
              <a:t>lo scorso anno non si sono registrati tre casi di ebola tra gli immigrati sbarcati a Lampedusa e l’autore della bufala è stato denunciato su </a:t>
            </a:r>
            <a:r>
              <a:rPr lang="it-IT" dirty="0" err="1"/>
              <a:t>Facebook</a:t>
            </a:r>
            <a:r>
              <a:rPr lang="it-IT" dirty="0"/>
              <a:t>.</a:t>
            </a:r>
            <a:endParaRPr lang="it-IT" b="1" dirty="0"/>
          </a:p>
        </p:txBody>
      </p:sp>
    </p:spTree>
    <p:extLst>
      <p:ext uri="{BB962C8B-B14F-4D97-AF65-F5344CB8AC3E}">
        <p14:creationId xmlns:p14="http://schemas.microsoft.com/office/powerpoint/2010/main" val="768818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Falsi profili…</a:t>
            </a:r>
          </a:p>
        </p:txBody>
      </p:sp>
      <p:sp>
        <p:nvSpPr>
          <p:cNvPr id="3" name="Segnaposto contenuto 2"/>
          <p:cNvSpPr>
            <a:spLocks noGrp="1"/>
          </p:cNvSpPr>
          <p:nvPr>
            <p:ph idx="1"/>
          </p:nvPr>
        </p:nvSpPr>
        <p:spPr>
          <a:xfrm>
            <a:off x="132347" y="1825624"/>
            <a:ext cx="11923295" cy="4912059"/>
          </a:xfrm>
        </p:spPr>
        <p:txBody>
          <a:bodyPr/>
          <a:lstStyle/>
          <a:p>
            <a:r>
              <a:rPr lang="it-IT" dirty="0"/>
              <a:t>Molto spesso può capitare di essere ingannati in rete da falsi profili di personaggi pubblici.</a:t>
            </a:r>
          </a:p>
          <a:p>
            <a:r>
              <a:rPr lang="it-IT" dirty="0"/>
              <a:t>Alcuni di questi profili </a:t>
            </a:r>
            <a:r>
              <a:rPr lang="it-IT" dirty="0" err="1"/>
              <a:t>fake</a:t>
            </a:r>
            <a:r>
              <a:rPr lang="it-IT" dirty="0"/>
              <a:t> hanno scopi prettamente umoristici mentre altri hanno invece l’obiettivo di sollevare questioni spinose spacciandosi per un personaggio noto.</a:t>
            </a:r>
          </a:p>
          <a:p>
            <a:r>
              <a:rPr lang="it-IT" dirty="0"/>
              <a:t>Grazie all’anonimato garantito dalla Rete spesso le testate giornalistiche vengono ingannate dai falsi profili e riportano le loro dichiarazioni.</a:t>
            </a:r>
          </a:p>
          <a:p>
            <a:r>
              <a:rPr lang="it-IT" dirty="0"/>
              <a:t>Il caso più celebre per ora riscontrato è quello della blogger siriana Amina Abdallah, la cui storia fu seguita da tutto il mondo, ma che alla fine si rivelò tutta un’invenzione di un blogger americano.</a:t>
            </a:r>
          </a:p>
        </p:txBody>
      </p:sp>
    </p:spTree>
    <p:extLst>
      <p:ext uri="{BB962C8B-B14F-4D97-AF65-F5344CB8AC3E}">
        <p14:creationId xmlns:p14="http://schemas.microsoft.com/office/powerpoint/2010/main" val="346120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…e false morti</a:t>
            </a:r>
          </a:p>
        </p:txBody>
      </p:sp>
      <p:sp>
        <p:nvSpPr>
          <p:cNvPr id="3" name="Segnaposto contenuto 2"/>
          <p:cNvSpPr>
            <a:spLocks noGrp="1"/>
          </p:cNvSpPr>
          <p:nvPr>
            <p:ph idx="1"/>
          </p:nvPr>
        </p:nvSpPr>
        <p:spPr>
          <a:xfrm>
            <a:off x="132347" y="1825624"/>
            <a:ext cx="11947358" cy="5032375"/>
          </a:xfrm>
        </p:spPr>
        <p:txBody>
          <a:bodyPr/>
          <a:lstStyle/>
          <a:p>
            <a:pPr marL="0" indent="0">
              <a:buNone/>
            </a:pPr>
            <a:r>
              <a:rPr lang="it-IT" dirty="0"/>
              <a:t>Spesso sul web ci capita di venire a conoscenza della morte di un personaggio famoso per poi scoprire che in realtà era tutta un’invenzione. </a:t>
            </a:r>
          </a:p>
          <a:p>
            <a:r>
              <a:rPr lang="it-IT" dirty="0"/>
              <a:t>Nel Giugno del 2014, per la terza volta, moriva Paolo Villaggio: ne dava la triste notizia l’Ansa. Già nel 2012 era circolata la notizia della scomparsa del comico, per il quale fu anche rispettato un minuto di silenzio a Palazzo Vecchio a Firenze.</a:t>
            </a:r>
          </a:p>
          <a:p>
            <a:r>
              <a:rPr lang="it-IT" dirty="0"/>
              <a:t>Nel Gennaio del 2010 toccò a Lino Banfi e Owen Wilson</a:t>
            </a:r>
          </a:p>
          <a:p>
            <a:r>
              <a:rPr lang="it-IT" dirty="0"/>
              <a:t>Nel 2015, per la seconda volta, alla celebre Signora in Giallo </a:t>
            </a:r>
          </a:p>
          <a:p>
            <a:pPr marL="0" indent="0">
              <a:buNone/>
            </a:pPr>
            <a:r>
              <a:rPr lang="it-IT" dirty="0"/>
              <a:t>   Jessica Fletcher, interpretata da Angela </a:t>
            </a:r>
            <a:r>
              <a:rPr lang="it-IT" dirty="0" err="1"/>
              <a:t>Lansbury</a:t>
            </a:r>
            <a:r>
              <a:rPr lang="it-IT" dirty="0"/>
              <a:t>.</a:t>
            </a:r>
          </a:p>
          <a:p>
            <a:endParaRPr lang="it-IT"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2123" y="3960795"/>
            <a:ext cx="2201939" cy="2560320"/>
          </a:xfrm>
          <a:prstGeom prst="rect">
            <a:avLst/>
          </a:prstGeom>
        </p:spPr>
      </p:pic>
    </p:spTree>
    <p:extLst>
      <p:ext uri="{BB962C8B-B14F-4D97-AF65-F5344CB8AC3E}">
        <p14:creationId xmlns:p14="http://schemas.microsoft.com/office/powerpoint/2010/main" val="1223303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a:t>
            </a:r>
            <a:r>
              <a:rPr lang="it-IT" sz="6000" b="1" dirty="0" err="1"/>
              <a:t>Wikibufale</a:t>
            </a:r>
            <a:endParaRPr lang="it-IT" sz="6000" b="1" dirty="0"/>
          </a:p>
        </p:txBody>
      </p:sp>
      <p:sp>
        <p:nvSpPr>
          <p:cNvPr id="3" name="Segnaposto contenuto 2"/>
          <p:cNvSpPr>
            <a:spLocks noGrp="1"/>
          </p:cNvSpPr>
          <p:nvPr>
            <p:ph idx="1"/>
          </p:nvPr>
        </p:nvSpPr>
        <p:spPr>
          <a:xfrm>
            <a:off x="84221" y="1825625"/>
            <a:ext cx="11995484" cy="4936122"/>
          </a:xfrm>
        </p:spPr>
        <p:txBody>
          <a:bodyPr>
            <a:normAutofit/>
          </a:bodyPr>
          <a:lstStyle/>
          <a:p>
            <a:pPr marL="0" indent="0">
              <a:buNone/>
            </a:pPr>
            <a:r>
              <a:rPr lang="it-IT" sz="3200" dirty="0"/>
              <a:t>È sempre più frequente leggere sui giornali dotte e celebri citazioni attribuite a personaggi famosi del presente e del passato. </a:t>
            </a:r>
          </a:p>
          <a:p>
            <a:pPr marL="0" indent="0">
              <a:buNone/>
            </a:pPr>
            <a:r>
              <a:rPr lang="it-IT" sz="3200" dirty="0"/>
              <a:t>Molto spesso queste citazioni sono riprese da Wikipedia, la più celebre enciclopedia online</a:t>
            </a:r>
          </a:p>
          <a:p>
            <a:pPr marL="0" indent="0">
              <a:buNone/>
            </a:pPr>
            <a:r>
              <a:rPr lang="it-IT" sz="3200" dirty="0"/>
              <a:t>Ma siamo davvero sicuri che siano stati proprio loro a pronunciarle?</a:t>
            </a:r>
          </a:p>
          <a:p>
            <a:pPr marL="0" indent="0">
              <a:buNone/>
            </a:pPr>
            <a:r>
              <a:rPr lang="it-IT" sz="3200" dirty="0"/>
              <a:t>Il giornalista di Wired Daniele </a:t>
            </a:r>
            <a:r>
              <a:rPr lang="it-IT" sz="3200" dirty="0" err="1"/>
              <a:t>Virgillito</a:t>
            </a:r>
            <a:r>
              <a:rPr lang="it-IT" sz="3200" dirty="0"/>
              <a:t> ha dimostrato, inventandosi di sana pianta frasi e citazioni di personaggi famosi e riportandole su Wikipedia, che i giornalisti non si preoccupavano di verificarne l’autenticità e le riportavano tranquillamente nei loro articoli. </a:t>
            </a:r>
          </a:p>
        </p:txBody>
      </p:sp>
    </p:spTree>
    <p:extLst>
      <p:ext uri="{BB962C8B-B14F-4D97-AF65-F5344CB8AC3E}">
        <p14:creationId xmlns:p14="http://schemas.microsoft.com/office/powerpoint/2010/main" val="923254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a:t>
            </a:r>
            <a:r>
              <a:rPr lang="it-IT" sz="6000" b="1" dirty="0" err="1"/>
              <a:t>Fotobufale</a:t>
            </a:r>
            <a:r>
              <a:rPr lang="it-IT" sz="6000" b="1" dirty="0"/>
              <a:t> e click </a:t>
            </a:r>
            <a:r>
              <a:rPr lang="it-IT" sz="6000" b="1" dirty="0" err="1"/>
              <a:t>baiting</a:t>
            </a:r>
            <a:endParaRPr lang="it-IT" sz="6000" b="1"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041" y="1594436"/>
            <a:ext cx="4678625" cy="2539682"/>
          </a:xfrm>
        </p:spPr>
      </p:pic>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6825" y="1594436"/>
            <a:ext cx="4445322" cy="2539682"/>
          </a:xfrm>
          <a:prstGeom prst="rect">
            <a:avLst/>
          </a:prstGeom>
        </p:spPr>
      </p:pic>
      <p:pic>
        <p:nvPicPr>
          <p:cNvPr id="6" name="Immagin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40" y="4295274"/>
            <a:ext cx="4678625" cy="2414619"/>
          </a:xfrm>
          <a:prstGeom prst="rect">
            <a:avLst/>
          </a:prstGeom>
        </p:spPr>
      </p:pic>
      <p:pic>
        <p:nvPicPr>
          <p:cNvPr id="7" name="Immagin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6825" y="4252443"/>
            <a:ext cx="4445323" cy="2457450"/>
          </a:xfrm>
          <a:prstGeom prst="rect">
            <a:avLst/>
          </a:prstGeom>
        </p:spPr>
      </p:pic>
    </p:spTree>
    <p:extLst>
      <p:ext uri="{BB962C8B-B14F-4D97-AF65-F5344CB8AC3E}">
        <p14:creationId xmlns:p14="http://schemas.microsoft.com/office/powerpoint/2010/main" val="3663913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Questione di punti di vista…</a:t>
            </a:r>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124" y="2199116"/>
            <a:ext cx="5256503" cy="3497964"/>
          </a:xfrm>
        </p:spPr>
      </p:pic>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8639" y="2199117"/>
            <a:ext cx="5485529" cy="3497964"/>
          </a:xfrm>
          <a:prstGeom prst="rect">
            <a:avLst/>
          </a:prstGeom>
        </p:spPr>
      </p:pic>
    </p:spTree>
    <p:extLst>
      <p:ext uri="{BB962C8B-B14F-4D97-AF65-F5344CB8AC3E}">
        <p14:creationId xmlns:p14="http://schemas.microsoft.com/office/powerpoint/2010/main" val="2883084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Non cliccare!</a:t>
            </a:r>
          </a:p>
        </p:txBody>
      </p:sp>
      <p:sp>
        <p:nvSpPr>
          <p:cNvPr id="3" name="Segnaposto contenuto 2"/>
          <p:cNvSpPr>
            <a:spLocks noGrp="1"/>
          </p:cNvSpPr>
          <p:nvPr>
            <p:ph idx="1"/>
          </p:nvPr>
        </p:nvSpPr>
        <p:spPr>
          <a:xfrm>
            <a:off x="167425" y="1825625"/>
            <a:ext cx="11874321" cy="4819874"/>
          </a:xfrm>
        </p:spPr>
        <p:txBody>
          <a:bodyPr/>
          <a:lstStyle/>
          <a:p>
            <a:pPr marL="0" indent="0">
              <a:buNone/>
            </a:pPr>
            <a:r>
              <a:rPr lang="it-IT" b="1" dirty="0"/>
              <a:t>Click </a:t>
            </a:r>
            <a:r>
              <a:rPr lang="it-IT" b="1" dirty="0" err="1"/>
              <a:t>Baiting</a:t>
            </a:r>
            <a:r>
              <a:rPr lang="it-IT" b="1" dirty="0"/>
              <a:t>: </a:t>
            </a:r>
            <a:r>
              <a:rPr lang="it-IT" dirty="0"/>
              <a:t>consiste nel pubblicare</a:t>
            </a:r>
          </a:p>
          <a:p>
            <a:pPr marL="0" indent="0">
              <a:buNone/>
            </a:pPr>
            <a:r>
              <a:rPr lang="it-IT" dirty="0"/>
              <a:t>un titolo che attiri l’attenzione delle</a:t>
            </a:r>
          </a:p>
          <a:p>
            <a:pPr marL="0" indent="0">
              <a:buNone/>
            </a:pPr>
            <a:r>
              <a:rPr lang="it-IT" dirty="0"/>
              <a:t>persone e le invogli a cliccare per </a:t>
            </a:r>
          </a:p>
          <a:p>
            <a:pPr marL="0" indent="0">
              <a:buNone/>
            </a:pPr>
            <a:r>
              <a:rPr lang="it-IT" dirty="0"/>
              <a:t>leggere la notizia intera ma senza </a:t>
            </a:r>
          </a:p>
          <a:p>
            <a:pPr marL="0" indent="0">
              <a:buNone/>
            </a:pPr>
            <a:r>
              <a:rPr lang="it-IT" dirty="0"/>
              <a:t>avere fornito informazioni precise </a:t>
            </a:r>
          </a:p>
          <a:p>
            <a:pPr marL="0" indent="0">
              <a:buNone/>
            </a:pPr>
            <a:r>
              <a:rPr lang="it-IT" dirty="0"/>
              <a:t>sul contenuto.</a:t>
            </a:r>
          </a:p>
          <a:p>
            <a:pPr marL="0" indent="0">
              <a:buNone/>
            </a:pPr>
            <a:r>
              <a:rPr lang="it-IT" dirty="0"/>
              <a:t>«Incredibile! Non crederai mai a cosa</a:t>
            </a:r>
          </a:p>
          <a:p>
            <a:pPr marL="0" indent="0">
              <a:buNone/>
            </a:pPr>
            <a:r>
              <a:rPr lang="it-IT" dirty="0"/>
              <a:t>è successo a questa ragazza…»</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8220" y="1571224"/>
            <a:ext cx="5541966" cy="4675030"/>
          </a:xfrm>
          <a:prstGeom prst="rect">
            <a:avLst/>
          </a:prstGeom>
        </p:spPr>
      </p:pic>
    </p:spTree>
    <p:extLst>
      <p:ext uri="{BB962C8B-B14F-4D97-AF65-F5344CB8AC3E}">
        <p14:creationId xmlns:p14="http://schemas.microsoft.com/office/powerpoint/2010/main" val="2741028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38200" y="228600"/>
            <a:ext cx="10515600" cy="5948363"/>
          </a:xfrm>
        </p:spPr>
        <p:txBody>
          <a:bodyPr>
            <a:normAutofit/>
          </a:bodyPr>
          <a:lstStyle/>
          <a:p>
            <a:r>
              <a:rPr lang="it-IT" sz="3200" b="1" dirty="0"/>
              <a:t>In Inghilterra: </a:t>
            </a:r>
            <a:r>
              <a:rPr lang="it-IT" sz="3200" b="1" dirty="0" err="1"/>
              <a:t>hoax</a:t>
            </a:r>
            <a:endParaRPr lang="it-IT" sz="3200" b="1" dirty="0"/>
          </a:p>
          <a:p>
            <a:pPr marL="0" indent="0">
              <a:buNone/>
            </a:pPr>
            <a:r>
              <a:rPr lang="it-IT" sz="3200" b="1" dirty="0"/>
              <a:t> </a:t>
            </a:r>
            <a:r>
              <a:rPr lang="it-IT" sz="2400" dirty="0"/>
              <a:t>Sembrerebbe derivare direttamente dalla celebre formula magica </a:t>
            </a:r>
            <a:r>
              <a:rPr lang="it-IT" sz="2400" i="1" dirty="0" err="1"/>
              <a:t>hocus</a:t>
            </a:r>
            <a:r>
              <a:rPr lang="it-IT" sz="2400" i="1" dirty="0"/>
              <a:t> </a:t>
            </a:r>
            <a:r>
              <a:rPr lang="it-IT" sz="2400" i="1" dirty="0" err="1"/>
              <a:t>pocus</a:t>
            </a:r>
            <a:r>
              <a:rPr lang="it-IT" sz="2400" i="1" dirty="0"/>
              <a:t> </a:t>
            </a:r>
            <a:r>
              <a:rPr lang="it-IT" sz="2400" dirty="0"/>
              <a:t>utilizzata dai prestigiatori e ciarlatani per abbindolare le folle.</a:t>
            </a:r>
          </a:p>
          <a:p>
            <a:pPr marL="0" indent="0">
              <a:buNone/>
            </a:pPr>
            <a:endParaRPr lang="it-IT" sz="2400" b="1" dirty="0"/>
          </a:p>
          <a:p>
            <a:pPr marL="0" indent="0">
              <a:buNone/>
            </a:pPr>
            <a:endParaRPr lang="it-IT" sz="2400" b="1" dirty="0"/>
          </a:p>
          <a:p>
            <a:r>
              <a:rPr lang="it-IT" sz="3200" b="1" dirty="0"/>
              <a:t>In Francia: </a:t>
            </a:r>
            <a:r>
              <a:rPr lang="it-IT" sz="3200" b="1" dirty="0" err="1"/>
              <a:t>canule</a:t>
            </a:r>
            <a:endParaRPr lang="it-IT" sz="3200" b="1" dirty="0"/>
          </a:p>
          <a:p>
            <a:pPr marL="0" indent="0">
              <a:buNone/>
            </a:pPr>
            <a:r>
              <a:rPr lang="it-IT" sz="2400" dirty="0"/>
              <a:t>Dovrebbe derivare dal latino </a:t>
            </a:r>
            <a:r>
              <a:rPr lang="it-IT" sz="2400" i="1" dirty="0"/>
              <a:t>cannula </a:t>
            </a:r>
            <a:r>
              <a:rPr lang="it-IT" sz="2400" dirty="0"/>
              <a:t>(diminutivo di canna) e dal verbo transitivo </a:t>
            </a:r>
            <a:r>
              <a:rPr lang="it-IT" sz="2400" i="1" dirty="0" err="1"/>
              <a:t>canuler</a:t>
            </a:r>
            <a:r>
              <a:rPr lang="it-IT" sz="2400" i="1" dirty="0"/>
              <a:t> </a:t>
            </a:r>
            <a:r>
              <a:rPr lang="it-IT" sz="2400" dirty="0"/>
              <a:t>che con valenza negativa andrebbero ad identificare il fastidio che una cannula può provocare in un orifizio.</a:t>
            </a:r>
          </a:p>
          <a:p>
            <a:pPr marL="514350" indent="-514350">
              <a:buFont typeface="+mj-lt"/>
              <a:buAutoNum type="arabicPeriod"/>
            </a:pPr>
            <a:endParaRPr lang="it-IT" b="1" dirty="0"/>
          </a:p>
        </p:txBody>
      </p:sp>
    </p:spTree>
    <p:extLst>
      <p:ext uri="{BB962C8B-B14F-4D97-AF65-F5344CB8AC3E}">
        <p14:creationId xmlns:p14="http://schemas.microsoft.com/office/powerpoint/2010/main" val="15736607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62130" y="365125"/>
            <a:ext cx="10091670" cy="1325563"/>
          </a:xfrm>
        </p:spPr>
        <p:txBody>
          <a:bodyPr>
            <a:normAutofit/>
          </a:bodyPr>
          <a:lstStyle/>
          <a:p>
            <a:r>
              <a:rPr lang="it-IT" sz="6000" b="1" dirty="0"/>
              <a:t>        Obbligo di rettifica?</a:t>
            </a:r>
          </a:p>
        </p:txBody>
      </p:sp>
      <p:sp>
        <p:nvSpPr>
          <p:cNvPr id="3" name="Segnaposto contenuto 2"/>
          <p:cNvSpPr>
            <a:spLocks noGrp="1"/>
          </p:cNvSpPr>
          <p:nvPr>
            <p:ph idx="1"/>
          </p:nvPr>
        </p:nvSpPr>
        <p:spPr>
          <a:xfrm>
            <a:off x="180304" y="1825625"/>
            <a:ext cx="11173496" cy="4910026"/>
          </a:xfrm>
        </p:spPr>
        <p:txBody>
          <a:bodyPr>
            <a:noAutofit/>
          </a:bodyPr>
          <a:lstStyle/>
          <a:p>
            <a:pPr marL="0" indent="0">
              <a:buNone/>
            </a:pPr>
            <a:r>
              <a:rPr lang="it-IT" sz="3200" i="1" dirty="0"/>
              <a:t>«Il giornalista rispetta il diritto inviolabile del cittadino alla rettifica delle notizie inesatte o ritenute ingiustamente lesive. Rettifica quindi con tempestività e con appropriato rilievo, anche in assenza di specifica richiesta, le informazioni che dopo la loro diffusione si siano rivelate errate o inesatte, soprattutto quando l’errore possa ledere o danneggiare singole persone, enti, categorie, associazioni o comunità. Non deve dare la notizia di accuse […] senza garantire opportunità di replica all’accusato. Nel caso in cui ciò sia impossibile ne informa il pubblico». </a:t>
            </a:r>
            <a:r>
              <a:rPr lang="it-IT" sz="2000" b="1" dirty="0"/>
              <a:t>(Carta dei Doveri del Giornalista, 08/07/1993)</a:t>
            </a:r>
            <a:endParaRPr lang="it-IT" sz="3200" i="1" dirty="0"/>
          </a:p>
        </p:txBody>
      </p:sp>
    </p:spTree>
    <p:extLst>
      <p:ext uri="{BB962C8B-B14F-4D97-AF65-F5344CB8AC3E}">
        <p14:creationId xmlns:p14="http://schemas.microsoft.com/office/powerpoint/2010/main" val="4130862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63958" y="0"/>
            <a:ext cx="10515600" cy="1325563"/>
          </a:xfrm>
        </p:spPr>
        <p:txBody>
          <a:bodyPr>
            <a:normAutofit/>
          </a:bodyPr>
          <a:lstStyle/>
          <a:p>
            <a:r>
              <a:rPr lang="it-IT" sz="6000" b="1" dirty="0"/>
              <a:t>      Lercio.it e i suoi fratelli</a:t>
            </a:r>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102" y="1192804"/>
            <a:ext cx="5474107" cy="2387523"/>
          </a:xfrm>
        </p:spPr>
      </p:pic>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8192" y="1205683"/>
            <a:ext cx="5491365" cy="2374644"/>
          </a:xfrm>
          <a:prstGeom prst="rect">
            <a:avLst/>
          </a:prstGeom>
        </p:spPr>
      </p:pic>
      <p:pic>
        <p:nvPicPr>
          <p:cNvPr id="6" name="Immagin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184" y="3721648"/>
            <a:ext cx="4777941" cy="2344302"/>
          </a:xfrm>
          <a:prstGeom prst="rect">
            <a:avLst/>
          </a:prstGeom>
        </p:spPr>
      </p:pic>
      <p:pic>
        <p:nvPicPr>
          <p:cNvPr id="7" name="Immagin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8192" y="3721647"/>
            <a:ext cx="5491365" cy="2344303"/>
          </a:xfrm>
          <a:prstGeom prst="rect">
            <a:avLst/>
          </a:prstGeom>
        </p:spPr>
      </p:pic>
      <p:sp>
        <p:nvSpPr>
          <p:cNvPr id="9" name="Rettangolo 8"/>
          <p:cNvSpPr/>
          <p:nvPr/>
        </p:nvSpPr>
        <p:spPr>
          <a:xfrm>
            <a:off x="631184" y="6207270"/>
            <a:ext cx="7847527" cy="369332"/>
          </a:xfrm>
          <a:prstGeom prst="rect">
            <a:avLst/>
          </a:prstGeom>
        </p:spPr>
        <p:txBody>
          <a:bodyPr wrap="square">
            <a:spAutoFit/>
          </a:bodyPr>
          <a:lstStyle/>
          <a:p>
            <a:r>
              <a:rPr lang="it-IT" dirty="0">
                <a:hlinkClick r:id="rId6"/>
              </a:rPr>
              <a:t>http://quizdee.com/quiz/notizie-di-lercio-o-fatti-di-cronaca-reale/</a:t>
            </a:r>
            <a:endParaRPr lang="it-IT" dirty="0"/>
          </a:p>
        </p:txBody>
      </p:sp>
    </p:spTree>
    <p:extLst>
      <p:ext uri="{BB962C8B-B14F-4D97-AF65-F5344CB8AC3E}">
        <p14:creationId xmlns:p14="http://schemas.microsoft.com/office/powerpoint/2010/main" val="411433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Qualche domanda…</a:t>
            </a:r>
          </a:p>
        </p:txBody>
      </p:sp>
      <p:sp>
        <p:nvSpPr>
          <p:cNvPr id="3" name="Segnaposto contenuto 2"/>
          <p:cNvSpPr>
            <a:spLocks noGrp="1"/>
          </p:cNvSpPr>
          <p:nvPr>
            <p:ph idx="1"/>
          </p:nvPr>
        </p:nvSpPr>
        <p:spPr>
          <a:xfrm>
            <a:off x="128789" y="1825624"/>
            <a:ext cx="11912957" cy="4922905"/>
          </a:xfrm>
        </p:spPr>
        <p:txBody>
          <a:bodyPr>
            <a:normAutofit/>
          </a:bodyPr>
          <a:lstStyle/>
          <a:p>
            <a:r>
              <a:rPr lang="it-IT" sz="4400" dirty="0"/>
              <a:t>Fino a che punto i Social Network possono risultare validi strumenti per informarsi?</a:t>
            </a:r>
          </a:p>
          <a:p>
            <a:r>
              <a:rPr lang="it-IT" sz="4400" dirty="0"/>
              <a:t>Come ci si può destreggiare, soprattutto sul Web, nel mare magnum della disinformazione?</a:t>
            </a:r>
          </a:p>
          <a:p>
            <a:r>
              <a:rPr lang="it-IT" sz="4400" dirty="0"/>
              <a:t>Di quali strumenti disponiamo per combattere il proliferarsi della falsa informazione? </a:t>
            </a:r>
          </a:p>
        </p:txBody>
      </p:sp>
    </p:spTree>
    <p:extLst>
      <p:ext uri="{BB962C8B-B14F-4D97-AF65-F5344CB8AC3E}">
        <p14:creationId xmlns:p14="http://schemas.microsoft.com/office/powerpoint/2010/main" val="1539740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a:t>
            </a:r>
            <a:r>
              <a:rPr lang="it-IT" sz="6000" b="1" dirty="0" err="1"/>
              <a:t>Infobesity</a:t>
            </a:r>
            <a:endParaRPr lang="it-IT" sz="6000" b="1" dirty="0"/>
          </a:p>
        </p:txBody>
      </p:sp>
      <p:sp>
        <p:nvSpPr>
          <p:cNvPr id="3" name="Segnaposto contenuto 2"/>
          <p:cNvSpPr>
            <a:spLocks noGrp="1"/>
          </p:cNvSpPr>
          <p:nvPr>
            <p:ph idx="1"/>
          </p:nvPr>
        </p:nvSpPr>
        <p:spPr>
          <a:xfrm>
            <a:off x="141667" y="1825624"/>
            <a:ext cx="11912957" cy="4819875"/>
          </a:xfrm>
        </p:spPr>
        <p:txBody>
          <a:bodyPr>
            <a:normAutofit/>
          </a:bodyPr>
          <a:lstStyle/>
          <a:p>
            <a:r>
              <a:rPr lang="it-IT" sz="3200" dirty="0"/>
              <a:t>Obesità da troppa informazione, crescita esponenziale della nostra dieta quotidiana di informazioni.</a:t>
            </a:r>
          </a:p>
          <a:p>
            <a:r>
              <a:rPr lang="it-IT" sz="3200" dirty="0"/>
              <a:t>Può portare alla paralisi, alla distrazione, all’eccesso di fiducia, alle decisioni sbagliate. </a:t>
            </a:r>
          </a:p>
          <a:p>
            <a:r>
              <a:rPr lang="it-IT" sz="3200" dirty="0" err="1"/>
              <a:t>Sovraconsumo</a:t>
            </a:r>
            <a:r>
              <a:rPr lang="it-IT" sz="3200" dirty="0"/>
              <a:t> di informazioni dovuto all’eccessiva invasività dell’informazione che porta alla nuova norma sociale che rende accettabili le continue interruzioni della nostra attenzione.</a:t>
            </a:r>
          </a:p>
          <a:p>
            <a:r>
              <a:rPr lang="it-IT" sz="3200" dirty="0"/>
              <a:t>Difficoltà se non impossibilità di riuscire a selezionare ciò che conta veramente nella massa informe delle informazioni.</a:t>
            </a:r>
          </a:p>
        </p:txBody>
      </p:sp>
    </p:spTree>
    <p:extLst>
      <p:ext uri="{BB962C8B-B14F-4D97-AF65-F5344CB8AC3E}">
        <p14:creationId xmlns:p14="http://schemas.microsoft.com/office/powerpoint/2010/main" val="12175870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Strategie di resistenza dall’alto…</a:t>
            </a:r>
          </a:p>
        </p:txBody>
      </p:sp>
      <p:sp>
        <p:nvSpPr>
          <p:cNvPr id="3" name="Segnaposto contenuto 2"/>
          <p:cNvSpPr>
            <a:spLocks noGrp="1"/>
          </p:cNvSpPr>
          <p:nvPr>
            <p:ph idx="1"/>
          </p:nvPr>
        </p:nvSpPr>
        <p:spPr>
          <a:xfrm>
            <a:off x="103031" y="1558344"/>
            <a:ext cx="12088969" cy="5164428"/>
          </a:xfrm>
        </p:spPr>
        <p:txBody>
          <a:bodyPr>
            <a:normAutofit/>
          </a:bodyPr>
          <a:lstStyle/>
          <a:p>
            <a:r>
              <a:rPr lang="it-IT" sz="3200" dirty="0"/>
              <a:t>Software sempre più avanzati per scremare, filtrare e selezionare la massa gigantesca di notizie commerciali e personali depositate dagli utenti nei social media.</a:t>
            </a:r>
          </a:p>
          <a:p>
            <a:r>
              <a:rPr lang="it-IT" sz="3200" dirty="0" err="1"/>
              <a:t>Intelligent</a:t>
            </a:r>
            <a:r>
              <a:rPr lang="it-IT" sz="3200" dirty="0"/>
              <a:t> Alerts: software che individuano esclusivamente quei temi che noi abbiamo presegnalato perché di nostro interesse.</a:t>
            </a:r>
          </a:p>
          <a:p>
            <a:r>
              <a:rPr lang="it-IT" sz="3200" dirty="0"/>
              <a:t>Ricerche intuitive: software che imitano il pensiero e il linguaggio umano (Es. Siri di Apple)</a:t>
            </a:r>
          </a:p>
          <a:p>
            <a:r>
              <a:rPr lang="it-IT" sz="3200" dirty="0"/>
              <a:t>Prendere il controllo delle fonti e della qualità dell’informazione per combattere l’agnosticismo dei dati (anche con particolari forme di meditazione mente e corpo). </a:t>
            </a:r>
          </a:p>
        </p:txBody>
      </p:sp>
    </p:spTree>
    <p:extLst>
      <p:ext uri="{BB962C8B-B14F-4D97-AF65-F5344CB8AC3E}">
        <p14:creationId xmlns:p14="http://schemas.microsoft.com/office/powerpoint/2010/main" val="35271410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…e dal basso</a:t>
            </a:r>
          </a:p>
        </p:txBody>
      </p:sp>
      <p:sp>
        <p:nvSpPr>
          <p:cNvPr id="3" name="Segnaposto contenuto 2"/>
          <p:cNvSpPr>
            <a:spLocks noGrp="1"/>
          </p:cNvSpPr>
          <p:nvPr>
            <p:ph idx="1"/>
          </p:nvPr>
        </p:nvSpPr>
        <p:spPr>
          <a:xfrm>
            <a:off x="141667" y="1825624"/>
            <a:ext cx="11938715" cy="4935783"/>
          </a:xfrm>
        </p:spPr>
        <p:txBody>
          <a:bodyPr>
            <a:normAutofit/>
          </a:bodyPr>
          <a:lstStyle/>
          <a:p>
            <a:r>
              <a:rPr lang="it-IT" sz="3600" dirty="0"/>
              <a:t>Riconoscere le fonti: imparare a distinguere all’interno dei Social Network le fonti autorevoli come i siti dei quotidiani cartacei, le testate online (Il Post, </a:t>
            </a:r>
            <a:r>
              <a:rPr lang="it-IT" sz="3600" dirty="0" err="1"/>
              <a:t>Linkiesta</a:t>
            </a:r>
            <a:r>
              <a:rPr lang="it-IT" sz="3600" dirty="0"/>
              <a:t>…), la pagine ufficiali di organizzazioni, istituzioni e personaggi pubblici da blog e pagine (dichiaratamente o meno) di parte (organi di partito, blog giornalistici e non…) a veri e propri diffusori di notizie false e tendenziose (generatori di bufale, post personali…)</a:t>
            </a:r>
          </a:p>
          <a:p>
            <a:r>
              <a:rPr lang="it-IT" sz="3600" dirty="0"/>
              <a:t>Diffidare e avvalersi di spirito critico.</a:t>
            </a:r>
          </a:p>
        </p:txBody>
      </p:sp>
    </p:spTree>
    <p:extLst>
      <p:ext uri="{BB962C8B-B14F-4D97-AF65-F5344CB8AC3E}">
        <p14:creationId xmlns:p14="http://schemas.microsoft.com/office/powerpoint/2010/main" val="39502327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93262" cy="1325563"/>
          </a:xfrm>
        </p:spPr>
        <p:txBody>
          <a:bodyPr>
            <a:normAutofit/>
          </a:bodyPr>
          <a:lstStyle/>
          <a:p>
            <a:r>
              <a:rPr lang="it-IT" b="1" dirty="0"/>
              <a:t>    Il controllo delle fonti al tempo dei Social Network</a:t>
            </a:r>
          </a:p>
        </p:txBody>
      </p:sp>
      <p:sp>
        <p:nvSpPr>
          <p:cNvPr id="3" name="Segnaposto contenuto 2"/>
          <p:cNvSpPr>
            <a:spLocks noGrp="1"/>
          </p:cNvSpPr>
          <p:nvPr>
            <p:ph idx="1"/>
          </p:nvPr>
        </p:nvSpPr>
        <p:spPr>
          <a:xfrm>
            <a:off x="240406" y="978794"/>
            <a:ext cx="11951594" cy="5879205"/>
          </a:xfrm>
        </p:spPr>
        <p:txBody>
          <a:bodyPr>
            <a:normAutofit lnSpcReduction="10000"/>
          </a:bodyPr>
          <a:lstStyle/>
          <a:p>
            <a:r>
              <a:rPr lang="it-IT" dirty="0"/>
              <a:t>Fino a vent’anni fa tutti i principali quotidiani americani (ma anche europei) avevano potenti reti di corrispondenti esteri in grado di fornire costantemente informazioni di prima mano.</a:t>
            </a:r>
          </a:p>
          <a:p>
            <a:endParaRPr lang="it-IT" dirty="0"/>
          </a:p>
          <a:p>
            <a:r>
              <a:rPr lang="it-IT" dirty="0"/>
              <a:t>Con la crisi dell’editoria giornalistica ora questo è impossibile e le testate sono costrette ad avvalersi di notizie di seconda o di terza mano. </a:t>
            </a:r>
          </a:p>
          <a:p>
            <a:endParaRPr lang="it-IT" dirty="0"/>
          </a:p>
          <a:p>
            <a:r>
              <a:rPr lang="it-IT" dirty="0"/>
              <a:t>Perdita di qualità dell’informazione</a:t>
            </a:r>
          </a:p>
          <a:p>
            <a:endParaRPr lang="it-IT" dirty="0"/>
          </a:p>
          <a:p>
            <a:r>
              <a:rPr lang="it-IT" dirty="0"/>
              <a:t>Difficoltà nel distinguere ciò che è realmente accaduto da falsi avvenimenti.</a:t>
            </a:r>
          </a:p>
          <a:p>
            <a:endParaRPr lang="it-IT" dirty="0"/>
          </a:p>
          <a:p>
            <a:r>
              <a:rPr lang="it-IT" dirty="0"/>
              <a:t>Il moltiplicarsi delle informazioni causato dal web e dai Social Network rende ancora più complicata la verifica delle fonti. </a:t>
            </a:r>
          </a:p>
        </p:txBody>
      </p:sp>
    </p:spTree>
    <p:extLst>
      <p:ext uri="{BB962C8B-B14F-4D97-AF65-F5344CB8AC3E}">
        <p14:creationId xmlns:p14="http://schemas.microsoft.com/office/powerpoint/2010/main" val="1470424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365125"/>
            <a:ext cx="12067504" cy="1325563"/>
          </a:xfrm>
        </p:spPr>
        <p:txBody>
          <a:bodyPr>
            <a:normAutofit/>
          </a:bodyPr>
          <a:lstStyle/>
          <a:p>
            <a:r>
              <a:rPr lang="it-IT" sz="6000" b="1" dirty="0"/>
              <a:t>             Informarsi su </a:t>
            </a:r>
            <a:r>
              <a:rPr lang="it-IT" sz="6000" b="1" dirty="0" err="1"/>
              <a:t>Facebook</a:t>
            </a:r>
            <a:endParaRPr lang="it-IT" sz="6000" b="1" dirty="0"/>
          </a:p>
        </p:txBody>
      </p:sp>
      <p:sp>
        <p:nvSpPr>
          <p:cNvPr id="3" name="Segnaposto contenuto 2"/>
          <p:cNvSpPr>
            <a:spLocks noGrp="1"/>
          </p:cNvSpPr>
          <p:nvPr>
            <p:ph idx="1"/>
          </p:nvPr>
        </p:nvSpPr>
        <p:spPr>
          <a:xfrm>
            <a:off x="244699" y="1799867"/>
            <a:ext cx="11822805" cy="4884268"/>
          </a:xfrm>
        </p:spPr>
        <p:txBody>
          <a:bodyPr>
            <a:normAutofit lnSpcReduction="10000"/>
          </a:bodyPr>
          <a:lstStyle/>
          <a:p>
            <a:pPr marL="514350" indent="-514350">
              <a:buFont typeface="+mj-lt"/>
              <a:buAutoNum type="arabicPeriod"/>
            </a:pPr>
            <a:r>
              <a:rPr lang="it-IT" dirty="0"/>
              <a:t>Pagine ufficiali di testate giornalistiche (cartacee o online)</a:t>
            </a:r>
          </a:p>
          <a:p>
            <a:pPr marL="514350" indent="-514350">
              <a:buFont typeface="+mj-lt"/>
              <a:buAutoNum type="arabicPeriod"/>
            </a:pPr>
            <a:endParaRPr lang="it-IT" dirty="0"/>
          </a:p>
          <a:p>
            <a:pPr marL="514350" indent="-514350">
              <a:buFont typeface="+mj-lt"/>
              <a:buAutoNum type="arabicPeriod"/>
            </a:pPr>
            <a:r>
              <a:rPr lang="it-IT" dirty="0"/>
              <a:t>Pagine ufficiali di blogger, artisti, politici, giornalisti, istituzioni, associazioni, programmi televisivi…</a:t>
            </a:r>
          </a:p>
          <a:p>
            <a:pPr marL="514350" indent="-514350">
              <a:buFont typeface="+mj-lt"/>
              <a:buAutoNum type="arabicPeriod"/>
            </a:pPr>
            <a:endParaRPr lang="it-IT" dirty="0"/>
          </a:p>
          <a:p>
            <a:pPr marL="514350" indent="-514350">
              <a:buFont typeface="+mj-lt"/>
              <a:buAutoNum type="arabicPeriod"/>
            </a:pPr>
            <a:r>
              <a:rPr lang="it-IT" dirty="0"/>
              <a:t>Pagine non ufficiali di personaggi famosi o noti</a:t>
            </a:r>
          </a:p>
          <a:p>
            <a:pPr marL="514350" indent="-514350">
              <a:buFont typeface="+mj-lt"/>
              <a:buAutoNum type="arabicPeriod"/>
            </a:pPr>
            <a:endParaRPr lang="it-IT" dirty="0"/>
          </a:p>
          <a:p>
            <a:pPr marL="514350" indent="-514350">
              <a:buFont typeface="+mj-lt"/>
              <a:buAutoNum type="arabicPeriod"/>
            </a:pPr>
            <a:r>
              <a:rPr lang="it-IT" dirty="0"/>
              <a:t>I post degli amici</a:t>
            </a:r>
          </a:p>
          <a:p>
            <a:pPr marL="514350" indent="-514350">
              <a:buFont typeface="+mj-lt"/>
              <a:buAutoNum type="arabicPeriod"/>
            </a:pPr>
            <a:endParaRPr lang="it-IT" dirty="0"/>
          </a:p>
          <a:p>
            <a:pPr marL="514350" indent="-514350">
              <a:buFont typeface="+mj-lt"/>
              <a:buAutoNum type="arabicPeriod"/>
            </a:pPr>
            <a:r>
              <a:rPr lang="it-IT" dirty="0"/>
              <a:t>Pagine satiriche e generatori di bufale</a:t>
            </a:r>
          </a:p>
          <a:p>
            <a:pPr marL="514350" indent="-514350">
              <a:buFont typeface="+mj-lt"/>
              <a:buAutoNum type="arabicPeriod"/>
            </a:pPr>
            <a:endParaRPr lang="it-IT" dirty="0"/>
          </a:p>
          <a:p>
            <a:pPr marL="514350" indent="-514350">
              <a:buFont typeface="+mj-lt"/>
              <a:buAutoNum type="arabicPeriod"/>
            </a:pPr>
            <a:endParaRPr lang="it-IT" dirty="0"/>
          </a:p>
          <a:p>
            <a:pPr marL="514350" indent="-514350">
              <a:buFont typeface="+mj-lt"/>
              <a:buAutoNum type="arabicPeriod"/>
            </a:pPr>
            <a:endParaRPr lang="it-IT" dirty="0"/>
          </a:p>
        </p:txBody>
      </p:sp>
    </p:spTree>
    <p:extLst>
      <p:ext uri="{BB962C8B-B14F-4D97-AF65-F5344CB8AC3E}">
        <p14:creationId xmlns:p14="http://schemas.microsoft.com/office/powerpoint/2010/main" val="2373373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3031" y="365125"/>
            <a:ext cx="11925837" cy="1325563"/>
          </a:xfrm>
        </p:spPr>
        <p:txBody>
          <a:bodyPr>
            <a:normAutofit/>
          </a:bodyPr>
          <a:lstStyle/>
          <a:p>
            <a:r>
              <a:rPr lang="it-IT" sz="6000" b="1" dirty="0"/>
              <a:t>   Come ci informiamo su </a:t>
            </a:r>
            <a:r>
              <a:rPr lang="it-IT" sz="6000" b="1" dirty="0" err="1"/>
              <a:t>Facebook</a:t>
            </a:r>
            <a:r>
              <a:rPr lang="it-IT" sz="6000" b="1" dirty="0"/>
              <a:t>?</a:t>
            </a:r>
          </a:p>
        </p:txBody>
      </p:sp>
      <p:sp>
        <p:nvSpPr>
          <p:cNvPr id="3" name="Segnaposto contenuto 2"/>
          <p:cNvSpPr>
            <a:spLocks noGrp="1"/>
          </p:cNvSpPr>
          <p:nvPr>
            <p:ph idx="1"/>
          </p:nvPr>
        </p:nvSpPr>
        <p:spPr>
          <a:xfrm>
            <a:off x="0" y="1931831"/>
            <a:ext cx="11925837" cy="5293217"/>
          </a:xfrm>
        </p:spPr>
        <p:txBody>
          <a:bodyPr/>
          <a:lstStyle/>
          <a:p>
            <a:pPr marL="0" indent="0">
              <a:buNone/>
            </a:pPr>
            <a:r>
              <a:rPr lang="it-IT" dirty="0"/>
              <a:t>Le dinamiche relazionali influiscono sulla diffusione pervasiva della disinformazione?</a:t>
            </a:r>
          </a:p>
          <a:p>
            <a:pPr marL="0" indent="0">
              <a:buNone/>
            </a:pPr>
            <a:r>
              <a:rPr lang="it-IT" b="1" dirty="0"/>
              <a:t>Studio di </a:t>
            </a:r>
            <a:r>
              <a:rPr lang="it-IT" b="1" dirty="0" err="1"/>
              <a:t>Quattrociocchi</a:t>
            </a:r>
            <a:r>
              <a:rPr lang="it-IT" b="1" dirty="0"/>
              <a:t>: </a:t>
            </a:r>
            <a:r>
              <a:rPr lang="it-IT" dirty="0"/>
              <a:t>sulla rete le bufale si diffondono perché tendiamo a fare amicizia con persone simili a noi, che fruiscono dei nostri stessi contenuti.</a:t>
            </a:r>
          </a:p>
          <a:p>
            <a:pPr marL="0" indent="0">
              <a:buNone/>
            </a:pPr>
            <a:r>
              <a:rPr lang="it-IT" dirty="0"/>
              <a:t>Matematicamente il numero di Mi Piace su un determinato post è direttamente collegato all’omofilia, cioè al numero di amici che consumano lo stesso tipo di contenuto</a:t>
            </a:r>
          </a:p>
          <a:p>
            <a:pPr marL="0" indent="0">
              <a:buNone/>
            </a:pPr>
            <a:r>
              <a:rPr lang="it-IT" dirty="0"/>
              <a:t>Più la notizia falsa è condivisa da gente che conosciamo, più saremo portati ad essere contagiati dalla burla a nostra volta.</a:t>
            </a:r>
          </a:p>
          <a:p>
            <a:pPr marL="0" indent="0">
              <a:buNone/>
            </a:pPr>
            <a:r>
              <a:rPr lang="it-IT" b="1" i="1" dirty="0"/>
              <a:t>Una notizia falsa ha le stesse probabilità di diffusione di una notizia vera!</a:t>
            </a:r>
            <a:r>
              <a:rPr lang="it-IT" i="1" dirty="0"/>
              <a:t> </a:t>
            </a:r>
          </a:p>
          <a:p>
            <a:pPr marL="0" indent="0">
              <a:buNone/>
            </a:pPr>
            <a:endParaRPr lang="it-IT" i="1" dirty="0"/>
          </a:p>
        </p:txBody>
      </p:sp>
    </p:spTree>
    <p:extLst>
      <p:ext uri="{BB962C8B-B14F-4D97-AF65-F5344CB8AC3E}">
        <p14:creationId xmlns:p14="http://schemas.microsoft.com/office/powerpoint/2010/main" val="3004194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45659"/>
            <a:ext cx="11822806" cy="1325563"/>
          </a:xfrm>
        </p:spPr>
        <p:txBody>
          <a:bodyPr>
            <a:normAutofit fontScale="90000"/>
          </a:bodyPr>
          <a:lstStyle/>
          <a:p>
            <a:r>
              <a:rPr lang="it-IT" sz="6000" b="1" dirty="0"/>
              <a:t>       </a:t>
            </a:r>
            <a:r>
              <a:rPr lang="it-IT" sz="6000" b="1" dirty="0" err="1"/>
              <a:t>Facebook</a:t>
            </a:r>
            <a:r>
              <a:rPr lang="it-IT" sz="6000" b="1" dirty="0"/>
              <a:t> dichiara guerra alle bufale</a:t>
            </a:r>
          </a:p>
        </p:txBody>
      </p:sp>
      <p:sp>
        <p:nvSpPr>
          <p:cNvPr id="3" name="Segnaposto contenuto 2"/>
          <p:cNvSpPr>
            <a:spLocks noGrp="1"/>
          </p:cNvSpPr>
          <p:nvPr>
            <p:ph idx="1"/>
          </p:nvPr>
        </p:nvSpPr>
        <p:spPr>
          <a:xfrm>
            <a:off x="0" y="1571222"/>
            <a:ext cx="12067504" cy="5125791"/>
          </a:xfrm>
        </p:spPr>
        <p:txBody>
          <a:bodyPr/>
          <a:lstStyle/>
          <a:p>
            <a:pPr marL="0" indent="0">
              <a:buNone/>
            </a:pPr>
            <a:r>
              <a:rPr lang="it-IT" dirty="0" err="1"/>
              <a:t>Facebook</a:t>
            </a:r>
            <a:r>
              <a:rPr lang="it-IT" dirty="0"/>
              <a:t> ha annunciato che aggiungerà una voce ad hoc nel menu per segnalare i post che contengono truffe o notizie volutamente fuorvianti.</a:t>
            </a:r>
          </a:p>
          <a:p>
            <a:pPr marL="0" indent="0">
              <a:buNone/>
            </a:pPr>
            <a:endParaRPr lang="it-IT" dirty="0"/>
          </a:p>
          <a:p>
            <a:pPr marL="0" indent="0">
              <a:buNone/>
            </a:pPr>
            <a:r>
              <a:rPr lang="it-IT" dirty="0" err="1"/>
              <a:t>Facebook</a:t>
            </a:r>
            <a:r>
              <a:rPr lang="it-IT" dirty="0"/>
              <a:t> ridurrà quindi la diffusione di notizie false e contrassegnerà i post che sono stati ripetutamente segnalati per mettere in guardia tutti gli utenti.</a:t>
            </a:r>
          </a:p>
          <a:p>
            <a:pPr marL="0" indent="0">
              <a:buNone/>
            </a:pPr>
            <a:endParaRPr lang="it-IT" dirty="0"/>
          </a:p>
          <a:p>
            <a:pPr marL="0" indent="0">
              <a:buNone/>
            </a:pPr>
            <a:r>
              <a:rPr lang="it-IT" dirty="0"/>
              <a:t>Possibilità che i post vengano segnalati falsi solo perché non si è d’accordo sul contenuto.</a:t>
            </a:r>
          </a:p>
          <a:p>
            <a:pPr marL="0" indent="0">
              <a:buNone/>
            </a:pPr>
            <a:endParaRPr lang="it-IT" dirty="0"/>
          </a:p>
          <a:p>
            <a:pPr marL="0" indent="0">
              <a:buNone/>
            </a:pPr>
            <a:r>
              <a:rPr lang="it-IT" dirty="0"/>
              <a:t>La fine del Click </a:t>
            </a:r>
            <a:r>
              <a:rPr lang="it-IT" dirty="0" err="1"/>
              <a:t>Baiting</a:t>
            </a:r>
            <a:r>
              <a:rPr lang="it-IT" dirty="0"/>
              <a:t>.</a:t>
            </a:r>
          </a:p>
        </p:txBody>
      </p:sp>
    </p:spTree>
    <p:extLst>
      <p:ext uri="{BB962C8B-B14F-4D97-AF65-F5344CB8AC3E}">
        <p14:creationId xmlns:p14="http://schemas.microsoft.com/office/powerpoint/2010/main" val="2042025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Due tipi di Bufale</a:t>
            </a:r>
          </a:p>
        </p:txBody>
      </p:sp>
      <p:sp>
        <p:nvSpPr>
          <p:cNvPr id="3" name="Segnaposto contenuto 2"/>
          <p:cNvSpPr>
            <a:spLocks noGrp="1"/>
          </p:cNvSpPr>
          <p:nvPr>
            <p:ph idx="1"/>
          </p:nvPr>
        </p:nvSpPr>
        <p:spPr>
          <a:xfrm>
            <a:off x="288757" y="1825625"/>
            <a:ext cx="11562347" cy="4936122"/>
          </a:xfrm>
        </p:spPr>
        <p:txBody>
          <a:bodyPr>
            <a:normAutofit/>
          </a:bodyPr>
          <a:lstStyle/>
          <a:p>
            <a:pPr marL="742950" indent="-742950">
              <a:buFont typeface="+mj-lt"/>
              <a:buAutoNum type="arabicPeriod"/>
            </a:pPr>
            <a:r>
              <a:rPr lang="it-IT" sz="3600" b="1" dirty="0"/>
              <a:t>Bufale volontarie: </a:t>
            </a:r>
            <a:r>
              <a:rPr lang="it-IT" dirty="0"/>
              <a:t>fatti, notizie o storie che i media grandi e piccoli decidono di diffondere pur sapendo benissimo che sono false.</a:t>
            </a:r>
            <a:r>
              <a:rPr lang="it-IT" sz="3600" b="1" dirty="0"/>
              <a:t> </a:t>
            </a:r>
            <a:r>
              <a:rPr lang="it-IT" dirty="0"/>
              <a:t>  Possono essere create ad hoc dai media stessi oppure da abili conoscitori del sistema mediatico (a fini pubblicitari, a fini di scherzo…)</a:t>
            </a:r>
            <a:endParaRPr lang="it-IT" sz="3600" b="1" dirty="0"/>
          </a:p>
          <a:p>
            <a:pPr marL="742950" indent="-742950">
              <a:buFont typeface="+mj-lt"/>
              <a:buAutoNum type="arabicPeriod"/>
            </a:pPr>
            <a:endParaRPr lang="it-IT" sz="3600" b="1" dirty="0"/>
          </a:p>
          <a:p>
            <a:pPr marL="742950" indent="-742950">
              <a:buFont typeface="+mj-lt"/>
              <a:buAutoNum type="arabicPeriod"/>
            </a:pPr>
            <a:r>
              <a:rPr lang="it-IT" sz="3600" b="1" dirty="0"/>
              <a:t>Bufale involontarie: </a:t>
            </a:r>
            <a:r>
              <a:rPr lang="it-IT" dirty="0"/>
              <a:t>fatti, notizie totalmente o parzialmente false, diffuse dai mass media in seguito alla mancata verifica di tale avvenimento da parte del giornalista (mancata verifica della fonte, mancanza di tempo…). La vittima è sia il lettore che il giornalista stesso.</a:t>
            </a:r>
            <a:endParaRPr lang="it-IT" sz="3600" b="1" dirty="0"/>
          </a:p>
          <a:p>
            <a:pPr marL="0" indent="0">
              <a:buNone/>
            </a:pPr>
            <a:r>
              <a:rPr lang="it-IT" dirty="0"/>
              <a:t>                                                                                </a:t>
            </a:r>
            <a:endParaRPr lang="it-IT" sz="3600" b="1" dirty="0"/>
          </a:p>
        </p:txBody>
      </p:sp>
    </p:spTree>
    <p:extLst>
      <p:ext uri="{BB962C8B-B14F-4D97-AF65-F5344CB8AC3E}">
        <p14:creationId xmlns:p14="http://schemas.microsoft.com/office/powerpoint/2010/main" val="14056900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70019" y="262094"/>
            <a:ext cx="10515600" cy="1325563"/>
          </a:xfrm>
        </p:spPr>
        <p:txBody>
          <a:bodyPr>
            <a:normAutofit/>
          </a:bodyPr>
          <a:lstStyle/>
          <a:p>
            <a:r>
              <a:rPr lang="it-IT" sz="6000" b="1" dirty="0"/>
              <a:t>        Informarsi su </a:t>
            </a:r>
            <a:r>
              <a:rPr lang="it-IT" sz="6000" b="1" dirty="0" err="1"/>
              <a:t>Twitter</a:t>
            </a:r>
            <a:endParaRPr lang="it-IT" sz="6000" b="1" dirty="0"/>
          </a:p>
        </p:txBody>
      </p:sp>
      <p:sp>
        <p:nvSpPr>
          <p:cNvPr id="3" name="Segnaposto contenuto 2"/>
          <p:cNvSpPr>
            <a:spLocks noGrp="1"/>
          </p:cNvSpPr>
          <p:nvPr>
            <p:ph idx="1"/>
          </p:nvPr>
        </p:nvSpPr>
        <p:spPr>
          <a:xfrm>
            <a:off x="227527" y="2086378"/>
            <a:ext cx="11964473" cy="5318974"/>
          </a:xfrm>
        </p:spPr>
        <p:txBody>
          <a:bodyPr>
            <a:normAutofit/>
          </a:bodyPr>
          <a:lstStyle/>
          <a:p>
            <a:r>
              <a:rPr lang="it-IT" sz="3200" dirty="0"/>
              <a:t>Vera e propria agenzia di stampa per politici, personaggi famosi e organi istituzionale: questi soggetti tendono a rivolgersi direttamente ai propri </a:t>
            </a:r>
            <a:r>
              <a:rPr lang="it-IT" sz="3200" dirty="0" err="1"/>
              <a:t>followers</a:t>
            </a:r>
            <a:r>
              <a:rPr lang="it-IT" sz="3200" dirty="0"/>
              <a:t> senza passare dalle Agenzie di Stampa.</a:t>
            </a:r>
          </a:p>
          <a:p>
            <a:r>
              <a:rPr lang="it-IT" sz="3200" dirty="0"/>
              <a:t>I giornalisti prendono notizie e dichiarazioni direttamente da </a:t>
            </a:r>
            <a:r>
              <a:rPr lang="it-IT" sz="3200" dirty="0" err="1"/>
              <a:t>Twitter</a:t>
            </a:r>
            <a:r>
              <a:rPr lang="it-IT" sz="3200" dirty="0"/>
              <a:t>.</a:t>
            </a:r>
          </a:p>
          <a:p>
            <a:r>
              <a:rPr lang="it-IT" sz="3200" dirty="0"/>
              <a:t>Fonte affidabile (</a:t>
            </a:r>
            <a:r>
              <a:rPr lang="it-IT" sz="3200" dirty="0" err="1"/>
              <a:t>Twitter</a:t>
            </a:r>
            <a:r>
              <a:rPr lang="it-IT" sz="3200" dirty="0"/>
              <a:t> fa giurisprudenza).</a:t>
            </a:r>
          </a:p>
          <a:p>
            <a:r>
              <a:rPr lang="it-IT" sz="3200" dirty="0"/>
              <a:t>Importante fonte alternativa in paesi nei quali la presenza dei Media ufficiali è impossibilitata (Primavera Araba).</a:t>
            </a:r>
          </a:p>
          <a:p>
            <a:r>
              <a:rPr lang="it-IT" sz="3200" dirty="0"/>
              <a:t>Pericolo troll e profili </a:t>
            </a:r>
            <a:r>
              <a:rPr lang="it-IT" sz="3200" dirty="0" err="1"/>
              <a:t>fake</a:t>
            </a:r>
            <a:r>
              <a:rPr lang="it-IT" sz="3200" dirty="0"/>
              <a:t>.</a:t>
            </a:r>
          </a:p>
        </p:txBody>
      </p:sp>
    </p:spTree>
    <p:extLst>
      <p:ext uri="{BB962C8B-B14F-4D97-AF65-F5344CB8AC3E}">
        <p14:creationId xmlns:p14="http://schemas.microsoft.com/office/powerpoint/2010/main" val="3849270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Bufale volontarie: perché?</a:t>
            </a:r>
          </a:p>
        </p:txBody>
      </p:sp>
      <p:sp>
        <p:nvSpPr>
          <p:cNvPr id="3" name="Segnaposto contenuto 2"/>
          <p:cNvSpPr>
            <a:spLocks noGrp="1"/>
          </p:cNvSpPr>
          <p:nvPr>
            <p:ph idx="1"/>
          </p:nvPr>
        </p:nvSpPr>
        <p:spPr>
          <a:xfrm>
            <a:off x="181105" y="1690687"/>
            <a:ext cx="11829789" cy="5010737"/>
          </a:xfrm>
        </p:spPr>
        <p:txBody>
          <a:bodyPr/>
          <a:lstStyle/>
          <a:p>
            <a:pPr marL="0" indent="0">
              <a:buNone/>
            </a:pPr>
            <a:r>
              <a:rPr lang="it-IT" dirty="0"/>
              <a:t>Quali sono le principali motivazioni che spingono una testata a pubblicare volontariamente una bufala?</a:t>
            </a:r>
          </a:p>
          <a:p>
            <a:r>
              <a:rPr lang="it-IT" b="1" dirty="0"/>
              <a:t>Fini politici: </a:t>
            </a:r>
            <a:r>
              <a:rPr lang="it-IT" dirty="0"/>
              <a:t>sollevare un polverone, screditare un personaggio (giornali militanti o apertamente schierati).</a:t>
            </a:r>
          </a:p>
          <a:p>
            <a:r>
              <a:rPr lang="it-IT" b="1" dirty="0"/>
              <a:t>Aumentare la tiratura: </a:t>
            </a:r>
            <a:r>
              <a:rPr lang="it-IT" dirty="0"/>
              <a:t>assicurarsi un grosso scoop aumenta la propria visibilità e permette di vendere più copie (Es. Piccoli giornali, giornali sportivi con le loro «bombe» di mercato)</a:t>
            </a:r>
          </a:p>
          <a:p>
            <a:r>
              <a:rPr lang="it-IT" b="1" dirty="0"/>
              <a:t>Marketing: </a:t>
            </a:r>
            <a:r>
              <a:rPr lang="it-IT" dirty="0"/>
              <a:t>pubblicare notizie positive su un prodotto o screditarne un altro. Costituiscono una parte importante del cosiddetto </a:t>
            </a:r>
            <a:r>
              <a:rPr lang="it-IT" dirty="0" err="1"/>
              <a:t>Hidden</a:t>
            </a:r>
            <a:r>
              <a:rPr lang="it-IT" dirty="0"/>
              <a:t> Marketing (la lettera del marito tradito apparsa sul Corriere della Sera).</a:t>
            </a:r>
            <a:endParaRPr lang="it-IT" b="1" dirty="0"/>
          </a:p>
          <a:p>
            <a:pPr marL="0" indent="0">
              <a:buNone/>
            </a:pPr>
            <a:endParaRPr lang="it-IT" dirty="0"/>
          </a:p>
        </p:txBody>
      </p:sp>
    </p:spTree>
    <p:extLst>
      <p:ext uri="{BB962C8B-B14F-4D97-AF65-F5344CB8AC3E}">
        <p14:creationId xmlns:p14="http://schemas.microsoft.com/office/powerpoint/2010/main" val="3017586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94084" y="166353"/>
            <a:ext cx="10515600" cy="1325563"/>
          </a:xfrm>
        </p:spPr>
        <p:txBody>
          <a:bodyPr/>
          <a:lstStyle/>
          <a:p>
            <a:r>
              <a:rPr lang="it-IT" b="1" dirty="0"/>
              <a:t>               Le false teste di Modigliani</a:t>
            </a:r>
          </a:p>
        </p:txBody>
      </p:sp>
      <p:sp>
        <p:nvSpPr>
          <p:cNvPr id="3" name="Segnaposto contenuto 2"/>
          <p:cNvSpPr>
            <a:spLocks noGrp="1"/>
          </p:cNvSpPr>
          <p:nvPr>
            <p:ph idx="1"/>
          </p:nvPr>
        </p:nvSpPr>
        <p:spPr>
          <a:xfrm>
            <a:off x="108284" y="1491916"/>
            <a:ext cx="11887200" cy="5150184"/>
          </a:xfrm>
        </p:spPr>
        <p:txBody>
          <a:bodyPr/>
          <a:lstStyle/>
          <a:p>
            <a:pPr marL="0" indent="0">
              <a:buNone/>
            </a:pPr>
            <a:endParaRPr lang="it-IT" sz="6000" dirty="0"/>
          </a:p>
          <a:p>
            <a:pPr marL="0" indent="0">
              <a:buNone/>
            </a:pPr>
            <a:endParaRPr lang="it-IT"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592" y="1491916"/>
            <a:ext cx="7366694" cy="4902200"/>
          </a:xfrm>
          <a:prstGeom prst="rect">
            <a:avLst/>
          </a:prstGeom>
        </p:spPr>
      </p:pic>
    </p:spTree>
    <p:extLst>
      <p:ext uri="{BB962C8B-B14F-4D97-AF65-F5344CB8AC3E}">
        <p14:creationId xmlns:p14="http://schemas.microsoft.com/office/powerpoint/2010/main" val="189748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279400" y="203200"/>
            <a:ext cx="11582400" cy="6553200"/>
          </a:xfrm>
        </p:spPr>
        <p:txBody>
          <a:bodyPr/>
          <a:lstStyle/>
          <a:p>
            <a:pPr marL="0" indent="0">
              <a:buNone/>
            </a:pPr>
            <a:r>
              <a:rPr lang="it-IT" dirty="0"/>
              <a:t>Non rappresenta una vera e propria bufala giornalistica ma aiuta a comprendere le due principali finalità di una bufala.</a:t>
            </a:r>
          </a:p>
          <a:p>
            <a:pPr marL="0" indent="0">
              <a:buNone/>
            </a:pPr>
            <a:r>
              <a:rPr lang="it-IT" dirty="0"/>
              <a:t>Nel 1984 tre studenti di Livorno realizzarono con un trapano Black&amp;Decker alcune teste in granito estremamente simili a quelle scolpite da Modigliani e le gettarono nel mare di fronte all’atelier dello scultore. I</a:t>
            </a:r>
          </a:p>
          <a:p>
            <a:pPr marL="0" indent="0">
              <a:buNone/>
            </a:pPr>
            <a:r>
              <a:rPr lang="it-IT" dirty="0"/>
              <a:t>Il loro ritrovamento suscitò entusiasmo e scalpore tra i critici d’arte che da tutto il mondo vennero a Livorno per ammirare i capolavori riemersi.</a:t>
            </a:r>
          </a:p>
          <a:p>
            <a:pPr marL="0" indent="0">
              <a:buNone/>
            </a:pPr>
            <a:r>
              <a:rPr lang="it-IT" dirty="0"/>
              <a:t>Nessuno si accorse dello scherzo finché non furono proprio i tre studenti a farsi avanti.</a:t>
            </a:r>
          </a:p>
          <a:p>
            <a:pPr marL="0" indent="0">
              <a:buNone/>
            </a:pPr>
            <a:r>
              <a:rPr lang="it-IT" dirty="0"/>
              <a:t>In seguito si scoprì che una delle teste ritrovate era stata realizzata da una quarta persona, Angelo </a:t>
            </a:r>
            <a:r>
              <a:rPr lang="it-IT" dirty="0" err="1"/>
              <a:t>Froglia</a:t>
            </a:r>
            <a:r>
              <a:rPr lang="it-IT" dirty="0"/>
              <a:t>, con motivazioni più complesse dal realizzare un semplice scherzo: voleva dimostrare come una bufala artistica contro il sistema poteva facilmente ingannare sia i critici d’arte, sia i principali mezzi d’informazione.</a:t>
            </a:r>
          </a:p>
          <a:p>
            <a:endParaRPr lang="it-IT" dirty="0"/>
          </a:p>
        </p:txBody>
      </p:sp>
    </p:spTree>
    <p:extLst>
      <p:ext uri="{BB962C8B-B14F-4D97-AF65-F5344CB8AC3E}">
        <p14:creationId xmlns:p14="http://schemas.microsoft.com/office/powerpoint/2010/main" val="237994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6000" b="1" dirty="0"/>
              <a:t>                  Pesce d’Aprile!</a:t>
            </a:r>
          </a:p>
        </p:txBody>
      </p:sp>
      <p:sp>
        <p:nvSpPr>
          <p:cNvPr id="3" name="Segnaposto contenuto 2"/>
          <p:cNvSpPr>
            <a:spLocks noGrp="1"/>
          </p:cNvSpPr>
          <p:nvPr>
            <p:ph idx="1"/>
          </p:nvPr>
        </p:nvSpPr>
        <p:spPr>
          <a:xfrm>
            <a:off x="101600" y="1825624"/>
            <a:ext cx="11950700" cy="4943475"/>
          </a:xfrm>
        </p:spPr>
        <p:txBody>
          <a:bodyPr>
            <a:normAutofit/>
          </a:bodyPr>
          <a:lstStyle/>
          <a:p>
            <a:pPr marL="0" indent="0">
              <a:buNone/>
            </a:pPr>
            <a:r>
              <a:rPr lang="it-IT" sz="3600" dirty="0"/>
              <a:t>Se pubblicare una bufala volontaria sulle proprie pagine risulterebbe dannoso 364 giorni l’anno, come da tradizione il 1 Aprile tutto è concesso.</a:t>
            </a:r>
          </a:p>
          <a:p>
            <a:pPr marL="0" indent="0">
              <a:buNone/>
            </a:pPr>
            <a:endParaRPr lang="it-IT" sz="3600" dirty="0"/>
          </a:p>
          <a:p>
            <a:pPr marL="0" indent="0">
              <a:buNone/>
            </a:pPr>
            <a:r>
              <a:rPr lang="it-IT" sz="3600" dirty="0"/>
              <a:t>Un giornale può addirittura vantarsi il giorno seguente di quante persone hanno creduto alla falsa storia pubblicata.</a:t>
            </a:r>
          </a:p>
        </p:txBody>
      </p:sp>
    </p:spTree>
    <p:extLst>
      <p:ext uri="{BB962C8B-B14F-4D97-AF65-F5344CB8AC3E}">
        <p14:creationId xmlns:p14="http://schemas.microsoft.com/office/powerpoint/2010/main" val="312024421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TotalTime>
  <Words>3861</Words>
  <Application>Microsoft Office PowerPoint</Application>
  <PresentationFormat>Grand écran</PresentationFormat>
  <Paragraphs>271</Paragraphs>
  <Slides>50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50</vt:i4>
      </vt:variant>
    </vt:vector>
  </HeadingPairs>
  <TitlesOfParts>
    <vt:vector size="54" baseType="lpstr">
      <vt:lpstr>Arial</vt:lpstr>
      <vt:lpstr>Calibri</vt:lpstr>
      <vt:lpstr>Calibri Light</vt:lpstr>
      <vt:lpstr>Tema di Office</vt:lpstr>
      <vt:lpstr>               Pericolo Bufale!</vt:lpstr>
      <vt:lpstr>Bufale, fattoidi e falsi giornalistici</vt:lpstr>
      <vt:lpstr>     Etimologia di una Bufala</vt:lpstr>
      <vt:lpstr>Présentation PowerPoint</vt:lpstr>
      <vt:lpstr>              Due tipi di Bufale</vt:lpstr>
      <vt:lpstr>    Bufale volontarie: perché?</vt:lpstr>
      <vt:lpstr>               Le false teste di Modigliani</vt:lpstr>
      <vt:lpstr>Présentation PowerPoint</vt:lpstr>
      <vt:lpstr>                  Pesce d’Aprile!</vt:lpstr>
      <vt:lpstr>           L’Arcipelago Sans Seriff</vt:lpstr>
      <vt:lpstr>      Una pratica vecchia quanto il giornalismo…</vt:lpstr>
      <vt:lpstr>           C’è vita sulla Luna?</vt:lpstr>
      <vt:lpstr>                 Bufalari illustri</vt:lpstr>
      <vt:lpstr>            La Guerra dei Mondi</vt:lpstr>
      <vt:lpstr>     Pulitzer per la migliore bufala</vt:lpstr>
      <vt:lpstr>                      E in Italia?</vt:lpstr>
      <vt:lpstr>  Sbatti il mostro in prima pagina</vt:lpstr>
      <vt:lpstr>           Bufale scientifiche</vt:lpstr>
      <vt:lpstr>Come si difende il giornalista</vt:lpstr>
      <vt:lpstr>           Bufale Biomediche</vt:lpstr>
      <vt:lpstr>           Come riconoscerle</vt:lpstr>
      <vt:lpstr>            La Bufala è servita</vt:lpstr>
      <vt:lpstr>Bufale d’oggi: perché ci crediamo?</vt:lpstr>
      <vt:lpstr>Perché su Facebook crediamo a tutto</vt:lpstr>
      <vt:lpstr>L’attenzione collettiva nell’età della (dis)informazione</vt:lpstr>
      <vt:lpstr>    Alcune bufale dalla Rete</vt:lpstr>
      <vt:lpstr> Regole per un complotto perfetto</vt:lpstr>
      <vt:lpstr>Présentation PowerPoint</vt:lpstr>
      <vt:lpstr>     Le tecniche dei «complottari»</vt:lpstr>
      <vt:lpstr>       Interpretazione errata</vt:lpstr>
      <vt:lpstr>             Bufale Xenofobe</vt:lpstr>
      <vt:lpstr>Présentation PowerPoint</vt:lpstr>
      <vt:lpstr>                    No, no e no</vt:lpstr>
      <vt:lpstr>                   Falsi profili…</vt:lpstr>
      <vt:lpstr>                …e false morti</vt:lpstr>
      <vt:lpstr>                    Wikibufale</vt:lpstr>
      <vt:lpstr>    Fotobufale e click baiting</vt:lpstr>
      <vt:lpstr>    Questione di punti di vista…</vt:lpstr>
      <vt:lpstr>                   Non cliccare!</vt:lpstr>
      <vt:lpstr>        Obbligo di rettifica?</vt:lpstr>
      <vt:lpstr>      Lercio.it e i suoi fratelli</vt:lpstr>
      <vt:lpstr>       Qualche domanda…</vt:lpstr>
      <vt:lpstr>                    Infobesity</vt:lpstr>
      <vt:lpstr> Strategie di resistenza dall’alto…</vt:lpstr>
      <vt:lpstr>                  …e dal basso</vt:lpstr>
      <vt:lpstr>    Il controllo delle fonti al tempo dei Social Network</vt:lpstr>
      <vt:lpstr>             Informarsi su Facebook</vt:lpstr>
      <vt:lpstr>   Come ci informiamo su Facebook?</vt:lpstr>
      <vt:lpstr>       Facebook dichiara guerra alle bufale</vt:lpstr>
      <vt:lpstr>        Informarsi su Twitter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Bufale, fattoidi e falsi giornalistici</dc:title>
  <dc:creator>marco mastrandrea</dc:creator>
  <cp:lastModifiedBy>Miro Bousmouk</cp:lastModifiedBy>
  <cp:revision>52</cp:revision>
  <dcterms:created xsi:type="dcterms:W3CDTF">2015-03-28T08:45:52Z</dcterms:created>
  <dcterms:modified xsi:type="dcterms:W3CDTF">2020-04-24T11:56:00Z</dcterms:modified>
</cp:coreProperties>
</file>