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4" r:id="rId1"/>
  </p:sldMasterIdLst>
  <p:notesMasterIdLst>
    <p:notesMasterId r:id="rId83"/>
  </p:notesMasterIdLst>
  <p:handoutMasterIdLst>
    <p:handoutMasterId r:id="rId84"/>
  </p:handoutMasterIdLst>
  <p:sldIdLst>
    <p:sldId id="494" r:id="rId2"/>
    <p:sldId id="335" r:id="rId3"/>
    <p:sldId id="367" r:id="rId4"/>
    <p:sldId id="368" r:id="rId5"/>
    <p:sldId id="336" r:id="rId6"/>
    <p:sldId id="345" r:id="rId7"/>
    <p:sldId id="482" r:id="rId8"/>
    <p:sldId id="347" r:id="rId9"/>
    <p:sldId id="348" r:id="rId10"/>
    <p:sldId id="349" r:id="rId11"/>
    <p:sldId id="352" r:id="rId12"/>
    <p:sldId id="484" r:id="rId13"/>
    <p:sldId id="342" r:id="rId14"/>
    <p:sldId id="870" r:id="rId15"/>
    <p:sldId id="443" r:id="rId16"/>
    <p:sldId id="444" r:id="rId17"/>
    <p:sldId id="445" r:id="rId18"/>
    <p:sldId id="446" r:id="rId19"/>
    <p:sldId id="514" r:id="rId20"/>
    <p:sldId id="392" r:id="rId21"/>
    <p:sldId id="871" r:id="rId22"/>
    <p:sldId id="506" r:id="rId23"/>
    <p:sldId id="507" r:id="rId24"/>
    <p:sldId id="515" r:id="rId25"/>
    <p:sldId id="872" r:id="rId26"/>
    <p:sldId id="355" r:id="rId27"/>
    <p:sldId id="320" r:id="rId28"/>
    <p:sldId id="307" r:id="rId29"/>
    <p:sldId id="351" r:id="rId30"/>
    <p:sldId id="358" r:id="rId31"/>
    <p:sldId id="359" r:id="rId32"/>
    <p:sldId id="360" r:id="rId33"/>
    <p:sldId id="363" r:id="rId34"/>
    <p:sldId id="364" r:id="rId35"/>
    <p:sldId id="365" r:id="rId36"/>
    <p:sldId id="339" r:id="rId37"/>
    <p:sldId id="538" r:id="rId38"/>
    <p:sldId id="537" r:id="rId39"/>
    <p:sldId id="544" r:id="rId40"/>
    <p:sldId id="338" r:id="rId41"/>
    <p:sldId id="540" r:id="rId42"/>
    <p:sldId id="546" r:id="rId43"/>
    <p:sldId id="547" r:id="rId44"/>
    <p:sldId id="548" r:id="rId45"/>
    <p:sldId id="528" r:id="rId46"/>
    <p:sldId id="550" r:id="rId47"/>
    <p:sldId id="311" r:id="rId48"/>
    <p:sldId id="312" r:id="rId49"/>
    <p:sldId id="322" r:id="rId50"/>
    <p:sldId id="323" r:id="rId51"/>
    <p:sldId id="324" r:id="rId52"/>
    <p:sldId id="325" r:id="rId53"/>
    <p:sldId id="326" r:id="rId54"/>
    <p:sldId id="327" r:id="rId55"/>
    <p:sldId id="328" r:id="rId56"/>
    <p:sldId id="329" r:id="rId57"/>
    <p:sldId id="330" r:id="rId58"/>
    <p:sldId id="551" r:id="rId59"/>
    <p:sldId id="552" r:id="rId60"/>
    <p:sldId id="333" r:id="rId61"/>
    <p:sldId id="553" r:id="rId62"/>
    <p:sldId id="554" r:id="rId63"/>
    <p:sldId id="555" r:id="rId64"/>
    <p:sldId id="337" r:id="rId65"/>
    <p:sldId id="556" r:id="rId66"/>
    <p:sldId id="557" r:id="rId67"/>
    <p:sldId id="558" r:id="rId68"/>
    <p:sldId id="341" r:id="rId69"/>
    <p:sldId id="559" r:id="rId70"/>
    <p:sldId id="343" r:id="rId71"/>
    <p:sldId id="344" r:id="rId72"/>
    <p:sldId id="862" r:id="rId73"/>
    <p:sldId id="863" r:id="rId74"/>
    <p:sldId id="864" r:id="rId75"/>
    <p:sldId id="346" r:id="rId76"/>
    <p:sldId id="865" r:id="rId77"/>
    <p:sldId id="866" r:id="rId78"/>
    <p:sldId id="867" r:id="rId79"/>
    <p:sldId id="350" r:id="rId80"/>
    <p:sldId id="868" r:id="rId81"/>
    <p:sldId id="362" r:id="rId82"/>
  </p:sldIdLst>
  <p:sldSz cx="9144000" cy="6858000" type="screen4x3"/>
  <p:notesSz cx="6858000" cy="9947275"/>
  <p:defaultTextStyle>
    <a:defPPr>
      <a:defRPr lang="en-US"/>
    </a:defPPr>
    <a:lvl1pPr algn="ctr" rtl="0" fontAlgn="base">
      <a:spcBef>
        <a:spcPct val="0"/>
      </a:spcBef>
      <a:spcAft>
        <a:spcPct val="0"/>
      </a:spcAft>
      <a:defRPr kern="1200">
        <a:solidFill>
          <a:schemeClr val="tx1"/>
        </a:solidFill>
        <a:latin typeface="Times New Roman" pitchFamily="18" charset="0"/>
        <a:ea typeface="+mn-ea"/>
        <a:cs typeface="+mn-cs"/>
      </a:defRPr>
    </a:lvl1pPr>
    <a:lvl2pPr marL="457200" algn="ctr" rtl="0" fontAlgn="base">
      <a:spcBef>
        <a:spcPct val="0"/>
      </a:spcBef>
      <a:spcAft>
        <a:spcPct val="0"/>
      </a:spcAft>
      <a:defRPr kern="1200">
        <a:solidFill>
          <a:schemeClr val="tx1"/>
        </a:solidFill>
        <a:latin typeface="Times New Roman" pitchFamily="18" charset="0"/>
        <a:ea typeface="+mn-ea"/>
        <a:cs typeface="+mn-cs"/>
      </a:defRPr>
    </a:lvl2pPr>
    <a:lvl3pPr marL="914400" algn="ctr" rtl="0" fontAlgn="base">
      <a:spcBef>
        <a:spcPct val="0"/>
      </a:spcBef>
      <a:spcAft>
        <a:spcPct val="0"/>
      </a:spcAft>
      <a:defRPr kern="1200">
        <a:solidFill>
          <a:schemeClr val="tx1"/>
        </a:solidFill>
        <a:latin typeface="Times New Roman" pitchFamily="18" charset="0"/>
        <a:ea typeface="+mn-ea"/>
        <a:cs typeface="+mn-cs"/>
      </a:defRPr>
    </a:lvl3pPr>
    <a:lvl4pPr marL="1371600" algn="ctr" rtl="0" fontAlgn="base">
      <a:spcBef>
        <a:spcPct val="0"/>
      </a:spcBef>
      <a:spcAft>
        <a:spcPct val="0"/>
      </a:spcAft>
      <a:defRPr kern="1200">
        <a:solidFill>
          <a:schemeClr val="tx1"/>
        </a:solidFill>
        <a:latin typeface="Times New Roman" pitchFamily="18" charset="0"/>
        <a:ea typeface="+mn-ea"/>
        <a:cs typeface="+mn-cs"/>
      </a:defRPr>
    </a:lvl4pPr>
    <a:lvl5pPr marL="1828800" algn="ctr"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97" autoAdjust="0"/>
  </p:normalViewPr>
  <p:slideViewPr>
    <p:cSldViewPr>
      <p:cViewPr varScale="1">
        <p:scale>
          <a:sx n="85" d="100"/>
          <a:sy n="85" d="100"/>
        </p:scale>
        <p:origin x="15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214"/>
    </p:cViewPr>
  </p:sorterViewPr>
  <p:notesViewPr>
    <p:cSldViewPr>
      <p:cViewPr varScale="1">
        <p:scale>
          <a:sx n="56" d="100"/>
          <a:sy n="56" d="100"/>
        </p:scale>
        <p:origin x="-2693" y="-82"/>
      </p:cViewPr>
      <p:guideLst>
        <p:guide orient="horz" pos="3133"/>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0672" cy="496164"/>
          </a:xfrm>
          <a:prstGeom prst="rect">
            <a:avLst/>
          </a:prstGeom>
          <a:noFill/>
          <a:ln w="9525">
            <a:noFill/>
            <a:miter lim="800000"/>
            <a:headEnd/>
            <a:tailEnd/>
          </a:ln>
          <a:effectLst/>
        </p:spPr>
        <p:txBody>
          <a:bodyPr vert="horz" wrap="square" lIns="93481" tIns="46742" rIns="93481" bIns="46742" numCol="1" anchor="t" anchorCtr="0" compatLnSpc="1">
            <a:prstTxWarp prst="textNoShape">
              <a:avLst/>
            </a:prstTxWarp>
          </a:bodyPr>
          <a:lstStyle>
            <a:lvl1pPr algn="l" defTabSz="933904" eaLnBrk="0" hangingPunct="0">
              <a:defRPr sz="1300"/>
            </a:lvl1pPr>
          </a:lstStyle>
          <a:p>
            <a:pPr>
              <a:defRPr/>
            </a:pPr>
            <a:endParaRPr lang="fr-FR"/>
          </a:p>
        </p:txBody>
      </p:sp>
      <p:sp>
        <p:nvSpPr>
          <p:cNvPr id="8195" name="Rectangle 3"/>
          <p:cNvSpPr>
            <a:spLocks noGrp="1" noChangeArrowheads="1"/>
          </p:cNvSpPr>
          <p:nvPr>
            <p:ph type="dt" sz="quarter" idx="1"/>
          </p:nvPr>
        </p:nvSpPr>
        <p:spPr bwMode="auto">
          <a:xfrm>
            <a:off x="3887328" y="0"/>
            <a:ext cx="2970672" cy="496164"/>
          </a:xfrm>
          <a:prstGeom prst="rect">
            <a:avLst/>
          </a:prstGeom>
          <a:noFill/>
          <a:ln w="9525">
            <a:noFill/>
            <a:miter lim="800000"/>
            <a:headEnd/>
            <a:tailEnd/>
          </a:ln>
          <a:effectLst/>
        </p:spPr>
        <p:txBody>
          <a:bodyPr vert="horz" wrap="square" lIns="93481" tIns="46742" rIns="93481" bIns="46742" numCol="1" anchor="t" anchorCtr="0" compatLnSpc="1">
            <a:prstTxWarp prst="textNoShape">
              <a:avLst/>
            </a:prstTxWarp>
          </a:bodyPr>
          <a:lstStyle>
            <a:lvl1pPr algn="r" defTabSz="933904" eaLnBrk="0" hangingPunct="0">
              <a:defRPr sz="1300"/>
            </a:lvl1pPr>
          </a:lstStyle>
          <a:p>
            <a:pPr>
              <a:defRPr/>
            </a:pPr>
            <a:endParaRPr lang="fr-FR"/>
          </a:p>
        </p:txBody>
      </p:sp>
      <p:sp>
        <p:nvSpPr>
          <p:cNvPr id="8196" name="Rectangle 4"/>
          <p:cNvSpPr>
            <a:spLocks noGrp="1" noChangeArrowheads="1"/>
          </p:cNvSpPr>
          <p:nvPr>
            <p:ph type="ftr" sz="quarter" idx="2"/>
          </p:nvPr>
        </p:nvSpPr>
        <p:spPr bwMode="auto">
          <a:xfrm>
            <a:off x="0" y="9451112"/>
            <a:ext cx="2970672" cy="496164"/>
          </a:xfrm>
          <a:prstGeom prst="rect">
            <a:avLst/>
          </a:prstGeom>
          <a:noFill/>
          <a:ln w="9525">
            <a:noFill/>
            <a:miter lim="800000"/>
            <a:headEnd/>
            <a:tailEnd/>
          </a:ln>
          <a:effectLst/>
        </p:spPr>
        <p:txBody>
          <a:bodyPr vert="horz" wrap="square" lIns="93481" tIns="46742" rIns="93481" bIns="46742" numCol="1" anchor="b" anchorCtr="0" compatLnSpc="1">
            <a:prstTxWarp prst="textNoShape">
              <a:avLst/>
            </a:prstTxWarp>
          </a:bodyPr>
          <a:lstStyle>
            <a:lvl1pPr algn="l" defTabSz="933904" eaLnBrk="0" hangingPunct="0">
              <a:defRPr sz="1300"/>
            </a:lvl1pPr>
          </a:lstStyle>
          <a:p>
            <a:pPr>
              <a:defRPr/>
            </a:pPr>
            <a:endParaRPr lang="fr-FR"/>
          </a:p>
        </p:txBody>
      </p:sp>
      <p:sp>
        <p:nvSpPr>
          <p:cNvPr id="8197" name="Rectangle 5"/>
          <p:cNvSpPr>
            <a:spLocks noGrp="1" noChangeArrowheads="1"/>
          </p:cNvSpPr>
          <p:nvPr>
            <p:ph type="sldNum" sz="quarter" idx="3"/>
          </p:nvPr>
        </p:nvSpPr>
        <p:spPr bwMode="auto">
          <a:xfrm>
            <a:off x="3887328" y="9451112"/>
            <a:ext cx="2970672" cy="496164"/>
          </a:xfrm>
          <a:prstGeom prst="rect">
            <a:avLst/>
          </a:prstGeom>
          <a:noFill/>
          <a:ln w="9525">
            <a:noFill/>
            <a:miter lim="800000"/>
            <a:headEnd/>
            <a:tailEnd/>
          </a:ln>
          <a:effectLst/>
        </p:spPr>
        <p:txBody>
          <a:bodyPr vert="horz" wrap="square" lIns="93481" tIns="46742" rIns="93481" bIns="46742" numCol="1" anchor="b" anchorCtr="0" compatLnSpc="1">
            <a:prstTxWarp prst="textNoShape">
              <a:avLst/>
            </a:prstTxWarp>
          </a:bodyPr>
          <a:lstStyle>
            <a:lvl1pPr algn="r" defTabSz="933904" eaLnBrk="0" hangingPunct="0">
              <a:defRPr sz="1300"/>
            </a:lvl1pPr>
          </a:lstStyle>
          <a:p>
            <a:pPr>
              <a:defRPr/>
            </a:pPr>
            <a:fld id="{F7755E11-1287-4AEB-8101-60503ACA6076}" type="slidenum">
              <a:rPr lang="fr-FR"/>
              <a:pPr>
                <a:defRPr/>
              </a:pPr>
              <a:t>‹N°›</a:t>
            </a:fld>
            <a:endParaRPr lang="fr-FR"/>
          </a:p>
        </p:txBody>
      </p:sp>
    </p:spTree>
    <p:extLst>
      <p:ext uri="{BB962C8B-B14F-4D97-AF65-F5344CB8AC3E}">
        <p14:creationId xmlns:p14="http://schemas.microsoft.com/office/powerpoint/2010/main" val="10154255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672" cy="496164"/>
          </a:xfrm>
          <a:prstGeom prst="rect">
            <a:avLst/>
          </a:prstGeom>
          <a:noFill/>
          <a:ln w="9525">
            <a:noFill/>
            <a:miter lim="800000"/>
            <a:headEnd/>
            <a:tailEnd/>
          </a:ln>
          <a:effectLst/>
        </p:spPr>
        <p:txBody>
          <a:bodyPr vert="horz" wrap="square" lIns="93481" tIns="46742" rIns="93481" bIns="46742" numCol="1" anchor="t" anchorCtr="0" compatLnSpc="1">
            <a:prstTxWarp prst="textNoShape">
              <a:avLst/>
            </a:prstTxWarp>
          </a:bodyPr>
          <a:lstStyle>
            <a:lvl1pPr algn="l" defTabSz="933904" eaLnBrk="0" hangingPunct="0">
              <a:defRPr sz="1300"/>
            </a:lvl1pPr>
          </a:lstStyle>
          <a:p>
            <a:pPr>
              <a:defRPr/>
            </a:pPr>
            <a:endParaRPr lang="fr-FR"/>
          </a:p>
        </p:txBody>
      </p:sp>
      <p:sp>
        <p:nvSpPr>
          <p:cNvPr id="3075" name="Rectangle 3"/>
          <p:cNvSpPr>
            <a:spLocks noGrp="1" noChangeArrowheads="1"/>
          </p:cNvSpPr>
          <p:nvPr>
            <p:ph type="dt" idx="1"/>
          </p:nvPr>
        </p:nvSpPr>
        <p:spPr bwMode="auto">
          <a:xfrm>
            <a:off x="3887328" y="0"/>
            <a:ext cx="2970672" cy="496164"/>
          </a:xfrm>
          <a:prstGeom prst="rect">
            <a:avLst/>
          </a:prstGeom>
          <a:noFill/>
          <a:ln w="9525">
            <a:noFill/>
            <a:miter lim="800000"/>
            <a:headEnd/>
            <a:tailEnd/>
          </a:ln>
          <a:effectLst/>
        </p:spPr>
        <p:txBody>
          <a:bodyPr vert="horz" wrap="square" lIns="93481" tIns="46742" rIns="93481" bIns="46742" numCol="1" anchor="t" anchorCtr="0" compatLnSpc="1">
            <a:prstTxWarp prst="textNoShape">
              <a:avLst/>
            </a:prstTxWarp>
          </a:bodyPr>
          <a:lstStyle>
            <a:lvl1pPr algn="r" defTabSz="933904" eaLnBrk="0" hangingPunct="0">
              <a:defRPr sz="1300"/>
            </a:lvl1pPr>
          </a:lstStyle>
          <a:p>
            <a:pPr>
              <a:defRPr/>
            </a:pPr>
            <a:endParaRPr lang="fr-FR"/>
          </a:p>
        </p:txBody>
      </p:sp>
      <p:sp>
        <p:nvSpPr>
          <p:cNvPr id="50180" name="Rectangle 4"/>
          <p:cNvSpPr>
            <a:spLocks noGrp="1" noRot="1" noChangeAspect="1" noChangeArrowheads="1" noTextEdit="1"/>
          </p:cNvSpPr>
          <p:nvPr>
            <p:ph type="sldImg" idx="2"/>
          </p:nvPr>
        </p:nvSpPr>
        <p:spPr bwMode="auto">
          <a:xfrm>
            <a:off x="944563" y="746125"/>
            <a:ext cx="4973637" cy="37306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3434" y="4724756"/>
            <a:ext cx="5031133" cy="4475074"/>
          </a:xfrm>
          <a:prstGeom prst="rect">
            <a:avLst/>
          </a:prstGeom>
          <a:noFill/>
          <a:ln w="9525">
            <a:noFill/>
            <a:miter lim="800000"/>
            <a:headEnd/>
            <a:tailEnd/>
          </a:ln>
          <a:effectLst/>
        </p:spPr>
        <p:txBody>
          <a:bodyPr vert="horz" wrap="square" lIns="93481" tIns="46742" rIns="93481" bIns="46742"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9451112"/>
            <a:ext cx="2970672" cy="496164"/>
          </a:xfrm>
          <a:prstGeom prst="rect">
            <a:avLst/>
          </a:prstGeom>
          <a:noFill/>
          <a:ln w="9525">
            <a:noFill/>
            <a:miter lim="800000"/>
            <a:headEnd/>
            <a:tailEnd/>
          </a:ln>
          <a:effectLst/>
        </p:spPr>
        <p:txBody>
          <a:bodyPr vert="horz" wrap="square" lIns="93481" tIns="46742" rIns="93481" bIns="46742" numCol="1" anchor="b" anchorCtr="0" compatLnSpc="1">
            <a:prstTxWarp prst="textNoShape">
              <a:avLst/>
            </a:prstTxWarp>
          </a:bodyPr>
          <a:lstStyle>
            <a:lvl1pPr algn="l" defTabSz="933904" eaLnBrk="0" hangingPunct="0">
              <a:defRPr sz="1300"/>
            </a:lvl1pPr>
          </a:lstStyle>
          <a:p>
            <a:pPr>
              <a:defRPr/>
            </a:pPr>
            <a:endParaRPr lang="fr-FR"/>
          </a:p>
        </p:txBody>
      </p:sp>
      <p:sp>
        <p:nvSpPr>
          <p:cNvPr id="3079" name="Rectangle 7"/>
          <p:cNvSpPr>
            <a:spLocks noGrp="1" noChangeArrowheads="1"/>
          </p:cNvSpPr>
          <p:nvPr>
            <p:ph type="sldNum" sz="quarter" idx="5"/>
          </p:nvPr>
        </p:nvSpPr>
        <p:spPr bwMode="auto">
          <a:xfrm>
            <a:off x="3887328" y="9451112"/>
            <a:ext cx="2970672" cy="496164"/>
          </a:xfrm>
          <a:prstGeom prst="rect">
            <a:avLst/>
          </a:prstGeom>
          <a:noFill/>
          <a:ln w="9525">
            <a:noFill/>
            <a:miter lim="800000"/>
            <a:headEnd/>
            <a:tailEnd/>
          </a:ln>
          <a:effectLst/>
        </p:spPr>
        <p:txBody>
          <a:bodyPr vert="horz" wrap="square" lIns="93481" tIns="46742" rIns="93481" bIns="46742" numCol="1" anchor="b" anchorCtr="0" compatLnSpc="1">
            <a:prstTxWarp prst="textNoShape">
              <a:avLst/>
            </a:prstTxWarp>
          </a:bodyPr>
          <a:lstStyle>
            <a:lvl1pPr algn="r" defTabSz="933904" eaLnBrk="0" hangingPunct="0">
              <a:defRPr sz="1300"/>
            </a:lvl1pPr>
          </a:lstStyle>
          <a:p>
            <a:pPr>
              <a:defRPr/>
            </a:pPr>
            <a:fld id="{8965080D-7C17-4748-89CA-17F49823EB6F}" type="slidenum">
              <a:rPr lang="fr-FR"/>
              <a:pPr>
                <a:defRPr/>
              </a:pPr>
              <a:t>‹N°›</a:t>
            </a:fld>
            <a:endParaRPr lang="fr-FR"/>
          </a:p>
        </p:txBody>
      </p:sp>
    </p:spTree>
    <p:extLst>
      <p:ext uri="{BB962C8B-B14F-4D97-AF65-F5344CB8AC3E}">
        <p14:creationId xmlns:p14="http://schemas.microsoft.com/office/powerpoint/2010/main" val="333377147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5F91A14-0F68-4905-AC8B-E50DDAA261C3}" type="slidenum">
              <a:rPr lang="en-US" smtClean="0"/>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2848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15</a:t>
            </a:fld>
            <a:endParaRPr lang="fr-FR"/>
          </a:p>
        </p:txBody>
      </p:sp>
    </p:spTree>
    <p:extLst>
      <p:ext uri="{BB962C8B-B14F-4D97-AF65-F5344CB8AC3E}">
        <p14:creationId xmlns:p14="http://schemas.microsoft.com/office/powerpoint/2010/main" val="395561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16</a:t>
            </a:fld>
            <a:endParaRPr lang="fr-FR"/>
          </a:p>
        </p:txBody>
      </p:sp>
    </p:spTree>
    <p:extLst>
      <p:ext uri="{BB962C8B-B14F-4D97-AF65-F5344CB8AC3E}">
        <p14:creationId xmlns:p14="http://schemas.microsoft.com/office/powerpoint/2010/main" val="2063158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17</a:t>
            </a:fld>
            <a:endParaRPr lang="fr-FR"/>
          </a:p>
        </p:txBody>
      </p:sp>
    </p:spTree>
    <p:extLst>
      <p:ext uri="{BB962C8B-B14F-4D97-AF65-F5344CB8AC3E}">
        <p14:creationId xmlns:p14="http://schemas.microsoft.com/office/powerpoint/2010/main" val="36993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18</a:t>
            </a:fld>
            <a:endParaRPr lang="fr-FR"/>
          </a:p>
        </p:txBody>
      </p:sp>
    </p:spTree>
    <p:extLst>
      <p:ext uri="{BB962C8B-B14F-4D97-AF65-F5344CB8AC3E}">
        <p14:creationId xmlns:p14="http://schemas.microsoft.com/office/powerpoint/2010/main" val="373372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19</a:t>
            </a:fld>
            <a:endParaRPr lang="fr-FR"/>
          </a:p>
        </p:txBody>
      </p:sp>
    </p:spTree>
    <p:extLst>
      <p:ext uri="{BB962C8B-B14F-4D97-AF65-F5344CB8AC3E}">
        <p14:creationId xmlns:p14="http://schemas.microsoft.com/office/powerpoint/2010/main" val="182731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20</a:t>
            </a:fld>
            <a:endParaRPr lang="fr-FR"/>
          </a:p>
        </p:txBody>
      </p:sp>
    </p:spTree>
    <p:extLst>
      <p:ext uri="{BB962C8B-B14F-4D97-AF65-F5344CB8AC3E}">
        <p14:creationId xmlns:p14="http://schemas.microsoft.com/office/powerpoint/2010/main" val="328509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22</a:t>
            </a:fld>
            <a:endParaRPr lang="fr-FR"/>
          </a:p>
        </p:txBody>
      </p:sp>
    </p:spTree>
    <p:extLst>
      <p:ext uri="{BB962C8B-B14F-4D97-AF65-F5344CB8AC3E}">
        <p14:creationId xmlns:p14="http://schemas.microsoft.com/office/powerpoint/2010/main" val="1247043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23</a:t>
            </a:fld>
            <a:endParaRPr lang="fr-FR"/>
          </a:p>
        </p:txBody>
      </p:sp>
    </p:spTree>
    <p:extLst>
      <p:ext uri="{BB962C8B-B14F-4D97-AF65-F5344CB8AC3E}">
        <p14:creationId xmlns:p14="http://schemas.microsoft.com/office/powerpoint/2010/main" val="4241772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24</a:t>
            </a:fld>
            <a:endParaRPr lang="fr-FR"/>
          </a:p>
        </p:txBody>
      </p:sp>
    </p:spTree>
    <p:extLst>
      <p:ext uri="{BB962C8B-B14F-4D97-AF65-F5344CB8AC3E}">
        <p14:creationId xmlns:p14="http://schemas.microsoft.com/office/powerpoint/2010/main" val="3802003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26</a:t>
            </a:fld>
            <a:endParaRPr lang="fr-FR"/>
          </a:p>
        </p:txBody>
      </p:sp>
    </p:spTree>
    <p:extLst>
      <p:ext uri="{BB962C8B-B14F-4D97-AF65-F5344CB8AC3E}">
        <p14:creationId xmlns:p14="http://schemas.microsoft.com/office/powerpoint/2010/main" val="110878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8965080D-7C17-4748-89CA-17F49823EB6F}" type="slidenum">
              <a:rPr lang="fr-FR" smtClean="0"/>
              <a:pPr>
                <a:defRPr/>
              </a:pPr>
              <a:t>3</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27</a:t>
            </a:fld>
            <a:endParaRPr lang="fr-FR"/>
          </a:p>
        </p:txBody>
      </p:sp>
    </p:spTree>
    <p:extLst>
      <p:ext uri="{BB962C8B-B14F-4D97-AF65-F5344CB8AC3E}">
        <p14:creationId xmlns:p14="http://schemas.microsoft.com/office/powerpoint/2010/main" val="225745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28</a:t>
            </a:fld>
            <a:endParaRPr lang="fr-FR"/>
          </a:p>
        </p:txBody>
      </p:sp>
    </p:spTree>
    <p:extLst>
      <p:ext uri="{BB962C8B-B14F-4D97-AF65-F5344CB8AC3E}">
        <p14:creationId xmlns:p14="http://schemas.microsoft.com/office/powerpoint/2010/main" val="3731519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29</a:t>
            </a:fld>
            <a:endParaRPr lang="fr-FR"/>
          </a:p>
        </p:txBody>
      </p:sp>
    </p:spTree>
    <p:extLst>
      <p:ext uri="{BB962C8B-B14F-4D97-AF65-F5344CB8AC3E}">
        <p14:creationId xmlns:p14="http://schemas.microsoft.com/office/powerpoint/2010/main" val="2482024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30</a:t>
            </a:fld>
            <a:endParaRPr lang="fr-FR"/>
          </a:p>
        </p:txBody>
      </p:sp>
    </p:spTree>
    <p:extLst>
      <p:ext uri="{BB962C8B-B14F-4D97-AF65-F5344CB8AC3E}">
        <p14:creationId xmlns:p14="http://schemas.microsoft.com/office/powerpoint/2010/main" val="1942855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31</a:t>
            </a:fld>
            <a:endParaRPr lang="fr-FR"/>
          </a:p>
        </p:txBody>
      </p:sp>
    </p:spTree>
    <p:extLst>
      <p:ext uri="{BB962C8B-B14F-4D97-AF65-F5344CB8AC3E}">
        <p14:creationId xmlns:p14="http://schemas.microsoft.com/office/powerpoint/2010/main" val="3466691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32</a:t>
            </a:fld>
            <a:endParaRPr lang="fr-FR"/>
          </a:p>
        </p:txBody>
      </p:sp>
    </p:spTree>
    <p:extLst>
      <p:ext uri="{BB962C8B-B14F-4D97-AF65-F5344CB8AC3E}">
        <p14:creationId xmlns:p14="http://schemas.microsoft.com/office/powerpoint/2010/main" val="4242642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33</a:t>
            </a:fld>
            <a:endParaRPr lang="fr-FR"/>
          </a:p>
        </p:txBody>
      </p:sp>
    </p:spTree>
    <p:extLst>
      <p:ext uri="{BB962C8B-B14F-4D97-AF65-F5344CB8AC3E}">
        <p14:creationId xmlns:p14="http://schemas.microsoft.com/office/powerpoint/2010/main" val="747582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34</a:t>
            </a:fld>
            <a:endParaRPr lang="fr-FR"/>
          </a:p>
        </p:txBody>
      </p:sp>
    </p:spTree>
    <p:extLst>
      <p:ext uri="{BB962C8B-B14F-4D97-AF65-F5344CB8AC3E}">
        <p14:creationId xmlns:p14="http://schemas.microsoft.com/office/powerpoint/2010/main" val="4187378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35</a:t>
            </a:fld>
            <a:endParaRPr lang="fr-FR"/>
          </a:p>
        </p:txBody>
      </p:sp>
    </p:spTree>
    <p:extLst>
      <p:ext uri="{BB962C8B-B14F-4D97-AF65-F5344CB8AC3E}">
        <p14:creationId xmlns:p14="http://schemas.microsoft.com/office/powerpoint/2010/main" val="140200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36</a:t>
            </a:fld>
            <a:endParaRPr lang="fr-FR"/>
          </a:p>
        </p:txBody>
      </p:sp>
    </p:spTree>
    <p:extLst>
      <p:ext uri="{BB962C8B-B14F-4D97-AF65-F5344CB8AC3E}">
        <p14:creationId xmlns:p14="http://schemas.microsoft.com/office/powerpoint/2010/main" val="239531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4</a:t>
            </a:fld>
            <a:endParaRPr lang="fr-FR"/>
          </a:p>
        </p:txBody>
      </p:sp>
    </p:spTree>
    <p:extLst>
      <p:ext uri="{BB962C8B-B14F-4D97-AF65-F5344CB8AC3E}">
        <p14:creationId xmlns:p14="http://schemas.microsoft.com/office/powerpoint/2010/main" val="614168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image des diapositives 1">
            <a:extLst>
              <a:ext uri="{FF2B5EF4-FFF2-40B4-BE49-F238E27FC236}">
                <a16:creationId xmlns:a16="http://schemas.microsoft.com/office/drawing/2014/main" id="{872DDC17-9921-4609-896E-1BE9B2448D52}"/>
              </a:ext>
            </a:extLst>
          </p:cNvPr>
          <p:cNvSpPr>
            <a:spLocks noGrp="1" noRot="1" noChangeAspect="1" noChangeArrowheads="1" noTextEdit="1"/>
          </p:cNvSpPr>
          <p:nvPr>
            <p:ph type="sldImg"/>
          </p:nvPr>
        </p:nvSpPr>
        <p:spPr>
          <a:ln/>
        </p:spPr>
      </p:sp>
      <p:sp>
        <p:nvSpPr>
          <p:cNvPr id="5123" name="Espace réservé des notes 2">
            <a:extLst>
              <a:ext uri="{FF2B5EF4-FFF2-40B4-BE49-F238E27FC236}">
                <a16:creationId xmlns:a16="http://schemas.microsoft.com/office/drawing/2014/main" id="{5A1EF557-85C3-4CA3-A03E-4E32A8266D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Times New Roman" panose="02020603050405020304" pitchFamily="18" charset="0"/>
            </a:endParaRPr>
          </a:p>
        </p:txBody>
      </p:sp>
      <p:sp>
        <p:nvSpPr>
          <p:cNvPr id="5124" name="Espace réservé du numéro de diapositive 3">
            <a:extLst>
              <a:ext uri="{FF2B5EF4-FFF2-40B4-BE49-F238E27FC236}">
                <a16:creationId xmlns:a16="http://schemas.microsoft.com/office/drawing/2014/main" id="{070B5AF7-AA50-4CAC-B375-F5C2E8391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42950" indent="-285750" defTabSz="925513">
              <a:defRPr sz="4400" b="1">
                <a:solidFill>
                  <a:srgbClr val="000000"/>
                </a:solidFill>
                <a:latin typeface="Times New Roman" panose="02020603050405020304" pitchFamily="18" charset="0"/>
              </a:defRPr>
            </a:lvl2pPr>
            <a:lvl3pPr marL="1143000" indent="-228600" defTabSz="925513">
              <a:defRPr sz="4400" b="1">
                <a:solidFill>
                  <a:srgbClr val="000000"/>
                </a:solidFill>
                <a:latin typeface="Times New Roman" panose="02020603050405020304" pitchFamily="18" charset="0"/>
              </a:defRPr>
            </a:lvl3pPr>
            <a:lvl4pPr marL="1600200" indent="-228600" defTabSz="925513">
              <a:defRPr sz="4400" b="1">
                <a:solidFill>
                  <a:srgbClr val="000000"/>
                </a:solidFill>
                <a:latin typeface="Times New Roman" panose="02020603050405020304" pitchFamily="18" charset="0"/>
              </a:defRPr>
            </a:lvl4pPr>
            <a:lvl5pPr marL="2057400" indent="-228600" defTabSz="925513">
              <a:defRPr sz="4400" b="1">
                <a:solidFill>
                  <a:srgbClr val="000000"/>
                </a:solidFill>
                <a:latin typeface="Times New Roman" panose="02020603050405020304" pitchFamily="18" charset="0"/>
              </a:defRPr>
            </a:lvl5pPr>
            <a:lvl6pPr marL="2514600" indent="-228600"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89D9D232-5AF0-40C1-B288-4DF5400573D1}" type="slidenum">
              <a:rPr lang="en-US" altLang="fr-FR" sz="1100" b="0">
                <a:solidFill>
                  <a:schemeClr val="tx1"/>
                </a:solidFill>
              </a:rPr>
              <a:pPr/>
              <a:t>37</a:t>
            </a:fld>
            <a:endParaRPr lang="en-US" altLang="fr-FR" sz="1100" b="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9803D0E-3FFF-4A41-A8E2-53AA2BDF40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629CAD93-FC02-44B9-B658-89BF7ECD8007}" type="slidenum">
              <a:rPr lang="en-US" altLang="fr-FR" sz="1100" b="0">
                <a:solidFill>
                  <a:schemeClr val="tx1"/>
                </a:solidFill>
              </a:rPr>
              <a:pPr/>
              <a:t>38</a:t>
            </a:fld>
            <a:endParaRPr lang="en-US" altLang="fr-FR" sz="1100" b="0">
              <a:solidFill>
                <a:schemeClr val="tx1"/>
              </a:solidFill>
            </a:endParaRPr>
          </a:p>
        </p:txBody>
      </p:sp>
      <p:sp>
        <p:nvSpPr>
          <p:cNvPr id="31747" name="Rectangle 2">
            <a:extLst>
              <a:ext uri="{FF2B5EF4-FFF2-40B4-BE49-F238E27FC236}">
                <a16:creationId xmlns:a16="http://schemas.microsoft.com/office/drawing/2014/main" id="{011FEA1C-7099-4790-83FA-F9FF85307DD2}"/>
              </a:ext>
            </a:extLst>
          </p:cNvPr>
          <p:cNvSpPr>
            <a:spLocks noChangeArrowheads="1"/>
          </p:cNvSpPr>
          <p:nvPr/>
        </p:nvSpPr>
        <p:spPr bwMode="auto">
          <a:xfrm>
            <a:off x="3851275"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31748" name="Rectangle 3">
            <a:extLst>
              <a:ext uri="{FF2B5EF4-FFF2-40B4-BE49-F238E27FC236}">
                <a16:creationId xmlns:a16="http://schemas.microsoft.com/office/drawing/2014/main" id="{2A74EAFF-306B-4804-897E-76F785D6FC31}"/>
              </a:ext>
            </a:extLst>
          </p:cNvPr>
          <p:cNvSpPr>
            <a:spLocks noChangeArrowheads="1"/>
          </p:cNvSpPr>
          <p:nvPr/>
        </p:nvSpPr>
        <p:spPr bwMode="auto">
          <a:xfrm>
            <a:off x="3851275" y="9431338"/>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307" tIns="0" rIns="19307" bIns="0" anchor="b"/>
          <a:lstStyle>
            <a:lvl1pPr defTabSz="960438">
              <a:defRPr sz="4400" b="1">
                <a:solidFill>
                  <a:srgbClr val="000000"/>
                </a:solidFill>
                <a:latin typeface="Times New Roman" panose="02020603050405020304" pitchFamily="18" charset="0"/>
              </a:defRPr>
            </a:lvl1pPr>
            <a:lvl2pPr marL="742950" indent="-285750" defTabSz="960438">
              <a:defRPr sz="4400" b="1">
                <a:solidFill>
                  <a:srgbClr val="000000"/>
                </a:solidFill>
                <a:latin typeface="Times New Roman" panose="02020603050405020304" pitchFamily="18" charset="0"/>
              </a:defRPr>
            </a:lvl2pPr>
            <a:lvl3pPr marL="1143000" indent="-228600" defTabSz="960438">
              <a:defRPr sz="4400" b="1">
                <a:solidFill>
                  <a:srgbClr val="000000"/>
                </a:solidFill>
                <a:latin typeface="Times New Roman" panose="02020603050405020304" pitchFamily="18" charset="0"/>
              </a:defRPr>
            </a:lvl3pPr>
            <a:lvl4pPr marL="1600200" indent="-228600" defTabSz="960438">
              <a:defRPr sz="4400" b="1">
                <a:solidFill>
                  <a:srgbClr val="000000"/>
                </a:solidFill>
                <a:latin typeface="Times New Roman" panose="02020603050405020304" pitchFamily="18" charset="0"/>
              </a:defRPr>
            </a:lvl4pPr>
            <a:lvl5pPr marL="2057400" indent="-228600" defTabSz="960438">
              <a:defRPr sz="4400" b="1">
                <a:solidFill>
                  <a:srgbClr val="000000"/>
                </a:solidFill>
                <a:latin typeface="Times New Roman" panose="02020603050405020304" pitchFamily="18" charset="0"/>
              </a:defRPr>
            </a:lvl5pPr>
            <a:lvl6pPr marL="2514600" indent="-228600" defTabSz="960438"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60438"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60438"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60438" eaLnBrk="0" fontAlgn="base" hangingPunct="0">
              <a:spcBef>
                <a:spcPct val="0"/>
              </a:spcBef>
              <a:spcAft>
                <a:spcPct val="0"/>
              </a:spcAft>
              <a:defRPr sz="4400" b="1">
                <a:solidFill>
                  <a:srgbClr val="000000"/>
                </a:solidFill>
                <a:latin typeface="Times New Roman" panose="02020603050405020304" pitchFamily="18" charset="0"/>
              </a:defRPr>
            </a:lvl9pPr>
          </a:lstStyle>
          <a:p>
            <a:pPr algn="r"/>
            <a:r>
              <a:rPr lang="en-US" altLang="fr-FR" sz="1000" b="0" i="1">
                <a:solidFill>
                  <a:schemeClr val="tx1"/>
                </a:solidFill>
              </a:rPr>
              <a:t>18</a:t>
            </a:r>
          </a:p>
        </p:txBody>
      </p:sp>
      <p:sp>
        <p:nvSpPr>
          <p:cNvPr id="31749" name="Rectangle 4">
            <a:extLst>
              <a:ext uri="{FF2B5EF4-FFF2-40B4-BE49-F238E27FC236}">
                <a16:creationId xmlns:a16="http://schemas.microsoft.com/office/drawing/2014/main" id="{083973A8-9A1C-4B0A-A60F-C199093B5B82}"/>
              </a:ext>
            </a:extLst>
          </p:cNvPr>
          <p:cNvSpPr>
            <a:spLocks noChangeArrowheads="1"/>
          </p:cNvSpPr>
          <p:nvPr/>
        </p:nvSpPr>
        <p:spPr bwMode="auto">
          <a:xfrm>
            <a:off x="0" y="9431338"/>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31750" name="Rectangle 5">
            <a:extLst>
              <a:ext uri="{FF2B5EF4-FFF2-40B4-BE49-F238E27FC236}">
                <a16:creationId xmlns:a16="http://schemas.microsoft.com/office/drawing/2014/main" id="{52561B4E-7339-4531-B978-78DCB0624314}"/>
              </a:ext>
            </a:extLst>
          </p:cNvPr>
          <p:cNvSpPr>
            <a:spLocks noChangeArrowheads="1"/>
          </p:cNvSpP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31751" name="Rectangle 6">
            <a:extLst>
              <a:ext uri="{FF2B5EF4-FFF2-40B4-BE49-F238E27FC236}">
                <a16:creationId xmlns:a16="http://schemas.microsoft.com/office/drawing/2014/main" id="{F6CD0399-F9DA-4DCA-A0F1-2E661C98AEA3}"/>
              </a:ext>
            </a:extLst>
          </p:cNvPr>
          <p:cNvSpPr>
            <a:spLocks noGrp="1" noRot="1" noChangeAspect="1" noChangeArrowheads="1" noTextEdit="1"/>
          </p:cNvSpPr>
          <p:nvPr>
            <p:ph type="sldImg"/>
          </p:nvPr>
        </p:nvSpPr>
        <p:spPr>
          <a:ln w="12700" cap="flat">
            <a:solidFill>
              <a:schemeClr val="tx1"/>
            </a:solidFill>
          </a:ln>
        </p:spPr>
      </p:sp>
      <p:sp>
        <p:nvSpPr>
          <p:cNvPr id="31752" name="Rectangle 7">
            <a:extLst>
              <a:ext uri="{FF2B5EF4-FFF2-40B4-BE49-F238E27FC236}">
                <a16:creationId xmlns:a16="http://schemas.microsoft.com/office/drawing/2014/main" id="{678F0C9A-D48A-41AD-9D46-200FB9098B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96" tIns="45043" rIns="91696" bIns="45043"/>
          <a:lstStyle/>
          <a:p>
            <a:r>
              <a:rPr lang="en-GB" altLang="fr-FR">
                <a:latin typeface="Times New Roman" panose="02020603050405020304" pitchFamily="18" charset="0"/>
              </a:rPr>
              <a:t>These two definitions are needed to implement the idea of market risk.  To do this, we use a specific “market portfolio”.  </a:t>
            </a:r>
            <a:r>
              <a:rPr lang="en-GB" altLang="fr-FR" i="1">
                <a:latin typeface="Times New Roman" panose="02020603050405020304" pitchFamily="18" charset="0"/>
              </a:rPr>
              <a:t>[Why not use SBF120 instead of CAC40?  We can.  But the correlation between monthly returns on these two indices – 60 months ending Nov 2003 – was 99.7%.]</a:t>
            </a:r>
            <a:r>
              <a:rPr lang="en-GB" altLang="fr-FR">
                <a:latin typeface="Times New Roman" panose="02020603050405020304" pitchFamily="18" charset="0"/>
              </a:rPr>
              <a:t> A measure of market risk (relative to a particular market portfolio) is beta.  Let’s try to understand how it works.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FFCF065-24C5-4628-819D-5F03F05C6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42950" indent="-285750" defTabSz="925513">
              <a:defRPr sz="4400" b="1">
                <a:solidFill>
                  <a:srgbClr val="000000"/>
                </a:solidFill>
                <a:latin typeface="Times New Roman" panose="02020603050405020304" pitchFamily="18" charset="0"/>
              </a:defRPr>
            </a:lvl2pPr>
            <a:lvl3pPr marL="1143000" indent="-228600" defTabSz="925513">
              <a:defRPr sz="4400" b="1">
                <a:solidFill>
                  <a:srgbClr val="000000"/>
                </a:solidFill>
                <a:latin typeface="Times New Roman" panose="02020603050405020304" pitchFamily="18" charset="0"/>
              </a:defRPr>
            </a:lvl3pPr>
            <a:lvl4pPr marL="1600200" indent="-228600" defTabSz="925513">
              <a:defRPr sz="4400" b="1">
                <a:solidFill>
                  <a:srgbClr val="000000"/>
                </a:solidFill>
                <a:latin typeface="Times New Roman" panose="02020603050405020304" pitchFamily="18" charset="0"/>
              </a:defRPr>
            </a:lvl4pPr>
            <a:lvl5pPr marL="2057400" indent="-228600" defTabSz="925513">
              <a:defRPr sz="4400" b="1">
                <a:solidFill>
                  <a:srgbClr val="000000"/>
                </a:solidFill>
                <a:latin typeface="Times New Roman" panose="02020603050405020304" pitchFamily="18" charset="0"/>
              </a:defRPr>
            </a:lvl5pPr>
            <a:lvl6pPr marL="2514600" indent="-228600"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EBE6A5CC-BE6E-4850-B7E0-8E1927092F90}" type="slidenum">
              <a:rPr lang="en-US" altLang="fr-FR" sz="1100" b="0">
                <a:solidFill>
                  <a:schemeClr val="tx1"/>
                </a:solidFill>
              </a:rPr>
              <a:pPr/>
              <a:t>39</a:t>
            </a:fld>
            <a:endParaRPr lang="en-US" altLang="fr-FR" sz="1100" b="0">
              <a:solidFill>
                <a:schemeClr val="tx1"/>
              </a:solidFill>
            </a:endParaRPr>
          </a:p>
        </p:txBody>
      </p:sp>
      <p:sp>
        <p:nvSpPr>
          <p:cNvPr id="33795" name="Rectangle 2">
            <a:extLst>
              <a:ext uri="{FF2B5EF4-FFF2-40B4-BE49-F238E27FC236}">
                <a16:creationId xmlns:a16="http://schemas.microsoft.com/office/drawing/2014/main" id="{0B207D56-3EED-49B7-B8C3-BACF8EB10BE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5686E03-46D4-416F-98C9-E3EACC1AED5A}"/>
              </a:ext>
            </a:extLst>
          </p:cNvPr>
          <p:cNvSpPr>
            <a:spLocks noGrp="1" noChangeArrowheads="1"/>
          </p:cNvSpPr>
          <p:nvPr>
            <p:ph type="body" idx="1"/>
          </p:nvPr>
        </p:nvSpPr>
        <p:spPr>
          <a:xfrm>
            <a:off x="935038" y="4413250"/>
            <a:ext cx="5130800" cy="4683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i="1">
                <a:latin typeface="Times New Roman" panose="02020603050405020304" pitchFamily="18" charset="0"/>
              </a:rPr>
              <a:t>Explain that each point represents the pair (stock return; market return) for a particular month, for Air Liquide or for Bouygues.</a:t>
            </a:r>
          </a:p>
          <a:p>
            <a:r>
              <a:rPr lang="en-US" altLang="fr-FR">
                <a:latin typeface="Times New Roman" panose="02020603050405020304" pitchFamily="18" charset="0"/>
              </a:rPr>
              <a:t>Q: What is the difference between Air Liquide and Bouygues?</a:t>
            </a:r>
          </a:p>
          <a:p>
            <a:r>
              <a:rPr lang="en-US" altLang="fr-FR">
                <a:latin typeface="Times New Roman" panose="02020603050405020304" pitchFamily="18" charset="0"/>
              </a:rPr>
              <a:t>Q: Can you estimate the betas of Air Liquide and Bouygues?</a:t>
            </a:r>
          </a:p>
          <a:p>
            <a:r>
              <a:rPr lang="en-US" altLang="fr-FR">
                <a:latin typeface="Times New Roman" panose="02020603050405020304" pitchFamily="18" charset="0"/>
              </a:rPr>
              <a:t>Q: Which stock would want to hold if you expect the market to go up? Down?</a:t>
            </a:r>
          </a:p>
          <a:p>
            <a:r>
              <a:rPr lang="en-US" altLang="fr-FR" i="1">
                <a:latin typeface="Times New Roman" panose="02020603050405020304" pitchFamily="18" charset="0"/>
              </a:rPr>
              <a:t>[If students have difficulties, can discuss the next slide first, before discussing Air Liquide and Bouygues betas]</a:t>
            </a:r>
          </a:p>
          <a:p>
            <a:endParaRPr lang="en-US" altLang="fr-FR" i="1">
              <a:latin typeface="Times New Roman" panose="02020603050405020304" pitchFamily="18" charset="0"/>
            </a:endParaRPr>
          </a:p>
          <a:p>
            <a:r>
              <a:rPr lang="en-US" altLang="fr-FR" i="1">
                <a:latin typeface="Times New Roman" panose="02020603050405020304" pitchFamily="18" charset="0"/>
              </a:rPr>
              <a:t>A: Draw the line of best fit for each one.  To keep things simple, each line goes approximately through the origin. Then can estimate the sensitivity to the market by checking what point on the y-axis corresponds to 10% on the x-axis for each line of best fit.</a:t>
            </a:r>
          </a:p>
          <a:p>
            <a:endParaRPr lang="en-US" altLang="fr-FR" i="1">
              <a:latin typeface="Times New Roman" panose="02020603050405020304" pitchFamily="18" charset="0"/>
            </a:endParaRPr>
          </a:p>
          <a:p>
            <a:r>
              <a:rPr lang="en-US" altLang="fr-FR" i="1">
                <a:latin typeface="Times New Roman" panose="02020603050405020304" pitchFamily="18" charset="0"/>
              </a:rPr>
              <a:t>The actual betas are 0.31 for Air Liquide, and 1.49 for Bouygues.</a:t>
            </a:r>
          </a:p>
          <a:p>
            <a:endParaRPr lang="en-US" altLang="fr-FR" i="1">
              <a:latin typeface="Times New Roman" panose="02020603050405020304" pitchFamily="18" charset="0"/>
            </a:endParaRPr>
          </a:p>
          <a:p>
            <a:r>
              <a:rPr lang="en-US" altLang="fr-FR">
                <a:latin typeface="Times New Roman" panose="02020603050405020304" pitchFamily="18" charset="0"/>
              </a:rPr>
              <a:t>Q: ON AVERAGE, by how much does Air Liquide stock price change when the CAC40 goes up 1%?  What about Bouygues?  Why do you think they are different?</a:t>
            </a:r>
          </a:p>
          <a:p>
            <a:endParaRPr lang="en-US" altLang="fr-FR">
              <a:latin typeface="Times New Roman" panose="02020603050405020304" pitchFamily="18" charset="0"/>
            </a:endParaRPr>
          </a:p>
          <a:p>
            <a:r>
              <a:rPr lang="en-US" altLang="fr-FR" i="1">
                <a:latin typeface="Times New Roman" panose="02020603050405020304" pitchFamily="18" charset="0"/>
              </a:rPr>
              <a:t>[NB: Air Liquide core business: gas production for industry and medicine.  Bouygues – a conglomerate active in telecommunications, utilities management, media and construction]</a:t>
            </a:r>
          </a:p>
        </p:txBody>
      </p:sp>
      <p:sp>
        <p:nvSpPr>
          <p:cNvPr id="33797" name="Line 4">
            <a:extLst>
              <a:ext uri="{FF2B5EF4-FFF2-40B4-BE49-F238E27FC236}">
                <a16:creationId xmlns:a16="http://schemas.microsoft.com/office/drawing/2014/main" id="{341CD098-976A-405E-8C1F-2844A8F30878}"/>
              </a:ext>
            </a:extLst>
          </p:cNvPr>
          <p:cNvSpPr>
            <a:spLocks noChangeShapeType="1"/>
          </p:cNvSpPr>
          <p:nvPr/>
        </p:nvSpPr>
        <p:spPr bwMode="auto">
          <a:xfrm flipH="1">
            <a:off x="1230313" y="2686050"/>
            <a:ext cx="4692650" cy="457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fr-FR"/>
          </a:p>
        </p:txBody>
      </p:sp>
      <p:sp>
        <p:nvSpPr>
          <p:cNvPr id="33798" name="Line 5">
            <a:extLst>
              <a:ext uri="{FF2B5EF4-FFF2-40B4-BE49-F238E27FC236}">
                <a16:creationId xmlns:a16="http://schemas.microsoft.com/office/drawing/2014/main" id="{A6658070-AFD1-4239-B645-3EF0438155E1}"/>
              </a:ext>
            </a:extLst>
          </p:cNvPr>
          <p:cNvSpPr>
            <a:spLocks noChangeShapeType="1"/>
          </p:cNvSpPr>
          <p:nvPr/>
        </p:nvSpPr>
        <p:spPr bwMode="auto">
          <a:xfrm flipH="1">
            <a:off x="1797050" y="2228850"/>
            <a:ext cx="3486150" cy="13731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204983B-44EE-4037-9C84-ED516C0EE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0B13CE92-C371-4DC7-A8D1-11AC3E85F78C}" type="slidenum">
              <a:rPr lang="en-US" altLang="fr-FR" sz="1100" b="0">
                <a:solidFill>
                  <a:schemeClr val="tx1"/>
                </a:solidFill>
              </a:rPr>
              <a:pPr/>
              <a:t>40</a:t>
            </a:fld>
            <a:endParaRPr lang="en-US" altLang="fr-FR" sz="1100" b="0">
              <a:solidFill>
                <a:schemeClr val="tx1"/>
              </a:solidFill>
            </a:endParaRPr>
          </a:p>
        </p:txBody>
      </p:sp>
      <p:sp>
        <p:nvSpPr>
          <p:cNvPr id="35843" name="Rectangle 2">
            <a:extLst>
              <a:ext uri="{FF2B5EF4-FFF2-40B4-BE49-F238E27FC236}">
                <a16:creationId xmlns:a16="http://schemas.microsoft.com/office/drawing/2014/main" id="{1CEE3091-2B6E-40EF-A162-60917A311EE5}"/>
              </a:ext>
            </a:extLst>
          </p:cNvPr>
          <p:cNvSpPr>
            <a:spLocks noGrp="1" noRot="1" noChangeAspect="1" noChangeArrowheads="1" noTextEdit="1"/>
          </p:cNvSpPr>
          <p:nvPr>
            <p:ph type="sldImg"/>
          </p:nvPr>
        </p:nvSpPr>
        <p:spPr>
          <a:xfrm>
            <a:off x="925513" y="750888"/>
            <a:ext cx="4946650" cy="3709987"/>
          </a:xfrm>
          <a:ln/>
        </p:spPr>
      </p:sp>
      <p:sp>
        <p:nvSpPr>
          <p:cNvPr id="35844" name="Rectangle 3">
            <a:extLst>
              <a:ext uri="{FF2B5EF4-FFF2-40B4-BE49-F238E27FC236}">
                <a16:creationId xmlns:a16="http://schemas.microsoft.com/office/drawing/2014/main" id="{AA42C644-B485-475D-836A-7CB15DFB9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rPr>
              <a:t>Fortunately, don’t need to draw lines and measure slopes every time – can do it using linear regression.</a:t>
            </a:r>
          </a:p>
          <a:p>
            <a:endParaRPr lang="en-US" altLang="en-US">
              <a:latin typeface="Times New Roman" panose="02020603050405020304" pitchFamily="18" charset="0"/>
            </a:endParaRPr>
          </a:p>
          <a:p>
            <a:r>
              <a:rPr lang="en-US" altLang="en-US">
                <a:latin typeface="Times New Roman" panose="02020603050405020304" pitchFamily="18" charset="0"/>
              </a:rPr>
              <a:t>Q: What is the beta of the market?</a:t>
            </a:r>
          </a:p>
          <a:p>
            <a:endParaRPr lang="en-US" altLang="en-US">
              <a:latin typeface="Times New Roman" panose="02020603050405020304" pitchFamily="18" charset="0"/>
            </a:endParaRPr>
          </a:p>
          <a:p>
            <a:r>
              <a:rPr lang="en-US" altLang="en-US">
                <a:latin typeface="Times New Roman" panose="02020603050405020304" pitchFamily="18" charset="0"/>
              </a:rPr>
              <a:t>TN: What is the formula for beta?  Remember from linear regression, alpha is a constant, and epsilon is uncorrelated with the market return.  So if we take the covariance of stock and market return, we get beta times the variance of the market.  </a:t>
            </a:r>
            <a:r>
              <a:rPr lang="en-US" altLang="en-US" i="1">
                <a:latin typeface="Times New Roman" panose="02020603050405020304" pitchFamily="18" charset="0"/>
              </a:rPr>
              <a:t>[Show]</a:t>
            </a:r>
            <a:r>
              <a:rPr lang="en-US" altLang="en-US">
                <a:latin typeface="Times New Roman" panose="02020603050405020304" pitchFamily="18" charset="0"/>
              </a:rPr>
              <a:t>  This gives us the formula for beta on the next page.</a:t>
            </a:r>
            <a:endParaRPr lang="en-GB"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CD200D3-56A8-4799-9EDD-D21A43EC1A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42950" indent="-285750" defTabSz="925513">
              <a:defRPr sz="4400" b="1">
                <a:solidFill>
                  <a:srgbClr val="000000"/>
                </a:solidFill>
                <a:latin typeface="Times New Roman" panose="02020603050405020304" pitchFamily="18" charset="0"/>
              </a:defRPr>
            </a:lvl2pPr>
            <a:lvl3pPr marL="1143000" indent="-228600" defTabSz="925513">
              <a:defRPr sz="4400" b="1">
                <a:solidFill>
                  <a:srgbClr val="000000"/>
                </a:solidFill>
                <a:latin typeface="Times New Roman" panose="02020603050405020304" pitchFamily="18" charset="0"/>
              </a:defRPr>
            </a:lvl3pPr>
            <a:lvl4pPr marL="1600200" indent="-228600" defTabSz="925513">
              <a:defRPr sz="4400" b="1">
                <a:solidFill>
                  <a:srgbClr val="000000"/>
                </a:solidFill>
                <a:latin typeface="Times New Roman" panose="02020603050405020304" pitchFamily="18" charset="0"/>
              </a:defRPr>
            </a:lvl4pPr>
            <a:lvl5pPr marL="2057400" indent="-228600" defTabSz="925513">
              <a:defRPr sz="4400" b="1">
                <a:solidFill>
                  <a:srgbClr val="000000"/>
                </a:solidFill>
                <a:latin typeface="Times New Roman" panose="02020603050405020304" pitchFamily="18" charset="0"/>
              </a:defRPr>
            </a:lvl5pPr>
            <a:lvl6pPr marL="2514600" indent="-228600"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8E7BD811-3756-4D8D-9FB7-F4F54644684A}" type="slidenum">
              <a:rPr lang="en-US" altLang="fr-FR" sz="1100" b="0">
                <a:solidFill>
                  <a:schemeClr val="tx1"/>
                </a:solidFill>
              </a:rPr>
              <a:pPr/>
              <a:t>41</a:t>
            </a:fld>
            <a:endParaRPr lang="en-US" altLang="fr-FR" sz="1100" b="0">
              <a:solidFill>
                <a:schemeClr val="tx1"/>
              </a:solidFill>
            </a:endParaRPr>
          </a:p>
        </p:txBody>
      </p:sp>
      <p:sp>
        <p:nvSpPr>
          <p:cNvPr id="37891" name="Rectangle 2">
            <a:extLst>
              <a:ext uri="{FF2B5EF4-FFF2-40B4-BE49-F238E27FC236}">
                <a16:creationId xmlns:a16="http://schemas.microsoft.com/office/drawing/2014/main" id="{5ACA688C-D49E-43FC-B458-F62F454BCDA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8C763CF-E0F0-464A-87FD-A952E6262D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i="1">
                <a:solidFill>
                  <a:schemeClr val="accent2"/>
                </a:solidFill>
                <a:latin typeface="Times New Roman" panose="02020603050405020304" pitchFamily="18" charset="0"/>
              </a:rPr>
              <a:t>Examples of betas, mostly they make intuitive sense (e.g. when times are bad, people tend to flock to gold, hence gold mining companies have a low market beta).  Of course, betas also depend on firm leverage (which we’ll discuss later).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5BE5679-10E5-4B24-8C70-7F21708DF1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9A46E6B0-4779-4E3E-A8C5-D0710B6971D1}" type="slidenum">
              <a:rPr lang="en-US" altLang="fr-FR" sz="1100" b="0">
                <a:solidFill>
                  <a:schemeClr val="tx1"/>
                </a:solidFill>
              </a:rPr>
              <a:pPr/>
              <a:t>42</a:t>
            </a:fld>
            <a:endParaRPr lang="en-US" altLang="fr-FR" sz="1100" b="0">
              <a:solidFill>
                <a:schemeClr val="tx1"/>
              </a:solidFill>
            </a:endParaRPr>
          </a:p>
        </p:txBody>
      </p:sp>
      <p:sp>
        <p:nvSpPr>
          <p:cNvPr id="48131" name="Rectangle 2">
            <a:extLst>
              <a:ext uri="{FF2B5EF4-FFF2-40B4-BE49-F238E27FC236}">
                <a16:creationId xmlns:a16="http://schemas.microsoft.com/office/drawing/2014/main" id="{8FBF9DC4-4463-4A59-9238-5F1CB03BAA73}"/>
              </a:ext>
            </a:extLst>
          </p:cNvPr>
          <p:cNvSpPr>
            <a:spLocks noGrp="1" noRot="1" noChangeAspect="1" noChangeArrowheads="1" noTextEdit="1"/>
          </p:cNvSpPr>
          <p:nvPr>
            <p:ph type="sldImg"/>
          </p:nvPr>
        </p:nvSpPr>
        <p:spPr>
          <a:ln w="12700" cap="flat">
            <a:solidFill>
              <a:schemeClr val="tx1"/>
            </a:solidFill>
          </a:ln>
        </p:spPr>
      </p:sp>
      <p:sp>
        <p:nvSpPr>
          <p:cNvPr id="48132" name="Rectangle 3">
            <a:extLst>
              <a:ext uri="{FF2B5EF4-FFF2-40B4-BE49-F238E27FC236}">
                <a16:creationId xmlns:a16="http://schemas.microsoft.com/office/drawing/2014/main" id="{5D616EE8-5DA8-44FC-AD91-6EF8A3DF00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98" tIns="46251" rIns="92498" bIns="46251"/>
          <a:lstStyle/>
          <a:p>
            <a:r>
              <a:rPr lang="en-US" altLang="fr-FR">
                <a:latin typeface="Times New Roman" panose="02020603050405020304" pitchFamily="18" charset="0"/>
              </a:rPr>
              <a:t>From the geometry of the SML, we can now write down the equation linking expected returns and beta.  </a:t>
            </a:r>
            <a:r>
              <a:rPr lang="en-US" altLang="fr-FR" i="1">
                <a:latin typeface="Times New Roman" panose="02020603050405020304" pitchFamily="18" charset="0"/>
              </a:rPr>
              <a:t>[Show that the line whose equation the SML represents passes through the risk-free portfolio and through the market portfolio].</a:t>
            </a:r>
          </a:p>
          <a:p>
            <a:endParaRPr lang="en-US" altLang="fr-FR" i="1">
              <a:latin typeface="Times New Roman" panose="02020603050405020304" pitchFamily="18" charset="0"/>
            </a:endParaRPr>
          </a:p>
          <a:p>
            <a:r>
              <a:rPr lang="en-US" altLang="fr-FR">
                <a:latin typeface="Times New Roman" panose="02020603050405020304" pitchFamily="18" charset="0"/>
              </a:rPr>
              <a:t>We will now show how you can get the CAPM equation in a more rigorous way.</a:t>
            </a:r>
          </a:p>
        </p:txBody>
      </p:sp>
      <p:sp>
        <p:nvSpPr>
          <p:cNvPr id="48133" name="Oval 5">
            <a:extLst>
              <a:ext uri="{FF2B5EF4-FFF2-40B4-BE49-F238E27FC236}">
                <a16:creationId xmlns:a16="http://schemas.microsoft.com/office/drawing/2014/main" id="{00C3C436-6A72-4C7C-977B-056B7A073BB9}"/>
              </a:ext>
            </a:extLst>
          </p:cNvPr>
          <p:cNvSpPr>
            <a:spLocks noChangeArrowheads="1"/>
          </p:cNvSpPr>
          <p:nvPr/>
        </p:nvSpPr>
        <p:spPr bwMode="auto">
          <a:xfrm>
            <a:off x="2501900" y="2238375"/>
            <a:ext cx="276225" cy="35083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48134" name="Oval 6">
            <a:extLst>
              <a:ext uri="{FF2B5EF4-FFF2-40B4-BE49-F238E27FC236}">
                <a16:creationId xmlns:a16="http://schemas.microsoft.com/office/drawing/2014/main" id="{32718548-7789-4A24-8500-07397A4BF3EE}"/>
              </a:ext>
            </a:extLst>
          </p:cNvPr>
          <p:cNvSpPr>
            <a:spLocks noChangeArrowheads="1"/>
          </p:cNvSpPr>
          <p:nvPr/>
        </p:nvSpPr>
        <p:spPr bwMode="auto">
          <a:xfrm>
            <a:off x="3260725" y="2100263"/>
            <a:ext cx="1447800" cy="4889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48135" name="Oval 7">
            <a:extLst>
              <a:ext uri="{FF2B5EF4-FFF2-40B4-BE49-F238E27FC236}">
                <a16:creationId xmlns:a16="http://schemas.microsoft.com/office/drawing/2014/main" id="{29179804-07AA-4F1E-ABEE-C9342B5A3274}"/>
              </a:ext>
            </a:extLst>
          </p:cNvPr>
          <p:cNvSpPr>
            <a:spLocks noChangeArrowheads="1"/>
          </p:cNvSpPr>
          <p:nvPr/>
        </p:nvSpPr>
        <p:spPr bwMode="auto">
          <a:xfrm>
            <a:off x="2986088" y="2100263"/>
            <a:ext cx="274637" cy="558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48136" name="Line 9">
            <a:extLst>
              <a:ext uri="{FF2B5EF4-FFF2-40B4-BE49-F238E27FC236}">
                <a16:creationId xmlns:a16="http://schemas.microsoft.com/office/drawing/2014/main" id="{80773067-BB6B-477A-844C-115DBA867270}"/>
              </a:ext>
            </a:extLst>
          </p:cNvPr>
          <p:cNvSpPr>
            <a:spLocks noChangeShapeType="1"/>
          </p:cNvSpPr>
          <p:nvPr/>
        </p:nvSpPr>
        <p:spPr bwMode="auto">
          <a:xfrm flipV="1">
            <a:off x="2640013" y="2659063"/>
            <a:ext cx="0" cy="6286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48137" name="Line 10">
            <a:extLst>
              <a:ext uri="{FF2B5EF4-FFF2-40B4-BE49-F238E27FC236}">
                <a16:creationId xmlns:a16="http://schemas.microsoft.com/office/drawing/2014/main" id="{709F8A14-6FAD-4D3B-9936-D0FB0E43CD14}"/>
              </a:ext>
            </a:extLst>
          </p:cNvPr>
          <p:cNvSpPr>
            <a:spLocks noChangeShapeType="1"/>
          </p:cNvSpPr>
          <p:nvPr/>
        </p:nvSpPr>
        <p:spPr bwMode="auto">
          <a:xfrm flipV="1">
            <a:off x="3881438" y="2659063"/>
            <a:ext cx="0" cy="9080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48138" name="Line 11">
            <a:extLst>
              <a:ext uri="{FF2B5EF4-FFF2-40B4-BE49-F238E27FC236}">
                <a16:creationId xmlns:a16="http://schemas.microsoft.com/office/drawing/2014/main" id="{06837A5A-0CBD-4BA6-A3CA-A3549E0ACDA7}"/>
              </a:ext>
            </a:extLst>
          </p:cNvPr>
          <p:cNvSpPr>
            <a:spLocks noChangeShapeType="1"/>
          </p:cNvSpPr>
          <p:nvPr/>
        </p:nvSpPr>
        <p:spPr bwMode="auto">
          <a:xfrm flipV="1">
            <a:off x="3124200" y="2728913"/>
            <a:ext cx="0" cy="1117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F3B7E9B-56AB-4805-8B37-6EA093B9D2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C9BB3B02-2DE2-4A36-B7A8-562A7B580839}" type="slidenum">
              <a:rPr lang="en-US" altLang="fr-FR" sz="1100" b="0">
                <a:solidFill>
                  <a:schemeClr val="tx1"/>
                </a:solidFill>
              </a:rPr>
              <a:pPr/>
              <a:t>43</a:t>
            </a:fld>
            <a:endParaRPr lang="en-US" altLang="fr-FR" sz="1100" b="0">
              <a:solidFill>
                <a:schemeClr val="tx1"/>
              </a:solidFill>
            </a:endParaRPr>
          </a:p>
        </p:txBody>
      </p:sp>
      <p:sp>
        <p:nvSpPr>
          <p:cNvPr id="50179" name="Rectangle 2">
            <a:extLst>
              <a:ext uri="{FF2B5EF4-FFF2-40B4-BE49-F238E27FC236}">
                <a16:creationId xmlns:a16="http://schemas.microsoft.com/office/drawing/2014/main" id="{74BA8643-B2C3-4976-8424-BBFE3D5315A9}"/>
              </a:ext>
            </a:extLst>
          </p:cNvPr>
          <p:cNvSpPr>
            <a:spLocks noGrp="1" noRot="1" noChangeAspect="1" noChangeArrowheads="1" noTextEdit="1"/>
          </p:cNvSpPr>
          <p:nvPr>
            <p:ph type="sldImg"/>
          </p:nvPr>
        </p:nvSpPr>
        <p:spPr>
          <a:ln w="12700" cap="flat">
            <a:solidFill>
              <a:schemeClr val="tx1"/>
            </a:solidFill>
          </a:ln>
        </p:spPr>
      </p:sp>
      <p:sp>
        <p:nvSpPr>
          <p:cNvPr id="50180" name="Rectangle 3">
            <a:extLst>
              <a:ext uri="{FF2B5EF4-FFF2-40B4-BE49-F238E27FC236}">
                <a16:creationId xmlns:a16="http://schemas.microsoft.com/office/drawing/2014/main" id="{448D13A7-7B5B-4A1E-B9EA-FEFA98288A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98" tIns="46251" rIns="92498" bIns="46251"/>
          <a:lstStyle/>
          <a:p>
            <a:r>
              <a:rPr lang="en-US" altLang="fr-FR" sz="1000">
                <a:latin typeface="Times New Roman" panose="02020603050405020304" pitchFamily="18" charset="0"/>
              </a:rPr>
              <a:t>Let’s plot the riskless asset and the market portfolio in the expected return / beta space.  (Why beta and not standard deviation?  Because our optimizing investors should only care about non-diversifiable risk – why worry about risk you can get rid of for free?)</a:t>
            </a:r>
          </a:p>
          <a:p>
            <a:endParaRPr lang="en-US" altLang="fr-FR" sz="1000">
              <a:latin typeface="Times New Roman" panose="02020603050405020304" pitchFamily="18" charset="0"/>
            </a:endParaRPr>
          </a:p>
          <a:p>
            <a:r>
              <a:rPr lang="en-US" altLang="fr-FR" sz="1000">
                <a:latin typeface="Times New Roman" panose="02020603050405020304" pitchFamily="18" charset="0"/>
              </a:rPr>
              <a:t>Now remember that the beta of a combination of assets is a weighted average of the individual assets’ betas.  The same for expected returns.  What is the beta of the risk-free asset?  </a:t>
            </a:r>
            <a:r>
              <a:rPr lang="en-US" altLang="fr-FR" sz="1000" i="1">
                <a:latin typeface="Times New Roman" panose="02020603050405020304" pitchFamily="18" charset="0"/>
              </a:rPr>
              <a:t>[A: Zero]</a:t>
            </a:r>
            <a:r>
              <a:rPr lang="en-US" altLang="fr-FR" sz="1000">
                <a:latin typeface="Times New Roman" panose="02020603050405020304" pitchFamily="18" charset="0"/>
              </a:rPr>
              <a:t>  This means that by combining the market portfolio with the riskless asset, we can get any point on this line (called SML).</a:t>
            </a:r>
          </a:p>
          <a:p>
            <a:endParaRPr lang="en-US" altLang="fr-FR" sz="1000">
              <a:latin typeface="Times New Roman" panose="02020603050405020304" pitchFamily="18" charset="0"/>
            </a:endParaRPr>
          </a:p>
          <a:p>
            <a:r>
              <a:rPr lang="en-US" altLang="fr-FR" sz="1000">
                <a:latin typeface="Times New Roman" panose="02020603050405020304" pitchFamily="18" charset="0"/>
              </a:rPr>
              <a:t>Now, imagine ANY asset lying below the SML.  </a:t>
            </a:r>
            <a:r>
              <a:rPr lang="en-US" altLang="fr-FR" sz="1000" i="1">
                <a:latin typeface="Times New Roman" panose="02020603050405020304" pitchFamily="18" charset="0"/>
              </a:rPr>
              <a:t>[Put a dot on the graph]</a:t>
            </a:r>
            <a:r>
              <a:rPr lang="en-US" altLang="fr-FR" sz="1000">
                <a:latin typeface="Times New Roman" panose="02020603050405020304" pitchFamily="18" charset="0"/>
              </a:rPr>
              <a:t>  What would happen?  </a:t>
            </a:r>
            <a:r>
              <a:rPr lang="en-US" altLang="fr-FR" sz="1000" i="1">
                <a:latin typeface="Times New Roman" panose="02020603050405020304" pitchFamily="18" charset="0"/>
              </a:rPr>
              <a:t>[A: People would sell it].</a:t>
            </a:r>
            <a:r>
              <a:rPr lang="en-US" altLang="fr-FR" sz="1000">
                <a:latin typeface="Times New Roman" panose="02020603050405020304" pitchFamily="18" charset="0"/>
              </a:rPr>
              <a:t>  If people sell it, what happens to its price?  </a:t>
            </a:r>
            <a:r>
              <a:rPr lang="en-US" altLang="fr-FR" sz="1000" i="1">
                <a:latin typeface="Times New Roman" panose="02020603050405020304" pitchFamily="18" charset="0"/>
              </a:rPr>
              <a:t>[A: Goes down].</a:t>
            </a:r>
            <a:r>
              <a:rPr lang="en-US" altLang="fr-FR" sz="1000">
                <a:latin typeface="Times New Roman" panose="02020603050405020304" pitchFamily="18" charset="0"/>
              </a:rPr>
              <a:t>  If its price goes down, what happens to the expected return?  </a:t>
            </a:r>
            <a:r>
              <a:rPr lang="en-US" altLang="fr-FR" sz="1000" i="1">
                <a:latin typeface="Times New Roman" panose="02020603050405020304" pitchFamily="18" charset="0"/>
              </a:rPr>
              <a:t>[A: Goes up].</a:t>
            </a:r>
            <a:r>
              <a:rPr lang="en-US" altLang="fr-FR" sz="1000">
                <a:latin typeface="Times New Roman" panose="02020603050405020304" pitchFamily="18" charset="0"/>
              </a:rPr>
              <a:t>  Goes up to what point?  </a:t>
            </a:r>
            <a:r>
              <a:rPr lang="en-US" altLang="fr-FR" sz="1000" i="1">
                <a:latin typeface="Times New Roman" panose="02020603050405020304" pitchFamily="18" charset="0"/>
              </a:rPr>
              <a:t>[A: Until it lies on the SML]  </a:t>
            </a:r>
            <a:r>
              <a:rPr lang="en-US" altLang="fr-FR" sz="1000">
                <a:latin typeface="Times New Roman" panose="02020603050405020304" pitchFamily="18" charset="0"/>
              </a:rPr>
              <a:t>So in equilibrium, can’t have any assets below SML (if we do, the market is not in equilibrium).</a:t>
            </a:r>
          </a:p>
          <a:p>
            <a:endParaRPr lang="en-US" altLang="fr-FR" sz="1000">
              <a:latin typeface="Times New Roman" panose="02020603050405020304" pitchFamily="18" charset="0"/>
            </a:endParaRPr>
          </a:p>
          <a:p>
            <a:r>
              <a:rPr lang="en-US" altLang="fr-FR" sz="1000">
                <a:latin typeface="Times New Roman" panose="02020603050405020304" pitchFamily="18" charset="0"/>
              </a:rPr>
              <a:t>But the portfolio of all assets is itself on the SML.  So if we can’t have any assets lying below the SML, it means we can’t have any lying above either.  I.e. IN EQUILIBRIUM ALL ASSETS MUST LIE ON THE SML!</a:t>
            </a:r>
          </a:p>
          <a:p>
            <a:endParaRPr lang="en-US" altLang="fr-FR" sz="1000">
              <a:latin typeface="Times New Roman" panose="02020603050405020304" pitchFamily="18" charset="0"/>
            </a:endParaRPr>
          </a:p>
          <a:p>
            <a:r>
              <a:rPr lang="en-US" altLang="fr-FR" sz="1000">
                <a:latin typeface="Times New Roman" panose="02020603050405020304" pitchFamily="18" charset="0"/>
              </a:rPr>
              <a:t>We are now one step away from the CAPM formula.  But if the above argumentation doesn’t appeal to you, we will also see a more formal derivation of the CAPM. </a:t>
            </a:r>
          </a:p>
        </p:txBody>
      </p:sp>
      <p:sp>
        <p:nvSpPr>
          <p:cNvPr id="50181" name="Line 4">
            <a:extLst>
              <a:ext uri="{FF2B5EF4-FFF2-40B4-BE49-F238E27FC236}">
                <a16:creationId xmlns:a16="http://schemas.microsoft.com/office/drawing/2014/main" id="{31A89D8E-7EDF-45EA-8D80-05BDED1D0B92}"/>
              </a:ext>
            </a:extLst>
          </p:cNvPr>
          <p:cNvSpPr>
            <a:spLocks noChangeShapeType="1"/>
          </p:cNvSpPr>
          <p:nvPr/>
        </p:nvSpPr>
        <p:spPr bwMode="auto">
          <a:xfrm flipV="1">
            <a:off x="1949450" y="3567113"/>
            <a:ext cx="1104900" cy="27241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0182" name="Oval 5">
            <a:extLst>
              <a:ext uri="{FF2B5EF4-FFF2-40B4-BE49-F238E27FC236}">
                <a16:creationId xmlns:a16="http://schemas.microsoft.com/office/drawing/2014/main" id="{5EA56E6D-98D3-4E5D-A369-E26E5122B7FC}"/>
              </a:ext>
            </a:extLst>
          </p:cNvPr>
          <p:cNvSpPr>
            <a:spLocks noChangeArrowheads="1"/>
          </p:cNvSpPr>
          <p:nvPr/>
        </p:nvSpPr>
        <p:spPr bwMode="auto">
          <a:xfrm>
            <a:off x="3054350" y="3497263"/>
            <a:ext cx="68263" cy="69850"/>
          </a:xfrm>
          <a:prstGeom prst="ellipse">
            <a:avLst/>
          </a:prstGeom>
          <a:solidFill>
            <a:srgbClr val="FF3300"/>
          </a:solidFill>
          <a:ln w="9525">
            <a:solidFill>
              <a:srgbClr val="FF0000"/>
            </a:solidFill>
            <a:round/>
            <a:headEnd/>
            <a:tailEnd/>
          </a:ln>
        </p:spPr>
        <p:txBody>
          <a:bodyPr wrap="none" lIns="88230" tIns="44115" rIns="88230" bIns="44115" anchor="ct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endParaRPr lang="fr-FR" altLang="fr-FR"/>
          </a:p>
        </p:txBody>
      </p:sp>
      <p:sp>
        <p:nvSpPr>
          <p:cNvPr id="50183" name="Text Box 6">
            <a:extLst>
              <a:ext uri="{FF2B5EF4-FFF2-40B4-BE49-F238E27FC236}">
                <a16:creationId xmlns:a16="http://schemas.microsoft.com/office/drawing/2014/main" id="{1CD40784-A497-450B-BF01-581808EE2151}"/>
              </a:ext>
            </a:extLst>
          </p:cNvPr>
          <p:cNvSpPr txBox="1">
            <a:spLocks noChangeArrowheads="1"/>
          </p:cNvSpPr>
          <p:nvPr/>
        </p:nvSpPr>
        <p:spPr bwMode="auto">
          <a:xfrm>
            <a:off x="3103563" y="3379788"/>
            <a:ext cx="21320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230" tIns="44115" rIns="88230" bIns="44115">
            <a:spAutoFit/>
          </a:bodyP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r>
              <a:rPr lang="en-US" altLang="fr-FR" sz="1200" b="0">
                <a:solidFill>
                  <a:srgbClr val="FF3300"/>
                </a:solidFill>
              </a:rPr>
              <a:t>Q: Too cheap or too expensive?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5072C3D-38A2-4BBD-A623-8AE7DC2065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1AA6DCC8-34EF-4B29-83D0-9D47561FB35C}" type="slidenum">
              <a:rPr lang="en-US" altLang="fr-FR" sz="1100" b="0">
                <a:solidFill>
                  <a:schemeClr val="tx1"/>
                </a:solidFill>
              </a:rPr>
              <a:pPr/>
              <a:t>44</a:t>
            </a:fld>
            <a:endParaRPr lang="en-US" altLang="fr-FR" sz="1100" b="0">
              <a:solidFill>
                <a:schemeClr val="tx1"/>
              </a:solidFill>
            </a:endParaRPr>
          </a:p>
        </p:txBody>
      </p:sp>
      <p:sp>
        <p:nvSpPr>
          <p:cNvPr id="52227" name="Rectangle 2">
            <a:extLst>
              <a:ext uri="{FF2B5EF4-FFF2-40B4-BE49-F238E27FC236}">
                <a16:creationId xmlns:a16="http://schemas.microsoft.com/office/drawing/2014/main" id="{F59D3E44-BD51-4D74-8CAA-A9D240AAE2BF}"/>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2D43FA3-89BB-4D3E-BD4C-F67C44C673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2563" indent="-182563">
              <a:lnSpc>
                <a:spcPct val="90000"/>
              </a:lnSpc>
            </a:pPr>
            <a:r>
              <a:rPr lang="en-US" altLang="fr-FR">
                <a:latin typeface="Times New Roman" panose="02020603050405020304" pitchFamily="18" charset="0"/>
              </a:rPr>
              <a:t>In finance, we think of a firm in a simple way:</a:t>
            </a:r>
          </a:p>
          <a:p>
            <a:pPr marL="182563" indent="-182563">
              <a:lnSpc>
                <a:spcPct val="90000"/>
              </a:lnSpc>
              <a:buFontTx/>
              <a:buAutoNum type="arabicPeriod"/>
            </a:pPr>
            <a:r>
              <a:rPr lang="en-US" altLang="fr-FR">
                <a:latin typeface="Times New Roman" panose="02020603050405020304" pitchFamily="18" charset="0"/>
              </a:rPr>
              <a:t>Bondholders (and other lenders) lend money to the firm.  </a:t>
            </a:r>
            <a:r>
              <a:rPr lang="en-US" altLang="fr-FR" i="1">
                <a:latin typeface="Times New Roman" panose="02020603050405020304" pitchFamily="18" charset="0"/>
              </a:rPr>
              <a:t>[Draw an arrow]</a:t>
            </a:r>
          </a:p>
          <a:p>
            <a:pPr marL="182563" indent="-182563">
              <a:lnSpc>
                <a:spcPct val="90000"/>
              </a:lnSpc>
              <a:buFontTx/>
              <a:buAutoNum type="arabicPeriod"/>
            </a:pPr>
            <a:r>
              <a:rPr lang="en-US" altLang="fr-FR">
                <a:latin typeface="Times New Roman" panose="02020603050405020304" pitchFamily="18" charset="0"/>
              </a:rPr>
              <a:t>Shareholders invest in the firm’s stock.  </a:t>
            </a:r>
            <a:r>
              <a:rPr lang="en-US" altLang="fr-FR" i="1">
                <a:latin typeface="Times New Roman" panose="02020603050405020304" pitchFamily="18" charset="0"/>
              </a:rPr>
              <a:t>[Draw an arrow]</a:t>
            </a:r>
          </a:p>
          <a:p>
            <a:pPr marL="182563" indent="-182563">
              <a:lnSpc>
                <a:spcPct val="90000"/>
              </a:lnSpc>
              <a:buFontTx/>
              <a:buAutoNum type="arabicPeriod"/>
            </a:pPr>
            <a:r>
              <a:rPr lang="en-US" altLang="fr-FR">
                <a:latin typeface="Times New Roman" panose="02020603050405020304" pitchFamily="18" charset="0"/>
              </a:rPr>
              <a:t>The firm invests this money into projects.  </a:t>
            </a:r>
            <a:r>
              <a:rPr lang="en-US" altLang="fr-FR" i="1">
                <a:latin typeface="Times New Roman" panose="02020603050405020304" pitchFamily="18" charset="0"/>
              </a:rPr>
              <a:t>[Draw an arrow]</a:t>
            </a:r>
          </a:p>
          <a:p>
            <a:pPr marL="182563" indent="-182563">
              <a:lnSpc>
                <a:spcPct val="90000"/>
              </a:lnSpc>
              <a:buFontTx/>
              <a:buAutoNum type="arabicPeriod"/>
            </a:pPr>
            <a:r>
              <a:rPr lang="en-US" altLang="fr-FR">
                <a:latin typeface="Times New Roman" panose="02020603050405020304" pitchFamily="18" charset="0"/>
              </a:rPr>
              <a:t>These projects generate money.  </a:t>
            </a:r>
            <a:r>
              <a:rPr lang="en-US" altLang="fr-FR" i="1">
                <a:latin typeface="Times New Roman" panose="02020603050405020304" pitchFamily="18" charset="0"/>
              </a:rPr>
              <a:t>[Draw an arrow]</a:t>
            </a:r>
          </a:p>
          <a:p>
            <a:pPr marL="182563" indent="-182563">
              <a:lnSpc>
                <a:spcPct val="90000"/>
              </a:lnSpc>
              <a:buFontTx/>
              <a:buAutoNum type="arabicPeriod"/>
            </a:pPr>
            <a:r>
              <a:rPr lang="en-US" altLang="fr-FR">
                <a:latin typeface="Times New Roman" panose="02020603050405020304" pitchFamily="18" charset="0"/>
              </a:rPr>
              <a:t>The firm repays money to bondholders.  </a:t>
            </a:r>
            <a:r>
              <a:rPr lang="en-US" altLang="fr-FR" i="1">
                <a:latin typeface="Times New Roman" panose="02020603050405020304" pitchFamily="18" charset="0"/>
              </a:rPr>
              <a:t>[Draw an arrow]</a:t>
            </a:r>
          </a:p>
          <a:p>
            <a:pPr marL="182563" indent="-182563">
              <a:lnSpc>
                <a:spcPct val="90000"/>
              </a:lnSpc>
              <a:buFontTx/>
              <a:buAutoNum type="arabicPeriod"/>
            </a:pPr>
            <a:r>
              <a:rPr lang="en-US" altLang="fr-FR">
                <a:latin typeface="Times New Roman" panose="02020603050405020304" pitchFamily="18" charset="0"/>
              </a:rPr>
              <a:t>The remaining resources belong to shareholders.  </a:t>
            </a:r>
            <a:r>
              <a:rPr lang="en-US" altLang="fr-FR" i="1">
                <a:latin typeface="Times New Roman" panose="02020603050405020304" pitchFamily="18" charset="0"/>
              </a:rPr>
              <a:t>[Draw an arrow]</a:t>
            </a:r>
          </a:p>
          <a:p>
            <a:pPr marL="182563" indent="-182563">
              <a:lnSpc>
                <a:spcPct val="90000"/>
              </a:lnSpc>
            </a:pPr>
            <a:endParaRPr lang="en-US" altLang="fr-FR">
              <a:latin typeface="Times New Roman" panose="02020603050405020304" pitchFamily="18" charset="0"/>
            </a:endParaRPr>
          </a:p>
          <a:p>
            <a:pPr marL="182563" indent="-182563">
              <a:lnSpc>
                <a:spcPct val="90000"/>
              </a:lnSpc>
            </a:pPr>
            <a:r>
              <a:rPr lang="en-US" altLang="fr-FR">
                <a:latin typeface="Times New Roman" panose="02020603050405020304" pitchFamily="18" charset="0"/>
              </a:rPr>
              <a:t>Q: Who gets paid first – bondholders or shareholders? (A: bondholders)</a:t>
            </a:r>
          </a:p>
          <a:p>
            <a:pPr marL="182563" indent="-182563">
              <a:lnSpc>
                <a:spcPct val="90000"/>
              </a:lnSpc>
            </a:pPr>
            <a:r>
              <a:rPr lang="en-US" altLang="fr-FR">
                <a:latin typeface="Times New Roman" panose="02020603050405020304" pitchFamily="18" charset="0"/>
              </a:rPr>
              <a:t>Q: What is more risky – bonds or stocks?  (A: stocks)</a:t>
            </a:r>
          </a:p>
          <a:p>
            <a:pPr marL="182563" indent="-182563">
              <a:lnSpc>
                <a:spcPct val="90000"/>
              </a:lnSpc>
            </a:pPr>
            <a:endParaRPr lang="en-US" altLang="fr-FR">
              <a:latin typeface="Times New Roman" panose="02020603050405020304" pitchFamily="18" charset="0"/>
            </a:endParaRPr>
          </a:p>
          <a:p>
            <a:pPr marL="182563" indent="-182563">
              <a:lnSpc>
                <a:spcPct val="90000"/>
              </a:lnSpc>
            </a:pPr>
            <a:r>
              <a:rPr lang="en-US" altLang="fr-FR">
                <a:latin typeface="Times New Roman" panose="02020603050405020304" pitchFamily="18" charset="0"/>
              </a:rPr>
              <a:t>For the whole system to work, investors (bondholders and shareholders) have to expect their investments to give them as much return on average (i.e. in expectation) as they would for putting money in different investments of similar risk.  This is why capital has an (opportunity) cost.  </a:t>
            </a:r>
          </a:p>
          <a:p>
            <a:pPr marL="182563" indent="-182563">
              <a:lnSpc>
                <a:spcPct val="90000"/>
              </a:lnSpc>
            </a:pPr>
            <a:endParaRPr lang="en-US" altLang="fr-FR">
              <a:latin typeface="Times New Roman" panose="02020603050405020304" pitchFamily="18" charset="0"/>
            </a:endParaRPr>
          </a:p>
          <a:p>
            <a:pPr marL="182563" indent="-182563">
              <a:lnSpc>
                <a:spcPct val="90000"/>
              </a:lnSpc>
            </a:pPr>
            <a:r>
              <a:rPr lang="en-US" altLang="fr-FR">
                <a:latin typeface="Times New Roman" panose="02020603050405020304" pitchFamily="18" charset="0"/>
              </a:rPr>
              <a:t>What is the risk (and therefore the cost of capital) of a project?  This depends on the project.  But the sum of all the projects is the firm itself.  So, the cost of capital of the average (existing) project is the cost of capital for the entire firm.</a:t>
            </a:r>
          </a:p>
          <a:p>
            <a:pPr marL="182563" indent="-182563">
              <a:lnSpc>
                <a:spcPct val="90000"/>
              </a:lnSpc>
            </a:pPr>
            <a:endParaRPr lang="en-US" altLang="fr-FR">
              <a:latin typeface="Times New Roman" panose="02020603050405020304" pitchFamily="18" charset="0"/>
            </a:endParaRPr>
          </a:p>
          <a:p>
            <a:pPr marL="182563" indent="-182563">
              <a:lnSpc>
                <a:spcPct val="90000"/>
              </a:lnSpc>
            </a:pPr>
            <a:r>
              <a:rPr lang="en-US" altLang="fr-FR">
                <a:latin typeface="Times New Roman" panose="02020603050405020304" pitchFamily="18" charset="0"/>
              </a:rPr>
              <a:t>We will start by discussing the cost of capital for the entire firm.  Then we will discuss the cost of capital for individual projects.</a:t>
            </a:r>
          </a:p>
        </p:txBody>
      </p:sp>
      <p:sp>
        <p:nvSpPr>
          <p:cNvPr id="52229" name="Text Box 4">
            <a:extLst>
              <a:ext uri="{FF2B5EF4-FFF2-40B4-BE49-F238E27FC236}">
                <a16:creationId xmlns:a16="http://schemas.microsoft.com/office/drawing/2014/main" id="{F37CA2B1-E8F6-4C1F-91B5-89449B6BFB62}"/>
              </a:ext>
            </a:extLst>
          </p:cNvPr>
          <p:cNvSpPr txBox="1">
            <a:spLocks noChangeArrowheads="1"/>
          </p:cNvSpPr>
          <p:nvPr/>
        </p:nvSpPr>
        <p:spPr bwMode="auto">
          <a:xfrm>
            <a:off x="4699000" y="344805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148" tIns="46074" rIns="92148" bIns="46074">
            <a:spAutoFit/>
          </a:bodyPr>
          <a:lstStyle>
            <a:lvl1pPr defTabSz="955675">
              <a:defRPr sz="4400" b="1">
                <a:solidFill>
                  <a:srgbClr val="000000"/>
                </a:solidFill>
                <a:latin typeface="Times New Roman" panose="02020603050405020304" pitchFamily="18" charset="0"/>
              </a:defRPr>
            </a:lvl1pPr>
            <a:lvl2pPr marL="742950" indent="-285750" defTabSz="955675">
              <a:defRPr sz="4400" b="1">
                <a:solidFill>
                  <a:srgbClr val="000000"/>
                </a:solidFill>
                <a:latin typeface="Times New Roman" panose="02020603050405020304" pitchFamily="18" charset="0"/>
              </a:defRPr>
            </a:lvl2pPr>
            <a:lvl3pPr marL="1143000" indent="-228600" defTabSz="955675">
              <a:defRPr sz="4400" b="1">
                <a:solidFill>
                  <a:srgbClr val="000000"/>
                </a:solidFill>
                <a:latin typeface="Times New Roman" panose="02020603050405020304" pitchFamily="18" charset="0"/>
              </a:defRPr>
            </a:lvl3pPr>
            <a:lvl4pPr marL="1600200" indent="-228600" defTabSz="955675">
              <a:defRPr sz="4400" b="1">
                <a:solidFill>
                  <a:srgbClr val="000000"/>
                </a:solidFill>
                <a:latin typeface="Times New Roman" panose="02020603050405020304" pitchFamily="18" charset="0"/>
              </a:defRPr>
            </a:lvl4pPr>
            <a:lvl5pPr marL="2057400" indent="-228600" defTabSz="955675">
              <a:defRPr sz="4400" b="1">
                <a:solidFill>
                  <a:srgbClr val="000000"/>
                </a:solidFill>
                <a:latin typeface="Times New Roman" panose="02020603050405020304" pitchFamily="18" charset="0"/>
              </a:defRPr>
            </a:lvl5pPr>
            <a:lvl6pPr marL="2514600" indent="-228600" defTabSz="955675"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55675"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55675"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55675" eaLnBrk="0" fontAlgn="base" hangingPunct="0">
              <a:spcBef>
                <a:spcPct val="0"/>
              </a:spcBef>
              <a:spcAft>
                <a:spcPct val="0"/>
              </a:spcAft>
              <a:defRPr sz="4400" b="1">
                <a:solidFill>
                  <a:srgbClr val="000000"/>
                </a:solidFill>
                <a:latin typeface="Times New Roman" panose="02020603050405020304" pitchFamily="18" charset="0"/>
              </a:defRPr>
            </a:lvl9pPr>
          </a:lstStyle>
          <a:p>
            <a:r>
              <a:rPr lang="en-US" altLang="fr-FR" sz="2000"/>
              <a:t>…</a:t>
            </a:r>
          </a:p>
        </p:txBody>
      </p:sp>
      <p:sp>
        <p:nvSpPr>
          <p:cNvPr id="52230" name="Line 6">
            <a:extLst>
              <a:ext uri="{FF2B5EF4-FFF2-40B4-BE49-F238E27FC236}">
                <a16:creationId xmlns:a16="http://schemas.microsoft.com/office/drawing/2014/main" id="{9BB47A04-5897-48E6-BE71-E9064A009F27}"/>
              </a:ext>
            </a:extLst>
          </p:cNvPr>
          <p:cNvSpPr>
            <a:spLocks noChangeShapeType="1"/>
          </p:cNvSpPr>
          <p:nvPr/>
        </p:nvSpPr>
        <p:spPr bwMode="auto">
          <a:xfrm flipH="1">
            <a:off x="2365375" y="2868613"/>
            <a:ext cx="550863" cy="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1" name="Line 7">
            <a:extLst>
              <a:ext uri="{FF2B5EF4-FFF2-40B4-BE49-F238E27FC236}">
                <a16:creationId xmlns:a16="http://schemas.microsoft.com/office/drawing/2014/main" id="{B5CE361B-B914-4874-9EE0-4B05260B3AA9}"/>
              </a:ext>
            </a:extLst>
          </p:cNvPr>
          <p:cNvSpPr>
            <a:spLocks noChangeShapeType="1"/>
          </p:cNvSpPr>
          <p:nvPr/>
        </p:nvSpPr>
        <p:spPr bwMode="auto">
          <a:xfrm flipH="1">
            <a:off x="2365375" y="3357563"/>
            <a:ext cx="550863" cy="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2" name="Line 8">
            <a:extLst>
              <a:ext uri="{FF2B5EF4-FFF2-40B4-BE49-F238E27FC236}">
                <a16:creationId xmlns:a16="http://schemas.microsoft.com/office/drawing/2014/main" id="{1F523A70-9677-4971-A4E6-21FD5FDAD839}"/>
              </a:ext>
            </a:extLst>
          </p:cNvPr>
          <p:cNvSpPr>
            <a:spLocks noChangeShapeType="1"/>
          </p:cNvSpPr>
          <p:nvPr/>
        </p:nvSpPr>
        <p:spPr bwMode="auto">
          <a:xfrm flipH="1" flipV="1">
            <a:off x="3398838" y="3497263"/>
            <a:ext cx="1103312" cy="62865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3" name="Line 9">
            <a:extLst>
              <a:ext uri="{FF2B5EF4-FFF2-40B4-BE49-F238E27FC236}">
                <a16:creationId xmlns:a16="http://schemas.microsoft.com/office/drawing/2014/main" id="{36C6E616-13FB-4FE3-B066-8FA9E166F649}"/>
              </a:ext>
            </a:extLst>
          </p:cNvPr>
          <p:cNvSpPr>
            <a:spLocks noChangeShapeType="1"/>
          </p:cNvSpPr>
          <p:nvPr/>
        </p:nvSpPr>
        <p:spPr bwMode="auto">
          <a:xfrm flipH="1">
            <a:off x="3951288" y="3357563"/>
            <a:ext cx="550862" cy="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4" name="Line 10">
            <a:extLst>
              <a:ext uri="{FF2B5EF4-FFF2-40B4-BE49-F238E27FC236}">
                <a16:creationId xmlns:a16="http://schemas.microsoft.com/office/drawing/2014/main" id="{C1560D3D-871A-438F-BFE6-CC2AC0F62B1B}"/>
              </a:ext>
            </a:extLst>
          </p:cNvPr>
          <p:cNvSpPr>
            <a:spLocks noChangeShapeType="1"/>
          </p:cNvSpPr>
          <p:nvPr/>
        </p:nvSpPr>
        <p:spPr bwMode="auto">
          <a:xfrm flipH="1">
            <a:off x="3951288" y="2868613"/>
            <a:ext cx="550862" cy="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5" name="Line 11">
            <a:extLst>
              <a:ext uri="{FF2B5EF4-FFF2-40B4-BE49-F238E27FC236}">
                <a16:creationId xmlns:a16="http://schemas.microsoft.com/office/drawing/2014/main" id="{3532A30D-E245-4E0E-B04B-375E097B548E}"/>
              </a:ext>
            </a:extLst>
          </p:cNvPr>
          <p:cNvSpPr>
            <a:spLocks noChangeShapeType="1"/>
          </p:cNvSpPr>
          <p:nvPr/>
        </p:nvSpPr>
        <p:spPr bwMode="auto">
          <a:xfrm>
            <a:off x="2365375" y="2728913"/>
            <a:ext cx="550863"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6" name="Line 12">
            <a:extLst>
              <a:ext uri="{FF2B5EF4-FFF2-40B4-BE49-F238E27FC236}">
                <a16:creationId xmlns:a16="http://schemas.microsoft.com/office/drawing/2014/main" id="{28F30F29-0C81-4762-BA11-EF4E40FE92E2}"/>
              </a:ext>
            </a:extLst>
          </p:cNvPr>
          <p:cNvSpPr>
            <a:spLocks noChangeShapeType="1"/>
          </p:cNvSpPr>
          <p:nvPr/>
        </p:nvSpPr>
        <p:spPr bwMode="auto">
          <a:xfrm>
            <a:off x="2365375" y="3217863"/>
            <a:ext cx="550863"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7" name="Line 13">
            <a:extLst>
              <a:ext uri="{FF2B5EF4-FFF2-40B4-BE49-F238E27FC236}">
                <a16:creationId xmlns:a16="http://schemas.microsoft.com/office/drawing/2014/main" id="{0B9DB8B6-186F-4507-A451-9D63F5C8927B}"/>
              </a:ext>
            </a:extLst>
          </p:cNvPr>
          <p:cNvSpPr>
            <a:spLocks noChangeShapeType="1"/>
          </p:cNvSpPr>
          <p:nvPr/>
        </p:nvSpPr>
        <p:spPr bwMode="auto">
          <a:xfrm>
            <a:off x="3951288" y="2728913"/>
            <a:ext cx="550862"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8" name="Line 14">
            <a:extLst>
              <a:ext uri="{FF2B5EF4-FFF2-40B4-BE49-F238E27FC236}">
                <a16:creationId xmlns:a16="http://schemas.microsoft.com/office/drawing/2014/main" id="{654CAAD3-8EF2-408C-98E5-EDEA73F1B677}"/>
              </a:ext>
            </a:extLst>
          </p:cNvPr>
          <p:cNvSpPr>
            <a:spLocks noChangeShapeType="1"/>
          </p:cNvSpPr>
          <p:nvPr/>
        </p:nvSpPr>
        <p:spPr bwMode="auto">
          <a:xfrm>
            <a:off x="3951288" y="3217863"/>
            <a:ext cx="550862"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39" name="Line 15">
            <a:extLst>
              <a:ext uri="{FF2B5EF4-FFF2-40B4-BE49-F238E27FC236}">
                <a16:creationId xmlns:a16="http://schemas.microsoft.com/office/drawing/2014/main" id="{C42A445C-6FD1-4A15-A3F4-69D888D11376}"/>
              </a:ext>
            </a:extLst>
          </p:cNvPr>
          <p:cNvSpPr>
            <a:spLocks noChangeShapeType="1"/>
          </p:cNvSpPr>
          <p:nvPr/>
        </p:nvSpPr>
        <p:spPr bwMode="auto">
          <a:xfrm>
            <a:off x="3673475" y="3497263"/>
            <a:ext cx="827088" cy="48895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88230" tIns="44115" rIns="88230" bIns="44115" anchor="ctr"/>
          <a:lstStyle/>
          <a:p>
            <a:endParaRPr lang="fr-FR"/>
          </a:p>
        </p:txBody>
      </p:sp>
      <p:sp>
        <p:nvSpPr>
          <p:cNvPr id="52240" name="Text Box 16">
            <a:extLst>
              <a:ext uri="{FF2B5EF4-FFF2-40B4-BE49-F238E27FC236}">
                <a16:creationId xmlns:a16="http://schemas.microsoft.com/office/drawing/2014/main" id="{034A8035-D696-4A90-BBCB-BDBEC66B231F}"/>
              </a:ext>
            </a:extLst>
          </p:cNvPr>
          <p:cNvSpPr txBox="1">
            <a:spLocks noChangeArrowheads="1"/>
          </p:cNvSpPr>
          <p:nvPr/>
        </p:nvSpPr>
        <p:spPr bwMode="auto">
          <a:xfrm>
            <a:off x="1123950" y="3776663"/>
            <a:ext cx="14843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230" tIns="44115" rIns="88230" bIns="44115">
            <a:spAutoFit/>
          </a:bodyPr>
          <a:lstStyle>
            <a:lvl1pPr>
              <a:defRPr sz="4400" b="1">
                <a:solidFill>
                  <a:srgbClr val="000000"/>
                </a:solidFill>
                <a:latin typeface="Times New Roman" panose="02020603050405020304" pitchFamily="18" charset="0"/>
              </a:defRPr>
            </a:lvl1pPr>
            <a:lvl2pPr marL="742950" indent="-285750">
              <a:defRPr sz="4400" b="1">
                <a:solidFill>
                  <a:srgbClr val="000000"/>
                </a:solidFill>
                <a:latin typeface="Times New Roman" panose="02020603050405020304" pitchFamily="18" charset="0"/>
              </a:defRPr>
            </a:lvl2pPr>
            <a:lvl3pPr marL="1143000" indent="-228600">
              <a:defRPr sz="4400" b="1">
                <a:solidFill>
                  <a:srgbClr val="000000"/>
                </a:solidFill>
                <a:latin typeface="Times New Roman" panose="02020603050405020304" pitchFamily="18" charset="0"/>
              </a:defRPr>
            </a:lvl3pPr>
            <a:lvl4pPr marL="1600200" indent="-228600">
              <a:defRPr sz="4400" b="1">
                <a:solidFill>
                  <a:srgbClr val="000000"/>
                </a:solidFill>
                <a:latin typeface="Times New Roman" panose="02020603050405020304" pitchFamily="18" charset="0"/>
              </a:defRPr>
            </a:lvl4pPr>
            <a:lvl5pPr marL="2057400" indent="-228600">
              <a:defRPr sz="4400" b="1">
                <a:solidFill>
                  <a:srgbClr val="000000"/>
                </a:solidFill>
                <a:latin typeface="Times New Roman" panose="02020603050405020304" pitchFamily="18" charset="0"/>
              </a:defRPr>
            </a:lvl5pPr>
            <a:lvl6pPr marL="2514600" indent="-228600"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eaLnBrk="0" fontAlgn="base" hangingPunct="0">
              <a:spcBef>
                <a:spcPct val="0"/>
              </a:spcBef>
              <a:spcAft>
                <a:spcPct val="0"/>
              </a:spcAft>
              <a:defRPr sz="4400" b="1">
                <a:solidFill>
                  <a:srgbClr val="000000"/>
                </a:solidFill>
                <a:latin typeface="Times New Roman" panose="02020603050405020304" pitchFamily="18" charset="0"/>
              </a:defRPr>
            </a:lvl9pPr>
          </a:lstStyle>
          <a:p>
            <a:r>
              <a:rPr lang="en-US" altLang="fr-FR" sz="1200" b="0">
                <a:solidFill>
                  <a:srgbClr val="FF3300"/>
                </a:solidFill>
              </a:rPr>
              <a:t>Also “equityholders”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30997F5-6EF8-4C4B-ABEC-BFEE3A13B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7E5BC26A-CBD2-41FD-BAC3-15AA8DCF5016}" type="slidenum">
              <a:rPr lang="en-US" altLang="fr-FR" sz="1100" b="0">
                <a:solidFill>
                  <a:schemeClr val="tx1"/>
                </a:solidFill>
              </a:rPr>
              <a:pPr/>
              <a:t>45</a:t>
            </a:fld>
            <a:endParaRPr lang="en-US" altLang="fr-FR" sz="1100" b="0">
              <a:solidFill>
                <a:schemeClr val="tx1"/>
              </a:solidFill>
            </a:endParaRPr>
          </a:p>
        </p:txBody>
      </p:sp>
      <p:sp>
        <p:nvSpPr>
          <p:cNvPr id="58371" name="Rectangle 2">
            <a:extLst>
              <a:ext uri="{FF2B5EF4-FFF2-40B4-BE49-F238E27FC236}">
                <a16:creationId xmlns:a16="http://schemas.microsoft.com/office/drawing/2014/main" id="{FB64BDCE-B3EC-456C-AD35-17D6A98B7C4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FA860F5-2814-4A50-9D64-66CDFE2BB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Times New Roman" panose="02020603050405020304" pitchFamily="18" charset="0"/>
              </a:rPr>
              <a:t>ANSWER: E</a:t>
            </a:r>
          </a:p>
          <a:p>
            <a:endParaRPr lang="en-US" altLang="fr-FR">
              <a:latin typeface="Times New Roman" panose="02020603050405020304" pitchFamily="18" charset="0"/>
            </a:endParaRPr>
          </a:p>
          <a:p>
            <a:r>
              <a:rPr lang="en-US" altLang="fr-FR">
                <a:latin typeface="Times New Roman" panose="02020603050405020304" pitchFamily="18" charset="0"/>
              </a:rPr>
              <a:t>The asset beta is 0.2*0+0.8*1.25=1.</a:t>
            </a:r>
          </a:p>
          <a:p>
            <a:r>
              <a:rPr lang="en-US" altLang="fr-FR">
                <a:latin typeface="Times New Roman" panose="02020603050405020304" pitchFamily="18" charset="0"/>
              </a:rPr>
              <a:t>WACC=4+8*1=12.</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635DC68-B981-4C5F-A97B-EF7C830AB1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15963" indent="-274638" defTabSz="925513">
              <a:defRPr sz="4400" b="1">
                <a:solidFill>
                  <a:srgbClr val="000000"/>
                </a:solidFill>
                <a:latin typeface="Times New Roman" panose="02020603050405020304" pitchFamily="18" charset="0"/>
              </a:defRPr>
            </a:lvl2pPr>
            <a:lvl3pPr marL="1101725" indent="-219075" defTabSz="925513">
              <a:defRPr sz="4400" b="1">
                <a:solidFill>
                  <a:srgbClr val="000000"/>
                </a:solidFill>
                <a:latin typeface="Times New Roman" panose="02020603050405020304" pitchFamily="18" charset="0"/>
              </a:defRPr>
            </a:lvl3pPr>
            <a:lvl4pPr marL="1543050" indent="-219075" defTabSz="925513">
              <a:defRPr sz="4400" b="1">
                <a:solidFill>
                  <a:srgbClr val="000000"/>
                </a:solidFill>
                <a:latin typeface="Times New Roman" panose="02020603050405020304" pitchFamily="18" charset="0"/>
              </a:defRPr>
            </a:lvl4pPr>
            <a:lvl5pPr marL="1984375" indent="-219075" defTabSz="925513">
              <a:defRPr sz="4400" b="1">
                <a:solidFill>
                  <a:srgbClr val="000000"/>
                </a:solidFill>
                <a:latin typeface="Times New Roman" panose="02020603050405020304" pitchFamily="18" charset="0"/>
              </a:defRPr>
            </a:lvl5pPr>
            <a:lvl6pPr marL="2441575" indent="-219075"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898775" indent="-219075"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355975" indent="-219075"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13175" indent="-219075"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27F8F18D-C2C7-4E52-A3AB-9B2D4C07A76E}" type="slidenum">
              <a:rPr lang="en-US" altLang="fr-FR" sz="1100" b="0">
                <a:solidFill>
                  <a:schemeClr val="tx1"/>
                </a:solidFill>
              </a:rPr>
              <a:pPr/>
              <a:t>46</a:t>
            </a:fld>
            <a:endParaRPr lang="en-US" altLang="fr-FR" sz="1100" b="0">
              <a:solidFill>
                <a:schemeClr val="tx1"/>
              </a:solidFill>
            </a:endParaRPr>
          </a:p>
        </p:txBody>
      </p:sp>
      <p:sp>
        <p:nvSpPr>
          <p:cNvPr id="60419" name="Rectangle 2">
            <a:extLst>
              <a:ext uri="{FF2B5EF4-FFF2-40B4-BE49-F238E27FC236}">
                <a16:creationId xmlns:a16="http://schemas.microsoft.com/office/drawing/2014/main" id="{E799CA0B-4F1D-45BE-B3FD-239BB77694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775F6D5-52CC-4261-979B-FBD911D5DB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Times New Roman" panose="02020603050405020304" pitchFamily="18" charset="0"/>
              </a:rPr>
              <a:t>You have seen this before.  All we have done is to discover how to get the cost of capital which you used in Finance 1 to calculate NPVs.</a:t>
            </a:r>
          </a:p>
          <a:p>
            <a:endParaRPr lang="en-US" altLang="fr-FR">
              <a:latin typeface="Times New Roman" panose="02020603050405020304" pitchFamily="18" charset="0"/>
            </a:endParaRPr>
          </a:p>
          <a:p>
            <a:r>
              <a:rPr lang="en-US" altLang="fr-FR">
                <a:latin typeface="Times New Roman" panose="02020603050405020304" pitchFamily="18" charset="0"/>
              </a:rPr>
              <a:t>The timeline:</a:t>
            </a:r>
          </a:p>
          <a:p>
            <a:r>
              <a:rPr lang="en-US" altLang="fr-FR">
                <a:latin typeface="Courier New" panose="02070309020205020404" pitchFamily="49" charset="0"/>
              </a:rPr>
              <a:t>  I------I------I</a:t>
            </a:r>
          </a:p>
          <a:p>
            <a:r>
              <a:rPr lang="en-US" altLang="fr-FR">
                <a:latin typeface="Courier New" panose="02070309020205020404" pitchFamily="49" charset="0"/>
              </a:rPr>
              <a:t>-€100  +€20   +€100</a:t>
            </a:r>
          </a:p>
          <a:p>
            <a:endParaRPr lang="en-US" altLang="fr-FR">
              <a:latin typeface="Courier New" panose="02070309020205020404" pitchFamily="49" charset="0"/>
            </a:endParaRPr>
          </a:p>
          <a:p>
            <a:r>
              <a:rPr lang="en-US" altLang="fr-FR">
                <a:latin typeface="Times New Roman" panose="02020603050405020304" pitchFamily="18" charset="0"/>
              </a:rPr>
              <a:t>The net present value (= </a:t>
            </a:r>
            <a:r>
              <a:rPr lang="en-US" altLang="fr-FR" i="1">
                <a:latin typeface="Times New Roman" panose="02020603050405020304" pitchFamily="18" charset="0"/>
              </a:rPr>
              <a:t>valeur actuelle nette</a:t>
            </a:r>
            <a:r>
              <a:rPr lang="en-US" altLang="fr-FR">
                <a:latin typeface="Times New Roman" panose="02020603050405020304" pitchFamily="18" charset="0"/>
              </a:rPr>
              <a:t>) of this project is </a:t>
            </a:r>
          </a:p>
          <a:p>
            <a:r>
              <a:rPr lang="en-US" altLang="fr-FR" sz="1000">
                <a:latin typeface="Times New Roman" panose="02020603050405020304" pitchFamily="18" charset="0"/>
              </a:rPr>
              <a:t>NPV=-€100+€20/1.122+€100/(1.122)</a:t>
            </a:r>
            <a:r>
              <a:rPr lang="en-US" altLang="fr-FR" sz="1000" baseline="30000">
                <a:latin typeface="Times New Roman" panose="02020603050405020304" pitchFamily="18" charset="0"/>
              </a:rPr>
              <a:t>2</a:t>
            </a:r>
            <a:r>
              <a:rPr lang="en-US" altLang="fr-FR" sz="1000">
                <a:latin typeface="Times New Roman" panose="02020603050405020304" pitchFamily="18" charset="0"/>
              </a:rPr>
              <a:t>=-€2.74&lt;0</a:t>
            </a:r>
            <a:r>
              <a:rPr lang="en-US" altLang="fr-FR">
                <a:latin typeface="Times New Roman" panose="02020603050405020304" pitchFamily="18" charset="0"/>
              </a:rPr>
              <a:t>.</a:t>
            </a:r>
          </a:p>
          <a:p>
            <a:r>
              <a:rPr lang="en-US" altLang="fr-FR">
                <a:latin typeface="Times New Roman" panose="02020603050405020304" pitchFamily="18" charset="0"/>
              </a:rPr>
              <a:t>So the company should not invest in this project.</a:t>
            </a:r>
            <a:endParaRPr lang="en-US" altLang="fr-FR" sz="1400">
              <a:latin typeface="Times New Roman" panose="02020603050405020304" pitchFamily="18" charset="0"/>
            </a:endParaRPr>
          </a:p>
          <a:p>
            <a:endParaRPr lang="en-US" altLang="fr-FR">
              <a:latin typeface="Courier New" panose="02070309020205020404"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5</a:t>
            </a:fld>
            <a:endParaRPr lang="fr-FR"/>
          </a:p>
        </p:txBody>
      </p:sp>
    </p:spTree>
    <p:extLst>
      <p:ext uri="{BB962C8B-B14F-4D97-AF65-F5344CB8AC3E}">
        <p14:creationId xmlns:p14="http://schemas.microsoft.com/office/powerpoint/2010/main" val="1483502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8CE83A6-0DFC-4DF9-8A1E-3ADEE5A45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62F4A0-6FEB-4272-8453-2A4EB3A2A6DD}" type="slidenum">
              <a:rPr lang="fr-FR" altLang="fr-FR" sz="1200"/>
              <a:pPr/>
              <a:t>48</a:t>
            </a:fld>
            <a:endParaRPr lang="fr-FR" altLang="fr-FR" sz="1200"/>
          </a:p>
        </p:txBody>
      </p:sp>
      <p:sp>
        <p:nvSpPr>
          <p:cNvPr id="6147" name="Rectangle 2">
            <a:extLst>
              <a:ext uri="{FF2B5EF4-FFF2-40B4-BE49-F238E27FC236}">
                <a16:creationId xmlns:a16="http://schemas.microsoft.com/office/drawing/2014/main" id="{B7BA761C-49EC-4FFB-8BDE-F7D851F390DE}"/>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6148" name="Rectangle 3">
            <a:extLst>
              <a:ext uri="{FF2B5EF4-FFF2-40B4-BE49-F238E27FC236}">
                <a16:creationId xmlns:a16="http://schemas.microsoft.com/office/drawing/2014/main" id="{2D0EFDE1-1FFA-46C7-8E31-B7009B54955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1" tIns="44447" rIns="90481" bIns="44447"/>
          <a:lstStyle/>
          <a:p>
            <a:endParaRPr lang="fr-FR" altLang="fr-FR"/>
          </a:p>
        </p:txBody>
      </p:sp>
      <p:sp>
        <p:nvSpPr>
          <p:cNvPr id="6149" name="Espace réservé de la date 1">
            <a:extLst>
              <a:ext uri="{FF2B5EF4-FFF2-40B4-BE49-F238E27FC236}">
                <a16:creationId xmlns:a16="http://schemas.microsoft.com/office/drawing/2014/main" id="{6CAB4273-F33C-44DF-AD4F-E37052C1567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1C816A-E440-44C2-9745-7754D2F980CD}" type="datetime1">
              <a:rPr lang="fr-FR" altLang="fr-FR" sz="1200" smtClean="0"/>
              <a:pPr/>
              <a:t>15/09/2021</a:t>
            </a:fld>
            <a:endParaRPr lang="fr-FR" altLang="fr-F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83B350C-AE32-4B78-A918-4ED0F86D0D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3B9135-2303-4DC2-8B65-9F5AEEF1090F}" type="slidenum">
              <a:rPr lang="fr-FR" altLang="fr-FR" sz="1200"/>
              <a:pPr/>
              <a:t>57</a:t>
            </a:fld>
            <a:endParaRPr lang="fr-FR" altLang="fr-FR" sz="1200"/>
          </a:p>
        </p:txBody>
      </p:sp>
      <p:sp>
        <p:nvSpPr>
          <p:cNvPr id="16387" name="Rectangle 2">
            <a:extLst>
              <a:ext uri="{FF2B5EF4-FFF2-40B4-BE49-F238E27FC236}">
                <a16:creationId xmlns:a16="http://schemas.microsoft.com/office/drawing/2014/main" id="{C8703701-482A-4042-B07E-EA2ADF11E3C8}"/>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16388" name="Rectangle 3">
            <a:extLst>
              <a:ext uri="{FF2B5EF4-FFF2-40B4-BE49-F238E27FC236}">
                <a16:creationId xmlns:a16="http://schemas.microsoft.com/office/drawing/2014/main" id="{B713EEC5-4C53-4F6C-BC43-AEC8838B3FE9}"/>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16389" name="Espace réservé de la date 1">
            <a:extLst>
              <a:ext uri="{FF2B5EF4-FFF2-40B4-BE49-F238E27FC236}">
                <a16:creationId xmlns:a16="http://schemas.microsoft.com/office/drawing/2014/main" id="{82BECA06-21C0-4BFB-B2A6-0C2AF7AD0ED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07D753-EAA7-4FA2-8472-031366B5FF69}" type="datetime1">
              <a:rPr lang="fr-FR" altLang="fr-FR" sz="1200" smtClean="0"/>
              <a:pPr/>
              <a:t>15/09/2021</a:t>
            </a:fld>
            <a:endParaRPr lang="fr-FR" altLang="fr-FR"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F2E3874-22FF-43F6-B838-78E8272737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DD87A0-AC7C-4102-88C0-720158D996E1}" type="slidenum">
              <a:rPr lang="fr-FR" altLang="fr-FR" sz="1200"/>
              <a:pPr/>
              <a:t>58</a:t>
            </a:fld>
            <a:endParaRPr lang="fr-FR" altLang="fr-FR" sz="1200"/>
          </a:p>
        </p:txBody>
      </p:sp>
      <p:sp>
        <p:nvSpPr>
          <p:cNvPr id="18435" name="Rectangle 2">
            <a:extLst>
              <a:ext uri="{FF2B5EF4-FFF2-40B4-BE49-F238E27FC236}">
                <a16:creationId xmlns:a16="http://schemas.microsoft.com/office/drawing/2014/main" id="{C823D7F5-4E00-4510-B44C-05352047DCAB}"/>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18436" name="Rectangle 3">
            <a:extLst>
              <a:ext uri="{FF2B5EF4-FFF2-40B4-BE49-F238E27FC236}">
                <a16:creationId xmlns:a16="http://schemas.microsoft.com/office/drawing/2014/main" id="{8301E5A2-5D35-46F1-9158-7390399F7789}"/>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18437" name="Espace réservé de la date 1">
            <a:extLst>
              <a:ext uri="{FF2B5EF4-FFF2-40B4-BE49-F238E27FC236}">
                <a16:creationId xmlns:a16="http://schemas.microsoft.com/office/drawing/2014/main" id="{3B7F33EC-67B2-4D9C-99CF-6B5A17DB4DF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08444B-FF5B-4182-A849-64F8F5260F68}" type="datetime1">
              <a:rPr lang="fr-FR" altLang="fr-FR" sz="1200" smtClean="0"/>
              <a:pPr/>
              <a:t>15/09/2021</a:t>
            </a:fld>
            <a:endParaRPr lang="fr-FR" altLang="fr-FR"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8584C84-EF39-4D00-8FC3-F6CA1E00FB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3D95F6-438D-445F-B9C7-CC9D5B4A2CDF}" type="slidenum">
              <a:rPr lang="fr-FR" altLang="fr-FR" sz="1200"/>
              <a:pPr/>
              <a:t>59</a:t>
            </a:fld>
            <a:endParaRPr lang="fr-FR" altLang="fr-FR" sz="1200"/>
          </a:p>
        </p:txBody>
      </p:sp>
      <p:sp>
        <p:nvSpPr>
          <p:cNvPr id="20483" name="Rectangle 2">
            <a:extLst>
              <a:ext uri="{FF2B5EF4-FFF2-40B4-BE49-F238E27FC236}">
                <a16:creationId xmlns:a16="http://schemas.microsoft.com/office/drawing/2014/main" id="{B4AA91B3-BC1E-44B7-B0D6-6A162A5B4159}"/>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20484" name="Rectangle 3">
            <a:extLst>
              <a:ext uri="{FF2B5EF4-FFF2-40B4-BE49-F238E27FC236}">
                <a16:creationId xmlns:a16="http://schemas.microsoft.com/office/drawing/2014/main" id="{24DEC0E6-9E5D-4E4F-96D2-F8808919B3DA}"/>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20485" name="Espace réservé de la date 1">
            <a:extLst>
              <a:ext uri="{FF2B5EF4-FFF2-40B4-BE49-F238E27FC236}">
                <a16:creationId xmlns:a16="http://schemas.microsoft.com/office/drawing/2014/main" id="{5BA13D7C-CB77-4685-B81D-A0EDE4B9EC1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A66ACB-E0A6-4208-98DC-B4B68AC8A363}" type="datetime1">
              <a:rPr lang="fr-FR" altLang="fr-FR" sz="1200" smtClean="0"/>
              <a:pPr/>
              <a:t>15/09/2021</a:t>
            </a:fld>
            <a:endParaRPr lang="fr-FR" altLang="fr-F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6E04B7B-924B-44C1-9A06-8CB49DF241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0F9AF6-C45E-423A-B1ED-372C83B6F597}" type="slidenum">
              <a:rPr lang="fr-FR" altLang="fr-FR" sz="1200"/>
              <a:pPr/>
              <a:t>61</a:t>
            </a:fld>
            <a:endParaRPr lang="fr-FR" altLang="fr-FR" sz="1200"/>
          </a:p>
        </p:txBody>
      </p:sp>
      <p:sp>
        <p:nvSpPr>
          <p:cNvPr id="23555" name="Rectangle 2">
            <a:extLst>
              <a:ext uri="{FF2B5EF4-FFF2-40B4-BE49-F238E27FC236}">
                <a16:creationId xmlns:a16="http://schemas.microsoft.com/office/drawing/2014/main" id="{97B3C6A2-68D6-426A-9EA0-9DA799B70276}"/>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23556" name="Rectangle 3">
            <a:extLst>
              <a:ext uri="{FF2B5EF4-FFF2-40B4-BE49-F238E27FC236}">
                <a16:creationId xmlns:a16="http://schemas.microsoft.com/office/drawing/2014/main" id="{1359AA95-0A09-46A2-A427-6FED88201D51}"/>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23557" name="Espace réservé de la date 1">
            <a:extLst>
              <a:ext uri="{FF2B5EF4-FFF2-40B4-BE49-F238E27FC236}">
                <a16:creationId xmlns:a16="http://schemas.microsoft.com/office/drawing/2014/main" id="{D88F27B6-CA4E-463D-91A2-49677738ED39}"/>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48B0B5-02E7-46F5-BC28-8EE1076A854F}" type="datetime1">
              <a:rPr lang="fr-FR" altLang="fr-FR" sz="1200" smtClean="0"/>
              <a:pPr/>
              <a:t>15/09/2021</a:t>
            </a:fld>
            <a:endParaRPr lang="fr-FR" altLang="fr-FR"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0EB8CD1-7834-4BC1-8E42-F9A0199E6E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6CF16C-4BA5-4519-8698-67A8ED661CB9}" type="slidenum">
              <a:rPr lang="fr-FR" altLang="fr-FR" sz="1200"/>
              <a:pPr/>
              <a:t>62</a:t>
            </a:fld>
            <a:endParaRPr lang="fr-FR" altLang="fr-FR" sz="1200"/>
          </a:p>
        </p:txBody>
      </p:sp>
      <p:sp>
        <p:nvSpPr>
          <p:cNvPr id="25603" name="Rectangle 2">
            <a:extLst>
              <a:ext uri="{FF2B5EF4-FFF2-40B4-BE49-F238E27FC236}">
                <a16:creationId xmlns:a16="http://schemas.microsoft.com/office/drawing/2014/main" id="{4348F5D0-4B2F-486F-85E5-4F8194A07C27}"/>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25604" name="Rectangle 3">
            <a:extLst>
              <a:ext uri="{FF2B5EF4-FFF2-40B4-BE49-F238E27FC236}">
                <a16:creationId xmlns:a16="http://schemas.microsoft.com/office/drawing/2014/main" id="{D39233B6-9061-4A1C-891C-0EF0929E5C0C}"/>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25605" name="Espace réservé de la date 1">
            <a:extLst>
              <a:ext uri="{FF2B5EF4-FFF2-40B4-BE49-F238E27FC236}">
                <a16:creationId xmlns:a16="http://schemas.microsoft.com/office/drawing/2014/main" id="{C7E05820-6207-40CC-80F9-6FEF34C2336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BF9ABC-0ABA-482A-8E80-242945584B0C}" type="datetime1">
              <a:rPr lang="fr-FR" altLang="fr-FR" sz="1200" smtClean="0"/>
              <a:pPr/>
              <a:t>15/09/2021</a:t>
            </a:fld>
            <a:endParaRPr lang="fr-FR" altLang="fr-FR"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71300CC-174B-4689-8D63-396BA46D18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E1CA64-A042-4A34-BBEB-50F21FF47C9C}" type="slidenum">
              <a:rPr lang="fr-FR" altLang="fr-FR" sz="1200"/>
              <a:pPr/>
              <a:t>63</a:t>
            </a:fld>
            <a:endParaRPr lang="fr-FR" altLang="fr-FR" sz="1200"/>
          </a:p>
        </p:txBody>
      </p:sp>
      <p:sp>
        <p:nvSpPr>
          <p:cNvPr id="27651" name="Rectangle 2">
            <a:extLst>
              <a:ext uri="{FF2B5EF4-FFF2-40B4-BE49-F238E27FC236}">
                <a16:creationId xmlns:a16="http://schemas.microsoft.com/office/drawing/2014/main" id="{805101BC-5EEB-4CA9-A889-69F61AB0B8C2}"/>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27652" name="Rectangle 3">
            <a:extLst>
              <a:ext uri="{FF2B5EF4-FFF2-40B4-BE49-F238E27FC236}">
                <a16:creationId xmlns:a16="http://schemas.microsoft.com/office/drawing/2014/main" id="{37F17BB9-6E78-4D08-815B-5A0C04A21943}"/>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27653" name="Espace réservé de la date 1">
            <a:extLst>
              <a:ext uri="{FF2B5EF4-FFF2-40B4-BE49-F238E27FC236}">
                <a16:creationId xmlns:a16="http://schemas.microsoft.com/office/drawing/2014/main" id="{5C0AD10D-FADA-47C9-8B64-60EAF0F62E00}"/>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7CCFED-09AA-4F23-9801-62505FAA6CD7}" type="datetime1">
              <a:rPr lang="fr-FR" altLang="fr-FR" sz="1200" smtClean="0"/>
              <a:pPr/>
              <a:t>15/09/2021</a:t>
            </a:fld>
            <a:endParaRPr lang="fr-FR" altLang="fr-FR"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D0DC9B5-BB39-44A4-8D59-EC81331D2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90C13-A6A5-4C7D-AFA6-76CBC31885DB}" type="slidenum">
              <a:rPr lang="fr-FR" altLang="fr-FR" sz="1200"/>
              <a:pPr/>
              <a:t>64</a:t>
            </a:fld>
            <a:endParaRPr lang="fr-FR" altLang="fr-FR" sz="1200"/>
          </a:p>
        </p:txBody>
      </p:sp>
      <p:sp>
        <p:nvSpPr>
          <p:cNvPr id="29699" name="Rectangle 2">
            <a:extLst>
              <a:ext uri="{FF2B5EF4-FFF2-40B4-BE49-F238E27FC236}">
                <a16:creationId xmlns:a16="http://schemas.microsoft.com/office/drawing/2014/main" id="{6B6DCBCF-7046-41AE-A852-ABFA18271A5E}"/>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29700" name="Rectangle 3">
            <a:extLst>
              <a:ext uri="{FF2B5EF4-FFF2-40B4-BE49-F238E27FC236}">
                <a16:creationId xmlns:a16="http://schemas.microsoft.com/office/drawing/2014/main" id="{C2069B12-24B5-4C8B-9A9D-0AD3716944F3}"/>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29701" name="Espace réservé de la date 1">
            <a:extLst>
              <a:ext uri="{FF2B5EF4-FFF2-40B4-BE49-F238E27FC236}">
                <a16:creationId xmlns:a16="http://schemas.microsoft.com/office/drawing/2014/main" id="{B3EDA7E8-64D9-4AA8-B5A8-FEE1B92F40B5}"/>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14B9A3-C50E-4645-9F3B-2E034C2556D6}" type="datetime1">
              <a:rPr lang="fr-FR" altLang="fr-FR" sz="1200" smtClean="0"/>
              <a:pPr/>
              <a:t>15/09/2021</a:t>
            </a:fld>
            <a:endParaRPr lang="fr-FR" altLang="fr-FR"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D127993-1B5C-4F9A-9792-C2560452C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227E85-F223-49A1-96B5-095987B6C4DB}" type="slidenum">
              <a:rPr lang="fr-FR" altLang="fr-FR" sz="1200"/>
              <a:pPr/>
              <a:t>65</a:t>
            </a:fld>
            <a:endParaRPr lang="fr-FR" altLang="fr-FR" sz="1200"/>
          </a:p>
        </p:txBody>
      </p:sp>
      <p:sp>
        <p:nvSpPr>
          <p:cNvPr id="31747" name="Rectangle 2">
            <a:extLst>
              <a:ext uri="{FF2B5EF4-FFF2-40B4-BE49-F238E27FC236}">
                <a16:creationId xmlns:a16="http://schemas.microsoft.com/office/drawing/2014/main" id="{3DDA5188-69C2-4649-A079-721BE0404B95}"/>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31748" name="Rectangle 3">
            <a:extLst>
              <a:ext uri="{FF2B5EF4-FFF2-40B4-BE49-F238E27FC236}">
                <a16:creationId xmlns:a16="http://schemas.microsoft.com/office/drawing/2014/main" id="{39E09F05-B839-4D22-9A32-B83BAC95F045}"/>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31749" name="Espace réservé de la date 1">
            <a:extLst>
              <a:ext uri="{FF2B5EF4-FFF2-40B4-BE49-F238E27FC236}">
                <a16:creationId xmlns:a16="http://schemas.microsoft.com/office/drawing/2014/main" id="{6E09EC15-B5E5-4E20-A2E8-8C2CECF6C63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65EC17-D2AC-4D00-BA3B-4D0F0B296175}" type="datetime1">
              <a:rPr lang="fr-FR" altLang="fr-FR" sz="1200" smtClean="0"/>
              <a:pPr/>
              <a:t>15/09/2021</a:t>
            </a:fld>
            <a:endParaRPr lang="fr-FR" altLang="fr-FR"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179C5BF-73D8-4883-8F56-B8BE797FFF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DAEDC2-7226-4981-AAD8-B53AE7450317}" type="slidenum">
              <a:rPr lang="fr-FR" altLang="fr-FR" sz="1200"/>
              <a:pPr/>
              <a:t>66</a:t>
            </a:fld>
            <a:endParaRPr lang="fr-FR" altLang="fr-FR" sz="1200"/>
          </a:p>
        </p:txBody>
      </p:sp>
      <p:sp>
        <p:nvSpPr>
          <p:cNvPr id="33795" name="Rectangle 2">
            <a:extLst>
              <a:ext uri="{FF2B5EF4-FFF2-40B4-BE49-F238E27FC236}">
                <a16:creationId xmlns:a16="http://schemas.microsoft.com/office/drawing/2014/main" id="{55F8CDAF-52FB-4F47-B528-830B49BD17BD}"/>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33796" name="Rectangle 3">
            <a:extLst>
              <a:ext uri="{FF2B5EF4-FFF2-40B4-BE49-F238E27FC236}">
                <a16:creationId xmlns:a16="http://schemas.microsoft.com/office/drawing/2014/main" id="{097786A9-225B-44A5-BBA9-CA06B35006DF}"/>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33797" name="Espace réservé de la date 1">
            <a:extLst>
              <a:ext uri="{FF2B5EF4-FFF2-40B4-BE49-F238E27FC236}">
                <a16:creationId xmlns:a16="http://schemas.microsoft.com/office/drawing/2014/main" id="{175D02EC-1F08-412E-8A12-91671BEFFA45}"/>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B7158-ED51-4224-8BFE-41269AD873A3}" type="datetime1">
              <a:rPr lang="fr-FR" altLang="fr-FR" sz="1200" smtClean="0"/>
              <a:pPr/>
              <a:t>15/09/2021</a:t>
            </a:fld>
            <a:endParaRPr lang="fr-FR" altLang="fr-F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7</a:t>
            </a:fld>
            <a:endParaRPr lang="fr-FR"/>
          </a:p>
        </p:txBody>
      </p:sp>
    </p:spTree>
    <p:extLst>
      <p:ext uri="{BB962C8B-B14F-4D97-AF65-F5344CB8AC3E}">
        <p14:creationId xmlns:p14="http://schemas.microsoft.com/office/powerpoint/2010/main" val="1082246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9287AA8-B3B2-48DE-8A90-F0FB47B783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0077AF-CD4D-4E81-8B6B-51C01CF90883}" type="slidenum">
              <a:rPr lang="fr-FR" altLang="fr-FR" sz="1200"/>
              <a:pPr/>
              <a:t>67</a:t>
            </a:fld>
            <a:endParaRPr lang="fr-FR" altLang="fr-FR" sz="1200"/>
          </a:p>
        </p:txBody>
      </p:sp>
      <p:sp>
        <p:nvSpPr>
          <p:cNvPr id="35843" name="Rectangle 2">
            <a:extLst>
              <a:ext uri="{FF2B5EF4-FFF2-40B4-BE49-F238E27FC236}">
                <a16:creationId xmlns:a16="http://schemas.microsoft.com/office/drawing/2014/main" id="{B9E85E00-9B41-4F67-9134-B5BC31355197}"/>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35844" name="Rectangle 3">
            <a:extLst>
              <a:ext uri="{FF2B5EF4-FFF2-40B4-BE49-F238E27FC236}">
                <a16:creationId xmlns:a16="http://schemas.microsoft.com/office/drawing/2014/main" id="{DD44C21E-4137-4F9D-81FF-DD3EEEAD43D3}"/>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35845" name="Espace réservé de la date 1">
            <a:extLst>
              <a:ext uri="{FF2B5EF4-FFF2-40B4-BE49-F238E27FC236}">
                <a16:creationId xmlns:a16="http://schemas.microsoft.com/office/drawing/2014/main" id="{4B4C1445-5F03-4BDE-9B64-F29C14A6242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BBDF91-CA12-4024-8DE3-164BFFD84831}" type="datetime1">
              <a:rPr lang="fr-FR" altLang="fr-FR" sz="1200" smtClean="0"/>
              <a:pPr/>
              <a:t>15/09/2021</a:t>
            </a:fld>
            <a:endParaRPr lang="fr-FR" altLang="fr-F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3D5C834-0212-4F43-8449-778FFDC9EA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053639-F7DB-4261-A48B-9926ED473F0F}" type="slidenum">
              <a:rPr lang="fr-FR" altLang="fr-FR" sz="1200"/>
              <a:pPr/>
              <a:t>68</a:t>
            </a:fld>
            <a:endParaRPr lang="fr-FR" altLang="fr-FR" sz="1200"/>
          </a:p>
        </p:txBody>
      </p:sp>
      <p:sp>
        <p:nvSpPr>
          <p:cNvPr id="37891" name="Rectangle 2">
            <a:extLst>
              <a:ext uri="{FF2B5EF4-FFF2-40B4-BE49-F238E27FC236}">
                <a16:creationId xmlns:a16="http://schemas.microsoft.com/office/drawing/2014/main" id="{3A5F0550-7C14-4044-AEA1-14A260792FEE}"/>
              </a:ext>
            </a:extLst>
          </p:cNvPr>
          <p:cNvSpPr>
            <a:spLocks noGrp="1" noRot="1" noChangeAspect="1" noChangeArrowheads="1" noTextEdit="1"/>
          </p:cNvSpPr>
          <p:nvPr>
            <p:ph type="sldImg"/>
          </p:nvPr>
        </p:nvSpPr>
        <p:spPr>
          <a:xfrm>
            <a:off x="1154113" y="692150"/>
            <a:ext cx="4554537" cy="3416300"/>
          </a:xfrm>
          <a:ln w="12700" cap="flat">
            <a:solidFill>
              <a:schemeClr val="tx1"/>
            </a:solidFill>
          </a:ln>
        </p:spPr>
      </p:sp>
      <p:sp>
        <p:nvSpPr>
          <p:cNvPr id="37892" name="Rectangle 3">
            <a:extLst>
              <a:ext uri="{FF2B5EF4-FFF2-40B4-BE49-F238E27FC236}">
                <a16:creationId xmlns:a16="http://schemas.microsoft.com/office/drawing/2014/main" id="{B89182E6-2492-4AF9-A206-F2CFEE4A64BB}"/>
              </a:ext>
            </a:extLst>
          </p:cNvPr>
          <p:cNvSpPr>
            <a:spLocks noGrp="1" noChangeArrowheads="1"/>
          </p:cNvSpPr>
          <p:nvPr>
            <p:ph type="body" idx="1"/>
          </p:nvPr>
        </p:nvSpPr>
        <p:spPr>
          <a:xfrm>
            <a:off x="914400" y="4357688"/>
            <a:ext cx="5027613" cy="413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65" tIns="46128" rIns="90665" bIns="46128"/>
          <a:lstStyle/>
          <a:p>
            <a:endParaRPr lang="fr-FR" altLang="fr-FR"/>
          </a:p>
        </p:txBody>
      </p:sp>
      <p:sp>
        <p:nvSpPr>
          <p:cNvPr id="37893" name="Espace réservé de la date 1">
            <a:extLst>
              <a:ext uri="{FF2B5EF4-FFF2-40B4-BE49-F238E27FC236}">
                <a16:creationId xmlns:a16="http://schemas.microsoft.com/office/drawing/2014/main" id="{FBDF9A3C-C3A3-4B2E-95CB-E297187A589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BCDDEA-AD96-45F8-90C2-3E8A5D149160}" type="datetime1">
              <a:rPr lang="fr-FR" altLang="fr-FR" sz="1200" smtClean="0"/>
              <a:pPr/>
              <a:t>15/09/2021</a:t>
            </a:fld>
            <a:endParaRPr lang="fr-FR" altLang="fr-FR"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e l'image des diapositives 1">
            <a:extLst>
              <a:ext uri="{FF2B5EF4-FFF2-40B4-BE49-F238E27FC236}">
                <a16:creationId xmlns:a16="http://schemas.microsoft.com/office/drawing/2014/main" id="{54028428-2A57-40D0-9F9F-AAB143C42F64}"/>
              </a:ext>
            </a:extLst>
          </p:cNvPr>
          <p:cNvSpPr>
            <a:spLocks noGrp="1" noRot="1" noChangeAspect="1" noChangeArrowheads="1" noTextEdit="1"/>
          </p:cNvSpPr>
          <p:nvPr>
            <p:ph type="sldImg"/>
          </p:nvPr>
        </p:nvSpPr>
        <p:spPr>
          <a:ln/>
        </p:spPr>
      </p:sp>
      <p:sp>
        <p:nvSpPr>
          <p:cNvPr id="43011" name="Espace réservé des commentaires 2">
            <a:extLst>
              <a:ext uri="{FF2B5EF4-FFF2-40B4-BE49-F238E27FC236}">
                <a16:creationId xmlns:a16="http://schemas.microsoft.com/office/drawing/2014/main" id="{F98DE38B-DF14-4BBD-89E0-5EB7F7BAA4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p>
        </p:txBody>
      </p:sp>
      <p:sp>
        <p:nvSpPr>
          <p:cNvPr id="43012" name="Espace réservé du numéro de diapositive 3">
            <a:extLst>
              <a:ext uri="{FF2B5EF4-FFF2-40B4-BE49-F238E27FC236}">
                <a16:creationId xmlns:a16="http://schemas.microsoft.com/office/drawing/2014/main" id="{A54F7B87-B008-451A-9230-459F90CA14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938">
              <a:defRPr sz="2400">
                <a:solidFill>
                  <a:schemeClr val="tx1"/>
                </a:solidFill>
                <a:latin typeface="Times New Roman" panose="02020603050405020304" pitchFamily="18" charset="0"/>
              </a:defRPr>
            </a:lvl1pPr>
            <a:lvl2pPr marL="742950" indent="-285750" defTabSz="769938">
              <a:defRPr sz="2400">
                <a:solidFill>
                  <a:schemeClr val="tx1"/>
                </a:solidFill>
                <a:latin typeface="Times New Roman" panose="02020603050405020304" pitchFamily="18" charset="0"/>
              </a:defRPr>
            </a:lvl2pPr>
            <a:lvl3pPr marL="1143000" indent="-228600" defTabSz="769938">
              <a:defRPr sz="2400">
                <a:solidFill>
                  <a:schemeClr val="tx1"/>
                </a:solidFill>
                <a:latin typeface="Times New Roman" panose="02020603050405020304" pitchFamily="18" charset="0"/>
              </a:defRPr>
            </a:lvl3pPr>
            <a:lvl4pPr marL="1600200" indent="-228600" defTabSz="769938">
              <a:defRPr sz="2400">
                <a:solidFill>
                  <a:schemeClr val="tx1"/>
                </a:solidFill>
                <a:latin typeface="Times New Roman" panose="02020603050405020304" pitchFamily="18" charset="0"/>
              </a:defRPr>
            </a:lvl4pPr>
            <a:lvl5pPr marL="2057400" indent="-228600" defTabSz="769938">
              <a:defRPr sz="2400">
                <a:solidFill>
                  <a:schemeClr val="tx1"/>
                </a:solidFill>
                <a:latin typeface="Times New Roman" panose="02020603050405020304" pitchFamily="18" charset="0"/>
              </a:defRPr>
            </a:lvl5pPr>
            <a:lvl6pPr marL="2514600" indent="-228600" defTabSz="7699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99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99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9938" eaLnBrk="0" fontAlgn="base" hangingPunct="0">
              <a:spcBef>
                <a:spcPct val="0"/>
              </a:spcBef>
              <a:spcAft>
                <a:spcPct val="0"/>
              </a:spcAft>
              <a:defRPr sz="2400">
                <a:solidFill>
                  <a:schemeClr val="tx1"/>
                </a:solidFill>
                <a:latin typeface="Times New Roman" panose="02020603050405020304" pitchFamily="18" charset="0"/>
              </a:defRPr>
            </a:lvl9pPr>
          </a:lstStyle>
          <a:p>
            <a:fld id="{9AEA698F-3B16-4EA6-B81E-786D3A2455B5}" type="slidenum">
              <a:rPr lang="fr-FR" altLang="fr-FR" sz="1200"/>
              <a:pPr/>
              <a:t>72</a:t>
            </a:fld>
            <a:endParaRPr lang="fr-FR" altLang="fr-F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11</a:t>
            </a:fld>
            <a:endParaRPr lang="fr-FR"/>
          </a:p>
        </p:txBody>
      </p:sp>
    </p:spTree>
    <p:extLst>
      <p:ext uri="{BB962C8B-B14F-4D97-AF65-F5344CB8AC3E}">
        <p14:creationId xmlns:p14="http://schemas.microsoft.com/office/powerpoint/2010/main" val="266903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12</a:t>
            </a:fld>
            <a:endParaRPr lang="fr-FR"/>
          </a:p>
        </p:txBody>
      </p:sp>
    </p:spTree>
    <p:extLst>
      <p:ext uri="{BB962C8B-B14F-4D97-AF65-F5344CB8AC3E}">
        <p14:creationId xmlns:p14="http://schemas.microsoft.com/office/powerpoint/2010/main" val="79184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pPr>
              <a:defRPr/>
            </a:pPr>
            <a:endParaRPr lang="fr-FR"/>
          </a:p>
        </p:txBody>
      </p:sp>
      <p:sp>
        <p:nvSpPr>
          <p:cNvPr id="5" name="Espace réservé du numéro de diapositive 4"/>
          <p:cNvSpPr>
            <a:spLocks noGrp="1"/>
          </p:cNvSpPr>
          <p:nvPr>
            <p:ph type="sldNum" sz="quarter" idx="5"/>
          </p:nvPr>
        </p:nvSpPr>
        <p:spPr/>
        <p:txBody>
          <a:bodyPr/>
          <a:lstStyle/>
          <a:p>
            <a:pPr>
              <a:defRPr/>
            </a:pPr>
            <a:fld id="{8965080D-7C17-4748-89CA-17F49823EB6F}" type="slidenum">
              <a:rPr lang="fr-FR" smtClean="0"/>
              <a:pPr>
                <a:defRPr/>
              </a:pPr>
              <a:t>13</a:t>
            </a:fld>
            <a:endParaRPr lang="fr-FR"/>
          </a:p>
        </p:txBody>
      </p:sp>
    </p:spTree>
    <p:extLst>
      <p:ext uri="{BB962C8B-B14F-4D97-AF65-F5344CB8AC3E}">
        <p14:creationId xmlns:p14="http://schemas.microsoft.com/office/powerpoint/2010/main" val="88571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image des diapositives 1">
            <a:extLst>
              <a:ext uri="{FF2B5EF4-FFF2-40B4-BE49-F238E27FC236}">
                <a16:creationId xmlns:a16="http://schemas.microsoft.com/office/drawing/2014/main" id="{872DDC17-9921-4609-896E-1BE9B2448D52}"/>
              </a:ext>
            </a:extLst>
          </p:cNvPr>
          <p:cNvSpPr>
            <a:spLocks noGrp="1" noRot="1" noChangeAspect="1" noChangeArrowheads="1" noTextEdit="1"/>
          </p:cNvSpPr>
          <p:nvPr>
            <p:ph type="sldImg"/>
          </p:nvPr>
        </p:nvSpPr>
        <p:spPr>
          <a:ln/>
        </p:spPr>
      </p:sp>
      <p:sp>
        <p:nvSpPr>
          <p:cNvPr id="5123" name="Espace réservé des notes 2">
            <a:extLst>
              <a:ext uri="{FF2B5EF4-FFF2-40B4-BE49-F238E27FC236}">
                <a16:creationId xmlns:a16="http://schemas.microsoft.com/office/drawing/2014/main" id="{5A1EF557-85C3-4CA3-A03E-4E32A8266D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Times New Roman" panose="02020603050405020304" pitchFamily="18" charset="0"/>
            </a:endParaRPr>
          </a:p>
        </p:txBody>
      </p:sp>
      <p:sp>
        <p:nvSpPr>
          <p:cNvPr id="5124" name="Espace réservé du numéro de diapositive 3">
            <a:extLst>
              <a:ext uri="{FF2B5EF4-FFF2-40B4-BE49-F238E27FC236}">
                <a16:creationId xmlns:a16="http://schemas.microsoft.com/office/drawing/2014/main" id="{070B5AF7-AA50-4CAC-B375-F5C2E8391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4400" b="1">
                <a:solidFill>
                  <a:srgbClr val="000000"/>
                </a:solidFill>
                <a:latin typeface="Times New Roman" panose="02020603050405020304" pitchFamily="18" charset="0"/>
              </a:defRPr>
            </a:lvl1pPr>
            <a:lvl2pPr marL="742950" indent="-285750" defTabSz="925513">
              <a:defRPr sz="4400" b="1">
                <a:solidFill>
                  <a:srgbClr val="000000"/>
                </a:solidFill>
                <a:latin typeface="Times New Roman" panose="02020603050405020304" pitchFamily="18" charset="0"/>
              </a:defRPr>
            </a:lvl2pPr>
            <a:lvl3pPr marL="1143000" indent="-228600" defTabSz="925513">
              <a:defRPr sz="4400" b="1">
                <a:solidFill>
                  <a:srgbClr val="000000"/>
                </a:solidFill>
                <a:latin typeface="Times New Roman" panose="02020603050405020304" pitchFamily="18" charset="0"/>
              </a:defRPr>
            </a:lvl3pPr>
            <a:lvl4pPr marL="1600200" indent="-228600" defTabSz="925513">
              <a:defRPr sz="4400" b="1">
                <a:solidFill>
                  <a:srgbClr val="000000"/>
                </a:solidFill>
                <a:latin typeface="Times New Roman" panose="02020603050405020304" pitchFamily="18" charset="0"/>
              </a:defRPr>
            </a:lvl4pPr>
            <a:lvl5pPr marL="2057400" indent="-228600" defTabSz="925513">
              <a:defRPr sz="4400" b="1">
                <a:solidFill>
                  <a:srgbClr val="000000"/>
                </a:solidFill>
                <a:latin typeface="Times New Roman" panose="02020603050405020304" pitchFamily="18" charset="0"/>
              </a:defRPr>
            </a:lvl5pPr>
            <a:lvl6pPr marL="2514600" indent="-228600" defTabSz="925513" eaLnBrk="0" fontAlgn="base" hangingPunct="0">
              <a:spcBef>
                <a:spcPct val="0"/>
              </a:spcBef>
              <a:spcAft>
                <a:spcPct val="0"/>
              </a:spcAft>
              <a:defRPr sz="4400" b="1">
                <a:solidFill>
                  <a:srgbClr val="000000"/>
                </a:solidFill>
                <a:latin typeface="Times New Roman" panose="02020603050405020304" pitchFamily="18" charset="0"/>
              </a:defRPr>
            </a:lvl6pPr>
            <a:lvl7pPr marL="2971800" indent="-228600" defTabSz="925513" eaLnBrk="0" fontAlgn="base" hangingPunct="0">
              <a:spcBef>
                <a:spcPct val="0"/>
              </a:spcBef>
              <a:spcAft>
                <a:spcPct val="0"/>
              </a:spcAft>
              <a:defRPr sz="4400" b="1">
                <a:solidFill>
                  <a:srgbClr val="000000"/>
                </a:solidFill>
                <a:latin typeface="Times New Roman" panose="02020603050405020304" pitchFamily="18" charset="0"/>
              </a:defRPr>
            </a:lvl7pPr>
            <a:lvl8pPr marL="3429000" indent="-228600" defTabSz="925513" eaLnBrk="0" fontAlgn="base" hangingPunct="0">
              <a:spcBef>
                <a:spcPct val="0"/>
              </a:spcBef>
              <a:spcAft>
                <a:spcPct val="0"/>
              </a:spcAft>
              <a:defRPr sz="4400" b="1">
                <a:solidFill>
                  <a:srgbClr val="000000"/>
                </a:solidFill>
                <a:latin typeface="Times New Roman" panose="02020603050405020304" pitchFamily="18" charset="0"/>
              </a:defRPr>
            </a:lvl8pPr>
            <a:lvl9pPr marL="3886200" indent="-228600" defTabSz="925513" eaLnBrk="0" fontAlgn="base" hangingPunct="0">
              <a:spcBef>
                <a:spcPct val="0"/>
              </a:spcBef>
              <a:spcAft>
                <a:spcPct val="0"/>
              </a:spcAft>
              <a:defRPr sz="4400" b="1">
                <a:solidFill>
                  <a:srgbClr val="000000"/>
                </a:solidFill>
                <a:latin typeface="Times New Roman" panose="02020603050405020304" pitchFamily="18" charset="0"/>
              </a:defRPr>
            </a:lvl9pPr>
          </a:lstStyle>
          <a:p>
            <a:fld id="{89D9D232-5AF0-40C1-B288-4DF5400573D1}" type="slidenum">
              <a:rPr lang="en-US" altLang="fr-FR" sz="1100" b="0">
                <a:solidFill>
                  <a:schemeClr val="tx1"/>
                </a:solidFill>
              </a:rPr>
              <a:pPr/>
              <a:t>14</a:t>
            </a:fld>
            <a:endParaRPr lang="en-US" altLang="fr-FR" sz="1100" b="0">
              <a:solidFill>
                <a:schemeClr val="tx1"/>
              </a:solidFill>
            </a:endParaRPr>
          </a:p>
        </p:txBody>
      </p:sp>
    </p:spTree>
    <p:extLst>
      <p:ext uri="{BB962C8B-B14F-4D97-AF65-F5344CB8AC3E}">
        <p14:creationId xmlns:p14="http://schemas.microsoft.com/office/powerpoint/2010/main" val="164429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B63003-A09D-474D-9BEE-5C2490413304}" type="slidenum">
              <a:rPr lang="fr-FR" smtClean="0"/>
              <a:pPr/>
              <a:t>‹N°›</a:t>
            </a:fld>
            <a:endParaRPr lang="fr-FR"/>
          </a:p>
        </p:txBody>
      </p:sp>
      <p:sp>
        <p:nvSpPr>
          <p:cNvPr id="7"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B63003-A09D-474D-9BEE-5C2490413304}" type="slidenum">
              <a:rPr lang="fr-FR" smtClean="0"/>
              <a:pPr/>
              <a:t>‹N°›</a:t>
            </a:fld>
            <a:endParaRPr lang="fr-FR"/>
          </a:p>
        </p:txBody>
      </p:sp>
      <p:sp>
        <p:nvSpPr>
          <p:cNvPr id="7"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107504" y="6448251"/>
            <a:ext cx="4248472" cy="365125"/>
          </a:xfrm>
          <a:prstGeom prst="rect">
            <a:avLst/>
          </a:prstGeom>
        </p:spPr>
        <p:txBody>
          <a:bodyPr/>
          <a:lstStyle/>
          <a:p>
            <a:pPr>
              <a:defRPr/>
            </a:pPr>
            <a:r>
              <a:rPr lang="fr-FR" dirty="0"/>
              <a:t>S. Bourjade, E. Gray and N. Nalpas - Toulouse Business School</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B63003-A09D-474D-9BEE-5C2490413304}"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827088" y="0"/>
            <a:ext cx="7924800" cy="981075"/>
          </a:xfrm>
        </p:spPr>
        <p:txBody>
          <a:bodyPr/>
          <a:lstStyle/>
          <a:p>
            <a:r>
              <a:rPr lang="fr-FR"/>
              <a:t>Cliquez pour modifier le style du titre</a:t>
            </a:r>
          </a:p>
        </p:txBody>
      </p:sp>
      <p:sp>
        <p:nvSpPr>
          <p:cNvPr id="3" name="Espace réservé du contenu 2"/>
          <p:cNvSpPr>
            <a:spLocks noGrp="1"/>
          </p:cNvSpPr>
          <p:nvPr>
            <p:ph sz="half" idx="1"/>
          </p:nvPr>
        </p:nvSpPr>
        <p:spPr>
          <a:xfrm>
            <a:off x="838200" y="981075"/>
            <a:ext cx="4076700" cy="55435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5067300" y="981075"/>
            <a:ext cx="4076700" cy="55435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23"/>
          <p:cNvSpPr>
            <a:spLocks noGrp="1" noChangeArrowheads="1"/>
          </p:cNvSpPr>
          <p:nvPr>
            <p:ph type="sldNum" sz="quarter" idx="11"/>
          </p:nvPr>
        </p:nvSpPr>
        <p:spPr>
          <a:ln/>
        </p:spPr>
        <p:txBody>
          <a:bodyPr/>
          <a:lstStyle>
            <a:lvl1pPr>
              <a:defRPr/>
            </a:lvl1pPr>
          </a:lstStyle>
          <a:p>
            <a:pPr>
              <a:defRPr/>
            </a:pPr>
            <a:fld id="{58057C10-12C0-4640-8CFE-B81A3650D888}" type="slidenum">
              <a:rPr lang="fr-FR"/>
              <a:pPr>
                <a:defRPr/>
              </a:pPr>
              <a:t>‹N°›</a:t>
            </a:fld>
            <a:endParaRPr lang="fr-FR"/>
          </a:p>
        </p:txBody>
      </p:sp>
      <p:sp>
        <p:nvSpPr>
          <p:cNvPr id="9" name="Rectangle 11"/>
          <p:cNvSpPr>
            <a:spLocks noGrp="1" noChangeArrowheads="1"/>
          </p:cNvSpPr>
          <p:nvPr>
            <p:ph type="dt" sz="half" idx="12"/>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684213" y="152400"/>
            <a:ext cx="8154987" cy="61372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5193798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B63003-A09D-474D-9BEE-5C2490413304}" type="slidenum">
              <a:rPr lang="fr-FR" smtClean="0"/>
              <a:pPr/>
              <a:t>‹N°›</a:t>
            </a:fld>
            <a:endParaRPr lang="fr-FR"/>
          </a:p>
        </p:txBody>
      </p:sp>
      <p:sp>
        <p:nvSpPr>
          <p:cNvPr id="7"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8B63003-A09D-474D-9BEE-5C2490413304}" type="slidenum">
              <a:rPr lang="fr-FR" smtClean="0"/>
              <a:pPr/>
              <a:t>‹N°›</a:t>
            </a:fld>
            <a:endParaRPr lang="fr-FR"/>
          </a:p>
        </p:txBody>
      </p:sp>
      <p:sp>
        <p:nvSpPr>
          <p:cNvPr id="7"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8B63003-A09D-474D-9BEE-5C2490413304}" type="slidenum">
              <a:rPr lang="fr-FR" smtClean="0"/>
              <a:pPr/>
              <a:t>‹N°›</a:t>
            </a:fld>
            <a:endParaRPr lang="fr-FR"/>
          </a:p>
        </p:txBody>
      </p:sp>
      <p:sp>
        <p:nvSpPr>
          <p:cNvPr id="8"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8B63003-A09D-474D-9BEE-5C2490413304}" type="slidenum">
              <a:rPr lang="fr-FR" smtClean="0"/>
              <a:pPr/>
              <a:t>‹N°›</a:t>
            </a:fld>
            <a:endParaRPr lang="fr-FR"/>
          </a:p>
        </p:txBody>
      </p:sp>
      <p:sp>
        <p:nvSpPr>
          <p:cNvPr id="10"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8B63003-A09D-474D-9BEE-5C2490413304}" type="slidenum">
              <a:rPr lang="fr-FR" smtClean="0"/>
              <a:pPr/>
              <a:t>‹N°›</a:t>
            </a:fld>
            <a:endParaRPr lang="fr-FR"/>
          </a:p>
        </p:txBody>
      </p:sp>
      <p:sp>
        <p:nvSpPr>
          <p:cNvPr id="6"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Espace réservé du pied de page 7"/>
          <p:cNvSpPr>
            <a:spLocks noGrp="1"/>
          </p:cNvSpPr>
          <p:nvPr>
            <p:ph type="ftr" sz="quarter" idx="12"/>
          </p:nvPr>
        </p:nvSpPr>
        <p:spPr/>
        <p:txBody>
          <a:bodyPr/>
          <a:lstStyle/>
          <a:p>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8B63003-A09D-474D-9BEE-5C2490413304}" type="slidenum">
              <a:rPr lang="fr-FR" smtClean="0"/>
              <a:pPr/>
              <a:t>‹N°›</a:t>
            </a:fld>
            <a:endParaRPr lang="fr-FR"/>
          </a:p>
        </p:txBody>
      </p:sp>
      <p:sp>
        <p:nvSpPr>
          <p:cNvPr id="8"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8B63003-A09D-474D-9BEE-5C2490413304}" type="slidenum">
              <a:rPr lang="fr-FR" smtClean="0"/>
              <a:pPr/>
              <a:t>‹N°›</a:t>
            </a:fld>
            <a:endParaRPr lang="fr-FR"/>
          </a:p>
        </p:txBody>
      </p:sp>
      <p:sp>
        <p:nvSpPr>
          <p:cNvPr id="8" name="Rectangle 11"/>
          <p:cNvSpPr>
            <a:spLocks noGrp="1" noChangeArrowheads="1"/>
          </p:cNvSpPr>
          <p:nvPr>
            <p:ph type="dt" sz="half" idx="13"/>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974904"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3003-A09D-474D-9BEE-5C2490413304}" type="slidenum">
              <a:rPr lang="fr-FR" smtClean="0"/>
              <a:pPr/>
              <a:t>‹N°›</a:t>
            </a:fld>
            <a:endParaRPr lang="fr-FR" dirty="0"/>
          </a:p>
        </p:txBody>
      </p:sp>
      <p:sp>
        <p:nvSpPr>
          <p:cNvPr id="7" name="Rectangle 11"/>
          <p:cNvSpPr>
            <a:spLocks noGrp="1" noChangeArrowheads="1"/>
          </p:cNvSpPr>
          <p:nvPr>
            <p:ph type="dt" sz="half" idx="2"/>
          </p:nvPr>
        </p:nvSpPr>
        <p:spPr>
          <a:xfrm>
            <a:off x="35570" y="6597650"/>
            <a:ext cx="4320406" cy="260350"/>
          </a:xfrm>
          <a:prstGeom prst="rect">
            <a:avLst/>
          </a:prstGeom>
          <a:ln/>
        </p:spPr>
        <p:txBody>
          <a:bodyPr/>
          <a:lstStyle>
            <a:lvl1pPr>
              <a:defRPr sz="1200" baseline="0">
                <a:solidFill>
                  <a:schemeClr val="bg1">
                    <a:lumMod val="50000"/>
                  </a:schemeClr>
                </a:solidFill>
              </a:defRPr>
            </a:lvl1pPr>
          </a:lstStyle>
          <a:p>
            <a:pPr>
              <a:defRPr/>
            </a:pPr>
            <a:r>
              <a:rPr lang="fr-FR" dirty="0"/>
              <a:t>S. Bourjade, E. Gray and N. Nalpas - Toulouse Business School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72"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f.verdie@tbs-education.f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jf.verdie@tbs-education.f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4.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jf.verdie@tbs-education.fr"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jf.verdie@tbs-education.fr"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jf.verdie@tbs-education.fr"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sternstewart.co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CVA%20example.xl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CVA%20example.xl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179512" y="1574620"/>
            <a:ext cx="8928991" cy="2754600"/>
          </a:xfrm>
          <a:prstGeom prst="rect">
            <a:avLst/>
          </a:prstGeom>
          <a:solidFill>
            <a:schemeClr val="accent5">
              <a:lumMod val="20000"/>
              <a:lumOff val="80000"/>
            </a:schemeClr>
          </a:solidFill>
          <a:ln w="9525">
            <a:solidFill>
              <a:schemeClr val="tx1"/>
            </a:solidFill>
            <a:miter lim="800000"/>
            <a:headEnd/>
            <a:tailEnd/>
          </a:ln>
        </p:spPr>
        <p:txBody>
          <a:bodyPr wrap="square" bIns="0" anchor="ctr">
            <a:spAutoFit/>
          </a:bodyPr>
          <a:lstStyle/>
          <a:p>
            <a:pPr>
              <a:lnSpc>
                <a:spcPct val="90000"/>
              </a:lnSpc>
              <a:spcAft>
                <a:spcPts val="1200"/>
              </a:spcAft>
            </a:pPr>
            <a:r>
              <a:rPr lang="en-US" sz="3600" b="1" dirty="0"/>
              <a:t>MSc® Banking and International Finance</a:t>
            </a:r>
          </a:p>
          <a:p>
            <a:pPr>
              <a:lnSpc>
                <a:spcPct val="90000"/>
              </a:lnSpc>
              <a:spcAft>
                <a:spcPts val="1200"/>
              </a:spcAft>
            </a:pPr>
            <a:r>
              <a:rPr lang="en-US" sz="3200" b="1" dirty="0"/>
              <a:t>Corporate finance and financial management</a:t>
            </a:r>
          </a:p>
          <a:p>
            <a:pPr>
              <a:lnSpc>
                <a:spcPct val="90000"/>
              </a:lnSpc>
              <a:spcAft>
                <a:spcPts val="1200"/>
              </a:spcAft>
            </a:pPr>
            <a:endParaRPr lang="en-US" dirty="0"/>
          </a:p>
          <a:p>
            <a:pPr>
              <a:lnSpc>
                <a:spcPct val="90000"/>
              </a:lnSpc>
              <a:spcAft>
                <a:spcPts val="1200"/>
              </a:spcAft>
            </a:pPr>
            <a:r>
              <a:rPr lang="en-US" dirty="0"/>
              <a:t>Dr. Jean-François Verdié, Professor, </a:t>
            </a:r>
          </a:p>
          <a:p>
            <a:pPr>
              <a:lnSpc>
                <a:spcPct val="90000"/>
              </a:lnSpc>
              <a:spcAft>
                <a:spcPts val="1200"/>
              </a:spcAft>
            </a:pPr>
            <a:r>
              <a:rPr lang="en-US" dirty="0"/>
              <a:t>Economics and Finance Department, TBS Business School</a:t>
            </a:r>
          </a:p>
          <a:p>
            <a:pPr>
              <a:lnSpc>
                <a:spcPct val="90000"/>
              </a:lnSpc>
              <a:spcAft>
                <a:spcPts val="1200"/>
              </a:spcAft>
            </a:pPr>
            <a:r>
              <a:rPr lang="fr-FR" dirty="0">
                <a:hlinkClick r:id="rId3"/>
              </a:rPr>
              <a:t>jf.verdie@tbs-education.fr</a:t>
            </a:r>
            <a:r>
              <a:rPr lang="fr-FR" dirty="0"/>
              <a:t> </a:t>
            </a:r>
            <a:endParaRPr lang="en-US" dirty="0"/>
          </a:p>
        </p:txBody>
      </p:sp>
      <p:sp>
        <p:nvSpPr>
          <p:cNvPr id="4" name="Espace réservé du numéro de diapositive 3"/>
          <p:cNvSpPr>
            <a:spLocks noGrp="1"/>
          </p:cNvSpPr>
          <p:nvPr>
            <p:ph type="sldNum" sz="quarter" idx="4294967295"/>
          </p:nvPr>
        </p:nvSpPr>
        <p:spPr>
          <a:xfrm>
            <a:off x="6974904" y="6453336"/>
            <a:ext cx="2133600" cy="365125"/>
          </a:xfrm>
        </p:spPr>
        <p:txBody>
          <a:bodyPr/>
          <a:lstStyle/>
          <a:p>
            <a:fld id="{68B63003-A09D-474D-9BEE-5C2490413304}" type="slidenum">
              <a:rPr lang="fr-FR" smtClean="0"/>
              <a:pPr/>
              <a:t>1</a:t>
            </a:fld>
            <a:endParaRPr lang="fr-FR"/>
          </a:p>
        </p:txBody>
      </p:sp>
      <p:sp>
        <p:nvSpPr>
          <p:cNvPr id="8" name="Rectangle 7"/>
          <p:cNvSpPr>
            <a:spLocks noChangeArrowheads="1"/>
          </p:cNvSpPr>
          <p:nvPr/>
        </p:nvSpPr>
        <p:spPr bwMode="auto">
          <a:xfrm>
            <a:off x="4623136" y="4878452"/>
            <a:ext cx="184731" cy="584775"/>
          </a:xfrm>
          <a:prstGeom prst="rect">
            <a:avLst/>
          </a:prstGeom>
          <a:noFill/>
          <a:ln w="9525">
            <a:noFill/>
            <a:miter lim="800000"/>
            <a:headEnd/>
            <a:tailEnd/>
          </a:ln>
        </p:spPr>
        <p:txBody>
          <a:bodyPr wrap="none" anchor="ctr">
            <a:spAutoFit/>
          </a:bodyPr>
          <a:lstStyle/>
          <a:p>
            <a:pPr algn="ctr" eaLnBrk="1" hangingPunct="1">
              <a:defRPr/>
            </a:pPr>
            <a:endParaRPr lang="fr-FR" sz="1600" b="0" dirty="0">
              <a:solidFill>
                <a:prstClr val="black"/>
              </a:solidFill>
            </a:endParaRPr>
          </a:p>
          <a:p>
            <a:pPr algn="ctr" eaLnBrk="1" hangingPunct="1">
              <a:defRPr/>
            </a:pPr>
            <a:endParaRPr lang="fr-FR" sz="1600" b="0" dirty="0">
              <a:solidFill>
                <a:prstClr val="black"/>
              </a:solidFill>
            </a:endParaRPr>
          </a:p>
        </p:txBody>
      </p:sp>
    </p:spTree>
    <p:extLst>
      <p:ext uri="{BB962C8B-B14F-4D97-AF65-F5344CB8AC3E}">
        <p14:creationId xmlns:p14="http://schemas.microsoft.com/office/powerpoint/2010/main" val="40362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2">
            <a:extLst>
              <a:ext uri="{FF2B5EF4-FFF2-40B4-BE49-F238E27FC236}">
                <a16:creationId xmlns:a16="http://schemas.microsoft.com/office/drawing/2014/main" id="{FCF1F7B4-BFE0-4472-9A8A-9094F3D037D3}"/>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BCA4568A-025B-4483-B076-A3CA3617BE5E}" type="slidenum">
              <a:rPr lang="fr-FR" altLang="fr-FR" sz="1400" smtClean="0"/>
              <a:pPr algn="ctr">
                <a:spcBef>
                  <a:spcPct val="0"/>
                </a:spcBef>
                <a:buFontTx/>
                <a:buNone/>
              </a:pPr>
              <a:t>10</a:t>
            </a:fld>
            <a:endParaRPr lang="fr-FR" altLang="fr-FR" sz="1400"/>
          </a:p>
        </p:txBody>
      </p:sp>
      <p:sp>
        <p:nvSpPr>
          <p:cNvPr id="14339" name="Rectangle 4">
            <a:extLst>
              <a:ext uri="{FF2B5EF4-FFF2-40B4-BE49-F238E27FC236}">
                <a16:creationId xmlns:a16="http://schemas.microsoft.com/office/drawing/2014/main" id="{2E3130CE-67F3-4577-9C3F-7E7B8B4A544D}"/>
              </a:ext>
            </a:extLst>
          </p:cNvPr>
          <p:cNvSpPr>
            <a:spLocks noChangeArrowheads="1"/>
          </p:cNvSpPr>
          <p:nvPr/>
        </p:nvSpPr>
        <p:spPr bwMode="auto">
          <a:xfrm>
            <a:off x="684212" y="194616"/>
            <a:ext cx="8137525" cy="461665"/>
          </a:xfrm>
          <a:prstGeom prst="rect">
            <a:avLst/>
          </a:prstGeom>
          <a:solidFill>
            <a:schemeClr val="accent5">
              <a:lumMod val="20000"/>
              <a:lumOff val="80000"/>
            </a:schemeClr>
          </a:solidFill>
          <a:ln w="9525" algn="ctr">
            <a:solidFill>
              <a:srgbClr val="0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fr-FR" sz="2400" b="1" dirty="0">
                <a:solidFill>
                  <a:srgbClr val="003366"/>
                </a:solidFill>
              </a:rPr>
              <a:t>The Balance-Sheet Model of the Firm (3/3)</a:t>
            </a:r>
            <a:endParaRPr lang="fr-FR" altLang="fr-FR" sz="2400" b="1" dirty="0">
              <a:solidFill>
                <a:srgbClr val="003366"/>
              </a:solidFill>
            </a:endParaRPr>
          </a:p>
        </p:txBody>
      </p:sp>
      <p:sp>
        <p:nvSpPr>
          <p:cNvPr id="234501" name="AutoShape 5">
            <a:extLst>
              <a:ext uri="{FF2B5EF4-FFF2-40B4-BE49-F238E27FC236}">
                <a16:creationId xmlns:a16="http://schemas.microsoft.com/office/drawing/2014/main" id="{B49ACD46-7461-4871-9C92-A5A0947AD4CA}"/>
              </a:ext>
            </a:extLst>
          </p:cNvPr>
          <p:cNvSpPr>
            <a:spLocks noChangeArrowheads="1"/>
          </p:cNvSpPr>
          <p:nvPr/>
        </p:nvSpPr>
        <p:spPr bwMode="auto">
          <a:xfrm>
            <a:off x="3995738" y="2781300"/>
            <a:ext cx="2024062" cy="1117600"/>
          </a:xfrm>
          <a:prstGeom prst="upDownArrow">
            <a:avLst>
              <a:gd name="adj1" fmla="val 50000"/>
              <a:gd name="adj2" fmla="val 20000"/>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14341" name="Text Box 6">
            <a:extLst>
              <a:ext uri="{FF2B5EF4-FFF2-40B4-BE49-F238E27FC236}">
                <a16:creationId xmlns:a16="http://schemas.microsoft.com/office/drawing/2014/main" id="{D0D2DDC2-44FF-42A8-AF32-6C76C0002835}"/>
              </a:ext>
            </a:extLst>
          </p:cNvPr>
          <p:cNvSpPr txBox="1">
            <a:spLocks noChangeArrowheads="1"/>
          </p:cNvSpPr>
          <p:nvPr/>
        </p:nvSpPr>
        <p:spPr bwMode="auto">
          <a:xfrm>
            <a:off x="828675" y="882649"/>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fr-FR" sz="2000" u="sng" dirty="0"/>
              <a:t>The Net Working Capital Decision and cash generation</a:t>
            </a:r>
          </a:p>
        </p:txBody>
      </p:sp>
      <p:sp>
        <p:nvSpPr>
          <p:cNvPr id="234504" name="Line 8">
            <a:extLst>
              <a:ext uri="{FF2B5EF4-FFF2-40B4-BE49-F238E27FC236}">
                <a16:creationId xmlns:a16="http://schemas.microsoft.com/office/drawing/2014/main" id="{03A5A878-2EA7-4A46-9A3F-28F029BBB809}"/>
              </a:ext>
            </a:extLst>
          </p:cNvPr>
          <p:cNvSpPr>
            <a:spLocks noChangeShapeType="1"/>
          </p:cNvSpPr>
          <p:nvPr/>
        </p:nvSpPr>
        <p:spPr bwMode="auto">
          <a:xfrm>
            <a:off x="4457700" y="2763838"/>
            <a:ext cx="1847850" cy="0"/>
          </a:xfrm>
          <a:prstGeom prst="line">
            <a:avLst/>
          </a:prstGeom>
          <a:noFill/>
          <a:ln w="38100">
            <a:solidFill>
              <a:srgbClr val="CC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34505" name="Line 9">
            <a:extLst>
              <a:ext uri="{FF2B5EF4-FFF2-40B4-BE49-F238E27FC236}">
                <a16:creationId xmlns:a16="http://schemas.microsoft.com/office/drawing/2014/main" id="{8FFC0DE1-6335-4CC5-8E57-08E948C9BEA6}"/>
              </a:ext>
            </a:extLst>
          </p:cNvPr>
          <p:cNvSpPr>
            <a:spLocks noChangeShapeType="1"/>
          </p:cNvSpPr>
          <p:nvPr/>
        </p:nvSpPr>
        <p:spPr bwMode="auto">
          <a:xfrm>
            <a:off x="2952750" y="3906838"/>
            <a:ext cx="1504950" cy="0"/>
          </a:xfrm>
          <a:prstGeom prst="line">
            <a:avLst/>
          </a:prstGeom>
          <a:noFill/>
          <a:ln w="38100">
            <a:solidFill>
              <a:srgbClr val="CC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34506" name="Text Box 10">
            <a:extLst>
              <a:ext uri="{FF2B5EF4-FFF2-40B4-BE49-F238E27FC236}">
                <a16:creationId xmlns:a16="http://schemas.microsoft.com/office/drawing/2014/main" id="{C488F29C-72D5-422E-A51C-B1F3106E1293}"/>
              </a:ext>
            </a:extLst>
          </p:cNvPr>
          <p:cNvSpPr txBox="1">
            <a:spLocks noChangeArrowheads="1"/>
          </p:cNvSpPr>
          <p:nvPr/>
        </p:nvSpPr>
        <p:spPr bwMode="auto">
          <a:xfrm>
            <a:off x="4284663" y="2781300"/>
            <a:ext cx="1492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fr-FR" sz="2000" b="1">
                <a:solidFill>
                  <a:srgbClr val="CC0000"/>
                </a:solidFill>
              </a:rPr>
              <a:t>Net Working Capital</a:t>
            </a:r>
          </a:p>
        </p:txBody>
      </p:sp>
      <p:sp>
        <p:nvSpPr>
          <p:cNvPr id="14345" name="Text Box 11">
            <a:extLst>
              <a:ext uri="{FF2B5EF4-FFF2-40B4-BE49-F238E27FC236}">
                <a16:creationId xmlns:a16="http://schemas.microsoft.com/office/drawing/2014/main" id="{54CB3E38-607E-4DE3-9471-539EE923AC83}"/>
              </a:ext>
            </a:extLst>
          </p:cNvPr>
          <p:cNvSpPr txBox="1">
            <a:spLocks noChangeArrowheads="1"/>
          </p:cNvSpPr>
          <p:nvPr/>
        </p:nvSpPr>
        <p:spPr bwMode="auto">
          <a:xfrm>
            <a:off x="6229350" y="4516438"/>
            <a:ext cx="1981200" cy="19177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Shareholders’ Equity</a:t>
            </a:r>
          </a:p>
          <a:p>
            <a:pPr>
              <a:spcBef>
                <a:spcPct val="50000"/>
              </a:spcBef>
              <a:buFontTx/>
              <a:buNone/>
            </a:pPr>
            <a:endParaRPr lang="en-US" altLang="fr-FR" sz="2400">
              <a:solidFill>
                <a:schemeClr val="bg2"/>
              </a:solidFill>
            </a:endParaRPr>
          </a:p>
        </p:txBody>
      </p:sp>
      <p:sp>
        <p:nvSpPr>
          <p:cNvPr id="14346" name="Text Box 12">
            <a:extLst>
              <a:ext uri="{FF2B5EF4-FFF2-40B4-BE49-F238E27FC236}">
                <a16:creationId xmlns:a16="http://schemas.microsoft.com/office/drawing/2014/main" id="{AF248610-CBE8-4627-9676-AA57BEEAFA85}"/>
              </a:ext>
            </a:extLst>
          </p:cNvPr>
          <p:cNvSpPr txBox="1">
            <a:spLocks noChangeArrowheads="1"/>
          </p:cNvSpPr>
          <p:nvPr/>
        </p:nvSpPr>
        <p:spPr bwMode="auto">
          <a:xfrm>
            <a:off x="6229350" y="1989138"/>
            <a:ext cx="1981200" cy="822325"/>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fr-FR" sz="2400">
                <a:solidFill>
                  <a:schemeClr val="bg2"/>
                </a:solidFill>
              </a:rPr>
              <a:t>Current Liabilities</a:t>
            </a:r>
          </a:p>
        </p:txBody>
      </p:sp>
      <p:sp>
        <p:nvSpPr>
          <p:cNvPr id="14347" name="Text Box 13">
            <a:extLst>
              <a:ext uri="{FF2B5EF4-FFF2-40B4-BE49-F238E27FC236}">
                <a16:creationId xmlns:a16="http://schemas.microsoft.com/office/drawing/2014/main" id="{435E07A6-BBB7-4359-B570-24DDF14D4D8B}"/>
              </a:ext>
            </a:extLst>
          </p:cNvPr>
          <p:cNvSpPr txBox="1">
            <a:spLocks noChangeArrowheads="1"/>
          </p:cNvSpPr>
          <p:nvPr/>
        </p:nvSpPr>
        <p:spPr bwMode="auto">
          <a:xfrm>
            <a:off x="971550" y="1989138"/>
            <a:ext cx="1981200" cy="1917700"/>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Current Assets</a:t>
            </a:r>
          </a:p>
          <a:p>
            <a:pPr>
              <a:spcBef>
                <a:spcPct val="50000"/>
              </a:spcBef>
              <a:buFontTx/>
              <a:buNone/>
            </a:pPr>
            <a:endParaRPr lang="en-US" altLang="fr-FR" sz="2400">
              <a:solidFill>
                <a:schemeClr val="bg2"/>
              </a:solidFill>
            </a:endParaRPr>
          </a:p>
        </p:txBody>
      </p:sp>
      <p:sp>
        <p:nvSpPr>
          <p:cNvPr id="14348" name="Text Box 14">
            <a:extLst>
              <a:ext uri="{FF2B5EF4-FFF2-40B4-BE49-F238E27FC236}">
                <a16:creationId xmlns:a16="http://schemas.microsoft.com/office/drawing/2014/main" id="{8E3B1EED-233C-4021-B9A0-BB49D3150555}"/>
              </a:ext>
            </a:extLst>
          </p:cNvPr>
          <p:cNvSpPr txBox="1">
            <a:spLocks noChangeArrowheads="1"/>
          </p:cNvSpPr>
          <p:nvPr/>
        </p:nvSpPr>
        <p:spPr bwMode="auto">
          <a:xfrm>
            <a:off x="971550" y="4364038"/>
            <a:ext cx="1981200" cy="2100262"/>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Fixed Assets</a:t>
            </a:r>
          </a:p>
          <a:p>
            <a:pPr>
              <a:spcBef>
                <a:spcPct val="50000"/>
              </a:spcBef>
              <a:buFontTx/>
              <a:buNone/>
            </a:pPr>
            <a:endParaRPr lang="en-US" altLang="fr-FR" sz="2400">
              <a:solidFill>
                <a:schemeClr val="bg2"/>
              </a:solidFill>
            </a:endParaRPr>
          </a:p>
          <a:p>
            <a:pPr>
              <a:spcBef>
                <a:spcPct val="50000"/>
              </a:spcBef>
              <a:buFontTx/>
              <a:buNone/>
            </a:pPr>
            <a:endParaRPr lang="en-US" altLang="fr-FR" sz="2400">
              <a:solidFill>
                <a:schemeClr val="bg2"/>
              </a:solidFill>
            </a:endParaRPr>
          </a:p>
        </p:txBody>
      </p:sp>
      <p:sp>
        <p:nvSpPr>
          <p:cNvPr id="14349" name="Text Box 15">
            <a:extLst>
              <a:ext uri="{FF2B5EF4-FFF2-40B4-BE49-F238E27FC236}">
                <a16:creationId xmlns:a16="http://schemas.microsoft.com/office/drawing/2014/main" id="{7D340B67-80CA-43E9-A75B-B14F431849EE}"/>
              </a:ext>
            </a:extLst>
          </p:cNvPr>
          <p:cNvSpPr txBox="1">
            <a:spLocks noChangeArrowheads="1"/>
          </p:cNvSpPr>
          <p:nvPr/>
        </p:nvSpPr>
        <p:spPr bwMode="auto">
          <a:xfrm>
            <a:off x="6229350" y="2916238"/>
            <a:ext cx="1981200" cy="12954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br>
              <a:rPr lang="en-US" altLang="fr-FR" sz="1600">
                <a:solidFill>
                  <a:schemeClr val="bg2"/>
                </a:solidFill>
              </a:rPr>
            </a:br>
            <a:r>
              <a:rPr lang="en-US" altLang="fr-FR" sz="2400">
                <a:solidFill>
                  <a:schemeClr val="bg2"/>
                </a:solidFill>
              </a:rPr>
              <a:t>Long-Term Debt</a:t>
            </a:r>
          </a:p>
          <a:p>
            <a:pPr>
              <a:spcBef>
                <a:spcPct val="50000"/>
              </a:spcBef>
              <a:buFontTx/>
              <a:buNone/>
            </a:pPr>
            <a:endParaRPr lang="en-US" altLang="fr-FR" sz="1000">
              <a:solidFill>
                <a:schemeClr val="bg2"/>
              </a:solidFill>
            </a:endParaRPr>
          </a:p>
        </p:txBody>
      </p:sp>
      <p:sp>
        <p:nvSpPr>
          <p:cNvPr id="14350" name="Espace réservé de la date 1">
            <a:extLst>
              <a:ext uri="{FF2B5EF4-FFF2-40B4-BE49-F238E27FC236}">
                <a16:creationId xmlns:a16="http://schemas.microsoft.com/office/drawing/2014/main" id="{653BAB45-97B5-4D41-9599-BAA8FC5DAFB7}"/>
              </a:ext>
            </a:extLst>
          </p:cNvPr>
          <p:cNvSpPr>
            <a:spLocks noGrp="1"/>
          </p:cNvSpPr>
          <p:nvPr>
            <p:ph type="dt" sz="quarter" idx="10"/>
          </p:nvPr>
        </p:nvSpPr>
        <p:spPr bwMode="auto">
          <a:xfrm>
            <a:off x="45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
        <p:nvSpPr>
          <p:cNvPr id="14351" name="Espace réservé du pied de page 2">
            <a:extLst>
              <a:ext uri="{FF2B5EF4-FFF2-40B4-BE49-F238E27FC236}">
                <a16:creationId xmlns:a16="http://schemas.microsoft.com/office/drawing/2014/main" id="{2D3CF22E-9226-4F91-89B4-595F16AEEB41}"/>
              </a:ext>
            </a:extLst>
          </p:cNvPr>
          <p:cNvSpPr>
            <a:spLocks noGrp="1"/>
          </p:cNvSpPr>
          <p:nvPr>
            <p:ph type="ftr" sz="quarter" idx="11"/>
          </p:nvPr>
        </p:nvSpPr>
        <p:spPr bwMode="auto">
          <a:xfrm>
            <a:off x="3124200" y="6245225"/>
            <a:ext cx="2895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4506"/>
                                        </p:tgtEl>
                                        <p:attrNameLst>
                                          <p:attrName>style.visibility</p:attrName>
                                        </p:attrNameLst>
                                      </p:cBhvr>
                                      <p:to>
                                        <p:strVal val="visible"/>
                                      </p:to>
                                    </p:set>
                                    <p:animEffect transition="in" filter="checkerboard(across)">
                                      <p:cBhvr>
                                        <p:cTn id="7" dur="500"/>
                                        <p:tgtEl>
                                          <p:spTgt spid="234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34505"/>
                                        </p:tgtEl>
                                        <p:attrNameLst>
                                          <p:attrName>style.visibility</p:attrName>
                                        </p:attrNameLst>
                                      </p:cBhvr>
                                      <p:to>
                                        <p:strVal val="visible"/>
                                      </p:to>
                                    </p:set>
                                    <p:anim calcmode="lin" valueType="num">
                                      <p:cBhvr>
                                        <p:cTn id="12" dur="1000" fill="hold"/>
                                        <p:tgtEl>
                                          <p:spTgt spid="234505"/>
                                        </p:tgtEl>
                                        <p:attrNameLst>
                                          <p:attrName>ppt_w</p:attrName>
                                        </p:attrNameLst>
                                      </p:cBhvr>
                                      <p:tavLst>
                                        <p:tav tm="0">
                                          <p:val>
                                            <p:strVal val="#ppt_w*0.70"/>
                                          </p:val>
                                        </p:tav>
                                        <p:tav tm="100000">
                                          <p:val>
                                            <p:strVal val="#ppt_w"/>
                                          </p:val>
                                        </p:tav>
                                      </p:tavLst>
                                    </p:anim>
                                    <p:anim calcmode="lin" valueType="num">
                                      <p:cBhvr>
                                        <p:cTn id="13" dur="1000" fill="hold"/>
                                        <p:tgtEl>
                                          <p:spTgt spid="234505"/>
                                        </p:tgtEl>
                                        <p:attrNameLst>
                                          <p:attrName>ppt_h</p:attrName>
                                        </p:attrNameLst>
                                      </p:cBhvr>
                                      <p:tavLst>
                                        <p:tav tm="0">
                                          <p:val>
                                            <p:strVal val="#ppt_h"/>
                                          </p:val>
                                        </p:tav>
                                        <p:tav tm="100000">
                                          <p:val>
                                            <p:strVal val="#ppt_h"/>
                                          </p:val>
                                        </p:tav>
                                      </p:tavLst>
                                    </p:anim>
                                    <p:animEffect transition="in" filter="fade">
                                      <p:cBhvr>
                                        <p:cTn id="14" dur="1000"/>
                                        <p:tgtEl>
                                          <p:spTgt spid="234505"/>
                                        </p:tgtEl>
                                      </p:cBhvr>
                                    </p:animEffect>
                                  </p:childTnLst>
                                </p:cTn>
                              </p:par>
                              <p:par>
                                <p:cTn id="15" presetID="55" presetClass="entr" presetSubtype="0" fill="hold" nodeType="withEffect">
                                  <p:stCondLst>
                                    <p:cond delay="0"/>
                                  </p:stCondLst>
                                  <p:childTnLst>
                                    <p:set>
                                      <p:cBhvr>
                                        <p:cTn id="16" dur="1" fill="hold">
                                          <p:stCondLst>
                                            <p:cond delay="0"/>
                                          </p:stCondLst>
                                        </p:cTn>
                                        <p:tgtEl>
                                          <p:spTgt spid="234504"/>
                                        </p:tgtEl>
                                        <p:attrNameLst>
                                          <p:attrName>style.visibility</p:attrName>
                                        </p:attrNameLst>
                                      </p:cBhvr>
                                      <p:to>
                                        <p:strVal val="visible"/>
                                      </p:to>
                                    </p:set>
                                    <p:anim calcmode="lin" valueType="num">
                                      <p:cBhvr>
                                        <p:cTn id="17" dur="1000" fill="hold"/>
                                        <p:tgtEl>
                                          <p:spTgt spid="234504"/>
                                        </p:tgtEl>
                                        <p:attrNameLst>
                                          <p:attrName>ppt_w</p:attrName>
                                        </p:attrNameLst>
                                      </p:cBhvr>
                                      <p:tavLst>
                                        <p:tav tm="0">
                                          <p:val>
                                            <p:strVal val="#ppt_w*0.70"/>
                                          </p:val>
                                        </p:tav>
                                        <p:tav tm="100000">
                                          <p:val>
                                            <p:strVal val="#ppt_w"/>
                                          </p:val>
                                        </p:tav>
                                      </p:tavLst>
                                    </p:anim>
                                    <p:anim calcmode="lin" valueType="num">
                                      <p:cBhvr>
                                        <p:cTn id="18" dur="1000" fill="hold"/>
                                        <p:tgtEl>
                                          <p:spTgt spid="234504"/>
                                        </p:tgtEl>
                                        <p:attrNameLst>
                                          <p:attrName>ppt_h</p:attrName>
                                        </p:attrNameLst>
                                      </p:cBhvr>
                                      <p:tavLst>
                                        <p:tav tm="0">
                                          <p:val>
                                            <p:strVal val="#ppt_h"/>
                                          </p:val>
                                        </p:tav>
                                        <p:tav tm="100000">
                                          <p:val>
                                            <p:strVal val="#ppt_h"/>
                                          </p:val>
                                        </p:tav>
                                      </p:tavLst>
                                    </p:anim>
                                    <p:animEffect transition="in" filter="fade">
                                      <p:cBhvr>
                                        <p:cTn id="19" dur="1000"/>
                                        <p:tgtEl>
                                          <p:spTgt spid="234504"/>
                                        </p:tgtEl>
                                      </p:cBhvr>
                                    </p:animEffect>
                                  </p:childTnLst>
                                </p:cTn>
                              </p:par>
                              <p:par>
                                <p:cTn id="20" presetID="17" presetClass="entr" presetSubtype="10" fill="hold" grpId="0" nodeType="withEffect">
                                  <p:stCondLst>
                                    <p:cond delay="0"/>
                                  </p:stCondLst>
                                  <p:childTnLst>
                                    <p:set>
                                      <p:cBhvr>
                                        <p:cTn id="21" dur="1" fill="hold">
                                          <p:stCondLst>
                                            <p:cond delay="0"/>
                                          </p:stCondLst>
                                        </p:cTn>
                                        <p:tgtEl>
                                          <p:spTgt spid="234501"/>
                                        </p:tgtEl>
                                        <p:attrNameLst>
                                          <p:attrName>style.visibility</p:attrName>
                                        </p:attrNameLst>
                                      </p:cBhvr>
                                      <p:to>
                                        <p:strVal val="visible"/>
                                      </p:to>
                                    </p:set>
                                    <p:anim calcmode="lin" valueType="num">
                                      <p:cBhvr>
                                        <p:cTn id="22" dur="1000" fill="hold"/>
                                        <p:tgtEl>
                                          <p:spTgt spid="234501"/>
                                        </p:tgtEl>
                                        <p:attrNameLst>
                                          <p:attrName>ppt_w</p:attrName>
                                        </p:attrNameLst>
                                      </p:cBhvr>
                                      <p:tavLst>
                                        <p:tav tm="0">
                                          <p:val>
                                            <p:fltVal val="0"/>
                                          </p:val>
                                        </p:tav>
                                        <p:tav tm="100000">
                                          <p:val>
                                            <p:strVal val="#ppt_w"/>
                                          </p:val>
                                        </p:tav>
                                      </p:tavLst>
                                    </p:anim>
                                    <p:anim calcmode="lin" valueType="num">
                                      <p:cBhvr>
                                        <p:cTn id="23" dur="1000" fill="hold"/>
                                        <p:tgtEl>
                                          <p:spTgt spid="2345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animBg="1"/>
      <p:bldP spid="23450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9" name="Rectangle 5"/>
          <p:cNvSpPr>
            <a:spLocks noChangeArrowheads="1"/>
          </p:cNvSpPr>
          <p:nvPr/>
        </p:nvSpPr>
        <p:spPr bwMode="auto">
          <a:xfrm>
            <a:off x="467544" y="980728"/>
            <a:ext cx="8505825" cy="3657600"/>
          </a:xfrm>
          <a:prstGeom prst="rect">
            <a:avLst/>
          </a:prstGeom>
          <a:noFill/>
          <a:ln w="9525">
            <a:noFill/>
            <a:miter lim="800000"/>
            <a:headEnd/>
            <a:tailEnd/>
          </a:ln>
        </p:spPr>
        <p:txBody>
          <a:bodyPr lIns="80984" tIns="40492" rIns="80984" bIns="40492"/>
          <a:lstStyle/>
          <a:p>
            <a:pPr marL="342900" indent="-342900" algn="l">
              <a:spcBef>
                <a:spcPct val="20000"/>
              </a:spcBef>
              <a:buClr>
                <a:schemeClr val="tx1"/>
              </a:buClr>
              <a:buSzPct val="75000"/>
              <a:buFont typeface="Wingdings" pitchFamily="2" charset="2"/>
              <a:buChar char="l"/>
            </a:pPr>
            <a:r>
              <a:rPr lang="en-US" b="1" dirty="0">
                <a:cs typeface="Times New Roman" pitchFamily="18" charset="0"/>
              </a:rPr>
              <a:t>The need of a Good Objective Function: 3 criteria !!!</a:t>
            </a:r>
          </a:p>
          <a:p>
            <a:pPr marL="342900" indent="-342900" algn="l">
              <a:spcBef>
                <a:spcPct val="20000"/>
              </a:spcBef>
              <a:buClr>
                <a:schemeClr val="tx1"/>
              </a:buClr>
              <a:buSzPct val="75000"/>
            </a:pPr>
            <a:endParaRPr lang="en-US" b="1" dirty="0">
              <a:cs typeface="Times New Roman" pitchFamily="18" charset="0"/>
            </a:endParaRPr>
          </a:p>
          <a:p>
            <a:pPr marL="742950" lvl="1" indent="-285750" algn="l">
              <a:spcBef>
                <a:spcPct val="20000"/>
              </a:spcBef>
              <a:buClr>
                <a:schemeClr val="tx1"/>
              </a:buClr>
              <a:buSzPct val="75000"/>
              <a:buFontTx/>
              <a:buChar char="–"/>
            </a:pPr>
            <a:r>
              <a:rPr lang="en-US" sz="1600" b="1" dirty="0">
                <a:cs typeface="Times New Roman" pitchFamily="18" charset="0"/>
              </a:rPr>
              <a:t>It should be clear and unambiguous</a:t>
            </a:r>
          </a:p>
          <a:p>
            <a:pPr marL="742950" lvl="1" indent="-285750" algn="l">
              <a:spcBef>
                <a:spcPct val="20000"/>
              </a:spcBef>
              <a:buClr>
                <a:schemeClr val="tx1"/>
              </a:buClr>
              <a:buSzPct val="75000"/>
            </a:pPr>
            <a:endParaRPr lang="en-US" sz="1600" b="1" dirty="0">
              <a:cs typeface="Times New Roman" pitchFamily="18" charset="0"/>
            </a:endParaRPr>
          </a:p>
          <a:p>
            <a:pPr marL="742950" lvl="1" indent="-285750" algn="l">
              <a:spcBef>
                <a:spcPct val="20000"/>
              </a:spcBef>
              <a:buClr>
                <a:schemeClr val="tx1"/>
              </a:buClr>
              <a:buSzPct val="75000"/>
              <a:buFontTx/>
              <a:buChar char="–"/>
            </a:pPr>
            <a:r>
              <a:rPr lang="en-US" sz="1600" b="1" dirty="0">
                <a:cs typeface="Times New Roman" pitchFamily="18" charset="0"/>
              </a:rPr>
              <a:t>It should come with a clear and timely measure that can be used to evaluate the success or failure of decisions. </a:t>
            </a:r>
          </a:p>
          <a:p>
            <a:pPr marL="742950" lvl="1" indent="-285750" algn="l">
              <a:spcBef>
                <a:spcPct val="20000"/>
              </a:spcBef>
              <a:buClr>
                <a:schemeClr val="tx1"/>
              </a:buClr>
              <a:buSzPct val="75000"/>
            </a:pPr>
            <a:endParaRPr lang="en-US" sz="1600" b="1" dirty="0">
              <a:cs typeface="Times New Roman" pitchFamily="18" charset="0"/>
            </a:endParaRPr>
          </a:p>
          <a:p>
            <a:pPr marL="742950" lvl="1" indent="-285750" algn="l">
              <a:spcBef>
                <a:spcPct val="20000"/>
              </a:spcBef>
              <a:buClr>
                <a:schemeClr val="tx1"/>
              </a:buClr>
              <a:buSzPct val="75000"/>
              <a:buFontTx/>
              <a:buChar char="–"/>
            </a:pPr>
            <a:r>
              <a:rPr lang="en-US" sz="1600" b="1" dirty="0">
                <a:cs typeface="Times New Roman" pitchFamily="18" charset="0"/>
              </a:rPr>
              <a:t>It should not create costs for other entities or groups that erase firm-specific benefits and leave society worse off overall. </a:t>
            </a:r>
          </a:p>
        </p:txBody>
      </p:sp>
      <p:sp>
        <p:nvSpPr>
          <p:cNvPr id="7" name="Rectangle 6"/>
          <p:cNvSpPr/>
          <p:nvPr/>
        </p:nvSpPr>
        <p:spPr>
          <a:xfrm>
            <a:off x="512937" y="3746297"/>
            <a:ext cx="7776864" cy="1698927"/>
          </a:xfrm>
          <a:prstGeom prst="rect">
            <a:avLst/>
          </a:prstGeom>
        </p:spPr>
        <p:txBody>
          <a:bodyPr wrap="square">
            <a:spAutoFit/>
          </a:bodyPr>
          <a:lstStyle/>
          <a:p>
            <a:pPr marL="342900" indent="-342900" algn="l">
              <a:spcBef>
                <a:spcPct val="20000"/>
              </a:spcBef>
              <a:buClr>
                <a:schemeClr val="tx1"/>
              </a:buClr>
              <a:buSzPct val="75000"/>
              <a:buFont typeface="Wingdings" pitchFamily="2" charset="2"/>
              <a:buChar char="l"/>
            </a:pPr>
            <a:r>
              <a:rPr lang="en-US" b="1" dirty="0"/>
              <a:t>What should be the objective function (goal) of a corporation?</a:t>
            </a:r>
          </a:p>
          <a:p>
            <a:pPr marL="742950" lvl="1" indent="-285750" algn="l">
              <a:spcBef>
                <a:spcPct val="20000"/>
              </a:spcBef>
              <a:buClr>
                <a:schemeClr val="tx1"/>
              </a:buClr>
              <a:buSzPct val="75000"/>
              <a:buFontTx/>
              <a:buChar char="–"/>
            </a:pPr>
            <a:r>
              <a:rPr lang="en-US" dirty="0"/>
              <a:t>Maximize profit? (Accounting type of argument)</a:t>
            </a:r>
          </a:p>
          <a:p>
            <a:pPr marL="742950" lvl="1" indent="-285750" algn="l">
              <a:spcBef>
                <a:spcPct val="20000"/>
              </a:spcBef>
              <a:buClr>
                <a:schemeClr val="tx1"/>
              </a:buClr>
              <a:buSzPct val="75000"/>
              <a:buFontTx/>
              <a:buChar char="–"/>
            </a:pPr>
            <a:r>
              <a:rPr lang="en-US" dirty="0"/>
              <a:t>Minimize costs? (Accounting type of argument)</a:t>
            </a:r>
          </a:p>
          <a:p>
            <a:pPr marL="742950" lvl="1" indent="-285750" algn="l">
              <a:spcBef>
                <a:spcPct val="20000"/>
              </a:spcBef>
              <a:buClr>
                <a:schemeClr val="tx1"/>
              </a:buClr>
              <a:buSzPct val="75000"/>
              <a:buFontTx/>
              <a:buChar char="–"/>
            </a:pPr>
            <a:r>
              <a:rPr lang="en-US" dirty="0"/>
              <a:t>Maximize market share? (Marketing type of argument)</a:t>
            </a:r>
          </a:p>
          <a:p>
            <a:pPr marL="742950" lvl="1" indent="-285750" algn="l">
              <a:spcBef>
                <a:spcPct val="20000"/>
              </a:spcBef>
              <a:buClr>
                <a:schemeClr val="tx1"/>
              </a:buClr>
              <a:buSzPct val="75000"/>
              <a:buFontTx/>
              <a:buChar char="–"/>
            </a:pPr>
            <a:r>
              <a:rPr lang="en-US" dirty="0"/>
              <a:t>Maximize the current value of the company’s stock?</a:t>
            </a:r>
          </a:p>
        </p:txBody>
      </p:sp>
      <p:sp>
        <p:nvSpPr>
          <p:cNvPr id="10" name="Espace réservé du numéro de diapositive 9"/>
          <p:cNvSpPr>
            <a:spLocks noGrp="1"/>
          </p:cNvSpPr>
          <p:nvPr>
            <p:ph type="sldNum" sz="quarter" idx="4294967295"/>
          </p:nvPr>
        </p:nvSpPr>
        <p:spPr>
          <a:xfrm>
            <a:off x="6974904" y="6453336"/>
            <a:ext cx="2133600" cy="365125"/>
          </a:xfrm>
        </p:spPr>
        <p:txBody>
          <a:bodyPr/>
          <a:lstStyle/>
          <a:p>
            <a:fld id="{68B63003-A09D-474D-9BEE-5C2490413304}" type="slidenum">
              <a:rPr lang="fr-FR" smtClean="0"/>
              <a:pPr/>
              <a:t>11</a:t>
            </a:fld>
            <a:endParaRPr lang="fr-FR"/>
          </a:p>
        </p:txBody>
      </p:sp>
      <p:sp>
        <p:nvSpPr>
          <p:cNvPr id="11" name="Rectangle 185"/>
          <p:cNvSpPr>
            <a:spLocks noChangeArrowheads="1"/>
          </p:cNvSpPr>
          <p:nvPr/>
        </p:nvSpPr>
        <p:spPr bwMode="auto">
          <a:xfrm>
            <a:off x="0" y="152400"/>
            <a:ext cx="9144000" cy="684312"/>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Goal of Financial Management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Espace réservé du numéro de diapositive 40"/>
          <p:cNvSpPr>
            <a:spLocks noGrp="1"/>
          </p:cNvSpPr>
          <p:nvPr>
            <p:ph type="sldNum" sz="quarter" idx="4294967295"/>
          </p:nvPr>
        </p:nvSpPr>
        <p:spPr>
          <a:xfrm>
            <a:off x="6974904" y="6453336"/>
            <a:ext cx="2133600" cy="365125"/>
          </a:xfrm>
        </p:spPr>
        <p:txBody>
          <a:bodyPr/>
          <a:lstStyle/>
          <a:p>
            <a:fld id="{68B63003-A09D-474D-9BEE-5C2490413304}" type="slidenum">
              <a:rPr lang="fr-FR" smtClean="0"/>
              <a:pPr/>
              <a:t>12</a:t>
            </a:fld>
            <a:endParaRPr lang="fr-FR"/>
          </a:p>
        </p:txBody>
      </p:sp>
      <p:sp>
        <p:nvSpPr>
          <p:cNvPr id="45" name="Rectangle 185"/>
          <p:cNvSpPr>
            <a:spLocks noChangeArrowheads="1"/>
          </p:cNvSpPr>
          <p:nvPr/>
        </p:nvSpPr>
        <p:spPr bwMode="auto">
          <a:xfrm>
            <a:off x="0" y="152400"/>
            <a:ext cx="9144000" cy="914400"/>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Goal of Financial Management (2/3)</a:t>
            </a:r>
          </a:p>
        </p:txBody>
      </p:sp>
      <p:sp>
        <p:nvSpPr>
          <p:cNvPr id="43" name="Rectangle 9"/>
          <p:cNvSpPr>
            <a:spLocks noChangeArrowheads="1"/>
          </p:cNvSpPr>
          <p:nvPr/>
        </p:nvSpPr>
        <p:spPr bwMode="auto">
          <a:xfrm>
            <a:off x="4238625" y="3908425"/>
            <a:ext cx="1019175" cy="730250"/>
          </a:xfrm>
          <a:prstGeom prst="rect">
            <a:avLst/>
          </a:prstGeom>
          <a:noFill/>
          <a:ln w="12700">
            <a:noFill/>
            <a:miter lim="800000"/>
            <a:headEnd/>
            <a:tailEnd/>
          </a:ln>
        </p:spPr>
        <p:txBody>
          <a:bodyPr wrap="none" anchor="ctr"/>
          <a:lstStyle/>
          <a:p>
            <a:endParaRPr lang="fr-FR"/>
          </a:p>
        </p:txBody>
      </p:sp>
      <p:sp>
        <p:nvSpPr>
          <p:cNvPr id="44" name="Rectangle 10"/>
          <p:cNvSpPr>
            <a:spLocks noChangeArrowheads="1"/>
          </p:cNvSpPr>
          <p:nvPr/>
        </p:nvSpPr>
        <p:spPr bwMode="auto">
          <a:xfrm>
            <a:off x="4238625" y="4024313"/>
            <a:ext cx="1257300" cy="730250"/>
          </a:xfrm>
          <a:prstGeom prst="rect">
            <a:avLst/>
          </a:prstGeom>
          <a:noFill/>
          <a:ln w="12700">
            <a:noFill/>
            <a:miter lim="800000"/>
            <a:headEnd/>
            <a:tailEnd/>
          </a:ln>
        </p:spPr>
        <p:txBody>
          <a:bodyPr wrap="none" anchor="ctr"/>
          <a:lstStyle/>
          <a:p>
            <a:endParaRPr lang="fr-FR"/>
          </a:p>
        </p:txBody>
      </p:sp>
      <p:sp>
        <p:nvSpPr>
          <p:cNvPr id="46" name="Rectangle 11"/>
          <p:cNvSpPr>
            <a:spLocks noChangeArrowheads="1"/>
          </p:cNvSpPr>
          <p:nvPr/>
        </p:nvSpPr>
        <p:spPr bwMode="auto">
          <a:xfrm>
            <a:off x="4230688" y="5283200"/>
            <a:ext cx="1023937" cy="730250"/>
          </a:xfrm>
          <a:prstGeom prst="rect">
            <a:avLst/>
          </a:prstGeom>
          <a:noFill/>
          <a:ln w="12700">
            <a:noFill/>
            <a:miter lim="800000"/>
            <a:headEnd/>
            <a:tailEnd/>
          </a:ln>
        </p:spPr>
        <p:txBody>
          <a:bodyPr wrap="none" anchor="ctr"/>
          <a:lstStyle/>
          <a:p>
            <a:endParaRPr lang="fr-FR"/>
          </a:p>
        </p:txBody>
      </p:sp>
      <p:sp>
        <p:nvSpPr>
          <p:cNvPr id="47" name="Rectangle 12"/>
          <p:cNvSpPr>
            <a:spLocks noChangeArrowheads="1"/>
          </p:cNvSpPr>
          <p:nvPr/>
        </p:nvSpPr>
        <p:spPr bwMode="auto">
          <a:xfrm>
            <a:off x="2070100" y="4024313"/>
            <a:ext cx="644525" cy="730250"/>
          </a:xfrm>
          <a:prstGeom prst="rect">
            <a:avLst/>
          </a:prstGeom>
          <a:noFill/>
          <a:ln w="12700">
            <a:noFill/>
            <a:miter lim="800000"/>
            <a:headEnd/>
            <a:tailEnd/>
          </a:ln>
        </p:spPr>
        <p:txBody>
          <a:bodyPr wrap="none" anchor="ctr"/>
          <a:lstStyle/>
          <a:p>
            <a:endParaRPr lang="fr-FR"/>
          </a:p>
        </p:txBody>
      </p:sp>
      <p:sp>
        <p:nvSpPr>
          <p:cNvPr id="48" name="Rectangle 16"/>
          <p:cNvSpPr>
            <a:spLocks noChangeArrowheads="1"/>
          </p:cNvSpPr>
          <p:nvPr/>
        </p:nvSpPr>
        <p:spPr bwMode="auto">
          <a:xfrm>
            <a:off x="3525838" y="2744788"/>
            <a:ext cx="796925" cy="792162"/>
          </a:xfrm>
          <a:prstGeom prst="rect">
            <a:avLst/>
          </a:prstGeom>
          <a:noFill/>
          <a:ln w="127000">
            <a:noFill/>
            <a:miter lim="800000"/>
            <a:headEnd/>
            <a:tailEnd/>
          </a:ln>
        </p:spPr>
        <p:txBody>
          <a:bodyPr wrap="none" anchor="ctr"/>
          <a:lstStyle/>
          <a:p>
            <a:endParaRPr lang="fr-FR"/>
          </a:p>
        </p:txBody>
      </p:sp>
      <p:sp>
        <p:nvSpPr>
          <p:cNvPr id="49" name="Rectangle 17"/>
          <p:cNvSpPr>
            <a:spLocks noChangeArrowheads="1"/>
          </p:cNvSpPr>
          <p:nvPr/>
        </p:nvSpPr>
        <p:spPr bwMode="auto">
          <a:xfrm>
            <a:off x="3441700" y="2630488"/>
            <a:ext cx="588963" cy="730250"/>
          </a:xfrm>
          <a:prstGeom prst="rect">
            <a:avLst/>
          </a:prstGeom>
          <a:noFill/>
          <a:ln w="12700">
            <a:noFill/>
            <a:miter lim="800000"/>
            <a:headEnd/>
            <a:tailEnd/>
          </a:ln>
        </p:spPr>
        <p:txBody>
          <a:bodyPr wrap="none" anchor="ctr"/>
          <a:lstStyle/>
          <a:p>
            <a:endParaRPr lang="fr-FR"/>
          </a:p>
        </p:txBody>
      </p:sp>
      <p:sp>
        <p:nvSpPr>
          <p:cNvPr id="50" name="Rectangle 18"/>
          <p:cNvSpPr>
            <a:spLocks noChangeArrowheads="1"/>
          </p:cNvSpPr>
          <p:nvPr/>
        </p:nvSpPr>
        <p:spPr bwMode="auto">
          <a:xfrm>
            <a:off x="3441700" y="2746375"/>
            <a:ext cx="404813" cy="730250"/>
          </a:xfrm>
          <a:prstGeom prst="rect">
            <a:avLst/>
          </a:prstGeom>
          <a:noFill/>
          <a:ln w="12700">
            <a:noFill/>
            <a:miter lim="800000"/>
            <a:headEnd/>
            <a:tailEnd/>
          </a:ln>
        </p:spPr>
        <p:txBody>
          <a:bodyPr wrap="none" anchor="ctr"/>
          <a:lstStyle/>
          <a:p>
            <a:endParaRPr lang="fr-FR"/>
          </a:p>
        </p:txBody>
      </p:sp>
      <p:sp>
        <p:nvSpPr>
          <p:cNvPr id="51" name="Rectangle 19"/>
          <p:cNvSpPr>
            <a:spLocks noChangeArrowheads="1"/>
          </p:cNvSpPr>
          <p:nvPr/>
        </p:nvSpPr>
        <p:spPr bwMode="auto">
          <a:xfrm>
            <a:off x="3441700" y="2863850"/>
            <a:ext cx="1036638" cy="304800"/>
          </a:xfrm>
          <a:prstGeom prst="rect">
            <a:avLst/>
          </a:prstGeom>
          <a:noFill/>
          <a:ln w="12700">
            <a:noFill/>
            <a:miter lim="800000"/>
            <a:headEnd/>
            <a:tailEnd/>
          </a:ln>
        </p:spPr>
        <p:txBody>
          <a:bodyPr wrap="none" anchor="ctr"/>
          <a:lstStyle/>
          <a:p>
            <a:endParaRPr lang="fr-FR"/>
          </a:p>
        </p:txBody>
      </p:sp>
      <p:sp>
        <p:nvSpPr>
          <p:cNvPr id="52" name="Rectangle 20"/>
          <p:cNvSpPr>
            <a:spLocks noChangeArrowheads="1"/>
          </p:cNvSpPr>
          <p:nvPr/>
        </p:nvSpPr>
        <p:spPr bwMode="auto">
          <a:xfrm>
            <a:off x="3441700" y="3095625"/>
            <a:ext cx="1397000" cy="517525"/>
          </a:xfrm>
          <a:prstGeom prst="rect">
            <a:avLst/>
          </a:prstGeom>
          <a:noFill/>
          <a:ln w="12700">
            <a:noFill/>
            <a:miter lim="800000"/>
            <a:headEnd/>
            <a:tailEnd/>
          </a:ln>
        </p:spPr>
        <p:txBody>
          <a:bodyPr wrap="none" anchor="ctr"/>
          <a:lstStyle/>
          <a:p>
            <a:endParaRPr lang="fr-FR"/>
          </a:p>
        </p:txBody>
      </p:sp>
      <p:sp>
        <p:nvSpPr>
          <p:cNvPr id="53" name="Rectangle 21"/>
          <p:cNvSpPr>
            <a:spLocks noChangeArrowheads="1"/>
          </p:cNvSpPr>
          <p:nvPr/>
        </p:nvSpPr>
        <p:spPr bwMode="auto">
          <a:xfrm>
            <a:off x="4716463" y="1989138"/>
            <a:ext cx="1565275" cy="1066800"/>
          </a:xfrm>
          <a:prstGeom prst="rect">
            <a:avLst/>
          </a:prstGeom>
          <a:noFill/>
          <a:ln w="12700">
            <a:noFill/>
            <a:miter lim="800000"/>
            <a:headEnd/>
            <a:tailEnd/>
          </a:ln>
        </p:spPr>
        <p:txBody>
          <a:bodyPr lIns="90487" tIns="44450" rIns="90487" bIns="44450">
            <a:spAutoFit/>
          </a:bodyPr>
          <a:lstStyle/>
          <a:p>
            <a:pPr algn="l" eaLnBrk="0" hangingPunct="0"/>
            <a:r>
              <a:rPr lang="en-US" sz="1600">
                <a:latin typeface="Times" charset="0"/>
              </a:rPr>
              <a:t>Maximize</a:t>
            </a:r>
          </a:p>
          <a:p>
            <a:pPr algn="l" eaLnBrk="0" hangingPunct="0"/>
            <a:r>
              <a:rPr lang="en-US" sz="1600">
                <a:latin typeface="Times" charset="0"/>
              </a:rPr>
              <a:t>stockholder wealth</a:t>
            </a:r>
          </a:p>
          <a:p>
            <a:pPr eaLnBrk="0" hangingPunct="0"/>
            <a:endParaRPr lang="en-US" sz="1600">
              <a:latin typeface="Times" charset="0"/>
            </a:endParaRPr>
          </a:p>
        </p:txBody>
      </p:sp>
      <p:sp>
        <p:nvSpPr>
          <p:cNvPr id="54" name="Rectangle 22"/>
          <p:cNvSpPr>
            <a:spLocks noChangeArrowheads="1"/>
          </p:cNvSpPr>
          <p:nvPr/>
        </p:nvSpPr>
        <p:spPr bwMode="auto">
          <a:xfrm>
            <a:off x="5692775" y="3092450"/>
            <a:ext cx="600075" cy="517525"/>
          </a:xfrm>
          <a:prstGeom prst="rect">
            <a:avLst/>
          </a:prstGeom>
          <a:noFill/>
          <a:ln w="12700">
            <a:noFill/>
            <a:miter lim="800000"/>
            <a:headEnd/>
            <a:tailEnd/>
          </a:ln>
        </p:spPr>
        <p:txBody>
          <a:bodyPr wrap="none" anchor="ctr"/>
          <a:lstStyle/>
          <a:p>
            <a:endParaRPr lang="fr-FR"/>
          </a:p>
        </p:txBody>
      </p:sp>
      <p:sp>
        <p:nvSpPr>
          <p:cNvPr id="55" name="Rectangle 23"/>
          <p:cNvSpPr>
            <a:spLocks noChangeArrowheads="1"/>
          </p:cNvSpPr>
          <p:nvPr/>
        </p:nvSpPr>
        <p:spPr bwMode="auto">
          <a:xfrm>
            <a:off x="2922588" y="3884613"/>
            <a:ext cx="946150" cy="517525"/>
          </a:xfrm>
          <a:prstGeom prst="rect">
            <a:avLst/>
          </a:prstGeom>
          <a:noFill/>
          <a:ln w="12700">
            <a:noFill/>
            <a:miter lim="800000"/>
            <a:headEnd/>
            <a:tailEnd/>
          </a:ln>
        </p:spPr>
        <p:txBody>
          <a:bodyPr wrap="none" anchor="ctr"/>
          <a:lstStyle/>
          <a:p>
            <a:endParaRPr lang="fr-FR"/>
          </a:p>
        </p:txBody>
      </p:sp>
      <p:sp>
        <p:nvSpPr>
          <p:cNvPr id="56" name="Rectangle 24"/>
          <p:cNvSpPr>
            <a:spLocks noChangeArrowheads="1"/>
          </p:cNvSpPr>
          <p:nvPr/>
        </p:nvSpPr>
        <p:spPr bwMode="auto">
          <a:xfrm>
            <a:off x="3014663" y="4394200"/>
            <a:ext cx="757237" cy="325438"/>
          </a:xfrm>
          <a:prstGeom prst="rect">
            <a:avLst/>
          </a:prstGeom>
          <a:noFill/>
          <a:ln w="127000">
            <a:noFill/>
            <a:miter lim="800000"/>
            <a:headEnd/>
            <a:tailEnd/>
          </a:ln>
        </p:spPr>
        <p:txBody>
          <a:bodyPr wrap="none" anchor="ctr"/>
          <a:lstStyle/>
          <a:p>
            <a:endParaRPr lang="fr-FR"/>
          </a:p>
        </p:txBody>
      </p:sp>
      <p:sp>
        <p:nvSpPr>
          <p:cNvPr id="57" name="Rectangle 25"/>
          <p:cNvSpPr>
            <a:spLocks noChangeArrowheads="1"/>
          </p:cNvSpPr>
          <p:nvPr/>
        </p:nvSpPr>
        <p:spPr bwMode="auto">
          <a:xfrm>
            <a:off x="3797300" y="4967288"/>
            <a:ext cx="469900" cy="168275"/>
          </a:xfrm>
          <a:prstGeom prst="rect">
            <a:avLst/>
          </a:prstGeom>
          <a:noFill/>
          <a:ln w="127000">
            <a:noFill/>
            <a:miter lim="800000"/>
            <a:headEnd/>
            <a:tailEnd/>
          </a:ln>
        </p:spPr>
        <p:txBody>
          <a:bodyPr wrap="none" anchor="ctr"/>
          <a:lstStyle/>
          <a:p>
            <a:endParaRPr lang="fr-FR"/>
          </a:p>
        </p:txBody>
      </p:sp>
      <p:sp>
        <p:nvSpPr>
          <p:cNvPr id="58" name="Rectangle 26"/>
          <p:cNvSpPr>
            <a:spLocks noChangeArrowheads="1"/>
          </p:cNvSpPr>
          <p:nvPr/>
        </p:nvSpPr>
        <p:spPr bwMode="auto">
          <a:xfrm>
            <a:off x="3713163" y="4852988"/>
            <a:ext cx="890587" cy="517525"/>
          </a:xfrm>
          <a:prstGeom prst="rect">
            <a:avLst/>
          </a:prstGeom>
          <a:noFill/>
          <a:ln w="12700">
            <a:noFill/>
            <a:miter lim="800000"/>
            <a:headEnd/>
            <a:tailEnd/>
          </a:ln>
        </p:spPr>
        <p:txBody>
          <a:bodyPr wrap="none" anchor="ctr"/>
          <a:lstStyle/>
          <a:p>
            <a:endParaRPr lang="fr-FR"/>
          </a:p>
        </p:txBody>
      </p:sp>
      <p:sp>
        <p:nvSpPr>
          <p:cNvPr id="59" name="Rectangle 27"/>
          <p:cNvSpPr>
            <a:spLocks noChangeArrowheads="1"/>
          </p:cNvSpPr>
          <p:nvPr/>
        </p:nvSpPr>
        <p:spPr bwMode="auto">
          <a:xfrm>
            <a:off x="3797300" y="4967288"/>
            <a:ext cx="469900" cy="168275"/>
          </a:xfrm>
          <a:prstGeom prst="rect">
            <a:avLst/>
          </a:prstGeom>
          <a:noFill/>
          <a:ln w="12700">
            <a:noFill/>
            <a:miter lim="800000"/>
            <a:headEnd/>
            <a:tailEnd/>
          </a:ln>
        </p:spPr>
        <p:txBody>
          <a:bodyPr wrap="none" anchor="ctr"/>
          <a:lstStyle/>
          <a:p>
            <a:endParaRPr lang="fr-FR"/>
          </a:p>
        </p:txBody>
      </p:sp>
      <p:sp>
        <p:nvSpPr>
          <p:cNvPr id="60" name="Rectangle 28"/>
          <p:cNvSpPr>
            <a:spLocks noChangeArrowheads="1"/>
          </p:cNvSpPr>
          <p:nvPr/>
        </p:nvSpPr>
        <p:spPr bwMode="auto">
          <a:xfrm>
            <a:off x="2700338" y="1989138"/>
            <a:ext cx="1628775" cy="1066800"/>
          </a:xfrm>
          <a:prstGeom prst="rect">
            <a:avLst/>
          </a:prstGeom>
          <a:noFill/>
          <a:ln w="12700">
            <a:noFill/>
            <a:miter lim="800000"/>
            <a:headEnd/>
            <a:tailEnd/>
          </a:ln>
        </p:spPr>
        <p:txBody>
          <a:bodyPr wrap="none" lIns="90487" tIns="44450" rIns="90487" bIns="44450">
            <a:spAutoFit/>
          </a:bodyPr>
          <a:lstStyle/>
          <a:p>
            <a:pPr algn="l" eaLnBrk="0" hangingPunct="0"/>
            <a:r>
              <a:rPr lang="en-US" sz="1600" dirty="0">
                <a:latin typeface="Times" charset="0"/>
              </a:rPr>
              <a:t>Hire &amp; fire</a:t>
            </a:r>
          </a:p>
          <a:p>
            <a:pPr algn="l" eaLnBrk="0" hangingPunct="0"/>
            <a:r>
              <a:rPr lang="en-US" sz="1600" dirty="0">
                <a:latin typeface="Times" charset="0"/>
              </a:rPr>
              <a:t>managers</a:t>
            </a:r>
          </a:p>
          <a:p>
            <a:pPr algn="l" eaLnBrk="0" hangingPunct="0"/>
            <a:r>
              <a:rPr lang="en-US" sz="1600" dirty="0">
                <a:latin typeface="Times" charset="0"/>
              </a:rPr>
              <a:t>- Board</a:t>
            </a:r>
          </a:p>
          <a:p>
            <a:pPr algn="l" eaLnBrk="0" hangingPunct="0"/>
            <a:r>
              <a:rPr lang="en-US" sz="1600" dirty="0">
                <a:latin typeface="Times" charset="0"/>
              </a:rPr>
              <a:t>- Annual Meeting</a:t>
            </a:r>
          </a:p>
        </p:txBody>
      </p:sp>
      <p:sp>
        <p:nvSpPr>
          <p:cNvPr id="61" name="Rectangle 29"/>
          <p:cNvSpPr>
            <a:spLocks noChangeArrowheads="1"/>
          </p:cNvSpPr>
          <p:nvPr/>
        </p:nvSpPr>
        <p:spPr bwMode="auto">
          <a:xfrm>
            <a:off x="827088" y="3457575"/>
            <a:ext cx="1687512" cy="333375"/>
          </a:xfrm>
          <a:prstGeom prst="rect">
            <a:avLst/>
          </a:prstGeom>
          <a:solidFill>
            <a:schemeClr val="accent1"/>
          </a:solidFill>
          <a:ln w="12700">
            <a:noFill/>
            <a:miter lim="800000"/>
            <a:headEnd/>
            <a:tailEnd/>
          </a:ln>
        </p:spPr>
        <p:txBody>
          <a:bodyPr wrap="none" lIns="90487" tIns="44450" rIns="90487" bIns="44450">
            <a:spAutoFit/>
          </a:bodyPr>
          <a:lstStyle/>
          <a:p>
            <a:pPr algn="l" eaLnBrk="0" hangingPunct="0"/>
            <a:r>
              <a:rPr lang="en-US" sz="1600">
                <a:latin typeface="Times" charset="0"/>
              </a:rPr>
              <a:t>BONDHOLDERS</a:t>
            </a:r>
          </a:p>
        </p:txBody>
      </p:sp>
      <p:sp>
        <p:nvSpPr>
          <p:cNvPr id="62" name="Rectangle 30"/>
          <p:cNvSpPr>
            <a:spLocks noChangeArrowheads="1"/>
          </p:cNvSpPr>
          <p:nvPr/>
        </p:nvSpPr>
        <p:spPr bwMode="auto">
          <a:xfrm>
            <a:off x="2700338" y="3213100"/>
            <a:ext cx="1225550" cy="333375"/>
          </a:xfrm>
          <a:prstGeom prst="rect">
            <a:avLst/>
          </a:prstGeom>
          <a:noFill/>
          <a:ln w="12700">
            <a:noFill/>
            <a:miter lim="800000"/>
            <a:headEnd/>
            <a:tailEnd/>
          </a:ln>
        </p:spPr>
        <p:txBody>
          <a:bodyPr wrap="none" lIns="90487" tIns="44450" rIns="90487" bIns="44450">
            <a:spAutoFit/>
          </a:bodyPr>
          <a:lstStyle/>
          <a:p>
            <a:pPr algn="l" eaLnBrk="0" hangingPunct="0"/>
            <a:r>
              <a:rPr lang="en-US" sz="1600">
                <a:latin typeface="Times" charset="0"/>
              </a:rPr>
              <a:t>Lend Money</a:t>
            </a:r>
          </a:p>
        </p:txBody>
      </p:sp>
      <p:sp>
        <p:nvSpPr>
          <p:cNvPr id="63" name="Rectangle 31"/>
          <p:cNvSpPr>
            <a:spLocks noChangeArrowheads="1"/>
          </p:cNvSpPr>
          <p:nvPr/>
        </p:nvSpPr>
        <p:spPr bwMode="auto">
          <a:xfrm>
            <a:off x="2843213" y="3789363"/>
            <a:ext cx="1108075" cy="822325"/>
          </a:xfrm>
          <a:prstGeom prst="rect">
            <a:avLst/>
          </a:prstGeom>
          <a:noFill/>
          <a:ln w="12700">
            <a:noFill/>
            <a:miter lim="800000"/>
            <a:headEnd/>
            <a:tailEnd/>
          </a:ln>
        </p:spPr>
        <p:txBody>
          <a:bodyPr wrap="none" lIns="90487" tIns="44450" rIns="90487" bIns="44450">
            <a:spAutoFit/>
          </a:bodyPr>
          <a:lstStyle/>
          <a:p>
            <a:pPr algn="l" eaLnBrk="0" hangingPunct="0"/>
            <a:r>
              <a:rPr lang="en-US" sz="1600">
                <a:latin typeface="Times" charset="0"/>
              </a:rPr>
              <a:t>Protect</a:t>
            </a:r>
          </a:p>
          <a:p>
            <a:pPr algn="l" eaLnBrk="0" hangingPunct="0"/>
            <a:r>
              <a:rPr lang="en-US" sz="1600">
                <a:latin typeface="Times" charset="0"/>
              </a:rPr>
              <a:t>bondholder</a:t>
            </a:r>
          </a:p>
          <a:p>
            <a:pPr algn="l" eaLnBrk="0" hangingPunct="0"/>
            <a:r>
              <a:rPr lang="en-US" sz="1600">
                <a:latin typeface="Times" charset="0"/>
              </a:rPr>
              <a:t>Interests</a:t>
            </a:r>
          </a:p>
        </p:txBody>
      </p:sp>
      <p:sp>
        <p:nvSpPr>
          <p:cNvPr id="64" name="Rectangle 32"/>
          <p:cNvSpPr>
            <a:spLocks noChangeArrowheads="1"/>
          </p:cNvSpPr>
          <p:nvPr/>
        </p:nvSpPr>
        <p:spPr bwMode="auto">
          <a:xfrm>
            <a:off x="3348038" y="5734050"/>
            <a:ext cx="2292350" cy="333375"/>
          </a:xfrm>
          <a:prstGeom prst="rect">
            <a:avLst/>
          </a:prstGeom>
          <a:solidFill>
            <a:schemeClr val="accent1"/>
          </a:solidFill>
          <a:ln w="12700">
            <a:noFill/>
            <a:miter lim="800000"/>
            <a:headEnd/>
            <a:tailEnd/>
          </a:ln>
        </p:spPr>
        <p:txBody>
          <a:bodyPr wrap="none" lIns="90487" tIns="44450" rIns="90487" bIns="44450">
            <a:spAutoFit/>
          </a:bodyPr>
          <a:lstStyle/>
          <a:p>
            <a:pPr algn="l" eaLnBrk="0" hangingPunct="0"/>
            <a:r>
              <a:rPr lang="en-US" sz="1600">
                <a:latin typeface="Times" charset="0"/>
              </a:rPr>
              <a:t>FINANCIAL MARKETS</a:t>
            </a:r>
          </a:p>
        </p:txBody>
      </p:sp>
      <p:sp>
        <p:nvSpPr>
          <p:cNvPr id="65" name="Rectangle 33"/>
          <p:cNvSpPr>
            <a:spLocks noChangeArrowheads="1"/>
          </p:cNvSpPr>
          <p:nvPr/>
        </p:nvSpPr>
        <p:spPr bwMode="auto">
          <a:xfrm>
            <a:off x="6770688" y="3457575"/>
            <a:ext cx="1036637" cy="333375"/>
          </a:xfrm>
          <a:prstGeom prst="rect">
            <a:avLst/>
          </a:prstGeom>
          <a:solidFill>
            <a:schemeClr val="accent1"/>
          </a:solidFill>
          <a:ln w="12700">
            <a:noFill/>
            <a:miter lim="800000"/>
            <a:headEnd/>
            <a:tailEnd/>
          </a:ln>
        </p:spPr>
        <p:txBody>
          <a:bodyPr wrap="none" lIns="90487" tIns="44450" rIns="90487" bIns="44450">
            <a:spAutoFit/>
          </a:bodyPr>
          <a:lstStyle/>
          <a:p>
            <a:pPr algn="l" eaLnBrk="0" hangingPunct="0"/>
            <a:r>
              <a:rPr lang="en-US" sz="1600">
                <a:latin typeface="Times" charset="0"/>
              </a:rPr>
              <a:t>SOCIETY</a:t>
            </a:r>
          </a:p>
        </p:txBody>
      </p:sp>
      <p:sp>
        <p:nvSpPr>
          <p:cNvPr id="66" name="Rectangle 34"/>
          <p:cNvSpPr>
            <a:spLocks noChangeArrowheads="1"/>
          </p:cNvSpPr>
          <p:nvPr/>
        </p:nvSpPr>
        <p:spPr bwMode="auto">
          <a:xfrm>
            <a:off x="3951288" y="3367088"/>
            <a:ext cx="1382712" cy="454025"/>
          </a:xfrm>
          <a:prstGeom prst="rect">
            <a:avLst/>
          </a:prstGeom>
          <a:solidFill>
            <a:schemeClr val="accent1"/>
          </a:solidFill>
          <a:ln w="12700">
            <a:noFill/>
            <a:miter lim="800000"/>
            <a:headEnd/>
            <a:tailEnd/>
          </a:ln>
        </p:spPr>
        <p:txBody>
          <a:bodyPr wrap="none" lIns="90487" tIns="44450" rIns="90487" bIns="44450">
            <a:spAutoFit/>
          </a:bodyPr>
          <a:lstStyle/>
          <a:p>
            <a:pPr algn="l" eaLnBrk="0" hangingPunct="0"/>
            <a:r>
              <a:rPr lang="en-US" sz="2400" dirty="0">
                <a:latin typeface="Times" charset="0"/>
              </a:rPr>
              <a:t>Managers</a:t>
            </a:r>
          </a:p>
        </p:txBody>
      </p:sp>
      <p:sp>
        <p:nvSpPr>
          <p:cNvPr id="67" name="Rectangle 39"/>
          <p:cNvSpPr>
            <a:spLocks noChangeArrowheads="1"/>
          </p:cNvSpPr>
          <p:nvPr/>
        </p:nvSpPr>
        <p:spPr bwMode="auto">
          <a:xfrm>
            <a:off x="3203575" y="4581525"/>
            <a:ext cx="1216025" cy="1066800"/>
          </a:xfrm>
          <a:prstGeom prst="rect">
            <a:avLst/>
          </a:prstGeom>
          <a:noFill/>
          <a:ln w="12700">
            <a:noFill/>
            <a:miter lim="800000"/>
            <a:headEnd/>
            <a:tailEnd/>
          </a:ln>
        </p:spPr>
        <p:txBody>
          <a:bodyPr wrap="none" lIns="90487" tIns="44450" rIns="90487" bIns="44450">
            <a:spAutoFit/>
          </a:bodyPr>
          <a:lstStyle/>
          <a:p>
            <a:pPr algn="l" eaLnBrk="0" hangingPunct="0"/>
            <a:r>
              <a:rPr lang="en-US" sz="1600" dirty="0">
                <a:latin typeface="Times" charset="0"/>
              </a:rPr>
              <a:t>Reveal</a:t>
            </a:r>
          </a:p>
          <a:p>
            <a:pPr algn="l" eaLnBrk="0" hangingPunct="0"/>
            <a:r>
              <a:rPr lang="en-US" sz="1600" dirty="0">
                <a:latin typeface="Times" charset="0"/>
              </a:rPr>
              <a:t>information</a:t>
            </a:r>
          </a:p>
          <a:p>
            <a:pPr algn="l" eaLnBrk="0" hangingPunct="0"/>
            <a:r>
              <a:rPr lang="en-US" sz="1600" dirty="0">
                <a:latin typeface="Times" charset="0"/>
              </a:rPr>
              <a:t>honestly and</a:t>
            </a:r>
          </a:p>
          <a:p>
            <a:pPr algn="l" eaLnBrk="0" hangingPunct="0"/>
            <a:r>
              <a:rPr lang="en-US" sz="1600" dirty="0">
                <a:latin typeface="Times" charset="0"/>
              </a:rPr>
              <a:t>on time</a:t>
            </a:r>
          </a:p>
        </p:txBody>
      </p:sp>
      <p:sp>
        <p:nvSpPr>
          <p:cNvPr id="68" name="Rectangle 40"/>
          <p:cNvSpPr>
            <a:spLocks noChangeArrowheads="1"/>
          </p:cNvSpPr>
          <p:nvPr/>
        </p:nvSpPr>
        <p:spPr bwMode="auto">
          <a:xfrm>
            <a:off x="4637088" y="4448175"/>
            <a:ext cx="1449387" cy="1066800"/>
          </a:xfrm>
          <a:prstGeom prst="rect">
            <a:avLst/>
          </a:prstGeom>
          <a:noFill/>
          <a:ln w="12700">
            <a:noFill/>
            <a:miter lim="800000"/>
            <a:headEnd/>
            <a:tailEnd/>
          </a:ln>
        </p:spPr>
        <p:txBody>
          <a:bodyPr wrap="none" lIns="90487" tIns="44450" rIns="90487" bIns="44450">
            <a:spAutoFit/>
          </a:bodyPr>
          <a:lstStyle/>
          <a:p>
            <a:pPr algn="l" eaLnBrk="0" hangingPunct="0"/>
            <a:r>
              <a:rPr lang="en-US" sz="1600" dirty="0">
                <a:latin typeface="Times" charset="0"/>
              </a:rPr>
              <a:t>Markets are</a:t>
            </a:r>
          </a:p>
          <a:p>
            <a:pPr algn="l" eaLnBrk="0" hangingPunct="0"/>
            <a:r>
              <a:rPr lang="en-US" sz="1600" dirty="0">
                <a:latin typeface="Times" charset="0"/>
              </a:rPr>
              <a:t>efficient and</a:t>
            </a:r>
          </a:p>
          <a:p>
            <a:pPr algn="l" eaLnBrk="0" hangingPunct="0"/>
            <a:r>
              <a:rPr lang="en-US" sz="1600" dirty="0">
                <a:latin typeface="Times" charset="0"/>
              </a:rPr>
              <a:t>assess effect on</a:t>
            </a:r>
          </a:p>
          <a:p>
            <a:pPr algn="l" eaLnBrk="0" hangingPunct="0"/>
            <a:r>
              <a:rPr lang="en-US" sz="1600" dirty="0">
                <a:latin typeface="Times" charset="0"/>
              </a:rPr>
              <a:t>value</a:t>
            </a:r>
          </a:p>
        </p:txBody>
      </p:sp>
      <p:sp>
        <p:nvSpPr>
          <p:cNvPr id="69" name="Rectangle 41"/>
          <p:cNvSpPr>
            <a:spLocks noChangeArrowheads="1"/>
          </p:cNvSpPr>
          <p:nvPr/>
        </p:nvSpPr>
        <p:spPr bwMode="auto">
          <a:xfrm>
            <a:off x="5364163" y="3068638"/>
            <a:ext cx="1492250" cy="333375"/>
          </a:xfrm>
          <a:prstGeom prst="rect">
            <a:avLst/>
          </a:prstGeom>
          <a:noFill/>
          <a:ln w="12700">
            <a:noFill/>
            <a:miter lim="800000"/>
            <a:headEnd/>
            <a:tailEnd/>
          </a:ln>
        </p:spPr>
        <p:txBody>
          <a:bodyPr wrap="none" lIns="90487" tIns="44450" rIns="90487" bIns="44450">
            <a:spAutoFit/>
          </a:bodyPr>
          <a:lstStyle/>
          <a:p>
            <a:pPr algn="l" eaLnBrk="0" hangingPunct="0"/>
            <a:r>
              <a:rPr lang="en-US" sz="1600">
                <a:latin typeface="Times" charset="0"/>
              </a:rPr>
              <a:t>No Social Costs</a:t>
            </a:r>
          </a:p>
        </p:txBody>
      </p:sp>
      <p:sp>
        <p:nvSpPr>
          <p:cNvPr id="70" name="Rectangle 42"/>
          <p:cNvSpPr>
            <a:spLocks noChangeArrowheads="1"/>
          </p:cNvSpPr>
          <p:nvPr/>
        </p:nvSpPr>
        <p:spPr bwMode="auto">
          <a:xfrm>
            <a:off x="5475288" y="3762375"/>
            <a:ext cx="1292225" cy="577850"/>
          </a:xfrm>
          <a:prstGeom prst="rect">
            <a:avLst/>
          </a:prstGeom>
          <a:noFill/>
          <a:ln w="12700">
            <a:noFill/>
            <a:miter lim="800000"/>
            <a:headEnd/>
            <a:tailEnd/>
          </a:ln>
        </p:spPr>
        <p:txBody>
          <a:bodyPr wrap="none" lIns="90487" tIns="44450" rIns="90487" bIns="44450">
            <a:spAutoFit/>
          </a:bodyPr>
          <a:lstStyle/>
          <a:p>
            <a:pPr algn="l" eaLnBrk="0" hangingPunct="0"/>
            <a:r>
              <a:rPr lang="en-US" sz="1600">
                <a:latin typeface="Times" charset="0"/>
              </a:rPr>
              <a:t>Costs can be</a:t>
            </a:r>
          </a:p>
          <a:p>
            <a:pPr algn="l" eaLnBrk="0" hangingPunct="0"/>
            <a:r>
              <a:rPr lang="en-US" sz="1600">
                <a:latin typeface="Times" charset="0"/>
              </a:rPr>
              <a:t>traced to firm</a:t>
            </a:r>
          </a:p>
        </p:txBody>
      </p:sp>
      <p:sp>
        <p:nvSpPr>
          <p:cNvPr id="71" name="Line 43"/>
          <p:cNvSpPr>
            <a:spLocks noChangeShapeType="1"/>
          </p:cNvSpPr>
          <p:nvPr/>
        </p:nvSpPr>
        <p:spPr bwMode="auto">
          <a:xfrm>
            <a:off x="4356100" y="1916113"/>
            <a:ext cx="0" cy="1441450"/>
          </a:xfrm>
          <a:prstGeom prst="line">
            <a:avLst/>
          </a:prstGeom>
          <a:noFill/>
          <a:ln w="9525">
            <a:solidFill>
              <a:schemeClr val="tx1"/>
            </a:solidFill>
            <a:round/>
            <a:headEnd/>
            <a:tailEnd type="triangle" w="med" len="med"/>
          </a:ln>
        </p:spPr>
        <p:txBody>
          <a:bodyPr wrap="none" anchor="ctr"/>
          <a:lstStyle/>
          <a:p>
            <a:endParaRPr lang="fr-FR"/>
          </a:p>
        </p:txBody>
      </p:sp>
      <p:sp>
        <p:nvSpPr>
          <p:cNvPr id="72" name="Line 44"/>
          <p:cNvSpPr>
            <a:spLocks noChangeShapeType="1"/>
          </p:cNvSpPr>
          <p:nvPr/>
        </p:nvSpPr>
        <p:spPr bwMode="auto">
          <a:xfrm flipV="1">
            <a:off x="4572000" y="1844675"/>
            <a:ext cx="0" cy="1439863"/>
          </a:xfrm>
          <a:prstGeom prst="line">
            <a:avLst/>
          </a:prstGeom>
          <a:noFill/>
          <a:ln w="9525">
            <a:solidFill>
              <a:schemeClr val="tx1"/>
            </a:solidFill>
            <a:round/>
            <a:headEnd/>
            <a:tailEnd type="triangle" w="med" len="med"/>
          </a:ln>
        </p:spPr>
        <p:txBody>
          <a:bodyPr wrap="none" anchor="ctr"/>
          <a:lstStyle/>
          <a:p>
            <a:endParaRPr lang="fr-FR"/>
          </a:p>
        </p:txBody>
      </p:sp>
      <p:sp>
        <p:nvSpPr>
          <p:cNvPr id="73" name="Line 45"/>
          <p:cNvSpPr>
            <a:spLocks noChangeShapeType="1"/>
          </p:cNvSpPr>
          <p:nvPr/>
        </p:nvSpPr>
        <p:spPr bwMode="auto">
          <a:xfrm>
            <a:off x="5364163" y="3500438"/>
            <a:ext cx="1368425" cy="0"/>
          </a:xfrm>
          <a:prstGeom prst="line">
            <a:avLst/>
          </a:prstGeom>
          <a:noFill/>
          <a:ln w="9525">
            <a:solidFill>
              <a:schemeClr val="tx1"/>
            </a:solidFill>
            <a:round/>
            <a:headEnd/>
            <a:tailEnd type="triangle" w="med" len="med"/>
          </a:ln>
        </p:spPr>
        <p:txBody>
          <a:bodyPr wrap="none" anchor="ctr"/>
          <a:lstStyle/>
          <a:p>
            <a:endParaRPr lang="fr-FR"/>
          </a:p>
        </p:txBody>
      </p:sp>
      <p:sp>
        <p:nvSpPr>
          <p:cNvPr id="74" name="Line 46"/>
          <p:cNvSpPr>
            <a:spLocks noChangeShapeType="1"/>
          </p:cNvSpPr>
          <p:nvPr/>
        </p:nvSpPr>
        <p:spPr bwMode="auto">
          <a:xfrm flipH="1">
            <a:off x="5364163" y="3716338"/>
            <a:ext cx="1295400" cy="0"/>
          </a:xfrm>
          <a:prstGeom prst="line">
            <a:avLst/>
          </a:prstGeom>
          <a:noFill/>
          <a:ln w="9525">
            <a:solidFill>
              <a:schemeClr val="tx1"/>
            </a:solidFill>
            <a:round/>
            <a:headEnd/>
            <a:tailEnd type="triangle" w="med" len="med"/>
          </a:ln>
        </p:spPr>
        <p:txBody>
          <a:bodyPr wrap="none" anchor="ctr"/>
          <a:lstStyle/>
          <a:p>
            <a:endParaRPr lang="fr-FR"/>
          </a:p>
        </p:txBody>
      </p:sp>
      <p:sp>
        <p:nvSpPr>
          <p:cNvPr id="75" name="Line 47"/>
          <p:cNvSpPr>
            <a:spLocks noChangeShapeType="1"/>
          </p:cNvSpPr>
          <p:nvPr/>
        </p:nvSpPr>
        <p:spPr bwMode="auto">
          <a:xfrm>
            <a:off x="4427538" y="3933825"/>
            <a:ext cx="0" cy="1655763"/>
          </a:xfrm>
          <a:prstGeom prst="line">
            <a:avLst/>
          </a:prstGeom>
          <a:noFill/>
          <a:ln w="9525">
            <a:solidFill>
              <a:schemeClr val="tx1"/>
            </a:solidFill>
            <a:round/>
            <a:headEnd/>
            <a:tailEnd type="triangle" w="med" len="med"/>
          </a:ln>
        </p:spPr>
        <p:txBody>
          <a:bodyPr wrap="none" anchor="ctr"/>
          <a:lstStyle/>
          <a:p>
            <a:endParaRPr lang="fr-FR"/>
          </a:p>
        </p:txBody>
      </p:sp>
      <p:sp>
        <p:nvSpPr>
          <p:cNvPr id="76" name="Line 48"/>
          <p:cNvSpPr>
            <a:spLocks noChangeShapeType="1"/>
          </p:cNvSpPr>
          <p:nvPr/>
        </p:nvSpPr>
        <p:spPr bwMode="auto">
          <a:xfrm flipV="1">
            <a:off x="4572000" y="3933825"/>
            <a:ext cx="0" cy="1582738"/>
          </a:xfrm>
          <a:prstGeom prst="line">
            <a:avLst/>
          </a:prstGeom>
          <a:noFill/>
          <a:ln w="9525">
            <a:solidFill>
              <a:schemeClr val="tx1"/>
            </a:solidFill>
            <a:round/>
            <a:headEnd/>
            <a:tailEnd type="triangle" w="med" len="med"/>
          </a:ln>
        </p:spPr>
        <p:txBody>
          <a:bodyPr wrap="none" anchor="ctr"/>
          <a:lstStyle/>
          <a:p>
            <a:endParaRPr lang="fr-FR"/>
          </a:p>
        </p:txBody>
      </p:sp>
      <p:sp>
        <p:nvSpPr>
          <p:cNvPr id="77" name="Line 50"/>
          <p:cNvSpPr>
            <a:spLocks noChangeShapeType="1"/>
          </p:cNvSpPr>
          <p:nvPr/>
        </p:nvSpPr>
        <p:spPr bwMode="auto">
          <a:xfrm>
            <a:off x="2555875" y="3500438"/>
            <a:ext cx="1295400" cy="0"/>
          </a:xfrm>
          <a:prstGeom prst="line">
            <a:avLst/>
          </a:prstGeom>
          <a:noFill/>
          <a:ln w="9525">
            <a:solidFill>
              <a:schemeClr val="tx1"/>
            </a:solidFill>
            <a:round/>
            <a:headEnd/>
            <a:tailEnd type="triangle" w="med" len="med"/>
          </a:ln>
        </p:spPr>
        <p:txBody>
          <a:bodyPr wrap="none" anchor="ctr"/>
          <a:lstStyle/>
          <a:p>
            <a:endParaRPr lang="fr-FR"/>
          </a:p>
        </p:txBody>
      </p:sp>
      <p:sp>
        <p:nvSpPr>
          <p:cNvPr id="78" name="Line 51"/>
          <p:cNvSpPr>
            <a:spLocks noChangeShapeType="1"/>
          </p:cNvSpPr>
          <p:nvPr/>
        </p:nvSpPr>
        <p:spPr bwMode="auto">
          <a:xfrm flipH="1">
            <a:off x="2555875" y="3716338"/>
            <a:ext cx="1368425" cy="0"/>
          </a:xfrm>
          <a:prstGeom prst="line">
            <a:avLst/>
          </a:prstGeom>
          <a:noFill/>
          <a:ln w="9525">
            <a:solidFill>
              <a:schemeClr val="tx1"/>
            </a:solidFill>
            <a:round/>
            <a:headEnd/>
            <a:tailEnd type="triangle" w="med" len="med"/>
          </a:ln>
        </p:spPr>
        <p:txBody>
          <a:bodyPr wrap="none" anchor="ctr"/>
          <a:lstStyle/>
          <a:p>
            <a:endParaRPr lang="fr-FR"/>
          </a:p>
        </p:txBody>
      </p:sp>
      <p:sp>
        <p:nvSpPr>
          <p:cNvPr id="79" name="Rectangle 90"/>
          <p:cNvSpPr>
            <a:spLocks noChangeArrowheads="1"/>
          </p:cNvSpPr>
          <p:nvPr/>
        </p:nvSpPr>
        <p:spPr bwMode="auto">
          <a:xfrm>
            <a:off x="3708400" y="1412875"/>
            <a:ext cx="1778000" cy="333375"/>
          </a:xfrm>
          <a:prstGeom prst="rect">
            <a:avLst/>
          </a:prstGeom>
          <a:solidFill>
            <a:schemeClr val="accent1"/>
          </a:solidFill>
          <a:ln w="12700">
            <a:noFill/>
            <a:miter lim="800000"/>
            <a:headEnd/>
            <a:tailEnd/>
          </a:ln>
        </p:spPr>
        <p:txBody>
          <a:bodyPr wrap="none" lIns="90487" tIns="44450" rIns="90487" bIns="44450">
            <a:spAutoFit/>
          </a:bodyPr>
          <a:lstStyle/>
          <a:p>
            <a:pPr algn="l" eaLnBrk="0" hangingPunct="0"/>
            <a:r>
              <a:rPr lang="en-US" sz="1600" dirty="0">
                <a:latin typeface="Times" charset="0"/>
              </a:rPr>
              <a:t>STOCKHOLDERS</a:t>
            </a:r>
          </a:p>
        </p:txBody>
      </p:sp>
      <p:sp>
        <p:nvSpPr>
          <p:cNvPr id="80" name="Ellipse 79"/>
          <p:cNvSpPr/>
          <p:nvPr/>
        </p:nvSpPr>
        <p:spPr>
          <a:xfrm>
            <a:off x="2771800" y="2276872"/>
            <a:ext cx="3528392" cy="28083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8"/>
          <p:cNvSpPr>
            <a:spLocks noChangeArrowheads="1"/>
          </p:cNvSpPr>
          <p:nvPr/>
        </p:nvSpPr>
        <p:spPr bwMode="auto">
          <a:xfrm>
            <a:off x="6876256" y="1069816"/>
            <a:ext cx="1728192" cy="1567096"/>
          </a:xfrm>
          <a:prstGeom prst="rect">
            <a:avLst/>
          </a:prstGeom>
          <a:noFill/>
          <a:ln w="12700">
            <a:noFill/>
            <a:miter lim="800000"/>
            <a:headEnd/>
            <a:tailEnd/>
          </a:ln>
        </p:spPr>
        <p:txBody>
          <a:bodyPr wrap="square" lIns="90487" tIns="44450" rIns="90487" bIns="44450">
            <a:spAutoFit/>
          </a:bodyPr>
          <a:lstStyle/>
          <a:p>
            <a:pPr algn="l" eaLnBrk="0" hangingPunct="0"/>
            <a:r>
              <a:rPr lang="en-US" sz="1600" b="1" dirty="0">
                <a:solidFill>
                  <a:srgbClr val="FF0000"/>
                </a:solidFill>
                <a:latin typeface="Times" charset="0"/>
              </a:rPr>
              <a:t>NEED for: </a:t>
            </a:r>
          </a:p>
          <a:p>
            <a:pPr algn="l" eaLnBrk="0" hangingPunct="0">
              <a:buFont typeface="Arial" pitchFamily="34" charset="0"/>
              <a:buChar char="•"/>
            </a:pPr>
            <a:r>
              <a:rPr lang="en-US" sz="1600" b="1" dirty="0">
                <a:solidFill>
                  <a:srgbClr val="FF0000"/>
                </a:solidFill>
                <a:latin typeface="Times" charset="0"/>
              </a:rPr>
              <a:t>REGULATION &amp; CONTROL</a:t>
            </a:r>
          </a:p>
          <a:p>
            <a:pPr algn="l" eaLnBrk="0" hangingPunct="0">
              <a:buFont typeface="Arial" pitchFamily="34" charset="0"/>
              <a:buChar char="•"/>
            </a:pPr>
            <a:r>
              <a:rPr lang="en-US" sz="1600" b="1" dirty="0">
                <a:solidFill>
                  <a:srgbClr val="FF0000"/>
                </a:solidFill>
                <a:latin typeface="Times" charset="0"/>
              </a:rPr>
              <a:t>INCENTIVES</a:t>
            </a:r>
          </a:p>
          <a:p>
            <a:pPr algn="l" eaLnBrk="0" hangingPunct="0"/>
            <a:endParaRPr lang="en-US" sz="1600" b="1" dirty="0">
              <a:solidFill>
                <a:srgbClr val="FF0000"/>
              </a:solidFill>
              <a:latin typeface="Times" charset="0"/>
            </a:endParaRPr>
          </a:p>
          <a:p>
            <a:pPr algn="l" eaLnBrk="0" hangingPunct="0"/>
            <a:endParaRPr lang="en-US" sz="1600" b="1" dirty="0">
              <a:solidFill>
                <a:srgbClr val="FF0000"/>
              </a:solidFill>
              <a:latin typeface="Times" charset="0"/>
            </a:endParaRPr>
          </a:p>
        </p:txBody>
      </p:sp>
      <p:sp>
        <p:nvSpPr>
          <p:cNvPr id="82" name="Line 45"/>
          <p:cNvSpPr>
            <a:spLocks noChangeShapeType="1"/>
          </p:cNvSpPr>
          <p:nvPr/>
        </p:nvSpPr>
        <p:spPr bwMode="auto">
          <a:xfrm flipH="1">
            <a:off x="5868144" y="1772816"/>
            <a:ext cx="864096" cy="1008112"/>
          </a:xfrm>
          <a:prstGeom prst="line">
            <a:avLst/>
          </a:prstGeom>
          <a:noFill/>
          <a:ln w="38100">
            <a:solidFill>
              <a:srgbClr val="FF0000"/>
            </a:solidFill>
            <a:round/>
            <a:headEnd/>
            <a:tailEnd type="triangle" w="med" len="med"/>
          </a:ln>
        </p:spPr>
        <p:txBody>
          <a:bodyPr wrap="none" anchor="ctr"/>
          <a:lstStyle/>
          <a:p>
            <a:endParaRPr lang="fr-FR"/>
          </a:p>
        </p:txBody>
      </p:sp>
      <p:sp>
        <p:nvSpPr>
          <p:cNvPr id="84" name="Rectangle 83">
            <a:extLst>
              <a:ext uri="{FF2B5EF4-FFF2-40B4-BE49-F238E27FC236}">
                <a16:creationId xmlns:a16="http://schemas.microsoft.com/office/drawing/2014/main" id="{44BA4A09-51FD-43F8-9719-413B71EE9EDA}"/>
              </a:ext>
            </a:extLst>
          </p:cNvPr>
          <p:cNvSpPr/>
          <p:nvPr/>
        </p:nvSpPr>
        <p:spPr>
          <a:xfrm>
            <a:off x="49774" y="6513212"/>
            <a:ext cx="1616148" cy="307777"/>
          </a:xfrm>
          <a:prstGeom prst="rect">
            <a:avLst/>
          </a:prstGeom>
        </p:spPr>
        <p:txBody>
          <a:bodyPr wrap="none">
            <a:spAutoFit/>
          </a:bodyPr>
          <a:lstStyle/>
          <a:p>
            <a:pPr algn="l"/>
            <a:r>
              <a:rPr lang="en-US" sz="1400" dirty="0"/>
              <a:t>Source: </a:t>
            </a:r>
            <a:r>
              <a:rPr lang="en-US" sz="1400" dirty="0" err="1"/>
              <a:t>Damodaran</a:t>
            </a:r>
            <a:endParaRPr lang="fr-FR" sz="1400" dirty="0"/>
          </a:p>
        </p:txBody>
      </p:sp>
      <p:sp>
        <p:nvSpPr>
          <p:cNvPr id="85" name="Text Box 5">
            <a:extLst>
              <a:ext uri="{FF2B5EF4-FFF2-40B4-BE49-F238E27FC236}">
                <a16:creationId xmlns:a16="http://schemas.microsoft.com/office/drawing/2014/main" id="{D79B6B97-EB67-40F5-8AA3-31E9B374F345}"/>
              </a:ext>
            </a:extLst>
          </p:cNvPr>
          <p:cNvSpPr txBox="1">
            <a:spLocks noChangeArrowheads="1"/>
          </p:cNvSpPr>
          <p:nvPr/>
        </p:nvSpPr>
        <p:spPr bwMode="auto">
          <a:xfrm>
            <a:off x="8003084" y="-1"/>
            <a:ext cx="1033412" cy="523220"/>
          </a:xfrm>
          <a:prstGeom prst="rect">
            <a:avLst/>
          </a:prstGeom>
          <a:noFill/>
          <a:ln w="9525">
            <a:noFill/>
            <a:miter lim="800000"/>
            <a:headEnd/>
            <a:tailEnd/>
          </a:ln>
        </p:spPr>
        <p:txBody>
          <a:bodyPr wrap="square">
            <a:spAutoFit/>
          </a:bodyPr>
          <a:lstStyle/>
          <a:p>
            <a:r>
              <a:rPr lang="en-US" sz="2800" dirty="0">
                <a:solidFill>
                  <a:srgbClr val="3333FF"/>
                </a:solidFill>
              </a:rPr>
              <a:t>*</a:t>
            </a:r>
          </a:p>
        </p:txBody>
      </p:sp>
    </p:spTree>
    <p:extLst>
      <p:ext uri="{BB962C8B-B14F-4D97-AF65-F5344CB8AC3E}">
        <p14:creationId xmlns:p14="http://schemas.microsoft.com/office/powerpoint/2010/main" val="18788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p:cTn id="11" dur="1000" fill="hold"/>
                                        <p:tgtEl>
                                          <p:spTgt spid="75"/>
                                        </p:tgtEl>
                                        <p:attrNameLst>
                                          <p:attrName>ppt_w</p:attrName>
                                        </p:attrNameLst>
                                      </p:cBhvr>
                                      <p:tavLst>
                                        <p:tav tm="0">
                                          <p:val>
                                            <p:strVal val="#ppt_w*0.70"/>
                                          </p:val>
                                        </p:tav>
                                        <p:tav tm="100000">
                                          <p:val>
                                            <p:strVal val="#ppt_w"/>
                                          </p:val>
                                        </p:tav>
                                      </p:tavLst>
                                    </p:anim>
                                    <p:anim calcmode="lin" valueType="num">
                                      <p:cBhvr>
                                        <p:cTn id="12" dur="1000" fill="hold"/>
                                        <p:tgtEl>
                                          <p:spTgt spid="75"/>
                                        </p:tgtEl>
                                        <p:attrNameLst>
                                          <p:attrName>ppt_h</p:attrName>
                                        </p:attrNameLst>
                                      </p:cBhvr>
                                      <p:tavLst>
                                        <p:tav tm="0">
                                          <p:val>
                                            <p:strVal val="#ppt_h"/>
                                          </p:val>
                                        </p:tav>
                                        <p:tav tm="100000">
                                          <p:val>
                                            <p:strVal val="#ppt_h"/>
                                          </p:val>
                                        </p:tav>
                                      </p:tavLst>
                                    </p:anim>
                                    <p:animEffect transition="in" filter="fade">
                                      <p:cBhvr>
                                        <p:cTn id="13" dur="1000"/>
                                        <p:tgtEl>
                                          <p:spTgt spid="75"/>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p:cTn id="18" dur="1000" fill="hold"/>
                                        <p:tgtEl>
                                          <p:spTgt spid="76"/>
                                        </p:tgtEl>
                                        <p:attrNameLst>
                                          <p:attrName>ppt_w</p:attrName>
                                        </p:attrNameLst>
                                      </p:cBhvr>
                                      <p:tavLst>
                                        <p:tav tm="0">
                                          <p:val>
                                            <p:strVal val="#ppt_w*0.70"/>
                                          </p:val>
                                        </p:tav>
                                        <p:tav tm="100000">
                                          <p:val>
                                            <p:strVal val="#ppt_w"/>
                                          </p:val>
                                        </p:tav>
                                      </p:tavLst>
                                    </p:anim>
                                    <p:anim calcmode="lin" valueType="num">
                                      <p:cBhvr>
                                        <p:cTn id="19" dur="1000" fill="hold"/>
                                        <p:tgtEl>
                                          <p:spTgt spid="76"/>
                                        </p:tgtEl>
                                        <p:attrNameLst>
                                          <p:attrName>ppt_h</p:attrName>
                                        </p:attrNameLst>
                                      </p:cBhvr>
                                      <p:tavLst>
                                        <p:tav tm="0">
                                          <p:val>
                                            <p:strVal val="#ppt_h"/>
                                          </p:val>
                                        </p:tav>
                                        <p:tav tm="100000">
                                          <p:val>
                                            <p:strVal val="#ppt_h"/>
                                          </p:val>
                                        </p:tav>
                                      </p:tavLst>
                                    </p:anim>
                                    <p:animEffect transition="in" filter="fade">
                                      <p:cBhvr>
                                        <p:cTn id="20" dur="1000"/>
                                        <p:tgtEl>
                                          <p:spTgt spid="76"/>
                                        </p:tgtEl>
                                      </p:cBhvr>
                                    </p:animEffect>
                                  </p:childTnLst>
                                </p:cTn>
                              </p:par>
                              <p:par>
                                <p:cTn id="21" presetID="17" presetClass="entr" presetSubtype="1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p:cTn id="29" dur="1000" fill="hold"/>
                                        <p:tgtEl>
                                          <p:spTgt spid="78"/>
                                        </p:tgtEl>
                                        <p:attrNameLst>
                                          <p:attrName>ppt_w</p:attrName>
                                        </p:attrNameLst>
                                      </p:cBhvr>
                                      <p:tavLst>
                                        <p:tav tm="0">
                                          <p:val>
                                            <p:strVal val="#ppt_w*0.70"/>
                                          </p:val>
                                        </p:tav>
                                        <p:tav tm="100000">
                                          <p:val>
                                            <p:strVal val="#ppt_w"/>
                                          </p:val>
                                        </p:tav>
                                      </p:tavLst>
                                    </p:anim>
                                    <p:anim calcmode="lin" valueType="num">
                                      <p:cBhvr>
                                        <p:cTn id="30" dur="1000" fill="hold"/>
                                        <p:tgtEl>
                                          <p:spTgt spid="78"/>
                                        </p:tgtEl>
                                        <p:attrNameLst>
                                          <p:attrName>ppt_h</p:attrName>
                                        </p:attrNameLst>
                                      </p:cBhvr>
                                      <p:tavLst>
                                        <p:tav tm="0">
                                          <p:val>
                                            <p:strVal val="#ppt_h"/>
                                          </p:val>
                                        </p:tav>
                                        <p:tav tm="100000">
                                          <p:val>
                                            <p:strVal val="#ppt_h"/>
                                          </p:val>
                                        </p:tav>
                                      </p:tavLst>
                                    </p:anim>
                                    <p:animEffect transition="in" filter="fade">
                                      <p:cBhvr>
                                        <p:cTn id="31" dur="1000"/>
                                        <p:tgtEl>
                                          <p:spTgt spid="78"/>
                                        </p:tgtEl>
                                      </p:cBhvr>
                                    </p:animEffect>
                                  </p:childTnLst>
                                </p:cTn>
                              </p:par>
                              <p:par>
                                <p:cTn id="32" presetID="17" presetClass="entr" presetSubtype="1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strVal val="#ppt_h"/>
                                          </p:val>
                                        </p:tav>
                                        <p:tav tm="100000">
                                          <p:val>
                                            <p:strVal val="#ppt_h"/>
                                          </p:val>
                                        </p:tav>
                                      </p:tavLst>
                                    </p:anim>
                                  </p:childTnLst>
                                </p:cTn>
                              </p:par>
                              <p:par>
                                <p:cTn id="36" presetID="17" presetClass="entr" presetSubtype="1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p:cTn id="38" dur="500" fill="hold"/>
                                        <p:tgtEl>
                                          <p:spTgt spid="63"/>
                                        </p:tgtEl>
                                        <p:attrNameLst>
                                          <p:attrName>ppt_w</p:attrName>
                                        </p:attrNameLst>
                                      </p:cBhvr>
                                      <p:tavLst>
                                        <p:tav tm="0">
                                          <p:val>
                                            <p:fltVal val="0"/>
                                          </p:val>
                                        </p:tav>
                                        <p:tav tm="100000">
                                          <p:val>
                                            <p:strVal val="#ppt_w"/>
                                          </p:val>
                                        </p:tav>
                                      </p:tavLst>
                                    </p:anim>
                                    <p:anim calcmode="lin" valueType="num">
                                      <p:cBhvr>
                                        <p:cTn id="39" dur="500" fill="hold"/>
                                        <p:tgtEl>
                                          <p:spTgt spid="63"/>
                                        </p:tgtEl>
                                        <p:attrNameLst>
                                          <p:attrName>ppt_h</p:attrName>
                                        </p:attrNameLst>
                                      </p:cBhvr>
                                      <p:tavLst>
                                        <p:tav tm="0">
                                          <p:val>
                                            <p:strVal val="#ppt_h"/>
                                          </p:val>
                                        </p:tav>
                                        <p:tav tm="100000">
                                          <p:val>
                                            <p:strVal val="#ppt_h"/>
                                          </p:val>
                                        </p:tav>
                                      </p:tavLst>
                                    </p:anim>
                                  </p:childTnLst>
                                </p:cTn>
                              </p:par>
                              <p:par>
                                <p:cTn id="40" presetID="17" presetClass="entr" presetSubtype="1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 calcmode="lin" valueType="num">
                                      <p:cBhvr>
                                        <p:cTn id="48" dur="1000" fill="hold"/>
                                        <p:tgtEl>
                                          <p:spTgt spid="69"/>
                                        </p:tgtEl>
                                        <p:attrNameLst>
                                          <p:attrName>ppt_w</p:attrName>
                                        </p:attrNameLst>
                                      </p:cBhvr>
                                      <p:tavLst>
                                        <p:tav tm="0">
                                          <p:val>
                                            <p:strVal val="#ppt_w*0.70"/>
                                          </p:val>
                                        </p:tav>
                                        <p:tav tm="100000">
                                          <p:val>
                                            <p:strVal val="#ppt_w"/>
                                          </p:val>
                                        </p:tav>
                                      </p:tavLst>
                                    </p:anim>
                                    <p:anim calcmode="lin" valueType="num">
                                      <p:cBhvr>
                                        <p:cTn id="49" dur="1000" fill="hold"/>
                                        <p:tgtEl>
                                          <p:spTgt spid="69"/>
                                        </p:tgtEl>
                                        <p:attrNameLst>
                                          <p:attrName>ppt_h</p:attrName>
                                        </p:attrNameLst>
                                      </p:cBhvr>
                                      <p:tavLst>
                                        <p:tav tm="0">
                                          <p:val>
                                            <p:strVal val="#ppt_h"/>
                                          </p:val>
                                        </p:tav>
                                        <p:tav tm="100000">
                                          <p:val>
                                            <p:strVal val="#ppt_h"/>
                                          </p:val>
                                        </p:tav>
                                      </p:tavLst>
                                    </p:anim>
                                    <p:animEffect transition="in" filter="fade">
                                      <p:cBhvr>
                                        <p:cTn id="50" dur="1000"/>
                                        <p:tgtEl>
                                          <p:spTgt spid="69"/>
                                        </p:tgtEl>
                                      </p:cBhvr>
                                    </p:animEffect>
                                  </p:childTnLst>
                                </p:cTn>
                              </p:par>
                              <p:par>
                                <p:cTn id="51" presetID="17" presetClass="entr" presetSubtype="1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p:cTn id="57" dur="500" fill="hold"/>
                                        <p:tgtEl>
                                          <p:spTgt spid="74"/>
                                        </p:tgtEl>
                                        <p:attrNameLst>
                                          <p:attrName>ppt_w</p:attrName>
                                        </p:attrNameLst>
                                      </p:cBhvr>
                                      <p:tavLst>
                                        <p:tav tm="0">
                                          <p:val>
                                            <p:fltVal val="0"/>
                                          </p:val>
                                        </p:tav>
                                        <p:tav tm="100000">
                                          <p:val>
                                            <p:strVal val="#ppt_w"/>
                                          </p:val>
                                        </p:tav>
                                      </p:tavLst>
                                    </p:anim>
                                    <p:anim calcmode="lin" valueType="num">
                                      <p:cBhvr>
                                        <p:cTn id="58" dur="500" fill="hold"/>
                                        <p:tgtEl>
                                          <p:spTgt spid="74"/>
                                        </p:tgtEl>
                                        <p:attrNameLst>
                                          <p:attrName>ppt_h</p:attrName>
                                        </p:attrNameLst>
                                      </p:cBhvr>
                                      <p:tavLst>
                                        <p:tav tm="0">
                                          <p:val>
                                            <p:strVal val="#ppt_h"/>
                                          </p:val>
                                        </p:tav>
                                        <p:tav tm="100000">
                                          <p:val>
                                            <p:strVal val="#ppt_h"/>
                                          </p:val>
                                        </p:tav>
                                      </p:tavLst>
                                    </p:anim>
                                  </p:childTnLst>
                                </p:cTn>
                              </p:par>
                              <p:par>
                                <p:cTn id="59" presetID="55"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p:cTn id="61" dur="1000" fill="hold"/>
                                        <p:tgtEl>
                                          <p:spTgt spid="70"/>
                                        </p:tgtEl>
                                        <p:attrNameLst>
                                          <p:attrName>ppt_w</p:attrName>
                                        </p:attrNameLst>
                                      </p:cBhvr>
                                      <p:tavLst>
                                        <p:tav tm="0">
                                          <p:val>
                                            <p:strVal val="#ppt_w*0.70"/>
                                          </p:val>
                                        </p:tav>
                                        <p:tav tm="100000">
                                          <p:val>
                                            <p:strVal val="#ppt_w"/>
                                          </p:val>
                                        </p:tav>
                                      </p:tavLst>
                                    </p:anim>
                                    <p:anim calcmode="lin" valueType="num">
                                      <p:cBhvr>
                                        <p:cTn id="62" dur="1000" fill="hold"/>
                                        <p:tgtEl>
                                          <p:spTgt spid="70"/>
                                        </p:tgtEl>
                                        <p:attrNameLst>
                                          <p:attrName>ppt_h</p:attrName>
                                        </p:attrNameLst>
                                      </p:cBhvr>
                                      <p:tavLst>
                                        <p:tav tm="0">
                                          <p:val>
                                            <p:strVal val="#ppt_h"/>
                                          </p:val>
                                        </p:tav>
                                        <p:tav tm="100000">
                                          <p:val>
                                            <p:strVal val="#ppt_h"/>
                                          </p:val>
                                        </p:tav>
                                      </p:tavLst>
                                    </p:anim>
                                    <p:animEffect transition="in" filter="fade">
                                      <p:cBhvr>
                                        <p:cTn id="63" dur="1000"/>
                                        <p:tgtEl>
                                          <p:spTgt spid="7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7" presetClass="entr" presetSubtype="1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anim calcmode="lin" valueType="num">
                                      <p:cBhvr>
                                        <p:cTn id="70" dur="500" fill="hold"/>
                                        <p:tgtEl>
                                          <p:spTgt spid="81"/>
                                        </p:tgtEl>
                                        <p:attrNameLst>
                                          <p:attrName>ppt_w</p:attrName>
                                        </p:attrNameLst>
                                      </p:cBhvr>
                                      <p:tavLst>
                                        <p:tav tm="0">
                                          <p:val>
                                            <p:fltVal val="0"/>
                                          </p:val>
                                        </p:tav>
                                        <p:tav tm="100000">
                                          <p:val>
                                            <p:strVal val="#ppt_w"/>
                                          </p:val>
                                        </p:tav>
                                      </p:tavLst>
                                    </p:anim>
                                    <p:anim calcmode="lin" valueType="num">
                                      <p:cBhvr>
                                        <p:cTn id="71" dur="500" fill="hold"/>
                                        <p:tgtEl>
                                          <p:spTgt spid="81"/>
                                        </p:tgtEl>
                                        <p:attrNameLst>
                                          <p:attrName>ppt_h</p:attrName>
                                        </p:attrNameLst>
                                      </p:cBhvr>
                                      <p:tavLst>
                                        <p:tav tm="0">
                                          <p:val>
                                            <p:strVal val="#ppt_h"/>
                                          </p:val>
                                        </p:tav>
                                        <p:tav tm="100000">
                                          <p:val>
                                            <p:strVal val="#ppt_h"/>
                                          </p:val>
                                        </p:tav>
                                      </p:tavLst>
                                    </p:anim>
                                  </p:childTnLst>
                                </p:cTn>
                              </p:par>
                              <p:par>
                                <p:cTn id="72" presetID="17" presetClass="entr" presetSubtype="1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 calcmode="lin" valueType="num">
                                      <p:cBhvr>
                                        <p:cTn id="74" dur="500" fill="hold"/>
                                        <p:tgtEl>
                                          <p:spTgt spid="82"/>
                                        </p:tgtEl>
                                        <p:attrNameLst>
                                          <p:attrName>ppt_w</p:attrName>
                                        </p:attrNameLst>
                                      </p:cBhvr>
                                      <p:tavLst>
                                        <p:tav tm="0">
                                          <p:val>
                                            <p:fltVal val="0"/>
                                          </p:val>
                                        </p:tav>
                                        <p:tav tm="100000">
                                          <p:val>
                                            <p:strVal val="#ppt_w"/>
                                          </p:val>
                                        </p:tav>
                                      </p:tavLst>
                                    </p:anim>
                                    <p:anim calcmode="lin" valueType="num">
                                      <p:cBhvr>
                                        <p:cTn id="75" dur="5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7" grpId="0"/>
      <p:bldP spid="68" grpId="0"/>
      <p:bldP spid="69" grpId="0"/>
      <p:bldP spid="70" grpId="0"/>
      <p:bldP spid="73" grpId="0" animBg="1"/>
      <p:bldP spid="74" grpId="0" animBg="1"/>
      <p:bldP spid="75" grpId="0" animBg="1"/>
      <p:bldP spid="76" grpId="0" animBg="1"/>
      <p:bldP spid="77" grpId="0" animBg="1"/>
      <p:bldP spid="78" grpId="0" animBg="1"/>
      <p:bldP spid="80" grpId="0" animBg="1"/>
      <p:bldP spid="81" grpId="0"/>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11560" y="1196975"/>
            <a:ext cx="7777162" cy="1739900"/>
          </a:xfrm>
          <a:prstGeom prst="rect">
            <a:avLst/>
          </a:prstGeom>
          <a:noFill/>
          <a:ln w="9525" algn="ctr">
            <a:noFill/>
            <a:miter lim="800000"/>
            <a:headEnd/>
            <a:tailEnd/>
          </a:ln>
        </p:spPr>
        <p:txBody>
          <a:bodyPr>
            <a:spAutoFit/>
          </a:bodyPr>
          <a:lstStyle/>
          <a:p>
            <a:pPr>
              <a:spcBef>
                <a:spcPct val="50000"/>
              </a:spcBef>
            </a:pPr>
            <a:r>
              <a:rPr lang="en-US" b="1" dirty="0"/>
              <a:t>We use the same statements but in very different ways:</a:t>
            </a:r>
          </a:p>
          <a:p>
            <a:pPr marL="179388" lvl="1" algn="l"/>
            <a:r>
              <a:rPr lang="en-US" altLang="en-US" dirty="0"/>
              <a:t> </a:t>
            </a:r>
          </a:p>
          <a:p>
            <a:pPr marL="179388" lvl="1" algn="l">
              <a:buFontTx/>
              <a:buChar char="•"/>
            </a:pPr>
            <a:r>
              <a:rPr lang="en-US" altLang="en-US" dirty="0"/>
              <a:t> Accounting focuses on the accruals of revenues and expenses; </a:t>
            </a:r>
          </a:p>
          <a:p>
            <a:pPr marL="179388" lvl="1" algn="l">
              <a:buFontTx/>
              <a:buChar char="•"/>
            </a:pPr>
            <a:r>
              <a:rPr lang="en-US" altLang="en-US" dirty="0"/>
              <a:t> Finance focuses on the determination of cash flows.</a:t>
            </a:r>
          </a:p>
          <a:p>
            <a:pPr marL="179388" lvl="1" algn="l"/>
            <a:endParaRPr lang="en-US" altLang="en-US" dirty="0"/>
          </a:p>
          <a:p>
            <a:pPr marL="179388" lvl="1" algn="l"/>
            <a:r>
              <a:rPr lang="en-US" dirty="0"/>
              <a:t>          </a:t>
            </a:r>
          </a:p>
        </p:txBody>
      </p:sp>
      <p:sp>
        <p:nvSpPr>
          <p:cNvPr id="11" name="Text Box 6"/>
          <p:cNvSpPr txBox="1">
            <a:spLocks noChangeArrowheads="1"/>
          </p:cNvSpPr>
          <p:nvPr/>
        </p:nvSpPr>
        <p:spPr bwMode="auto">
          <a:xfrm>
            <a:off x="1043360" y="2349500"/>
            <a:ext cx="6121400" cy="366713"/>
          </a:xfrm>
          <a:prstGeom prst="rect">
            <a:avLst/>
          </a:prstGeom>
          <a:noFill/>
          <a:ln w="9525" algn="ctr">
            <a:noFill/>
            <a:miter lim="800000"/>
            <a:headEnd/>
            <a:tailEnd/>
          </a:ln>
        </p:spPr>
        <p:txBody>
          <a:bodyPr>
            <a:spAutoFit/>
          </a:bodyPr>
          <a:lstStyle/>
          <a:p>
            <a:pPr algn="l">
              <a:spcBef>
                <a:spcPct val="50000"/>
              </a:spcBef>
            </a:pPr>
            <a:r>
              <a:rPr lang="en-US" b="1" u="sng"/>
              <a:t>A simple example:</a:t>
            </a:r>
          </a:p>
        </p:txBody>
      </p:sp>
      <p:sp>
        <p:nvSpPr>
          <p:cNvPr id="12" name="Rectangle 7"/>
          <p:cNvSpPr>
            <a:spLocks noChangeArrowheads="1"/>
          </p:cNvSpPr>
          <p:nvPr/>
        </p:nvSpPr>
        <p:spPr bwMode="auto">
          <a:xfrm>
            <a:off x="900485" y="2781002"/>
            <a:ext cx="7772400" cy="3816350"/>
          </a:xfrm>
          <a:prstGeom prst="rect">
            <a:avLst/>
          </a:prstGeom>
          <a:noFill/>
          <a:ln w="9525">
            <a:noFill/>
            <a:miter lim="800000"/>
            <a:headEnd/>
            <a:tailEnd/>
          </a:ln>
        </p:spPr>
        <p:txBody>
          <a:bodyPr/>
          <a:lstStyle/>
          <a:p>
            <a:pPr marL="342900" indent="-342900" algn="l">
              <a:spcBef>
                <a:spcPct val="20000"/>
              </a:spcBef>
              <a:buClr>
                <a:schemeClr val="tx1"/>
              </a:buClr>
              <a:buSzPct val="75000"/>
              <a:buFont typeface="Wingdings" pitchFamily="2" charset="2"/>
              <a:buChar char="l"/>
              <a:tabLst>
                <a:tab pos="577850" algn="l"/>
                <a:tab pos="4578350" algn="r"/>
                <a:tab pos="6397625" algn="r"/>
              </a:tabLst>
            </a:pPr>
            <a:r>
              <a:rPr lang="en-US" b="1" dirty="0"/>
              <a:t>Sales: $100,000 (50% still uncollected)</a:t>
            </a:r>
          </a:p>
          <a:p>
            <a:pPr marL="342900" indent="-342900" algn="l">
              <a:spcBef>
                <a:spcPct val="20000"/>
              </a:spcBef>
              <a:buClr>
                <a:schemeClr val="tx1"/>
              </a:buClr>
              <a:buSzPct val="75000"/>
              <a:buFont typeface="Wingdings" pitchFamily="2" charset="2"/>
              <a:buChar char="l"/>
              <a:tabLst>
                <a:tab pos="577850" algn="l"/>
                <a:tab pos="4578350" algn="r"/>
                <a:tab pos="6397625" algn="r"/>
              </a:tabLst>
            </a:pPr>
            <a:r>
              <a:rPr lang="en-US" b="1" dirty="0"/>
              <a:t>Cost of Goods: $60,000 (20% unpaid)</a:t>
            </a:r>
          </a:p>
          <a:p>
            <a:pPr marL="342900" indent="-342900" algn="l">
              <a:spcBef>
                <a:spcPct val="20000"/>
              </a:spcBef>
              <a:buClr>
                <a:schemeClr val="tx1"/>
              </a:buClr>
              <a:buSzPct val="75000"/>
              <a:buFont typeface="Wingdings" pitchFamily="2" charset="2"/>
              <a:buChar char="l"/>
              <a:tabLst>
                <a:tab pos="577850" algn="l"/>
                <a:tab pos="4578350" algn="r"/>
                <a:tab pos="6397625" algn="r"/>
              </a:tabLst>
            </a:pPr>
            <a:r>
              <a:rPr lang="en-US" b="1" dirty="0"/>
              <a:t>Expenses: $30,000 (10% unpaid)</a:t>
            </a:r>
          </a:p>
          <a:p>
            <a:pPr marL="342900" indent="-342900" algn="l">
              <a:spcBef>
                <a:spcPct val="20000"/>
              </a:spcBef>
              <a:buClr>
                <a:schemeClr val="tx1"/>
              </a:buClr>
              <a:buSzPct val="75000"/>
              <a:buFont typeface="Wingdings" pitchFamily="2" charset="2"/>
              <a:buChar char="l"/>
              <a:tabLst>
                <a:tab pos="577850" algn="l"/>
                <a:tab pos="4578350" algn="r"/>
                <a:tab pos="6397625" algn="r"/>
              </a:tabLst>
            </a:pPr>
            <a:endParaRPr lang="en-US" b="1" dirty="0"/>
          </a:p>
          <a:p>
            <a:pPr marL="342900" indent="-342900" algn="l">
              <a:lnSpc>
                <a:spcPct val="90000"/>
              </a:lnSpc>
              <a:spcBef>
                <a:spcPct val="20000"/>
              </a:spcBef>
              <a:buClr>
                <a:schemeClr val="tx1"/>
              </a:buClr>
              <a:buSzPct val="75000"/>
              <a:buFont typeface="Wingdings" pitchFamily="2" charset="2"/>
              <a:buNone/>
              <a:tabLst>
                <a:tab pos="577850" algn="l"/>
                <a:tab pos="4578350" algn="r"/>
                <a:tab pos="6397625" algn="r"/>
              </a:tabLst>
            </a:pPr>
            <a:r>
              <a:rPr lang="en-US" dirty="0"/>
              <a:t>			  </a:t>
            </a:r>
            <a:r>
              <a:rPr lang="en-US" u="sng" dirty="0"/>
              <a:t>INCOME STATEMENT</a:t>
            </a:r>
            <a:r>
              <a:rPr lang="en-US" dirty="0"/>
              <a:t>	</a:t>
            </a:r>
            <a:r>
              <a:rPr lang="en-US" u="sng" dirty="0"/>
              <a:t>CASH FLOW</a:t>
            </a:r>
          </a:p>
          <a:p>
            <a:pPr marL="342900" indent="-342900" algn="l">
              <a:lnSpc>
                <a:spcPct val="90000"/>
              </a:lnSpc>
              <a:spcBef>
                <a:spcPct val="20000"/>
              </a:spcBef>
              <a:buClr>
                <a:schemeClr val="tx1"/>
              </a:buClr>
              <a:buSzPct val="75000"/>
              <a:buFont typeface="Wingdings" pitchFamily="2" charset="2"/>
              <a:buNone/>
              <a:tabLst>
                <a:tab pos="577850" algn="l"/>
                <a:tab pos="4578350" algn="r"/>
                <a:tab pos="6397625" algn="r"/>
              </a:tabLst>
            </a:pPr>
            <a:r>
              <a:rPr lang="en-US" dirty="0"/>
              <a:t>		Sales					- Cost of Goods Sold		    		Gross Margin		  		- Expenses				Net Profit/(Loss)	 	</a:t>
            </a:r>
          </a:p>
          <a:p>
            <a:pPr marL="342900" indent="-342900" algn="l">
              <a:lnSpc>
                <a:spcPct val="90000"/>
              </a:lnSpc>
              <a:spcBef>
                <a:spcPct val="20000"/>
              </a:spcBef>
              <a:buClr>
                <a:schemeClr val="tx1"/>
              </a:buClr>
              <a:buSzPct val="75000"/>
              <a:buFont typeface="Wingdings" pitchFamily="2" charset="2"/>
              <a:buNone/>
              <a:tabLst>
                <a:tab pos="577850" algn="l"/>
                <a:tab pos="4578350" algn="r"/>
                <a:tab pos="6397625" algn="r"/>
              </a:tabLst>
            </a:pPr>
            <a:endParaRPr lang="en-US" dirty="0"/>
          </a:p>
          <a:p>
            <a:pPr marL="342900" indent="-342900" algn="l">
              <a:lnSpc>
                <a:spcPct val="90000"/>
              </a:lnSpc>
              <a:spcBef>
                <a:spcPct val="20000"/>
              </a:spcBef>
              <a:buClr>
                <a:schemeClr val="tx1"/>
              </a:buClr>
              <a:buSzPct val="75000"/>
              <a:buFont typeface="Wingdings" pitchFamily="2" charset="2"/>
              <a:buNone/>
              <a:tabLst>
                <a:tab pos="577850" algn="l"/>
                <a:tab pos="4578350" algn="r"/>
                <a:tab pos="6397625" algn="r"/>
              </a:tabLst>
            </a:pPr>
            <a:r>
              <a:rPr lang="en-US" dirty="0"/>
              <a:t>Another big difference:</a:t>
            </a:r>
            <a:endParaRPr lang="en-US" b="1" dirty="0"/>
          </a:p>
        </p:txBody>
      </p:sp>
      <p:sp>
        <p:nvSpPr>
          <p:cNvPr id="13" name="Rectangle 12"/>
          <p:cNvSpPr/>
          <p:nvPr/>
        </p:nvSpPr>
        <p:spPr>
          <a:xfrm>
            <a:off x="4623296" y="4355812"/>
            <a:ext cx="1050288" cy="369332"/>
          </a:xfrm>
          <a:prstGeom prst="rect">
            <a:avLst/>
          </a:prstGeom>
        </p:spPr>
        <p:txBody>
          <a:bodyPr wrap="none">
            <a:spAutoFit/>
          </a:bodyPr>
          <a:lstStyle/>
          <a:p>
            <a:r>
              <a:rPr lang="en-US" dirty="0"/>
              <a:t>$100,000</a:t>
            </a:r>
            <a:endParaRPr lang="fr-FR" dirty="0"/>
          </a:p>
        </p:txBody>
      </p:sp>
      <p:sp>
        <p:nvSpPr>
          <p:cNvPr id="14" name="Rectangle 13"/>
          <p:cNvSpPr/>
          <p:nvPr/>
        </p:nvSpPr>
        <p:spPr>
          <a:xfrm>
            <a:off x="4730445" y="4643844"/>
            <a:ext cx="934871" cy="369332"/>
          </a:xfrm>
          <a:prstGeom prst="rect">
            <a:avLst/>
          </a:prstGeom>
        </p:spPr>
        <p:txBody>
          <a:bodyPr wrap="none">
            <a:spAutoFit/>
          </a:bodyPr>
          <a:lstStyle/>
          <a:p>
            <a:r>
              <a:rPr lang="en-US" u="sng" dirty="0"/>
              <a:t>$60,000</a:t>
            </a:r>
            <a:endParaRPr lang="fr-FR" u="sng" dirty="0"/>
          </a:p>
        </p:txBody>
      </p:sp>
      <p:sp>
        <p:nvSpPr>
          <p:cNvPr id="15" name="Rectangle 14"/>
          <p:cNvSpPr/>
          <p:nvPr/>
        </p:nvSpPr>
        <p:spPr>
          <a:xfrm>
            <a:off x="4729212" y="4906476"/>
            <a:ext cx="934871" cy="369332"/>
          </a:xfrm>
          <a:prstGeom prst="rect">
            <a:avLst/>
          </a:prstGeom>
        </p:spPr>
        <p:txBody>
          <a:bodyPr wrap="none">
            <a:spAutoFit/>
          </a:bodyPr>
          <a:lstStyle/>
          <a:p>
            <a:r>
              <a:rPr lang="en-US" dirty="0"/>
              <a:t>$40,000</a:t>
            </a:r>
            <a:endParaRPr lang="fr-FR" dirty="0"/>
          </a:p>
        </p:txBody>
      </p:sp>
      <p:sp>
        <p:nvSpPr>
          <p:cNvPr id="16" name="Rectangle 15"/>
          <p:cNvSpPr/>
          <p:nvPr/>
        </p:nvSpPr>
        <p:spPr>
          <a:xfrm>
            <a:off x="4751653" y="5122500"/>
            <a:ext cx="934871" cy="369332"/>
          </a:xfrm>
          <a:prstGeom prst="rect">
            <a:avLst/>
          </a:prstGeom>
        </p:spPr>
        <p:txBody>
          <a:bodyPr wrap="none">
            <a:spAutoFit/>
          </a:bodyPr>
          <a:lstStyle/>
          <a:p>
            <a:r>
              <a:rPr lang="en-US" u="sng" dirty="0"/>
              <a:t>$30,000</a:t>
            </a:r>
            <a:endParaRPr lang="fr-FR" u="sng" dirty="0"/>
          </a:p>
        </p:txBody>
      </p:sp>
      <p:sp>
        <p:nvSpPr>
          <p:cNvPr id="17" name="Rectangle 16"/>
          <p:cNvSpPr/>
          <p:nvPr/>
        </p:nvSpPr>
        <p:spPr>
          <a:xfrm>
            <a:off x="4751653" y="5363924"/>
            <a:ext cx="934871" cy="369332"/>
          </a:xfrm>
          <a:prstGeom prst="rect">
            <a:avLst/>
          </a:prstGeom>
        </p:spPr>
        <p:txBody>
          <a:bodyPr wrap="none">
            <a:spAutoFit/>
          </a:bodyPr>
          <a:lstStyle/>
          <a:p>
            <a:r>
              <a:rPr lang="en-US" dirty="0"/>
              <a:t>$10,000</a:t>
            </a:r>
            <a:endParaRPr lang="fr-FR" dirty="0"/>
          </a:p>
        </p:txBody>
      </p:sp>
      <p:sp>
        <p:nvSpPr>
          <p:cNvPr id="18" name="Rectangle 17"/>
          <p:cNvSpPr/>
          <p:nvPr/>
        </p:nvSpPr>
        <p:spPr>
          <a:xfrm>
            <a:off x="6592912" y="4365104"/>
            <a:ext cx="934871" cy="369332"/>
          </a:xfrm>
          <a:prstGeom prst="rect">
            <a:avLst/>
          </a:prstGeom>
        </p:spPr>
        <p:txBody>
          <a:bodyPr wrap="none">
            <a:spAutoFit/>
          </a:bodyPr>
          <a:lstStyle/>
          <a:p>
            <a:r>
              <a:rPr lang="en-US" dirty="0"/>
              <a:t>$50,000</a:t>
            </a:r>
            <a:endParaRPr lang="fr-FR" dirty="0"/>
          </a:p>
        </p:txBody>
      </p:sp>
      <p:sp>
        <p:nvSpPr>
          <p:cNvPr id="19" name="Rectangle 18"/>
          <p:cNvSpPr/>
          <p:nvPr/>
        </p:nvSpPr>
        <p:spPr>
          <a:xfrm>
            <a:off x="6589953" y="4627736"/>
            <a:ext cx="934871" cy="369332"/>
          </a:xfrm>
          <a:prstGeom prst="rect">
            <a:avLst/>
          </a:prstGeom>
        </p:spPr>
        <p:txBody>
          <a:bodyPr wrap="none">
            <a:spAutoFit/>
          </a:bodyPr>
          <a:lstStyle/>
          <a:p>
            <a:r>
              <a:rPr lang="en-US" u="sng" dirty="0"/>
              <a:t>$48,000</a:t>
            </a:r>
            <a:endParaRPr lang="fr-FR" u="sng" dirty="0"/>
          </a:p>
        </p:txBody>
      </p:sp>
      <p:sp>
        <p:nvSpPr>
          <p:cNvPr id="20" name="Rectangle 19"/>
          <p:cNvSpPr/>
          <p:nvPr/>
        </p:nvSpPr>
        <p:spPr>
          <a:xfrm>
            <a:off x="6711528" y="4907260"/>
            <a:ext cx="819455" cy="369332"/>
          </a:xfrm>
          <a:prstGeom prst="rect">
            <a:avLst/>
          </a:prstGeom>
        </p:spPr>
        <p:txBody>
          <a:bodyPr wrap="none">
            <a:spAutoFit/>
          </a:bodyPr>
          <a:lstStyle/>
          <a:p>
            <a:r>
              <a:rPr lang="en-US" dirty="0"/>
              <a:t>$2,000</a:t>
            </a:r>
            <a:endParaRPr lang="fr-FR" dirty="0"/>
          </a:p>
        </p:txBody>
      </p:sp>
      <p:sp>
        <p:nvSpPr>
          <p:cNvPr id="21" name="Rectangle 20"/>
          <p:cNvSpPr/>
          <p:nvPr/>
        </p:nvSpPr>
        <p:spPr>
          <a:xfrm>
            <a:off x="6588720" y="5122500"/>
            <a:ext cx="934871" cy="369332"/>
          </a:xfrm>
          <a:prstGeom prst="rect">
            <a:avLst/>
          </a:prstGeom>
        </p:spPr>
        <p:txBody>
          <a:bodyPr wrap="none">
            <a:spAutoFit/>
          </a:bodyPr>
          <a:lstStyle/>
          <a:p>
            <a:r>
              <a:rPr lang="en-US" u="sng" dirty="0"/>
              <a:t>$27,000</a:t>
            </a:r>
            <a:endParaRPr lang="fr-FR" u="sng" dirty="0"/>
          </a:p>
        </p:txBody>
      </p:sp>
      <p:sp>
        <p:nvSpPr>
          <p:cNvPr id="22" name="Rectangle 21"/>
          <p:cNvSpPr/>
          <p:nvPr/>
        </p:nvSpPr>
        <p:spPr>
          <a:xfrm>
            <a:off x="6516712" y="5360516"/>
            <a:ext cx="1088761" cy="369332"/>
          </a:xfrm>
          <a:prstGeom prst="rect">
            <a:avLst/>
          </a:prstGeom>
        </p:spPr>
        <p:txBody>
          <a:bodyPr wrap="none">
            <a:spAutoFit/>
          </a:bodyPr>
          <a:lstStyle/>
          <a:p>
            <a:r>
              <a:rPr lang="en-US" dirty="0"/>
              <a:t>$(25,000)</a:t>
            </a:r>
            <a:endParaRPr lang="fr-FR" dirty="0"/>
          </a:p>
        </p:txBody>
      </p:sp>
      <p:sp>
        <p:nvSpPr>
          <p:cNvPr id="23" name="Rectangle 22"/>
          <p:cNvSpPr/>
          <p:nvPr/>
        </p:nvSpPr>
        <p:spPr>
          <a:xfrm>
            <a:off x="5763646" y="5995888"/>
            <a:ext cx="2133918" cy="341632"/>
          </a:xfrm>
          <a:prstGeom prst="rect">
            <a:avLst/>
          </a:prstGeom>
        </p:spPr>
        <p:txBody>
          <a:bodyPr wrap="none">
            <a:spAutoFit/>
          </a:bodyPr>
          <a:lstStyle/>
          <a:p>
            <a:pPr marL="342900" indent="-342900" algn="l">
              <a:lnSpc>
                <a:spcPct val="90000"/>
              </a:lnSpc>
              <a:spcBef>
                <a:spcPct val="20000"/>
              </a:spcBef>
              <a:buClr>
                <a:schemeClr val="tx1"/>
              </a:buClr>
              <a:buSzPct val="75000"/>
              <a:buFont typeface="Wingdings" pitchFamily="2" charset="2"/>
              <a:buNone/>
              <a:tabLst>
                <a:tab pos="577850" algn="l"/>
                <a:tab pos="4578350" algn="r"/>
                <a:tab pos="6397625" algn="r"/>
              </a:tabLst>
            </a:pPr>
            <a:r>
              <a:rPr lang="en-US" b="1" dirty="0"/>
              <a:t>The time dimension</a:t>
            </a:r>
          </a:p>
        </p:txBody>
      </p:sp>
      <p:sp>
        <p:nvSpPr>
          <p:cNvPr id="24" name="Rectangle 23"/>
          <p:cNvSpPr/>
          <p:nvPr/>
        </p:nvSpPr>
        <p:spPr>
          <a:xfrm>
            <a:off x="684064" y="4869160"/>
            <a:ext cx="934872" cy="369332"/>
          </a:xfrm>
          <a:prstGeom prst="rect">
            <a:avLst/>
          </a:prstGeom>
        </p:spPr>
        <p:txBody>
          <a:bodyPr wrap="none">
            <a:spAutoFit/>
          </a:bodyPr>
          <a:lstStyle/>
          <a:p>
            <a:r>
              <a:rPr lang="en-US" i="1" dirty="0"/>
              <a:t>(E.B.E.)</a:t>
            </a:r>
            <a:endParaRPr lang="fr-FR" i="1" dirty="0"/>
          </a:p>
        </p:txBody>
      </p:sp>
      <p:sp>
        <p:nvSpPr>
          <p:cNvPr id="25" name="Rectangle 24"/>
          <p:cNvSpPr/>
          <p:nvPr/>
        </p:nvSpPr>
        <p:spPr>
          <a:xfrm>
            <a:off x="1043608" y="5554424"/>
            <a:ext cx="2634054" cy="369332"/>
          </a:xfrm>
          <a:prstGeom prst="rect">
            <a:avLst/>
          </a:prstGeom>
        </p:spPr>
        <p:txBody>
          <a:bodyPr wrap="none">
            <a:spAutoFit/>
          </a:bodyPr>
          <a:lstStyle/>
          <a:p>
            <a:r>
              <a:rPr lang="en-US" i="1" dirty="0" err="1"/>
              <a:t>Bénéfice</a:t>
            </a:r>
            <a:r>
              <a:rPr lang="en-US" i="1" dirty="0"/>
              <a:t> net / (</a:t>
            </a:r>
            <a:r>
              <a:rPr lang="en-US" i="1" dirty="0" err="1"/>
              <a:t>perte</a:t>
            </a:r>
            <a:r>
              <a:rPr lang="en-US" i="1" dirty="0"/>
              <a:t> </a:t>
            </a:r>
            <a:r>
              <a:rPr lang="en-US" i="1" dirty="0" err="1"/>
              <a:t>nette</a:t>
            </a:r>
            <a:r>
              <a:rPr lang="en-US" i="1" dirty="0"/>
              <a:t>)</a:t>
            </a:r>
            <a:endParaRPr lang="fr-FR" i="1" dirty="0"/>
          </a:p>
        </p:txBody>
      </p:sp>
      <p:sp>
        <p:nvSpPr>
          <p:cNvPr id="26" name="Rectangle 25"/>
          <p:cNvSpPr/>
          <p:nvPr/>
        </p:nvSpPr>
        <p:spPr>
          <a:xfrm>
            <a:off x="722164" y="4390504"/>
            <a:ext cx="748923" cy="369332"/>
          </a:xfrm>
          <a:prstGeom prst="rect">
            <a:avLst/>
          </a:prstGeom>
        </p:spPr>
        <p:txBody>
          <a:bodyPr wrap="none">
            <a:spAutoFit/>
          </a:bodyPr>
          <a:lstStyle/>
          <a:p>
            <a:r>
              <a:rPr lang="en-US" i="1" dirty="0"/>
              <a:t>(C.A.)</a:t>
            </a:r>
            <a:endParaRPr lang="fr-FR" i="1" dirty="0"/>
          </a:p>
        </p:txBody>
      </p:sp>
      <p:sp>
        <p:nvSpPr>
          <p:cNvPr id="28" name="Espace réservé du numéro de diapositive 27"/>
          <p:cNvSpPr>
            <a:spLocks noGrp="1"/>
          </p:cNvSpPr>
          <p:nvPr>
            <p:ph type="sldNum" sz="quarter" idx="4294967295"/>
          </p:nvPr>
        </p:nvSpPr>
        <p:spPr>
          <a:xfrm>
            <a:off x="6974904" y="6453336"/>
            <a:ext cx="2133600" cy="365125"/>
          </a:xfrm>
        </p:spPr>
        <p:txBody>
          <a:bodyPr/>
          <a:lstStyle/>
          <a:p>
            <a:fld id="{68B63003-A09D-474D-9BEE-5C2490413304}" type="slidenum">
              <a:rPr lang="fr-FR" smtClean="0"/>
              <a:pPr/>
              <a:t>13</a:t>
            </a:fld>
            <a:endParaRPr lang="fr-FR"/>
          </a:p>
        </p:txBody>
      </p:sp>
      <p:sp>
        <p:nvSpPr>
          <p:cNvPr id="29" name="Rectangle 185"/>
          <p:cNvSpPr>
            <a:spLocks noChangeArrowheads="1"/>
          </p:cNvSpPr>
          <p:nvPr/>
        </p:nvSpPr>
        <p:spPr bwMode="auto">
          <a:xfrm>
            <a:off x="0" y="152400"/>
            <a:ext cx="9144000" cy="914400"/>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Finance vs. Accounting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728EAD7-1E9D-410C-8AFD-601FE5F3CC85}"/>
              </a:ext>
            </a:extLst>
          </p:cNvPr>
          <p:cNvSpPr>
            <a:spLocks noGrp="1" noChangeArrowheads="1"/>
          </p:cNvSpPr>
          <p:nvPr>
            <p:ph type="ctrTitle"/>
          </p:nvPr>
        </p:nvSpPr>
        <p:spPr>
          <a:xfrm>
            <a:off x="790575" y="404813"/>
            <a:ext cx="7772400" cy="2736850"/>
          </a:xfrm>
          <a:solidFill>
            <a:schemeClr val="accent5">
              <a:lumMod val="20000"/>
              <a:lumOff val="80000"/>
            </a:schemeClr>
          </a:solidFill>
          <a:ln>
            <a:solidFill>
              <a:schemeClr val="tx1"/>
            </a:solidFill>
          </a:ln>
        </p:spPr>
        <p:txBody>
          <a:bodyPr/>
          <a:lstStyle/>
          <a:p>
            <a:r>
              <a:rPr lang="fr-FR" altLang="fr-FR" sz="3200" dirty="0" err="1"/>
              <a:t>Corporate</a:t>
            </a:r>
            <a:r>
              <a:rPr lang="fr-FR" altLang="fr-FR" sz="3200" dirty="0"/>
              <a:t> finance and </a:t>
            </a:r>
            <a:r>
              <a:rPr lang="fr-FR" altLang="fr-FR" sz="3200" dirty="0" err="1"/>
              <a:t>financial</a:t>
            </a:r>
            <a:r>
              <a:rPr lang="fr-FR" altLang="fr-FR" sz="3200" dirty="0"/>
              <a:t> management</a:t>
            </a:r>
            <a:br>
              <a:rPr lang="fr-FR" altLang="fr-FR" sz="3200" dirty="0"/>
            </a:br>
            <a:br>
              <a:rPr lang="fr-FR" altLang="fr-FR" sz="3600" dirty="0"/>
            </a:br>
            <a:r>
              <a:rPr lang="fr-FR" altLang="fr-FR" sz="3200" dirty="0"/>
              <a:t>Part 1 : </a:t>
            </a:r>
            <a:r>
              <a:rPr lang="fr-FR" altLang="fr-FR" sz="3200" dirty="0" err="1"/>
              <a:t>Investing</a:t>
            </a:r>
            <a:r>
              <a:rPr lang="fr-FR" altLang="fr-FR" sz="3200" dirty="0"/>
              <a:t> and </a:t>
            </a:r>
            <a:r>
              <a:rPr lang="fr-FR" altLang="fr-FR" sz="3200" dirty="0" err="1"/>
              <a:t>financing</a:t>
            </a:r>
            <a:r>
              <a:rPr lang="fr-FR" altLang="fr-FR" sz="3200" dirty="0"/>
              <a:t> (a primer)</a:t>
            </a:r>
          </a:p>
        </p:txBody>
      </p:sp>
      <p:sp>
        <p:nvSpPr>
          <p:cNvPr id="4099" name="Rectangle 3">
            <a:extLst>
              <a:ext uri="{FF2B5EF4-FFF2-40B4-BE49-F238E27FC236}">
                <a16:creationId xmlns:a16="http://schemas.microsoft.com/office/drawing/2014/main" id="{5487A4A0-036D-47DD-95D0-D5DA3A2AEDDF}"/>
              </a:ext>
            </a:extLst>
          </p:cNvPr>
          <p:cNvSpPr>
            <a:spLocks noGrp="1" noChangeArrowheads="1"/>
          </p:cNvSpPr>
          <p:nvPr>
            <p:ph type="subTitle" idx="1"/>
          </p:nvPr>
        </p:nvSpPr>
        <p:spPr>
          <a:xfrm>
            <a:off x="1476375" y="3789363"/>
            <a:ext cx="6400800" cy="1752600"/>
          </a:xfrm>
          <a:solidFill>
            <a:schemeClr val="accent5">
              <a:lumMod val="20000"/>
              <a:lumOff val="80000"/>
            </a:schemeClr>
          </a:solidFill>
          <a:ln>
            <a:solidFill>
              <a:schemeClr val="tx1"/>
            </a:solidFill>
          </a:ln>
        </p:spPr>
        <p:txBody>
          <a:bodyPr/>
          <a:lstStyle/>
          <a:p>
            <a:pPr>
              <a:lnSpc>
                <a:spcPct val="90000"/>
              </a:lnSpc>
              <a:spcAft>
                <a:spcPts val="1200"/>
              </a:spcAft>
            </a:pPr>
            <a:r>
              <a:rPr lang="en-US" altLang="fr-FR" sz="2000" dirty="0">
                <a:solidFill>
                  <a:schemeClr val="tx1"/>
                </a:solidFill>
              </a:rPr>
              <a:t>Dr. Jean-François Verdié, Professor, </a:t>
            </a:r>
          </a:p>
          <a:p>
            <a:pPr>
              <a:lnSpc>
                <a:spcPct val="90000"/>
              </a:lnSpc>
              <a:spcAft>
                <a:spcPts val="1200"/>
              </a:spcAft>
            </a:pPr>
            <a:r>
              <a:rPr lang="en-US" altLang="fr-FR" sz="2000" dirty="0">
                <a:solidFill>
                  <a:schemeClr val="tx1"/>
                </a:solidFill>
              </a:rPr>
              <a:t>Economics and Finance </a:t>
            </a:r>
            <a:r>
              <a:rPr lang="en-US" altLang="fr-FR" sz="2000" dirty="0" err="1">
                <a:solidFill>
                  <a:schemeClr val="tx1"/>
                </a:solidFill>
              </a:rPr>
              <a:t>Departement</a:t>
            </a:r>
            <a:r>
              <a:rPr lang="en-US" altLang="fr-FR" sz="2000" dirty="0">
                <a:solidFill>
                  <a:schemeClr val="tx1"/>
                </a:solidFill>
              </a:rPr>
              <a:t>, TBS Education</a:t>
            </a:r>
          </a:p>
          <a:p>
            <a:pPr>
              <a:lnSpc>
                <a:spcPct val="90000"/>
              </a:lnSpc>
              <a:spcAft>
                <a:spcPts val="1200"/>
              </a:spcAft>
            </a:pPr>
            <a:r>
              <a:rPr lang="fr-FR" altLang="fr-FR" sz="2000" dirty="0">
                <a:hlinkClick r:id="rId3"/>
              </a:rPr>
              <a:t>jf.verdie@tbs-education.fr</a:t>
            </a:r>
            <a:r>
              <a:rPr lang="fr-FR" altLang="fr-FR" sz="2000" dirty="0"/>
              <a:t> </a:t>
            </a:r>
            <a:endParaRPr lang="en-US" altLang="fr-FR" sz="2000" dirty="0"/>
          </a:p>
          <a:p>
            <a:pPr>
              <a:lnSpc>
                <a:spcPct val="80000"/>
              </a:lnSpc>
            </a:pPr>
            <a:endParaRPr lang="fr-FR" altLang="fr-FR" sz="2000" dirty="0"/>
          </a:p>
          <a:p>
            <a:pPr>
              <a:lnSpc>
                <a:spcPct val="80000"/>
              </a:lnSpc>
            </a:pPr>
            <a:endParaRPr lang="fr-FR" altLang="fr-FR" sz="2000" dirty="0"/>
          </a:p>
          <a:p>
            <a:pPr>
              <a:lnSpc>
                <a:spcPct val="80000"/>
              </a:lnSpc>
            </a:pPr>
            <a:endParaRPr lang="fr-FR" altLang="fr-FR" sz="2000" dirty="0"/>
          </a:p>
        </p:txBody>
      </p:sp>
    </p:spTree>
    <p:extLst>
      <p:ext uri="{BB962C8B-B14F-4D97-AF65-F5344CB8AC3E}">
        <p14:creationId xmlns:p14="http://schemas.microsoft.com/office/powerpoint/2010/main" val="230793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type="body" sz="half" idx="2"/>
          </p:nvPr>
        </p:nvSpPr>
        <p:spPr>
          <a:xfrm>
            <a:off x="675060" y="4149080"/>
            <a:ext cx="8316912" cy="1766390"/>
          </a:xfrm>
          <a:noFill/>
        </p:spPr>
        <p:txBody>
          <a:bodyPr lIns="92075" tIns="46038" rIns="92075" bIns="46038">
            <a:normAutofit/>
          </a:bodyPr>
          <a:lstStyle/>
          <a:p>
            <a:pPr marL="0" indent="0" eaLnBrk="1" hangingPunct="1">
              <a:lnSpc>
                <a:spcPct val="80000"/>
              </a:lnSpc>
              <a:buFont typeface="Wingdings" pitchFamily="2" charset="2"/>
              <a:buNone/>
              <a:tabLst>
                <a:tab pos="2381250" algn="l"/>
              </a:tabLst>
            </a:pPr>
            <a:r>
              <a:rPr lang="en-US" sz="2000" b="1" u="sng" dirty="0"/>
              <a:t>Example:</a:t>
            </a:r>
          </a:p>
          <a:p>
            <a:pPr marL="179388" lvl="1" indent="0" eaLnBrk="1" hangingPunct="1">
              <a:lnSpc>
                <a:spcPct val="80000"/>
              </a:lnSpc>
              <a:buFont typeface="Wingdings" pitchFamily="2" charset="2"/>
              <a:buNone/>
              <a:tabLst>
                <a:tab pos="2381250" algn="l"/>
              </a:tabLst>
            </a:pPr>
            <a:endParaRPr lang="en-US" sz="1800" dirty="0"/>
          </a:p>
          <a:p>
            <a:pPr marL="179388" lvl="1" indent="0" eaLnBrk="1" hangingPunct="1">
              <a:lnSpc>
                <a:spcPct val="80000"/>
              </a:lnSpc>
              <a:buFont typeface="Wingdings" pitchFamily="2" charset="2"/>
              <a:buChar char="Ø"/>
              <a:tabLst>
                <a:tab pos="2381250" algn="l"/>
              </a:tabLst>
            </a:pPr>
            <a:r>
              <a:rPr lang="en-US" sz="1800" dirty="0"/>
              <a:t> Suppose that you have an extra 100</a:t>
            </a:r>
            <a:r>
              <a:rPr lang="en-US" sz="1800" dirty="0">
                <a:cs typeface="Times New Roman" pitchFamily="18" charset="0"/>
              </a:rPr>
              <a:t>€</a:t>
            </a:r>
            <a:r>
              <a:rPr lang="en-US" sz="1800" dirty="0"/>
              <a:t> today that you wish to invest for one year.</a:t>
            </a:r>
          </a:p>
          <a:p>
            <a:pPr marL="179388" lvl="1" indent="0" eaLnBrk="1" hangingPunct="1">
              <a:lnSpc>
                <a:spcPct val="80000"/>
              </a:lnSpc>
              <a:buNone/>
              <a:tabLst>
                <a:tab pos="2381250" algn="l"/>
              </a:tabLst>
            </a:pPr>
            <a:r>
              <a:rPr lang="en-US" sz="1800" dirty="0"/>
              <a:t>If you can earn 10% per year on your investment, how much will you have in one year?</a:t>
            </a:r>
            <a:endParaRPr lang="en-US" sz="1800" i="1" dirty="0"/>
          </a:p>
        </p:txBody>
      </p:sp>
      <p:sp>
        <p:nvSpPr>
          <p:cNvPr id="3077" name="AutoShape 9"/>
          <p:cNvSpPr>
            <a:spLocks noGrp="1" noChangeArrowheads="1"/>
          </p:cNvSpPr>
          <p:nvPr>
            <p:ph type="title"/>
          </p:nvPr>
        </p:nvSpPr>
        <p:spPr>
          <a:xfrm>
            <a:off x="2379466" y="520764"/>
            <a:ext cx="3443684" cy="981075"/>
          </a:xfrm>
        </p:spPr>
        <p:txBody>
          <a:bodyPr/>
          <a:lstStyle/>
          <a:p>
            <a:pPr eaLnBrk="1" hangingPunct="1"/>
            <a:r>
              <a:rPr lang="en-US" sz="2200" b="1" dirty="0"/>
              <a:t>Future Value</a:t>
            </a:r>
            <a:endParaRPr lang="fr-FR" sz="3400" b="1" dirty="0"/>
          </a:p>
        </p:txBody>
      </p:sp>
      <p:sp>
        <p:nvSpPr>
          <p:cNvPr id="32" name="Espace réservé du numéro de diapositive 31"/>
          <p:cNvSpPr>
            <a:spLocks noGrp="1"/>
          </p:cNvSpPr>
          <p:nvPr>
            <p:ph type="sldNum" sz="quarter" idx="11"/>
          </p:nvPr>
        </p:nvSpPr>
        <p:spPr/>
        <p:txBody>
          <a:bodyPr/>
          <a:lstStyle/>
          <a:p>
            <a:pPr>
              <a:defRPr/>
            </a:pPr>
            <a:fld id="{58057C10-12C0-4640-8CFE-B81A3650D888}" type="slidenum">
              <a:rPr lang="fr-FR" smtClean="0"/>
              <a:pPr>
                <a:defRPr/>
              </a:pPr>
              <a:t>15</a:t>
            </a:fld>
            <a:endParaRPr lang="fr-FR"/>
          </a:p>
        </p:txBody>
      </p:sp>
      <p:grpSp>
        <p:nvGrpSpPr>
          <p:cNvPr id="3079" name="Group 10"/>
          <p:cNvGrpSpPr>
            <a:grpSpLocks/>
          </p:cNvGrpSpPr>
          <p:nvPr/>
        </p:nvGrpSpPr>
        <p:grpSpPr bwMode="auto">
          <a:xfrm>
            <a:off x="756022" y="2204864"/>
            <a:ext cx="6897688" cy="1538288"/>
            <a:chOff x="431" y="2160"/>
            <a:chExt cx="4345" cy="969"/>
          </a:xfrm>
        </p:grpSpPr>
        <p:grpSp>
          <p:nvGrpSpPr>
            <p:cNvPr id="3080" name="Group 11"/>
            <p:cNvGrpSpPr>
              <a:grpSpLocks/>
            </p:cNvGrpSpPr>
            <p:nvPr/>
          </p:nvGrpSpPr>
          <p:grpSpPr bwMode="auto">
            <a:xfrm>
              <a:off x="793" y="2659"/>
              <a:ext cx="3946" cy="470"/>
              <a:chOff x="854" y="2640"/>
              <a:chExt cx="3946" cy="470"/>
            </a:xfrm>
          </p:grpSpPr>
          <p:grpSp>
            <p:nvGrpSpPr>
              <p:cNvPr id="3088" name="Group 12"/>
              <p:cNvGrpSpPr>
                <a:grpSpLocks/>
              </p:cNvGrpSpPr>
              <p:nvPr/>
            </p:nvGrpSpPr>
            <p:grpSpPr bwMode="auto">
              <a:xfrm>
                <a:off x="960" y="2640"/>
                <a:ext cx="3840" cy="192"/>
                <a:chOff x="960" y="2640"/>
                <a:chExt cx="3840" cy="192"/>
              </a:xfrm>
            </p:grpSpPr>
            <p:sp>
              <p:nvSpPr>
                <p:cNvPr id="3095" name="Line 13"/>
                <p:cNvSpPr>
                  <a:spLocks noChangeShapeType="1"/>
                </p:cNvSpPr>
                <p:nvPr/>
              </p:nvSpPr>
              <p:spPr bwMode="auto">
                <a:xfrm>
                  <a:off x="960" y="2736"/>
                  <a:ext cx="3840" cy="0"/>
                </a:xfrm>
                <a:prstGeom prst="line">
                  <a:avLst/>
                </a:prstGeom>
                <a:noFill/>
                <a:ln w="12700">
                  <a:solidFill>
                    <a:schemeClr val="tx1"/>
                  </a:solidFill>
                  <a:round/>
                  <a:headEnd type="none" w="sm" len="sm"/>
                  <a:tailEnd type="stealth" w="med" len="lg"/>
                </a:ln>
              </p:spPr>
              <p:txBody>
                <a:bodyPr wrap="none" anchor="ctr"/>
                <a:lstStyle/>
                <a:p>
                  <a:endParaRPr lang="fr-FR"/>
                </a:p>
              </p:txBody>
            </p:sp>
            <p:sp>
              <p:nvSpPr>
                <p:cNvPr id="3096" name="Line 14"/>
                <p:cNvSpPr>
                  <a:spLocks noChangeShapeType="1"/>
                </p:cNvSpPr>
                <p:nvPr/>
              </p:nvSpPr>
              <p:spPr bwMode="auto">
                <a:xfrm>
                  <a:off x="960"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sp>
              <p:nvSpPr>
                <p:cNvPr id="3097" name="Line 15"/>
                <p:cNvSpPr>
                  <a:spLocks noChangeShapeType="1"/>
                </p:cNvSpPr>
                <p:nvPr/>
              </p:nvSpPr>
              <p:spPr bwMode="auto">
                <a:xfrm>
                  <a:off x="1632"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sp>
              <p:nvSpPr>
                <p:cNvPr id="3098" name="Line 16"/>
                <p:cNvSpPr>
                  <a:spLocks noChangeShapeType="1"/>
                </p:cNvSpPr>
                <p:nvPr/>
              </p:nvSpPr>
              <p:spPr bwMode="auto">
                <a:xfrm>
                  <a:off x="2256"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sp>
              <p:nvSpPr>
                <p:cNvPr id="3099" name="Line 17"/>
                <p:cNvSpPr>
                  <a:spLocks noChangeShapeType="1"/>
                </p:cNvSpPr>
                <p:nvPr/>
              </p:nvSpPr>
              <p:spPr bwMode="auto">
                <a:xfrm>
                  <a:off x="2880"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sp>
              <p:nvSpPr>
                <p:cNvPr id="3100" name="Line 18"/>
                <p:cNvSpPr>
                  <a:spLocks noChangeShapeType="1"/>
                </p:cNvSpPr>
                <p:nvPr/>
              </p:nvSpPr>
              <p:spPr bwMode="auto">
                <a:xfrm>
                  <a:off x="3504"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sp>
              <p:nvSpPr>
                <p:cNvPr id="3101" name="Line 19"/>
                <p:cNvSpPr>
                  <a:spLocks noChangeShapeType="1"/>
                </p:cNvSpPr>
                <p:nvPr/>
              </p:nvSpPr>
              <p:spPr bwMode="auto">
                <a:xfrm>
                  <a:off x="4128" y="2640"/>
                  <a:ext cx="0" cy="192"/>
                </a:xfrm>
                <a:prstGeom prst="line">
                  <a:avLst/>
                </a:prstGeom>
                <a:noFill/>
                <a:ln w="12700">
                  <a:solidFill>
                    <a:schemeClr val="tx1"/>
                  </a:solidFill>
                  <a:round/>
                  <a:headEnd type="none" w="sm" len="sm"/>
                  <a:tailEnd type="none" w="sm" len="sm"/>
                </a:ln>
              </p:spPr>
              <p:txBody>
                <a:bodyPr wrap="none" anchor="ctr"/>
                <a:lstStyle/>
                <a:p>
                  <a:endParaRPr lang="fr-FR"/>
                </a:p>
              </p:txBody>
            </p:sp>
          </p:grpSp>
          <p:sp>
            <p:nvSpPr>
              <p:cNvPr id="3089" name="Rectangle 20"/>
              <p:cNvSpPr>
                <a:spLocks noChangeArrowheads="1"/>
              </p:cNvSpPr>
              <p:nvPr/>
            </p:nvSpPr>
            <p:spPr bwMode="auto">
              <a:xfrm>
                <a:off x="854"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0</a:t>
                </a:r>
              </a:p>
            </p:txBody>
          </p:sp>
          <p:sp>
            <p:nvSpPr>
              <p:cNvPr id="3090" name="Rectangle 21"/>
              <p:cNvSpPr>
                <a:spLocks noChangeArrowheads="1"/>
              </p:cNvSpPr>
              <p:nvPr/>
            </p:nvSpPr>
            <p:spPr bwMode="auto">
              <a:xfrm>
                <a:off x="1526"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1</a:t>
                </a:r>
              </a:p>
            </p:txBody>
          </p:sp>
          <p:sp>
            <p:nvSpPr>
              <p:cNvPr id="3091" name="Rectangle 22"/>
              <p:cNvSpPr>
                <a:spLocks noChangeArrowheads="1"/>
              </p:cNvSpPr>
              <p:nvPr/>
            </p:nvSpPr>
            <p:spPr bwMode="auto">
              <a:xfrm>
                <a:off x="2150"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2</a:t>
                </a:r>
              </a:p>
            </p:txBody>
          </p:sp>
          <p:sp>
            <p:nvSpPr>
              <p:cNvPr id="3092" name="Rectangle 23"/>
              <p:cNvSpPr>
                <a:spLocks noChangeArrowheads="1"/>
              </p:cNvSpPr>
              <p:nvPr/>
            </p:nvSpPr>
            <p:spPr bwMode="auto">
              <a:xfrm>
                <a:off x="2774"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3</a:t>
                </a:r>
              </a:p>
            </p:txBody>
          </p:sp>
          <p:sp>
            <p:nvSpPr>
              <p:cNvPr id="3093" name="Rectangle 24"/>
              <p:cNvSpPr>
                <a:spLocks noChangeArrowheads="1"/>
              </p:cNvSpPr>
              <p:nvPr/>
            </p:nvSpPr>
            <p:spPr bwMode="auto">
              <a:xfrm>
                <a:off x="3398"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4</a:t>
                </a:r>
              </a:p>
            </p:txBody>
          </p:sp>
          <p:sp>
            <p:nvSpPr>
              <p:cNvPr id="3094" name="Rectangle 25"/>
              <p:cNvSpPr>
                <a:spLocks noChangeArrowheads="1"/>
              </p:cNvSpPr>
              <p:nvPr/>
            </p:nvSpPr>
            <p:spPr bwMode="auto">
              <a:xfrm>
                <a:off x="4022" y="2822"/>
                <a:ext cx="212"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5</a:t>
                </a:r>
              </a:p>
            </p:txBody>
          </p:sp>
        </p:grpSp>
        <p:sp>
          <p:nvSpPr>
            <p:cNvPr id="3081" name="Rectangle 26"/>
            <p:cNvSpPr>
              <a:spLocks noChangeArrowheads="1"/>
            </p:cNvSpPr>
            <p:nvPr/>
          </p:nvSpPr>
          <p:spPr bwMode="auto">
            <a:xfrm>
              <a:off x="1526" y="2342"/>
              <a:ext cx="201"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sp>
          <p:nvSpPr>
            <p:cNvPr id="3082" name="Rectangle 27"/>
            <p:cNvSpPr>
              <a:spLocks noChangeArrowheads="1"/>
            </p:cNvSpPr>
            <p:nvPr/>
          </p:nvSpPr>
          <p:spPr bwMode="auto">
            <a:xfrm>
              <a:off x="2154" y="2341"/>
              <a:ext cx="201"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sp>
          <p:nvSpPr>
            <p:cNvPr id="3083" name="Rectangle 28"/>
            <p:cNvSpPr>
              <a:spLocks noChangeArrowheads="1"/>
            </p:cNvSpPr>
            <p:nvPr/>
          </p:nvSpPr>
          <p:spPr bwMode="auto">
            <a:xfrm>
              <a:off x="2744" y="2341"/>
              <a:ext cx="201"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sp>
          <p:nvSpPr>
            <p:cNvPr id="3084" name="Rectangle 29"/>
            <p:cNvSpPr>
              <a:spLocks noChangeArrowheads="1"/>
            </p:cNvSpPr>
            <p:nvPr/>
          </p:nvSpPr>
          <p:spPr bwMode="auto">
            <a:xfrm>
              <a:off x="3379" y="2341"/>
              <a:ext cx="201"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sp>
          <p:nvSpPr>
            <p:cNvPr id="3085" name="Rectangle 30"/>
            <p:cNvSpPr>
              <a:spLocks noChangeArrowheads="1"/>
            </p:cNvSpPr>
            <p:nvPr/>
          </p:nvSpPr>
          <p:spPr bwMode="auto">
            <a:xfrm>
              <a:off x="3969" y="2341"/>
              <a:ext cx="201"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sp>
          <p:nvSpPr>
            <p:cNvPr id="3086" name="Rectangle 31"/>
            <p:cNvSpPr>
              <a:spLocks noChangeArrowheads="1"/>
            </p:cNvSpPr>
            <p:nvPr/>
          </p:nvSpPr>
          <p:spPr bwMode="auto">
            <a:xfrm>
              <a:off x="4468" y="2341"/>
              <a:ext cx="308" cy="288"/>
            </a:xfrm>
            <a:prstGeom prst="rect">
              <a:avLst/>
            </a:prstGeom>
            <a:noFill/>
            <a:ln w="9525">
              <a:noFill/>
              <a:miter lim="800000"/>
              <a:headEnd/>
              <a:tailEnd/>
            </a:ln>
          </p:spPr>
          <p:txBody>
            <a:bodyPr wrap="none" lIns="92075" tIns="46038" rIns="92075" bIns="46038">
              <a:spAutoFit/>
            </a:bodyPr>
            <a:lstStyle/>
            <a:p>
              <a:pPr algn="l" eaLnBrk="0" hangingPunct="0"/>
              <a:r>
                <a:rPr lang="en-US" sz="2400">
                  <a:latin typeface="Book Antiqua" pitchFamily="18" charset="0"/>
                </a:rPr>
                <a:t>…</a:t>
              </a:r>
            </a:p>
          </p:txBody>
        </p:sp>
        <p:pic>
          <p:nvPicPr>
            <p:cNvPr id="3087" name="Picture 32"/>
            <p:cNvPicPr>
              <a:picLocks noChangeArrowheads="1"/>
            </p:cNvPicPr>
            <p:nvPr/>
          </p:nvPicPr>
          <p:blipFill>
            <a:blip r:embed="rId4" cstate="print"/>
            <a:srcRect/>
            <a:stretch>
              <a:fillRect/>
            </a:stretch>
          </p:blipFill>
          <p:spPr bwMode="auto">
            <a:xfrm>
              <a:off x="431" y="2160"/>
              <a:ext cx="963" cy="454"/>
            </a:xfrm>
            <a:prstGeom prst="rect">
              <a:avLst/>
            </a:prstGeom>
            <a:noFill/>
            <a:ln w="9525">
              <a:noFill/>
              <a:miter lim="800000"/>
              <a:headEnd/>
              <a:tailEnd/>
            </a:ln>
          </p:spPr>
        </p:pic>
      </p:grpSp>
      <p:graphicFrame>
        <p:nvGraphicFramePr>
          <p:cNvPr id="3076" name="Object 4"/>
          <p:cNvGraphicFramePr>
            <a:graphicFrameLocks noChangeAspect="1"/>
          </p:cNvGraphicFramePr>
          <p:nvPr/>
        </p:nvGraphicFramePr>
        <p:xfrm>
          <a:off x="3019797" y="5733257"/>
          <a:ext cx="3496419" cy="432048"/>
        </p:xfrm>
        <a:graphic>
          <a:graphicData uri="http://schemas.openxmlformats.org/presentationml/2006/ole">
            <mc:AlternateContent xmlns:mc="http://schemas.openxmlformats.org/markup-compatibility/2006">
              <mc:Choice xmlns:v="urn:schemas-microsoft-com:vml" Requires="v">
                <p:oleObj spid="_x0000_s126269" name="Equation" r:id="rId5" imgW="1549080" imgH="215640" progId="Equation.3">
                  <p:embed/>
                </p:oleObj>
              </mc:Choice>
              <mc:Fallback>
                <p:oleObj name="Equation" r:id="rId5" imgW="15490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797" y="5733257"/>
                        <a:ext cx="349641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AutoShape 7"/>
          <p:cNvSpPr>
            <a:spLocks noChangeArrowheads="1"/>
          </p:cNvSpPr>
          <p:nvPr/>
        </p:nvSpPr>
        <p:spPr bwMode="auto">
          <a:xfrm>
            <a:off x="827584" y="48816"/>
            <a:ext cx="7175500" cy="643879"/>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en-US" sz="2600" b="1" dirty="0">
                <a:solidFill>
                  <a:schemeClr val="tx2"/>
                </a:solidFill>
              </a:rPr>
              <a:t>The Time Value of Money</a:t>
            </a:r>
          </a:p>
        </p:txBody>
      </p:sp>
      <p:sp>
        <p:nvSpPr>
          <p:cNvPr id="36" name="Rectangle 6"/>
          <p:cNvSpPr>
            <a:spLocks noChangeArrowheads="1"/>
          </p:cNvSpPr>
          <p:nvPr/>
        </p:nvSpPr>
        <p:spPr bwMode="auto">
          <a:xfrm>
            <a:off x="683568" y="1372706"/>
            <a:ext cx="6662401" cy="400110"/>
          </a:xfrm>
          <a:prstGeom prst="rect">
            <a:avLst/>
          </a:prstGeom>
          <a:noFill/>
          <a:ln w="9525" algn="ctr">
            <a:noFill/>
            <a:miter lim="800000"/>
            <a:headEnd/>
            <a:tailEnd/>
          </a:ln>
        </p:spPr>
        <p:txBody>
          <a:bodyPr wrap="none">
            <a:spAutoFit/>
          </a:bodyPr>
          <a:lstStyle/>
          <a:p>
            <a:pPr algn="l"/>
            <a:r>
              <a:rPr lang="en-US" sz="2000" b="1" u="sng" dirty="0"/>
              <a:t>Objective:</a:t>
            </a:r>
            <a:r>
              <a:rPr lang="en-US" sz="2000" b="1" dirty="0"/>
              <a:t> </a:t>
            </a:r>
            <a:r>
              <a:rPr lang="en-US" sz="2000" dirty="0"/>
              <a:t>Computing the future value of an amount of money</a:t>
            </a:r>
          </a:p>
        </p:txBody>
      </p:sp>
    </p:spTree>
    <p:extLst>
      <p:ext uri="{BB962C8B-B14F-4D97-AF65-F5344CB8AC3E}">
        <p14:creationId xmlns:p14="http://schemas.microsoft.com/office/powerpoint/2010/main" val="183037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0"/>
          <p:cNvGraphicFramePr>
            <a:graphicFrameLocks/>
          </p:cNvGraphicFramePr>
          <p:nvPr/>
        </p:nvGraphicFramePr>
        <p:xfrm>
          <a:off x="3005138" y="1643063"/>
          <a:ext cx="1189037" cy="33337"/>
        </p:xfrm>
        <a:graphic>
          <a:graphicData uri="http://schemas.openxmlformats.org/presentationml/2006/ole">
            <mc:AlternateContent xmlns:mc="http://schemas.openxmlformats.org/markup-compatibility/2006">
              <mc:Choice xmlns:v="urn:schemas-microsoft-com:vml" Requires="v">
                <p:oleObj spid="_x0000_s127612" name="Equation" r:id="rId4" imgW="1549080" imgH="215640" progId="Equation.3">
                  <p:embed/>
                </p:oleObj>
              </mc:Choice>
              <mc:Fallback>
                <p:oleObj name="Equation" r:id="rId4" imgW="1549080" imgH="215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r="79041" b="95509"/>
                      <a:stretch>
                        <a:fillRect/>
                      </a:stretch>
                    </p:blipFill>
                    <p:spPr bwMode="auto">
                      <a:xfrm>
                        <a:off x="3005138" y="1643063"/>
                        <a:ext cx="1189037" cy="3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
          <p:cNvSpPr txBox="1">
            <a:spLocks noChangeArrowheads="1"/>
          </p:cNvSpPr>
          <p:nvPr/>
        </p:nvSpPr>
        <p:spPr bwMode="auto">
          <a:xfrm>
            <a:off x="611560" y="3356992"/>
            <a:ext cx="8316416" cy="2062103"/>
          </a:xfrm>
          <a:prstGeom prst="rect">
            <a:avLst/>
          </a:prstGeom>
          <a:noFill/>
          <a:ln w="9525" algn="ctr">
            <a:noFill/>
            <a:miter lim="800000"/>
            <a:headEnd/>
            <a:tailEnd/>
          </a:ln>
        </p:spPr>
        <p:txBody>
          <a:bodyPr wrap="square">
            <a:spAutoFit/>
          </a:bodyPr>
          <a:lstStyle/>
          <a:p>
            <a:pPr algn="l">
              <a:spcBef>
                <a:spcPct val="50000"/>
              </a:spcBef>
            </a:pPr>
            <a:r>
              <a:rPr lang="en-US" sz="2000" b="1" u="sng" dirty="0"/>
              <a:t>Notion of Compound Interests</a:t>
            </a:r>
          </a:p>
          <a:p>
            <a:pPr algn="l"/>
            <a:r>
              <a:rPr lang="en-US" dirty="0"/>
              <a:t>Note from the example that the future value is increasing at an increasing rate</a:t>
            </a:r>
          </a:p>
          <a:p>
            <a:pPr algn="l"/>
            <a:r>
              <a:rPr lang="en-US" dirty="0"/>
              <a:t>In other words, </a:t>
            </a:r>
            <a:r>
              <a:rPr lang="en-US" b="1" dirty="0"/>
              <a:t>the amount of interest earned each year is increasing:</a:t>
            </a:r>
          </a:p>
          <a:p>
            <a:pPr lvl="1" algn="l"/>
            <a:r>
              <a:rPr lang="en-US" dirty="0"/>
              <a:t>Year 1: 10 </a:t>
            </a:r>
            <a:r>
              <a:rPr lang="fr-FR" dirty="0"/>
              <a:t>€</a:t>
            </a:r>
            <a:endParaRPr lang="en-US" dirty="0"/>
          </a:p>
          <a:p>
            <a:pPr lvl="1" algn="l"/>
            <a:r>
              <a:rPr lang="en-US" dirty="0"/>
              <a:t>Year 2: 11 </a:t>
            </a:r>
            <a:r>
              <a:rPr lang="fr-FR" dirty="0"/>
              <a:t>€ = 10*1,1</a:t>
            </a:r>
            <a:endParaRPr lang="en-US" dirty="0"/>
          </a:p>
          <a:p>
            <a:pPr lvl="1" algn="l"/>
            <a:r>
              <a:rPr lang="en-US" dirty="0"/>
              <a:t>Year 3: 12.10 </a:t>
            </a:r>
            <a:r>
              <a:rPr lang="fr-FR" dirty="0"/>
              <a:t>€ </a:t>
            </a:r>
            <a:r>
              <a:rPr lang="en-US" dirty="0"/>
              <a:t>= 11*1,1 </a:t>
            </a:r>
          </a:p>
          <a:p>
            <a:pPr lvl="1" algn="l"/>
            <a:r>
              <a:rPr lang="en-US" dirty="0"/>
              <a:t>Year 4: 13.31 </a:t>
            </a:r>
            <a:r>
              <a:rPr lang="fr-FR" dirty="0"/>
              <a:t>€ </a:t>
            </a:r>
            <a:r>
              <a:rPr lang="en-US" dirty="0"/>
              <a:t>= 12.10*1,1</a:t>
            </a:r>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 name="Object 4"/>
          <p:cNvGraphicFramePr>
            <a:graphicFrameLocks noChangeAspect="1"/>
          </p:cNvGraphicFramePr>
          <p:nvPr>
            <p:extLst>
              <p:ext uri="{D42A27DB-BD31-4B8C-83A1-F6EECF244321}">
                <p14:modId xmlns:p14="http://schemas.microsoft.com/office/powerpoint/2010/main" val="1428931531"/>
              </p:ext>
            </p:extLst>
          </p:nvPr>
        </p:nvGraphicFramePr>
        <p:xfrm>
          <a:off x="1115616" y="2095376"/>
          <a:ext cx="5439940" cy="1117600"/>
        </p:xfrm>
        <a:graphic>
          <a:graphicData uri="http://schemas.openxmlformats.org/presentationml/2006/ole">
            <mc:AlternateContent xmlns:mc="http://schemas.openxmlformats.org/markup-compatibility/2006">
              <mc:Choice xmlns:v="urn:schemas-microsoft-com:vml" Requires="v">
                <p:oleObj spid="_x0000_s127613" name="Équation" r:id="rId6" imgW="3060360" imgH="736560" progId="Equation.3">
                  <p:embed/>
                </p:oleObj>
              </mc:Choice>
              <mc:Fallback>
                <p:oleObj name="Équation" r:id="rId6" imgW="3060360" imgH="736560" progId="Equation.3">
                  <p:embed/>
                  <p:pic>
                    <p:nvPicPr>
                      <p:cNvPr id="0" name=""/>
                      <p:cNvPicPr>
                        <a:picLocks noChangeAspect="1" noChangeArrowheads="1"/>
                      </p:cNvPicPr>
                      <p:nvPr/>
                    </p:nvPicPr>
                    <p:blipFill>
                      <a:blip r:embed="rId7"/>
                      <a:srcRect/>
                      <a:stretch>
                        <a:fillRect/>
                      </a:stretch>
                    </p:blipFill>
                    <p:spPr bwMode="auto">
                      <a:xfrm>
                        <a:off x="1115616" y="2095376"/>
                        <a:ext cx="543994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Espace réservé du numéro de diapositive 10"/>
          <p:cNvSpPr>
            <a:spLocks noGrp="1"/>
          </p:cNvSpPr>
          <p:nvPr>
            <p:ph type="sldNum" sz="quarter" idx="4294967295"/>
          </p:nvPr>
        </p:nvSpPr>
        <p:spPr>
          <a:xfrm>
            <a:off x="6974904" y="6453336"/>
            <a:ext cx="2133600" cy="365125"/>
          </a:xfrm>
        </p:spPr>
        <p:txBody>
          <a:bodyPr/>
          <a:lstStyle/>
          <a:p>
            <a:fld id="{68B63003-A09D-474D-9BEE-5C2490413304}" type="slidenum">
              <a:rPr lang="fr-FR" smtClean="0"/>
              <a:pPr/>
              <a:t>16</a:t>
            </a:fld>
            <a:endParaRPr lang="fr-FR"/>
          </a:p>
        </p:txBody>
      </p:sp>
      <p:sp>
        <p:nvSpPr>
          <p:cNvPr id="22" name="AutoShape 7"/>
          <p:cNvSpPr>
            <a:spLocks noChangeArrowheads="1"/>
          </p:cNvSpPr>
          <p:nvPr/>
        </p:nvSpPr>
        <p:spPr bwMode="auto">
          <a:xfrm>
            <a:off x="827584" y="48816"/>
            <a:ext cx="7175500" cy="628291"/>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en-US" sz="2600" b="1" dirty="0">
                <a:solidFill>
                  <a:schemeClr val="tx2"/>
                </a:solidFill>
              </a:rPr>
              <a:t>The Time Value of Money</a:t>
            </a:r>
          </a:p>
        </p:txBody>
      </p:sp>
      <p:sp>
        <p:nvSpPr>
          <p:cNvPr id="24" name="Rectangle 3"/>
          <p:cNvSpPr txBox="1">
            <a:spLocks noChangeArrowheads="1"/>
          </p:cNvSpPr>
          <p:nvPr/>
        </p:nvSpPr>
        <p:spPr>
          <a:xfrm>
            <a:off x="251520" y="1302570"/>
            <a:ext cx="8653660" cy="1046310"/>
          </a:xfrm>
          <a:prstGeom prst="rect">
            <a:avLst/>
          </a:prstGeom>
          <a:noFill/>
        </p:spPr>
        <p:txBody>
          <a:bodyPr lIns="92075" tIns="46038" rIns="92075" bIns="46038">
            <a:normAutofit/>
          </a:bodyPr>
          <a:lstStyle/>
          <a:p>
            <a:pPr marL="179388" lvl="1" algn="l" fontAlgn="auto">
              <a:lnSpc>
                <a:spcPct val="80000"/>
              </a:lnSpc>
              <a:spcBef>
                <a:spcPct val="20000"/>
              </a:spcBef>
              <a:spcAft>
                <a:spcPts val="0"/>
              </a:spcAft>
              <a:buFont typeface="Wingdings" pitchFamily="2" charset="2"/>
              <a:buChar char="Ø"/>
              <a:tabLst>
                <a:tab pos="2381250" algn="l"/>
              </a:tabLst>
            </a:pPr>
            <a:r>
              <a:rPr kumimoji="0" lang="en-US" sz="1800" b="0" i="0" u="none" strike="noStrike" kern="1200" cap="none" spc="0" normalizeH="0" baseline="0" noProof="0" dirty="0">
                <a:ln>
                  <a:noFill/>
                </a:ln>
                <a:solidFill>
                  <a:schemeClr val="tx1"/>
                </a:solidFill>
                <a:effectLst/>
                <a:uLnTx/>
                <a:uFillTx/>
                <a:latin typeface="+mn-lt"/>
                <a:ea typeface="+mn-ea"/>
                <a:cs typeface="+mn-cs"/>
              </a:rPr>
              <a:t> Suppose </a:t>
            </a:r>
            <a:r>
              <a:rPr lang="en-US" dirty="0">
                <a:latin typeface="+mn-lt"/>
              </a:rPr>
              <a:t>now that at the end of year 1 you decide to extend the investment for a second year and then a third year.  How much will you have accumulated at the end of year 2 (and then year 3) </a:t>
            </a:r>
            <a:r>
              <a:rPr lang="en-US" u="sng" dirty="0">
                <a:latin typeface="+mn-lt"/>
              </a:rPr>
              <a:t>if the interest rate remains the same</a:t>
            </a:r>
            <a:r>
              <a:rPr lang="en-US" dirty="0">
                <a:latin typeface="+mn-lt"/>
              </a:rPr>
              <a:t>?</a:t>
            </a:r>
          </a:p>
        </p:txBody>
      </p:sp>
      <p:sp>
        <p:nvSpPr>
          <p:cNvPr id="25" name="AutoShape 9"/>
          <p:cNvSpPr txBox="1">
            <a:spLocks noChangeArrowheads="1"/>
          </p:cNvSpPr>
          <p:nvPr/>
        </p:nvSpPr>
        <p:spPr>
          <a:xfrm>
            <a:off x="2828882" y="753379"/>
            <a:ext cx="3443684" cy="981075"/>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tx1"/>
                </a:solidFill>
                <a:effectLst/>
                <a:uLnTx/>
                <a:uFillTx/>
                <a:latin typeface="+mj-lt"/>
                <a:ea typeface="+mj-ea"/>
                <a:cs typeface="+mj-cs"/>
              </a:rPr>
              <a:t>Future Value</a:t>
            </a:r>
            <a:endParaRPr kumimoji="0" lang="fr-FR" sz="34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 Box 10"/>
          <p:cNvSpPr txBox="1">
            <a:spLocks noChangeArrowheads="1"/>
          </p:cNvSpPr>
          <p:nvPr/>
        </p:nvSpPr>
        <p:spPr bwMode="auto">
          <a:xfrm>
            <a:off x="3275856" y="4437112"/>
            <a:ext cx="3456384" cy="923330"/>
          </a:xfrm>
          <a:prstGeom prst="rect">
            <a:avLst/>
          </a:prstGeom>
          <a:noFill/>
          <a:ln w="9525" algn="ctr">
            <a:noFill/>
            <a:miter lim="800000"/>
            <a:headEnd/>
            <a:tailEnd/>
          </a:ln>
        </p:spPr>
        <p:txBody>
          <a:bodyPr wrap="square">
            <a:spAutoFit/>
          </a:bodyPr>
          <a:lstStyle/>
          <a:p>
            <a:pPr lvl="1" algn="l"/>
            <a:r>
              <a:rPr lang="en-US" dirty="0">
                <a:solidFill>
                  <a:srgbClr val="00B050"/>
                </a:solidFill>
              </a:rPr>
              <a:t>11 </a:t>
            </a:r>
            <a:r>
              <a:rPr lang="fr-FR" dirty="0">
                <a:solidFill>
                  <a:srgbClr val="00B050"/>
                </a:solidFill>
              </a:rPr>
              <a:t>€ </a:t>
            </a:r>
            <a:r>
              <a:rPr lang="en-US" dirty="0">
                <a:solidFill>
                  <a:srgbClr val="00B050"/>
                </a:solidFill>
              </a:rPr>
              <a:t>=</a:t>
            </a:r>
            <a:r>
              <a:rPr lang="fr-FR" dirty="0">
                <a:solidFill>
                  <a:srgbClr val="00B050"/>
                </a:solidFill>
              </a:rPr>
              <a:t> 10+(</a:t>
            </a:r>
            <a:r>
              <a:rPr lang="en-US" dirty="0">
                <a:solidFill>
                  <a:srgbClr val="00B050"/>
                </a:solidFill>
              </a:rPr>
              <a:t>10*0,1)</a:t>
            </a:r>
          </a:p>
          <a:p>
            <a:pPr lvl="1" algn="l"/>
            <a:r>
              <a:rPr lang="en-US" dirty="0">
                <a:solidFill>
                  <a:srgbClr val="00B050"/>
                </a:solidFill>
              </a:rPr>
              <a:t>12,10 </a:t>
            </a:r>
            <a:r>
              <a:rPr lang="fr-FR" dirty="0">
                <a:solidFill>
                  <a:srgbClr val="00B050"/>
                </a:solidFill>
              </a:rPr>
              <a:t>€ </a:t>
            </a:r>
            <a:r>
              <a:rPr lang="en-US" dirty="0">
                <a:solidFill>
                  <a:srgbClr val="00B050"/>
                </a:solidFill>
              </a:rPr>
              <a:t>=</a:t>
            </a:r>
            <a:r>
              <a:rPr lang="fr-FR" dirty="0">
                <a:solidFill>
                  <a:srgbClr val="00B050"/>
                </a:solidFill>
              </a:rPr>
              <a:t> 10+(</a:t>
            </a:r>
            <a:r>
              <a:rPr lang="en-US" dirty="0">
                <a:solidFill>
                  <a:srgbClr val="00B050"/>
                </a:solidFill>
              </a:rPr>
              <a:t>21*0,1)</a:t>
            </a:r>
          </a:p>
          <a:p>
            <a:pPr lvl="1" algn="l"/>
            <a:r>
              <a:rPr lang="en-US" dirty="0">
                <a:solidFill>
                  <a:srgbClr val="00B050"/>
                </a:solidFill>
              </a:rPr>
              <a:t>13,31 </a:t>
            </a:r>
            <a:r>
              <a:rPr lang="fr-FR" dirty="0">
                <a:solidFill>
                  <a:srgbClr val="00B050"/>
                </a:solidFill>
              </a:rPr>
              <a:t>€ </a:t>
            </a:r>
            <a:r>
              <a:rPr lang="en-US" dirty="0">
                <a:solidFill>
                  <a:srgbClr val="00B050"/>
                </a:solidFill>
              </a:rPr>
              <a:t>= 10+(33,10*0,1)</a:t>
            </a:r>
          </a:p>
        </p:txBody>
      </p:sp>
      <p:sp>
        <p:nvSpPr>
          <p:cNvPr id="15" name="Ellipse 14"/>
          <p:cNvSpPr/>
          <p:nvPr/>
        </p:nvSpPr>
        <p:spPr>
          <a:xfrm>
            <a:off x="4970140" y="4388043"/>
            <a:ext cx="1330052" cy="110413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0"/>
          <p:cNvSpPr txBox="1">
            <a:spLocks noChangeArrowheads="1"/>
          </p:cNvSpPr>
          <p:nvPr/>
        </p:nvSpPr>
        <p:spPr bwMode="auto">
          <a:xfrm>
            <a:off x="611560" y="5776228"/>
            <a:ext cx="8316416" cy="677108"/>
          </a:xfrm>
          <a:prstGeom prst="rect">
            <a:avLst/>
          </a:prstGeom>
          <a:noFill/>
          <a:ln w="9525" algn="ctr">
            <a:noFill/>
            <a:miter lim="800000"/>
            <a:headEnd/>
            <a:tailEnd/>
          </a:ln>
        </p:spPr>
        <p:txBody>
          <a:bodyPr wrap="square">
            <a:spAutoFit/>
          </a:bodyPr>
          <a:lstStyle/>
          <a:p>
            <a:pPr algn="l"/>
            <a:r>
              <a:rPr lang="en-US" dirty="0"/>
              <a:t>The reason for this is that each year you are </a:t>
            </a:r>
            <a:r>
              <a:rPr lang="en-US" b="1" dirty="0"/>
              <a:t>earning interest on the interest that was earned in previous years</a:t>
            </a:r>
            <a:r>
              <a:rPr lang="en-US" dirty="0"/>
              <a:t> in addition to the interest on the original principal amount.</a:t>
            </a:r>
            <a:endParaRPr lang="fr-FR" sz="2000" u="sng" dirty="0">
              <a:solidFill>
                <a:schemeClr val="tx2"/>
              </a:solidFill>
            </a:endParaRPr>
          </a:p>
        </p:txBody>
      </p:sp>
      <p:cxnSp>
        <p:nvCxnSpPr>
          <p:cNvPr id="18" name="Connecteur droit avec flèche 17"/>
          <p:cNvCxnSpPr/>
          <p:nvPr/>
        </p:nvCxnSpPr>
        <p:spPr>
          <a:xfrm flipH="1" flipV="1">
            <a:off x="5940152" y="5419095"/>
            <a:ext cx="432048" cy="471912"/>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3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827088" y="1341438"/>
            <a:ext cx="8316912" cy="5076825"/>
          </a:xfrm>
          <a:prstGeom prst="rect">
            <a:avLst/>
          </a:prstGeom>
          <a:noFill/>
          <a:ln w="9525">
            <a:noFill/>
            <a:miter lim="800000"/>
            <a:headEnd/>
            <a:tailEnd/>
          </a:ln>
        </p:spPr>
        <p:txBody>
          <a:bodyPr lIns="92075" tIns="46038" rIns="92075" bIns="46038"/>
          <a:lstStyle/>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dirty="0"/>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dirty="0"/>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dirty="0"/>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dirty="0"/>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dirty="0"/>
          </a:p>
          <a:p>
            <a:pPr marL="571500" lvl="1" indent="-285750" algn="l">
              <a:lnSpc>
                <a:spcPct val="80000"/>
              </a:lnSpc>
              <a:spcBef>
                <a:spcPct val="20000"/>
              </a:spcBef>
              <a:buClr>
                <a:schemeClr val="tx1"/>
              </a:buClr>
              <a:buSzPct val="75000"/>
              <a:tabLst>
                <a:tab pos="2381250" algn="l"/>
              </a:tabLst>
            </a:pPr>
            <a:endParaRPr lang="en-US" dirty="0"/>
          </a:p>
          <a:p>
            <a:pPr algn="l">
              <a:lnSpc>
                <a:spcPct val="80000"/>
              </a:lnSpc>
              <a:spcBef>
                <a:spcPct val="20000"/>
              </a:spcBef>
              <a:buClr>
                <a:schemeClr val="tx1"/>
              </a:buClr>
              <a:buSzPct val="75000"/>
              <a:buFont typeface="Wingdings" pitchFamily="2" charset="2"/>
              <a:buNone/>
              <a:tabLst>
                <a:tab pos="2381250" algn="l"/>
              </a:tabLst>
            </a:pPr>
            <a:endParaRPr lang="en-US" i="1" dirty="0"/>
          </a:p>
        </p:txBody>
      </p:sp>
      <p:sp>
        <p:nvSpPr>
          <p:cNvPr id="39942" name="Rectangle 7"/>
          <p:cNvSpPr>
            <a:spLocks noChangeArrowheads="1"/>
          </p:cNvSpPr>
          <p:nvPr/>
        </p:nvSpPr>
        <p:spPr bwMode="auto">
          <a:xfrm>
            <a:off x="852488" y="1404268"/>
            <a:ext cx="7772400" cy="577155"/>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tx1"/>
              </a:buClr>
              <a:buSzPct val="75000"/>
              <a:buFont typeface="Wingdings" pitchFamily="2" charset="2"/>
              <a:buNone/>
            </a:pPr>
            <a:r>
              <a:rPr lang="en-US" sz="2000" b="1" i="1" dirty="0" err="1">
                <a:solidFill>
                  <a:srgbClr val="000000"/>
                </a:solidFill>
              </a:rPr>
              <a:t>FV</a:t>
            </a:r>
            <a:r>
              <a:rPr lang="en-US" sz="2000" b="1" i="1" baseline="-25000" dirty="0" err="1">
                <a:solidFill>
                  <a:srgbClr val="000000"/>
                </a:solidFill>
              </a:rPr>
              <a:t>n</a:t>
            </a:r>
            <a:r>
              <a:rPr lang="en-US" sz="2000" b="1" i="1" dirty="0">
                <a:solidFill>
                  <a:srgbClr val="000000"/>
                </a:solidFill>
              </a:rPr>
              <a:t> = PV(1+i)</a:t>
            </a:r>
            <a:r>
              <a:rPr lang="en-US" sz="2000" b="1" i="1" baseline="30000" dirty="0">
                <a:solidFill>
                  <a:srgbClr val="000000"/>
                </a:solidFill>
              </a:rPr>
              <a:t>n</a:t>
            </a:r>
          </a:p>
        </p:txBody>
      </p:sp>
      <p:sp>
        <p:nvSpPr>
          <p:cNvPr id="205833" name="Text Box 9"/>
          <p:cNvSpPr txBox="1">
            <a:spLocks noChangeArrowheads="1"/>
          </p:cNvSpPr>
          <p:nvPr/>
        </p:nvSpPr>
        <p:spPr bwMode="auto">
          <a:xfrm>
            <a:off x="827088" y="2346266"/>
            <a:ext cx="7921625" cy="1338828"/>
          </a:xfrm>
          <a:prstGeom prst="rect">
            <a:avLst/>
          </a:prstGeom>
          <a:noFill/>
          <a:ln w="9525" algn="ctr">
            <a:noFill/>
            <a:miter lim="800000"/>
            <a:headEnd/>
            <a:tailEnd/>
          </a:ln>
        </p:spPr>
        <p:txBody>
          <a:bodyPr>
            <a:spAutoFit/>
          </a:bodyPr>
          <a:lstStyle/>
          <a:p>
            <a:pPr algn="l"/>
            <a:r>
              <a:rPr lang="en-US" dirty="0"/>
              <a:t>You can invest 8 000 € at 8 % per year, what will be the amount of money after 5 years?</a:t>
            </a:r>
          </a:p>
          <a:p>
            <a:pPr lvl="1"/>
            <a:r>
              <a:rPr lang="fr-FR" i="1" dirty="0"/>
              <a:t>FV</a:t>
            </a:r>
            <a:r>
              <a:rPr lang="fr-FR" i="1" baseline="-25000" dirty="0"/>
              <a:t>5</a:t>
            </a:r>
            <a:r>
              <a:rPr lang="fr-FR" dirty="0"/>
              <a:t> = 8000*1,08</a:t>
            </a:r>
            <a:r>
              <a:rPr lang="fr-FR" baseline="30000" dirty="0"/>
              <a:t>5</a:t>
            </a:r>
            <a:r>
              <a:rPr lang="fr-FR" dirty="0"/>
              <a:t> = 11754,62 € </a:t>
            </a:r>
          </a:p>
          <a:p>
            <a:pPr>
              <a:spcBef>
                <a:spcPct val="50000"/>
              </a:spcBef>
            </a:pPr>
            <a:endParaRPr lang="fr-FR" dirty="0"/>
          </a:p>
        </p:txBody>
      </p:sp>
      <p:sp>
        <p:nvSpPr>
          <p:cNvPr id="8" name="Espace réservé du numéro de diapositive 7"/>
          <p:cNvSpPr>
            <a:spLocks noGrp="1"/>
          </p:cNvSpPr>
          <p:nvPr>
            <p:ph type="sldNum" sz="quarter" idx="4294967295"/>
          </p:nvPr>
        </p:nvSpPr>
        <p:spPr>
          <a:xfrm>
            <a:off x="6974904" y="6453336"/>
            <a:ext cx="2133600" cy="365125"/>
          </a:xfrm>
        </p:spPr>
        <p:txBody>
          <a:bodyPr/>
          <a:lstStyle/>
          <a:p>
            <a:fld id="{68B63003-A09D-474D-9BEE-5C2490413304}" type="slidenum">
              <a:rPr lang="fr-FR" smtClean="0"/>
              <a:pPr/>
              <a:t>17</a:t>
            </a:fld>
            <a:endParaRPr lang="fr-FR"/>
          </a:p>
        </p:txBody>
      </p:sp>
      <p:sp>
        <p:nvSpPr>
          <p:cNvPr id="13" name="Rectangle 6"/>
          <p:cNvSpPr>
            <a:spLocks noChangeArrowheads="1"/>
          </p:cNvSpPr>
          <p:nvPr/>
        </p:nvSpPr>
        <p:spPr bwMode="auto">
          <a:xfrm>
            <a:off x="683568" y="1372706"/>
            <a:ext cx="3155223" cy="400110"/>
          </a:xfrm>
          <a:prstGeom prst="rect">
            <a:avLst/>
          </a:prstGeom>
          <a:noFill/>
          <a:ln w="9525" algn="ctr">
            <a:noFill/>
            <a:miter lim="800000"/>
            <a:headEnd/>
            <a:tailEnd/>
          </a:ln>
        </p:spPr>
        <p:txBody>
          <a:bodyPr wrap="none">
            <a:spAutoFit/>
          </a:bodyPr>
          <a:lstStyle/>
          <a:p>
            <a:pPr algn="l"/>
            <a:r>
              <a:rPr lang="en-US" sz="2000" b="1" u="sng" dirty="0"/>
              <a:t>The general FV formula is:</a:t>
            </a:r>
          </a:p>
        </p:txBody>
      </p:sp>
      <p:sp>
        <p:nvSpPr>
          <p:cNvPr id="14" name="AutoShape 7"/>
          <p:cNvSpPr>
            <a:spLocks noChangeArrowheads="1"/>
          </p:cNvSpPr>
          <p:nvPr/>
        </p:nvSpPr>
        <p:spPr bwMode="auto">
          <a:xfrm>
            <a:off x="827584" y="48816"/>
            <a:ext cx="7175500" cy="670917"/>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en-US" sz="2600" b="1" dirty="0">
                <a:solidFill>
                  <a:schemeClr val="tx2"/>
                </a:solidFill>
              </a:rPr>
              <a:t>The Time Value of Money</a:t>
            </a:r>
          </a:p>
        </p:txBody>
      </p:sp>
      <p:sp>
        <p:nvSpPr>
          <p:cNvPr id="16" name="Rectangle 6"/>
          <p:cNvSpPr>
            <a:spLocks noChangeArrowheads="1"/>
          </p:cNvSpPr>
          <p:nvPr/>
        </p:nvSpPr>
        <p:spPr bwMode="auto">
          <a:xfrm>
            <a:off x="683568" y="1844824"/>
            <a:ext cx="1550424" cy="400110"/>
          </a:xfrm>
          <a:prstGeom prst="rect">
            <a:avLst/>
          </a:prstGeom>
          <a:noFill/>
          <a:ln w="9525" algn="ctr">
            <a:noFill/>
            <a:miter lim="800000"/>
            <a:headEnd/>
            <a:tailEnd/>
          </a:ln>
        </p:spPr>
        <p:txBody>
          <a:bodyPr wrap="none">
            <a:spAutoFit/>
          </a:bodyPr>
          <a:lstStyle/>
          <a:p>
            <a:pPr algn="l"/>
            <a:r>
              <a:rPr lang="en-US" sz="2000" b="1" u="sng" dirty="0"/>
              <a:t>Application:</a:t>
            </a:r>
          </a:p>
        </p:txBody>
      </p:sp>
    </p:spTree>
    <p:extLst>
      <p:ext uri="{BB962C8B-B14F-4D97-AF65-F5344CB8AC3E}">
        <p14:creationId xmlns:p14="http://schemas.microsoft.com/office/powerpoint/2010/main" val="159035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ChangeArrowheads="1"/>
          </p:cNvSpPr>
          <p:nvPr/>
        </p:nvSpPr>
        <p:spPr bwMode="auto">
          <a:xfrm>
            <a:off x="827088" y="1341438"/>
            <a:ext cx="8316912" cy="5076825"/>
          </a:xfrm>
          <a:prstGeom prst="rect">
            <a:avLst/>
          </a:prstGeom>
          <a:noFill/>
          <a:ln w="9525">
            <a:noFill/>
            <a:miter lim="800000"/>
            <a:headEnd/>
            <a:tailEnd/>
          </a:ln>
        </p:spPr>
        <p:txBody>
          <a:bodyPr lIns="92075" tIns="46038" rIns="92075" bIns="46038"/>
          <a:lstStyle/>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a:p>
          <a:p>
            <a:pPr marL="571500" lvl="1" indent="-285750" algn="l">
              <a:lnSpc>
                <a:spcPct val="80000"/>
              </a:lnSpc>
              <a:spcBef>
                <a:spcPct val="20000"/>
              </a:spcBef>
              <a:buClr>
                <a:schemeClr val="tx1"/>
              </a:buClr>
              <a:buSzPct val="75000"/>
              <a:buFont typeface="Wingdings" pitchFamily="2" charset="2"/>
              <a:buChar char="F"/>
              <a:tabLst>
                <a:tab pos="2381250" algn="l"/>
              </a:tabLst>
            </a:pPr>
            <a:endParaRPr lang="en-US"/>
          </a:p>
          <a:p>
            <a:pPr marL="571500" lvl="1" indent="-285750" algn="l">
              <a:lnSpc>
                <a:spcPct val="80000"/>
              </a:lnSpc>
              <a:spcBef>
                <a:spcPct val="20000"/>
              </a:spcBef>
              <a:buClr>
                <a:schemeClr val="tx1"/>
              </a:buClr>
              <a:buSzPct val="75000"/>
              <a:tabLst>
                <a:tab pos="2381250" algn="l"/>
              </a:tabLst>
            </a:pPr>
            <a:endParaRPr lang="en-US"/>
          </a:p>
          <a:p>
            <a:pPr algn="l">
              <a:lnSpc>
                <a:spcPct val="80000"/>
              </a:lnSpc>
              <a:spcBef>
                <a:spcPct val="20000"/>
              </a:spcBef>
              <a:buClr>
                <a:schemeClr val="tx1"/>
              </a:buClr>
              <a:buSzPct val="75000"/>
              <a:buFont typeface="Wingdings" pitchFamily="2" charset="2"/>
              <a:buNone/>
              <a:tabLst>
                <a:tab pos="2381250" algn="l"/>
              </a:tabLst>
            </a:pPr>
            <a:endParaRPr lang="en-US" i="1"/>
          </a:p>
        </p:txBody>
      </p:sp>
      <p:graphicFrame>
        <p:nvGraphicFramePr>
          <p:cNvPr id="5122" name="Object 10"/>
          <p:cNvGraphicFramePr>
            <a:graphicFrameLocks/>
          </p:cNvGraphicFramePr>
          <p:nvPr/>
        </p:nvGraphicFramePr>
        <p:xfrm>
          <a:off x="713169" y="1816100"/>
          <a:ext cx="8005762" cy="4406900"/>
        </p:xfrm>
        <a:graphic>
          <a:graphicData uri="http://schemas.openxmlformats.org/presentationml/2006/ole">
            <mc:AlternateContent xmlns:mc="http://schemas.openxmlformats.org/markup-compatibility/2006">
              <mc:Choice xmlns:v="urn:schemas-microsoft-com:vml" Requires="v">
                <p:oleObj spid="_x0000_s128317" name="Chart" r:id="rId4" imgW="9239216" imgH="4686300" progId="Excel.Chart.8">
                  <p:embed followColorScheme="full"/>
                </p:oleObj>
              </mc:Choice>
              <mc:Fallback>
                <p:oleObj name="Chart" r:id="rId4" imgW="9239216" imgH="4686300" progId="Excel.Chart.8">
                  <p:embed followColorScheme="full"/>
                  <p:pic>
                    <p:nvPicPr>
                      <p:cNvPr id="0" name=""/>
                      <p:cNvPicPr>
                        <a:picLocks noChangeArrowheads="1"/>
                      </p:cNvPicPr>
                      <p:nvPr/>
                    </p:nvPicPr>
                    <p:blipFill>
                      <a:blip r:embed="rId5"/>
                      <a:srcRect/>
                      <a:stretch>
                        <a:fillRect/>
                      </a:stretch>
                    </p:blipFill>
                    <p:spPr bwMode="auto">
                      <a:xfrm>
                        <a:off x="713169" y="1816100"/>
                        <a:ext cx="8005762"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4"/>
          <p:cNvSpPr>
            <a:spLocks noChangeArrowheads="1"/>
          </p:cNvSpPr>
          <p:nvPr/>
        </p:nvSpPr>
        <p:spPr bwMode="auto">
          <a:xfrm>
            <a:off x="3635896" y="4738742"/>
            <a:ext cx="2627784" cy="274434"/>
          </a:xfrm>
          <a:prstGeom prst="rect">
            <a:avLst/>
          </a:prstGeom>
          <a:noFill/>
          <a:ln w="12700">
            <a:noFill/>
            <a:miter lim="800000"/>
            <a:headEnd/>
            <a:tailEnd/>
          </a:ln>
        </p:spPr>
        <p:txBody>
          <a:bodyPr wrap="square" lIns="90488" tIns="44450" rIns="90488" bIns="44450">
            <a:spAutoFit/>
          </a:bodyPr>
          <a:lstStyle/>
          <a:p>
            <a:pPr defTabSz="762000" eaLnBrk="0" hangingPunct="0"/>
            <a:r>
              <a:rPr lang="en-US" sz="1200" dirty="0">
                <a:solidFill>
                  <a:schemeClr val="tx2"/>
                </a:solidFill>
              </a:rPr>
              <a:t>619.17</a:t>
            </a:r>
          </a:p>
        </p:txBody>
      </p:sp>
      <p:cxnSp>
        <p:nvCxnSpPr>
          <p:cNvPr id="10" name="Connecteur droit 9"/>
          <p:cNvCxnSpPr/>
          <p:nvPr/>
        </p:nvCxnSpPr>
        <p:spPr bwMode="auto">
          <a:xfrm rot="5400000" flipH="1" flipV="1">
            <a:off x="4716016" y="5157192"/>
            <a:ext cx="432048" cy="1588"/>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11" name="Rectangle 24"/>
          <p:cNvSpPr>
            <a:spLocks noChangeArrowheads="1"/>
          </p:cNvSpPr>
          <p:nvPr/>
        </p:nvSpPr>
        <p:spPr bwMode="auto">
          <a:xfrm>
            <a:off x="6516216" y="2650510"/>
            <a:ext cx="2627784" cy="274434"/>
          </a:xfrm>
          <a:prstGeom prst="rect">
            <a:avLst/>
          </a:prstGeom>
          <a:noFill/>
          <a:ln w="12700">
            <a:noFill/>
            <a:miter lim="800000"/>
            <a:headEnd/>
            <a:tailEnd/>
          </a:ln>
        </p:spPr>
        <p:txBody>
          <a:bodyPr wrap="square" lIns="90488" tIns="44450" rIns="90488" bIns="44450">
            <a:spAutoFit/>
          </a:bodyPr>
          <a:lstStyle/>
          <a:p>
            <a:pPr defTabSz="762000" eaLnBrk="0" hangingPunct="0"/>
            <a:r>
              <a:rPr lang="en-US" sz="1200" dirty="0">
                <a:solidFill>
                  <a:schemeClr val="tx2"/>
                </a:solidFill>
              </a:rPr>
              <a:t>3194.79</a:t>
            </a:r>
          </a:p>
        </p:txBody>
      </p:sp>
      <p:cxnSp>
        <p:nvCxnSpPr>
          <p:cNvPr id="12" name="Connecteur droit 11"/>
          <p:cNvCxnSpPr/>
          <p:nvPr/>
        </p:nvCxnSpPr>
        <p:spPr bwMode="auto">
          <a:xfrm rot="5400000" flipH="1" flipV="1">
            <a:off x="6713760" y="4211786"/>
            <a:ext cx="2601466" cy="27782"/>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14" name="Connecteur droit avec flèche 13"/>
          <p:cNvCxnSpPr/>
          <p:nvPr/>
        </p:nvCxnSpPr>
        <p:spPr bwMode="auto">
          <a:xfrm>
            <a:off x="1512232" y="5826169"/>
            <a:ext cx="3240000" cy="1588"/>
          </a:xfrm>
          <a:prstGeom prst="straightConnector1">
            <a:avLst/>
          </a:prstGeom>
          <a:solidFill>
            <a:schemeClr val="accent1"/>
          </a:solidFill>
          <a:ln w="31750" cap="flat" cmpd="sng" algn="ctr">
            <a:solidFill>
              <a:schemeClr val="tx1"/>
            </a:solidFill>
            <a:prstDash val="solid"/>
            <a:round/>
            <a:headEnd type="arrow" w="med" len="med"/>
            <a:tailEnd type="arrow"/>
          </a:ln>
          <a:effectLst/>
        </p:spPr>
      </p:cxnSp>
      <p:sp>
        <p:nvSpPr>
          <p:cNvPr id="15" name="Rectangle 24"/>
          <p:cNvSpPr>
            <a:spLocks noChangeArrowheads="1"/>
          </p:cNvSpPr>
          <p:nvPr/>
        </p:nvSpPr>
        <p:spPr bwMode="auto">
          <a:xfrm>
            <a:off x="1619672" y="5839767"/>
            <a:ext cx="3240360" cy="397545"/>
          </a:xfrm>
          <a:prstGeom prst="rect">
            <a:avLst/>
          </a:prstGeom>
          <a:noFill/>
          <a:ln w="12700">
            <a:noFill/>
            <a:miter lim="800000"/>
            <a:headEnd/>
            <a:tailEnd/>
          </a:ln>
        </p:spPr>
        <p:txBody>
          <a:bodyPr wrap="square" lIns="90488" tIns="44450" rIns="90488" bIns="44450">
            <a:spAutoFit/>
          </a:bodyPr>
          <a:lstStyle/>
          <a:p>
            <a:pPr defTabSz="762000" eaLnBrk="0" hangingPunct="0"/>
            <a:r>
              <a:rPr lang="en-US" sz="2000" b="1" dirty="0">
                <a:solidFill>
                  <a:schemeClr val="tx2"/>
                </a:solidFill>
              </a:rPr>
              <a:t>+519,17 the first 10 years</a:t>
            </a:r>
          </a:p>
        </p:txBody>
      </p:sp>
      <p:cxnSp>
        <p:nvCxnSpPr>
          <p:cNvPr id="16" name="Connecteur droit avec flèche 15"/>
          <p:cNvCxnSpPr/>
          <p:nvPr/>
        </p:nvCxnSpPr>
        <p:spPr bwMode="auto">
          <a:xfrm>
            <a:off x="7931032" y="5877272"/>
            <a:ext cx="504000" cy="1588"/>
          </a:xfrm>
          <a:prstGeom prst="straightConnector1">
            <a:avLst/>
          </a:prstGeom>
          <a:solidFill>
            <a:schemeClr val="accent1"/>
          </a:solidFill>
          <a:ln w="31750" cap="flat" cmpd="sng" algn="ctr">
            <a:solidFill>
              <a:schemeClr val="tx1"/>
            </a:solidFill>
            <a:prstDash val="solid"/>
            <a:round/>
            <a:headEnd type="arrow" w="med" len="med"/>
            <a:tailEnd type="arrow"/>
          </a:ln>
          <a:effectLst/>
        </p:spPr>
      </p:cxnSp>
      <p:sp>
        <p:nvSpPr>
          <p:cNvPr id="17" name="Rectangle 24"/>
          <p:cNvSpPr>
            <a:spLocks noChangeArrowheads="1"/>
          </p:cNvSpPr>
          <p:nvPr/>
        </p:nvSpPr>
        <p:spPr bwMode="auto">
          <a:xfrm>
            <a:off x="6372200" y="6021288"/>
            <a:ext cx="2771800" cy="397545"/>
          </a:xfrm>
          <a:prstGeom prst="rect">
            <a:avLst/>
          </a:prstGeom>
          <a:noFill/>
          <a:ln w="12700">
            <a:noFill/>
            <a:miter lim="800000"/>
            <a:headEnd/>
            <a:tailEnd/>
          </a:ln>
        </p:spPr>
        <p:txBody>
          <a:bodyPr wrap="square" lIns="90488" tIns="44450" rIns="90488" bIns="44450">
            <a:spAutoFit/>
          </a:bodyPr>
          <a:lstStyle/>
          <a:p>
            <a:pPr defTabSz="762000" eaLnBrk="0" hangingPunct="0"/>
            <a:r>
              <a:rPr lang="en-US" sz="2000" b="1" dirty="0">
                <a:solidFill>
                  <a:schemeClr val="tx2"/>
                </a:solidFill>
              </a:rPr>
              <a:t>+638,95 the last year</a:t>
            </a:r>
          </a:p>
        </p:txBody>
      </p:sp>
      <p:sp>
        <p:nvSpPr>
          <p:cNvPr id="20" name="Espace réservé du numéro de diapositive 19"/>
          <p:cNvSpPr>
            <a:spLocks noGrp="1"/>
          </p:cNvSpPr>
          <p:nvPr>
            <p:ph type="sldNum" sz="quarter" idx="4294967295"/>
          </p:nvPr>
        </p:nvSpPr>
        <p:spPr>
          <a:xfrm>
            <a:off x="6974904" y="6453336"/>
            <a:ext cx="2133600" cy="365125"/>
          </a:xfrm>
        </p:spPr>
        <p:txBody>
          <a:bodyPr/>
          <a:lstStyle/>
          <a:p>
            <a:fld id="{68B63003-A09D-474D-9BEE-5C2490413304}" type="slidenum">
              <a:rPr lang="fr-FR" smtClean="0"/>
              <a:pPr/>
              <a:t>18</a:t>
            </a:fld>
            <a:endParaRPr lang="fr-FR"/>
          </a:p>
        </p:txBody>
      </p:sp>
      <p:sp>
        <p:nvSpPr>
          <p:cNvPr id="21" name="AutoShape 7"/>
          <p:cNvSpPr>
            <a:spLocks noChangeArrowheads="1"/>
          </p:cNvSpPr>
          <p:nvPr/>
        </p:nvSpPr>
        <p:spPr bwMode="auto">
          <a:xfrm>
            <a:off x="827584" y="48816"/>
            <a:ext cx="7175500" cy="656605"/>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en-US" sz="2600" b="1" dirty="0">
                <a:solidFill>
                  <a:schemeClr val="tx2"/>
                </a:solidFill>
              </a:rPr>
              <a:t>The Time Value of Money</a:t>
            </a:r>
          </a:p>
        </p:txBody>
      </p:sp>
      <p:sp>
        <p:nvSpPr>
          <p:cNvPr id="23" name="Rectangle 6"/>
          <p:cNvSpPr>
            <a:spLocks noChangeArrowheads="1"/>
          </p:cNvSpPr>
          <p:nvPr/>
        </p:nvSpPr>
        <p:spPr bwMode="auto">
          <a:xfrm>
            <a:off x="683568" y="1372706"/>
            <a:ext cx="3780394" cy="400110"/>
          </a:xfrm>
          <a:prstGeom prst="rect">
            <a:avLst/>
          </a:prstGeom>
          <a:noFill/>
          <a:ln w="9525" algn="ctr">
            <a:noFill/>
            <a:miter lim="800000"/>
            <a:headEnd/>
            <a:tailEnd/>
          </a:ln>
        </p:spPr>
        <p:txBody>
          <a:bodyPr wrap="none">
            <a:spAutoFit/>
          </a:bodyPr>
          <a:lstStyle/>
          <a:p>
            <a:pPr algn="l"/>
            <a:r>
              <a:rPr lang="en-US" sz="2000" b="1" u="sng" dirty="0"/>
              <a:t>Compound Interest Graphically:</a:t>
            </a:r>
          </a:p>
        </p:txBody>
      </p:sp>
      <p:sp>
        <p:nvSpPr>
          <p:cNvPr id="24" name="AutoShape 9"/>
          <p:cNvSpPr txBox="1">
            <a:spLocks noChangeArrowheads="1"/>
          </p:cNvSpPr>
          <p:nvPr/>
        </p:nvSpPr>
        <p:spPr>
          <a:xfrm>
            <a:off x="2352452" y="719733"/>
            <a:ext cx="3443684" cy="981075"/>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tx1"/>
                </a:solidFill>
                <a:effectLst/>
                <a:uLnTx/>
                <a:uFillTx/>
                <a:latin typeface="+mj-lt"/>
                <a:ea typeface="+mj-ea"/>
                <a:cs typeface="+mj-cs"/>
              </a:rPr>
              <a:t>Future Value</a:t>
            </a:r>
            <a:endParaRPr kumimoji="0" lang="fr-FR" sz="3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9833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608420" y="1728240"/>
            <a:ext cx="6986850" cy="2664296"/>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b="1" u="none" strike="noStrike" kern="0" cap="none" spc="0" normalizeH="0" baseline="0" noProof="0" dirty="0">
                <a:ln>
                  <a:noFill/>
                </a:ln>
                <a:solidFill>
                  <a:schemeClr val="tx1"/>
                </a:solidFill>
                <a:effectLst/>
                <a:uLnTx/>
                <a:uFillTx/>
                <a:latin typeface="+mn-lt"/>
              </a:rPr>
              <a:t>Step 1:  Forecast (estimate) cash flows</a:t>
            </a:r>
            <a:endParaRPr kumimoji="0" lang="en-US" sz="1700" b="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110000"/>
              </a:lnSpc>
              <a:spcBef>
                <a:spcPct val="20000"/>
              </a:spcBef>
              <a:spcAft>
                <a:spcPct val="0"/>
              </a:spcAft>
              <a:buClr>
                <a:schemeClr val="tx1"/>
              </a:buClr>
              <a:buSzPct val="75000"/>
              <a:buFont typeface="Wingdings" pitchFamily="2" charset="2"/>
              <a:buNone/>
              <a:tabLst/>
              <a:defRPr/>
            </a:pPr>
            <a:r>
              <a:rPr kumimoji="0" lang="en-US" sz="1700" b="0" u="none" strike="noStrike" kern="0" cap="none" spc="0" normalizeH="0" baseline="0" noProof="0" dirty="0">
                <a:ln>
                  <a:noFill/>
                </a:ln>
                <a:solidFill>
                  <a:schemeClr val="tx1"/>
                </a:solidFill>
                <a:effectLst/>
                <a:uLnTx/>
                <a:uFillTx/>
                <a:latin typeface="+mn-lt"/>
              </a:rPr>
              <a:t>	Cost of the investment =  C</a:t>
            </a:r>
            <a:r>
              <a:rPr kumimoji="0" lang="en-US" sz="1700" b="0" u="none" strike="noStrike" kern="0" cap="none" spc="0" normalizeH="0" baseline="-25000" noProof="0" dirty="0">
                <a:ln>
                  <a:noFill/>
                </a:ln>
                <a:solidFill>
                  <a:schemeClr val="tx1"/>
                </a:solidFill>
                <a:effectLst/>
                <a:uLnTx/>
                <a:uFillTx/>
                <a:latin typeface="+mn-lt"/>
              </a:rPr>
              <a:t>0</a:t>
            </a:r>
            <a:r>
              <a:rPr kumimoji="0" lang="en-US" sz="1700" b="0" u="none" strike="noStrike" kern="0" cap="none" spc="0" normalizeH="0" baseline="0" noProof="0" dirty="0">
                <a:ln>
                  <a:noFill/>
                </a:ln>
                <a:solidFill>
                  <a:schemeClr val="tx1"/>
                </a:solidFill>
                <a:effectLst/>
                <a:uLnTx/>
                <a:uFillTx/>
                <a:latin typeface="+mn-lt"/>
              </a:rPr>
              <a:t>  =  230</a:t>
            </a:r>
          </a:p>
          <a:p>
            <a:pPr marL="342900" marR="0" lvl="0" indent="-342900" algn="l" defTabSz="914400" rtl="0" eaLnBrk="1" fontAlgn="base" latinLnBrk="0" hangingPunct="1">
              <a:lnSpc>
                <a:spcPct val="110000"/>
              </a:lnSpc>
              <a:spcBef>
                <a:spcPct val="20000"/>
              </a:spcBef>
              <a:spcAft>
                <a:spcPct val="0"/>
              </a:spcAft>
              <a:buClr>
                <a:schemeClr val="tx1"/>
              </a:buClr>
              <a:buSzPct val="75000"/>
              <a:buFont typeface="Wingdings" pitchFamily="2" charset="2"/>
              <a:buNone/>
              <a:tabLst/>
              <a:defRPr/>
            </a:pPr>
            <a:r>
              <a:rPr lang="en-US" sz="1700" kern="0" dirty="0">
                <a:latin typeface="+mn-lt"/>
              </a:rPr>
              <a:t>	</a:t>
            </a:r>
            <a:r>
              <a:rPr kumimoji="0" lang="en-US" sz="1700" b="0" u="none" strike="noStrike" kern="0" cap="none" spc="0" normalizeH="0" baseline="0" noProof="0" dirty="0">
                <a:ln>
                  <a:noFill/>
                </a:ln>
                <a:solidFill>
                  <a:schemeClr val="tx1"/>
                </a:solidFill>
                <a:effectLst/>
                <a:uLnTx/>
                <a:uFillTx/>
                <a:latin typeface="+mn-lt"/>
              </a:rPr>
              <a:t>Sale price in one year =  C</a:t>
            </a:r>
            <a:r>
              <a:rPr kumimoji="0" lang="en-US" sz="1700" b="0" u="none" strike="noStrike" kern="0" cap="none" spc="0" normalizeH="0" baseline="-25000" noProof="0" dirty="0">
                <a:ln>
                  <a:noFill/>
                </a:ln>
                <a:solidFill>
                  <a:schemeClr val="tx1"/>
                </a:solidFill>
                <a:effectLst/>
                <a:uLnTx/>
                <a:uFillTx/>
                <a:latin typeface="+mn-lt"/>
              </a:rPr>
              <a:t>1</a:t>
            </a:r>
            <a:r>
              <a:rPr kumimoji="0" lang="en-US" sz="1700" b="0" u="none" strike="noStrike" kern="0" cap="none" spc="0" normalizeH="0" baseline="0" noProof="0" dirty="0">
                <a:ln>
                  <a:noFill/>
                </a:ln>
                <a:solidFill>
                  <a:schemeClr val="tx1"/>
                </a:solidFill>
                <a:effectLst/>
                <a:uLnTx/>
                <a:uFillTx/>
                <a:latin typeface="+mn-lt"/>
              </a:rPr>
              <a:t>  =  240</a:t>
            </a:r>
            <a:endParaRPr kumimoji="0" lang="en-US" sz="1700" b="0" u="none" strike="noStrike" kern="0" cap="none" spc="0" normalizeH="0" baseline="0" noProof="0" dirty="0">
              <a:ln>
                <a:noFill/>
              </a:ln>
              <a:solidFill>
                <a:schemeClr val="tx2"/>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b="1" u="none" strike="noStrike" kern="0" cap="none" spc="0" normalizeH="0" baseline="0" noProof="0" dirty="0">
                <a:ln>
                  <a:noFill/>
                </a:ln>
                <a:solidFill>
                  <a:schemeClr val="tx1"/>
                </a:solidFill>
                <a:effectLst/>
                <a:uLnTx/>
                <a:uFillTx/>
                <a:latin typeface="+mn-lt"/>
              </a:rPr>
              <a:t>Step 2:  Estimate the discount rate</a:t>
            </a:r>
            <a:r>
              <a:rPr kumimoji="0" lang="en-US" sz="1700" b="1" u="none" strike="noStrike" kern="0" cap="none" spc="0" normalizeH="0" noProof="0" dirty="0">
                <a:ln>
                  <a:noFill/>
                </a:ln>
                <a:solidFill>
                  <a:schemeClr val="tx1"/>
                </a:solidFill>
                <a:effectLst/>
                <a:uLnTx/>
                <a:uFillTx/>
                <a:latin typeface="+mn-lt"/>
              </a:rPr>
              <a:t> (the </a:t>
            </a:r>
            <a:r>
              <a:rPr kumimoji="0" lang="en-US" sz="1700" b="1" u="none" strike="noStrike" kern="0" cap="none" spc="0" normalizeH="0" baseline="0" noProof="0" dirty="0">
                <a:ln>
                  <a:noFill/>
                </a:ln>
                <a:solidFill>
                  <a:schemeClr val="tx1"/>
                </a:solidFill>
                <a:effectLst/>
                <a:uLnTx/>
                <a:uFillTx/>
                <a:latin typeface="+mn-lt"/>
              </a:rPr>
              <a:t>opportunity cost of capital) </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b="0" u="none" strike="noStrike" kern="0" cap="none" spc="0" normalizeH="0" baseline="0" noProof="0" dirty="0">
                <a:ln>
                  <a:noFill/>
                </a:ln>
                <a:solidFill>
                  <a:schemeClr val="tx1"/>
                </a:solidFill>
                <a:effectLst/>
                <a:uLnTx/>
                <a:uFillTx/>
                <a:latin typeface="+mn-lt"/>
              </a:rPr>
              <a:t>	If equally risky investments in the capital market offer a return of 7%,</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lang="en-US" sz="1700" kern="0" dirty="0">
                <a:latin typeface="+mn-lt"/>
              </a:rPr>
              <a:t>	</a:t>
            </a:r>
            <a:r>
              <a:rPr kumimoji="0" lang="en-US" sz="1700" b="0" u="none" strike="noStrike" kern="0" cap="none" spc="0" normalizeH="0" baseline="0" noProof="0" dirty="0">
                <a:ln>
                  <a:noFill/>
                </a:ln>
                <a:solidFill>
                  <a:schemeClr val="tx1"/>
                </a:solidFill>
                <a:effectLst/>
                <a:uLnTx/>
                <a:uFillTx/>
                <a:latin typeface="+mn-lt"/>
              </a:rPr>
              <a:t>then the cost of capital is r  =  7%</a:t>
            </a:r>
            <a:endParaRPr kumimoji="0" lang="en-US" sz="1700" b="1" u="none" strike="noStrike" kern="0" cap="none" spc="0" normalizeH="0" baseline="0" noProof="0" dirty="0">
              <a:ln>
                <a:noFill/>
              </a:ln>
              <a:solidFill>
                <a:schemeClr val="tx2"/>
              </a:solidFill>
              <a:effectLst/>
              <a:uLnTx/>
              <a:uFillTx/>
              <a:latin typeface="+mn-lt"/>
            </a:endParaRPr>
          </a:p>
        </p:txBody>
      </p:sp>
      <p:sp>
        <p:nvSpPr>
          <p:cNvPr id="49" name="Espace réservé du numéro de diapositive 48"/>
          <p:cNvSpPr>
            <a:spLocks noGrp="1"/>
          </p:cNvSpPr>
          <p:nvPr>
            <p:ph type="sldNum" sz="quarter" idx="4294967295"/>
          </p:nvPr>
        </p:nvSpPr>
        <p:spPr>
          <a:xfrm>
            <a:off x="6974904" y="6453336"/>
            <a:ext cx="2133600" cy="365125"/>
          </a:xfrm>
        </p:spPr>
        <p:txBody>
          <a:bodyPr/>
          <a:lstStyle/>
          <a:p>
            <a:fld id="{68B63003-A09D-474D-9BEE-5C2490413304}" type="slidenum">
              <a:rPr lang="fr-FR" smtClean="0"/>
              <a:pPr/>
              <a:t>19</a:t>
            </a:fld>
            <a:endParaRPr lang="fr-FR"/>
          </a:p>
        </p:txBody>
      </p:sp>
      <p:sp>
        <p:nvSpPr>
          <p:cNvPr id="50" name="Rectangle 3"/>
          <p:cNvSpPr txBox="1">
            <a:spLocks noChangeArrowheads="1"/>
          </p:cNvSpPr>
          <p:nvPr/>
        </p:nvSpPr>
        <p:spPr>
          <a:xfrm>
            <a:off x="608420" y="3678395"/>
            <a:ext cx="6136022" cy="44868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b="1" u="none" strike="noStrike" kern="0" cap="none" spc="0" normalizeH="0" baseline="0" noProof="0" dirty="0">
                <a:ln>
                  <a:noFill/>
                </a:ln>
                <a:solidFill>
                  <a:schemeClr val="tx1"/>
                </a:solidFill>
                <a:effectLst/>
                <a:uLnTx/>
                <a:uFillTx/>
                <a:latin typeface="+mn-lt"/>
                <a:ea typeface="+mn-ea"/>
                <a:cs typeface="+mn-cs"/>
              </a:rPr>
              <a:t>Step 3:  Discount future cash flows:</a:t>
            </a:r>
          </a:p>
        </p:txBody>
      </p:sp>
      <p:graphicFrame>
        <p:nvGraphicFramePr>
          <p:cNvPr id="51" name="Object 44">
            <a:hlinkClick r:id="" action="ppaction://ole?verb=0"/>
          </p:cNvPr>
          <p:cNvGraphicFramePr>
            <a:graphicFrameLocks/>
          </p:cNvGraphicFramePr>
          <p:nvPr/>
        </p:nvGraphicFramePr>
        <p:xfrm>
          <a:off x="4211960" y="3645024"/>
          <a:ext cx="2797398" cy="429518"/>
        </p:xfrm>
        <a:graphic>
          <a:graphicData uri="http://schemas.openxmlformats.org/presentationml/2006/ole">
            <mc:AlternateContent xmlns:mc="http://schemas.openxmlformats.org/markup-compatibility/2006">
              <mc:Choice xmlns:v="urn:schemas-microsoft-com:vml" Requires="v">
                <p:oleObj spid="_x0000_s185042" name="Équation" r:id="rId4" imgW="1714320" imgH="266400" progId="Equation.3">
                  <p:embed/>
                </p:oleObj>
              </mc:Choice>
              <mc:Fallback>
                <p:oleObj name="Équation" r:id="rId4" imgW="1714320" imgH="266400" progId="Equation.3">
                  <p:embed/>
                  <p:pic>
                    <p:nvPicPr>
                      <p:cNvPr id="51" name="Object 44">
                        <a:hlinkClick r:id="" action="ppaction://ole?verb=0"/>
                      </p:cNvPr>
                      <p:cNvPicPr>
                        <a:picLocks noChangeArrowheads="1"/>
                      </p:cNvPicPr>
                      <p:nvPr/>
                    </p:nvPicPr>
                    <p:blipFill>
                      <a:blip r:embed="rId5"/>
                      <a:srcRect/>
                      <a:stretch>
                        <a:fillRect/>
                      </a:stretch>
                    </p:blipFill>
                    <p:spPr bwMode="auto">
                      <a:xfrm>
                        <a:off x="4211960" y="3645024"/>
                        <a:ext cx="2797398" cy="429518"/>
                      </a:xfrm>
                      <a:prstGeom prst="rect">
                        <a:avLst/>
                      </a:prstGeom>
                      <a:noFill/>
                      <a:ln>
                        <a:noFill/>
                      </a:ln>
                      <a:effectLst/>
                    </p:spPr>
                  </p:pic>
                </p:oleObj>
              </mc:Fallback>
            </mc:AlternateContent>
          </a:graphicData>
        </a:graphic>
      </p:graphicFrame>
      <p:graphicFrame>
        <p:nvGraphicFramePr>
          <p:cNvPr id="52" name="Object 45">
            <a:hlinkClick r:id="" action="ppaction://ole?verb=0"/>
          </p:cNvPr>
          <p:cNvGraphicFramePr>
            <a:graphicFrameLocks/>
          </p:cNvGraphicFramePr>
          <p:nvPr/>
        </p:nvGraphicFramePr>
        <p:xfrm>
          <a:off x="4683943" y="4499070"/>
          <a:ext cx="2730500" cy="241300"/>
        </p:xfrm>
        <a:graphic>
          <a:graphicData uri="http://schemas.openxmlformats.org/presentationml/2006/ole">
            <mc:AlternateContent xmlns:mc="http://schemas.openxmlformats.org/markup-compatibility/2006">
              <mc:Choice xmlns:v="urn:schemas-microsoft-com:vml" Requires="v">
                <p:oleObj spid="_x0000_s185043" name="Équation" r:id="rId6" imgW="1955520" imgH="177480" progId="Equation.3">
                  <p:embed/>
                </p:oleObj>
              </mc:Choice>
              <mc:Fallback>
                <p:oleObj name="Équation" r:id="rId6" imgW="1955520" imgH="177480" progId="Equation.3">
                  <p:embed/>
                  <p:pic>
                    <p:nvPicPr>
                      <p:cNvPr id="52" name="Object 45">
                        <a:hlinkClick r:id="" action="ppaction://ole?verb=0"/>
                      </p:cNvPr>
                      <p:cNvPicPr>
                        <a:picLocks noChangeArrowheads="1"/>
                      </p:cNvPicPr>
                      <p:nvPr/>
                    </p:nvPicPr>
                    <p:blipFill>
                      <a:blip r:embed="rId7"/>
                      <a:srcRect/>
                      <a:stretch>
                        <a:fillRect/>
                      </a:stretch>
                    </p:blipFill>
                    <p:spPr bwMode="auto">
                      <a:xfrm>
                        <a:off x="4683943" y="4499070"/>
                        <a:ext cx="2730500" cy="241300"/>
                      </a:xfrm>
                      <a:prstGeom prst="rect">
                        <a:avLst/>
                      </a:prstGeom>
                      <a:noFill/>
                      <a:ln>
                        <a:noFill/>
                      </a:ln>
                      <a:effectLst/>
                    </p:spPr>
                  </p:pic>
                </p:oleObj>
              </mc:Fallback>
            </mc:AlternateContent>
          </a:graphicData>
        </a:graphic>
      </p:graphicFrame>
      <p:sp>
        <p:nvSpPr>
          <p:cNvPr id="54" name="Rectangle 3"/>
          <p:cNvSpPr txBox="1">
            <a:spLocks noChangeArrowheads="1"/>
          </p:cNvSpPr>
          <p:nvPr/>
        </p:nvSpPr>
        <p:spPr bwMode="auto">
          <a:xfrm>
            <a:off x="611560" y="4119730"/>
            <a:ext cx="7704855"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b="1" u="none" strike="noStrike" kern="0" cap="none" spc="0" normalizeH="0" baseline="0" noProof="0" dirty="0">
                <a:ln>
                  <a:noFill/>
                </a:ln>
                <a:solidFill>
                  <a:schemeClr val="tx1"/>
                </a:solidFill>
                <a:effectLst/>
                <a:uLnTx/>
                <a:uFillTx/>
                <a:latin typeface="+mn-lt"/>
                <a:ea typeface="+mn-ea"/>
                <a:cs typeface="+mn-cs"/>
              </a:rPr>
              <a:t>Step 4:  Go ahead if PV of payoff exceeds initial</a:t>
            </a:r>
            <a:r>
              <a:rPr kumimoji="0" lang="en-US" sz="1700" b="1" u="none" strike="noStrike" kern="0" cap="none" spc="0" normalizeH="0" noProof="0" dirty="0">
                <a:ln>
                  <a:noFill/>
                </a:ln>
                <a:solidFill>
                  <a:schemeClr val="tx1"/>
                </a:solidFill>
                <a:effectLst/>
                <a:uLnTx/>
                <a:uFillTx/>
                <a:latin typeface="+mn-lt"/>
                <a:ea typeface="+mn-ea"/>
                <a:cs typeface="+mn-cs"/>
              </a:rPr>
              <a:t> </a:t>
            </a:r>
            <a:r>
              <a:rPr kumimoji="0" lang="en-US" sz="1700" b="1" u="none" strike="noStrike" kern="0" cap="none" spc="0" normalizeH="0" baseline="0" noProof="0" dirty="0">
                <a:ln>
                  <a:noFill/>
                </a:ln>
                <a:solidFill>
                  <a:schemeClr val="tx1"/>
                </a:solidFill>
                <a:effectLst/>
                <a:uLnTx/>
                <a:uFillTx/>
                <a:latin typeface="+mn-lt"/>
                <a:ea typeface="+mn-ea"/>
                <a:cs typeface="+mn-cs"/>
              </a:rPr>
              <a:t>investment </a:t>
            </a:r>
            <a:r>
              <a:rPr kumimoji="0" lang="en-US" sz="1700" b="1" u="sng" strike="noStrike" kern="0" cap="none" spc="0" normalizeH="0" baseline="0" noProof="0" dirty="0">
                <a:ln>
                  <a:noFill/>
                </a:ln>
                <a:solidFill>
                  <a:srgbClr val="FF0000"/>
                </a:solidFill>
                <a:effectLst/>
                <a:uLnTx/>
                <a:uFillTx/>
                <a:latin typeface="+mn-lt"/>
                <a:ea typeface="+mn-ea"/>
                <a:cs typeface="+mn-cs"/>
              </a:rPr>
              <a:t>i.e. if NPV &gt; 0</a:t>
            </a:r>
            <a:endParaRPr kumimoji="0" lang="en-US" sz="1700" b="1"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55" name="Object 44">
            <a:hlinkClick r:id="" action="ppaction://ole?verb=0"/>
          </p:cNvPr>
          <p:cNvGraphicFramePr>
            <a:graphicFrameLocks/>
          </p:cNvGraphicFramePr>
          <p:nvPr/>
        </p:nvGraphicFramePr>
        <p:xfrm>
          <a:off x="899592" y="4484983"/>
          <a:ext cx="2338387" cy="346075"/>
        </p:xfrm>
        <a:graphic>
          <a:graphicData uri="http://schemas.openxmlformats.org/presentationml/2006/ole">
            <mc:AlternateContent xmlns:mc="http://schemas.openxmlformats.org/markup-compatibility/2006">
              <mc:Choice xmlns:v="urn:schemas-microsoft-com:vml" Requires="v">
                <p:oleObj spid="_x0000_s185044" name="Équation" r:id="rId8" imgW="1523880" imgH="241200" progId="Equation.3">
                  <p:embed/>
                </p:oleObj>
              </mc:Choice>
              <mc:Fallback>
                <p:oleObj name="Équation" r:id="rId8" imgW="1523880" imgH="241200" progId="Equation.3">
                  <p:embed/>
                  <p:pic>
                    <p:nvPicPr>
                      <p:cNvPr id="55" name="Object 44">
                        <a:hlinkClick r:id="" action="ppaction://ole?verb=0"/>
                      </p:cNvPr>
                      <p:cNvPicPr>
                        <a:picLocks noChangeArrowheads="1"/>
                      </p:cNvPicPr>
                      <p:nvPr/>
                    </p:nvPicPr>
                    <p:blipFill>
                      <a:blip r:embed="rId9"/>
                      <a:srcRect/>
                      <a:stretch>
                        <a:fillRect/>
                      </a:stretch>
                    </p:blipFill>
                    <p:spPr bwMode="auto">
                      <a:xfrm>
                        <a:off x="899592" y="4484983"/>
                        <a:ext cx="2338387" cy="346075"/>
                      </a:xfrm>
                      <a:prstGeom prst="rect">
                        <a:avLst/>
                      </a:prstGeom>
                      <a:noFill/>
                      <a:ln>
                        <a:noFill/>
                      </a:ln>
                      <a:effectLst/>
                    </p:spPr>
                  </p:pic>
                </p:oleObj>
              </mc:Fallback>
            </mc:AlternateContent>
          </a:graphicData>
        </a:graphic>
      </p:graphicFrame>
      <p:sp>
        <p:nvSpPr>
          <p:cNvPr id="56" name="Rectangle 3"/>
          <p:cNvSpPr txBox="1">
            <a:spLocks noChangeArrowheads="1"/>
          </p:cNvSpPr>
          <p:nvPr/>
        </p:nvSpPr>
        <p:spPr bwMode="auto">
          <a:xfrm>
            <a:off x="3304866" y="4429636"/>
            <a:ext cx="2093353" cy="448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1700" u="none" strike="noStrike" kern="0" cap="none" spc="0" normalizeH="0" baseline="0" noProof="0" dirty="0">
                <a:ln>
                  <a:noFill/>
                </a:ln>
                <a:solidFill>
                  <a:schemeClr val="tx1"/>
                </a:solidFill>
                <a:effectLst/>
                <a:uLnTx/>
                <a:uFillTx/>
                <a:latin typeface="+mn-lt"/>
              </a:rPr>
              <a:t>Equivalently</a:t>
            </a:r>
            <a:r>
              <a:rPr lang="en-US" sz="1700" kern="0" dirty="0">
                <a:latin typeface="+mn-lt"/>
              </a:rPr>
              <a:t>:</a:t>
            </a:r>
            <a:endParaRPr kumimoji="0" lang="en-US" sz="1700" u="none" strike="noStrike" kern="0" cap="none" spc="0" normalizeH="0" baseline="0" noProof="0" dirty="0">
              <a:ln>
                <a:noFill/>
              </a:ln>
              <a:solidFill>
                <a:schemeClr val="tx1"/>
              </a:solidFill>
              <a:effectLst/>
              <a:uLnTx/>
              <a:uFillTx/>
              <a:latin typeface="+mn-lt"/>
            </a:endParaRPr>
          </a:p>
        </p:txBody>
      </p:sp>
      <p:sp>
        <p:nvSpPr>
          <p:cNvPr id="57" name="Rectangle 3"/>
          <p:cNvSpPr txBox="1">
            <a:spLocks noChangeArrowheads="1"/>
          </p:cNvSpPr>
          <p:nvPr/>
        </p:nvSpPr>
        <p:spPr bwMode="auto">
          <a:xfrm>
            <a:off x="611560" y="4784941"/>
            <a:ext cx="8532439" cy="35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algn="l">
              <a:spcBef>
                <a:spcPct val="20000"/>
              </a:spcBef>
              <a:spcAft>
                <a:spcPts val="600"/>
              </a:spcAft>
              <a:buClr>
                <a:schemeClr val="tx1"/>
              </a:buClr>
              <a:buSzPct val="75000"/>
            </a:pPr>
            <a:r>
              <a:rPr lang="en-US" sz="1700" b="1" kern="0" dirty="0"/>
              <a:t>Conclusion: Do not invest</a:t>
            </a:r>
            <a:r>
              <a:rPr lang="en-US" sz="1700" kern="0" dirty="0"/>
              <a:t> in this factory since the </a:t>
            </a:r>
            <a:r>
              <a:rPr kumimoji="0" lang="en-US" sz="1700" b="1" strike="noStrike" kern="0" cap="none" spc="0" normalizeH="0" baseline="0" noProof="0" dirty="0" err="1">
                <a:ln>
                  <a:noFill/>
                </a:ln>
                <a:effectLst/>
                <a:uLnTx/>
                <a:uFillTx/>
                <a:latin typeface="+mn-lt"/>
              </a:rPr>
              <a:t>NPV</a:t>
            </a:r>
            <a:r>
              <a:rPr kumimoji="0" lang="en-US" sz="1700" b="1" strike="noStrike" kern="0" cap="none" spc="0" normalizeH="0" baseline="0" noProof="0" dirty="0">
                <a:ln>
                  <a:noFill/>
                </a:ln>
                <a:effectLst/>
                <a:uLnTx/>
                <a:uFillTx/>
                <a:latin typeface="+mn-lt"/>
              </a:rPr>
              <a:t> of this investment is negative</a:t>
            </a:r>
            <a:r>
              <a:rPr kumimoji="0" lang="en-US" sz="1700" strike="noStrike" kern="0" cap="none" spc="0" normalizeH="0" baseline="0" noProof="0" dirty="0">
                <a:ln>
                  <a:noFill/>
                </a:ln>
                <a:effectLst/>
                <a:uLnTx/>
                <a:uFillTx/>
                <a:latin typeface="+mn-lt"/>
              </a:rPr>
              <a:t>.</a:t>
            </a:r>
            <a:endParaRPr kumimoji="0" lang="en-US" sz="1700" u="none" strike="noStrike" kern="0" cap="none" spc="0" normalizeH="0" baseline="0" noProof="0" dirty="0">
              <a:ln>
                <a:noFill/>
              </a:ln>
              <a:solidFill>
                <a:schemeClr val="tx1"/>
              </a:solidFill>
              <a:effectLst/>
              <a:uLnTx/>
              <a:uFillTx/>
              <a:latin typeface="+mn-lt"/>
            </a:endParaRPr>
          </a:p>
        </p:txBody>
      </p:sp>
      <p:sp>
        <p:nvSpPr>
          <p:cNvPr id="15" name="Rectangle 3"/>
          <p:cNvSpPr txBox="1">
            <a:spLocks noChangeArrowheads="1"/>
          </p:cNvSpPr>
          <p:nvPr/>
        </p:nvSpPr>
        <p:spPr bwMode="auto">
          <a:xfrm>
            <a:off x="634971" y="5149579"/>
            <a:ext cx="8280919" cy="1152128"/>
          </a:xfrm>
          <a:prstGeom prst="rect">
            <a:avLst/>
          </a:prstGeom>
          <a:noFill/>
          <a:ln w="12700">
            <a:solidFill>
              <a:schemeClr val="tx1"/>
            </a:solidFill>
            <a:miter lim="800000"/>
            <a:headEnd/>
            <a:tailEnd/>
          </a:ln>
        </p:spPr>
        <p:txBody>
          <a:bodyPr vert="horz" wrap="square" lIns="91440" tIns="45720" rIns="91440" bIns="45720" numCol="1" anchor="t" anchorCtr="0" compatLnSpc="1">
            <a:prstTxWarp prst="textNoShape">
              <a:avLst/>
            </a:prstTxWarp>
            <a:noAutofit/>
          </a:bodyPr>
          <a:lstStyle/>
          <a:p>
            <a:pPr marL="342900" indent="-342900" algn="l">
              <a:spcBef>
                <a:spcPct val="20000"/>
              </a:spcBef>
              <a:spcAft>
                <a:spcPts val="600"/>
              </a:spcAft>
              <a:buClr>
                <a:schemeClr val="tx1"/>
              </a:buClr>
              <a:buSzPct val="75000"/>
            </a:pPr>
            <a:r>
              <a:rPr lang="en-US" sz="1700" u="sng" kern="0" dirty="0"/>
              <a:t>What if the opportunity cost of capital = r’ = 3%</a:t>
            </a:r>
          </a:p>
          <a:p>
            <a:pPr marL="342900" indent="-342900" algn="l">
              <a:spcBef>
                <a:spcPct val="20000"/>
              </a:spcBef>
              <a:spcAft>
                <a:spcPts val="600"/>
              </a:spcAft>
              <a:buClr>
                <a:schemeClr val="tx1"/>
              </a:buClr>
              <a:buSzPct val="75000"/>
            </a:pPr>
            <a:endParaRPr kumimoji="0" lang="en-US" sz="1700" u="none" strike="noStrike" kern="0" cap="none" spc="0" normalizeH="0" baseline="0" noProof="0" dirty="0">
              <a:ln>
                <a:noFill/>
              </a:ln>
              <a:solidFill>
                <a:schemeClr val="tx1"/>
              </a:solidFill>
              <a:effectLst/>
              <a:uLnTx/>
              <a:uFillTx/>
              <a:latin typeface="+mn-lt"/>
            </a:endParaRPr>
          </a:p>
        </p:txBody>
      </p:sp>
      <p:sp>
        <p:nvSpPr>
          <p:cNvPr id="2" name="Rectangle 1"/>
          <p:cNvSpPr/>
          <p:nvPr/>
        </p:nvSpPr>
        <p:spPr>
          <a:xfrm>
            <a:off x="467544" y="1165277"/>
            <a:ext cx="8074039" cy="535531"/>
          </a:xfrm>
          <a:prstGeom prst="rect">
            <a:avLst/>
          </a:prstGeom>
        </p:spPr>
        <p:txBody>
          <a:bodyPr wrap="square">
            <a:spAutoFit/>
          </a:bodyPr>
          <a:lstStyle/>
          <a:p>
            <a:pPr marL="0" lvl="1" algn="just">
              <a:lnSpc>
                <a:spcPct val="80000"/>
              </a:lnSpc>
              <a:spcBef>
                <a:spcPct val="20000"/>
              </a:spcBef>
              <a:buClr>
                <a:schemeClr val="tx1"/>
              </a:buClr>
              <a:buSzPct val="75000"/>
              <a:tabLst>
                <a:tab pos="2381250" algn="l"/>
              </a:tabLst>
            </a:pPr>
            <a:r>
              <a:rPr lang="en-US" altLang="en-US" sz="1600" dirty="0"/>
              <a:t>A firm p</a:t>
            </a:r>
            <a:r>
              <a:rPr lang="en-US" sz="1600" dirty="0"/>
              <a:t>lans to invest $230 million in a </a:t>
            </a:r>
            <a:r>
              <a:rPr lang="en-US" altLang="en-US" sz="1600" dirty="0"/>
              <a:t>new site.</a:t>
            </a:r>
            <a:endParaRPr lang="en-US" sz="1600" dirty="0"/>
          </a:p>
          <a:p>
            <a:pPr marL="0" lvl="1" algn="just">
              <a:lnSpc>
                <a:spcPct val="80000"/>
              </a:lnSpc>
              <a:spcBef>
                <a:spcPct val="20000"/>
              </a:spcBef>
              <a:buClr>
                <a:schemeClr val="tx1"/>
              </a:buClr>
              <a:buSzPct val="75000"/>
              <a:tabLst>
                <a:tab pos="2381250" algn="l"/>
              </a:tabLst>
            </a:pPr>
            <a:r>
              <a:rPr lang="en-US" sz="1600" b="1" dirty="0"/>
              <a:t>Consider that this firm expects to be able to sell this site in one year for $240 million.</a:t>
            </a:r>
          </a:p>
        </p:txBody>
      </p:sp>
      <p:graphicFrame>
        <p:nvGraphicFramePr>
          <p:cNvPr id="3" name="Objet 2">
            <a:hlinkClick r:id="" action="ppaction://ole?verb=0"/>
          </p:cNvPr>
          <p:cNvGraphicFramePr>
            <a:graphicFrameLocks/>
          </p:cNvGraphicFramePr>
          <p:nvPr/>
        </p:nvGraphicFramePr>
        <p:xfrm>
          <a:off x="680524" y="5500104"/>
          <a:ext cx="6069013" cy="428625"/>
        </p:xfrm>
        <a:graphic>
          <a:graphicData uri="http://schemas.openxmlformats.org/presentationml/2006/ole">
            <mc:AlternateContent xmlns:mc="http://schemas.openxmlformats.org/markup-compatibility/2006">
              <mc:Choice xmlns:v="urn:schemas-microsoft-com:vml" Requires="v">
                <p:oleObj spid="_x0000_s185045" name="Équation" r:id="rId10" imgW="3720960" imgH="266400" progId="Equation.3">
                  <p:embed/>
                </p:oleObj>
              </mc:Choice>
              <mc:Fallback>
                <p:oleObj name="Équation" r:id="rId10" imgW="3720960" imgH="266400" progId="Equation.3">
                  <p:embed/>
                  <p:pic>
                    <p:nvPicPr>
                      <p:cNvPr id="3" name="Objet 2">
                        <a:hlinkClick r:id="" action="ppaction://ole?verb=0"/>
                      </p:cNvPr>
                      <p:cNvPicPr>
                        <a:picLocks noChangeArrowheads="1"/>
                      </p:cNvPicPr>
                      <p:nvPr/>
                    </p:nvPicPr>
                    <p:blipFill>
                      <a:blip r:embed="rId11"/>
                      <a:srcRect/>
                      <a:stretch>
                        <a:fillRect/>
                      </a:stretch>
                    </p:blipFill>
                    <p:spPr bwMode="auto">
                      <a:xfrm>
                        <a:off x="680524" y="5500104"/>
                        <a:ext cx="60690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 name="Rectangle 3"/>
          <p:cNvSpPr txBox="1">
            <a:spLocks noChangeArrowheads="1"/>
          </p:cNvSpPr>
          <p:nvPr/>
        </p:nvSpPr>
        <p:spPr bwMode="auto">
          <a:xfrm>
            <a:off x="611560" y="5877272"/>
            <a:ext cx="8104189" cy="35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algn="l">
              <a:spcBef>
                <a:spcPct val="20000"/>
              </a:spcBef>
              <a:spcAft>
                <a:spcPts val="600"/>
              </a:spcAft>
              <a:buClr>
                <a:schemeClr val="tx1"/>
              </a:buClr>
              <a:buSzPct val="75000"/>
            </a:pPr>
            <a:r>
              <a:rPr lang="en-US" sz="1700" b="1" kern="0" dirty="0"/>
              <a:t>Conclusion: Invest</a:t>
            </a:r>
            <a:r>
              <a:rPr lang="en-US" sz="1700" kern="0" dirty="0"/>
              <a:t> in this factory since the </a:t>
            </a:r>
            <a:r>
              <a:rPr kumimoji="0" lang="en-US" sz="1700" b="1" strike="noStrike" kern="0" cap="none" spc="0" normalizeH="0" baseline="0" noProof="0" dirty="0" err="1">
                <a:ln>
                  <a:noFill/>
                </a:ln>
                <a:effectLst/>
                <a:uLnTx/>
                <a:uFillTx/>
                <a:latin typeface="+mn-lt"/>
              </a:rPr>
              <a:t>NPV</a:t>
            </a:r>
            <a:r>
              <a:rPr kumimoji="0" lang="en-US" sz="1700" b="1" strike="noStrike" kern="0" cap="none" spc="0" normalizeH="0" baseline="0" noProof="0" dirty="0">
                <a:ln>
                  <a:noFill/>
                </a:ln>
                <a:effectLst/>
                <a:uLnTx/>
                <a:uFillTx/>
                <a:latin typeface="+mn-lt"/>
              </a:rPr>
              <a:t> of this investment is positive</a:t>
            </a:r>
            <a:r>
              <a:rPr kumimoji="0" lang="en-US" sz="1700" strike="noStrike" kern="0" cap="none" spc="0" normalizeH="0" baseline="0" noProof="0" dirty="0">
                <a:ln>
                  <a:noFill/>
                </a:ln>
                <a:effectLst/>
                <a:uLnTx/>
                <a:uFillTx/>
                <a:latin typeface="+mn-lt"/>
              </a:rPr>
              <a:t>.</a:t>
            </a:r>
            <a:endParaRPr kumimoji="0" lang="en-US" sz="1700" u="none" strike="noStrike" kern="0" cap="none" spc="0" normalizeH="0" baseline="0" noProof="0" dirty="0">
              <a:ln>
                <a:noFill/>
              </a:ln>
              <a:solidFill>
                <a:schemeClr val="tx1"/>
              </a:solidFill>
              <a:effectLst/>
              <a:uLnTx/>
              <a:uFillTx/>
              <a:latin typeface="+mn-lt"/>
            </a:endParaRPr>
          </a:p>
        </p:txBody>
      </p:sp>
      <p:sp>
        <p:nvSpPr>
          <p:cNvPr id="74" name="AutoShape 7">
            <a:extLst>
              <a:ext uri="{FF2B5EF4-FFF2-40B4-BE49-F238E27FC236}">
                <a16:creationId xmlns:a16="http://schemas.microsoft.com/office/drawing/2014/main" id="{41F6E352-DAF9-468B-8814-79EF2F5EB876}"/>
              </a:ext>
            </a:extLst>
          </p:cNvPr>
          <p:cNvSpPr>
            <a:spLocks noChangeArrowheads="1"/>
          </p:cNvSpPr>
          <p:nvPr/>
        </p:nvSpPr>
        <p:spPr bwMode="auto">
          <a:xfrm>
            <a:off x="827584" y="48816"/>
            <a:ext cx="7175500" cy="577969"/>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en-US" sz="2600" b="1" dirty="0">
                <a:solidFill>
                  <a:schemeClr val="tx2"/>
                </a:solidFill>
              </a:rPr>
              <a:t>The Time Value of Money : the key rule </a:t>
            </a:r>
          </a:p>
        </p:txBody>
      </p:sp>
    </p:spTree>
    <p:extLst>
      <p:ext uri="{BB962C8B-B14F-4D97-AF65-F5344CB8AC3E}">
        <p14:creationId xmlns:p14="http://schemas.microsoft.com/office/powerpoint/2010/main" val="3358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4" grpId="0"/>
      <p:bldP spid="56" grpId="0"/>
      <p:bldP spid="57" grpId="0"/>
      <p:bldP spid="15" grpId="0" animBg="1"/>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66C0E00-E8CF-4B45-AE36-87D16F623764}"/>
              </a:ext>
            </a:extLst>
          </p:cNvPr>
          <p:cNvSpPr>
            <a:spLocks noGrp="1" noChangeArrowheads="1"/>
          </p:cNvSpPr>
          <p:nvPr>
            <p:ph type="title"/>
          </p:nvPr>
        </p:nvSpPr>
        <p:spPr>
          <a:solidFill>
            <a:schemeClr val="accent5">
              <a:lumMod val="20000"/>
              <a:lumOff val="80000"/>
            </a:schemeClr>
          </a:solidFill>
          <a:ln>
            <a:solidFill>
              <a:schemeClr val="tx1"/>
            </a:solidFill>
          </a:ln>
        </p:spPr>
        <p:txBody>
          <a:bodyPr>
            <a:normAutofit/>
          </a:bodyPr>
          <a:lstStyle/>
          <a:p>
            <a:pPr eaLnBrk="1" hangingPunct="1"/>
            <a:r>
              <a:rPr lang="fr-FR" altLang="fr-FR" sz="3200" b="1" dirty="0" err="1"/>
              <a:t>Corporate</a:t>
            </a:r>
            <a:r>
              <a:rPr lang="fr-FR" altLang="fr-FR" sz="3200" b="1" dirty="0"/>
              <a:t> finance and </a:t>
            </a:r>
            <a:r>
              <a:rPr lang="fr-FR" altLang="fr-FR" sz="3200" b="1" dirty="0" err="1"/>
              <a:t>financial</a:t>
            </a:r>
            <a:r>
              <a:rPr lang="fr-FR" altLang="fr-FR" sz="3200" b="1" dirty="0"/>
              <a:t> management </a:t>
            </a:r>
          </a:p>
        </p:txBody>
      </p:sp>
      <p:sp>
        <p:nvSpPr>
          <p:cNvPr id="5123" name="Rectangle 3">
            <a:extLst>
              <a:ext uri="{FF2B5EF4-FFF2-40B4-BE49-F238E27FC236}">
                <a16:creationId xmlns:a16="http://schemas.microsoft.com/office/drawing/2014/main" id="{CE13CE12-FFAA-480F-95F0-225A7846DC56}"/>
              </a:ext>
            </a:extLst>
          </p:cNvPr>
          <p:cNvSpPr>
            <a:spLocks noGrp="1" noChangeArrowheads="1"/>
          </p:cNvSpPr>
          <p:nvPr>
            <p:ph type="body" idx="1"/>
          </p:nvPr>
        </p:nvSpPr>
        <p:spPr>
          <a:solidFill>
            <a:schemeClr val="accent5">
              <a:lumMod val="20000"/>
              <a:lumOff val="80000"/>
            </a:schemeClr>
          </a:solidFill>
          <a:ln>
            <a:solidFill>
              <a:schemeClr val="tx1"/>
            </a:solidFill>
          </a:ln>
        </p:spPr>
        <p:txBody>
          <a:bodyPr>
            <a:normAutofit/>
          </a:bodyPr>
          <a:lstStyle/>
          <a:p>
            <a:pPr eaLnBrk="1" hangingPunct="1">
              <a:lnSpc>
                <a:spcPct val="80000"/>
              </a:lnSpc>
            </a:pPr>
            <a:r>
              <a:rPr lang="fr-FR" altLang="fr-FR" sz="2800" dirty="0"/>
              <a:t>Objective of finance </a:t>
            </a:r>
            <a:r>
              <a:rPr lang="fr-FR" altLang="fr-FR" sz="2800" dirty="0" err="1"/>
              <a:t>is</a:t>
            </a:r>
            <a:r>
              <a:rPr lang="fr-FR" altLang="fr-FR" sz="2800" dirty="0"/>
              <a:t> to </a:t>
            </a:r>
            <a:r>
              <a:rPr lang="fr-FR" altLang="fr-FR" sz="2800" b="1" dirty="0" err="1"/>
              <a:t>maximize</a:t>
            </a:r>
            <a:r>
              <a:rPr lang="fr-FR" altLang="fr-FR" sz="2800" b="1" dirty="0"/>
              <a:t> value of </a:t>
            </a:r>
            <a:r>
              <a:rPr lang="fr-FR" altLang="fr-FR" sz="2800" b="1" dirty="0" err="1"/>
              <a:t>firm</a:t>
            </a:r>
            <a:r>
              <a:rPr lang="fr-FR" altLang="fr-FR" sz="2800" b="1" dirty="0"/>
              <a:t> for </a:t>
            </a:r>
            <a:r>
              <a:rPr lang="fr-FR" altLang="fr-FR" sz="2800" b="1" dirty="0" err="1"/>
              <a:t>shareholders</a:t>
            </a:r>
            <a:endParaRPr lang="fr-FR" altLang="fr-FR" sz="2800" b="1" dirty="0"/>
          </a:p>
          <a:p>
            <a:pPr eaLnBrk="1" hangingPunct="1">
              <a:lnSpc>
                <a:spcPct val="80000"/>
              </a:lnSpc>
            </a:pPr>
            <a:endParaRPr lang="fr-FR" altLang="fr-FR" sz="2800" dirty="0"/>
          </a:p>
          <a:p>
            <a:pPr eaLnBrk="1" hangingPunct="1">
              <a:lnSpc>
                <a:spcPct val="80000"/>
              </a:lnSpc>
            </a:pPr>
            <a:r>
              <a:rPr lang="fr-FR" altLang="fr-FR" sz="2800" dirty="0"/>
              <a:t>Objective of </a:t>
            </a:r>
            <a:r>
              <a:rPr lang="fr-FR" altLang="fr-FR" sz="2800" dirty="0" err="1"/>
              <a:t>financial</a:t>
            </a:r>
            <a:r>
              <a:rPr lang="fr-FR" altLang="fr-FR" sz="2800" dirty="0"/>
              <a:t> managers </a:t>
            </a:r>
            <a:r>
              <a:rPr lang="fr-FR" altLang="fr-FR" sz="2800" dirty="0" err="1"/>
              <a:t>is</a:t>
            </a:r>
            <a:r>
              <a:rPr lang="fr-FR" altLang="fr-FR" sz="2800" dirty="0"/>
              <a:t> to </a:t>
            </a:r>
            <a:r>
              <a:rPr lang="fr-FR" altLang="fr-FR" sz="2800" dirty="0" err="1"/>
              <a:t>make</a:t>
            </a:r>
            <a:r>
              <a:rPr lang="fr-FR" altLang="fr-FR" sz="2800" dirty="0"/>
              <a:t> </a:t>
            </a:r>
            <a:r>
              <a:rPr lang="fr-FR" altLang="fr-FR" sz="2800" dirty="0" err="1"/>
              <a:t>decisions</a:t>
            </a:r>
            <a:r>
              <a:rPr lang="fr-FR" altLang="fr-FR" sz="2800" dirty="0"/>
              <a:t> </a:t>
            </a:r>
            <a:r>
              <a:rPr lang="fr-FR" altLang="fr-FR" sz="2800" dirty="0" err="1"/>
              <a:t>with</a:t>
            </a:r>
            <a:r>
              <a:rPr lang="fr-FR" altLang="fr-FR" sz="2800" dirty="0"/>
              <a:t> the </a:t>
            </a:r>
            <a:r>
              <a:rPr lang="fr-FR" altLang="fr-FR" sz="2800" b="1" dirty="0"/>
              <a:t>objective of value </a:t>
            </a:r>
            <a:r>
              <a:rPr lang="fr-FR" altLang="fr-FR" sz="2800" b="1" dirty="0" err="1"/>
              <a:t>creation</a:t>
            </a:r>
            <a:endParaRPr lang="fr-FR" altLang="fr-FR" sz="2800" b="1" dirty="0"/>
          </a:p>
          <a:p>
            <a:pPr marL="0" indent="0" eaLnBrk="1" hangingPunct="1">
              <a:lnSpc>
                <a:spcPct val="80000"/>
              </a:lnSpc>
              <a:buNone/>
            </a:pPr>
            <a:endParaRPr lang="fr-FR" altLang="fr-FR" sz="2800" dirty="0"/>
          </a:p>
          <a:p>
            <a:pPr eaLnBrk="1" hangingPunct="1">
              <a:lnSpc>
                <a:spcPct val="80000"/>
              </a:lnSpc>
            </a:pPr>
            <a:r>
              <a:rPr lang="fr-FR" altLang="fr-FR" sz="2800" dirty="0"/>
              <a:t>Key </a:t>
            </a:r>
            <a:r>
              <a:rPr lang="fr-FR" altLang="fr-FR" sz="2800" dirty="0" err="1"/>
              <a:t>financial</a:t>
            </a:r>
            <a:r>
              <a:rPr lang="fr-FR" altLang="fr-FR" sz="2800" dirty="0"/>
              <a:t> </a:t>
            </a:r>
            <a:r>
              <a:rPr lang="fr-FR" altLang="fr-FR" sz="2800" dirty="0" err="1"/>
              <a:t>decisions</a:t>
            </a:r>
            <a:r>
              <a:rPr lang="fr-FR" altLang="fr-FR" sz="2800" dirty="0"/>
              <a:t> are</a:t>
            </a:r>
          </a:p>
          <a:p>
            <a:pPr lvl="2" eaLnBrk="1" hangingPunct="1">
              <a:lnSpc>
                <a:spcPct val="80000"/>
              </a:lnSpc>
            </a:pPr>
            <a:r>
              <a:rPr lang="fr-FR" altLang="fr-FR" sz="2000" b="1" dirty="0" err="1"/>
              <a:t>Investing</a:t>
            </a:r>
            <a:r>
              <a:rPr lang="fr-FR" altLang="fr-FR" sz="2000" b="1" dirty="0"/>
              <a:t> and </a:t>
            </a:r>
            <a:r>
              <a:rPr lang="fr-FR" altLang="fr-FR" sz="2000" b="1" dirty="0" err="1"/>
              <a:t>financing</a:t>
            </a:r>
            <a:r>
              <a:rPr lang="fr-FR" altLang="fr-FR" sz="2000" b="1" dirty="0"/>
              <a:t> (a primer) =&gt; part 1</a:t>
            </a:r>
          </a:p>
          <a:p>
            <a:pPr lvl="2">
              <a:lnSpc>
                <a:spcPct val="80000"/>
              </a:lnSpc>
            </a:pPr>
            <a:r>
              <a:rPr lang="fr-FR" altLang="fr-FR" sz="2000" b="1" dirty="0"/>
              <a:t>Discount rates (a primer) =&gt; part 2</a:t>
            </a:r>
          </a:p>
          <a:p>
            <a:pPr lvl="2">
              <a:lnSpc>
                <a:spcPct val="80000"/>
              </a:lnSpc>
            </a:pPr>
            <a:r>
              <a:rPr lang="fr-FR" altLang="fr-FR" sz="2000" b="1" dirty="0" err="1"/>
              <a:t>Optimizing</a:t>
            </a:r>
            <a:r>
              <a:rPr lang="fr-FR" altLang="fr-FR" sz="2000" b="1" dirty="0"/>
              <a:t> the value </a:t>
            </a:r>
            <a:r>
              <a:rPr lang="fr-FR" altLang="fr-FR" sz="2000" b="1" dirty="0" err="1"/>
              <a:t>creation</a:t>
            </a:r>
            <a:r>
              <a:rPr lang="fr-FR" altLang="fr-FR" sz="2000" b="1" dirty="0"/>
              <a:t> =&gt; part 3</a:t>
            </a:r>
          </a:p>
        </p:txBody>
      </p:sp>
      <p:sp>
        <p:nvSpPr>
          <p:cNvPr id="5124" name="Espace réservé de la date 1">
            <a:extLst>
              <a:ext uri="{FF2B5EF4-FFF2-40B4-BE49-F238E27FC236}">
                <a16:creationId xmlns:a16="http://schemas.microsoft.com/office/drawing/2014/main" id="{EA67519F-6384-40ED-9D2E-94C62A63633F}"/>
              </a:ext>
            </a:extLst>
          </p:cNvPr>
          <p:cNvSpPr>
            <a:spLocks noGrp="1"/>
          </p:cNvSpPr>
          <p:nvPr>
            <p:ph type="dt" sz="quarter" idx="10"/>
          </p:nvPr>
        </p:nvSpPr>
        <p:spPr bwMode="auto">
          <a:xfrm>
            <a:off x="45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
        <p:nvSpPr>
          <p:cNvPr id="5125" name="Espace réservé du pied de page 2">
            <a:extLst>
              <a:ext uri="{FF2B5EF4-FFF2-40B4-BE49-F238E27FC236}">
                <a16:creationId xmlns:a16="http://schemas.microsoft.com/office/drawing/2014/main" id="{2D578818-F7DE-4CF6-99C2-2213B17B46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fr-FR" altLang="fr-FR" sz="1400"/>
          </a:p>
        </p:txBody>
      </p:sp>
      <p:sp>
        <p:nvSpPr>
          <p:cNvPr id="5126" name="Espace réservé du numéro de diapositive 3">
            <a:extLst>
              <a:ext uri="{FF2B5EF4-FFF2-40B4-BE49-F238E27FC236}">
                <a16:creationId xmlns:a16="http://schemas.microsoft.com/office/drawing/2014/main" id="{F30C14A1-C3C9-4DCA-BEE8-80721638D9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120F7E-6725-438A-999D-A89472CC9CF9}" type="slidenum">
              <a:rPr lang="en-US" altLang="fr-FR" sz="1400" smtClean="0"/>
              <a:pPr>
                <a:spcBef>
                  <a:spcPct val="0"/>
                </a:spcBef>
                <a:buFontTx/>
                <a:buNone/>
              </a:pPr>
              <a:t>2</a:t>
            </a:fld>
            <a:endParaRPr lang="en-US" altLang="fr-F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900113" y="2060575"/>
            <a:ext cx="7696200" cy="3048000"/>
          </a:xfrm>
          <a:prstGeom prst="rect">
            <a:avLst/>
          </a:prstGeom>
          <a:noFill/>
          <a:ln w="9525">
            <a:noFill/>
            <a:miter lim="800000"/>
            <a:headEnd/>
            <a:tailEnd/>
          </a:ln>
        </p:spPr>
        <p:txBody>
          <a:bodyPr lIns="92075" tIns="46038" rIns="92075" bIns="46038"/>
          <a:lstStyle/>
          <a:p>
            <a:pPr marL="381000" indent="-285750" algn="just" eaLnBrk="0" hangingPunct="0">
              <a:lnSpc>
                <a:spcPct val="30000"/>
              </a:lnSpc>
              <a:spcBef>
                <a:spcPct val="20000"/>
              </a:spcBef>
            </a:pPr>
            <a:endParaRPr lang="fr-FR" sz="1600"/>
          </a:p>
        </p:txBody>
      </p:sp>
      <p:sp>
        <p:nvSpPr>
          <p:cNvPr id="280582" name="Text Box 6"/>
          <p:cNvSpPr txBox="1">
            <a:spLocks noChangeArrowheads="1"/>
          </p:cNvSpPr>
          <p:nvPr/>
        </p:nvSpPr>
        <p:spPr bwMode="auto">
          <a:xfrm>
            <a:off x="800894" y="1123156"/>
            <a:ext cx="8388350" cy="1200329"/>
          </a:xfrm>
          <a:prstGeom prst="rect">
            <a:avLst/>
          </a:prstGeom>
          <a:noFill/>
          <a:ln w="9525">
            <a:noFill/>
            <a:miter lim="800000"/>
            <a:headEnd/>
            <a:tailEnd/>
          </a:ln>
        </p:spPr>
        <p:txBody>
          <a:bodyPr>
            <a:spAutoFit/>
          </a:bodyPr>
          <a:lstStyle/>
          <a:p>
            <a:pPr algn="l">
              <a:buFontTx/>
              <a:buChar char="•"/>
            </a:pPr>
            <a:r>
              <a:rPr lang="en-US" dirty="0"/>
              <a:t> The main task of a financial manager is to </a:t>
            </a:r>
            <a:r>
              <a:rPr lang="en-US" b="1" dirty="0"/>
              <a:t>ensure that the firm creates value</a:t>
            </a:r>
          </a:p>
          <a:p>
            <a:pPr algn="l">
              <a:buFontTx/>
              <a:buChar char="•"/>
            </a:pPr>
            <a:r>
              <a:rPr lang="en-US" dirty="0"/>
              <a:t> </a:t>
            </a:r>
            <a:r>
              <a:rPr lang="en-US" u="sng" dirty="0"/>
              <a:t>The main channel for value creation </a:t>
            </a:r>
            <a:r>
              <a:rPr lang="en-US" dirty="0"/>
              <a:t>is to </a:t>
            </a:r>
            <a:r>
              <a:rPr lang="en-US" b="1" dirty="0"/>
              <a:t>invest in fixed asset</a:t>
            </a:r>
          </a:p>
          <a:p>
            <a:pPr algn="l">
              <a:buFontTx/>
              <a:buChar char="•"/>
            </a:pPr>
            <a:r>
              <a:rPr lang="en-US" dirty="0"/>
              <a:t> </a:t>
            </a:r>
            <a:r>
              <a:rPr lang="en-US" u="sng" dirty="0"/>
              <a:t>Investing in fixed asset </a:t>
            </a:r>
            <a:r>
              <a:rPr lang="en-US" dirty="0"/>
              <a:t>corresponds to a </a:t>
            </a:r>
            <a:r>
              <a:rPr lang="en-US" b="1" dirty="0"/>
              <a:t>capital budgeting decision</a:t>
            </a:r>
          </a:p>
          <a:p>
            <a:pPr algn="l"/>
            <a:endParaRPr lang="en-US" dirty="0"/>
          </a:p>
        </p:txBody>
      </p:sp>
      <p:sp>
        <p:nvSpPr>
          <p:cNvPr id="280584" name="Text Box 8"/>
          <p:cNvSpPr txBox="1">
            <a:spLocks noChangeArrowheads="1"/>
          </p:cNvSpPr>
          <p:nvPr/>
        </p:nvSpPr>
        <p:spPr bwMode="auto">
          <a:xfrm>
            <a:off x="3260725" y="2924175"/>
            <a:ext cx="931863" cy="466725"/>
          </a:xfrm>
          <a:prstGeom prst="rect">
            <a:avLst/>
          </a:prstGeom>
          <a:gradFill rotWithShape="0">
            <a:gsLst>
              <a:gs pos="0">
                <a:srgbClr val="9FDADF"/>
              </a:gs>
              <a:gs pos="50000">
                <a:srgbClr val="E8F6F7"/>
              </a:gs>
              <a:gs pos="100000">
                <a:srgbClr val="9FDADF"/>
              </a:gs>
            </a:gsLst>
            <a:lin ang="5400000" scaled="1"/>
          </a:gradFill>
          <a:ln w="9525">
            <a:solidFill>
              <a:schemeClr val="accent2"/>
            </a:solidFill>
            <a:miter lim="800000"/>
            <a:headEnd/>
            <a:tailEnd/>
          </a:ln>
        </p:spPr>
        <p:txBody>
          <a:bodyPr>
            <a:spAutoFit/>
          </a:bodyPr>
          <a:lstStyle/>
          <a:p>
            <a:pPr eaLnBrk="0" hangingPunct="0">
              <a:spcBef>
                <a:spcPct val="50000"/>
              </a:spcBef>
            </a:pPr>
            <a:r>
              <a:rPr lang="en-US" sz="2400"/>
              <a:t>Cash</a:t>
            </a:r>
          </a:p>
        </p:txBody>
      </p:sp>
      <p:sp>
        <p:nvSpPr>
          <p:cNvPr id="280585" name="Text Box 9"/>
          <p:cNvSpPr txBox="1">
            <a:spLocks noChangeArrowheads="1"/>
          </p:cNvSpPr>
          <p:nvPr/>
        </p:nvSpPr>
        <p:spPr bwMode="auto">
          <a:xfrm>
            <a:off x="827088" y="3913188"/>
            <a:ext cx="1930400" cy="1016000"/>
          </a:xfrm>
          <a:prstGeom prst="rect">
            <a:avLst/>
          </a:prstGeom>
          <a:gradFill rotWithShape="0">
            <a:gsLst>
              <a:gs pos="0">
                <a:srgbClr val="9FDADF"/>
              </a:gs>
              <a:gs pos="50000">
                <a:srgbClr val="E8F6F7"/>
              </a:gs>
              <a:gs pos="100000">
                <a:srgbClr val="9FDADF"/>
              </a:gs>
            </a:gsLst>
            <a:lin ang="5400000" scaled="1"/>
          </a:gradFill>
          <a:ln w="9525">
            <a:solidFill>
              <a:schemeClr val="accent2"/>
            </a:solidFill>
            <a:miter lim="800000"/>
            <a:headEnd/>
            <a:tailEnd/>
          </a:ln>
        </p:spPr>
        <p:txBody>
          <a:bodyPr>
            <a:spAutoFit/>
          </a:bodyPr>
          <a:lstStyle/>
          <a:p>
            <a:pPr eaLnBrk="0" hangingPunct="0">
              <a:spcBef>
                <a:spcPct val="50000"/>
              </a:spcBef>
            </a:pPr>
            <a:r>
              <a:rPr lang="en-US" sz="2000"/>
              <a:t>Investment opportunity (real asset)</a:t>
            </a:r>
          </a:p>
        </p:txBody>
      </p:sp>
      <p:sp>
        <p:nvSpPr>
          <p:cNvPr id="280586" name="Text Box 10"/>
          <p:cNvSpPr txBox="1">
            <a:spLocks noChangeArrowheads="1"/>
          </p:cNvSpPr>
          <p:nvPr/>
        </p:nvSpPr>
        <p:spPr bwMode="auto">
          <a:xfrm>
            <a:off x="3402013" y="4175125"/>
            <a:ext cx="715962" cy="406400"/>
          </a:xfrm>
          <a:prstGeom prst="rect">
            <a:avLst/>
          </a:prstGeom>
          <a:gradFill rotWithShape="0">
            <a:gsLst>
              <a:gs pos="0">
                <a:srgbClr val="9FDADF"/>
              </a:gs>
              <a:gs pos="50000">
                <a:srgbClr val="E8F6F7"/>
              </a:gs>
              <a:gs pos="100000">
                <a:srgbClr val="9FDADF"/>
              </a:gs>
            </a:gsLst>
            <a:lin ang="5400000" scaled="1"/>
          </a:gradFill>
          <a:ln w="9525">
            <a:solidFill>
              <a:schemeClr val="accent2"/>
            </a:solidFill>
            <a:miter lim="800000"/>
            <a:headEnd/>
            <a:tailEnd/>
          </a:ln>
        </p:spPr>
        <p:txBody>
          <a:bodyPr>
            <a:spAutoFit/>
          </a:bodyPr>
          <a:lstStyle/>
          <a:p>
            <a:pPr eaLnBrk="0" hangingPunct="0">
              <a:spcBef>
                <a:spcPct val="50000"/>
              </a:spcBef>
            </a:pPr>
            <a:r>
              <a:rPr lang="en-US" sz="2000"/>
              <a:t>Firm</a:t>
            </a:r>
          </a:p>
        </p:txBody>
      </p:sp>
      <p:sp>
        <p:nvSpPr>
          <p:cNvPr id="280587" name="Text Box 11"/>
          <p:cNvSpPr txBox="1">
            <a:spLocks noChangeArrowheads="1"/>
          </p:cNvSpPr>
          <p:nvPr/>
        </p:nvSpPr>
        <p:spPr bwMode="auto">
          <a:xfrm>
            <a:off x="4621213" y="4175125"/>
            <a:ext cx="1571625" cy="406400"/>
          </a:xfrm>
          <a:prstGeom prst="rect">
            <a:avLst/>
          </a:prstGeom>
          <a:gradFill rotWithShape="0">
            <a:gsLst>
              <a:gs pos="0">
                <a:srgbClr val="9FDADF"/>
              </a:gs>
              <a:gs pos="50000">
                <a:srgbClr val="E8F6F7"/>
              </a:gs>
              <a:gs pos="100000">
                <a:srgbClr val="9FDADF"/>
              </a:gs>
            </a:gsLst>
            <a:lin ang="5400000" scaled="1"/>
          </a:gradFill>
          <a:ln w="9525">
            <a:solidFill>
              <a:schemeClr val="accent2"/>
            </a:solidFill>
            <a:miter lim="800000"/>
            <a:headEnd/>
            <a:tailEnd/>
          </a:ln>
        </p:spPr>
        <p:txBody>
          <a:bodyPr>
            <a:spAutoFit/>
          </a:bodyPr>
          <a:lstStyle/>
          <a:p>
            <a:pPr eaLnBrk="0" hangingPunct="0">
              <a:spcBef>
                <a:spcPct val="50000"/>
              </a:spcBef>
            </a:pPr>
            <a:r>
              <a:rPr lang="en-US" sz="2000" dirty="0"/>
              <a:t>Shareholder</a:t>
            </a:r>
          </a:p>
        </p:txBody>
      </p:sp>
      <p:sp>
        <p:nvSpPr>
          <p:cNvPr id="280588" name="Text Box 12"/>
          <p:cNvSpPr txBox="1">
            <a:spLocks noChangeArrowheads="1"/>
          </p:cNvSpPr>
          <p:nvPr/>
        </p:nvSpPr>
        <p:spPr bwMode="auto">
          <a:xfrm>
            <a:off x="6696075" y="3978275"/>
            <a:ext cx="2290763" cy="1016000"/>
          </a:xfrm>
          <a:prstGeom prst="rect">
            <a:avLst/>
          </a:prstGeom>
          <a:gradFill rotWithShape="0">
            <a:gsLst>
              <a:gs pos="0">
                <a:srgbClr val="9FDADF"/>
              </a:gs>
              <a:gs pos="50000">
                <a:srgbClr val="E8F6F7"/>
              </a:gs>
              <a:gs pos="100000">
                <a:srgbClr val="9FDADF"/>
              </a:gs>
            </a:gsLst>
            <a:lin ang="5400000" scaled="1"/>
          </a:gradFill>
          <a:ln w="9525">
            <a:solidFill>
              <a:schemeClr val="accent2"/>
            </a:solidFill>
            <a:miter lim="800000"/>
            <a:headEnd/>
            <a:tailEnd/>
          </a:ln>
        </p:spPr>
        <p:txBody>
          <a:bodyPr>
            <a:spAutoFit/>
          </a:bodyPr>
          <a:lstStyle/>
          <a:p>
            <a:pPr eaLnBrk="0" hangingPunct="0">
              <a:spcBef>
                <a:spcPct val="50000"/>
              </a:spcBef>
            </a:pPr>
            <a:r>
              <a:rPr lang="en-US" sz="2000" dirty="0"/>
              <a:t>Investment opportunities (financial assets)</a:t>
            </a:r>
          </a:p>
        </p:txBody>
      </p:sp>
      <p:sp>
        <p:nvSpPr>
          <p:cNvPr id="280589" name="AutoShape 13"/>
          <p:cNvSpPr>
            <a:spLocks noChangeArrowheads="1"/>
          </p:cNvSpPr>
          <p:nvPr/>
        </p:nvSpPr>
        <p:spPr bwMode="auto">
          <a:xfrm>
            <a:off x="3563938" y="3429000"/>
            <a:ext cx="358775" cy="658813"/>
          </a:xfrm>
          <a:prstGeom prst="downArrow">
            <a:avLst>
              <a:gd name="adj1" fmla="val 50000"/>
              <a:gd name="adj2" fmla="val 45907"/>
            </a:avLst>
          </a:prstGeom>
          <a:solidFill>
            <a:schemeClr val="accent1"/>
          </a:solidFill>
          <a:ln w="9525">
            <a:solidFill>
              <a:schemeClr val="tx1"/>
            </a:solidFill>
            <a:miter lim="800000"/>
            <a:headEnd/>
            <a:tailEnd/>
          </a:ln>
        </p:spPr>
        <p:txBody>
          <a:bodyPr wrap="none" anchor="ctr"/>
          <a:lstStyle/>
          <a:p>
            <a:endParaRPr lang="fr-FR"/>
          </a:p>
        </p:txBody>
      </p:sp>
      <p:sp>
        <p:nvSpPr>
          <p:cNvPr id="280590" name="AutoShape 14"/>
          <p:cNvSpPr>
            <a:spLocks noChangeArrowheads="1"/>
          </p:cNvSpPr>
          <p:nvPr/>
        </p:nvSpPr>
        <p:spPr bwMode="auto">
          <a:xfrm>
            <a:off x="2759075" y="4241800"/>
            <a:ext cx="573088" cy="263525"/>
          </a:xfrm>
          <a:prstGeom prst="leftArrow">
            <a:avLst>
              <a:gd name="adj1" fmla="val 50000"/>
              <a:gd name="adj2" fmla="val 54368"/>
            </a:avLst>
          </a:prstGeom>
          <a:solidFill>
            <a:schemeClr val="accent1"/>
          </a:solidFill>
          <a:ln w="9525">
            <a:solidFill>
              <a:schemeClr val="tx1"/>
            </a:solidFill>
            <a:miter lim="800000"/>
            <a:headEnd/>
            <a:tailEnd/>
          </a:ln>
        </p:spPr>
        <p:txBody>
          <a:bodyPr wrap="none" anchor="ctr"/>
          <a:lstStyle/>
          <a:p>
            <a:endParaRPr lang="fr-FR"/>
          </a:p>
        </p:txBody>
      </p:sp>
      <p:sp>
        <p:nvSpPr>
          <p:cNvPr id="280591" name="AutoShape 15"/>
          <p:cNvSpPr>
            <a:spLocks noChangeArrowheads="1"/>
          </p:cNvSpPr>
          <p:nvPr/>
        </p:nvSpPr>
        <p:spPr bwMode="auto">
          <a:xfrm>
            <a:off x="4191000" y="4241800"/>
            <a:ext cx="430213" cy="263525"/>
          </a:xfrm>
          <a:prstGeom prst="rightArrow">
            <a:avLst>
              <a:gd name="adj1" fmla="val 50000"/>
              <a:gd name="adj2" fmla="val 40813"/>
            </a:avLst>
          </a:prstGeom>
          <a:solidFill>
            <a:schemeClr val="accent1"/>
          </a:solidFill>
          <a:ln w="9525">
            <a:solidFill>
              <a:schemeClr val="tx1"/>
            </a:solidFill>
            <a:miter lim="800000"/>
            <a:headEnd/>
            <a:tailEnd/>
          </a:ln>
        </p:spPr>
        <p:txBody>
          <a:bodyPr wrap="none" anchor="ctr"/>
          <a:lstStyle/>
          <a:p>
            <a:endParaRPr lang="fr-FR"/>
          </a:p>
        </p:txBody>
      </p:sp>
      <p:sp>
        <p:nvSpPr>
          <p:cNvPr id="280592" name="AutoShape 16"/>
          <p:cNvSpPr>
            <a:spLocks noChangeArrowheads="1"/>
          </p:cNvSpPr>
          <p:nvPr/>
        </p:nvSpPr>
        <p:spPr bwMode="auto">
          <a:xfrm>
            <a:off x="6267450" y="4241800"/>
            <a:ext cx="428625" cy="263525"/>
          </a:xfrm>
          <a:prstGeom prst="rightArrow">
            <a:avLst>
              <a:gd name="adj1" fmla="val 50000"/>
              <a:gd name="adj2" fmla="val 40663"/>
            </a:avLst>
          </a:prstGeom>
          <a:solidFill>
            <a:schemeClr val="accent1"/>
          </a:solidFill>
          <a:ln w="9525">
            <a:solidFill>
              <a:schemeClr val="tx1"/>
            </a:solidFill>
            <a:miter lim="800000"/>
            <a:headEnd/>
            <a:tailEnd/>
          </a:ln>
        </p:spPr>
        <p:txBody>
          <a:bodyPr wrap="none" anchor="ctr"/>
          <a:lstStyle/>
          <a:p>
            <a:endParaRPr lang="fr-FR"/>
          </a:p>
        </p:txBody>
      </p:sp>
      <p:sp>
        <p:nvSpPr>
          <p:cNvPr id="280593" name="Text Box 17"/>
          <p:cNvSpPr txBox="1">
            <a:spLocks noChangeArrowheads="1"/>
          </p:cNvSpPr>
          <p:nvPr/>
        </p:nvSpPr>
        <p:spPr bwMode="auto">
          <a:xfrm>
            <a:off x="2686050" y="5165725"/>
            <a:ext cx="935038" cy="396875"/>
          </a:xfrm>
          <a:prstGeom prst="rect">
            <a:avLst/>
          </a:prstGeom>
          <a:noFill/>
          <a:ln w="9525">
            <a:noFill/>
            <a:miter lim="800000"/>
            <a:headEnd/>
            <a:tailEnd/>
          </a:ln>
        </p:spPr>
        <p:txBody>
          <a:bodyPr>
            <a:spAutoFit/>
          </a:bodyPr>
          <a:lstStyle/>
          <a:p>
            <a:pPr algn="l" eaLnBrk="0" hangingPunct="0">
              <a:spcBef>
                <a:spcPct val="50000"/>
              </a:spcBef>
            </a:pPr>
            <a:r>
              <a:rPr lang="en-US" sz="2000" dirty="0"/>
              <a:t>Invest</a:t>
            </a:r>
            <a:endParaRPr lang="en-US" sz="2400" dirty="0"/>
          </a:p>
        </p:txBody>
      </p:sp>
      <p:sp>
        <p:nvSpPr>
          <p:cNvPr id="280594" name="Text Box 18"/>
          <p:cNvSpPr txBox="1">
            <a:spLocks noChangeArrowheads="1"/>
          </p:cNvSpPr>
          <p:nvPr/>
        </p:nvSpPr>
        <p:spPr bwMode="auto">
          <a:xfrm>
            <a:off x="3762375" y="5164138"/>
            <a:ext cx="2465388" cy="1006475"/>
          </a:xfrm>
          <a:prstGeom prst="rect">
            <a:avLst/>
          </a:prstGeom>
          <a:noFill/>
          <a:ln w="9525">
            <a:noFill/>
            <a:miter lim="800000"/>
            <a:headEnd/>
            <a:tailEnd/>
          </a:ln>
        </p:spPr>
        <p:txBody>
          <a:bodyPr>
            <a:spAutoFit/>
          </a:bodyPr>
          <a:lstStyle/>
          <a:p>
            <a:pPr algn="l" eaLnBrk="0" hangingPunct="0">
              <a:spcBef>
                <a:spcPct val="50000"/>
              </a:spcBef>
            </a:pPr>
            <a:r>
              <a:rPr lang="en-US" sz="2000"/>
              <a:t>Alternative:             pay dividend to shareholders</a:t>
            </a:r>
          </a:p>
        </p:txBody>
      </p:sp>
      <p:sp>
        <p:nvSpPr>
          <p:cNvPr id="280595" name="Text Box 19"/>
          <p:cNvSpPr txBox="1">
            <a:spLocks noChangeArrowheads="1"/>
          </p:cNvSpPr>
          <p:nvPr/>
        </p:nvSpPr>
        <p:spPr bwMode="auto">
          <a:xfrm>
            <a:off x="5907088" y="5230813"/>
            <a:ext cx="2147887" cy="1006475"/>
          </a:xfrm>
          <a:prstGeom prst="rect">
            <a:avLst/>
          </a:prstGeom>
          <a:noFill/>
          <a:ln w="9525">
            <a:noFill/>
            <a:miter lim="800000"/>
            <a:headEnd/>
            <a:tailEnd/>
          </a:ln>
        </p:spPr>
        <p:txBody>
          <a:bodyPr>
            <a:spAutoFit/>
          </a:bodyPr>
          <a:lstStyle/>
          <a:p>
            <a:pPr eaLnBrk="0" hangingPunct="0">
              <a:spcBef>
                <a:spcPct val="50000"/>
              </a:spcBef>
            </a:pPr>
            <a:r>
              <a:rPr lang="en-US" sz="2000"/>
              <a:t>Shareholders invest for themselves</a:t>
            </a:r>
            <a:endParaRPr lang="en-US" sz="2400"/>
          </a:p>
        </p:txBody>
      </p:sp>
      <p:sp>
        <p:nvSpPr>
          <p:cNvPr id="280596" name="Line 20"/>
          <p:cNvSpPr>
            <a:spLocks noChangeShapeType="1"/>
          </p:cNvSpPr>
          <p:nvPr/>
        </p:nvSpPr>
        <p:spPr bwMode="auto">
          <a:xfrm flipV="1">
            <a:off x="3046413" y="4505325"/>
            <a:ext cx="0" cy="658813"/>
          </a:xfrm>
          <a:prstGeom prst="line">
            <a:avLst/>
          </a:prstGeom>
          <a:noFill/>
          <a:ln w="9525">
            <a:solidFill>
              <a:schemeClr val="tx1"/>
            </a:solidFill>
            <a:round/>
            <a:headEnd/>
            <a:tailEnd type="triangle" w="med" len="med"/>
          </a:ln>
        </p:spPr>
        <p:txBody>
          <a:bodyPr wrap="none" anchor="ctr"/>
          <a:lstStyle/>
          <a:p>
            <a:endParaRPr lang="fr-FR"/>
          </a:p>
        </p:txBody>
      </p:sp>
      <p:sp>
        <p:nvSpPr>
          <p:cNvPr id="280597" name="Line 21"/>
          <p:cNvSpPr>
            <a:spLocks noChangeShapeType="1"/>
          </p:cNvSpPr>
          <p:nvPr/>
        </p:nvSpPr>
        <p:spPr bwMode="auto">
          <a:xfrm flipV="1">
            <a:off x="4333875" y="4505325"/>
            <a:ext cx="0" cy="725488"/>
          </a:xfrm>
          <a:prstGeom prst="line">
            <a:avLst/>
          </a:prstGeom>
          <a:noFill/>
          <a:ln w="9525">
            <a:solidFill>
              <a:schemeClr val="tx1"/>
            </a:solidFill>
            <a:round/>
            <a:headEnd/>
            <a:tailEnd type="triangle" w="med" len="med"/>
          </a:ln>
        </p:spPr>
        <p:txBody>
          <a:bodyPr wrap="none" anchor="ctr"/>
          <a:lstStyle/>
          <a:p>
            <a:endParaRPr lang="fr-FR"/>
          </a:p>
        </p:txBody>
      </p:sp>
      <p:sp>
        <p:nvSpPr>
          <p:cNvPr id="280598" name="Line 22"/>
          <p:cNvSpPr>
            <a:spLocks noChangeShapeType="1"/>
          </p:cNvSpPr>
          <p:nvPr/>
        </p:nvSpPr>
        <p:spPr bwMode="auto">
          <a:xfrm flipV="1">
            <a:off x="6481763" y="4572000"/>
            <a:ext cx="0" cy="658813"/>
          </a:xfrm>
          <a:prstGeom prst="line">
            <a:avLst/>
          </a:prstGeom>
          <a:noFill/>
          <a:ln w="9525">
            <a:solidFill>
              <a:schemeClr val="tx1"/>
            </a:solidFill>
            <a:round/>
            <a:headEnd/>
            <a:tailEnd type="triangle" w="med" len="med"/>
          </a:ln>
        </p:spPr>
        <p:txBody>
          <a:bodyPr wrap="none" anchor="ctr"/>
          <a:lstStyle/>
          <a:p>
            <a:endParaRPr lang="fr-FR"/>
          </a:p>
        </p:txBody>
      </p:sp>
      <p:sp>
        <p:nvSpPr>
          <p:cNvPr id="22" name="AutoShape 7"/>
          <p:cNvSpPr>
            <a:spLocks noChangeArrowheads="1"/>
          </p:cNvSpPr>
          <p:nvPr/>
        </p:nvSpPr>
        <p:spPr bwMode="auto">
          <a:xfrm>
            <a:off x="827584" y="48816"/>
            <a:ext cx="7175500" cy="762000"/>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fr-FR" sz="2600" b="1" dirty="0">
                <a:solidFill>
                  <a:schemeClr val="tx2"/>
                </a:solidFill>
              </a:rPr>
              <a:t>Application to </a:t>
            </a:r>
            <a:r>
              <a:rPr lang="fr-FR" sz="2600" b="1" dirty="0" err="1">
                <a:solidFill>
                  <a:schemeClr val="tx2"/>
                </a:solidFill>
              </a:rPr>
              <a:t>investing</a:t>
            </a:r>
            <a:r>
              <a:rPr lang="fr-FR" sz="2600" b="1" dirty="0">
                <a:solidFill>
                  <a:schemeClr val="tx2"/>
                </a:solidFill>
              </a:rPr>
              <a:t> and </a:t>
            </a:r>
            <a:r>
              <a:rPr lang="fr-FR" sz="2600" b="1" dirty="0" err="1">
                <a:solidFill>
                  <a:schemeClr val="tx2"/>
                </a:solidFill>
              </a:rPr>
              <a:t>financing</a:t>
            </a:r>
            <a:endParaRPr lang="fr-FR" sz="2600" b="1" i="1" dirty="0">
              <a:solidFill>
                <a:schemeClr val="tx2"/>
              </a:solidFill>
            </a:endParaRPr>
          </a:p>
        </p:txBody>
      </p:sp>
      <p:sp>
        <p:nvSpPr>
          <p:cNvPr id="3" name="Espace réservé du numéro de diapositive 2"/>
          <p:cNvSpPr>
            <a:spLocks noGrp="1"/>
          </p:cNvSpPr>
          <p:nvPr>
            <p:ph type="sldNum" sz="quarter" idx="4294967295"/>
          </p:nvPr>
        </p:nvSpPr>
        <p:spPr>
          <a:xfrm>
            <a:off x="6974904" y="6453336"/>
            <a:ext cx="2133600" cy="365125"/>
          </a:xfrm>
        </p:spPr>
        <p:txBody>
          <a:bodyPr/>
          <a:lstStyle/>
          <a:p>
            <a:fld id="{68B63003-A09D-474D-9BEE-5C2490413304}" type="slidenum">
              <a:rPr lang="fr-FR" smtClean="0"/>
              <a:pPr/>
              <a:t>20</a:t>
            </a:fld>
            <a:endParaRPr lang="fr-FR"/>
          </a:p>
        </p:txBody>
      </p:sp>
    </p:spTree>
    <p:extLst>
      <p:ext uri="{BB962C8B-B14F-4D97-AF65-F5344CB8AC3E}">
        <p14:creationId xmlns:p14="http://schemas.microsoft.com/office/powerpoint/2010/main" val="18849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5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80584"/>
                                        </p:tgtEl>
                                        <p:attrNameLst>
                                          <p:attrName>style.visibility</p:attrName>
                                        </p:attrNameLst>
                                      </p:cBhvr>
                                      <p:to>
                                        <p:strVal val="visible"/>
                                      </p:to>
                                    </p:set>
                                    <p:animEffect transition="in" filter="slide(fromBottom)">
                                      <p:cBhvr>
                                        <p:cTn id="15" dur="500"/>
                                        <p:tgtEl>
                                          <p:spTgt spid="280584"/>
                                        </p:tgtEl>
                                      </p:cBhvr>
                                    </p:animEffect>
                                  </p:childTnLst>
                                </p:cTn>
                              </p:par>
                              <p:par>
                                <p:cTn id="16" presetID="17" presetClass="entr" presetSubtype="10" fill="hold" grpId="0" nodeType="withEffect">
                                  <p:stCondLst>
                                    <p:cond delay="0"/>
                                  </p:stCondLst>
                                  <p:childTnLst>
                                    <p:set>
                                      <p:cBhvr>
                                        <p:cTn id="17" dur="1" fill="hold">
                                          <p:stCondLst>
                                            <p:cond delay="0"/>
                                          </p:stCondLst>
                                        </p:cTn>
                                        <p:tgtEl>
                                          <p:spTgt spid="280589"/>
                                        </p:tgtEl>
                                        <p:attrNameLst>
                                          <p:attrName>style.visibility</p:attrName>
                                        </p:attrNameLst>
                                      </p:cBhvr>
                                      <p:to>
                                        <p:strVal val="visible"/>
                                      </p:to>
                                    </p:set>
                                    <p:anim calcmode="lin" valueType="num">
                                      <p:cBhvr>
                                        <p:cTn id="18" dur="500" fill="hold"/>
                                        <p:tgtEl>
                                          <p:spTgt spid="280589"/>
                                        </p:tgtEl>
                                        <p:attrNameLst>
                                          <p:attrName>ppt_w</p:attrName>
                                        </p:attrNameLst>
                                      </p:cBhvr>
                                      <p:tavLst>
                                        <p:tav tm="0">
                                          <p:val>
                                            <p:fltVal val="0"/>
                                          </p:val>
                                        </p:tav>
                                        <p:tav tm="100000">
                                          <p:val>
                                            <p:strVal val="#ppt_w"/>
                                          </p:val>
                                        </p:tav>
                                      </p:tavLst>
                                    </p:anim>
                                    <p:anim calcmode="lin" valueType="num">
                                      <p:cBhvr>
                                        <p:cTn id="19" dur="500" fill="hold"/>
                                        <p:tgtEl>
                                          <p:spTgt spid="280589"/>
                                        </p:tgtEl>
                                        <p:attrNameLst>
                                          <p:attrName>ppt_h</p:attrName>
                                        </p:attrNameLst>
                                      </p:cBhvr>
                                      <p:tavLst>
                                        <p:tav tm="0">
                                          <p:val>
                                            <p:strVal val="#ppt_h"/>
                                          </p:val>
                                        </p:tav>
                                        <p:tav tm="100000">
                                          <p:val>
                                            <p:strVal val="#ppt_h"/>
                                          </p:val>
                                        </p:tav>
                                      </p:tavLst>
                                    </p:anim>
                                  </p:childTnLst>
                                </p:cTn>
                              </p:par>
                              <p:par>
                                <p:cTn id="20" presetID="12" presetClass="entr" presetSubtype="4" fill="hold" grpId="0" nodeType="withEffect">
                                  <p:stCondLst>
                                    <p:cond delay="0"/>
                                  </p:stCondLst>
                                  <p:childTnLst>
                                    <p:set>
                                      <p:cBhvr>
                                        <p:cTn id="21" dur="1" fill="hold">
                                          <p:stCondLst>
                                            <p:cond delay="0"/>
                                          </p:stCondLst>
                                        </p:cTn>
                                        <p:tgtEl>
                                          <p:spTgt spid="280586"/>
                                        </p:tgtEl>
                                        <p:attrNameLst>
                                          <p:attrName>style.visibility</p:attrName>
                                        </p:attrNameLst>
                                      </p:cBhvr>
                                      <p:to>
                                        <p:strVal val="visible"/>
                                      </p:to>
                                    </p:set>
                                    <p:animEffect transition="in" filter="slide(fromBottom)">
                                      <p:cBhvr>
                                        <p:cTn id="22" dur="500"/>
                                        <p:tgtEl>
                                          <p:spTgt spid="280586"/>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80590"/>
                                        </p:tgtEl>
                                        <p:attrNameLst>
                                          <p:attrName>style.visibility</p:attrName>
                                        </p:attrNameLst>
                                      </p:cBhvr>
                                      <p:to>
                                        <p:strVal val="visible"/>
                                      </p:to>
                                    </p:set>
                                    <p:anim calcmode="lin" valueType="num">
                                      <p:cBhvr>
                                        <p:cTn id="27" dur="500" fill="hold"/>
                                        <p:tgtEl>
                                          <p:spTgt spid="280590"/>
                                        </p:tgtEl>
                                        <p:attrNameLst>
                                          <p:attrName>ppt_w</p:attrName>
                                        </p:attrNameLst>
                                      </p:cBhvr>
                                      <p:tavLst>
                                        <p:tav tm="0">
                                          <p:val>
                                            <p:fltVal val="0"/>
                                          </p:val>
                                        </p:tav>
                                        <p:tav tm="100000">
                                          <p:val>
                                            <p:strVal val="#ppt_w"/>
                                          </p:val>
                                        </p:tav>
                                      </p:tavLst>
                                    </p:anim>
                                    <p:anim calcmode="lin" valueType="num">
                                      <p:cBhvr>
                                        <p:cTn id="28" dur="500" fill="hold"/>
                                        <p:tgtEl>
                                          <p:spTgt spid="280590"/>
                                        </p:tgtEl>
                                        <p:attrNameLst>
                                          <p:attrName>ppt_h</p:attrName>
                                        </p:attrNameLst>
                                      </p:cBhvr>
                                      <p:tavLst>
                                        <p:tav tm="0">
                                          <p:val>
                                            <p:strVal val="#ppt_h"/>
                                          </p:val>
                                        </p:tav>
                                        <p:tav tm="100000">
                                          <p:val>
                                            <p:strVal val="#ppt_h"/>
                                          </p:val>
                                        </p:tav>
                                      </p:tavLst>
                                    </p:anim>
                                  </p:childTnLst>
                                </p:cTn>
                              </p:par>
                              <p:par>
                                <p:cTn id="29" presetID="22" presetClass="entr" presetSubtype="4" fill="hold" grpId="0" nodeType="withEffect">
                                  <p:stCondLst>
                                    <p:cond delay="0"/>
                                  </p:stCondLst>
                                  <p:childTnLst>
                                    <p:set>
                                      <p:cBhvr>
                                        <p:cTn id="30" dur="1" fill="hold">
                                          <p:stCondLst>
                                            <p:cond delay="0"/>
                                          </p:stCondLst>
                                        </p:cTn>
                                        <p:tgtEl>
                                          <p:spTgt spid="280596"/>
                                        </p:tgtEl>
                                        <p:attrNameLst>
                                          <p:attrName>style.visibility</p:attrName>
                                        </p:attrNameLst>
                                      </p:cBhvr>
                                      <p:to>
                                        <p:strVal val="visible"/>
                                      </p:to>
                                    </p:set>
                                    <p:animEffect transition="in" filter="wipe(down)">
                                      <p:cBhvr>
                                        <p:cTn id="31" dur="500"/>
                                        <p:tgtEl>
                                          <p:spTgt spid="280596"/>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280593"/>
                                        </p:tgtEl>
                                        <p:attrNameLst>
                                          <p:attrName>style.visibility</p:attrName>
                                        </p:attrNameLst>
                                      </p:cBhvr>
                                      <p:to>
                                        <p:strVal val="visible"/>
                                      </p:to>
                                    </p:set>
                                    <p:anim calcmode="lin" valueType="num">
                                      <p:cBhvr>
                                        <p:cTn id="34" dur="500" fill="hold"/>
                                        <p:tgtEl>
                                          <p:spTgt spid="280593"/>
                                        </p:tgtEl>
                                        <p:attrNameLst>
                                          <p:attrName>ppt_w</p:attrName>
                                        </p:attrNameLst>
                                      </p:cBhvr>
                                      <p:tavLst>
                                        <p:tav tm="0">
                                          <p:val>
                                            <p:strVal val="#ppt_w*0.70"/>
                                          </p:val>
                                        </p:tav>
                                        <p:tav tm="100000">
                                          <p:val>
                                            <p:strVal val="#ppt_w"/>
                                          </p:val>
                                        </p:tav>
                                      </p:tavLst>
                                    </p:anim>
                                    <p:anim calcmode="lin" valueType="num">
                                      <p:cBhvr>
                                        <p:cTn id="35" dur="500" fill="hold"/>
                                        <p:tgtEl>
                                          <p:spTgt spid="280593"/>
                                        </p:tgtEl>
                                        <p:attrNameLst>
                                          <p:attrName>ppt_h</p:attrName>
                                        </p:attrNameLst>
                                      </p:cBhvr>
                                      <p:tavLst>
                                        <p:tav tm="0">
                                          <p:val>
                                            <p:strVal val="#ppt_h"/>
                                          </p:val>
                                        </p:tav>
                                        <p:tav tm="100000">
                                          <p:val>
                                            <p:strVal val="#ppt_h"/>
                                          </p:val>
                                        </p:tav>
                                      </p:tavLst>
                                    </p:anim>
                                    <p:animEffect transition="in" filter="fade">
                                      <p:cBhvr>
                                        <p:cTn id="36" dur="500"/>
                                        <p:tgtEl>
                                          <p:spTgt spid="280593"/>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80585"/>
                                        </p:tgtEl>
                                        <p:attrNameLst>
                                          <p:attrName>style.visibility</p:attrName>
                                        </p:attrNameLst>
                                      </p:cBhvr>
                                      <p:to>
                                        <p:strVal val="visible"/>
                                      </p:to>
                                    </p:set>
                                    <p:animEffect transition="in" filter="slide(fromBottom)">
                                      <p:cBhvr>
                                        <p:cTn id="39" dur="500"/>
                                        <p:tgtEl>
                                          <p:spTgt spid="280585"/>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280587"/>
                                        </p:tgtEl>
                                        <p:attrNameLst>
                                          <p:attrName>style.visibility</p:attrName>
                                        </p:attrNameLst>
                                      </p:cBhvr>
                                      <p:to>
                                        <p:strVal val="visible"/>
                                      </p:to>
                                    </p:set>
                                    <p:animEffect transition="in" filter="slide(fromBottom)">
                                      <p:cBhvr>
                                        <p:cTn id="44" dur="500"/>
                                        <p:tgtEl>
                                          <p:spTgt spid="280587"/>
                                        </p:tgtEl>
                                      </p:cBhvr>
                                    </p:animEffect>
                                  </p:childTnLst>
                                </p:cTn>
                              </p:par>
                              <p:par>
                                <p:cTn id="45" presetID="17" presetClass="entr" presetSubtype="10" fill="hold" nodeType="withEffect">
                                  <p:stCondLst>
                                    <p:cond delay="0"/>
                                  </p:stCondLst>
                                  <p:childTnLst>
                                    <p:set>
                                      <p:cBhvr>
                                        <p:cTn id="46" dur="1" fill="hold">
                                          <p:stCondLst>
                                            <p:cond delay="0"/>
                                          </p:stCondLst>
                                        </p:cTn>
                                        <p:tgtEl>
                                          <p:spTgt spid="280591"/>
                                        </p:tgtEl>
                                        <p:attrNameLst>
                                          <p:attrName>style.visibility</p:attrName>
                                        </p:attrNameLst>
                                      </p:cBhvr>
                                      <p:to>
                                        <p:strVal val="visible"/>
                                      </p:to>
                                    </p:set>
                                    <p:anim calcmode="lin" valueType="num">
                                      <p:cBhvr>
                                        <p:cTn id="47" dur="500" fill="hold"/>
                                        <p:tgtEl>
                                          <p:spTgt spid="280591"/>
                                        </p:tgtEl>
                                        <p:attrNameLst>
                                          <p:attrName>ppt_w</p:attrName>
                                        </p:attrNameLst>
                                      </p:cBhvr>
                                      <p:tavLst>
                                        <p:tav tm="0">
                                          <p:val>
                                            <p:fltVal val="0"/>
                                          </p:val>
                                        </p:tav>
                                        <p:tav tm="100000">
                                          <p:val>
                                            <p:strVal val="#ppt_w"/>
                                          </p:val>
                                        </p:tav>
                                      </p:tavLst>
                                    </p:anim>
                                    <p:anim calcmode="lin" valueType="num">
                                      <p:cBhvr>
                                        <p:cTn id="48" dur="500" fill="hold"/>
                                        <p:tgtEl>
                                          <p:spTgt spid="280591"/>
                                        </p:tgtEl>
                                        <p:attrNameLst>
                                          <p:attrName>ppt_h</p:attrName>
                                        </p:attrNameLst>
                                      </p:cBhvr>
                                      <p:tavLst>
                                        <p:tav tm="0">
                                          <p:val>
                                            <p:strVal val="#ppt_h"/>
                                          </p:val>
                                        </p:tav>
                                        <p:tav tm="100000">
                                          <p:val>
                                            <p:strVal val="#ppt_h"/>
                                          </p:val>
                                        </p:tav>
                                      </p:tavLst>
                                    </p:anim>
                                  </p:childTnLst>
                                </p:cTn>
                              </p:par>
                              <p:par>
                                <p:cTn id="49" presetID="22" presetClass="entr" presetSubtype="4" fill="hold" nodeType="withEffect">
                                  <p:stCondLst>
                                    <p:cond delay="0"/>
                                  </p:stCondLst>
                                  <p:childTnLst>
                                    <p:set>
                                      <p:cBhvr>
                                        <p:cTn id="50" dur="1" fill="hold">
                                          <p:stCondLst>
                                            <p:cond delay="0"/>
                                          </p:stCondLst>
                                        </p:cTn>
                                        <p:tgtEl>
                                          <p:spTgt spid="280597"/>
                                        </p:tgtEl>
                                        <p:attrNameLst>
                                          <p:attrName>style.visibility</p:attrName>
                                        </p:attrNameLst>
                                      </p:cBhvr>
                                      <p:to>
                                        <p:strVal val="visible"/>
                                      </p:to>
                                    </p:set>
                                    <p:animEffect transition="in" filter="wipe(down)">
                                      <p:cBhvr>
                                        <p:cTn id="51" dur="500"/>
                                        <p:tgtEl>
                                          <p:spTgt spid="280597"/>
                                        </p:tgtEl>
                                      </p:cBhvr>
                                    </p:animEffect>
                                  </p:childTnLst>
                                </p:cTn>
                              </p:par>
                              <p:par>
                                <p:cTn id="52" presetID="55" presetClass="entr" presetSubtype="0" fill="hold" nodeType="withEffect">
                                  <p:stCondLst>
                                    <p:cond delay="0"/>
                                  </p:stCondLst>
                                  <p:childTnLst>
                                    <p:set>
                                      <p:cBhvr>
                                        <p:cTn id="53" dur="1" fill="hold">
                                          <p:stCondLst>
                                            <p:cond delay="0"/>
                                          </p:stCondLst>
                                        </p:cTn>
                                        <p:tgtEl>
                                          <p:spTgt spid="280594"/>
                                        </p:tgtEl>
                                        <p:attrNameLst>
                                          <p:attrName>style.visibility</p:attrName>
                                        </p:attrNameLst>
                                      </p:cBhvr>
                                      <p:to>
                                        <p:strVal val="visible"/>
                                      </p:to>
                                    </p:set>
                                    <p:anim calcmode="lin" valueType="num">
                                      <p:cBhvr>
                                        <p:cTn id="54" dur="1000" fill="hold"/>
                                        <p:tgtEl>
                                          <p:spTgt spid="280594"/>
                                        </p:tgtEl>
                                        <p:attrNameLst>
                                          <p:attrName>ppt_w</p:attrName>
                                        </p:attrNameLst>
                                      </p:cBhvr>
                                      <p:tavLst>
                                        <p:tav tm="0">
                                          <p:val>
                                            <p:strVal val="#ppt_w*0.70"/>
                                          </p:val>
                                        </p:tav>
                                        <p:tav tm="100000">
                                          <p:val>
                                            <p:strVal val="#ppt_w"/>
                                          </p:val>
                                        </p:tav>
                                      </p:tavLst>
                                    </p:anim>
                                    <p:anim calcmode="lin" valueType="num">
                                      <p:cBhvr>
                                        <p:cTn id="55" dur="1000" fill="hold"/>
                                        <p:tgtEl>
                                          <p:spTgt spid="280594"/>
                                        </p:tgtEl>
                                        <p:attrNameLst>
                                          <p:attrName>ppt_h</p:attrName>
                                        </p:attrNameLst>
                                      </p:cBhvr>
                                      <p:tavLst>
                                        <p:tav tm="0">
                                          <p:val>
                                            <p:strVal val="#ppt_h"/>
                                          </p:val>
                                        </p:tav>
                                        <p:tav tm="100000">
                                          <p:val>
                                            <p:strVal val="#ppt_h"/>
                                          </p:val>
                                        </p:tav>
                                      </p:tavLst>
                                    </p:anim>
                                    <p:animEffect transition="in" filter="fade">
                                      <p:cBhvr>
                                        <p:cTn id="56" dur="1000"/>
                                        <p:tgtEl>
                                          <p:spTgt spid="280594"/>
                                        </p:tgtEl>
                                      </p:cBhvr>
                                    </p:animEffect>
                                  </p:childTnLst>
                                </p:cTn>
                              </p:par>
                              <p:par>
                                <p:cTn id="57" presetID="17" presetClass="entr" presetSubtype="10" fill="hold" nodeType="withEffect">
                                  <p:stCondLst>
                                    <p:cond delay="0"/>
                                  </p:stCondLst>
                                  <p:childTnLst>
                                    <p:set>
                                      <p:cBhvr>
                                        <p:cTn id="58" dur="1" fill="hold">
                                          <p:stCondLst>
                                            <p:cond delay="0"/>
                                          </p:stCondLst>
                                        </p:cTn>
                                        <p:tgtEl>
                                          <p:spTgt spid="280592"/>
                                        </p:tgtEl>
                                        <p:attrNameLst>
                                          <p:attrName>style.visibility</p:attrName>
                                        </p:attrNameLst>
                                      </p:cBhvr>
                                      <p:to>
                                        <p:strVal val="visible"/>
                                      </p:to>
                                    </p:set>
                                    <p:anim calcmode="lin" valueType="num">
                                      <p:cBhvr>
                                        <p:cTn id="59" dur="500" fill="hold"/>
                                        <p:tgtEl>
                                          <p:spTgt spid="280592"/>
                                        </p:tgtEl>
                                        <p:attrNameLst>
                                          <p:attrName>ppt_w</p:attrName>
                                        </p:attrNameLst>
                                      </p:cBhvr>
                                      <p:tavLst>
                                        <p:tav tm="0">
                                          <p:val>
                                            <p:fltVal val="0"/>
                                          </p:val>
                                        </p:tav>
                                        <p:tav tm="100000">
                                          <p:val>
                                            <p:strVal val="#ppt_w"/>
                                          </p:val>
                                        </p:tav>
                                      </p:tavLst>
                                    </p:anim>
                                    <p:anim calcmode="lin" valueType="num">
                                      <p:cBhvr>
                                        <p:cTn id="60" dur="500" fill="hold"/>
                                        <p:tgtEl>
                                          <p:spTgt spid="28059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80598"/>
                                        </p:tgtEl>
                                        <p:attrNameLst>
                                          <p:attrName>style.visibility</p:attrName>
                                        </p:attrNameLst>
                                      </p:cBhvr>
                                      <p:to>
                                        <p:strVal val="visible"/>
                                      </p:to>
                                    </p:set>
                                    <p:animEffect transition="in" filter="wipe(down)">
                                      <p:cBhvr>
                                        <p:cTn id="65" dur="500"/>
                                        <p:tgtEl>
                                          <p:spTgt spid="280598"/>
                                        </p:tgtEl>
                                      </p:cBhvr>
                                    </p:animEffect>
                                  </p:childTnLst>
                                </p:cTn>
                              </p:par>
                              <p:par>
                                <p:cTn id="66" presetID="22" presetClass="entr" presetSubtype="4" fill="hold" nodeType="withEffect">
                                  <p:stCondLst>
                                    <p:cond delay="0"/>
                                  </p:stCondLst>
                                  <p:childTnLst>
                                    <p:set>
                                      <p:cBhvr>
                                        <p:cTn id="67" dur="1" fill="hold">
                                          <p:stCondLst>
                                            <p:cond delay="0"/>
                                          </p:stCondLst>
                                        </p:cTn>
                                        <p:tgtEl>
                                          <p:spTgt spid="280595"/>
                                        </p:tgtEl>
                                        <p:attrNameLst>
                                          <p:attrName>style.visibility</p:attrName>
                                        </p:attrNameLst>
                                      </p:cBhvr>
                                      <p:to>
                                        <p:strVal val="visible"/>
                                      </p:to>
                                    </p:set>
                                    <p:animEffect transition="in" filter="wipe(down)">
                                      <p:cBhvr>
                                        <p:cTn id="68" dur="500"/>
                                        <p:tgtEl>
                                          <p:spTgt spid="280595"/>
                                        </p:tgtEl>
                                      </p:cBhvr>
                                    </p:animEffect>
                                  </p:childTnLst>
                                </p:cTn>
                              </p:par>
                              <p:par>
                                <p:cTn id="69" presetID="55" presetClass="entr" presetSubtype="0" fill="hold" nodeType="withEffect">
                                  <p:stCondLst>
                                    <p:cond delay="0"/>
                                  </p:stCondLst>
                                  <p:childTnLst>
                                    <p:set>
                                      <p:cBhvr>
                                        <p:cTn id="70" dur="1" fill="hold">
                                          <p:stCondLst>
                                            <p:cond delay="0"/>
                                          </p:stCondLst>
                                        </p:cTn>
                                        <p:tgtEl>
                                          <p:spTgt spid="280588"/>
                                        </p:tgtEl>
                                        <p:attrNameLst>
                                          <p:attrName>style.visibility</p:attrName>
                                        </p:attrNameLst>
                                      </p:cBhvr>
                                      <p:to>
                                        <p:strVal val="visible"/>
                                      </p:to>
                                    </p:set>
                                    <p:anim calcmode="lin" valueType="num">
                                      <p:cBhvr>
                                        <p:cTn id="71" dur="1000" fill="hold"/>
                                        <p:tgtEl>
                                          <p:spTgt spid="280588"/>
                                        </p:tgtEl>
                                        <p:attrNameLst>
                                          <p:attrName>ppt_w</p:attrName>
                                        </p:attrNameLst>
                                      </p:cBhvr>
                                      <p:tavLst>
                                        <p:tav tm="0">
                                          <p:val>
                                            <p:strVal val="#ppt_w*0.70"/>
                                          </p:val>
                                        </p:tav>
                                        <p:tav tm="100000">
                                          <p:val>
                                            <p:strVal val="#ppt_w"/>
                                          </p:val>
                                        </p:tav>
                                      </p:tavLst>
                                    </p:anim>
                                    <p:anim calcmode="lin" valueType="num">
                                      <p:cBhvr>
                                        <p:cTn id="72" dur="1000" fill="hold"/>
                                        <p:tgtEl>
                                          <p:spTgt spid="280588"/>
                                        </p:tgtEl>
                                        <p:attrNameLst>
                                          <p:attrName>ppt_h</p:attrName>
                                        </p:attrNameLst>
                                      </p:cBhvr>
                                      <p:tavLst>
                                        <p:tav tm="0">
                                          <p:val>
                                            <p:strVal val="#ppt_h"/>
                                          </p:val>
                                        </p:tav>
                                        <p:tav tm="100000">
                                          <p:val>
                                            <p:strVal val="#ppt_h"/>
                                          </p:val>
                                        </p:tav>
                                      </p:tavLst>
                                    </p:anim>
                                    <p:animEffect transition="in" filter="fade">
                                      <p:cBhvr>
                                        <p:cTn id="73" dur="1000"/>
                                        <p:tgtEl>
                                          <p:spTgt spid="280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4" grpId="0" animBg="1"/>
      <p:bldP spid="280585" grpId="0" animBg="1"/>
      <p:bldP spid="280586" grpId="0" animBg="1"/>
      <p:bldP spid="280589" grpId="0" animBg="1"/>
      <p:bldP spid="280590" grpId="0" animBg="1"/>
      <p:bldP spid="280593" grpId="0"/>
      <p:bldP spid="2805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B1D53-1795-4B89-ABA0-C2BC4BB7D808}"/>
              </a:ext>
            </a:extLst>
          </p:cNvPr>
          <p:cNvSpPr>
            <a:spLocks noGrp="1"/>
          </p:cNvSpPr>
          <p:nvPr>
            <p:ph type="title"/>
          </p:nvPr>
        </p:nvSpPr>
        <p:spPr>
          <a:solidFill>
            <a:schemeClr val="accent5">
              <a:lumMod val="20000"/>
              <a:lumOff val="80000"/>
            </a:schemeClr>
          </a:solidFill>
          <a:ln>
            <a:solidFill>
              <a:schemeClr val="tx1"/>
            </a:solidFill>
          </a:ln>
        </p:spPr>
        <p:txBody>
          <a:bodyPr/>
          <a:lstStyle/>
          <a:p>
            <a:r>
              <a:rPr lang="fr-FR" dirty="0" err="1"/>
              <a:t>Useful</a:t>
            </a:r>
            <a:r>
              <a:rPr lang="fr-FR" dirty="0"/>
              <a:t> for valuation</a:t>
            </a:r>
          </a:p>
        </p:txBody>
      </p:sp>
      <p:sp>
        <p:nvSpPr>
          <p:cNvPr id="3" name="Espace réservé du contenu 2">
            <a:extLst>
              <a:ext uri="{FF2B5EF4-FFF2-40B4-BE49-F238E27FC236}">
                <a16:creationId xmlns:a16="http://schemas.microsoft.com/office/drawing/2014/main" id="{04A33A2B-88C1-4327-A69D-7B5EA9F91A36}"/>
              </a:ext>
            </a:extLst>
          </p:cNvPr>
          <p:cNvSpPr>
            <a:spLocks noGrp="1"/>
          </p:cNvSpPr>
          <p:nvPr>
            <p:ph idx="1"/>
          </p:nvPr>
        </p:nvSpPr>
        <p:spPr>
          <a:solidFill>
            <a:schemeClr val="accent5">
              <a:lumMod val="20000"/>
              <a:lumOff val="80000"/>
            </a:schemeClr>
          </a:solidFill>
          <a:ln>
            <a:solidFill>
              <a:schemeClr val="tx1"/>
            </a:solidFill>
          </a:ln>
        </p:spPr>
        <p:txBody>
          <a:bodyPr/>
          <a:lstStyle/>
          <a:p>
            <a:r>
              <a:rPr lang="fr-FR" dirty="0" err="1"/>
              <a:t>Perpetuities</a:t>
            </a:r>
            <a:r>
              <a:rPr lang="fr-FR" dirty="0"/>
              <a:t> and </a:t>
            </a:r>
            <a:r>
              <a:rPr lang="fr-FR" dirty="0" err="1"/>
              <a:t>annuities</a:t>
            </a:r>
            <a:endParaRPr lang="fr-FR" dirty="0"/>
          </a:p>
          <a:p>
            <a:pPr lvl="1"/>
            <a:r>
              <a:rPr lang="fr-FR" dirty="0" err="1"/>
              <a:t>Annuities</a:t>
            </a:r>
            <a:r>
              <a:rPr lang="fr-FR" dirty="0"/>
              <a:t>: </a:t>
            </a:r>
            <a:r>
              <a:rPr lang="fr-FR" dirty="0" err="1"/>
              <a:t>limited</a:t>
            </a:r>
            <a:r>
              <a:rPr lang="fr-FR" dirty="0"/>
              <a:t> horizon, </a:t>
            </a:r>
            <a:r>
              <a:rPr lang="fr-FR" dirty="0" err="1"/>
              <a:t>expected</a:t>
            </a:r>
            <a:r>
              <a:rPr lang="fr-FR" dirty="0"/>
              <a:t> cash flows are </a:t>
            </a:r>
            <a:r>
              <a:rPr lang="fr-FR" dirty="0" err="1"/>
              <a:t>assumed</a:t>
            </a:r>
            <a:r>
              <a:rPr lang="fr-FR" dirty="0"/>
              <a:t> to </a:t>
            </a:r>
            <a:r>
              <a:rPr lang="fr-FR" dirty="0" err="1"/>
              <a:t>be</a:t>
            </a:r>
            <a:r>
              <a:rPr lang="fr-FR" dirty="0"/>
              <a:t> the </a:t>
            </a:r>
            <a:r>
              <a:rPr lang="fr-FR" dirty="0" err="1"/>
              <a:t>same</a:t>
            </a:r>
            <a:r>
              <a:rPr lang="fr-FR" dirty="0"/>
              <a:t>  or are </a:t>
            </a:r>
            <a:r>
              <a:rPr lang="fr-FR" dirty="0" err="1"/>
              <a:t>linked</a:t>
            </a:r>
            <a:r>
              <a:rPr lang="fr-FR" dirty="0"/>
              <a:t> by a </a:t>
            </a:r>
            <a:r>
              <a:rPr lang="fr-FR" dirty="0" err="1"/>
              <a:t>growth</a:t>
            </a:r>
            <a:r>
              <a:rPr lang="fr-FR" dirty="0"/>
              <a:t> rate.</a:t>
            </a:r>
          </a:p>
          <a:p>
            <a:pPr lvl="1"/>
            <a:r>
              <a:rPr lang="fr-FR" dirty="0" err="1"/>
              <a:t>Perpetuities</a:t>
            </a:r>
            <a:r>
              <a:rPr lang="fr-FR" dirty="0"/>
              <a:t>: </a:t>
            </a:r>
            <a:r>
              <a:rPr lang="fr-FR" dirty="0" err="1"/>
              <a:t>unlimited</a:t>
            </a:r>
            <a:r>
              <a:rPr lang="fr-FR" dirty="0"/>
              <a:t> horizon</a:t>
            </a:r>
          </a:p>
          <a:p>
            <a:pPr lvl="2"/>
            <a:r>
              <a:rPr lang="fr-FR" dirty="0" err="1"/>
              <a:t>Stationnary</a:t>
            </a:r>
            <a:r>
              <a:rPr lang="fr-FR" dirty="0"/>
              <a:t> model</a:t>
            </a:r>
          </a:p>
          <a:p>
            <a:pPr lvl="2"/>
            <a:r>
              <a:rPr lang="fr-FR" dirty="0"/>
              <a:t>Regular </a:t>
            </a:r>
            <a:r>
              <a:rPr lang="fr-FR" dirty="0" err="1"/>
              <a:t>growth</a:t>
            </a:r>
            <a:r>
              <a:rPr lang="fr-FR" dirty="0"/>
              <a:t> model (</a:t>
            </a:r>
            <a:r>
              <a:rPr lang="fr-FR" dirty="0" err="1"/>
              <a:t>eg</a:t>
            </a:r>
            <a:r>
              <a:rPr lang="fr-FR" dirty="0"/>
              <a:t>: Gordon/Shapiro model)</a:t>
            </a:r>
          </a:p>
        </p:txBody>
      </p:sp>
      <p:sp>
        <p:nvSpPr>
          <p:cNvPr id="4" name="Espace réservé du numéro de diapositive 3">
            <a:extLst>
              <a:ext uri="{FF2B5EF4-FFF2-40B4-BE49-F238E27FC236}">
                <a16:creationId xmlns:a16="http://schemas.microsoft.com/office/drawing/2014/main" id="{E3B1C426-64E1-4046-A287-EBD9DA9878E3}"/>
              </a:ext>
            </a:extLst>
          </p:cNvPr>
          <p:cNvSpPr>
            <a:spLocks noGrp="1"/>
          </p:cNvSpPr>
          <p:nvPr>
            <p:ph type="sldNum" sz="quarter" idx="12"/>
          </p:nvPr>
        </p:nvSpPr>
        <p:spPr/>
        <p:txBody>
          <a:bodyPr/>
          <a:lstStyle/>
          <a:p>
            <a:fld id="{68B63003-A09D-474D-9BEE-5C2490413304}" type="slidenum">
              <a:rPr lang="fr-FR" smtClean="0"/>
              <a:pPr/>
              <a:t>21</a:t>
            </a:fld>
            <a:endParaRPr lang="fr-FR"/>
          </a:p>
        </p:txBody>
      </p:sp>
      <p:sp>
        <p:nvSpPr>
          <p:cNvPr id="5" name="Espace réservé de la date 4">
            <a:extLst>
              <a:ext uri="{FF2B5EF4-FFF2-40B4-BE49-F238E27FC236}">
                <a16:creationId xmlns:a16="http://schemas.microsoft.com/office/drawing/2014/main" id="{5309B763-6DBA-42B8-8828-793270CF5125}"/>
              </a:ext>
            </a:extLst>
          </p:cNvPr>
          <p:cNvSpPr>
            <a:spLocks noGrp="1"/>
          </p:cNvSpPr>
          <p:nvPr>
            <p:ph type="dt" sz="half" idx="13"/>
          </p:nvPr>
        </p:nvSpPr>
        <p:spPr/>
        <p:txBody>
          <a:bodyPr/>
          <a:lstStyle/>
          <a:p>
            <a:pPr>
              <a:defRPr/>
            </a:pPr>
            <a:r>
              <a:rPr lang="fr-FR"/>
              <a:t>S. Bourjade, E. Gray and N. Nalpas - Toulouse Business School</a:t>
            </a:r>
            <a:endParaRPr lang="fr-FR" dirty="0"/>
          </a:p>
        </p:txBody>
      </p:sp>
    </p:spTree>
    <p:extLst>
      <p:ext uri="{BB962C8B-B14F-4D97-AF65-F5344CB8AC3E}">
        <p14:creationId xmlns:p14="http://schemas.microsoft.com/office/powerpoint/2010/main" val="408885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numéro de diapositive 4"/>
          <p:cNvSpPr>
            <a:spLocks noGrp="1"/>
          </p:cNvSpPr>
          <p:nvPr>
            <p:ph type="sldNum" sz="quarter" idx="12"/>
          </p:nvPr>
        </p:nvSpPr>
        <p:spPr>
          <a:noFill/>
        </p:spPr>
        <p:txBody>
          <a:bodyPr/>
          <a:lstStyle/>
          <a:p>
            <a:fld id="{952899B1-D4B7-41F0-A998-B9EEADC549DC}" type="slidenum">
              <a:rPr lang="fr-FR" smtClean="0">
                <a:latin typeface="Arial" charset="0"/>
              </a:rPr>
              <a:pPr/>
              <a:t>22</a:t>
            </a:fld>
            <a:endParaRPr lang="fr-FR">
              <a:latin typeface="Arial" charset="0"/>
            </a:endParaRPr>
          </a:p>
        </p:txBody>
      </p:sp>
      <p:sp>
        <p:nvSpPr>
          <p:cNvPr id="14341" name="Rectangle 4"/>
          <p:cNvSpPr>
            <a:spLocks noChangeArrowheads="1"/>
          </p:cNvSpPr>
          <p:nvPr/>
        </p:nvSpPr>
        <p:spPr bwMode="auto">
          <a:xfrm>
            <a:off x="900113" y="2645931"/>
            <a:ext cx="7696200" cy="3048000"/>
          </a:xfrm>
          <a:prstGeom prst="rect">
            <a:avLst/>
          </a:prstGeom>
          <a:noFill/>
          <a:ln w="9525">
            <a:noFill/>
            <a:miter lim="800000"/>
            <a:headEnd/>
            <a:tailEnd/>
          </a:ln>
        </p:spPr>
        <p:txBody>
          <a:bodyPr lIns="92075" tIns="46038" rIns="92075" bIns="46038"/>
          <a:lstStyle/>
          <a:p>
            <a:pPr marL="381000" indent="-285750" algn="just" eaLnBrk="0" hangingPunct="0">
              <a:lnSpc>
                <a:spcPct val="30000"/>
              </a:lnSpc>
              <a:spcBef>
                <a:spcPct val="20000"/>
              </a:spcBef>
            </a:pPr>
            <a:endParaRPr lang="fr-FR" sz="1600"/>
          </a:p>
        </p:txBody>
      </p:sp>
      <p:sp>
        <p:nvSpPr>
          <p:cNvPr id="14342" name="Text Box 5"/>
          <p:cNvSpPr txBox="1">
            <a:spLocks noChangeArrowheads="1"/>
          </p:cNvSpPr>
          <p:nvPr/>
        </p:nvSpPr>
        <p:spPr bwMode="auto">
          <a:xfrm>
            <a:off x="0" y="2074332"/>
            <a:ext cx="9108504" cy="1723549"/>
          </a:xfrm>
          <a:prstGeom prst="rect">
            <a:avLst/>
          </a:prstGeom>
          <a:noFill/>
          <a:ln w="9525">
            <a:noFill/>
            <a:miter lim="800000"/>
            <a:headEnd/>
            <a:tailEnd/>
          </a:ln>
        </p:spPr>
        <p:txBody>
          <a:bodyPr wrap="square">
            <a:spAutoFit/>
          </a:bodyPr>
          <a:lstStyle/>
          <a:p>
            <a:pPr algn="l">
              <a:buFont typeface="Wingdings" pitchFamily="2" charset="2"/>
              <a:buChar char="Ø"/>
            </a:pPr>
            <a:r>
              <a:rPr lang="en-US" b="1" dirty="0"/>
              <a:t> Initial outlay </a:t>
            </a:r>
            <a:r>
              <a:rPr lang="en-US" dirty="0"/>
              <a:t>(costs of equipment, staff training, installation costs…)</a:t>
            </a:r>
          </a:p>
          <a:p>
            <a:pPr algn="l"/>
            <a:endParaRPr lang="en-US" sz="1000" b="1" dirty="0"/>
          </a:p>
          <a:p>
            <a:pPr algn="l">
              <a:buFont typeface="Wingdings" pitchFamily="2" charset="2"/>
              <a:buChar char="Ø"/>
            </a:pPr>
            <a:r>
              <a:rPr lang="en-US" b="1" dirty="0"/>
              <a:t> Periodic CFs</a:t>
            </a:r>
            <a:r>
              <a:rPr lang="en-US" dirty="0"/>
              <a:t>: </a:t>
            </a:r>
            <a:r>
              <a:rPr lang="en-US" b="1" u="sng" dirty="0"/>
              <a:t>Incremental</a:t>
            </a:r>
            <a:r>
              <a:rPr lang="en-US" dirty="0"/>
              <a:t> (or differential) Cash Flows over the life of the project</a:t>
            </a:r>
          </a:p>
          <a:p>
            <a:endParaRPr lang="en-US" sz="600" dirty="0"/>
          </a:p>
          <a:p>
            <a:pPr>
              <a:buFont typeface="Symbol"/>
              <a:buChar char="Þ"/>
            </a:pPr>
            <a:r>
              <a:rPr lang="en-US" dirty="0"/>
              <a:t>Determination of the (Incremental) </a:t>
            </a:r>
            <a:r>
              <a:rPr lang="en-US" b="1" dirty="0"/>
              <a:t>Free Cash Flows </a:t>
            </a:r>
            <a:r>
              <a:rPr lang="en-US" dirty="0"/>
              <a:t>(FCF) of the project</a:t>
            </a:r>
          </a:p>
          <a:p>
            <a:endParaRPr lang="en-US" dirty="0"/>
          </a:p>
          <a:p>
            <a:pPr algn="l">
              <a:buFont typeface="Wingdings" pitchFamily="2" charset="2"/>
              <a:buChar char="Ø"/>
            </a:pPr>
            <a:r>
              <a:rPr lang="en-US" dirty="0"/>
              <a:t> </a:t>
            </a:r>
            <a:r>
              <a:rPr lang="en-US" b="1" dirty="0"/>
              <a:t>Terminal Cash Flow </a:t>
            </a:r>
            <a:r>
              <a:rPr lang="en-US" dirty="0"/>
              <a:t>(CFs corresponding to the liquidation of the assets of the project)</a:t>
            </a:r>
          </a:p>
        </p:txBody>
      </p:sp>
      <p:grpSp>
        <p:nvGrpSpPr>
          <p:cNvPr id="2" name="Group 7"/>
          <p:cNvGrpSpPr>
            <a:grpSpLocks/>
          </p:cNvGrpSpPr>
          <p:nvPr/>
        </p:nvGrpSpPr>
        <p:grpSpPr bwMode="auto">
          <a:xfrm>
            <a:off x="327025" y="4997615"/>
            <a:ext cx="8229600" cy="909709"/>
            <a:chOff x="206" y="2308"/>
            <a:chExt cx="5184" cy="684"/>
          </a:xfrm>
        </p:grpSpPr>
        <p:grpSp>
          <p:nvGrpSpPr>
            <p:cNvPr id="3" name="Group 8"/>
            <p:cNvGrpSpPr>
              <a:grpSpLocks/>
            </p:cNvGrpSpPr>
            <p:nvPr/>
          </p:nvGrpSpPr>
          <p:grpSpPr bwMode="auto">
            <a:xfrm>
              <a:off x="324" y="2308"/>
              <a:ext cx="4920" cy="312"/>
              <a:chOff x="324" y="2308"/>
              <a:chExt cx="4920" cy="312"/>
            </a:xfrm>
          </p:grpSpPr>
          <p:sp>
            <p:nvSpPr>
              <p:cNvPr id="14369" name="Line 9"/>
              <p:cNvSpPr>
                <a:spLocks noChangeShapeType="1"/>
              </p:cNvSpPr>
              <p:nvPr/>
            </p:nvSpPr>
            <p:spPr bwMode="auto">
              <a:xfrm>
                <a:off x="324" y="2464"/>
                <a:ext cx="4908" cy="0"/>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0" name="Line 10"/>
              <p:cNvSpPr>
                <a:spLocks noChangeShapeType="1"/>
              </p:cNvSpPr>
              <p:nvPr/>
            </p:nvSpPr>
            <p:spPr bwMode="auto">
              <a:xfrm>
                <a:off x="5244" y="2328"/>
                <a:ext cx="0" cy="252"/>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1" name="Line 11"/>
              <p:cNvSpPr>
                <a:spLocks noChangeShapeType="1"/>
              </p:cNvSpPr>
              <p:nvPr/>
            </p:nvSpPr>
            <p:spPr bwMode="auto">
              <a:xfrm>
                <a:off x="1068" y="2320"/>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2" name="Line 12"/>
              <p:cNvSpPr>
                <a:spLocks noChangeShapeType="1"/>
              </p:cNvSpPr>
              <p:nvPr/>
            </p:nvSpPr>
            <p:spPr bwMode="auto">
              <a:xfrm>
                <a:off x="324" y="2344"/>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3" name="Line 13"/>
              <p:cNvSpPr>
                <a:spLocks noChangeShapeType="1"/>
              </p:cNvSpPr>
              <p:nvPr/>
            </p:nvSpPr>
            <p:spPr bwMode="auto">
              <a:xfrm>
                <a:off x="1644" y="2320"/>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4" name="Line 14"/>
              <p:cNvSpPr>
                <a:spLocks noChangeShapeType="1"/>
              </p:cNvSpPr>
              <p:nvPr/>
            </p:nvSpPr>
            <p:spPr bwMode="auto">
              <a:xfrm>
                <a:off x="2220" y="2308"/>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5" name="Line 15"/>
              <p:cNvSpPr>
                <a:spLocks noChangeShapeType="1"/>
              </p:cNvSpPr>
              <p:nvPr/>
            </p:nvSpPr>
            <p:spPr bwMode="auto">
              <a:xfrm>
                <a:off x="2796" y="2320"/>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6" name="Line 16"/>
              <p:cNvSpPr>
                <a:spLocks noChangeShapeType="1"/>
              </p:cNvSpPr>
              <p:nvPr/>
            </p:nvSpPr>
            <p:spPr bwMode="auto">
              <a:xfrm>
                <a:off x="3948" y="2320"/>
                <a:ext cx="0" cy="300"/>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7" name="Line 17"/>
              <p:cNvSpPr>
                <a:spLocks noChangeShapeType="1"/>
              </p:cNvSpPr>
              <p:nvPr/>
            </p:nvSpPr>
            <p:spPr bwMode="auto">
              <a:xfrm>
                <a:off x="4524" y="2320"/>
                <a:ext cx="0" cy="26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78" name="Line 18"/>
              <p:cNvSpPr>
                <a:spLocks noChangeShapeType="1"/>
              </p:cNvSpPr>
              <p:nvPr/>
            </p:nvSpPr>
            <p:spPr bwMode="auto">
              <a:xfrm>
                <a:off x="3372" y="2320"/>
                <a:ext cx="0" cy="264"/>
              </a:xfrm>
              <a:prstGeom prst="line">
                <a:avLst/>
              </a:prstGeom>
              <a:noFill/>
              <a:ln w="50800">
                <a:solidFill>
                  <a:schemeClr val="tx1"/>
                </a:solidFill>
                <a:round/>
                <a:headEnd type="none" w="sm" len="sm"/>
                <a:tailEnd type="none" w="sm" len="sm"/>
              </a:ln>
            </p:spPr>
            <p:txBody>
              <a:bodyPr wrap="none" anchor="ctr"/>
              <a:lstStyle/>
              <a:p>
                <a:endParaRPr lang="fr-FR"/>
              </a:p>
            </p:txBody>
          </p:sp>
        </p:grpSp>
        <p:sp>
          <p:nvSpPr>
            <p:cNvPr id="14360" name="Rectangle 19"/>
            <p:cNvSpPr>
              <a:spLocks noChangeArrowheads="1"/>
            </p:cNvSpPr>
            <p:nvPr/>
          </p:nvSpPr>
          <p:spPr bwMode="auto">
            <a:xfrm>
              <a:off x="206"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0</a:t>
              </a:r>
            </a:p>
          </p:txBody>
        </p:sp>
        <p:sp>
          <p:nvSpPr>
            <p:cNvPr id="14361" name="Rectangle 20"/>
            <p:cNvSpPr>
              <a:spLocks noChangeArrowheads="1"/>
            </p:cNvSpPr>
            <p:nvPr/>
          </p:nvSpPr>
          <p:spPr bwMode="auto">
            <a:xfrm>
              <a:off x="938"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1</a:t>
              </a:r>
            </a:p>
          </p:txBody>
        </p:sp>
        <p:sp>
          <p:nvSpPr>
            <p:cNvPr id="14362" name="Rectangle 21"/>
            <p:cNvSpPr>
              <a:spLocks noChangeArrowheads="1"/>
            </p:cNvSpPr>
            <p:nvPr/>
          </p:nvSpPr>
          <p:spPr bwMode="auto">
            <a:xfrm>
              <a:off x="1526"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2</a:t>
              </a:r>
            </a:p>
          </p:txBody>
        </p:sp>
        <p:sp>
          <p:nvSpPr>
            <p:cNvPr id="14363" name="Rectangle 22"/>
            <p:cNvSpPr>
              <a:spLocks noChangeArrowheads="1"/>
            </p:cNvSpPr>
            <p:nvPr/>
          </p:nvSpPr>
          <p:spPr bwMode="auto">
            <a:xfrm>
              <a:off x="2090"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3</a:t>
              </a:r>
            </a:p>
          </p:txBody>
        </p:sp>
        <p:sp>
          <p:nvSpPr>
            <p:cNvPr id="14364" name="Rectangle 23"/>
            <p:cNvSpPr>
              <a:spLocks noChangeArrowheads="1"/>
            </p:cNvSpPr>
            <p:nvPr/>
          </p:nvSpPr>
          <p:spPr bwMode="auto">
            <a:xfrm>
              <a:off x="2678"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4</a:t>
              </a:r>
            </a:p>
          </p:txBody>
        </p:sp>
        <p:sp>
          <p:nvSpPr>
            <p:cNvPr id="14365" name="Rectangle 24"/>
            <p:cNvSpPr>
              <a:spLocks noChangeArrowheads="1"/>
            </p:cNvSpPr>
            <p:nvPr/>
          </p:nvSpPr>
          <p:spPr bwMode="auto">
            <a:xfrm>
              <a:off x="3254"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5</a:t>
              </a:r>
            </a:p>
          </p:txBody>
        </p:sp>
        <p:sp>
          <p:nvSpPr>
            <p:cNvPr id="14366" name="Rectangle 25"/>
            <p:cNvSpPr>
              <a:spLocks noChangeArrowheads="1"/>
            </p:cNvSpPr>
            <p:nvPr/>
          </p:nvSpPr>
          <p:spPr bwMode="auto">
            <a:xfrm>
              <a:off x="5114" y="2588"/>
              <a:ext cx="276"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n</a:t>
              </a:r>
            </a:p>
          </p:txBody>
        </p:sp>
        <p:sp>
          <p:nvSpPr>
            <p:cNvPr id="14367" name="Rectangle 26"/>
            <p:cNvSpPr>
              <a:spLocks noChangeArrowheads="1"/>
            </p:cNvSpPr>
            <p:nvPr/>
          </p:nvSpPr>
          <p:spPr bwMode="auto">
            <a:xfrm>
              <a:off x="3806" y="2588"/>
              <a:ext cx="260" cy="404"/>
            </a:xfrm>
            <a:prstGeom prst="rect">
              <a:avLst/>
            </a:prstGeom>
            <a:noFill/>
            <a:ln w="9525">
              <a:noFill/>
              <a:miter lim="800000"/>
              <a:headEnd/>
              <a:tailEnd/>
            </a:ln>
          </p:spPr>
          <p:txBody>
            <a:bodyPr wrap="none" lIns="92075" tIns="46038" rIns="92075" bIns="46038">
              <a:spAutoFit/>
            </a:bodyPr>
            <a:lstStyle/>
            <a:p>
              <a:pPr algn="l" eaLnBrk="0" hangingPunct="0"/>
              <a:r>
                <a:rPr lang="en-US" sz="3600" b="1"/>
                <a:t>6</a:t>
              </a:r>
            </a:p>
          </p:txBody>
        </p:sp>
        <p:sp>
          <p:nvSpPr>
            <p:cNvPr id="14368" name="Rectangle 27"/>
            <p:cNvSpPr>
              <a:spLocks noChangeArrowheads="1"/>
            </p:cNvSpPr>
            <p:nvPr/>
          </p:nvSpPr>
          <p:spPr bwMode="auto">
            <a:xfrm>
              <a:off x="4322" y="2550"/>
              <a:ext cx="516" cy="442"/>
            </a:xfrm>
            <a:prstGeom prst="rect">
              <a:avLst/>
            </a:prstGeom>
            <a:noFill/>
            <a:ln w="9525">
              <a:noFill/>
              <a:miter lim="800000"/>
              <a:headEnd/>
              <a:tailEnd/>
            </a:ln>
          </p:spPr>
          <p:txBody>
            <a:bodyPr wrap="none" lIns="92075" tIns="46038" rIns="92075" bIns="46038">
              <a:spAutoFit/>
            </a:bodyPr>
            <a:lstStyle/>
            <a:p>
              <a:pPr algn="l" eaLnBrk="0" hangingPunct="0"/>
              <a:r>
                <a:rPr lang="en-US" sz="4000" b="1"/>
                <a:t>. . .</a:t>
              </a:r>
            </a:p>
          </p:txBody>
        </p:sp>
      </p:grpSp>
      <p:sp>
        <p:nvSpPr>
          <p:cNvPr id="14345" name="Rectangle 28"/>
          <p:cNvSpPr>
            <a:spLocks noChangeArrowheads="1"/>
          </p:cNvSpPr>
          <p:nvPr/>
        </p:nvSpPr>
        <p:spPr bwMode="auto">
          <a:xfrm>
            <a:off x="7583636" y="4158372"/>
            <a:ext cx="1495602" cy="831639"/>
          </a:xfrm>
          <a:prstGeom prst="rect">
            <a:avLst/>
          </a:prstGeom>
          <a:solidFill>
            <a:schemeClr val="bg1"/>
          </a:solidFill>
          <a:ln w="9525">
            <a:miter lim="800000"/>
            <a:headEnd/>
            <a:tailEnd/>
          </a:ln>
          <a:scene3d>
            <a:camera prst="legacyPerspectiveBottom"/>
            <a:lightRig rig="legacyFlat3" dir="t"/>
          </a:scene3d>
          <a:sp3d extrusionH="887400" prstMaterial="legacyMetal">
            <a:bevelT w="13500" h="13500" prst="angle"/>
            <a:bevelB w="13500" h="13500" prst="angle"/>
            <a:extrusionClr>
              <a:schemeClr val="bg1"/>
            </a:extrusionClr>
          </a:sp3d>
        </p:spPr>
        <p:txBody>
          <a:bodyPr wrap="none" lIns="92075" tIns="46038" rIns="92075" bIns="46038">
            <a:spAutoFit/>
            <a:flatTx/>
          </a:bodyPr>
          <a:lstStyle/>
          <a:p>
            <a:pPr algn="l" eaLnBrk="0" hangingPunct="0"/>
            <a:r>
              <a:rPr lang="en-US" sz="2400" b="1" dirty="0">
                <a:solidFill>
                  <a:srgbClr val="FFFF00"/>
                </a:solidFill>
              </a:rPr>
              <a:t>Terminal</a:t>
            </a:r>
          </a:p>
          <a:p>
            <a:pPr algn="l" eaLnBrk="0" hangingPunct="0"/>
            <a:r>
              <a:rPr lang="en-US" sz="2400" b="1" dirty="0">
                <a:solidFill>
                  <a:srgbClr val="FFFF00"/>
                </a:solidFill>
              </a:rPr>
              <a:t>Cash flow</a:t>
            </a:r>
          </a:p>
        </p:txBody>
      </p:sp>
      <p:grpSp>
        <p:nvGrpSpPr>
          <p:cNvPr id="4" name="Group 29"/>
          <p:cNvGrpSpPr>
            <a:grpSpLocks/>
          </p:cNvGrpSpPr>
          <p:nvPr/>
        </p:nvGrpSpPr>
        <p:grpSpPr bwMode="auto">
          <a:xfrm>
            <a:off x="1638300" y="5907324"/>
            <a:ext cx="6686550" cy="462834"/>
            <a:chOff x="1032" y="2992"/>
            <a:chExt cx="4212" cy="348"/>
          </a:xfrm>
        </p:grpSpPr>
        <p:sp>
          <p:nvSpPr>
            <p:cNvPr id="14356" name="Line 30"/>
            <p:cNvSpPr>
              <a:spLocks noChangeShapeType="1"/>
            </p:cNvSpPr>
            <p:nvPr/>
          </p:nvSpPr>
          <p:spPr bwMode="auto">
            <a:xfrm>
              <a:off x="1032" y="2992"/>
              <a:ext cx="0" cy="348"/>
            </a:xfrm>
            <a:prstGeom prst="line">
              <a:avLst/>
            </a:prstGeom>
            <a:noFill/>
            <a:ln w="50800">
              <a:solidFill>
                <a:srgbClr val="FFFFFF"/>
              </a:solidFill>
              <a:round/>
              <a:headEnd type="none" w="sm" len="sm"/>
              <a:tailEnd type="none" w="sm" len="sm"/>
            </a:ln>
          </p:spPr>
          <p:txBody>
            <a:bodyPr wrap="none" anchor="ctr"/>
            <a:lstStyle/>
            <a:p>
              <a:endParaRPr lang="fr-FR"/>
            </a:p>
          </p:txBody>
        </p:sp>
        <p:sp>
          <p:nvSpPr>
            <p:cNvPr id="14357" name="Line 31"/>
            <p:cNvSpPr>
              <a:spLocks noChangeShapeType="1"/>
            </p:cNvSpPr>
            <p:nvPr/>
          </p:nvSpPr>
          <p:spPr bwMode="auto">
            <a:xfrm>
              <a:off x="5244" y="2992"/>
              <a:ext cx="0" cy="348"/>
            </a:xfrm>
            <a:prstGeom prst="line">
              <a:avLst/>
            </a:prstGeom>
            <a:noFill/>
            <a:ln w="50800">
              <a:solidFill>
                <a:srgbClr val="FFFFFF"/>
              </a:solidFill>
              <a:round/>
              <a:headEnd type="none" w="sm" len="sm"/>
              <a:tailEnd type="none" w="sm" len="sm"/>
            </a:ln>
          </p:spPr>
          <p:txBody>
            <a:bodyPr wrap="none" anchor="ctr"/>
            <a:lstStyle/>
            <a:p>
              <a:endParaRPr lang="fr-FR"/>
            </a:p>
          </p:txBody>
        </p:sp>
        <p:sp>
          <p:nvSpPr>
            <p:cNvPr id="14358" name="Line 32"/>
            <p:cNvSpPr>
              <a:spLocks noChangeShapeType="1"/>
            </p:cNvSpPr>
            <p:nvPr/>
          </p:nvSpPr>
          <p:spPr bwMode="auto">
            <a:xfrm>
              <a:off x="1032" y="3336"/>
              <a:ext cx="4212" cy="0"/>
            </a:xfrm>
            <a:prstGeom prst="line">
              <a:avLst/>
            </a:prstGeom>
            <a:noFill/>
            <a:ln w="50800">
              <a:solidFill>
                <a:srgbClr val="FFFFFF"/>
              </a:solidFill>
              <a:round/>
              <a:headEnd type="none" w="sm" len="sm"/>
              <a:tailEnd type="none" w="sm" len="sm"/>
            </a:ln>
          </p:spPr>
          <p:txBody>
            <a:bodyPr wrap="none" anchor="ctr"/>
            <a:lstStyle/>
            <a:p>
              <a:endParaRPr lang="fr-FR"/>
            </a:p>
          </p:txBody>
        </p:sp>
      </p:grpSp>
      <p:sp>
        <p:nvSpPr>
          <p:cNvPr id="14347" name="Rectangle 33"/>
          <p:cNvSpPr>
            <a:spLocks noChangeArrowheads="1"/>
          </p:cNvSpPr>
          <p:nvPr/>
        </p:nvSpPr>
        <p:spPr bwMode="auto">
          <a:xfrm>
            <a:off x="3203848" y="6126771"/>
            <a:ext cx="2869375" cy="462307"/>
          </a:xfrm>
          <a:prstGeom prst="rect">
            <a:avLst/>
          </a:prstGeom>
          <a:solidFill>
            <a:schemeClr val="bg1"/>
          </a:solidFill>
          <a:ln w="9525">
            <a:miter lim="800000"/>
            <a:headEnd/>
            <a:tailEnd/>
          </a:ln>
          <a:scene3d>
            <a:camera prst="legacyPerspectiveBottom"/>
            <a:lightRig rig="legacyFlat3" dir="t"/>
          </a:scene3d>
          <a:sp3d extrusionH="887400" prstMaterial="legacyMetal">
            <a:bevelT w="13500" h="13500" prst="angle"/>
            <a:bevelB w="13500" h="13500" prst="angle"/>
            <a:extrusionClr>
              <a:schemeClr val="bg1"/>
            </a:extrusionClr>
          </a:sp3d>
        </p:spPr>
        <p:txBody>
          <a:bodyPr wrap="none" lIns="92075" tIns="46038" rIns="92075" bIns="46038">
            <a:spAutoFit/>
            <a:flatTx/>
          </a:bodyPr>
          <a:lstStyle/>
          <a:p>
            <a:pPr algn="l" eaLnBrk="0" hangingPunct="0"/>
            <a:r>
              <a:rPr lang="en-US" sz="2400" b="1" dirty="0">
                <a:solidFill>
                  <a:srgbClr val="FFFF00"/>
                </a:solidFill>
              </a:rPr>
              <a:t>Periodic Cash Flows</a:t>
            </a:r>
          </a:p>
        </p:txBody>
      </p:sp>
      <p:sp>
        <p:nvSpPr>
          <p:cNvPr id="14348" name="Rectangle 34"/>
          <p:cNvSpPr>
            <a:spLocks noChangeArrowheads="1"/>
          </p:cNvSpPr>
          <p:nvPr/>
        </p:nvSpPr>
        <p:spPr bwMode="auto">
          <a:xfrm>
            <a:off x="22796" y="4183772"/>
            <a:ext cx="1006686" cy="831639"/>
          </a:xfrm>
          <a:prstGeom prst="rect">
            <a:avLst/>
          </a:prstGeom>
          <a:solidFill>
            <a:schemeClr val="bg1"/>
          </a:solidFill>
          <a:ln w="9525">
            <a:miter lim="800000"/>
            <a:headEnd/>
            <a:tailEnd/>
          </a:ln>
          <a:scene3d>
            <a:camera prst="legacyPerspectiveBottom"/>
            <a:lightRig rig="legacyFlat3" dir="t"/>
          </a:scene3d>
          <a:sp3d extrusionH="887400" prstMaterial="legacyMetal">
            <a:bevelT w="13500" h="13500" prst="angle"/>
            <a:bevelB w="13500" h="13500" prst="angle"/>
            <a:extrusionClr>
              <a:schemeClr val="bg1"/>
            </a:extrusionClr>
          </a:sp3d>
        </p:spPr>
        <p:txBody>
          <a:bodyPr wrap="none" lIns="92075" tIns="46038" rIns="92075" bIns="46038">
            <a:spAutoFit/>
            <a:flatTx/>
          </a:bodyPr>
          <a:lstStyle/>
          <a:p>
            <a:pPr algn="l" eaLnBrk="0" hangingPunct="0"/>
            <a:r>
              <a:rPr lang="en-US" sz="2400" b="1" dirty="0">
                <a:solidFill>
                  <a:srgbClr val="FFFF00"/>
                </a:solidFill>
              </a:rPr>
              <a:t>Initial</a:t>
            </a:r>
          </a:p>
          <a:p>
            <a:pPr algn="l" eaLnBrk="0" hangingPunct="0"/>
            <a:r>
              <a:rPr lang="en-US" sz="2400" b="1" dirty="0">
                <a:solidFill>
                  <a:srgbClr val="FFFF00"/>
                </a:solidFill>
              </a:rPr>
              <a:t>outlay</a:t>
            </a:r>
          </a:p>
        </p:txBody>
      </p:sp>
      <p:sp>
        <p:nvSpPr>
          <p:cNvPr id="14350" name="Line 39"/>
          <p:cNvSpPr>
            <a:spLocks noChangeShapeType="1"/>
          </p:cNvSpPr>
          <p:nvPr/>
        </p:nvSpPr>
        <p:spPr bwMode="auto">
          <a:xfrm>
            <a:off x="1535113" y="5626098"/>
            <a:ext cx="0" cy="482784"/>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51" name="Line 40"/>
          <p:cNvSpPr>
            <a:spLocks noChangeShapeType="1"/>
          </p:cNvSpPr>
          <p:nvPr/>
        </p:nvSpPr>
        <p:spPr bwMode="auto">
          <a:xfrm>
            <a:off x="1509713" y="6096182"/>
            <a:ext cx="7056438" cy="0"/>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14352" name="Line 41"/>
          <p:cNvSpPr>
            <a:spLocks noChangeShapeType="1"/>
          </p:cNvSpPr>
          <p:nvPr/>
        </p:nvSpPr>
        <p:spPr bwMode="auto">
          <a:xfrm flipV="1">
            <a:off x="8558213" y="5505069"/>
            <a:ext cx="0" cy="603812"/>
          </a:xfrm>
          <a:prstGeom prst="line">
            <a:avLst/>
          </a:prstGeom>
          <a:noFill/>
          <a:ln w="50800">
            <a:solidFill>
              <a:schemeClr val="tx1"/>
            </a:solidFill>
            <a:round/>
            <a:headEnd type="none" w="sm" len="sm"/>
            <a:tailEnd type="none" w="sm" len="sm"/>
          </a:ln>
        </p:spPr>
        <p:txBody>
          <a:bodyPr wrap="none" anchor="ctr"/>
          <a:lstStyle/>
          <a:p>
            <a:endParaRPr lang="fr-FR"/>
          </a:p>
        </p:txBody>
      </p:sp>
      <p:sp>
        <p:nvSpPr>
          <p:cNvPr id="46" name="Text Box 5"/>
          <p:cNvSpPr txBox="1">
            <a:spLocks noChangeArrowheads="1"/>
          </p:cNvSpPr>
          <p:nvPr/>
        </p:nvSpPr>
        <p:spPr bwMode="auto">
          <a:xfrm>
            <a:off x="107504" y="1628800"/>
            <a:ext cx="9036496" cy="369332"/>
          </a:xfrm>
          <a:prstGeom prst="rect">
            <a:avLst/>
          </a:prstGeom>
          <a:noFill/>
          <a:ln w="9525">
            <a:noFill/>
            <a:miter lim="800000"/>
            <a:headEnd/>
            <a:tailEnd/>
          </a:ln>
        </p:spPr>
        <p:txBody>
          <a:bodyPr wrap="square">
            <a:spAutoFit/>
          </a:bodyPr>
          <a:lstStyle/>
          <a:p>
            <a:pPr marL="342900" indent="-342900" algn="l"/>
            <a:r>
              <a:rPr lang="en-US" b="1" i="1" u="sng" dirty="0"/>
              <a:t>Step 1 - Evaluate Cash Flows:</a:t>
            </a:r>
            <a:endParaRPr lang="en-US" i="1" dirty="0"/>
          </a:p>
        </p:txBody>
      </p:sp>
      <p:sp>
        <p:nvSpPr>
          <p:cNvPr id="40" name="AutoShape 7">
            <a:extLst>
              <a:ext uri="{FF2B5EF4-FFF2-40B4-BE49-F238E27FC236}">
                <a16:creationId xmlns:a16="http://schemas.microsoft.com/office/drawing/2014/main" id="{38236A46-D8ED-46B2-9F4C-8B951FBF541D}"/>
              </a:ext>
            </a:extLst>
          </p:cNvPr>
          <p:cNvSpPr>
            <a:spLocks noChangeArrowheads="1"/>
          </p:cNvSpPr>
          <p:nvPr/>
        </p:nvSpPr>
        <p:spPr bwMode="auto">
          <a:xfrm>
            <a:off x="895795" y="483141"/>
            <a:ext cx="7175500" cy="762000"/>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fr-FR" sz="4000" b="1" dirty="0" err="1">
                <a:solidFill>
                  <a:schemeClr val="tx2"/>
                </a:solidFill>
              </a:rPr>
              <a:t>Investing</a:t>
            </a:r>
            <a:endParaRPr lang="fr-FR" sz="4000" b="1" i="1" dirty="0">
              <a:solidFill>
                <a:schemeClr val="tx2"/>
              </a:solidFill>
            </a:endParaRPr>
          </a:p>
        </p:txBody>
      </p:sp>
    </p:spTree>
    <p:extLst>
      <p:ext uri="{BB962C8B-B14F-4D97-AF65-F5344CB8AC3E}">
        <p14:creationId xmlns:p14="http://schemas.microsoft.com/office/powerpoint/2010/main" val="5265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2" end="2"/>
                                            </p:txEl>
                                          </p:spTgt>
                                        </p:tgtEl>
                                        <p:attrNameLst>
                                          <p:attrName>style.visibility</p:attrName>
                                        </p:attrNameLst>
                                      </p:cBhvr>
                                      <p:to>
                                        <p:strVal val="visible"/>
                                      </p:to>
                                    </p:set>
                                  </p:childTnLst>
                                </p:cTn>
                              </p:par>
                              <p:par>
                                <p:cTn id="13" presetID="5" presetClass="entr" presetSubtype="10" fill="hold" grpId="0" nodeType="withEffect">
                                  <p:stCondLst>
                                    <p:cond delay="0"/>
                                  </p:stCondLst>
                                  <p:childTnLst>
                                    <p:set>
                                      <p:cBhvr>
                                        <p:cTn id="14" dur="1" fill="hold">
                                          <p:stCondLst>
                                            <p:cond delay="0"/>
                                          </p:stCondLst>
                                        </p:cTn>
                                        <p:tgtEl>
                                          <p:spTgt spid="14350"/>
                                        </p:tgtEl>
                                        <p:attrNameLst>
                                          <p:attrName>style.visibility</p:attrName>
                                        </p:attrNameLst>
                                      </p:cBhvr>
                                      <p:to>
                                        <p:strVal val="visible"/>
                                      </p:to>
                                    </p:set>
                                    <p:animEffect transition="in" filter="checkerboard(across)">
                                      <p:cBhvr>
                                        <p:cTn id="15" dur="500"/>
                                        <p:tgtEl>
                                          <p:spTgt spid="1435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351"/>
                                        </p:tgtEl>
                                        <p:attrNameLst>
                                          <p:attrName>style.visibility</p:attrName>
                                        </p:attrNameLst>
                                      </p:cBhvr>
                                      <p:to>
                                        <p:strVal val="visible"/>
                                      </p:to>
                                    </p:set>
                                    <p:animEffect transition="in" filter="checkerboard(across)">
                                      <p:cBhvr>
                                        <p:cTn id="18" dur="500"/>
                                        <p:tgtEl>
                                          <p:spTgt spid="1435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4352"/>
                                        </p:tgtEl>
                                        <p:attrNameLst>
                                          <p:attrName>style.visibility</p:attrName>
                                        </p:attrNameLst>
                                      </p:cBhvr>
                                      <p:to>
                                        <p:strVal val="visible"/>
                                      </p:to>
                                    </p:set>
                                    <p:animEffect transition="in" filter="checkerboard(across)">
                                      <p:cBhvr>
                                        <p:cTn id="21" dur="500"/>
                                        <p:tgtEl>
                                          <p:spTgt spid="14352"/>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34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342">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4342">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animBg="1"/>
      <p:bldP spid="14347" grpId="0" animBg="1"/>
      <p:bldP spid="14348" grpId="0" animBg="1"/>
      <p:bldP spid="14350" grpId="0" animBg="1"/>
      <p:bldP spid="14351" grpId="0" animBg="1"/>
      <p:bldP spid="143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900113" y="2481590"/>
            <a:ext cx="7696200" cy="3048000"/>
          </a:xfrm>
          <a:prstGeom prst="rect">
            <a:avLst/>
          </a:prstGeom>
          <a:noFill/>
          <a:ln w="9525">
            <a:noFill/>
            <a:miter lim="800000"/>
            <a:headEnd/>
            <a:tailEnd/>
          </a:ln>
        </p:spPr>
        <p:txBody>
          <a:bodyPr lIns="92075" tIns="46038" rIns="92075" bIns="46038"/>
          <a:lstStyle/>
          <a:p>
            <a:pPr marL="381000" indent="-285750" algn="just" eaLnBrk="0" hangingPunct="0">
              <a:lnSpc>
                <a:spcPct val="30000"/>
              </a:lnSpc>
              <a:spcBef>
                <a:spcPct val="20000"/>
              </a:spcBef>
            </a:pPr>
            <a:endParaRPr lang="fr-FR" sz="1600"/>
          </a:p>
        </p:txBody>
      </p:sp>
      <p:sp>
        <p:nvSpPr>
          <p:cNvPr id="269318" name="Text Box 6"/>
          <p:cNvSpPr txBox="1">
            <a:spLocks noChangeArrowheads="1"/>
          </p:cNvSpPr>
          <p:nvPr/>
        </p:nvSpPr>
        <p:spPr bwMode="auto">
          <a:xfrm>
            <a:off x="107504" y="1577117"/>
            <a:ext cx="9036496" cy="646331"/>
          </a:xfrm>
          <a:prstGeom prst="rect">
            <a:avLst/>
          </a:prstGeom>
          <a:noFill/>
          <a:ln w="9525">
            <a:noFill/>
            <a:miter lim="800000"/>
            <a:headEnd/>
            <a:tailEnd/>
          </a:ln>
        </p:spPr>
        <p:txBody>
          <a:bodyPr wrap="square">
            <a:spAutoFit/>
          </a:bodyPr>
          <a:lstStyle/>
          <a:p>
            <a:pPr algn="l" eaLnBrk="0" hangingPunct="0"/>
            <a:r>
              <a:rPr lang="en-US" dirty="0"/>
              <a:t>From  now on, we will </a:t>
            </a:r>
            <a:r>
              <a:rPr lang="en-US" b="1" dirty="0"/>
              <a:t>assume that the risk of the project is the same as the risk of the overall firm.</a:t>
            </a:r>
            <a:endParaRPr lang="en-US" dirty="0"/>
          </a:p>
        </p:txBody>
      </p:sp>
      <p:sp>
        <p:nvSpPr>
          <p:cNvPr id="6" name="Text Box 6"/>
          <p:cNvSpPr txBox="1">
            <a:spLocks noChangeArrowheads="1"/>
          </p:cNvSpPr>
          <p:nvPr/>
        </p:nvSpPr>
        <p:spPr bwMode="auto">
          <a:xfrm>
            <a:off x="179512" y="5949280"/>
            <a:ext cx="8892480" cy="646331"/>
          </a:xfrm>
          <a:prstGeom prst="rect">
            <a:avLst/>
          </a:prstGeom>
          <a:noFill/>
          <a:ln w="9525">
            <a:noFill/>
            <a:miter lim="800000"/>
            <a:headEnd/>
            <a:tailEnd/>
          </a:ln>
        </p:spPr>
        <p:txBody>
          <a:bodyPr wrap="square">
            <a:spAutoFit/>
          </a:bodyPr>
          <a:lstStyle/>
          <a:p>
            <a:pPr algn="l" eaLnBrk="0" hangingPunct="0"/>
            <a:r>
              <a:rPr lang="en-US" dirty="0"/>
              <a:t>Application of one or more capital budgeting rule (e.g. project’s NPV, or project’s IRR)</a:t>
            </a:r>
          </a:p>
          <a:p>
            <a:pPr algn="l" eaLnBrk="0" hangingPunct="0"/>
            <a:r>
              <a:rPr lang="en-US" dirty="0"/>
              <a:t>and make a decision.</a:t>
            </a:r>
          </a:p>
        </p:txBody>
      </p:sp>
      <p:sp>
        <p:nvSpPr>
          <p:cNvPr id="16" name="Text Box 5"/>
          <p:cNvSpPr txBox="1">
            <a:spLocks noChangeArrowheads="1"/>
          </p:cNvSpPr>
          <p:nvPr/>
        </p:nvSpPr>
        <p:spPr bwMode="auto">
          <a:xfrm>
            <a:off x="107504" y="1196752"/>
            <a:ext cx="9036496" cy="369332"/>
          </a:xfrm>
          <a:prstGeom prst="rect">
            <a:avLst/>
          </a:prstGeom>
          <a:noFill/>
          <a:ln w="9525">
            <a:noFill/>
            <a:miter lim="800000"/>
            <a:headEnd/>
            <a:tailEnd/>
          </a:ln>
        </p:spPr>
        <p:txBody>
          <a:bodyPr wrap="square">
            <a:spAutoFit/>
          </a:bodyPr>
          <a:lstStyle/>
          <a:p>
            <a:pPr marL="342900" indent="-342900" algn="l"/>
            <a:r>
              <a:rPr lang="en-US" b="1" i="1" u="sng" dirty="0"/>
              <a:t>Step 2 - Evaluate the risk of the project:</a:t>
            </a:r>
            <a:endParaRPr lang="en-US" i="1" dirty="0"/>
          </a:p>
        </p:txBody>
      </p:sp>
      <p:sp>
        <p:nvSpPr>
          <p:cNvPr id="17" name="Text Box 5"/>
          <p:cNvSpPr txBox="1">
            <a:spLocks noChangeArrowheads="1"/>
          </p:cNvSpPr>
          <p:nvPr/>
        </p:nvSpPr>
        <p:spPr bwMode="auto">
          <a:xfrm>
            <a:off x="107504" y="5589240"/>
            <a:ext cx="9036496" cy="369332"/>
          </a:xfrm>
          <a:prstGeom prst="rect">
            <a:avLst/>
          </a:prstGeom>
          <a:noFill/>
          <a:ln w="9525">
            <a:noFill/>
            <a:miter lim="800000"/>
            <a:headEnd/>
            <a:tailEnd/>
          </a:ln>
        </p:spPr>
        <p:txBody>
          <a:bodyPr wrap="square">
            <a:spAutoFit/>
          </a:bodyPr>
          <a:lstStyle/>
          <a:p>
            <a:pPr marL="342900" indent="-342900" algn="l"/>
            <a:r>
              <a:rPr lang="en-US" b="1" i="1" u="sng" dirty="0"/>
              <a:t>Step 3 - Accept or Reject the Project:</a:t>
            </a:r>
            <a:endParaRPr lang="en-US" i="1" dirty="0"/>
          </a:p>
        </p:txBody>
      </p:sp>
      <p:sp>
        <p:nvSpPr>
          <p:cNvPr id="13" name="Espace réservé du numéro de diapositive 6"/>
          <p:cNvSpPr>
            <a:spLocks noGrp="1"/>
          </p:cNvSpPr>
          <p:nvPr>
            <p:ph type="sldNum" sz="quarter" idx="4294967295"/>
          </p:nvPr>
        </p:nvSpPr>
        <p:spPr>
          <a:xfrm>
            <a:off x="6974904" y="6453336"/>
            <a:ext cx="2133600" cy="365125"/>
          </a:xfrm>
        </p:spPr>
        <p:txBody>
          <a:bodyPr/>
          <a:lstStyle/>
          <a:p>
            <a:fld id="{68B63003-A09D-474D-9BEE-5C2490413304}" type="slidenum">
              <a:rPr lang="fr-FR" smtClean="0"/>
              <a:pPr/>
              <a:t>23</a:t>
            </a:fld>
            <a:endParaRPr lang="fr-FR"/>
          </a:p>
        </p:txBody>
      </p:sp>
      <p:sp>
        <p:nvSpPr>
          <p:cNvPr id="15" name="AutoShape 7">
            <a:extLst>
              <a:ext uri="{FF2B5EF4-FFF2-40B4-BE49-F238E27FC236}">
                <a16:creationId xmlns:a16="http://schemas.microsoft.com/office/drawing/2014/main" id="{F5C922BD-A426-4766-83DE-9E221A092568}"/>
              </a:ext>
            </a:extLst>
          </p:cNvPr>
          <p:cNvSpPr>
            <a:spLocks noChangeArrowheads="1"/>
          </p:cNvSpPr>
          <p:nvPr/>
        </p:nvSpPr>
        <p:spPr bwMode="auto">
          <a:xfrm>
            <a:off x="888976" y="48816"/>
            <a:ext cx="7175500" cy="762000"/>
          </a:xfrm>
          <a:prstGeom prst="roundRect">
            <a:avLst>
              <a:gd name="adj" fmla="val 21667"/>
            </a:avLst>
          </a:prstGeom>
          <a:solidFill>
            <a:schemeClr val="accent5">
              <a:lumMod val="20000"/>
              <a:lumOff val="80000"/>
            </a:schemeClr>
          </a:solidFill>
          <a:ln w="9525">
            <a:solidFill>
              <a:schemeClr val="tx1"/>
            </a:solidFill>
            <a:round/>
            <a:headEnd/>
            <a:tailEnd/>
          </a:ln>
        </p:spPr>
        <p:txBody>
          <a:bodyPr lIns="92075" tIns="46038" rIns="92075" bIns="46038" anchor="ctr"/>
          <a:lstStyle/>
          <a:p>
            <a:pPr>
              <a:lnSpc>
                <a:spcPct val="90000"/>
              </a:lnSpc>
            </a:pPr>
            <a:r>
              <a:rPr lang="fr-FR" sz="3600" b="1" dirty="0" err="1"/>
              <a:t>Investing</a:t>
            </a:r>
            <a:endParaRPr lang="fr-FR" sz="3600" b="1" i="1" dirty="0"/>
          </a:p>
        </p:txBody>
      </p:sp>
      <p:sp>
        <p:nvSpPr>
          <p:cNvPr id="19" name="Text Box 6">
            <a:extLst>
              <a:ext uri="{FF2B5EF4-FFF2-40B4-BE49-F238E27FC236}">
                <a16:creationId xmlns:a16="http://schemas.microsoft.com/office/drawing/2014/main" id="{C9EB8B96-DA55-4019-A793-53BE9EB5653C}"/>
              </a:ext>
            </a:extLst>
          </p:cNvPr>
          <p:cNvSpPr txBox="1">
            <a:spLocks noChangeArrowheads="1"/>
          </p:cNvSpPr>
          <p:nvPr/>
        </p:nvSpPr>
        <p:spPr bwMode="auto">
          <a:xfrm>
            <a:off x="107504" y="2250552"/>
            <a:ext cx="8388350" cy="1015663"/>
          </a:xfrm>
          <a:prstGeom prst="rect">
            <a:avLst/>
          </a:prstGeom>
          <a:noFill/>
          <a:ln w="9525">
            <a:noFill/>
            <a:miter lim="800000"/>
            <a:headEnd/>
            <a:tailEnd/>
          </a:ln>
        </p:spPr>
        <p:txBody>
          <a:bodyPr>
            <a:spAutoFit/>
          </a:bodyPr>
          <a:lstStyle/>
          <a:p>
            <a:pPr algn="l"/>
            <a:r>
              <a:rPr lang="en-US" b="1" u="sng" dirty="0"/>
              <a:t>Definition:</a:t>
            </a:r>
            <a:r>
              <a:rPr lang="en-US" b="1" dirty="0"/>
              <a:t> The discount rate is equivalent to an opportunity cost rate</a:t>
            </a:r>
          </a:p>
          <a:p>
            <a:pPr algn="l"/>
            <a:endParaRPr lang="en-US" sz="500" b="1" dirty="0"/>
          </a:p>
          <a:p>
            <a:pPr algn="l"/>
            <a:r>
              <a:rPr lang="en-US" u="sng" dirty="0"/>
              <a:t>Components of this rate: (cf. Finance 2)</a:t>
            </a:r>
          </a:p>
          <a:p>
            <a:pPr algn="l"/>
            <a:endParaRPr lang="en-US" sz="100" u="sng" dirty="0"/>
          </a:p>
          <a:p>
            <a:pPr algn="l"/>
            <a:r>
              <a:rPr lang="en-US" dirty="0"/>
              <a:t>Risk-free rate + Risk premium that depends on </a:t>
            </a:r>
          </a:p>
        </p:txBody>
      </p:sp>
      <p:sp>
        <p:nvSpPr>
          <p:cNvPr id="20" name="Accolade ouvrante 19">
            <a:extLst>
              <a:ext uri="{FF2B5EF4-FFF2-40B4-BE49-F238E27FC236}">
                <a16:creationId xmlns:a16="http://schemas.microsoft.com/office/drawing/2014/main" id="{D605D3AE-8417-4243-90B6-ED0B02F9A39D}"/>
              </a:ext>
            </a:extLst>
          </p:cNvPr>
          <p:cNvSpPr/>
          <p:nvPr/>
        </p:nvSpPr>
        <p:spPr bwMode="auto">
          <a:xfrm>
            <a:off x="4541864" y="2717310"/>
            <a:ext cx="189735" cy="792088"/>
          </a:xfrm>
          <a:prstGeom prst="lef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Times New Roman" pitchFamily="18" charset="0"/>
            </a:endParaRPr>
          </a:p>
        </p:txBody>
      </p:sp>
      <p:sp>
        <p:nvSpPr>
          <p:cNvPr id="21" name="Text Box 6">
            <a:extLst>
              <a:ext uri="{FF2B5EF4-FFF2-40B4-BE49-F238E27FC236}">
                <a16:creationId xmlns:a16="http://schemas.microsoft.com/office/drawing/2014/main" id="{8D38C858-BAE3-4A3E-8C8C-2D0DB305E318}"/>
              </a:ext>
            </a:extLst>
          </p:cNvPr>
          <p:cNvSpPr txBox="1">
            <a:spLocks noChangeArrowheads="1"/>
          </p:cNvSpPr>
          <p:nvPr/>
        </p:nvSpPr>
        <p:spPr bwMode="auto">
          <a:xfrm>
            <a:off x="4636731" y="2649686"/>
            <a:ext cx="3168352" cy="923330"/>
          </a:xfrm>
          <a:prstGeom prst="rect">
            <a:avLst/>
          </a:prstGeom>
          <a:noFill/>
          <a:ln w="9525">
            <a:noFill/>
            <a:miter lim="800000"/>
            <a:headEnd/>
            <a:tailEnd/>
          </a:ln>
        </p:spPr>
        <p:txBody>
          <a:bodyPr wrap="square">
            <a:spAutoFit/>
          </a:bodyPr>
          <a:lstStyle/>
          <a:p>
            <a:pPr algn="l">
              <a:buFont typeface="Arial" charset="0"/>
              <a:buChar char="•"/>
            </a:pPr>
            <a:r>
              <a:rPr lang="en-US" dirty="0"/>
              <a:t>Risk of the investment project</a:t>
            </a:r>
          </a:p>
          <a:p>
            <a:pPr algn="l">
              <a:buFont typeface="Arial" charset="0"/>
              <a:buChar char="•"/>
            </a:pPr>
            <a:r>
              <a:rPr lang="en-US" dirty="0"/>
              <a:t>Sector Return</a:t>
            </a:r>
          </a:p>
          <a:p>
            <a:pPr algn="l">
              <a:buFont typeface="Arial" charset="0"/>
              <a:buChar char="•"/>
            </a:pPr>
            <a:r>
              <a:rPr lang="en-US" dirty="0"/>
              <a:t>Inflation</a:t>
            </a:r>
          </a:p>
        </p:txBody>
      </p:sp>
      <p:sp>
        <p:nvSpPr>
          <p:cNvPr id="22" name="Rectangle 3">
            <a:extLst>
              <a:ext uri="{FF2B5EF4-FFF2-40B4-BE49-F238E27FC236}">
                <a16:creationId xmlns:a16="http://schemas.microsoft.com/office/drawing/2014/main" id="{4866DCBF-C72B-4451-9D63-EAAE14873305}"/>
              </a:ext>
            </a:extLst>
          </p:cNvPr>
          <p:cNvSpPr txBox="1">
            <a:spLocks noChangeArrowheads="1"/>
          </p:cNvSpPr>
          <p:nvPr/>
        </p:nvSpPr>
        <p:spPr>
          <a:xfrm>
            <a:off x="111280" y="3645024"/>
            <a:ext cx="8535044" cy="504056"/>
          </a:xfrm>
          <a:prstGeom prst="rect">
            <a:avLst/>
          </a:prstGeom>
        </p:spPr>
        <p:txBody>
          <a:bodyPr/>
          <a:lstStyle/>
          <a:p>
            <a:pPr marL="342900" lvl="0" indent="-342900" algn="l" eaLnBrk="0" hangingPunct="0">
              <a:spcBef>
                <a:spcPct val="20000"/>
              </a:spcBef>
              <a:buClr>
                <a:schemeClr val="tx1"/>
              </a:buClr>
              <a:buSzPct val="75000"/>
              <a:defRPr/>
            </a:pPr>
            <a:r>
              <a:rPr kumimoji="0" lang="en-US" b="1" i="0" u="none" strike="noStrike" kern="0" cap="none" spc="0" normalizeH="0" baseline="0" noProof="0" dirty="0">
                <a:ln>
                  <a:noFill/>
                </a:ln>
                <a:solidFill>
                  <a:srgbClr val="000000"/>
                </a:solidFill>
                <a:effectLst/>
                <a:uLnTx/>
                <a:uFillTx/>
                <a:latin typeface="+mn-lt"/>
                <a:ea typeface="+mn-ea"/>
                <a:cs typeface="+mn-cs"/>
              </a:rPr>
              <a:t>The </a:t>
            </a:r>
            <a:r>
              <a:rPr kumimoji="0" lang="en-US" b="1" i="0" u="sng" strike="noStrike" kern="0" cap="none" spc="0" normalizeH="0" baseline="0" noProof="0" dirty="0">
                <a:ln>
                  <a:noFill/>
                </a:ln>
                <a:solidFill>
                  <a:srgbClr val="000000"/>
                </a:solidFill>
                <a:effectLst/>
                <a:uLnTx/>
                <a:uFillTx/>
                <a:latin typeface="+mn-lt"/>
                <a:ea typeface="+mn-ea"/>
                <a:cs typeface="+mn-cs"/>
              </a:rPr>
              <a:t>cost of capital</a:t>
            </a:r>
            <a:r>
              <a:rPr kumimoji="0" lang="en-US" b="1" i="0" strike="noStrike" kern="0" cap="none" spc="0" normalizeH="0" baseline="0" noProof="0" dirty="0">
                <a:ln>
                  <a:noFill/>
                </a:ln>
                <a:solidFill>
                  <a:srgbClr val="000000"/>
                </a:solidFill>
                <a:effectLst/>
                <a:uLnTx/>
                <a:uFillTx/>
                <a:latin typeface="+mn-lt"/>
                <a:ea typeface="+mn-ea"/>
                <a:cs typeface="+mn-cs"/>
              </a:rPr>
              <a:t> </a:t>
            </a:r>
            <a:r>
              <a:rPr lang="en-US" b="1" kern="0" dirty="0">
                <a:solidFill>
                  <a:srgbClr val="000000"/>
                </a:solidFill>
                <a:latin typeface="+mn-lt"/>
              </a:rPr>
              <a:t>(“</a:t>
            </a:r>
            <a:r>
              <a:rPr lang="en-US" b="1" kern="0" dirty="0">
                <a:solidFill>
                  <a:srgbClr val="000000"/>
                </a:solidFill>
              </a:rPr>
              <a:t>opportunity cost of capital”</a:t>
            </a:r>
            <a:r>
              <a:rPr lang="en-US" b="1" kern="0" dirty="0">
                <a:solidFill>
                  <a:srgbClr val="000000"/>
                </a:solidFill>
                <a:latin typeface="+mn-lt"/>
              </a:rPr>
              <a:t>) </a:t>
            </a:r>
            <a:r>
              <a:rPr kumimoji="0" lang="en-US" b="1" i="0" u="none" strike="noStrike" kern="0" cap="none" spc="0" normalizeH="0" baseline="0" noProof="0" dirty="0">
                <a:ln>
                  <a:noFill/>
                </a:ln>
                <a:solidFill>
                  <a:srgbClr val="000000"/>
                </a:solidFill>
                <a:effectLst/>
                <a:uLnTx/>
                <a:uFillTx/>
                <a:latin typeface="+mn-lt"/>
                <a:ea typeface="+mn-ea"/>
                <a:cs typeface="+mn-cs"/>
              </a:rPr>
              <a:t>for a firm depends on the risk of the firm’s portfolio of projects.</a:t>
            </a:r>
          </a:p>
          <a:p>
            <a:pPr marL="342900" marR="0" lvl="0" indent="-342900" defTabSz="914400" rtl="0" eaLnBrk="0" fontAlgn="base" latinLnBrk="0" hangingPunct="0">
              <a:lnSpc>
                <a:spcPct val="100000"/>
              </a:lnSpc>
              <a:spcBef>
                <a:spcPct val="20000"/>
              </a:spcBef>
              <a:spcAft>
                <a:spcPct val="0"/>
              </a:spcAft>
              <a:buClr>
                <a:schemeClr val="tx1"/>
              </a:buClr>
              <a:buSzPct val="75000"/>
              <a:buFont typeface="Wingdings" pitchFamily="2" charset="2"/>
              <a:buNone/>
              <a:tabLst/>
              <a:defRPr/>
            </a:pPr>
            <a:endParaRPr kumimoji="0" lang="en-US" b="1" i="0" u="none" strike="noStrike" kern="0" cap="none" spc="0" normalizeH="0" baseline="0" noProof="0" dirty="0">
              <a:ln>
                <a:noFill/>
              </a:ln>
              <a:solidFill>
                <a:srgbClr val="000000"/>
              </a:solidFill>
              <a:effectLst/>
              <a:uLnTx/>
              <a:uFillTx/>
              <a:latin typeface="+mn-lt"/>
              <a:ea typeface="+mn-ea"/>
              <a:cs typeface="+mn-cs"/>
            </a:endParaRPr>
          </a:p>
        </p:txBody>
      </p:sp>
      <p:sp>
        <p:nvSpPr>
          <p:cNvPr id="23" name="Text Box 6">
            <a:extLst>
              <a:ext uri="{FF2B5EF4-FFF2-40B4-BE49-F238E27FC236}">
                <a16:creationId xmlns:a16="http://schemas.microsoft.com/office/drawing/2014/main" id="{98F33D92-BBB0-466B-8E92-D1FF2A5B24AD}"/>
              </a:ext>
            </a:extLst>
          </p:cNvPr>
          <p:cNvSpPr txBox="1">
            <a:spLocks noChangeArrowheads="1"/>
          </p:cNvSpPr>
          <p:nvPr/>
        </p:nvSpPr>
        <p:spPr bwMode="auto">
          <a:xfrm>
            <a:off x="111280" y="4521894"/>
            <a:ext cx="8853208" cy="1200329"/>
          </a:xfrm>
          <a:prstGeom prst="rect">
            <a:avLst/>
          </a:prstGeom>
          <a:noFill/>
          <a:ln w="9525">
            <a:noFill/>
            <a:miter lim="800000"/>
            <a:headEnd/>
            <a:tailEnd/>
          </a:ln>
        </p:spPr>
        <p:txBody>
          <a:bodyPr wrap="square">
            <a:spAutoFit/>
          </a:bodyPr>
          <a:lstStyle/>
          <a:p>
            <a:pPr marL="285750" indent="-285750" algn="l" eaLnBrk="0" hangingPunct="0">
              <a:buFont typeface="Wingdings" panose="05000000000000000000" pitchFamily="2" charset="2"/>
              <a:buChar char="§"/>
            </a:pPr>
            <a:r>
              <a:rPr lang="en-US" dirty="0"/>
              <a:t>In this part 1, the WACC, namely </a:t>
            </a:r>
            <a:r>
              <a:rPr lang="en-US" u="sng" dirty="0"/>
              <a:t>the discount rate</a:t>
            </a:r>
            <a:r>
              <a:rPr lang="en-US" dirty="0"/>
              <a:t>, is </a:t>
            </a:r>
            <a:r>
              <a:rPr lang="en-US" u="sng" dirty="0"/>
              <a:t>always given </a:t>
            </a:r>
            <a:r>
              <a:rPr lang="en-US" dirty="0"/>
              <a:t>in applications.</a:t>
            </a:r>
          </a:p>
          <a:p>
            <a:pPr marL="285750" indent="-285750" algn="l" eaLnBrk="0" hangingPunct="0">
              <a:buFont typeface="Wingdings" panose="05000000000000000000" pitchFamily="2" charset="2"/>
              <a:buChar char="§"/>
            </a:pPr>
            <a:r>
              <a:rPr lang="en-US" dirty="0"/>
              <a:t>You’ll have all the necessary tools for computing the Weighted Average Cost of Capital (WACC) of the firm later (Laurent Germain lectures)</a:t>
            </a:r>
          </a:p>
          <a:p>
            <a:pPr algn="l" eaLnBrk="0" hangingPunct="0"/>
            <a:endParaRPr lang="en-US" dirty="0"/>
          </a:p>
        </p:txBody>
      </p:sp>
    </p:spTree>
    <p:extLst>
      <p:ext uri="{BB962C8B-B14F-4D97-AF65-F5344CB8AC3E}">
        <p14:creationId xmlns:p14="http://schemas.microsoft.com/office/powerpoint/2010/main" val="20002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blinds(horizontal)">
                                      <p:cBhvr>
                                        <p:cTn id="14" dur="500"/>
                                        <p:tgtEl>
                                          <p:spTgt spid="6">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wipe(down)">
                                      <p:cBhvr>
                                        <p:cTn id="17" dur="500"/>
                                        <p:tgtEl>
                                          <p:spTgt spid="23">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animEffect transition="in" filter="wipe(down)">
                                      <p:cBhvr>
                                        <p:cTn id="20"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a:extLst>
              <a:ext uri="{FF2B5EF4-FFF2-40B4-BE49-F238E27FC236}">
                <a16:creationId xmlns:a16="http://schemas.microsoft.com/office/drawing/2014/main" id="{FEC65CCF-5C28-410C-9895-CBE3C0301603}"/>
              </a:ext>
            </a:extLst>
          </p:cNvPr>
          <p:cNvSpPr>
            <a:spLocks noGrp="1" noChangeArrowheads="1"/>
          </p:cNvSpPr>
          <p:nvPr>
            <p:ph type="title"/>
          </p:nvPr>
        </p:nvSpPr>
        <p:spPr>
          <a:solidFill>
            <a:schemeClr val="accent5">
              <a:lumMod val="20000"/>
              <a:lumOff val="80000"/>
            </a:schemeClr>
          </a:solidFill>
          <a:ln>
            <a:solidFill>
              <a:schemeClr val="tx1"/>
            </a:solidFill>
          </a:ln>
        </p:spPr>
        <p:txBody>
          <a:bodyPr/>
          <a:lstStyle/>
          <a:p>
            <a:r>
              <a:rPr lang="fr-FR" altLang="fr-FR" dirty="0" err="1"/>
              <a:t>Calculating</a:t>
            </a:r>
            <a:r>
              <a:rPr lang="fr-FR" altLang="fr-FR" dirty="0"/>
              <a:t> Cash Flows</a:t>
            </a:r>
          </a:p>
        </p:txBody>
      </p:sp>
      <p:sp>
        <p:nvSpPr>
          <p:cNvPr id="3" name="Espace réservé du contenu 2">
            <a:extLst>
              <a:ext uri="{FF2B5EF4-FFF2-40B4-BE49-F238E27FC236}">
                <a16:creationId xmlns:a16="http://schemas.microsoft.com/office/drawing/2014/main" id="{B7B7ABB4-174B-47A1-B28D-312CCF0DC687}"/>
              </a:ext>
            </a:extLst>
          </p:cNvPr>
          <p:cNvSpPr>
            <a:spLocks noGrp="1"/>
          </p:cNvSpPr>
          <p:nvPr>
            <p:ph idx="1"/>
          </p:nvPr>
        </p:nvSpPr>
        <p:spPr>
          <a:ln>
            <a:solidFill>
              <a:schemeClr val="tx1"/>
            </a:solidFill>
          </a:ln>
        </p:spPr>
        <p:txBody>
          <a:bodyPr/>
          <a:lstStyle/>
          <a:p>
            <a:pPr marL="0" indent="0" algn="ctr">
              <a:buNone/>
              <a:defRPr/>
            </a:pPr>
            <a:r>
              <a:rPr lang="fr-FR" sz="1846" b="1" u="sng" dirty="0" err="1"/>
              <a:t>Calculate</a:t>
            </a:r>
            <a:r>
              <a:rPr lang="fr-FR" sz="1846" b="1" u="sng" dirty="0"/>
              <a:t> the operating cash flow for </a:t>
            </a:r>
            <a:r>
              <a:rPr lang="fr-FR" sz="1846" b="1" u="sng" dirty="0" err="1"/>
              <a:t>period</a:t>
            </a:r>
            <a:r>
              <a:rPr lang="fr-FR" sz="1846" b="1" u="sng" dirty="0"/>
              <a:t> 1 </a:t>
            </a:r>
            <a:r>
              <a:rPr lang="fr-FR" sz="1846" b="1" u="sng" dirty="0" err="1"/>
              <a:t>using</a:t>
            </a:r>
            <a:r>
              <a:rPr lang="fr-FR" sz="1846" b="1" u="sng" dirty="0"/>
              <a:t> 2 </a:t>
            </a:r>
            <a:r>
              <a:rPr lang="fr-FR" sz="1846" b="1" u="sng" dirty="0" err="1"/>
              <a:t>methods</a:t>
            </a:r>
            <a:endParaRPr lang="fr-FR" sz="1846" b="1" u="sng" dirty="0"/>
          </a:p>
          <a:p>
            <a:pPr>
              <a:buFontTx/>
              <a:buChar char="-"/>
              <a:defRPr/>
            </a:pPr>
            <a:r>
              <a:rPr lang="fr-FR" sz="2000" dirty="0"/>
              <a:t>A </a:t>
            </a:r>
            <a:r>
              <a:rPr lang="fr-FR" sz="2000" dirty="0" err="1"/>
              <a:t>firm</a:t>
            </a:r>
            <a:r>
              <a:rPr lang="fr-FR" sz="2000" dirty="0"/>
              <a:t> </a:t>
            </a:r>
            <a:r>
              <a:rPr lang="fr-FR" sz="2000" dirty="0" err="1"/>
              <a:t>decides</a:t>
            </a:r>
            <a:r>
              <a:rPr lang="fr-FR" sz="2000" dirty="0"/>
              <a:t> to </a:t>
            </a:r>
            <a:r>
              <a:rPr lang="fr-FR" sz="2000" dirty="0" err="1"/>
              <a:t>launch</a:t>
            </a:r>
            <a:r>
              <a:rPr lang="fr-FR" sz="2000" dirty="0"/>
              <a:t> a new projet </a:t>
            </a:r>
            <a:r>
              <a:rPr lang="fr-FR" sz="2000" dirty="0" err="1"/>
              <a:t>today</a:t>
            </a:r>
            <a:r>
              <a:rPr lang="fr-FR" sz="2000" dirty="0"/>
              <a:t> (in millions USD). </a:t>
            </a:r>
          </a:p>
          <a:p>
            <a:pPr>
              <a:buFontTx/>
              <a:buChar char="-"/>
              <a:defRPr/>
            </a:pPr>
            <a:r>
              <a:rPr lang="fr-FR" sz="2000" dirty="0" err="1"/>
              <a:t>Expected</a:t>
            </a:r>
            <a:r>
              <a:rPr lang="fr-FR" sz="2000" dirty="0"/>
              <a:t> revenues of </a:t>
            </a:r>
            <a:r>
              <a:rPr lang="fr-FR" sz="2000" dirty="0" err="1"/>
              <a:t>year</a:t>
            </a:r>
            <a:r>
              <a:rPr lang="fr-FR" sz="2000" dirty="0"/>
              <a:t> 1: 120 </a:t>
            </a:r>
          </a:p>
          <a:p>
            <a:pPr>
              <a:buFontTx/>
              <a:buChar char="-"/>
              <a:defRPr/>
            </a:pPr>
            <a:r>
              <a:rPr lang="fr-FR" sz="2000" dirty="0" err="1"/>
              <a:t>Expected</a:t>
            </a:r>
            <a:r>
              <a:rPr lang="fr-FR" sz="2000" dirty="0"/>
              <a:t> COGS of </a:t>
            </a:r>
            <a:r>
              <a:rPr lang="fr-FR" sz="2000" dirty="0" err="1"/>
              <a:t>year</a:t>
            </a:r>
            <a:r>
              <a:rPr lang="fr-FR" sz="2000" dirty="0"/>
              <a:t> 1: 65 (</a:t>
            </a:r>
            <a:r>
              <a:rPr lang="fr-FR" sz="2000" dirty="0" err="1"/>
              <a:t>excluding</a:t>
            </a:r>
            <a:r>
              <a:rPr lang="fr-FR" sz="2000" dirty="0"/>
              <a:t> </a:t>
            </a:r>
            <a:r>
              <a:rPr lang="fr-FR" sz="2000" dirty="0" err="1"/>
              <a:t>depreciation</a:t>
            </a:r>
            <a:r>
              <a:rPr lang="fr-FR" sz="2000" dirty="0"/>
              <a:t>)</a:t>
            </a:r>
          </a:p>
          <a:p>
            <a:pPr>
              <a:buFontTx/>
              <a:buChar char="-"/>
              <a:defRPr/>
            </a:pPr>
            <a:r>
              <a:rPr lang="fr-FR" sz="2000" dirty="0" err="1"/>
              <a:t>Depreciation</a:t>
            </a:r>
            <a:r>
              <a:rPr lang="fr-FR" sz="2000" dirty="0"/>
              <a:t> of </a:t>
            </a:r>
            <a:r>
              <a:rPr lang="fr-FR" sz="2000" dirty="0" err="1"/>
              <a:t>year</a:t>
            </a:r>
            <a:r>
              <a:rPr lang="fr-FR" sz="2000" dirty="0"/>
              <a:t> 1: 30</a:t>
            </a:r>
          </a:p>
          <a:p>
            <a:pPr>
              <a:buFontTx/>
              <a:buChar char="-"/>
              <a:defRPr/>
            </a:pPr>
            <a:r>
              <a:rPr lang="fr-FR" sz="2000" dirty="0" err="1"/>
              <a:t>Corporate</a:t>
            </a:r>
            <a:r>
              <a:rPr lang="fr-FR" sz="2000" dirty="0"/>
              <a:t> </a:t>
            </a:r>
            <a:r>
              <a:rPr lang="fr-FR" sz="2000" dirty="0" err="1"/>
              <a:t>Tax</a:t>
            </a:r>
            <a:r>
              <a:rPr lang="fr-FR" sz="2000" dirty="0"/>
              <a:t> rate: 39%</a:t>
            </a:r>
          </a:p>
          <a:p>
            <a:pPr>
              <a:buFontTx/>
              <a:buChar char="-"/>
              <a:defRPr/>
            </a:pPr>
            <a:r>
              <a:rPr lang="fr-FR" sz="2000" dirty="0" err="1"/>
              <a:t>Working</a:t>
            </a:r>
            <a:r>
              <a:rPr lang="fr-FR" sz="2000" dirty="0"/>
              <a:t> capital </a:t>
            </a:r>
            <a:r>
              <a:rPr lang="fr-FR" sz="2000" dirty="0" err="1"/>
              <a:t>needs</a:t>
            </a:r>
            <a:r>
              <a:rPr lang="fr-FR" sz="2000" dirty="0"/>
              <a:t> estimation (</a:t>
            </a:r>
            <a:r>
              <a:rPr lang="fr-FR" sz="2000" dirty="0" err="1"/>
              <a:t>based</a:t>
            </a:r>
            <a:r>
              <a:rPr lang="fr-FR" sz="2000" dirty="0"/>
              <a:t> on revenues = normative </a:t>
            </a:r>
            <a:r>
              <a:rPr lang="fr-FR" sz="2000" dirty="0" err="1"/>
              <a:t>approach</a:t>
            </a:r>
            <a:r>
              <a:rPr lang="fr-FR" sz="2000" dirty="0"/>
              <a:t>)</a:t>
            </a:r>
          </a:p>
          <a:p>
            <a:pPr lvl="1">
              <a:buFontTx/>
              <a:buChar char="-"/>
              <a:defRPr/>
            </a:pPr>
            <a:r>
              <a:rPr lang="fr-FR" sz="2000" dirty="0"/>
              <a:t>Inventories </a:t>
            </a:r>
            <a:r>
              <a:rPr lang="fr-FR" sz="2000" dirty="0" err="1"/>
              <a:t>year</a:t>
            </a:r>
            <a:r>
              <a:rPr lang="fr-FR" sz="2000" dirty="0"/>
              <a:t> 1: collection </a:t>
            </a:r>
            <a:r>
              <a:rPr lang="fr-FR" sz="2000" dirty="0" err="1"/>
              <a:t>period</a:t>
            </a:r>
            <a:r>
              <a:rPr lang="fr-FR" sz="2000" dirty="0"/>
              <a:t>  = 1.5 </a:t>
            </a:r>
            <a:r>
              <a:rPr lang="fr-FR" sz="2000" dirty="0" err="1"/>
              <a:t>month</a:t>
            </a:r>
            <a:r>
              <a:rPr lang="fr-FR" sz="2000" dirty="0"/>
              <a:t> of revenues </a:t>
            </a:r>
          </a:p>
          <a:p>
            <a:pPr lvl="1">
              <a:buFontTx/>
              <a:buChar char="-"/>
              <a:defRPr/>
            </a:pPr>
            <a:r>
              <a:rPr lang="fr-FR" sz="2000" dirty="0" err="1"/>
              <a:t>Receivables</a:t>
            </a:r>
            <a:r>
              <a:rPr lang="fr-FR" sz="2000" dirty="0"/>
              <a:t> </a:t>
            </a:r>
            <a:r>
              <a:rPr lang="fr-FR" sz="2000" dirty="0" err="1"/>
              <a:t>year</a:t>
            </a:r>
            <a:r>
              <a:rPr lang="fr-FR" sz="2000" dirty="0"/>
              <a:t> 1: collection </a:t>
            </a:r>
            <a:r>
              <a:rPr lang="fr-FR" sz="2000" dirty="0" err="1"/>
              <a:t>period</a:t>
            </a:r>
            <a:r>
              <a:rPr lang="fr-FR" sz="2000" dirty="0"/>
              <a:t>  = 2 </a:t>
            </a:r>
            <a:r>
              <a:rPr lang="fr-FR" sz="2000" dirty="0" err="1"/>
              <a:t>months</a:t>
            </a:r>
            <a:r>
              <a:rPr lang="fr-FR" sz="2000" dirty="0"/>
              <a:t> of revenues</a:t>
            </a:r>
          </a:p>
          <a:p>
            <a:pPr lvl="1">
              <a:buFontTx/>
              <a:buChar char="-"/>
              <a:defRPr/>
            </a:pPr>
            <a:r>
              <a:rPr lang="fr-FR" sz="2000" dirty="0"/>
              <a:t>Payables </a:t>
            </a:r>
            <a:r>
              <a:rPr lang="fr-FR" sz="2000" dirty="0" err="1"/>
              <a:t>year</a:t>
            </a:r>
            <a:r>
              <a:rPr lang="fr-FR" sz="2000" dirty="0"/>
              <a:t> 1: collection </a:t>
            </a:r>
            <a:r>
              <a:rPr lang="fr-FR" sz="2000" dirty="0" err="1"/>
              <a:t>period</a:t>
            </a:r>
            <a:r>
              <a:rPr lang="fr-FR" sz="2000" dirty="0"/>
              <a:t>  = 1 </a:t>
            </a:r>
            <a:r>
              <a:rPr lang="fr-FR" sz="2000" dirty="0" err="1"/>
              <a:t>month</a:t>
            </a:r>
            <a:r>
              <a:rPr lang="fr-FR" sz="2000" dirty="0"/>
              <a:t> of revenues</a:t>
            </a:r>
          </a:p>
          <a:p>
            <a:pPr marL="0" indent="0" algn="ctr">
              <a:buNone/>
              <a:defRPr/>
            </a:pPr>
            <a:r>
              <a:rPr lang="fr-FR" sz="2000" dirty="0"/>
              <a:t>High pressure on us: </a:t>
            </a:r>
            <a:r>
              <a:rPr lang="fr-FR" sz="2000" b="1" dirty="0"/>
              <a:t>29.4</a:t>
            </a:r>
            <a:r>
              <a:rPr lang="fr-FR" sz="2000" dirty="0"/>
              <a:t> to </a:t>
            </a:r>
            <a:r>
              <a:rPr lang="fr-FR" sz="2000" dirty="0" err="1"/>
              <a:t>find</a:t>
            </a:r>
            <a:r>
              <a:rPr lang="fr-FR" sz="2000" dirty="0"/>
              <a:t>!</a:t>
            </a:r>
          </a:p>
        </p:txBody>
      </p:sp>
      <p:sp>
        <p:nvSpPr>
          <p:cNvPr id="8196" name="Espace réservé de la date 3">
            <a:extLst>
              <a:ext uri="{FF2B5EF4-FFF2-40B4-BE49-F238E27FC236}">
                <a16:creationId xmlns:a16="http://schemas.microsoft.com/office/drawing/2014/main" id="{FECB5043-39F1-490F-862F-2C4A6F3629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7" indent="-263776">
              <a:spcBef>
                <a:spcPct val="20000"/>
              </a:spcBef>
              <a:buChar char="–"/>
              <a:defRPr sz="2585">
                <a:solidFill>
                  <a:schemeClr val="tx1"/>
                </a:solidFill>
                <a:latin typeface="Times New Roman" panose="02020603050405020304" pitchFamily="18" charset="0"/>
              </a:defRPr>
            </a:lvl2pPr>
            <a:lvl3pPr marL="1055103" indent="-211021">
              <a:spcBef>
                <a:spcPct val="20000"/>
              </a:spcBef>
              <a:buChar char="•"/>
              <a:defRPr sz="2215">
                <a:solidFill>
                  <a:schemeClr val="tx1"/>
                </a:solidFill>
                <a:latin typeface="Times New Roman" panose="02020603050405020304" pitchFamily="18" charset="0"/>
              </a:defRPr>
            </a:lvl3pPr>
            <a:lvl4pPr marL="1477145" indent="-211021">
              <a:spcBef>
                <a:spcPct val="20000"/>
              </a:spcBef>
              <a:buChar char="–"/>
              <a:defRPr sz="1846">
                <a:solidFill>
                  <a:schemeClr val="tx1"/>
                </a:solidFill>
                <a:latin typeface="Times New Roman" panose="02020603050405020304" pitchFamily="18" charset="0"/>
              </a:defRPr>
            </a:lvl4pPr>
            <a:lvl5pPr marL="1899186" indent="-211021">
              <a:spcBef>
                <a:spcPct val="20000"/>
              </a:spcBef>
              <a:buChar char="»"/>
              <a:defRPr sz="1846">
                <a:solidFill>
                  <a:schemeClr val="tx1"/>
                </a:solidFill>
                <a:latin typeface="Times New Roman" panose="02020603050405020304" pitchFamily="18" charset="0"/>
              </a:defRPr>
            </a:lvl5pPr>
            <a:lvl6pPr marL="2321227" indent="-211021"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69" indent="-211021"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310" indent="-211021"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51" indent="-211021"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90CC2E35-E2A6-4ED2-9B90-6B8DD0AD9BF3}" type="datetime1">
              <a:rPr lang="fr-FR" altLang="fr-FR" sz="1292"/>
              <a:pPr>
                <a:spcBef>
                  <a:spcPct val="0"/>
                </a:spcBef>
                <a:buFontTx/>
                <a:buNone/>
              </a:pPr>
              <a:t>15/09/2021</a:t>
            </a:fld>
            <a:endParaRPr lang="en-US" altLang="fr-FR" sz="1292"/>
          </a:p>
        </p:txBody>
      </p:sp>
    </p:spTree>
    <p:extLst>
      <p:ext uri="{BB962C8B-B14F-4D97-AF65-F5344CB8AC3E}">
        <p14:creationId xmlns:p14="http://schemas.microsoft.com/office/powerpoint/2010/main" val="2273167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6A61E-EA43-4778-8A16-0F7CDBC7C608}"/>
              </a:ext>
            </a:extLst>
          </p:cNvPr>
          <p:cNvSpPr>
            <a:spLocks noGrp="1"/>
          </p:cNvSpPr>
          <p:nvPr>
            <p:ph type="title"/>
          </p:nvPr>
        </p:nvSpPr>
        <p:spPr>
          <a:solidFill>
            <a:schemeClr val="accent5">
              <a:lumMod val="20000"/>
              <a:lumOff val="80000"/>
            </a:schemeClr>
          </a:solidFill>
          <a:ln>
            <a:solidFill>
              <a:schemeClr val="tx1"/>
            </a:solidFill>
          </a:ln>
        </p:spPr>
        <p:txBody>
          <a:bodyPr/>
          <a:lstStyle/>
          <a:p>
            <a:r>
              <a:rPr lang="fr-FR" dirty="0"/>
              <a:t>Cash flows</a:t>
            </a:r>
          </a:p>
        </p:txBody>
      </p:sp>
      <p:sp>
        <p:nvSpPr>
          <p:cNvPr id="3" name="Espace réservé du contenu 2">
            <a:extLst>
              <a:ext uri="{FF2B5EF4-FFF2-40B4-BE49-F238E27FC236}">
                <a16:creationId xmlns:a16="http://schemas.microsoft.com/office/drawing/2014/main" id="{D83D07F0-F3A8-49EA-8689-3BA551AF00C0}"/>
              </a:ext>
            </a:extLst>
          </p:cNvPr>
          <p:cNvSpPr>
            <a:spLocks noGrp="1"/>
          </p:cNvSpPr>
          <p:nvPr>
            <p:ph idx="1"/>
          </p:nvPr>
        </p:nvSpPr>
        <p:spPr>
          <a:ln>
            <a:solidFill>
              <a:schemeClr val="tx1"/>
            </a:solidFill>
          </a:ln>
        </p:spPr>
        <p:txBody>
          <a:bodyPr>
            <a:normAutofit lnSpcReduction="10000"/>
          </a:bodyPr>
          <a:lstStyle/>
          <a:p>
            <a:r>
              <a:rPr lang="fr-FR" dirty="0"/>
              <a:t>Cash flow </a:t>
            </a:r>
            <a:r>
              <a:rPr lang="fr-FR" dirty="0" err="1"/>
              <a:t>is</a:t>
            </a:r>
            <a:r>
              <a:rPr lang="fr-FR" dirty="0"/>
              <a:t> not cash position.</a:t>
            </a:r>
          </a:p>
          <a:p>
            <a:r>
              <a:rPr lang="fr-FR" dirty="0"/>
              <a:t>Cash flow </a:t>
            </a:r>
            <a:r>
              <a:rPr lang="fr-FR" dirty="0" err="1"/>
              <a:t>statement</a:t>
            </a:r>
            <a:r>
              <a:rPr lang="fr-FR" dirty="0"/>
              <a:t>, Balance </a:t>
            </a:r>
            <a:r>
              <a:rPr lang="fr-FR" dirty="0" err="1"/>
              <a:t>sheet</a:t>
            </a:r>
            <a:r>
              <a:rPr lang="fr-FR" dirty="0"/>
              <a:t> and </a:t>
            </a:r>
            <a:r>
              <a:rPr lang="fr-FR" dirty="0" err="1"/>
              <a:t>Income</a:t>
            </a:r>
            <a:r>
              <a:rPr lang="fr-FR" dirty="0"/>
              <a:t> </a:t>
            </a:r>
            <a:r>
              <a:rPr lang="fr-FR" dirty="0" err="1"/>
              <a:t>statement</a:t>
            </a:r>
            <a:r>
              <a:rPr lang="fr-FR" dirty="0"/>
              <a:t>.</a:t>
            </a:r>
          </a:p>
          <a:p>
            <a:r>
              <a:rPr lang="fr-FR" dirty="0"/>
              <a:t>Free cash flows </a:t>
            </a:r>
          </a:p>
          <a:p>
            <a:pPr lvl="1"/>
            <a:r>
              <a:rPr lang="fr-FR" dirty="0"/>
              <a:t>to the </a:t>
            </a:r>
            <a:r>
              <a:rPr lang="fr-FR" dirty="0" err="1"/>
              <a:t>project</a:t>
            </a:r>
            <a:endParaRPr lang="fr-FR" dirty="0"/>
          </a:p>
          <a:p>
            <a:pPr lvl="1"/>
            <a:r>
              <a:rPr lang="fr-FR" dirty="0"/>
              <a:t>to the </a:t>
            </a:r>
            <a:r>
              <a:rPr lang="fr-FR" dirty="0" err="1"/>
              <a:t>firm</a:t>
            </a:r>
            <a:r>
              <a:rPr lang="fr-FR" dirty="0"/>
              <a:t> (</a:t>
            </a:r>
            <a:r>
              <a:rPr lang="fr-FR" dirty="0" err="1"/>
              <a:t>economic</a:t>
            </a:r>
            <a:r>
              <a:rPr lang="fr-FR" dirty="0"/>
              <a:t> free cash flow)</a:t>
            </a:r>
          </a:p>
          <a:p>
            <a:pPr lvl="1"/>
            <a:r>
              <a:rPr lang="fr-FR" dirty="0" err="1"/>
              <a:t>financing</a:t>
            </a:r>
            <a:r>
              <a:rPr lang="fr-FR" dirty="0"/>
              <a:t> Free cash flows </a:t>
            </a:r>
          </a:p>
          <a:p>
            <a:pPr lvl="2"/>
            <a:r>
              <a:rPr lang="fr-FR" dirty="0"/>
              <a:t>To the </a:t>
            </a:r>
            <a:r>
              <a:rPr lang="fr-FR" dirty="0" err="1"/>
              <a:t>debt</a:t>
            </a:r>
            <a:r>
              <a:rPr lang="fr-FR" dirty="0"/>
              <a:t> </a:t>
            </a:r>
          </a:p>
          <a:p>
            <a:pPr lvl="2"/>
            <a:r>
              <a:rPr lang="fr-FR" dirty="0"/>
              <a:t>To </a:t>
            </a:r>
            <a:r>
              <a:rPr lang="fr-FR" dirty="0" err="1"/>
              <a:t>equities</a:t>
            </a:r>
            <a:endParaRPr lang="fr-FR" dirty="0"/>
          </a:p>
          <a:p>
            <a:pPr lvl="1"/>
            <a:endParaRPr lang="fr-FR" dirty="0"/>
          </a:p>
        </p:txBody>
      </p:sp>
      <p:sp>
        <p:nvSpPr>
          <p:cNvPr id="4" name="Espace réservé du numéro de diapositive 3">
            <a:extLst>
              <a:ext uri="{FF2B5EF4-FFF2-40B4-BE49-F238E27FC236}">
                <a16:creationId xmlns:a16="http://schemas.microsoft.com/office/drawing/2014/main" id="{981C87C3-AF96-4B32-A4FF-B475162DCA26}"/>
              </a:ext>
            </a:extLst>
          </p:cNvPr>
          <p:cNvSpPr>
            <a:spLocks noGrp="1"/>
          </p:cNvSpPr>
          <p:nvPr>
            <p:ph type="sldNum" sz="quarter" idx="12"/>
          </p:nvPr>
        </p:nvSpPr>
        <p:spPr/>
        <p:txBody>
          <a:bodyPr/>
          <a:lstStyle/>
          <a:p>
            <a:fld id="{68B63003-A09D-474D-9BEE-5C2490413304}" type="slidenum">
              <a:rPr lang="fr-FR" smtClean="0"/>
              <a:pPr/>
              <a:t>25</a:t>
            </a:fld>
            <a:endParaRPr lang="fr-FR"/>
          </a:p>
        </p:txBody>
      </p:sp>
    </p:spTree>
    <p:extLst>
      <p:ext uri="{BB962C8B-B14F-4D97-AF65-F5344CB8AC3E}">
        <p14:creationId xmlns:p14="http://schemas.microsoft.com/office/powerpoint/2010/main" val="276913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a:extLst>
              <a:ext uri="{FF2B5EF4-FFF2-40B4-BE49-F238E27FC236}">
                <a16:creationId xmlns:a16="http://schemas.microsoft.com/office/drawing/2014/main" id="{E9474B09-2166-4927-A4B8-A73121F32BE8}"/>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26</a:t>
            </a:fld>
            <a:endParaRPr lang="fr-FR" altLang="fr-FR"/>
          </a:p>
        </p:txBody>
      </p:sp>
      <p:sp>
        <p:nvSpPr>
          <p:cNvPr id="370692" name="AutoShape 4">
            <a:extLst>
              <a:ext uri="{FF2B5EF4-FFF2-40B4-BE49-F238E27FC236}">
                <a16:creationId xmlns:a16="http://schemas.microsoft.com/office/drawing/2014/main" id="{13BA304E-0668-4058-9F70-D750F0C46642}"/>
              </a:ext>
            </a:extLst>
          </p:cNvPr>
          <p:cNvSpPr>
            <a:spLocks noChangeArrowheads="1"/>
          </p:cNvSpPr>
          <p:nvPr/>
        </p:nvSpPr>
        <p:spPr bwMode="auto">
          <a:xfrm>
            <a:off x="827088" y="188913"/>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pPr eaLnBrk="0" hangingPunct="0">
              <a:lnSpc>
                <a:spcPct val="100000"/>
              </a:lnSpc>
              <a:spcBef>
                <a:spcPct val="50000"/>
              </a:spcBef>
            </a:pPr>
            <a:r>
              <a:rPr lang="en-US" altLang="fr-FR" sz="4000" dirty="0">
                <a:solidFill>
                  <a:schemeClr val="tx1"/>
                </a:solidFill>
              </a:rPr>
              <a:t>Financing</a:t>
            </a:r>
            <a:r>
              <a:rPr lang="en-US" altLang="fr-FR" dirty="0">
                <a:solidFill>
                  <a:schemeClr val="tx1"/>
                </a:solidFill>
              </a:rPr>
              <a:t> </a:t>
            </a:r>
          </a:p>
        </p:txBody>
      </p:sp>
      <p:sp>
        <p:nvSpPr>
          <p:cNvPr id="370693" name="Rectangle 5">
            <a:extLst>
              <a:ext uri="{FF2B5EF4-FFF2-40B4-BE49-F238E27FC236}">
                <a16:creationId xmlns:a16="http://schemas.microsoft.com/office/drawing/2014/main" id="{7EEED029-0673-4032-AE20-CD5855869EB6}"/>
              </a:ext>
            </a:extLst>
          </p:cNvPr>
          <p:cNvSpPr>
            <a:spLocks noChangeArrowheads="1"/>
          </p:cNvSpPr>
          <p:nvPr/>
        </p:nvSpPr>
        <p:spPr bwMode="auto">
          <a:xfrm>
            <a:off x="474186" y="1196752"/>
            <a:ext cx="8305800" cy="532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600200" indent="-277813" algn="l">
              <a:spcBef>
                <a:spcPct val="20000"/>
              </a:spcBef>
              <a:buClr>
                <a:schemeClr val="tx1"/>
              </a:buClr>
              <a:buSzPct val="80000"/>
              <a:buChar char="–"/>
              <a:defRPr>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pPr algn="ctr">
              <a:buFont typeface="Wingdings" panose="05000000000000000000" pitchFamily="2" charset="2"/>
              <a:buNone/>
            </a:pPr>
            <a:r>
              <a:rPr lang="en-US" altLang="fr-FR" sz="2400" dirty="0"/>
              <a:t>How can Companies Raise Capital?</a:t>
            </a:r>
          </a:p>
          <a:p>
            <a:pPr algn="ctr">
              <a:buFont typeface="Wingdings" panose="05000000000000000000" pitchFamily="2" charset="2"/>
              <a:buNone/>
            </a:pPr>
            <a:endParaRPr lang="en-US" altLang="fr-FR" sz="2000" dirty="0"/>
          </a:p>
          <a:p>
            <a:pPr>
              <a:lnSpc>
                <a:spcPct val="90000"/>
              </a:lnSpc>
            </a:pPr>
            <a:r>
              <a:rPr lang="en-US" altLang="fr-FR" b="1" dirty="0"/>
              <a:t>Internal Funding Sources: </a:t>
            </a:r>
          </a:p>
          <a:p>
            <a:pPr lvl="1"/>
            <a:r>
              <a:rPr lang="en-US" altLang="fr-FR" dirty="0"/>
              <a:t>mainly cash flow generated by the company through operating its business = retained earnings.</a:t>
            </a:r>
          </a:p>
          <a:p>
            <a:pPr lvl="1"/>
            <a:r>
              <a:rPr lang="en-US" altLang="fr-FR" dirty="0"/>
              <a:t>Retained Earnings = Net income less dividends (</a:t>
            </a:r>
            <a:r>
              <a:rPr lang="en-US" altLang="fr-FR" dirty="0" err="1"/>
              <a:t>bénéfices</a:t>
            </a:r>
            <a:r>
              <a:rPr lang="en-US" altLang="fr-FR" dirty="0"/>
              <a:t> </a:t>
            </a:r>
            <a:r>
              <a:rPr lang="en-US" altLang="fr-FR" dirty="0" err="1"/>
              <a:t>réinvestis</a:t>
            </a:r>
            <a:r>
              <a:rPr lang="en-US" altLang="fr-FR" dirty="0"/>
              <a:t>)</a:t>
            </a:r>
          </a:p>
          <a:p>
            <a:pPr>
              <a:lnSpc>
                <a:spcPct val="90000"/>
              </a:lnSpc>
            </a:pPr>
            <a:endParaRPr lang="en-US" altLang="fr-FR" dirty="0"/>
          </a:p>
          <a:p>
            <a:pPr>
              <a:lnSpc>
                <a:spcPct val="90000"/>
              </a:lnSpc>
            </a:pPr>
            <a:r>
              <a:rPr lang="en-US" altLang="fr-FR" b="1" dirty="0"/>
              <a:t>External Funding Sources:</a:t>
            </a:r>
          </a:p>
          <a:p>
            <a:pPr lvl="1"/>
            <a:r>
              <a:rPr lang="en-US" altLang="fr-FR" dirty="0"/>
              <a:t>Borrowing money: bank loans (</a:t>
            </a:r>
            <a:r>
              <a:rPr lang="en-US" altLang="fr-FR" dirty="0" err="1"/>
              <a:t>prêts</a:t>
            </a:r>
            <a:r>
              <a:rPr lang="en-US" altLang="fr-FR" dirty="0"/>
              <a:t> </a:t>
            </a:r>
            <a:r>
              <a:rPr lang="en-US" altLang="fr-FR" dirty="0" err="1"/>
              <a:t>bancaires</a:t>
            </a:r>
            <a:r>
              <a:rPr lang="en-US" altLang="fr-FR" dirty="0"/>
              <a:t>)</a:t>
            </a:r>
          </a:p>
          <a:p>
            <a:pPr lvl="1"/>
            <a:r>
              <a:rPr lang="en-US" altLang="fr-FR" dirty="0"/>
              <a:t>Selling (issuing) new bonds (</a:t>
            </a:r>
            <a:r>
              <a:rPr lang="en-US" altLang="fr-FR" dirty="0" err="1"/>
              <a:t>émission</a:t>
            </a:r>
            <a:r>
              <a:rPr lang="en-US" altLang="fr-FR" dirty="0"/>
              <a:t> de </a:t>
            </a:r>
            <a:r>
              <a:rPr lang="en-US" altLang="fr-FR" dirty="0" err="1"/>
              <a:t>titres</a:t>
            </a:r>
            <a:r>
              <a:rPr lang="en-US" altLang="fr-FR" dirty="0"/>
              <a:t> </a:t>
            </a:r>
            <a:r>
              <a:rPr lang="en-US" altLang="fr-FR" dirty="0" err="1"/>
              <a:t>obligataires</a:t>
            </a:r>
            <a:r>
              <a:rPr lang="en-US" altLang="fr-FR" dirty="0"/>
              <a:t>): see Law case</a:t>
            </a:r>
          </a:p>
          <a:p>
            <a:pPr lvl="1"/>
            <a:r>
              <a:rPr lang="en-US" altLang="fr-FR" dirty="0"/>
              <a:t>Selling (issuing) new stocks (</a:t>
            </a:r>
            <a:r>
              <a:rPr lang="en-US" altLang="fr-FR" dirty="0" err="1"/>
              <a:t>émission</a:t>
            </a:r>
            <a:r>
              <a:rPr lang="en-US" altLang="fr-FR" dirty="0"/>
              <a:t> de </a:t>
            </a:r>
            <a:r>
              <a:rPr lang="en-US" altLang="fr-FR" dirty="0" err="1"/>
              <a:t>nouvelles</a:t>
            </a:r>
            <a:r>
              <a:rPr lang="en-US" altLang="fr-FR" dirty="0"/>
              <a:t> actions) : selling new shares of common or preferred stock.</a:t>
            </a:r>
          </a:p>
          <a:p>
            <a:pPr lvl="1"/>
            <a:r>
              <a:rPr lang="en-US" altLang="fr-FR" dirty="0"/>
              <a:t>Approximately 75% of external corporate financing comes from new debt financing (I wonder why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069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69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69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069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370693">
                                            <p:txEl>
                                              <p:pRg st="7" end="7"/>
                                            </p:txEl>
                                          </p:spTgt>
                                        </p:tgtEl>
                                        <p:attrNameLst>
                                          <p:attrName>style.visibility</p:attrName>
                                        </p:attrNameLst>
                                      </p:cBhvr>
                                      <p:to>
                                        <p:strVal val="visible"/>
                                      </p:to>
                                    </p:set>
                                    <p:anim calcmode="lin" valueType="num">
                                      <p:cBhvr>
                                        <p:cTn id="19" dur="1000" fill="hold"/>
                                        <p:tgtEl>
                                          <p:spTgt spid="370693">
                                            <p:txEl>
                                              <p:pRg st="7" end="7"/>
                                            </p:txEl>
                                          </p:spTgt>
                                        </p:tgtEl>
                                        <p:attrNameLst>
                                          <p:attrName>ppt_w</p:attrName>
                                        </p:attrNameLst>
                                      </p:cBhvr>
                                      <p:tavLst>
                                        <p:tav tm="0">
                                          <p:val>
                                            <p:strVal val="#ppt_w*0.70"/>
                                          </p:val>
                                        </p:tav>
                                        <p:tav tm="100000">
                                          <p:val>
                                            <p:strVal val="#ppt_w"/>
                                          </p:val>
                                        </p:tav>
                                      </p:tavLst>
                                    </p:anim>
                                    <p:anim calcmode="lin" valueType="num">
                                      <p:cBhvr>
                                        <p:cTn id="20" dur="1000" fill="hold"/>
                                        <p:tgtEl>
                                          <p:spTgt spid="370693">
                                            <p:txEl>
                                              <p:pRg st="7" end="7"/>
                                            </p:txEl>
                                          </p:spTgt>
                                        </p:tgtEl>
                                        <p:attrNameLst>
                                          <p:attrName>ppt_h</p:attrName>
                                        </p:attrNameLst>
                                      </p:cBhvr>
                                      <p:tavLst>
                                        <p:tav tm="0">
                                          <p:val>
                                            <p:strVal val="#ppt_h"/>
                                          </p:val>
                                        </p:tav>
                                        <p:tav tm="100000">
                                          <p:val>
                                            <p:strVal val="#ppt_h"/>
                                          </p:val>
                                        </p:tav>
                                      </p:tavLst>
                                    </p:anim>
                                    <p:animEffect transition="in" filter="fade">
                                      <p:cBhvr>
                                        <p:cTn id="21" dur="1000"/>
                                        <p:tgtEl>
                                          <p:spTgt spid="370693">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370693">
                                            <p:txEl>
                                              <p:pRg st="8" end="8"/>
                                            </p:txEl>
                                          </p:spTgt>
                                        </p:tgtEl>
                                        <p:attrNameLst>
                                          <p:attrName>style.visibility</p:attrName>
                                        </p:attrNameLst>
                                      </p:cBhvr>
                                      <p:to>
                                        <p:strVal val="visible"/>
                                      </p:to>
                                    </p:set>
                                    <p:anim calcmode="lin" valueType="num">
                                      <p:cBhvr>
                                        <p:cTn id="26" dur="1000" fill="hold"/>
                                        <p:tgtEl>
                                          <p:spTgt spid="370693">
                                            <p:txEl>
                                              <p:pRg st="8" end="8"/>
                                            </p:txEl>
                                          </p:spTgt>
                                        </p:tgtEl>
                                        <p:attrNameLst>
                                          <p:attrName>ppt_w</p:attrName>
                                        </p:attrNameLst>
                                      </p:cBhvr>
                                      <p:tavLst>
                                        <p:tav tm="0">
                                          <p:val>
                                            <p:strVal val="#ppt_w*0.70"/>
                                          </p:val>
                                        </p:tav>
                                        <p:tav tm="100000">
                                          <p:val>
                                            <p:strVal val="#ppt_w"/>
                                          </p:val>
                                        </p:tav>
                                      </p:tavLst>
                                    </p:anim>
                                    <p:anim calcmode="lin" valueType="num">
                                      <p:cBhvr>
                                        <p:cTn id="27" dur="1000" fill="hold"/>
                                        <p:tgtEl>
                                          <p:spTgt spid="370693">
                                            <p:txEl>
                                              <p:pRg st="8" end="8"/>
                                            </p:txEl>
                                          </p:spTgt>
                                        </p:tgtEl>
                                        <p:attrNameLst>
                                          <p:attrName>ppt_h</p:attrName>
                                        </p:attrNameLst>
                                      </p:cBhvr>
                                      <p:tavLst>
                                        <p:tav tm="0">
                                          <p:val>
                                            <p:strVal val="#ppt_h"/>
                                          </p:val>
                                        </p:tav>
                                        <p:tav tm="100000">
                                          <p:val>
                                            <p:strVal val="#ppt_h"/>
                                          </p:val>
                                        </p:tav>
                                      </p:tavLst>
                                    </p:anim>
                                    <p:animEffect transition="in" filter="fade">
                                      <p:cBhvr>
                                        <p:cTn id="28" dur="1000"/>
                                        <p:tgtEl>
                                          <p:spTgt spid="370693">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370693">
                                            <p:txEl>
                                              <p:pRg st="9" end="9"/>
                                            </p:txEl>
                                          </p:spTgt>
                                        </p:tgtEl>
                                        <p:attrNameLst>
                                          <p:attrName>style.visibility</p:attrName>
                                        </p:attrNameLst>
                                      </p:cBhvr>
                                      <p:to>
                                        <p:strVal val="visible"/>
                                      </p:to>
                                    </p:set>
                                    <p:anim calcmode="lin" valueType="num">
                                      <p:cBhvr>
                                        <p:cTn id="33" dur="1000" fill="hold"/>
                                        <p:tgtEl>
                                          <p:spTgt spid="370693">
                                            <p:txEl>
                                              <p:pRg st="9" end="9"/>
                                            </p:txEl>
                                          </p:spTgt>
                                        </p:tgtEl>
                                        <p:attrNameLst>
                                          <p:attrName>ppt_w</p:attrName>
                                        </p:attrNameLst>
                                      </p:cBhvr>
                                      <p:tavLst>
                                        <p:tav tm="0">
                                          <p:val>
                                            <p:strVal val="#ppt_w*0.70"/>
                                          </p:val>
                                        </p:tav>
                                        <p:tav tm="100000">
                                          <p:val>
                                            <p:strVal val="#ppt_w"/>
                                          </p:val>
                                        </p:tav>
                                      </p:tavLst>
                                    </p:anim>
                                    <p:anim calcmode="lin" valueType="num">
                                      <p:cBhvr>
                                        <p:cTn id="34" dur="1000" fill="hold"/>
                                        <p:tgtEl>
                                          <p:spTgt spid="370693">
                                            <p:txEl>
                                              <p:pRg st="9" end="9"/>
                                            </p:txEl>
                                          </p:spTgt>
                                        </p:tgtEl>
                                        <p:attrNameLst>
                                          <p:attrName>ppt_h</p:attrName>
                                        </p:attrNameLst>
                                      </p:cBhvr>
                                      <p:tavLst>
                                        <p:tav tm="0">
                                          <p:val>
                                            <p:strVal val="#ppt_h"/>
                                          </p:val>
                                        </p:tav>
                                        <p:tav tm="100000">
                                          <p:val>
                                            <p:strVal val="#ppt_h"/>
                                          </p:val>
                                        </p:tav>
                                      </p:tavLst>
                                    </p:anim>
                                    <p:animEffect transition="in" filter="fade">
                                      <p:cBhvr>
                                        <p:cTn id="35" dur="1000"/>
                                        <p:tgtEl>
                                          <p:spTgt spid="37069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nodeType="clickEffect">
                                  <p:stCondLst>
                                    <p:cond delay="0"/>
                                  </p:stCondLst>
                                  <p:childTnLst>
                                    <p:set>
                                      <p:cBhvr>
                                        <p:cTn id="39" dur="1" fill="hold">
                                          <p:stCondLst>
                                            <p:cond delay="0"/>
                                          </p:stCondLst>
                                        </p:cTn>
                                        <p:tgtEl>
                                          <p:spTgt spid="370693">
                                            <p:txEl>
                                              <p:pRg st="10" end="10"/>
                                            </p:txEl>
                                          </p:spTgt>
                                        </p:tgtEl>
                                        <p:attrNameLst>
                                          <p:attrName>style.visibility</p:attrName>
                                        </p:attrNameLst>
                                      </p:cBhvr>
                                      <p:to>
                                        <p:strVal val="visible"/>
                                      </p:to>
                                    </p:set>
                                    <p:anim calcmode="lin" valueType="num">
                                      <p:cBhvr>
                                        <p:cTn id="40" dur="1000" fill="hold"/>
                                        <p:tgtEl>
                                          <p:spTgt spid="370693">
                                            <p:txEl>
                                              <p:pRg st="10" end="10"/>
                                            </p:txEl>
                                          </p:spTgt>
                                        </p:tgtEl>
                                        <p:attrNameLst>
                                          <p:attrName>ppt_w</p:attrName>
                                        </p:attrNameLst>
                                      </p:cBhvr>
                                      <p:tavLst>
                                        <p:tav tm="0">
                                          <p:val>
                                            <p:strVal val="#ppt_w*0.70"/>
                                          </p:val>
                                        </p:tav>
                                        <p:tav tm="100000">
                                          <p:val>
                                            <p:strVal val="#ppt_w"/>
                                          </p:val>
                                        </p:tav>
                                      </p:tavLst>
                                    </p:anim>
                                    <p:anim calcmode="lin" valueType="num">
                                      <p:cBhvr>
                                        <p:cTn id="41" dur="1000" fill="hold"/>
                                        <p:tgtEl>
                                          <p:spTgt spid="370693">
                                            <p:txEl>
                                              <p:pRg st="10" end="10"/>
                                            </p:txEl>
                                          </p:spTgt>
                                        </p:tgtEl>
                                        <p:attrNameLst>
                                          <p:attrName>ppt_h</p:attrName>
                                        </p:attrNameLst>
                                      </p:cBhvr>
                                      <p:tavLst>
                                        <p:tav tm="0">
                                          <p:val>
                                            <p:strVal val="#ppt_h"/>
                                          </p:val>
                                        </p:tav>
                                        <p:tav tm="100000">
                                          <p:val>
                                            <p:strVal val="#ppt_h"/>
                                          </p:val>
                                        </p:tav>
                                      </p:tavLst>
                                    </p:anim>
                                    <p:animEffect transition="in" filter="fade">
                                      <p:cBhvr>
                                        <p:cTn id="42" dur="1000"/>
                                        <p:tgtEl>
                                          <p:spTgt spid="3706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a:extLst>
              <a:ext uri="{FF2B5EF4-FFF2-40B4-BE49-F238E27FC236}">
                <a16:creationId xmlns:a16="http://schemas.microsoft.com/office/drawing/2014/main" id="{F4E9FB66-1E7F-4B54-B10E-DCB4BB2DD01D}"/>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27</a:t>
            </a:fld>
            <a:endParaRPr lang="fr-FR" altLang="fr-FR"/>
          </a:p>
        </p:txBody>
      </p:sp>
      <p:sp>
        <p:nvSpPr>
          <p:cNvPr id="324613" name="Rectangle 5">
            <a:extLst>
              <a:ext uri="{FF2B5EF4-FFF2-40B4-BE49-F238E27FC236}">
                <a16:creationId xmlns:a16="http://schemas.microsoft.com/office/drawing/2014/main" id="{F8AB55B0-07E4-4B34-9B9C-99A46BF23A14}"/>
              </a:ext>
            </a:extLst>
          </p:cNvPr>
          <p:cNvSpPr>
            <a:spLocks noChangeArrowheads="1"/>
          </p:cNvSpPr>
          <p:nvPr/>
        </p:nvSpPr>
        <p:spPr bwMode="auto">
          <a:xfrm>
            <a:off x="755650" y="908049"/>
            <a:ext cx="8208963" cy="560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r>
              <a:rPr lang="en-US" altLang="fr-FR" b="1" dirty="0"/>
              <a:t>Financial Market</a:t>
            </a:r>
            <a:r>
              <a:rPr lang="en-US" altLang="fr-FR" dirty="0"/>
              <a:t> = exchange of funds between savers (those with excess of funds) and users (those in need of funds)</a:t>
            </a:r>
          </a:p>
          <a:p>
            <a:r>
              <a:rPr lang="en-US" altLang="fr-FR" b="1" dirty="0"/>
              <a:t>Money Markets</a:t>
            </a:r>
          </a:p>
          <a:p>
            <a:pPr lvl="1"/>
            <a:r>
              <a:rPr lang="en-US" altLang="fr-FR" dirty="0"/>
              <a:t>Financial markets for short-term financial securities with less than a year to maturity.</a:t>
            </a:r>
          </a:p>
          <a:p>
            <a:pPr lvl="1"/>
            <a:r>
              <a:rPr lang="en-US" altLang="fr-FR" dirty="0"/>
              <a:t>All debt issues (stock never matures)</a:t>
            </a:r>
          </a:p>
          <a:p>
            <a:pPr lvl="1"/>
            <a:r>
              <a:rPr lang="en-US" altLang="fr-FR" dirty="0"/>
              <a:t>All very liquid (low risk and low rate of return)</a:t>
            </a:r>
          </a:p>
          <a:p>
            <a:pPr lvl="1"/>
            <a:r>
              <a:rPr lang="en-US" altLang="fr-FR" dirty="0"/>
              <a:t>Can be issued by corporations or governments or banks </a:t>
            </a:r>
          </a:p>
          <a:p>
            <a:pPr lvl="1"/>
            <a:r>
              <a:rPr lang="en-US" altLang="fr-FR" b="1" dirty="0"/>
              <a:t>Examples</a:t>
            </a:r>
            <a:r>
              <a:rPr lang="en-US" altLang="fr-FR" dirty="0"/>
              <a:t>: Treasury bills, commercial paper, short-term bank CDs, bonds with less than a year to maturity.</a:t>
            </a:r>
          </a:p>
          <a:p>
            <a:r>
              <a:rPr lang="en-US" altLang="fr-FR" b="1" dirty="0"/>
              <a:t>Capital Markets</a:t>
            </a:r>
          </a:p>
          <a:p>
            <a:pPr lvl="1"/>
            <a:r>
              <a:rPr lang="en-US" altLang="fr-FR" dirty="0"/>
              <a:t>Financial Markets for long-term financial securities with more than a year to maturity.</a:t>
            </a:r>
          </a:p>
          <a:p>
            <a:pPr lvl="1"/>
            <a:r>
              <a:rPr lang="en-US" altLang="fr-FR" dirty="0"/>
              <a:t>Can be debt (notes, bonds) or equity (stock; only for corporations)</a:t>
            </a:r>
          </a:p>
          <a:p>
            <a:pPr lvl="1"/>
            <a:r>
              <a:rPr lang="en-US" altLang="fr-FR" dirty="0"/>
              <a:t>Liquidity, risk, and rate of return vary</a:t>
            </a:r>
          </a:p>
          <a:p>
            <a:pPr lvl="1"/>
            <a:r>
              <a:rPr lang="en-US" altLang="fr-FR" dirty="0"/>
              <a:t>Issued by corporations or governments</a:t>
            </a:r>
          </a:p>
          <a:p>
            <a:pPr lvl="1"/>
            <a:r>
              <a:rPr lang="en-US" altLang="fr-FR" b="1" dirty="0"/>
              <a:t>Examples</a:t>
            </a:r>
            <a:r>
              <a:rPr lang="en-US" altLang="fr-FR" dirty="0"/>
              <a:t>: Treasury Notes and Bonds, Corporate Notes and Bonds, Municipal Bonds, Mortgages, Long-term bank CD’s, Preferred Stock, Common Stoc</a:t>
            </a:r>
          </a:p>
        </p:txBody>
      </p:sp>
      <p:sp>
        <p:nvSpPr>
          <p:cNvPr id="324614" name="Rectangle 6">
            <a:extLst>
              <a:ext uri="{FF2B5EF4-FFF2-40B4-BE49-F238E27FC236}">
                <a16:creationId xmlns:a16="http://schemas.microsoft.com/office/drawing/2014/main" id="{B47FB349-8BE0-4A8E-889C-9B31C79D8978}"/>
              </a:ext>
            </a:extLst>
          </p:cNvPr>
          <p:cNvSpPr>
            <a:spLocks noChangeArrowheads="1"/>
          </p:cNvSpPr>
          <p:nvPr/>
        </p:nvSpPr>
        <p:spPr bwMode="auto">
          <a:xfrm>
            <a:off x="506413" y="341313"/>
            <a:ext cx="8637587" cy="420687"/>
          </a:xfrm>
          <a:prstGeom prst="rect">
            <a:avLst/>
          </a:prstGeom>
          <a:solidFill>
            <a:schemeClr val="accent5">
              <a:lumMod val="20000"/>
              <a:lumOff val="80000"/>
            </a:schemeClr>
          </a:solidFill>
          <a:ln w="9525">
            <a:solidFill>
              <a:schemeClr val="tx1"/>
            </a:solidFill>
            <a:miter lim="800000"/>
            <a:headEnd/>
            <a:tailEnd/>
          </a:ln>
          <a:effectLst/>
        </p:spPr>
        <p:txBody>
          <a:bodyPr anchor="b">
            <a:spAutoFit/>
          </a:bodyPr>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chemeClr val="tx1"/>
                </a:solidFill>
              </a:rPr>
              <a:t>Financial Markets (1/3)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2">
            <a:extLst>
              <a:ext uri="{FF2B5EF4-FFF2-40B4-BE49-F238E27FC236}">
                <a16:creationId xmlns:a16="http://schemas.microsoft.com/office/drawing/2014/main" id="{230DCF0B-34DE-4223-9A59-2910FA0ED0DC}"/>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28</a:t>
            </a:fld>
            <a:endParaRPr lang="fr-FR" altLang="fr-FR"/>
          </a:p>
        </p:txBody>
      </p:sp>
      <p:sp>
        <p:nvSpPr>
          <p:cNvPr id="261124" name="Rectangle 4">
            <a:extLst>
              <a:ext uri="{FF2B5EF4-FFF2-40B4-BE49-F238E27FC236}">
                <a16:creationId xmlns:a16="http://schemas.microsoft.com/office/drawing/2014/main" id="{B2E23C0A-613B-4F0A-AAA2-8739C449B8DB}"/>
              </a:ext>
            </a:extLst>
          </p:cNvPr>
          <p:cNvSpPr>
            <a:spLocks noChangeArrowheads="1"/>
          </p:cNvSpPr>
          <p:nvPr/>
        </p:nvSpPr>
        <p:spPr bwMode="auto">
          <a:xfrm>
            <a:off x="506413" y="404813"/>
            <a:ext cx="8637587" cy="420687"/>
          </a:xfrm>
          <a:prstGeom prst="rect">
            <a:avLst/>
          </a:prstGeom>
          <a:solidFill>
            <a:schemeClr val="accent5">
              <a:lumMod val="20000"/>
              <a:lumOff val="80000"/>
            </a:schemeClr>
          </a:solidFill>
          <a:ln w="9525">
            <a:solidFill>
              <a:schemeClr val="tx1"/>
            </a:solidFill>
            <a:miter lim="800000"/>
            <a:headEnd/>
            <a:tailEnd/>
          </a:ln>
          <a:effectLst/>
        </p:spPr>
        <p:txBody>
          <a:bodyPr anchor="b">
            <a:spAutoFit/>
          </a:bodyPr>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chemeClr val="tx1"/>
                </a:solidFill>
              </a:rPr>
              <a:t>Financial Markets (2/3)</a:t>
            </a:r>
          </a:p>
        </p:txBody>
      </p:sp>
      <p:sp>
        <p:nvSpPr>
          <p:cNvPr id="261125" name="Rectangle 5">
            <a:extLst>
              <a:ext uri="{FF2B5EF4-FFF2-40B4-BE49-F238E27FC236}">
                <a16:creationId xmlns:a16="http://schemas.microsoft.com/office/drawing/2014/main" id="{E38C0674-497F-41B1-BC75-8A9FA1A6E686}"/>
              </a:ext>
            </a:extLst>
          </p:cNvPr>
          <p:cNvSpPr>
            <a:spLocks noChangeArrowheads="1"/>
          </p:cNvSpPr>
          <p:nvPr/>
        </p:nvSpPr>
        <p:spPr bwMode="auto">
          <a:xfrm>
            <a:off x="755650" y="1268413"/>
            <a:ext cx="8194675" cy="2736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pPr>
              <a:lnSpc>
                <a:spcPct val="90000"/>
              </a:lnSpc>
            </a:pPr>
            <a:r>
              <a:rPr lang="en-US" altLang="fr-FR" b="1" dirty="0"/>
              <a:t>Primary</a:t>
            </a:r>
            <a:r>
              <a:rPr lang="en-US" altLang="fr-FR" dirty="0"/>
              <a:t> Market:</a:t>
            </a:r>
          </a:p>
          <a:p>
            <a:pPr lvl="1">
              <a:lnSpc>
                <a:spcPct val="90000"/>
              </a:lnSpc>
            </a:pPr>
            <a:r>
              <a:rPr lang="en-US" altLang="fr-FR" dirty="0"/>
              <a:t>The market for newly created financial securities.</a:t>
            </a:r>
          </a:p>
          <a:p>
            <a:pPr lvl="1">
              <a:lnSpc>
                <a:spcPct val="90000"/>
              </a:lnSpc>
            </a:pPr>
            <a:r>
              <a:rPr lang="en-US" altLang="fr-FR" dirty="0"/>
              <a:t>The issuer receives funds (directly or indirectly) when these securities are first sold.</a:t>
            </a:r>
          </a:p>
          <a:p>
            <a:pPr>
              <a:lnSpc>
                <a:spcPct val="90000"/>
              </a:lnSpc>
            </a:pPr>
            <a:r>
              <a:rPr lang="en-US" altLang="fr-FR" b="1" dirty="0"/>
              <a:t>Secondary</a:t>
            </a:r>
            <a:r>
              <a:rPr lang="en-US" altLang="fr-FR" dirty="0"/>
              <a:t> Market:</a:t>
            </a:r>
          </a:p>
          <a:p>
            <a:pPr lvl="1">
              <a:lnSpc>
                <a:spcPct val="90000"/>
              </a:lnSpc>
            </a:pPr>
            <a:r>
              <a:rPr lang="en-US" altLang="fr-FR" dirty="0"/>
              <a:t>The market for “old” financial securities.</a:t>
            </a:r>
          </a:p>
          <a:p>
            <a:pPr lvl="1">
              <a:lnSpc>
                <a:spcPct val="90000"/>
              </a:lnSpc>
            </a:pPr>
            <a:r>
              <a:rPr lang="en-US" altLang="fr-FR" dirty="0"/>
              <a:t>Allows investors to exchange securities among themselves IF LIQUIDITY</a:t>
            </a:r>
          </a:p>
          <a:p>
            <a:pPr lvl="1">
              <a:lnSpc>
                <a:spcPct val="90000"/>
              </a:lnSpc>
            </a:pPr>
            <a:r>
              <a:rPr lang="en-US" altLang="fr-FR" dirty="0"/>
              <a:t>No money goes to the issuer (the firm) when its securities are resold.</a:t>
            </a:r>
          </a:p>
          <a:p>
            <a:pPr lvl="1" algn="ctr">
              <a:lnSpc>
                <a:spcPct val="90000"/>
              </a:lnSpc>
              <a:buFontTx/>
              <a:buNone/>
            </a:pPr>
            <a:r>
              <a:rPr lang="en-US" altLang="fr-FR" b="1" u="sng" dirty="0"/>
              <a:t>Financial Market Organization:</a:t>
            </a:r>
          </a:p>
          <a:p>
            <a:pPr>
              <a:lnSpc>
                <a:spcPct val="90000"/>
              </a:lnSpc>
            </a:pPr>
            <a:endParaRPr lang="en-US" altLang="fr-FR" dirty="0"/>
          </a:p>
        </p:txBody>
      </p:sp>
      <p:sp>
        <p:nvSpPr>
          <p:cNvPr id="261126" name="Rectangle 6">
            <a:extLst>
              <a:ext uri="{FF2B5EF4-FFF2-40B4-BE49-F238E27FC236}">
                <a16:creationId xmlns:a16="http://schemas.microsoft.com/office/drawing/2014/main" id="{AA881386-AEE3-4E0A-BFC6-099DE3FF937E}"/>
              </a:ext>
            </a:extLst>
          </p:cNvPr>
          <p:cNvSpPr>
            <a:spLocks noChangeArrowheads="1"/>
          </p:cNvSpPr>
          <p:nvPr/>
        </p:nvSpPr>
        <p:spPr bwMode="auto">
          <a:xfrm>
            <a:off x="755650" y="4149725"/>
            <a:ext cx="4027488" cy="2447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sz="1600">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sz="1600">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9pPr>
          </a:lstStyle>
          <a:p>
            <a:r>
              <a:rPr lang="en-US" altLang="fr-FR" b="1" dirty="0"/>
              <a:t>Organized</a:t>
            </a:r>
            <a:r>
              <a:rPr lang="en-US" altLang="fr-FR" dirty="0"/>
              <a:t> Exchanges: meet at one central location</a:t>
            </a:r>
          </a:p>
          <a:p>
            <a:pPr lvl="1"/>
            <a:r>
              <a:rPr lang="en-US" altLang="fr-FR" dirty="0"/>
              <a:t>New York Stock Exchange (NYSE)</a:t>
            </a:r>
          </a:p>
          <a:p>
            <a:pPr lvl="1"/>
            <a:r>
              <a:rPr lang="en-US" altLang="fr-FR" dirty="0"/>
              <a:t>EURONEXT NYSE</a:t>
            </a:r>
          </a:p>
          <a:p>
            <a:pPr lvl="1"/>
            <a:r>
              <a:rPr lang="en-US" altLang="fr-FR" dirty="0"/>
              <a:t>London Stock Exchange</a:t>
            </a:r>
          </a:p>
          <a:p>
            <a:pPr marL="457200" lvl="1" indent="0">
              <a:buNone/>
            </a:pPr>
            <a:endParaRPr lang="en-US" altLang="fr-FR" dirty="0"/>
          </a:p>
        </p:txBody>
      </p:sp>
      <p:sp>
        <p:nvSpPr>
          <p:cNvPr id="261127" name="Rectangle 7">
            <a:extLst>
              <a:ext uri="{FF2B5EF4-FFF2-40B4-BE49-F238E27FC236}">
                <a16:creationId xmlns:a16="http://schemas.microsoft.com/office/drawing/2014/main" id="{0D6A9283-C453-48C0-B914-4055F60BB18F}"/>
              </a:ext>
            </a:extLst>
          </p:cNvPr>
          <p:cNvSpPr>
            <a:spLocks noChangeArrowheads="1"/>
          </p:cNvSpPr>
          <p:nvPr/>
        </p:nvSpPr>
        <p:spPr bwMode="auto">
          <a:xfrm>
            <a:off x="4787900" y="4149725"/>
            <a:ext cx="4029075" cy="2447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sz="1600">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sz="1600">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9pPr>
          </a:lstStyle>
          <a:p>
            <a:pPr>
              <a:lnSpc>
                <a:spcPct val="90000"/>
              </a:lnSpc>
            </a:pPr>
            <a:r>
              <a:rPr lang="en-US" altLang="fr-FR" b="1" dirty="0"/>
              <a:t>Over-the-counter</a:t>
            </a:r>
            <a:r>
              <a:rPr lang="en-US" altLang="fr-FR" dirty="0"/>
              <a:t> markets: work with dealer system.</a:t>
            </a:r>
          </a:p>
          <a:p>
            <a:pPr lvl="1">
              <a:lnSpc>
                <a:spcPct val="90000"/>
              </a:lnSpc>
            </a:pPr>
            <a:r>
              <a:rPr lang="en-US" altLang="fr-FR" dirty="0"/>
              <a:t>Bid (dealer buys/Investor sells at) and Ask (dealer sells/investor buys at) prices.</a:t>
            </a:r>
          </a:p>
          <a:p>
            <a:pPr lvl="1">
              <a:lnSpc>
                <a:spcPct val="90000"/>
              </a:lnSpc>
            </a:pPr>
            <a:r>
              <a:rPr lang="en-US" altLang="fr-FR" dirty="0"/>
              <a:t>NASDAQ for stocks</a:t>
            </a:r>
          </a:p>
          <a:p>
            <a:pPr lvl="1">
              <a:lnSpc>
                <a:spcPct val="90000"/>
              </a:lnSpc>
            </a:pPr>
            <a:r>
              <a:rPr lang="en-US" altLang="fr-FR" dirty="0"/>
              <a:t>Vast majority of corporate &amp; municipal bonds and all Treasury bills, notes &amp; bonds trade on over-the-counter bond markets.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6"/>
                                        </p:tgtEl>
                                        <p:attrNameLst>
                                          <p:attrName>style.visibility</p:attrName>
                                        </p:attrNameLst>
                                      </p:cBhvr>
                                      <p:to>
                                        <p:strVal val="visible"/>
                                      </p:to>
                                    </p:set>
                                    <p:anim calcmode="lin" valueType="num">
                                      <p:cBhvr additive="base">
                                        <p:cTn id="7" dur="500" fill="hold"/>
                                        <p:tgtEl>
                                          <p:spTgt spid="261126"/>
                                        </p:tgtEl>
                                        <p:attrNameLst>
                                          <p:attrName>ppt_x</p:attrName>
                                        </p:attrNameLst>
                                      </p:cBhvr>
                                      <p:tavLst>
                                        <p:tav tm="0">
                                          <p:val>
                                            <p:strVal val="#ppt_x"/>
                                          </p:val>
                                        </p:tav>
                                        <p:tav tm="100000">
                                          <p:val>
                                            <p:strVal val="#ppt_x"/>
                                          </p:val>
                                        </p:tav>
                                      </p:tavLst>
                                    </p:anim>
                                    <p:anim calcmode="lin" valueType="num">
                                      <p:cBhvr additive="base">
                                        <p:cTn id="8"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1127"/>
                                        </p:tgtEl>
                                        <p:attrNameLst>
                                          <p:attrName>style.visibility</p:attrName>
                                        </p:attrNameLst>
                                      </p:cBhvr>
                                      <p:to>
                                        <p:strVal val="visible"/>
                                      </p:to>
                                    </p:set>
                                    <p:anim calcmode="lin" valueType="num">
                                      <p:cBhvr additive="base">
                                        <p:cTn id="13" dur="500" fill="hold"/>
                                        <p:tgtEl>
                                          <p:spTgt spid="261127"/>
                                        </p:tgtEl>
                                        <p:attrNameLst>
                                          <p:attrName>ppt_x</p:attrName>
                                        </p:attrNameLst>
                                      </p:cBhvr>
                                      <p:tavLst>
                                        <p:tav tm="0">
                                          <p:val>
                                            <p:strVal val="#ppt_x"/>
                                          </p:val>
                                        </p:tav>
                                        <p:tav tm="100000">
                                          <p:val>
                                            <p:strVal val="#ppt_x"/>
                                          </p:val>
                                        </p:tav>
                                      </p:tavLst>
                                    </p:anim>
                                    <p:anim calcmode="lin" valueType="num">
                                      <p:cBhvr additive="base">
                                        <p:cTn id="14" dur="500" fill="hold"/>
                                        <p:tgtEl>
                                          <p:spTgt spid="261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animBg="1"/>
      <p:bldP spid="2611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Espace réservé du numéro de diapositive 2">
            <a:extLst>
              <a:ext uri="{FF2B5EF4-FFF2-40B4-BE49-F238E27FC236}">
                <a16:creationId xmlns:a16="http://schemas.microsoft.com/office/drawing/2014/main" id="{0DD60B32-521B-46D8-A4BB-B35741ECE1EA}"/>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29</a:t>
            </a:fld>
            <a:endParaRPr lang="fr-FR" altLang="fr-FR"/>
          </a:p>
        </p:txBody>
      </p:sp>
      <p:sp>
        <p:nvSpPr>
          <p:cNvPr id="365572" name="Rectangle 4">
            <a:extLst>
              <a:ext uri="{FF2B5EF4-FFF2-40B4-BE49-F238E27FC236}">
                <a16:creationId xmlns:a16="http://schemas.microsoft.com/office/drawing/2014/main" id="{8F60B8CB-BC1E-43BD-8A17-41E94DE9ADDC}"/>
              </a:ext>
            </a:extLst>
          </p:cNvPr>
          <p:cNvSpPr>
            <a:spLocks noChangeArrowheads="1"/>
          </p:cNvSpPr>
          <p:nvPr/>
        </p:nvSpPr>
        <p:spPr bwMode="auto">
          <a:xfrm>
            <a:off x="809625" y="0"/>
            <a:ext cx="3736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pPr>
            <a:r>
              <a:rPr lang="fr-FR" altLang="fr-FR" sz="1400" b="1"/>
              <a:t>         BALANCE SHEET</a:t>
            </a:r>
          </a:p>
        </p:txBody>
      </p:sp>
      <p:sp>
        <p:nvSpPr>
          <p:cNvPr id="365579" name="Rectangle 11">
            <a:extLst>
              <a:ext uri="{FF2B5EF4-FFF2-40B4-BE49-F238E27FC236}">
                <a16:creationId xmlns:a16="http://schemas.microsoft.com/office/drawing/2014/main" id="{7880BC64-ED9E-401E-A309-5C9036F568C0}"/>
              </a:ext>
            </a:extLst>
          </p:cNvPr>
          <p:cNvSpPr>
            <a:spLocks noChangeArrowheads="1"/>
          </p:cNvSpPr>
          <p:nvPr/>
        </p:nvSpPr>
        <p:spPr bwMode="auto">
          <a:xfrm>
            <a:off x="2462213" y="820738"/>
            <a:ext cx="971550" cy="466566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580" name="Line 12">
            <a:extLst>
              <a:ext uri="{FF2B5EF4-FFF2-40B4-BE49-F238E27FC236}">
                <a16:creationId xmlns:a16="http://schemas.microsoft.com/office/drawing/2014/main" id="{EE6552B3-FE22-44D0-8832-6C2EAC2978E1}"/>
              </a:ext>
            </a:extLst>
          </p:cNvPr>
          <p:cNvSpPr>
            <a:spLocks noChangeShapeType="1"/>
          </p:cNvSpPr>
          <p:nvPr/>
        </p:nvSpPr>
        <p:spPr bwMode="auto">
          <a:xfrm>
            <a:off x="2449513" y="2198688"/>
            <a:ext cx="10112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581" name="Rectangle 13">
            <a:extLst>
              <a:ext uri="{FF2B5EF4-FFF2-40B4-BE49-F238E27FC236}">
                <a16:creationId xmlns:a16="http://schemas.microsoft.com/office/drawing/2014/main" id="{8B843856-98FA-4ACC-9A76-6D4DEB3E0B3B}"/>
              </a:ext>
            </a:extLst>
          </p:cNvPr>
          <p:cNvSpPr>
            <a:spLocks noChangeArrowheads="1"/>
          </p:cNvSpPr>
          <p:nvPr/>
        </p:nvSpPr>
        <p:spPr bwMode="auto">
          <a:xfrm>
            <a:off x="2384425" y="1193800"/>
            <a:ext cx="1192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a:t>SHORT TERM DEBT </a:t>
            </a:r>
          </a:p>
        </p:txBody>
      </p:sp>
      <p:sp>
        <p:nvSpPr>
          <p:cNvPr id="365582" name="Rectangle 14">
            <a:extLst>
              <a:ext uri="{FF2B5EF4-FFF2-40B4-BE49-F238E27FC236}">
                <a16:creationId xmlns:a16="http://schemas.microsoft.com/office/drawing/2014/main" id="{B8AC8E93-E557-497E-9BDF-EB9994F62989}"/>
              </a:ext>
            </a:extLst>
          </p:cNvPr>
          <p:cNvSpPr>
            <a:spLocks noChangeArrowheads="1"/>
          </p:cNvSpPr>
          <p:nvPr/>
        </p:nvSpPr>
        <p:spPr bwMode="auto">
          <a:xfrm>
            <a:off x="2373313" y="2222500"/>
            <a:ext cx="11953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a:t>LONG TERM DEBT:</a:t>
            </a:r>
          </a:p>
          <a:p>
            <a:pPr eaLnBrk="0" hangingPunct="0">
              <a:spcBef>
                <a:spcPct val="50000"/>
              </a:spcBef>
            </a:pPr>
            <a:endParaRPr lang="fr-FR" altLang="fr-FR" sz="1000"/>
          </a:p>
          <a:p>
            <a:pPr eaLnBrk="0" hangingPunct="0">
              <a:spcBef>
                <a:spcPct val="50000"/>
              </a:spcBef>
            </a:pPr>
            <a:r>
              <a:rPr lang="fr-FR" altLang="fr-FR" sz="1000"/>
              <a:t>BANK LOANS</a:t>
            </a:r>
          </a:p>
          <a:p>
            <a:pPr eaLnBrk="0" hangingPunct="0">
              <a:spcBef>
                <a:spcPct val="50000"/>
              </a:spcBef>
            </a:pPr>
            <a:endParaRPr lang="fr-FR" altLang="fr-FR" sz="1000"/>
          </a:p>
          <a:p>
            <a:pPr eaLnBrk="0" hangingPunct="0">
              <a:spcBef>
                <a:spcPct val="50000"/>
              </a:spcBef>
            </a:pPr>
            <a:r>
              <a:rPr lang="fr-FR" altLang="fr-FR" sz="1000"/>
              <a:t>BOND DEBT</a:t>
            </a:r>
          </a:p>
        </p:txBody>
      </p:sp>
      <p:sp>
        <p:nvSpPr>
          <p:cNvPr id="365583" name="Rectangle 15">
            <a:extLst>
              <a:ext uri="{FF2B5EF4-FFF2-40B4-BE49-F238E27FC236}">
                <a16:creationId xmlns:a16="http://schemas.microsoft.com/office/drawing/2014/main" id="{68334EDE-09B8-498D-8E21-D2566783039E}"/>
              </a:ext>
            </a:extLst>
          </p:cNvPr>
          <p:cNvSpPr>
            <a:spLocks noChangeArrowheads="1"/>
          </p:cNvSpPr>
          <p:nvPr/>
        </p:nvSpPr>
        <p:spPr bwMode="auto">
          <a:xfrm>
            <a:off x="2357438" y="3956050"/>
            <a:ext cx="11922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a:t>SHAREHOLDER’ EQUITY:</a:t>
            </a:r>
          </a:p>
          <a:p>
            <a:pPr eaLnBrk="0" hangingPunct="0">
              <a:spcBef>
                <a:spcPct val="50000"/>
              </a:spcBef>
            </a:pPr>
            <a:r>
              <a:rPr lang="fr-FR" altLang="fr-FR" sz="1000"/>
              <a:t>COMMON SHARES</a:t>
            </a:r>
          </a:p>
          <a:p>
            <a:pPr eaLnBrk="0" hangingPunct="0">
              <a:spcBef>
                <a:spcPct val="50000"/>
              </a:spcBef>
            </a:pPr>
            <a:r>
              <a:rPr lang="fr-FR" altLang="fr-FR" sz="1000"/>
              <a:t>RETAINED EARNINGS</a:t>
            </a:r>
          </a:p>
        </p:txBody>
      </p:sp>
      <p:sp>
        <p:nvSpPr>
          <p:cNvPr id="365584" name="Line 16">
            <a:extLst>
              <a:ext uri="{FF2B5EF4-FFF2-40B4-BE49-F238E27FC236}">
                <a16:creationId xmlns:a16="http://schemas.microsoft.com/office/drawing/2014/main" id="{0FB4851A-800A-450A-9D1B-04CD47D09196}"/>
              </a:ext>
            </a:extLst>
          </p:cNvPr>
          <p:cNvSpPr>
            <a:spLocks noChangeShapeType="1"/>
          </p:cNvSpPr>
          <p:nvPr/>
        </p:nvSpPr>
        <p:spPr bwMode="auto">
          <a:xfrm>
            <a:off x="2425700" y="3956050"/>
            <a:ext cx="9969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585" name="Rectangle 17">
            <a:extLst>
              <a:ext uri="{FF2B5EF4-FFF2-40B4-BE49-F238E27FC236}">
                <a16:creationId xmlns:a16="http://schemas.microsoft.com/office/drawing/2014/main" id="{27FF51EB-69E5-4323-94D7-F3BF7A6CA266}"/>
              </a:ext>
            </a:extLst>
          </p:cNvPr>
          <p:cNvSpPr>
            <a:spLocks noChangeArrowheads="1"/>
          </p:cNvSpPr>
          <p:nvPr/>
        </p:nvSpPr>
        <p:spPr bwMode="auto">
          <a:xfrm>
            <a:off x="-180975" y="1284288"/>
            <a:ext cx="119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200" i="1"/>
              <a:t>Cash Management</a:t>
            </a:r>
            <a:endParaRPr lang="fr-FR" altLang="fr-FR" sz="1000" b="1" i="1"/>
          </a:p>
        </p:txBody>
      </p:sp>
      <p:sp>
        <p:nvSpPr>
          <p:cNvPr id="365587" name="Rectangle 19">
            <a:extLst>
              <a:ext uri="{FF2B5EF4-FFF2-40B4-BE49-F238E27FC236}">
                <a16:creationId xmlns:a16="http://schemas.microsoft.com/office/drawing/2014/main" id="{03AA5CC9-F7F4-446F-9CCA-9CCC34F9AF7F}"/>
              </a:ext>
            </a:extLst>
          </p:cNvPr>
          <p:cNvSpPr>
            <a:spLocks noChangeArrowheads="1"/>
          </p:cNvSpPr>
          <p:nvPr/>
        </p:nvSpPr>
        <p:spPr bwMode="auto">
          <a:xfrm>
            <a:off x="0" y="3357563"/>
            <a:ext cx="119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200" b="1" i="1"/>
              <a:t>Investment Strategies</a:t>
            </a:r>
          </a:p>
        </p:txBody>
      </p:sp>
      <p:sp>
        <p:nvSpPr>
          <p:cNvPr id="365588" name="Rectangle 20">
            <a:extLst>
              <a:ext uri="{FF2B5EF4-FFF2-40B4-BE49-F238E27FC236}">
                <a16:creationId xmlns:a16="http://schemas.microsoft.com/office/drawing/2014/main" id="{78FC56AF-0BE4-4456-A1E6-B642B97B15F1}"/>
              </a:ext>
            </a:extLst>
          </p:cNvPr>
          <p:cNvSpPr>
            <a:spLocks noChangeArrowheads="1"/>
          </p:cNvSpPr>
          <p:nvPr/>
        </p:nvSpPr>
        <p:spPr bwMode="auto">
          <a:xfrm>
            <a:off x="5216525" y="2654300"/>
            <a:ext cx="595313" cy="12430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200">
                <a:effectLst>
                  <a:outerShdw blurRad="38100" dist="38100" dir="2700000" algn="tl">
                    <a:srgbClr val="C0C0C0"/>
                  </a:outerShdw>
                </a:effectLst>
              </a:rPr>
              <a:t>BANKS</a:t>
            </a:r>
          </a:p>
          <a:p>
            <a:pPr eaLnBrk="0" hangingPunct="0"/>
            <a:endParaRPr lang="fr-FR" altLang="fr-FR" sz="1200">
              <a:effectLst>
                <a:outerShdw blurRad="38100" dist="38100" dir="2700000" algn="tl">
                  <a:srgbClr val="C0C0C0"/>
                </a:outerShdw>
              </a:effectLst>
            </a:endParaRPr>
          </a:p>
        </p:txBody>
      </p:sp>
      <p:sp>
        <p:nvSpPr>
          <p:cNvPr id="365589" name="Rectangle 21">
            <a:extLst>
              <a:ext uri="{FF2B5EF4-FFF2-40B4-BE49-F238E27FC236}">
                <a16:creationId xmlns:a16="http://schemas.microsoft.com/office/drawing/2014/main" id="{1C18B8C0-DB2F-46A2-9C16-F6300333F62B}"/>
              </a:ext>
            </a:extLst>
          </p:cNvPr>
          <p:cNvSpPr>
            <a:spLocks noChangeArrowheads="1"/>
          </p:cNvSpPr>
          <p:nvPr/>
        </p:nvSpPr>
        <p:spPr bwMode="auto">
          <a:xfrm>
            <a:off x="4792663" y="38100"/>
            <a:ext cx="3736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400" b="1"/>
              <a:t>FINANCIAL MARKETS</a:t>
            </a:r>
          </a:p>
        </p:txBody>
      </p:sp>
      <p:sp>
        <p:nvSpPr>
          <p:cNvPr id="365590" name="Rectangle 22">
            <a:extLst>
              <a:ext uri="{FF2B5EF4-FFF2-40B4-BE49-F238E27FC236}">
                <a16:creationId xmlns:a16="http://schemas.microsoft.com/office/drawing/2014/main" id="{89E24C71-7C44-494F-B1FE-9656B17CFA00}"/>
              </a:ext>
            </a:extLst>
          </p:cNvPr>
          <p:cNvSpPr>
            <a:spLocks noChangeArrowheads="1"/>
          </p:cNvSpPr>
          <p:nvPr/>
        </p:nvSpPr>
        <p:spPr bwMode="auto">
          <a:xfrm>
            <a:off x="3749675" y="4572000"/>
            <a:ext cx="1019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STOCKS</a:t>
            </a:r>
          </a:p>
        </p:txBody>
      </p:sp>
      <p:sp>
        <p:nvSpPr>
          <p:cNvPr id="365591" name="Rectangle 23">
            <a:extLst>
              <a:ext uri="{FF2B5EF4-FFF2-40B4-BE49-F238E27FC236}">
                <a16:creationId xmlns:a16="http://schemas.microsoft.com/office/drawing/2014/main" id="{9BBCE079-A64B-4F38-A133-D10AA1652FA4}"/>
              </a:ext>
            </a:extLst>
          </p:cNvPr>
          <p:cNvSpPr>
            <a:spLocks noChangeArrowheads="1"/>
          </p:cNvSpPr>
          <p:nvPr/>
        </p:nvSpPr>
        <p:spPr bwMode="auto">
          <a:xfrm>
            <a:off x="3671888" y="3497263"/>
            <a:ext cx="10969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BONDS</a:t>
            </a:r>
          </a:p>
        </p:txBody>
      </p:sp>
      <p:sp>
        <p:nvSpPr>
          <p:cNvPr id="365592" name="Line 24">
            <a:extLst>
              <a:ext uri="{FF2B5EF4-FFF2-40B4-BE49-F238E27FC236}">
                <a16:creationId xmlns:a16="http://schemas.microsoft.com/office/drawing/2014/main" id="{DCAC0F41-782C-4220-9A46-D7238143C9A5}"/>
              </a:ext>
            </a:extLst>
          </p:cNvPr>
          <p:cNvSpPr>
            <a:spLocks noChangeShapeType="1"/>
          </p:cNvSpPr>
          <p:nvPr/>
        </p:nvSpPr>
        <p:spPr bwMode="auto">
          <a:xfrm flipH="1">
            <a:off x="3452813" y="3036888"/>
            <a:ext cx="17684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593" name="Rectangle 25">
            <a:extLst>
              <a:ext uri="{FF2B5EF4-FFF2-40B4-BE49-F238E27FC236}">
                <a16:creationId xmlns:a16="http://schemas.microsoft.com/office/drawing/2014/main" id="{F4209CEB-E601-4CB8-A969-79ECDD5A01FC}"/>
              </a:ext>
            </a:extLst>
          </p:cNvPr>
          <p:cNvSpPr>
            <a:spLocks noChangeArrowheads="1"/>
          </p:cNvSpPr>
          <p:nvPr/>
        </p:nvSpPr>
        <p:spPr bwMode="auto">
          <a:xfrm>
            <a:off x="3382963" y="2805113"/>
            <a:ext cx="16414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LOANS</a:t>
            </a:r>
          </a:p>
        </p:txBody>
      </p:sp>
      <p:sp>
        <p:nvSpPr>
          <p:cNvPr id="365594" name="Rectangle 26">
            <a:extLst>
              <a:ext uri="{FF2B5EF4-FFF2-40B4-BE49-F238E27FC236}">
                <a16:creationId xmlns:a16="http://schemas.microsoft.com/office/drawing/2014/main" id="{7382398F-67F0-4CA5-A30F-0B56F65843E7}"/>
              </a:ext>
            </a:extLst>
          </p:cNvPr>
          <p:cNvSpPr>
            <a:spLocks noChangeArrowheads="1"/>
          </p:cNvSpPr>
          <p:nvPr/>
        </p:nvSpPr>
        <p:spPr bwMode="auto">
          <a:xfrm>
            <a:off x="5727700" y="2576513"/>
            <a:ext cx="10937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Issuing</a:t>
            </a:r>
          </a:p>
        </p:txBody>
      </p:sp>
      <p:sp>
        <p:nvSpPr>
          <p:cNvPr id="365595" name="Rectangle 27">
            <a:extLst>
              <a:ext uri="{FF2B5EF4-FFF2-40B4-BE49-F238E27FC236}">
                <a16:creationId xmlns:a16="http://schemas.microsoft.com/office/drawing/2014/main" id="{0FA2ADED-711C-4886-BE3B-104851748415}"/>
              </a:ext>
            </a:extLst>
          </p:cNvPr>
          <p:cNvSpPr>
            <a:spLocks noChangeArrowheads="1"/>
          </p:cNvSpPr>
          <p:nvPr/>
        </p:nvSpPr>
        <p:spPr bwMode="auto">
          <a:xfrm>
            <a:off x="6126163" y="660400"/>
            <a:ext cx="3017837" cy="37957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65596" name="Group 28">
            <a:extLst>
              <a:ext uri="{FF2B5EF4-FFF2-40B4-BE49-F238E27FC236}">
                <a16:creationId xmlns:a16="http://schemas.microsoft.com/office/drawing/2014/main" id="{FADAB5E9-0035-4626-8E3C-96E8D19ED491}"/>
              </a:ext>
            </a:extLst>
          </p:cNvPr>
          <p:cNvGrpSpPr>
            <a:grpSpLocks/>
          </p:cNvGrpSpPr>
          <p:nvPr/>
        </p:nvGrpSpPr>
        <p:grpSpPr bwMode="auto">
          <a:xfrm>
            <a:off x="3673475" y="814388"/>
            <a:ext cx="4200525" cy="1277937"/>
            <a:chOff x="2244" y="2756"/>
            <a:chExt cx="2595" cy="756"/>
          </a:xfrm>
        </p:grpSpPr>
        <p:sp>
          <p:nvSpPr>
            <p:cNvPr id="365597" name="Oval 29">
              <a:extLst>
                <a:ext uri="{FF2B5EF4-FFF2-40B4-BE49-F238E27FC236}">
                  <a16:creationId xmlns:a16="http://schemas.microsoft.com/office/drawing/2014/main" id="{C29FB8D4-79D6-407D-8803-868CB6BCFA05}"/>
                </a:ext>
              </a:extLst>
            </p:cNvPr>
            <p:cNvSpPr>
              <a:spLocks noChangeArrowheads="1"/>
            </p:cNvSpPr>
            <p:nvPr/>
          </p:nvSpPr>
          <p:spPr bwMode="auto">
            <a:xfrm>
              <a:off x="4004" y="2756"/>
              <a:ext cx="835" cy="756"/>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400" b="1"/>
                <a:t>MONEY </a:t>
              </a:r>
            </a:p>
            <a:p>
              <a:pPr eaLnBrk="0" hangingPunct="0"/>
              <a:r>
                <a:rPr lang="fr-FR" altLang="fr-FR" sz="1400" b="1"/>
                <a:t>MARKET</a:t>
              </a:r>
            </a:p>
          </p:txBody>
        </p:sp>
        <p:sp>
          <p:nvSpPr>
            <p:cNvPr id="365598" name="Line 30">
              <a:extLst>
                <a:ext uri="{FF2B5EF4-FFF2-40B4-BE49-F238E27FC236}">
                  <a16:creationId xmlns:a16="http://schemas.microsoft.com/office/drawing/2014/main" id="{BB9A2C8D-F832-43D1-B804-15C35F974A73}"/>
                </a:ext>
              </a:extLst>
            </p:cNvPr>
            <p:cNvSpPr>
              <a:spLocks noChangeShapeType="1"/>
            </p:cNvSpPr>
            <p:nvPr/>
          </p:nvSpPr>
          <p:spPr bwMode="auto">
            <a:xfrm flipH="1">
              <a:off x="2244" y="3138"/>
              <a:ext cx="175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599" name="Rectangle 31">
              <a:extLst>
                <a:ext uri="{FF2B5EF4-FFF2-40B4-BE49-F238E27FC236}">
                  <a16:creationId xmlns:a16="http://schemas.microsoft.com/office/drawing/2014/main" id="{1983D014-9298-4FE5-992B-1ECCC87979B1}"/>
                </a:ext>
              </a:extLst>
            </p:cNvPr>
            <p:cNvSpPr>
              <a:spLocks noChangeArrowheads="1"/>
            </p:cNvSpPr>
            <p:nvPr/>
          </p:nvSpPr>
          <p:spPr bwMode="auto">
            <a:xfrm>
              <a:off x="2486" y="3144"/>
              <a:ext cx="130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COMMERCIAL PAPER</a:t>
              </a:r>
            </a:p>
          </p:txBody>
        </p:sp>
      </p:grpSp>
      <p:grpSp>
        <p:nvGrpSpPr>
          <p:cNvPr id="365600" name="Group 32">
            <a:extLst>
              <a:ext uri="{FF2B5EF4-FFF2-40B4-BE49-F238E27FC236}">
                <a16:creationId xmlns:a16="http://schemas.microsoft.com/office/drawing/2014/main" id="{84294A2F-23B1-43D8-B750-4685082329B6}"/>
              </a:ext>
            </a:extLst>
          </p:cNvPr>
          <p:cNvGrpSpPr>
            <a:grpSpLocks/>
          </p:cNvGrpSpPr>
          <p:nvPr/>
        </p:nvGrpSpPr>
        <p:grpSpPr bwMode="auto">
          <a:xfrm>
            <a:off x="6942483" y="2484438"/>
            <a:ext cx="2201519" cy="1784350"/>
            <a:chOff x="4355" y="642"/>
            <a:chExt cx="1360" cy="1056"/>
          </a:xfrm>
        </p:grpSpPr>
        <p:sp>
          <p:nvSpPr>
            <p:cNvPr id="365601" name="Oval 33">
              <a:extLst>
                <a:ext uri="{FF2B5EF4-FFF2-40B4-BE49-F238E27FC236}">
                  <a16:creationId xmlns:a16="http://schemas.microsoft.com/office/drawing/2014/main" id="{5A3832B5-E8FD-4109-81B0-ADB0A28B68F3}"/>
                </a:ext>
              </a:extLst>
            </p:cNvPr>
            <p:cNvSpPr>
              <a:spLocks noChangeArrowheads="1"/>
            </p:cNvSpPr>
            <p:nvPr/>
          </p:nvSpPr>
          <p:spPr bwMode="auto">
            <a:xfrm>
              <a:off x="4355" y="908"/>
              <a:ext cx="767" cy="478"/>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000" b="1"/>
                <a:t>INTERBANK </a:t>
              </a:r>
            </a:p>
            <a:p>
              <a:pPr eaLnBrk="0" hangingPunct="0"/>
              <a:r>
                <a:rPr lang="fr-FR" altLang="fr-FR" sz="1000" b="1"/>
                <a:t>MARKET</a:t>
              </a:r>
            </a:p>
          </p:txBody>
        </p:sp>
        <p:grpSp>
          <p:nvGrpSpPr>
            <p:cNvPr id="365602" name="Group 34">
              <a:extLst>
                <a:ext uri="{FF2B5EF4-FFF2-40B4-BE49-F238E27FC236}">
                  <a16:creationId xmlns:a16="http://schemas.microsoft.com/office/drawing/2014/main" id="{296D359C-2BD1-4F52-A783-D6794CA44CC2}"/>
                </a:ext>
              </a:extLst>
            </p:cNvPr>
            <p:cNvGrpSpPr>
              <a:grpSpLocks/>
            </p:cNvGrpSpPr>
            <p:nvPr/>
          </p:nvGrpSpPr>
          <p:grpSpPr bwMode="auto">
            <a:xfrm>
              <a:off x="5112" y="642"/>
              <a:ext cx="603" cy="1056"/>
              <a:chOff x="5112" y="1742"/>
              <a:chExt cx="603" cy="810"/>
            </a:xfrm>
          </p:grpSpPr>
          <p:grpSp>
            <p:nvGrpSpPr>
              <p:cNvPr id="365603" name="Group 35">
                <a:extLst>
                  <a:ext uri="{FF2B5EF4-FFF2-40B4-BE49-F238E27FC236}">
                    <a16:creationId xmlns:a16="http://schemas.microsoft.com/office/drawing/2014/main" id="{218C037D-2D48-4299-A7F6-5648E6C41B7C}"/>
                  </a:ext>
                </a:extLst>
              </p:cNvPr>
              <p:cNvGrpSpPr>
                <a:grpSpLocks/>
              </p:cNvGrpSpPr>
              <p:nvPr/>
            </p:nvGrpSpPr>
            <p:grpSpPr bwMode="auto">
              <a:xfrm>
                <a:off x="5482" y="1742"/>
                <a:ext cx="233" cy="810"/>
                <a:chOff x="5482" y="1742"/>
                <a:chExt cx="233" cy="810"/>
              </a:xfrm>
            </p:grpSpPr>
            <p:sp>
              <p:nvSpPr>
                <p:cNvPr id="365604" name="Rectangle 36">
                  <a:extLst>
                    <a:ext uri="{FF2B5EF4-FFF2-40B4-BE49-F238E27FC236}">
                      <a16:creationId xmlns:a16="http://schemas.microsoft.com/office/drawing/2014/main" id="{AE6C216D-004E-4011-95EA-67258CD371F5}"/>
                    </a:ext>
                  </a:extLst>
                </p:cNvPr>
                <p:cNvSpPr>
                  <a:spLocks noChangeArrowheads="1"/>
                </p:cNvSpPr>
                <p:nvPr/>
              </p:nvSpPr>
              <p:spPr bwMode="auto">
                <a:xfrm>
                  <a:off x="5495" y="1771"/>
                  <a:ext cx="220" cy="77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fr-FR"/>
                </a:p>
              </p:txBody>
            </p:sp>
            <p:sp>
              <p:nvSpPr>
                <p:cNvPr id="365605" name="Rectangle 37">
                  <a:extLst>
                    <a:ext uri="{FF2B5EF4-FFF2-40B4-BE49-F238E27FC236}">
                      <a16:creationId xmlns:a16="http://schemas.microsoft.com/office/drawing/2014/main" id="{2D7C5EAA-2E2D-42BB-B5FD-84C75414F1DE}"/>
                    </a:ext>
                  </a:extLst>
                </p:cNvPr>
                <p:cNvSpPr>
                  <a:spLocks noChangeArrowheads="1"/>
                </p:cNvSpPr>
                <p:nvPr/>
              </p:nvSpPr>
              <p:spPr bwMode="auto">
                <a:xfrm rot="16200000">
                  <a:off x="5153" y="2071"/>
                  <a:ext cx="810"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a:t>CENTRAL BANK</a:t>
                  </a:r>
                </a:p>
              </p:txBody>
            </p:sp>
          </p:grpSp>
          <p:sp>
            <p:nvSpPr>
              <p:cNvPr id="365606" name="Line 38">
                <a:extLst>
                  <a:ext uri="{FF2B5EF4-FFF2-40B4-BE49-F238E27FC236}">
                    <a16:creationId xmlns:a16="http://schemas.microsoft.com/office/drawing/2014/main" id="{01A1DB14-500C-4CC6-AAD8-7CA5E11F20C8}"/>
                  </a:ext>
                </a:extLst>
              </p:cNvPr>
              <p:cNvSpPr>
                <a:spLocks noChangeShapeType="1"/>
              </p:cNvSpPr>
              <p:nvPr/>
            </p:nvSpPr>
            <p:spPr bwMode="auto">
              <a:xfrm flipH="1">
                <a:off x="5112" y="2160"/>
                <a:ext cx="37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365607" name="Group 39">
              <a:extLst>
                <a:ext uri="{FF2B5EF4-FFF2-40B4-BE49-F238E27FC236}">
                  <a16:creationId xmlns:a16="http://schemas.microsoft.com/office/drawing/2014/main" id="{12ECE3B3-D988-47A6-9BBF-CA56DD792610}"/>
                </a:ext>
              </a:extLst>
            </p:cNvPr>
            <p:cNvGrpSpPr>
              <a:grpSpLocks/>
            </p:cNvGrpSpPr>
            <p:nvPr/>
          </p:nvGrpSpPr>
          <p:grpSpPr bwMode="auto">
            <a:xfrm>
              <a:off x="5095" y="980"/>
              <a:ext cx="456" cy="358"/>
              <a:chOff x="5095" y="2006"/>
              <a:chExt cx="456" cy="258"/>
            </a:xfrm>
          </p:grpSpPr>
          <p:sp>
            <p:nvSpPr>
              <p:cNvPr id="365608" name="Rectangle 40">
                <a:extLst>
                  <a:ext uri="{FF2B5EF4-FFF2-40B4-BE49-F238E27FC236}">
                    <a16:creationId xmlns:a16="http://schemas.microsoft.com/office/drawing/2014/main" id="{A4BF6662-65F2-495C-8D58-EDDF6EF52428}"/>
                  </a:ext>
                </a:extLst>
              </p:cNvPr>
              <p:cNvSpPr>
                <a:spLocks noChangeArrowheads="1"/>
              </p:cNvSpPr>
              <p:nvPr/>
            </p:nvSpPr>
            <p:spPr bwMode="auto">
              <a:xfrm>
                <a:off x="5095" y="2006"/>
                <a:ext cx="425"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900" b="1" i="1"/>
                  <a:t>Monetary</a:t>
                </a:r>
              </a:p>
            </p:txBody>
          </p:sp>
          <p:sp>
            <p:nvSpPr>
              <p:cNvPr id="365609" name="Rectangle 41">
                <a:extLst>
                  <a:ext uri="{FF2B5EF4-FFF2-40B4-BE49-F238E27FC236}">
                    <a16:creationId xmlns:a16="http://schemas.microsoft.com/office/drawing/2014/main" id="{DA31E859-0CB2-457C-94DE-EDC73F071412}"/>
                  </a:ext>
                </a:extLst>
              </p:cNvPr>
              <p:cNvSpPr>
                <a:spLocks noChangeArrowheads="1"/>
              </p:cNvSpPr>
              <p:nvPr/>
            </p:nvSpPr>
            <p:spPr bwMode="auto">
              <a:xfrm>
                <a:off x="5095" y="2160"/>
                <a:ext cx="45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Policy</a:t>
                </a:r>
              </a:p>
            </p:txBody>
          </p:sp>
        </p:grpSp>
      </p:grpSp>
      <p:sp>
        <p:nvSpPr>
          <p:cNvPr id="365610" name="Rectangle 42">
            <a:extLst>
              <a:ext uri="{FF2B5EF4-FFF2-40B4-BE49-F238E27FC236}">
                <a16:creationId xmlns:a16="http://schemas.microsoft.com/office/drawing/2014/main" id="{33EF95A4-33B2-40E4-9C16-66FE11B76732}"/>
              </a:ext>
            </a:extLst>
          </p:cNvPr>
          <p:cNvSpPr>
            <a:spLocks noChangeArrowheads="1"/>
          </p:cNvSpPr>
          <p:nvPr/>
        </p:nvSpPr>
        <p:spPr bwMode="auto">
          <a:xfrm>
            <a:off x="5805488" y="3036888"/>
            <a:ext cx="1333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Certificate of Deposit</a:t>
            </a:r>
          </a:p>
        </p:txBody>
      </p:sp>
      <p:sp>
        <p:nvSpPr>
          <p:cNvPr id="365611" name="Line 43">
            <a:extLst>
              <a:ext uri="{FF2B5EF4-FFF2-40B4-BE49-F238E27FC236}">
                <a16:creationId xmlns:a16="http://schemas.microsoft.com/office/drawing/2014/main" id="{2658D5F3-3FDE-48E4-BBB8-49277EA73C70}"/>
              </a:ext>
            </a:extLst>
          </p:cNvPr>
          <p:cNvSpPr>
            <a:spLocks noChangeShapeType="1"/>
          </p:cNvSpPr>
          <p:nvPr/>
        </p:nvSpPr>
        <p:spPr bwMode="auto">
          <a:xfrm flipH="1">
            <a:off x="5876925" y="3881438"/>
            <a:ext cx="2349500" cy="11112"/>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12" name="Line 44">
            <a:extLst>
              <a:ext uri="{FF2B5EF4-FFF2-40B4-BE49-F238E27FC236}">
                <a16:creationId xmlns:a16="http://schemas.microsoft.com/office/drawing/2014/main" id="{6FF73E17-6C94-4286-84C5-EF3D5AE3E384}"/>
              </a:ext>
            </a:extLst>
          </p:cNvPr>
          <p:cNvSpPr>
            <a:spLocks noChangeShapeType="1"/>
          </p:cNvSpPr>
          <p:nvPr/>
        </p:nvSpPr>
        <p:spPr bwMode="auto">
          <a:xfrm flipH="1" flipV="1">
            <a:off x="8226425" y="3881438"/>
            <a:ext cx="33338" cy="685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14" name="Line 46">
            <a:extLst>
              <a:ext uri="{FF2B5EF4-FFF2-40B4-BE49-F238E27FC236}">
                <a16:creationId xmlns:a16="http://schemas.microsoft.com/office/drawing/2014/main" id="{C9279477-3C6E-42AD-8567-A40B6EBCA411}"/>
              </a:ext>
            </a:extLst>
          </p:cNvPr>
          <p:cNvSpPr>
            <a:spLocks noChangeShapeType="1"/>
          </p:cNvSpPr>
          <p:nvPr/>
        </p:nvSpPr>
        <p:spPr bwMode="auto">
          <a:xfrm flipV="1">
            <a:off x="2205038" y="814388"/>
            <a:ext cx="0" cy="5367337"/>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15" name="Line 47">
            <a:extLst>
              <a:ext uri="{FF2B5EF4-FFF2-40B4-BE49-F238E27FC236}">
                <a16:creationId xmlns:a16="http://schemas.microsoft.com/office/drawing/2014/main" id="{4FA063AE-8D19-488A-971E-C7ABB66EFB6D}"/>
              </a:ext>
            </a:extLst>
          </p:cNvPr>
          <p:cNvSpPr>
            <a:spLocks noChangeShapeType="1"/>
          </p:cNvSpPr>
          <p:nvPr/>
        </p:nvSpPr>
        <p:spPr bwMode="auto">
          <a:xfrm>
            <a:off x="2205038" y="6181725"/>
            <a:ext cx="5800725" cy="0"/>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16" name="Line 48">
            <a:extLst>
              <a:ext uri="{FF2B5EF4-FFF2-40B4-BE49-F238E27FC236}">
                <a16:creationId xmlns:a16="http://schemas.microsoft.com/office/drawing/2014/main" id="{E314DA2B-97E6-4012-8D6D-3E3B67773565}"/>
              </a:ext>
            </a:extLst>
          </p:cNvPr>
          <p:cNvSpPr>
            <a:spLocks noChangeShapeType="1"/>
          </p:cNvSpPr>
          <p:nvPr/>
        </p:nvSpPr>
        <p:spPr bwMode="auto">
          <a:xfrm>
            <a:off x="2205038" y="814388"/>
            <a:ext cx="4510087" cy="0"/>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17" name="Rectangle 49">
            <a:extLst>
              <a:ext uri="{FF2B5EF4-FFF2-40B4-BE49-F238E27FC236}">
                <a16:creationId xmlns:a16="http://schemas.microsoft.com/office/drawing/2014/main" id="{4B555D46-228A-4115-BE9E-78C03E36C66C}"/>
              </a:ext>
            </a:extLst>
          </p:cNvPr>
          <p:cNvSpPr>
            <a:spLocks noChangeArrowheads="1"/>
          </p:cNvSpPr>
          <p:nvPr/>
        </p:nvSpPr>
        <p:spPr bwMode="auto">
          <a:xfrm>
            <a:off x="3671888" y="814388"/>
            <a:ext cx="1741487"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solidFill>
                  <a:srgbClr val="FF3300"/>
                </a:solidFill>
              </a:rPr>
              <a:t>SECURITIES TRADING</a:t>
            </a:r>
          </a:p>
        </p:txBody>
      </p:sp>
      <p:sp>
        <p:nvSpPr>
          <p:cNvPr id="365618" name="Rectangle 50">
            <a:extLst>
              <a:ext uri="{FF2B5EF4-FFF2-40B4-BE49-F238E27FC236}">
                <a16:creationId xmlns:a16="http://schemas.microsoft.com/office/drawing/2014/main" id="{52F35D5D-0E86-42AC-A693-24F827F2F458}"/>
              </a:ext>
            </a:extLst>
          </p:cNvPr>
          <p:cNvSpPr>
            <a:spLocks noChangeArrowheads="1"/>
          </p:cNvSpPr>
          <p:nvPr/>
        </p:nvSpPr>
        <p:spPr bwMode="auto">
          <a:xfrm>
            <a:off x="3452813" y="5799138"/>
            <a:ext cx="174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solidFill>
                  <a:srgbClr val="FF3300"/>
                </a:solidFill>
              </a:rPr>
              <a:t>SECURITIES TRADING</a:t>
            </a:r>
          </a:p>
        </p:txBody>
      </p:sp>
      <p:grpSp>
        <p:nvGrpSpPr>
          <p:cNvPr id="365619" name="Group 51">
            <a:extLst>
              <a:ext uri="{FF2B5EF4-FFF2-40B4-BE49-F238E27FC236}">
                <a16:creationId xmlns:a16="http://schemas.microsoft.com/office/drawing/2014/main" id="{89E63E30-4905-4516-9F74-38FB03ACB2B7}"/>
              </a:ext>
            </a:extLst>
          </p:cNvPr>
          <p:cNvGrpSpPr>
            <a:grpSpLocks/>
          </p:cNvGrpSpPr>
          <p:nvPr/>
        </p:nvGrpSpPr>
        <p:grpSpPr bwMode="auto">
          <a:xfrm>
            <a:off x="6384925" y="4570413"/>
            <a:ext cx="2759075" cy="1882775"/>
            <a:chOff x="4056" y="240"/>
            <a:chExt cx="1704" cy="1114"/>
          </a:xfrm>
        </p:grpSpPr>
        <p:sp>
          <p:nvSpPr>
            <p:cNvPr id="365620" name="Oval 52">
              <a:extLst>
                <a:ext uri="{FF2B5EF4-FFF2-40B4-BE49-F238E27FC236}">
                  <a16:creationId xmlns:a16="http://schemas.microsoft.com/office/drawing/2014/main" id="{56DBF9B8-29BA-4AC7-9DC7-4614A03C923C}"/>
                </a:ext>
              </a:extLst>
            </p:cNvPr>
            <p:cNvSpPr>
              <a:spLocks noChangeArrowheads="1"/>
            </p:cNvSpPr>
            <p:nvPr/>
          </p:nvSpPr>
          <p:spPr bwMode="auto">
            <a:xfrm>
              <a:off x="4056" y="362"/>
              <a:ext cx="728" cy="656"/>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400" b="1"/>
                <a:t>FINANCIAL</a:t>
              </a:r>
            </a:p>
            <a:p>
              <a:pPr eaLnBrk="0" hangingPunct="0"/>
              <a:r>
                <a:rPr lang="fr-FR" altLang="fr-FR" sz="1400" b="1"/>
                <a:t>MARKET</a:t>
              </a:r>
            </a:p>
          </p:txBody>
        </p:sp>
        <p:sp>
          <p:nvSpPr>
            <p:cNvPr id="365621" name="Oval 53">
              <a:extLst>
                <a:ext uri="{FF2B5EF4-FFF2-40B4-BE49-F238E27FC236}">
                  <a16:creationId xmlns:a16="http://schemas.microsoft.com/office/drawing/2014/main" id="{F7AC56F1-E783-40F2-9595-A317C682AD52}"/>
                </a:ext>
              </a:extLst>
            </p:cNvPr>
            <p:cNvSpPr>
              <a:spLocks noChangeArrowheads="1"/>
            </p:cNvSpPr>
            <p:nvPr/>
          </p:nvSpPr>
          <p:spPr bwMode="auto">
            <a:xfrm>
              <a:off x="5040" y="240"/>
              <a:ext cx="576" cy="464"/>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000" b="1"/>
                <a:t>PRIMARY</a:t>
              </a:r>
            </a:p>
            <a:p>
              <a:pPr eaLnBrk="0" hangingPunct="0"/>
              <a:r>
                <a:rPr lang="fr-FR" altLang="fr-FR" sz="1000" b="1"/>
                <a:t>MARKET</a:t>
              </a:r>
            </a:p>
          </p:txBody>
        </p:sp>
        <p:sp>
          <p:nvSpPr>
            <p:cNvPr id="365622" name="Oval 54">
              <a:extLst>
                <a:ext uri="{FF2B5EF4-FFF2-40B4-BE49-F238E27FC236}">
                  <a16:creationId xmlns:a16="http://schemas.microsoft.com/office/drawing/2014/main" id="{4D363AED-2D97-4C51-A0D4-99EF408A7122}"/>
                </a:ext>
              </a:extLst>
            </p:cNvPr>
            <p:cNvSpPr>
              <a:spLocks noChangeArrowheads="1"/>
            </p:cNvSpPr>
            <p:nvPr/>
          </p:nvSpPr>
          <p:spPr bwMode="auto">
            <a:xfrm>
              <a:off x="5184" y="890"/>
              <a:ext cx="576" cy="464"/>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p>
              <a:pPr eaLnBrk="0" hangingPunct="0"/>
              <a:r>
                <a:rPr lang="fr-FR" altLang="fr-FR" sz="1000" b="1"/>
                <a:t>SECONDARY</a:t>
              </a:r>
            </a:p>
            <a:p>
              <a:pPr eaLnBrk="0" hangingPunct="0"/>
              <a:r>
                <a:rPr lang="fr-FR" altLang="fr-FR" sz="1000" b="1"/>
                <a:t>MARKET</a:t>
              </a:r>
            </a:p>
          </p:txBody>
        </p:sp>
        <p:cxnSp>
          <p:nvCxnSpPr>
            <p:cNvPr id="365623" name="AutoShape 55">
              <a:extLst>
                <a:ext uri="{FF2B5EF4-FFF2-40B4-BE49-F238E27FC236}">
                  <a16:creationId xmlns:a16="http://schemas.microsoft.com/office/drawing/2014/main" id="{8C878FC5-FB09-4F0D-AF12-A95096B30282}"/>
                </a:ext>
              </a:extLst>
            </p:cNvPr>
            <p:cNvCxnSpPr>
              <a:cxnSpLocks noChangeShapeType="1"/>
              <a:stCxn id="365620" idx="6"/>
              <a:endCxn id="365621" idx="2"/>
            </p:cNvCxnSpPr>
            <p:nvPr/>
          </p:nvCxnSpPr>
          <p:spPr bwMode="auto">
            <a:xfrm flipV="1">
              <a:off x="4784" y="472"/>
              <a:ext cx="256" cy="2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5624" name="AutoShape 56">
              <a:extLst>
                <a:ext uri="{FF2B5EF4-FFF2-40B4-BE49-F238E27FC236}">
                  <a16:creationId xmlns:a16="http://schemas.microsoft.com/office/drawing/2014/main" id="{28139FE1-C4CD-48EF-96DA-E32559D0A88E}"/>
                </a:ext>
              </a:extLst>
            </p:cNvPr>
            <p:cNvCxnSpPr>
              <a:cxnSpLocks noChangeShapeType="1"/>
              <a:stCxn id="365620" idx="6"/>
              <a:endCxn id="365622" idx="2"/>
            </p:cNvCxnSpPr>
            <p:nvPr/>
          </p:nvCxnSpPr>
          <p:spPr bwMode="auto">
            <a:xfrm>
              <a:off x="4784" y="690"/>
              <a:ext cx="400"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5625" name="Group 57">
            <a:extLst>
              <a:ext uri="{FF2B5EF4-FFF2-40B4-BE49-F238E27FC236}">
                <a16:creationId xmlns:a16="http://schemas.microsoft.com/office/drawing/2014/main" id="{9527C942-2F76-43EB-BF9D-D900194666D4}"/>
              </a:ext>
            </a:extLst>
          </p:cNvPr>
          <p:cNvGrpSpPr>
            <a:grpSpLocks/>
          </p:cNvGrpSpPr>
          <p:nvPr/>
        </p:nvGrpSpPr>
        <p:grpSpPr bwMode="auto">
          <a:xfrm>
            <a:off x="661988" y="277813"/>
            <a:ext cx="2938462" cy="304800"/>
            <a:chOff x="689" y="3293"/>
            <a:chExt cx="1539" cy="181"/>
          </a:xfrm>
        </p:grpSpPr>
        <p:sp>
          <p:nvSpPr>
            <p:cNvPr id="365626" name="Rectangle 58">
              <a:extLst>
                <a:ext uri="{FF2B5EF4-FFF2-40B4-BE49-F238E27FC236}">
                  <a16:creationId xmlns:a16="http://schemas.microsoft.com/office/drawing/2014/main" id="{2939680D-7391-4E3E-BC21-3856C9C7EECF}"/>
                </a:ext>
              </a:extLst>
            </p:cNvPr>
            <p:cNvSpPr>
              <a:spLocks noChangeArrowheads="1"/>
            </p:cNvSpPr>
            <p:nvPr/>
          </p:nvSpPr>
          <p:spPr bwMode="auto">
            <a:xfrm>
              <a:off x="689" y="3311"/>
              <a:ext cx="61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200" b="1"/>
                <a:t>ASSETS</a:t>
              </a:r>
              <a:endParaRPr lang="fr-FR" altLang="fr-FR" sz="1200" b="1" i="1"/>
            </a:p>
          </p:txBody>
        </p:sp>
        <p:sp>
          <p:nvSpPr>
            <p:cNvPr id="365627" name="Rectangle 59">
              <a:extLst>
                <a:ext uri="{FF2B5EF4-FFF2-40B4-BE49-F238E27FC236}">
                  <a16:creationId xmlns:a16="http://schemas.microsoft.com/office/drawing/2014/main" id="{0E0B3B56-38B1-4307-AD5D-5CBDC36A5CB9}"/>
                </a:ext>
              </a:extLst>
            </p:cNvPr>
            <p:cNvSpPr>
              <a:spLocks noChangeArrowheads="1"/>
            </p:cNvSpPr>
            <p:nvPr/>
          </p:nvSpPr>
          <p:spPr bwMode="auto">
            <a:xfrm>
              <a:off x="1609" y="3293"/>
              <a:ext cx="61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200" b="1"/>
                <a:t>LIABILITIES</a:t>
              </a:r>
              <a:endParaRPr lang="fr-FR" altLang="fr-FR" sz="1200" b="1" i="1"/>
            </a:p>
          </p:txBody>
        </p:sp>
      </p:grpSp>
      <p:sp>
        <p:nvSpPr>
          <p:cNvPr id="365628" name="Line 60">
            <a:extLst>
              <a:ext uri="{FF2B5EF4-FFF2-40B4-BE49-F238E27FC236}">
                <a16:creationId xmlns:a16="http://schemas.microsoft.com/office/drawing/2014/main" id="{DF82B836-C0F4-4375-9A18-6580863DD2D8}"/>
              </a:ext>
            </a:extLst>
          </p:cNvPr>
          <p:cNvSpPr>
            <a:spLocks noChangeShapeType="1"/>
          </p:cNvSpPr>
          <p:nvPr/>
        </p:nvSpPr>
        <p:spPr bwMode="auto">
          <a:xfrm flipH="1">
            <a:off x="4848225" y="5260975"/>
            <a:ext cx="1468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29" name="Line 61">
            <a:extLst>
              <a:ext uri="{FF2B5EF4-FFF2-40B4-BE49-F238E27FC236}">
                <a16:creationId xmlns:a16="http://schemas.microsoft.com/office/drawing/2014/main" id="{E88993F3-E111-4600-A69A-05EF8C56BB54}"/>
              </a:ext>
            </a:extLst>
          </p:cNvPr>
          <p:cNvSpPr>
            <a:spLocks noChangeShapeType="1"/>
          </p:cNvSpPr>
          <p:nvPr/>
        </p:nvSpPr>
        <p:spPr bwMode="auto">
          <a:xfrm flipV="1">
            <a:off x="4848225" y="3497263"/>
            <a:ext cx="0" cy="1763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0" name="Line 62">
            <a:extLst>
              <a:ext uri="{FF2B5EF4-FFF2-40B4-BE49-F238E27FC236}">
                <a16:creationId xmlns:a16="http://schemas.microsoft.com/office/drawing/2014/main" id="{8CE7BE91-946A-41A2-848F-2CE436B0E4F0}"/>
              </a:ext>
            </a:extLst>
          </p:cNvPr>
          <p:cNvSpPr>
            <a:spLocks noChangeShapeType="1"/>
          </p:cNvSpPr>
          <p:nvPr/>
        </p:nvSpPr>
        <p:spPr bwMode="auto">
          <a:xfrm flipH="1">
            <a:off x="3600450" y="4494213"/>
            <a:ext cx="1247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1" name="Line 63">
            <a:extLst>
              <a:ext uri="{FF2B5EF4-FFF2-40B4-BE49-F238E27FC236}">
                <a16:creationId xmlns:a16="http://schemas.microsoft.com/office/drawing/2014/main" id="{A0673DF2-765C-4743-8398-DBBBAE8C3D7B}"/>
              </a:ext>
            </a:extLst>
          </p:cNvPr>
          <p:cNvSpPr>
            <a:spLocks noChangeShapeType="1"/>
          </p:cNvSpPr>
          <p:nvPr/>
        </p:nvSpPr>
        <p:spPr bwMode="auto">
          <a:xfrm flipH="1">
            <a:off x="3600450" y="3497263"/>
            <a:ext cx="1247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2" name="Line 64">
            <a:extLst>
              <a:ext uri="{FF2B5EF4-FFF2-40B4-BE49-F238E27FC236}">
                <a16:creationId xmlns:a16="http://schemas.microsoft.com/office/drawing/2014/main" id="{DF056CF6-51AE-40C2-9E4D-EBA281A02FD2}"/>
              </a:ext>
            </a:extLst>
          </p:cNvPr>
          <p:cNvSpPr>
            <a:spLocks noChangeShapeType="1"/>
          </p:cNvSpPr>
          <p:nvPr/>
        </p:nvSpPr>
        <p:spPr bwMode="auto">
          <a:xfrm flipH="1">
            <a:off x="5876925" y="3344863"/>
            <a:ext cx="955675" cy="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3" name="Line 65">
            <a:extLst>
              <a:ext uri="{FF2B5EF4-FFF2-40B4-BE49-F238E27FC236}">
                <a16:creationId xmlns:a16="http://schemas.microsoft.com/office/drawing/2014/main" id="{53C0FB2D-9B10-4E16-8D13-FF6C87B53C1F}"/>
              </a:ext>
            </a:extLst>
          </p:cNvPr>
          <p:cNvSpPr>
            <a:spLocks noChangeShapeType="1"/>
          </p:cNvSpPr>
          <p:nvPr/>
        </p:nvSpPr>
        <p:spPr bwMode="auto">
          <a:xfrm>
            <a:off x="6905625" y="2039938"/>
            <a:ext cx="0" cy="99695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4" name="Line 66">
            <a:extLst>
              <a:ext uri="{FF2B5EF4-FFF2-40B4-BE49-F238E27FC236}">
                <a16:creationId xmlns:a16="http://schemas.microsoft.com/office/drawing/2014/main" id="{3D8374CD-2089-4340-AE3E-457E0B41DD1F}"/>
              </a:ext>
            </a:extLst>
          </p:cNvPr>
          <p:cNvSpPr>
            <a:spLocks noChangeShapeType="1"/>
          </p:cNvSpPr>
          <p:nvPr/>
        </p:nvSpPr>
        <p:spPr bwMode="auto">
          <a:xfrm flipH="1">
            <a:off x="5802313" y="3036888"/>
            <a:ext cx="1103312" cy="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5" name="Rectangle 67">
            <a:extLst>
              <a:ext uri="{FF2B5EF4-FFF2-40B4-BE49-F238E27FC236}">
                <a16:creationId xmlns:a16="http://schemas.microsoft.com/office/drawing/2014/main" id="{A5F79897-1DA8-4C13-8489-682D5EBCAE40}"/>
              </a:ext>
            </a:extLst>
          </p:cNvPr>
          <p:cNvSpPr>
            <a:spLocks noChangeArrowheads="1"/>
          </p:cNvSpPr>
          <p:nvPr/>
        </p:nvSpPr>
        <p:spPr bwMode="auto">
          <a:xfrm>
            <a:off x="5805488" y="3344863"/>
            <a:ext cx="1333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Bank Refinancing</a:t>
            </a:r>
          </a:p>
        </p:txBody>
      </p:sp>
      <p:sp>
        <p:nvSpPr>
          <p:cNvPr id="365636" name="Rectangle 68">
            <a:extLst>
              <a:ext uri="{FF2B5EF4-FFF2-40B4-BE49-F238E27FC236}">
                <a16:creationId xmlns:a16="http://schemas.microsoft.com/office/drawing/2014/main" id="{C7AAB288-0A9E-456F-9FF2-B89856917432}"/>
              </a:ext>
            </a:extLst>
          </p:cNvPr>
          <p:cNvSpPr>
            <a:spLocks noChangeArrowheads="1"/>
          </p:cNvSpPr>
          <p:nvPr/>
        </p:nvSpPr>
        <p:spPr bwMode="auto">
          <a:xfrm>
            <a:off x="6243638" y="4110038"/>
            <a:ext cx="1339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fr-FR" altLang="fr-FR" sz="1000" b="1" i="1"/>
              <a:t>Issuing Securities</a:t>
            </a:r>
          </a:p>
        </p:txBody>
      </p:sp>
      <p:sp>
        <p:nvSpPr>
          <p:cNvPr id="365637" name="Line 69">
            <a:extLst>
              <a:ext uri="{FF2B5EF4-FFF2-40B4-BE49-F238E27FC236}">
                <a16:creationId xmlns:a16="http://schemas.microsoft.com/office/drawing/2014/main" id="{0EB09476-EB21-4E41-B49D-06C98EA2D706}"/>
              </a:ext>
            </a:extLst>
          </p:cNvPr>
          <p:cNvSpPr>
            <a:spLocks noChangeShapeType="1"/>
          </p:cNvSpPr>
          <p:nvPr/>
        </p:nvSpPr>
        <p:spPr bwMode="auto">
          <a:xfrm>
            <a:off x="5510213" y="4033838"/>
            <a:ext cx="0" cy="122713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8" name="Line 70">
            <a:extLst>
              <a:ext uri="{FF2B5EF4-FFF2-40B4-BE49-F238E27FC236}">
                <a16:creationId xmlns:a16="http://schemas.microsoft.com/office/drawing/2014/main" id="{F00AF387-B153-4D83-A1A1-1A18E8D6A382}"/>
              </a:ext>
            </a:extLst>
          </p:cNvPr>
          <p:cNvSpPr>
            <a:spLocks noChangeShapeType="1"/>
          </p:cNvSpPr>
          <p:nvPr/>
        </p:nvSpPr>
        <p:spPr bwMode="auto">
          <a:xfrm>
            <a:off x="5510213" y="4724400"/>
            <a:ext cx="2495550" cy="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39" name="Line 71">
            <a:extLst>
              <a:ext uri="{FF2B5EF4-FFF2-40B4-BE49-F238E27FC236}">
                <a16:creationId xmlns:a16="http://schemas.microsoft.com/office/drawing/2014/main" id="{11060DE9-DCE1-41E6-A47A-F14C42DE375D}"/>
              </a:ext>
            </a:extLst>
          </p:cNvPr>
          <p:cNvSpPr>
            <a:spLocks noChangeShapeType="1"/>
          </p:cNvSpPr>
          <p:nvPr/>
        </p:nvSpPr>
        <p:spPr bwMode="auto">
          <a:xfrm>
            <a:off x="1911350" y="1733550"/>
            <a:ext cx="293688" cy="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43" name="Rectangle 75">
            <a:extLst>
              <a:ext uri="{FF2B5EF4-FFF2-40B4-BE49-F238E27FC236}">
                <a16:creationId xmlns:a16="http://schemas.microsoft.com/office/drawing/2014/main" id="{A95880BB-2B4A-4460-A9E9-651820053E65}"/>
              </a:ext>
            </a:extLst>
          </p:cNvPr>
          <p:cNvSpPr>
            <a:spLocks noChangeArrowheads="1"/>
          </p:cNvSpPr>
          <p:nvPr/>
        </p:nvSpPr>
        <p:spPr bwMode="auto">
          <a:xfrm>
            <a:off x="1111250" y="836613"/>
            <a:ext cx="952500" cy="460851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44" name="Text Box 76">
            <a:extLst>
              <a:ext uri="{FF2B5EF4-FFF2-40B4-BE49-F238E27FC236}">
                <a16:creationId xmlns:a16="http://schemas.microsoft.com/office/drawing/2014/main" id="{8016EC27-D05B-4090-8C15-E685032082CA}"/>
              </a:ext>
            </a:extLst>
          </p:cNvPr>
          <p:cNvSpPr txBox="1">
            <a:spLocks noChangeArrowheads="1"/>
          </p:cNvSpPr>
          <p:nvPr/>
        </p:nvSpPr>
        <p:spPr bwMode="auto">
          <a:xfrm>
            <a:off x="1258888" y="1125538"/>
            <a:ext cx="720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fr-FR" sz="1300"/>
              <a:t>Current Asset</a:t>
            </a:r>
          </a:p>
        </p:txBody>
      </p:sp>
      <p:sp>
        <p:nvSpPr>
          <p:cNvPr id="365645" name="Line 77">
            <a:extLst>
              <a:ext uri="{FF2B5EF4-FFF2-40B4-BE49-F238E27FC236}">
                <a16:creationId xmlns:a16="http://schemas.microsoft.com/office/drawing/2014/main" id="{97255937-CC84-44C4-976F-5E641288654F}"/>
              </a:ext>
            </a:extLst>
          </p:cNvPr>
          <p:cNvSpPr>
            <a:spLocks noChangeShapeType="1"/>
          </p:cNvSpPr>
          <p:nvPr/>
        </p:nvSpPr>
        <p:spPr bwMode="auto">
          <a:xfrm>
            <a:off x="1116013" y="2276475"/>
            <a:ext cx="93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5646" name="Text Box 78">
            <a:extLst>
              <a:ext uri="{FF2B5EF4-FFF2-40B4-BE49-F238E27FC236}">
                <a16:creationId xmlns:a16="http://schemas.microsoft.com/office/drawing/2014/main" id="{20B2A804-BD6A-4776-86E8-D3F13FFBDEAB}"/>
              </a:ext>
            </a:extLst>
          </p:cNvPr>
          <p:cNvSpPr txBox="1">
            <a:spLocks noChangeArrowheads="1"/>
          </p:cNvSpPr>
          <p:nvPr/>
        </p:nvSpPr>
        <p:spPr bwMode="auto">
          <a:xfrm>
            <a:off x="1187450" y="3213100"/>
            <a:ext cx="863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fr-FR" sz="1400"/>
              <a:t>Fixed Asset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350664" y="260649"/>
            <a:ext cx="8613824" cy="864095"/>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fr-FR" altLang="fr-FR" sz="3200" b="1" dirty="0" err="1"/>
              <a:t>Corporate</a:t>
            </a:r>
            <a:r>
              <a:rPr lang="fr-FR" altLang="fr-FR" sz="3200" b="1" dirty="0"/>
              <a:t> finance and </a:t>
            </a:r>
            <a:r>
              <a:rPr lang="fr-FR" altLang="fr-FR" sz="3200" b="1" dirty="0" err="1"/>
              <a:t>financial</a:t>
            </a:r>
            <a:r>
              <a:rPr lang="fr-FR" altLang="fr-FR" sz="3200" b="1" dirty="0"/>
              <a:t> management </a:t>
            </a:r>
            <a:endParaRPr lang="en-US" sz="3200" b="1" dirty="0"/>
          </a:p>
        </p:txBody>
      </p:sp>
      <p:sp>
        <p:nvSpPr>
          <p:cNvPr id="20485" name="Rectangle 5"/>
          <p:cNvSpPr>
            <a:spLocks noChangeArrowheads="1"/>
          </p:cNvSpPr>
          <p:nvPr/>
        </p:nvSpPr>
        <p:spPr bwMode="auto">
          <a:xfrm>
            <a:off x="350664" y="1340768"/>
            <a:ext cx="8748960" cy="4896546"/>
          </a:xfrm>
          <a:prstGeom prst="rect">
            <a:avLst/>
          </a:prstGeom>
          <a:solidFill>
            <a:schemeClr val="accent5">
              <a:lumMod val="20000"/>
              <a:lumOff val="80000"/>
            </a:schemeClr>
          </a:solidFill>
          <a:ln w="9525">
            <a:solidFill>
              <a:schemeClr val="tx1"/>
            </a:solidFill>
            <a:miter lim="800000"/>
            <a:headEnd/>
            <a:tailEnd/>
          </a:ln>
        </p:spPr>
        <p:txBody>
          <a:bodyPr/>
          <a:lstStyle/>
          <a:p>
            <a:pPr algn="l" defTabSz="809625">
              <a:lnSpc>
                <a:spcPct val="90000"/>
              </a:lnSpc>
              <a:spcBef>
                <a:spcPct val="20000"/>
              </a:spcBef>
              <a:buClr>
                <a:schemeClr val="tx1"/>
              </a:buClr>
              <a:buSzPct val="75000"/>
              <a:buFont typeface="Wingdings" pitchFamily="2" charset="2"/>
              <a:buNone/>
            </a:pPr>
            <a:r>
              <a:rPr lang="en-US" sz="2000" dirty="0">
                <a:solidFill>
                  <a:schemeClr val="tx2"/>
                </a:solidFill>
              </a:rPr>
              <a:t>The recommended course textbooks are:</a:t>
            </a:r>
          </a:p>
          <a:p>
            <a:pPr algn="l" defTabSz="809625">
              <a:lnSpc>
                <a:spcPct val="90000"/>
              </a:lnSpc>
              <a:spcBef>
                <a:spcPct val="20000"/>
              </a:spcBef>
              <a:buClr>
                <a:schemeClr val="tx1"/>
              </a:buClr>
              <a:buSzPct val="75000"/>
              <a:buFont typeface="Wingdings" pitchFamily="2" charset="2"/>
              <a:buNone/>
            </a:pPr>
            <a:r>
              <a:rPr lang="en-US" sz="2000" u="sng" dirty="0">
                <a:solidFill>
                  <a:schemeClr val="tx2"/>
                </a:solidFill>
              </a:rPr>
              <a:t>Corporate Finance</a:t>
            </a:r>
            <a:r>
              <a:rPr lang="en-US" sz="2000" dirty="0">
                <a:solidFill>
                  <a:schemeClr val="tx2"/>
                </a:solidFill>
              </a:rPr>
              <a:t> by Berk &amp; </a:t>
            </a:r>
            <a:r>
              <a:rPr lang="en-US" sz="2000" dirty="0" err="1">
                <a:solidFill>
                  <a:schemeClr val="tx2"/>
                </a:solidFill>
              </a:rPr>
              <a:t>deMarzo</a:t>
            </a:r>
            <a:r>
              <a:rPr lang="en-US" sz="2000" dirty="0">
                <a:solidFill>
                  <a:schemeClr val="tx2"/>
                </a:solidFill>
              </a:rPr>
              <a:t> (</a:t>
            </a:r>
            <a:r>
              <a:rPr lang="en-US" sz="2000" dirty="0" err="1">
                <a:solidFill>
                  <a:schemeClr val="tx2"/>
                </a:solidFill>
              </a:rPr>
              <a:t>BdM</a:t>
            </a:r>
            <a:r>
              <a:rPr lang="en-US" sz="2000" dirty="0">
                <a:solidFill>
                  <a:schemeClr val="tx2"/>
                </a:solidFill>
              </a:rPr>
              <a:t>)</a:t>
            </a:r>
          </a:p>
          <a:p>
            <a:pPr algn="l" defTabSz="809625">
              <a:lnSpc>
                <a:spcPct val="90000"/>
              </a:lnSpc>
              <a:spcBef>
                <a:spcPct val="20000"/>
              </a:spcBef>
              <a:buClr>
                <a:schemeClr val="tx1"/>
              </a:buClr>
              <a:buSzPct val="75000"/>
              <a:buFont typeface="Wingdings" pitchFamily="2" charset="2"/>
              <a:buNone/>
            </a:pPr>
            <a:r>
              <a:rPr lang="en-US" sz="2000" u="sng" dirty="0">
                <a:solidFill>
                  <a:schemeClr val="tx2"/>
                </a:solidFill>
              </a:rPr>
              <a:t>Principles of Corporate Finance</a:t>
            </a:r>
            <a:r>
              <a:rPr lang="en-US" sz="2000" dirty="0">
                <a:solidFill>
                  <a:schemeClr val="tx2"/>
                </a:solidFill>
              </a:rPr>
              <a:t> by Brealey, Myers, &amp; Allen,</a:t>
            </a:r>
          </a:p>
          <a:p>
            <a:pPr algn="l" defTabSz="809625">
              <a:lnSpc>
                <a:spcPct val="90000"/>
              </a:lnSpc>
              <a:spcBef>
                <a:spcPct val="20000"/>
              </a:spcBef>
              <a:buClr>
                <a:schemeClr val="tx1"/>
              </a:buClr>
              <a:buSzPct val="75000"/>
              <a:buFont typeface="Wingdings" pitchFamily="2" charset="2"/>
              <a:buNone/>
            </a:pPr>
            <a:endParaRPr lang="en-US" sz="2000" dirty="0">
              <a:solidFill>
                <a:schemeClr val="tx2"/>
              </a:solidFill>
            </a:endParaRPr>
          </a:p>
          <a:p>
            <a:pPr marL="342900" indent="-342900" algn="l">
              <a:lnSpc>
                <a:spcPct val="90000"/>
              </a:lnSpc>
              <a:spcBef>
                <a:spcPct val="20000"/>
              </a:spcBef>
              <a:buClr>
                <a:schemeClr val="tx1"/>
              </a:buClr>
              <a:buSzPct val="75000"/>
              <a:buFont typeface="Wingdings" pitchFamily="2" charset="2"/>
              <a:buChar char="l"/>
            </a:pPr>
            <a:r>
              <a:rPr lang="en-US" dirty="0"/>
              <a:t>These lecture notes are intended to be comprehensive.  If you understand everything in the lecture notes, you should do very well on the final exam.</a:t>
            </a:r>
          </a:p>
          <a:p>
            <a:pPr algn="l">
              <a:lnSpc>
                <a:spcPct val="90000"/>
              </a:lnSpc>
              <a:spcBef>
                <a:spcPct val="20000"/>
              </a:spcBef>
              <a:buClr>
                <a:schemeClr val="tx1"/>
              </a:buClr>
              <a:buSzPct val="75000"/>
            </a:pPr>
            <a:endParaRPr lang="en-US" dirty="0"/>
          </a:p>
          <a:p>
            <a:pPr marL="342900" lvl="0" indent="-342900" algn="l">
              <a:lnSpc>
                <a:spcPct val="90000"/>
              </a:lnSpc>
              <a:spcBef>
                <a:spcPct val="20000"/>
              </a:spcBef>
              <a:buClr>
                <a:schemeClr val="tx1"/>
              </a:buClr>
              <a:buSzPct val="75000"/>
              <a:buFont typeface="Wingdings" pitchFamily="2" charset="2"/>
              <a:buChar char="l"/>
            </a:pPr>
            <a:r>
              <a:rPr lang="en-US" b="1" dirty="0"/>
              <a:t>Final exam: deadline : 27</a:t>
            </a:r>
            <a:r>
              <a:rPr lang="en-US" b="1" baseline="30000" dirty="0"/>
              <a:t>th</a:t>
            </a:r>
            <a:r>
              <a:rPr lang="en-US" b="1" dirty="0"/>
              <a:t>, September.</a:t>
            </a:r>
          </a:p>
          <a:p>
            <a:pPr marL="800100" lvl="1" indent="-342900" algn="l">
              <a:lnSpc>
                <a:spcPct val="90000"/>
              </a:lnSpc>
              <a:spcBef>
                <a:spcPct val="20000"/>
              </a:spcBef>
              <a:buClr>
                <a:schemeClr val="tx1"/>
              </a:buClr>
              <a:buSzPct val="75000"/>
              <a:buFont typeface="Wingdings" pitchFamily="2" charset="2"/>
              <a:buChar char="l"/>
            </a:pPr>
            <a:r>
              <a:rPr lang="en-US" b="1" dirty="0"/>
              <a:t>Send the files to </a:t>
            </a:r>
            <a:r>
              <a:rPr lang="en-US" b="1" dirty="0">
                <a:hlinkClick r:id="rId3"/>
              </a:rPr>
              <a:t>jf.verdie@tbs-education.fr</a:t>
            </a:r>
            <a:r>
              <a:rPr lang="en-US" b="1" dirty="0"/>
              <a:t> </a:t>
            </a:r>
          </a:p>
          <a:p>
            <a:pPr marL="800100" lvl="1" indent="-342900" algn="l">
              <a:lnSpc>
                <a:spcPct val="90000"/>
              </a:lnSpc>
              <a:spcBef>
                <a:spcPct val="20000"/>
              </a:spcBef>
              <a:buClr>
                <a:schemeClr val="tx1"/>
              </a:buClr>
              <a:buSzPct val="75000"/>
              <a:buFont typeface="Wingdings" pitchFamily="2" charset="2"/>
              <a:buChar char="l"/>
            </a:pPr>
            <a:r>
              <a:rPr lang="en-US" b="1" dirty="0"/>
              <a:t>2 cases to be solved by groups of 2 students (output: excel files)</a:t>
            </a:r>
          </a:p>
          <a:p>
            <a:pPr marL="800100" lvl="1" indent="-342900" algn="l">
              <a:lnSpc>
                <a:spcPct val="90000"/>
              </a:lnSpc>
              <a:spcBef>
                <a:spcPct val="20000"/>
              </a:spcBef>
              <a:buClr>
                <a:schemeClr val="tx1"/>
              </a:buClr>
              <a:buSzPct val="75000"/>
              <a:buFont typeface="Wingdings" pitchFamily="2" charset="2"/>
              <a:buChar char="l"/>
            </a:pPr>
            <a:r>
              <a:rPr lang="en-US" b="1" dirty="0"/>
              <a:t>Case to be delivered on Campus at the end of the course.</a:t>
            </a:r>
          </a:p>
          <a:p>
            <a:pPr lvl="1" algn="l">
              <a:lnSpc>
                <a:spcPct val="90000"/>
              </a:lnSpc>
              <a:spcBef>
                <a:spcPct val="20000"/>
              </a:spcBef>
              <a:buClr>
                <a:schemeClr val="tx1"/>
              </a:buClr>
              <a:buSzPct val="75000"/>
            </a:pPr>
            <a:r>
              <a:rPr lang="en-US" b="1" dirty="0"/>
              <a:t>	</a:t>
            </a:r>
            <a:endParaRPr lang="en-US" sz="2000" dirty="0">
              <a:solidFill>
                <a:schemeClr val="tx2"/>
              </a:solidFill>
            </a:endParaRPr>
          </a:p>
          <a:p>
            <a:pPr algn="l" defTabSz="809625">
              <a:lnSpc>
                <a:spcPct val="90000"/>
              </a:lnSpc>
              <a:spcBef>
                <a:spcPct val="20000"/>
              </a:spcBef>
              <a:buClr>
                <a:schemeClr val="tx1"/>
              </a:buClr>
              <a:buSzPct val="75000"/>
              <a:buFont typeface="Wingdings" pitchFamily="2" charset="2"/>
              <a:buNone/>
            </a:pPr>
            <a:endParaRPr lang="en-US" sz="2000" b="1" u="sng" dirty="0"/>
          </a:p>
        </p:txBody>
      </p:sp>
      <p:sp>
        <p:nvSpPr>
          <p:cNvPr id="7" name="Espace réservé du numéro de diapositive 6"/>
          <p:cNvSpPr>
            <a:spLocks noGrp="1"/>
          </p:cNvSpPr>
          <p:nvPr>
            <p:ph type="sldNum" sz="quarter" idx="4294967295"/>
          </p:nvPr>
        </p:nvSpPr>
        <p:spPr>
          <a:xfrm>
            <a:off x="6974904" y="6453336"/>
            <a:ext cx="2133600" cy="365125"/>
          </a:xfrm>
        </p:spPr>
        <p:txBody>
          <a:bodyPr/>
          <a:lstStyle/>
          <a:p>
            <a:fld id="{68B63003-A09D-474D-9BEE-5C2490413304}"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a:extLst>
              <a:ext uri="{FF2B5EF4-FFF2-40B4-BE49-F238E27FC236}">
                <a16:creationId xmlns:a16="http://schemas.microsoft.com/office/drawing/2014/main" id="{DF89DFCE-BB6F-4F97-8969-13CB3E02DFC9}"/>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30</a:t>
            </a:fld>
            <a:endParaRPr lang="fr-FR" altLang="fr-FR"/>
          </a:p>
        </p:txBody>
      </p:sp>
      <p:sp>
        <p:nvSpPr>
          <p:cNvPr id="373764" name="Rectangle 4">
            <a:extLst>
              <a:ext uri="{FF2B5EF4-FFF2-40B4-BE49-F238E27FC236}">
                <a16:creationId xmlns:a16="http://schemas.microsoft.com/office/drawing/2014/main" id="{609BE5EA-4328-4C50-AD97-572FC2E4BE94}"/>
              </a:ext>
            </a:extLst>
          </p:cNvPr>
          <p:cNvSpPr>
            <a:spLocks noChangeArrowheads="1"/>
          </p:cNvSpPr>
          <p:nvPr/>
        </p:nvSpPr>
        <p:spPr bwMode="auto">
          <a:xfrm>
            <a:off x="1607208" y="260350"/>
            <a:ext cx="5845446" cy="461665"/>
          </a:xfrm>
          <a:prstGeom prst="rect">
            <a:avLst/>
          </a:prstGeom>
          <a:solidFill>
            <a:schemeClr val="accent5">
              <a:lumMod val="20000"/>
              <a:lumOff val="80000"/>
            </a:schemeClr>
          </a:solidFill>
          <a:ln w="9525" algn="ctr">
            <a:solidFill>
              <a:schemeClr val="tx1"/>
            </a:solidFill>
            <a:miter lim="800000"/>
            <a:headEnd/>
            <a:tailEnd/>
          </a:ln>
          <a:effectLst/>
        </p:spPr>
        <p:txBody>
          <a:bodyPr wrap="none">
            <a:spAutoFit/>
          </a:bodyPr>
          <a:lstStyle/>
          <a:p>
            <a:r>
              <a:rPr lang="en-US" altLang="fr-FR" sz="2400" b="1" dirty="0">
                <a:solidFill>
                  <a:srgbClr val="003366"/>
                </a:solidFill>
              </a:rPr>
              <a:t>Valuation Principles of Financial Securities</a:t>
            </a:r>
          </a:p>
        </p:txBody>
      </p:sp>
      <p:sp>
        <p:nvSpPr>
          <p:cNvPr id="373765" name="Rectangle 5">
            <a:extLst>
              <a:ext uri="{FF2B5EF4-FFF2-40B4-BE49-F238E27FC236}">
                <a16:creationId xmlns:a16="http://schemas.microsoft.com/office/drawing/2014/main" id="{3629DFCD-49A7-4412-AA47-6837BDA01392}"/>
              </a:ext>
            </a:extLst>
          </p:cNvPr>
          <p:cNvSpPr>
            <a:spLocks noChangeArrowheads="1"/>
          </p:cNvSpPr>
          <p:nvPr/>
        </p:nvSpPr>
        <p:spPr bwMode="auto">
          <a:xfrm>
            <a:off x="413544" y="1196752"/>
            <a:ext cx="8316912" cy="51337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fr-FR" dirty="0"/>
              <a:t> </a:t>
            </a:r>
            <a:r>
              <a:rPr lang="en-US" altLang="fr-FR" b="1" u="sng" dirty="0">
                <a:solidFill>
                  <a:srgbClr val="003366"/>
                </a:solidFill>
              </a:rPr>
              <a:t>What is Value? </a:t>
            </a:r>
          </a:p>
          <a:p>
            <a:pPr algn="l"/>
            <a:r>
              <a:rPr lang="en-US" altLang="fr-FR" dirty="0"/>
              <a:t>In general, the value of an asset is the price that a willing and able buyer pays to a willing and able seller.</a:t>
            </a:r>
          </a:p>
          <a:p>
            <a:pPr algn="l"/>
            <a:endParaRPr lang="en-US" altLang="fr-FR" dirty="0"/>
          </a:p>
          <a:p>
            <a:pPr algn="l">
              <a:buFontTx/>
              <a:buChar char="•"/>
            </a:pPr>
            <a:r>
              <a:rPr lang="en-US" altLang="fr-FR" u="sng" dirty="0"/>
              <a:t> </a:t>
            </a:r>
            <a:r>
              <a:rPr lang="en-US" altLang="fr-FR" b="1" u="sng" dirty="0"/>
              <a:t>There are several types of value:</a:t>
            </a:r>
          </a:p>
          <a:p>
            <a:pPr algn="l"/>
            <a:r>
              <a:rPr lang="en-US" altLang="fr-FR" b="1" dirty="0"/>
              <a:t>	</a:t>
            </a:r>
            <a:r>
              <a:rPr lang="en-US" altLang="fr-FR" dirty="0"/>
              <a:t>-</a:t>
            </a:r>
            <a:r>
              <a:rPr lang="en-US" altLang="fr-FR" b="1" dirty="0"/>
              <a:t> Book Value:</a:t>
            </a:r>
            <a:r>
              <a:rPr lang="en-US" altLang="fr-FR" dirty="0"/>
              <a:t> The asset’s historical cost less its accumulated depreciation</a:t>
            </a:r>
          </a:p>
          <a:p>
            <a:pPr algn="l"/>
            <a:r>
              <a:rPr lang="en-US" altLang="fr-FR" dirty="0"/>
              <a:t>	- </a:t>
            </a:r>
            <a:r>
              <a:rPr lang="en-US" altLang="fr-FR" b="1" dirty="0"/>
              <a:t>Market Value:</a:t>
            </a:r>
            <a:r>
              <a:rPr lang="en-US" altLang="fr-FR" dirty="0"/>
              <a:t> The price of an asset as determined in a competitive 	marketplace</a:t>
            </a:r>
          </a:p>
          <a:p>
            <a:pPr algn="l"/>
            <a:r>
              <a:rPr lang="en-US" altLang="fr-FR" dirty="0"/>
              <a:t>	- </a:t>
            </a:r>
            <a:r>
              <a:rPr lang="en-US" altLang="fr-FR" b="1" dirty="0"/>
              <a:t>Intrinsic Value: </a:t>
            </a:r>
            <a:r>
              <a:rPr lang="en-US" altLang="fr-FR" dirty="0"/>
              <a:t>The present value of the expected future cash flows 	discounted at the decision maker’s required rate of return</a:t>
            </a:r>
          </a:p>
          <a:p>
            <a:pPr algn="l" eaLnBrk="0" hangingPunct="0">
              <a:spcBef>
                <a:spcPct val="20000"/>
              </a:spcBef>
              <a:buClr>
                <a:schemeClr val="tx1"/>
              </a:buClr>
              <a:buSzPct val="75000"/>
              <a:buFont typeface="Monotype Sorts" pitchFamily="2" charset="2"/>
              <a:buNone/>
            </a:pPr>
            <a:r>
              <a:rPr lang="en-US" altLang="fr-FR" dirty="0"/>
              <a:t>	- Note that the intrinsic value of an asset can be, and often is, different for 	each individual (that’s what makes financial markets work)</a:t>
            </a:r>
            <a:endParaRPr lang="en-US" altLang="fr-FR" b="1" u="sng" dirty="0">
              <a:solidFill>
                <a:srgbClr val="003366"/>
              </a:solidFill>
            </a:endParaRPr>
          </a:p>
          <a:p>
            <a:pPr algn="l">
              <a:buFontTx/>
              <a:buChar char="•"/>
            </a:pPr>
            <a:r>
              <a:rPr lang="en-US" altLang="fr-FR" dirty="0">
                <a:solidFill>
                  <a:srgbClr val="003366"/>
                </a:solidFill>
              </a:rPr>
              <a:t> </a:t>
            </a:r>
            <a:r>
              <a:rPr lang="en-US" altLang="fr-FR" b="1" u="sng" dirty="0">
                <a:solidFill>
                  <a:srgbClr val="003366"/>
                </a:solidFill>
              </a:rPr>
              <a:t>For valuing bonds and stocks we need to:</a:t>
            </a:r>
          </a:p>
          <a:p>
            <a:pPr lvl="1" algn="l"/>
            <a:r>
              <a:rPr lang="en-US" altLang="fr-FR" dirty="0">
                <a:solidFill>
                  <a:srgbClr val="003366"/>
                </a:solidFill>
              </a:rPr>
              <a:t> 	- Estimate future cash flows (Size (how much) and Timing (when))</a:t>
            </a:r>
          </a:p>
          <a:p>
            <a:pPr lvl="1" algn="l"/>
            <a:r>
              <a:rPr lang="en-US" altLang="fr-FR" dirty="0">
                <a:solidFill>
                  <a:srgbClr val="003366"/>
                </a:solidFill>
              </a:rPr>
              <a:t>	- Discount future cash flows at an appropriate rate</a:t>
            </a:r>
          </a:p>
          <a:p>
            <a:pPr lvl="1" algn="l"/>
            <a:r>
              <a:rPr lang="en-US" altLang="fr-FR" dirty="0">
                <a:solidFill>
                  <a:srgbClr val="003366"/>
                </a:solidFill>
              </a:rPr>
              <a:t>	- The required rate of return (</a:t>
            </a:r>
            <a:r>
              <a:rPr lang="en-US" altLang="fr-FR" dirty="0"/>
              <a:t>it is determined by a number of factors such as risk/return preferences, returns on competing investments, expected 	inflation,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376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3765">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376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376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376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73765">
                                            <p:txEl>
                                              <p:pRg st="7" end="7"/>
                                            </p:txEl>
                                          </p:spTgt>
                                        </p:tgtEl>
                                        <p:attrNameLst>
                                          <p:attrName>style.visibility</p:attrName>
                                        </p:attrNameLst>
                                      </p:cBhvr>
                                      <p:to>
                                        <p:strVal val="visible"/>
                                      </p:to>
                                    </p:set>
                                    <p:animEffect transition="in" filter="wipe(down)">
                                      <p:cBhvr>
                                        <p:cTn id="25" dur="580">
                                          <p:stCondLst>
                                            <p:cond delay="0"/>
                                          </p:stCondLst>
                                        </p:cTn>
                                        <p:tgtEl>
                                          <p:spTgt spid="373765">
                                            <p:txEl>
                                              <p:pRg st="7" end="7"/>
                                            </p:txEl>
                                          </p:spTgt>
                                        </p:tgtEl>
                                      </p:cBhvr>
                                    </p:animEffect>
                                    <p:anim calcmode="lin" valueType="num">
                                      <p:cBhvr>
                                        <p:cTn id="26" dur="1822" tmFilter="0,0; 0.14,0.36; 0.43,0.73; 0.71,0.91; 1.0,1.0">
                                          <p:stCondLst>
                                            <p:cond delay="0"/>
                                          </p:stCondLst>
                                        </p:cTn>
                                        <p:tgtEl>
                                          <p:spTgt spid="373765">
                                            <p:txEl>
                                              <p:pRg st="7" end="7"/>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73765">
                                            <p:txEl>
                                              <p:pRg st="7" end="7"/>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73765">
                                            <p:txEl>
                                              <p:pRg st="7" end="7"/>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73765">
                                            <p:txEl>
                                              <p:pRg st="7" end="7"/>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73765">
                                            <p:txEl>
                                              <p:pRg st="7" end="7"/>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73765">
                                            <p:txEl>
                                              <p:pRg st="7" end="7"/>
                                            </p:txEl>
                                          </p:spTgt>
                                        </p:tgtEl>
                                      </p:cBhvr>
                                      <p:to x="100000" y="60000"/>
                                    </p:animScale>
                                    <p:animScale>
                                      <p:cBhvr>
                                        <p:cTn id="32" dur="166" decel="50000">
                                          <p:stCondLst>
                                            <p:cond delay="676"/>
                                          </p:stCondLst>
                                        </p:cTn>
                                        <p:tgtEl>
                                          <p:spTgt spid="373765">
                                            <p:txEl>
                                              <p:pRg st="7" end="7"/>
                                            </p:txEl>
                                          </p:spTgt>
                                        </p:tgtEl>
                                      </p:cBhvr>
                                      <p:to x="100000" y="100000"/>
                                    </p:animScale>
                                    <p:animScale>
                                      <p:cBhvr>
                                        <p:cTn id="33" dur="26">
                                          <p:stCondLst>
                                            <p:cond delay="1312"/>
                                          </p:stCondLst>
                                        </p:cTn>
                                        <p:tgtEl>
                                          <p:spTgt spid="373765">
                                            <p:txEl>
                                              <p:pRg st="7" end="7"/>
                                            </p:txEl>
                                          </p:spTgt>
                                        </p:tgtEl>
                                      </p:cBhvr>
                                      <p:to x="100000" y="80000"/>
                                    </p:animScale>
                                    <p:animScale>
                                      <p:cBhvr>
                                        <p:cTn id="34" dur="166" decel="50000">
                                          <p:stCondLst>
                                            <p:cond delay="1338"/>
                                          </p:stCondLst>
                                        </p:cTn>
                                        <p:tgtEl>
                                          <p:spTgt spid="373765">
                                            <p:txEl>
                                              <p:pRg st="7" end="7"/>
                                            </p:txEl>
                                          </p:spTgt>
                                        </p:tgtEl>
                                      </p:cBhvr>
                                      <p:to x="100000" y="100000"/>
                                    </p:animScale>
                                    <p:animScale>
                                      <p:cBhvr>
                                        <p:cTn id="35" dur="26">
                                          <p:stCondLst>
                                            <p:cond delay="1642"/>
                                          </p:stCondLst>
                                        </p:cTn>
                                        <p:tgtEl>
                                          <p:spTgt spid="373765">
                                            <p:txEl>
                                              <p:pRg st="7" end="7"/>
                                            </p:txEl>
                                          </p:spTgt>
                                        </p:tgtEl>
                                      </p:cBhvr>
                                      <p:to x="100000" y="90000"/>
                                    </p:animScale>
                                    <p:animScale>
                                      <p:cBhvr>
                                        <p:cTn id="36" dur="166" decel="50000">
                                          <p:stCondLst>
                                            <p:cond delay="1668"/>
                                          </p:stCondLst>
                                        </p:cTn>
                                        <p:tgtEl>
                                          <p:spTgt spid="373765">
                                            <p:txEl>
                                              <p:pRg st="7" end="7"/>
                                            </p:txEl>
                                          </p:spTgt>
                                        </p:tgtEl>
                                      </p:cBhvr>
                                      <p:to x="100000" y="100000"/>
                                    </p:animScale>
                                    <p:animScale>
                                      <p:cBhvr>
                                        <p:cTn id="37" dur="26">
                                          <p:stCondLst>
                                            <p:cond delay="1808"/>
                                          </p:stCondLst>
                                        </p:cTn>
                                        <p:tgtEl>
                                          <p:spTgt spid="373765">
                                            <p:txEl>
                                              <p:pRg st="7" end="7"/>
                                            </p:txEl>
                                          </p:spTgt>
                                        </p:tgtEl>
                                      </p:cBhvr>
                                      <p:to x="100000" y="95000"/>
                                    </p:animScale>
                                    <p:animScale>
                                      <p:cBhvr>
                                        <p:cTn id="38" dur="166" decel="50000">
                                          <p:stCondLst>
                                            <p:cond delay="1834"/>
                                          </p:stCondLst>
                                        </p:cTn>
                                        <p:tgtEl>
                                          <p:spTgt spid="373765">
                                            <p:txEl>
                                              <p:pRg st="7" end="7"/>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7376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7376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nodeType="clickEffect">
                                  <p:stCondLst>
                                    <p:cond delay="0"/>
                                  </p:stCondLst>
                                  <p:childTnLst>
                                    <p:set>
                                      <p:cBhvr>
                                        <p:cTn id="50" dur="1" fill="hold">
                                          <p:stCondLst>
                                            <p:cond delay="0"/>
                                          </p:stCondLst>
                                        </p:cTn>
                                        <p:tgtEl>
                                          <p:spTgt spid="373765">
                                            <p:txEl>
                                              <p:pRg st="11" end="11"/>
                                            </p:txEl>
                                          </p:spTgt>
                                        </p:tgtEl>
                                        <p:attrNameLst>
                                          <p:attrName>style.visibility</p:attrName>
                                        </p:attrNameLst>
                                      </p:cBhvr>
                                      <p:to>
                                        <p:strVal val="visible"/>
                                      </p:to>
                                    </p:set>
                                    <p:animEffect transition="in" filter="wipe(down)">
                                      <p:cBhvr>
                                        <p:cTn id="51" dur="580">
                                          <p:stCondLst>
                                            <p:cond delay="0"/>
                                          </p:stCondLst>
                                        </p:cTn>
                                        <p:tgtEl>
                                          <p:spTgt spid="373765">
                                            <p:txEl>
                                              <p:pRg st="11" end="11"/>
                                            </p:txEl>
                                          </p:spTgt>
                                        </p:tgtEl>
                                      </p:cBhvr>
                                    </p:animEffect>
                                    <p:anim calcmode="lin" valueType="num">
                                      <p:cBhvr>
                                        <p:cTn id="52" dur="1822" tmFilter="0,0; 0.14,0.36; 0.43,0.73; 0.71,0.91; 1.0,1.0">
                                          <p:stCondLst>
                                            <p:cond delay="0"/>
                                          </p:stCondLst>
                                        </p:cTn>
                                        <p:tgtEl>
                                          <p:spTgt spid="373765">
                                            <p:txEl>
                                              <p:pRg st="11" end="11"/>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3765">
                                            <p:txEl>
                                              <p:pRg st="11" end="11"/>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3765">
                                            <p:txEl>
                                              <p:pRg st="11" end="11"/>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3765">
                                            <p:txEl>
                                              <p:pRg st="11" end="11"/>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3765">
                                            <p:txEl>
                                              <p:pRg st="11" end="11"/>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73765">
                                            <p:txEl>
                                              <p:pRg st="11" end="11"/>
                                            </p:txEl>
                                          </p:spTgt>
                                        </p:tgtEl>
                                      </p:cBhvr>
                                      <p:to x="100000" y="60000"/>
                                    </p:animScale>
                                    <p:animScale>
                                      <p:cBhvr>
                                        <p:cTn id="58" dur="166" decel="50000">
                                          <p:stCondLst>
                                            <p:cond delay="676"/>
                                          </p:stCondLst>
                                        </p:cTn>
                                        <p:tgtEl>
                                          <p:spTgt spid="373765">
                                            <p:txEl>
                                              <p:pRg st="11" end="11"/>
                                            </p:txEl>
                                          </p:spTgt>
                                        </p:tgtEl>
                                      </p:cBhvr>
                                      <p:to x="100000" y="100000"/>
                                    </p:animScale>
                                    <p:animScale>
                                      <p:cBhvr>
                                        <p:cTn id="59" dur="26">
                                          <p:stCondLst>
                                            <p:cond delay="1312"/>
                                          </p:stCondLst>
                                        </p:cTn>
                                        <p:tgtEl>
                                          <p:spTgt spid="373765">
                                            <p:txEl>
                                              <p:pRg st="11" end="11"/>
                                            </p:txEl>
                                          </p:spTgt>
                                        </p:tgtEl>
                                      </p:cBhvr>
                                      <p:to x="100000" y="80000"/>
                                    </p:animScale>
                                    <p:animScale>
                                      <p:cBhvr>
                                        <p:cTn id="60" dur="166" decel="50000">
                                          <p:stCondLst>
                                            <p:cond delay="1338"/>
                                          </p:stCondLst>
                                        </p:cTn>
                                        <p:tgtEl>
                                          <p:spTgt spid="373765">
                                            <p:txEl>
                                              <p:pRg st="11" end="11"/>
                                            </p:txEl>
                                          </p:spTgt>
                                        </p:tgtEl>
                                      </p:cBhvr>
                                      <p:to x="100000" y="100000"/>
                                    </p:animScale>
                                    <p:animScale>
                                      <p:cBhvr>
                                        <p:cTn id="61" dur="26">
                                          <p:stCondLst>
                                            <p:cond delay="1642"/>
                                          </p:stCondLst>
                                        </p:cTn>
                                        <p:tgtEl>
                                          <p:spTgt spid="373765">
                                            <p:txEl>
                                              <p:pRg st="11" end="11"/>
                                            </p:txEl>
                                          </p:spTgt>
                                        </p:tgtEl>
                                      </p:cBhvr>
                                      <p:to x="100000" y="90000"/>
                                    </p:animScale>
                                    <p:animScale>
                                      <p:cBhvr>
                                        <p:cTn id="62" dur="166" decel="50000">
                                          <p:stCondLst>
                                            <p:cond delay="1668"/>
                                          </p:stCondLst>
                                        </p:cTn>
                                        <p:tgtEl>
                                          <p:spTgt spid="373765">
                                            <p:txEl>
                                              <p:pRg st="11" end="11"/>
                                            </p:txEl>
                                          </p:spTgt>
                                        </p:tgtEl>
                                      </p:cBhvr>
                                      <p:to x="100000" y="100000"/>
                                    </p:animScale>
                                    <p:animScale>
                                      <p:cBhvr>
                                        <p:cTn id="63" dur="26">
                                          <p:stCondLst>
                                            <p:cond delay="1808"/>
                                          </p:stCondLst>
                                        </p:cTn>
                                        <p:tgtEl>
                                          <p:spTgt spid="373765">
                                            <p:txEl>
                                              <p:pRg st="11" end="11"/>
                                            </p:txEl>
                                          </p:spTgt>
                                        </p:tgtEl>
                                      </p:cBhvr>
                                      <p:to x="100000" y="95000"/>
                                    </p:animScale>
                                    <p:animScale>
                                      <p:cBhvr>
                                        <p:cTn id="64" dur="166" decel="50000">
                                          <p:stCondLst>
                                            <p:cond delay="1834"/>
                                          </p:stCondLst>
                                        </p:cTn>
                                        <p:tgtEl>
                                          <p:spTgt spid="37376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a:extLst>
              <a:ext uri="{FF2B5EF4-FFF2-40B4-BE49-F238E27FC236}">
                <a16:creationId xmlns:a16="http://schemas.microsoft.com/office/drawing/2014/main" id="{B6E83998-1053-46D4-BEB9-B88315D5AB42}"/>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31</a:t>
            </a:fld>
            <a:endParaRPr lang="fr-FR" altLang="fr-FR"/>
          </a:p>
        </p:txBody>
      </p:sp>
      <p:sp>
        <p:nvSpPr>
          <p:cNvPr id="374788" name="AutoShape 4">
            <a:extLst>
              <a:ext uri="{FF2B5EF4-FFF2-40B4-BE49-F238E27FC236}">
                <a16:creationId xmlns:a16="http://schemas.microsoft.com/office/drawing/2014/main" id="{F62F4CC1-2277-4E9E-B17E-2A92D0247DEF}"/>
              </a:ext>
            </a:extLst>
          </p:cNvPr>
          <p:cNvSpPr>
            <a:spLocks noChangeArrowheads="1"/>
          </p:cNvSpPr>
          <p:nvPr/>
        </p:nvSpPr>
        <p:spPr bwMode="auto">
          <a:xfrm>
            <a:off x="818467" y="188640"/>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rgbClr val="003366"/>
                </a:solidFill>
              </a:rPr>
              <a:t>Corporate Long-Term Debt: The Basics</a:t>
            </a:r>
            <a:endParaRPr lang="fr-FR" altLang="fr-FR" dirty="0">
              <a:solidFill>
                <a:srgbClr val="003366"/>
              </a:solidFill>
            </a:endParaRPr>
          </a:p>
        </p:txBody>
      </p:sp>
      <p:sp>
        <p:nvSpPr>
          <p:cNvPr id="374789" name="Rectangle 5">
            <a:extLst>
              <a:ext uri="{FF2B5EF4-FFF2-40B4-BE49-F238E27FC236}">
                <a16:creationId xmlns:a16="http://schemas.microsoft.com/office/drawing/2014/main" id="{4C1B6910-6786-4090-A44E-F1BA62505D33}"/>
              </a:ext>
            </a:extLst>
          </p:cNvPr>
          <p:cNvSpPr>
            <a:spLocks noChangeArrowheads="1"/>
          </p:cNvSpPr>
          <p:nvPr/>
        </p:nvSpPr>
        <p:spPr bwMode="auto">
          <a:xfrm>
            <a:off x="627967" y="1196752"/>
            <a:ext cx="8305800" cy="532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r>
              <a:rPr lang="en-US" altLang="fr-FR" dirty="0"/>
              <a:t>A bond is a tradable instrument that represents a debt owed to the owner by the issuer.  Most commonly, bonds pay interest periodically (usually semiannually) and then return the principal at maturity.</a:t>
            </a:r>
          </a:p>
          <a:p>
            <a:r>
              <a:rPr lang="en-US" altLang="fr-FR" dirty="0"/>
              <a:t>A bond or more generally a debt is not an ownership interest in the firm. Creditors do not usually have voting power (COVENANTS FOR PROTECTING THEM)</a:t>
            </a:r>
          </a:p>
          <a:p>
            <a:r>
              <a:rPr lang="en-US" altLang="fr-FR" dirty="0"/>
              <a:t>The corporation’s payment of interest on debt is considered a cost of doing business and is fully tax-deductible. Dividends are paid out of after-tax dollars.</a:t>
            </a:r>
          </a:p>
          <a:p>
            <a:r>
              <a:rPr lang="en-US" altLang="fr-FR" dirty="0"/>
              <a:t>Unpaid debt is a liability of the firm. If it is not paid, the creditors can legally claim the assets of the firm.</a:t>
            </a:r>
          </a:p>
          <a:p>
            <a:r>
              <a:rPr lang="en-US" altLang="fr-FR" dirty="0"/>
              <a:t>Some securities blur the line between debt and equity: Corporations are very adept at creating hybrid securities that look like equity but are called debt: CONVERTIBLES</a:t>
            </a:r>
          </a:p>
          <a:p>
            <a:pPr lvl="1"/>
            <a:r>
              <a:rPr lang="en-US" altLang="fr-FR" dirty="0"/>
              <a:t>Obviously, the distinction is important for tax purpose.</a:t>
            </a:r>
          </a:p>
          <a:p>
            <a:pPr lvl="1"/>
            <a:r>
              <a:rPr lang="en-US" altLang="fr-FR" dirty="0"/>
              <a:t>A corporation that succeeds is creating a debt security that is really equity obtains the tax benefits of debt while eliminating its bankruptcy costs.</a:t>
            </a:r>
          </a:p>
          <a:p>
            <a:pPr>
              <a:buFont typeface="Wingdings" panose="05000000000000000000" pitchFamily="2" charset="2"/>
              <a:buNone/>
            </a:pPr>
            <a:endParaRPr lang="fr-FR" alt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
            <a:extLst>
              <a:ext uri="{FF2B5EF4-FFF2-40B4-BE49-F238E27FC236}">
                <a16:creationId xmlns:a16="http://schemas.microsoft.com/office/drawing/2014/main" id="{C9C53913-7235-4A0C-8F92-0207F20FCB38}"/>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32</a:t>
            </a:fld>
            <a:endParaRPr lang="fr-FR" altLang="fr-FR"/>
          </a:p>
        </p:txBody>
      </p:sp>
      <p:sp>
        <p:nvSpPr>
          <p:cNvPr id="375813" name="Rectangle 5">
            <a:extLst>
              <a:ext uri="{FF2B5EF4-FFF2-40B4-BE49-F238E27FC236}">
                <a16:creationId xmlns:a16="http://schemas.microsoft.com/office/drawing/2014/main" id="{932165BA-64B5-427C-A2D3-BE82FF242CD0}"/>
              </a:ext>
            </a:extLst>
          </p:cNvPr>
          <p:cNvSpPr>
            <a:spLocks noChangeArrowheads="1"/>
          </p:cNvSpPr>
          <p:nvPr/>
        </p:nvSpPr>
        <p:spPr bwMode="auto">
          <a:xfrm>
            <a:off x="709613" y="1196752"/>
            <a:ext cx="8305800" cy="532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800100" indent="-342900" algn="l">
              <a:spcBef>
                <a:spcPct val="20000"/>
              </a:spcBef>
              <a:buClr>
                <a:schemeClr val="tx1"/>
              </a:buClr>
              <a:buSzPct val="75000"/>
              <a:buChar char="–"/>
              <a:defRPr>
                <a:solidFill>
                  <a:schemeClr val="tx1"/>
                </a:solidFill>
                <a:latin typeface="Times New Roman" panose="02020603050405020304" pitchFamily="18" charset="0"/>
              </a:defRPr>
            </a:lvl2pPr>
            <a:lvl3pPr marL="12573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714500" indent="-342900" algn="l">
              <a:spcBef>
                <a:spcPct val="20000"/>
              </a:spcBef>
              <a:buClr>
                <a:schemeClr val="tx1"/>
              </a:buClr>
              <a:buSzPct val="80000"/>
              <a:buChar char="–"/>
              <a:defRPr>
                <a:solidFill>
                  <a:schemeClr val="tx1"/>
                </a:solidFill>
                <a:latin typeface="Times New Roman" panose="02020603050405020304" pitchFamily="18" charset="0"/>
              </a:defRPr>
            </a:lvl4pPr>
            <a:lvl5pPr marL="2171700" indent="-3429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628900" indent="-3429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3086100" indent="-3429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543300" indent="-3429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4000500" indent="-3429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r>
              <a:rPr lang="en-US" altLang="fr-FR" sz="1600" dirty="0"/>
              <a:t>The bond </a:t>
            </a:r>
            <a:r>
              <a:rPr lang="en-US" altLang="fr-FR" sz="1600" b="1" u="sng" dirty="0"/>
              <a:t>indenture</a:t>
            </a:r>
            <a:r>
              <a:rPr lang="en-US" altLang="fr-FR" sz="1600" dirty="0"/>
              <a:t> (The written agreement between the corporate debt issuer and the lender) usually lists:</a:t>
            </a:r>
          </a:p>
          <a:p>
            <a:pPr lvl="1"/>
            <a:r>
              <a:rPr lang="en-US" altLang="fr-FR" sz="1600" dirty="0"/>
              <a:t>Amount of Issue, Date of Issue, Maturity</a:t>
            </a:r>
          </a:p>
          <a:p>
            <a:pPr lvl="1"/>
            <a:r>
              <a:rPr lang="en-US" altLang="fr-FR" sz="1600" dirty="0"/>
              <a:t>Denomination (Par value) (</a:t>
            </a:r>
            <a:r>
              <a:rPr lang="en-US" altLang="fr-FR" sz="1600" dirty="0" err="1"/>
              <a:t>valeur</a:t>
            </a:r>
            <a:r>
              <a:rPr lang="en-US" altLang="fr-FR" sz="1600" dirty="0"/>
              <a:t> </a:t>
            </a:r>
            <a:r>
              <a:rPr lang="en-US" altLang="fr-FR" sz="1600" dirty="0" err="1"/>
              <a:t>nominale</a:t>
            </a:r>
            <a:r>
              <a:rPr lang="en-US" altLang="fr-FR" sz="1600" dirty="0"/>
              <a:t>)</a:t>
            </a:r>
          </a:p>
          <a:p>
            <a:pPr lvl="1"/>
            <a:r>
              <a:rPr lang="en-US" altLang="fr-FR" sz="1600" dirty="0"/>
              <a:t>Annual Coupon, Dates of Coupon Payments</a:t>
            </a:r>
          </a:p>
          <a:p>
            <a:pPr lvl="1"/>
            <a:r>
              <a:rPr lang="en-US" altLang="fr-FR" sz="1600" dirty="0"/>
              <a:t>Seniority (</a:t>
            </a:r>
            <a:r>
              <a:rPr lang="en-US" altLang="fr-FR" sz="1600" dirty="0" err="1"/>
              <a:t>priorité</a:t>
            </a:r>
            <a:r>
              <a:rPr lang="en-US" altLang="fr-FR" sz="1600" dirty="0"/>
              <a:t> dans le </a:t>
            </a:r>
            <a:r>
              <a:rPr lang="en-US" altLang="fr-FR" sz="1600" dirty="0" err="1"/>
              <a:t>remboursement</a:t>
            </a:r>
            <a:r>
              <a:rPr lang="en-US" altLang="fr-FR" sz="1600" dirty="0"/>
              <a:t>)</a:t>
            </a:r>
          </a:p>
          <a:p>
            <a:pPr lvl="1"/>
            <a:r>
              <a:rPr lang="en-US" altLang="fr-FR" sz="1600" dirty="0"/>
              <a:t>Sinking Funds</a:t>
            </a:r>
          </a:p>
          <a:p>
            <a:pPr lvl="1"/>
            <a:r>
              <a:rPr lang="en-US" altLang="fr-FR" sz="1600" dirty="0"/>
              <a:t>Covenants (clauses </a:t>
            </a:r>
            <a:r>
              <a:rPr lang="en-US" altLang="fr-FR" sz="1600" dirty="0" err="1"/>
              <a:t>juridiques</a:t>
            </a:r>
            <a:r>
              <a:rPr lang="en-US" altLang="fr-FR" sz="1600" dirty="0"/>
              <a:t>)</a:t>
            </a:r>
          </a:p>
          <a:p>
            <a:r>
              <a:rPr lang="en-US" altLang="fr-FR" sz="1600" dirty="0"/>
              <a:t>Features that may change over time:</a:t>
            </a:r>
          </a:p>
          <a:p>
            <a:pPr lvl="1"/>
            <a:r>
              <a:rPr lang="en-US" altLang="fr-FR" sz="1600" dirty="0"/>
              <a:t>Rating</a:t>
            </a:r>
          </a:p>
          <a:p>
            <a:pPr lvl="1"/>
            <a:r>
              <a:rPr lang="en-US" altLang="fr-FR" sz="1600" dirty="0"/>
              <a:t>Yield-to-Maturity</a:t>
            </a:r>
          </a:p>
          <a:p>
            <a:pPr lvl="1"/>
            <a:r>
              <a:rPr lang="en-US" altLang="fr-FR" sz="1600" dirty="0"/>
              <a:t>Market price</a:t>
            </a:r>
          </a:p>
          <a:p>
            <a:r>
              <a:rPr lang="en-US" altLang="fr-FR" sz="1600" dirty="0"/>
              <a:t>Different Types of bonds:</a:t>
            </a:r>
          </a:p>
          <a:p>
            <a:pPr lvl="1"/>
            <a:r>
              <a:rPr lang="en-US" altLang="fr-FR" sz="1600" dirty="0"/>
              <a:t>A </a:t>
            </a:r>
            <a:r>
              <a:rPr lang="en-US" altLang="fr-FR" sz="1600" i="1" dirty="0"/>
              <a:t>debenture</a:t>
            </a:r>
            <a:r>
              <a:rPr lang="en-US" altLang="fr-FR" sz="1600" dirty="0"/>
              <a:t> is an unsecured corporate debt, whereas a </a:t>
            </a:r>
            <a:r>
              <a:rPr lang="en-US" altLang="fr-FR" sz="1600" i="1" dirty="0"/>
              <a:t>bond</a:t>
            </a:r>
            <a:r>
              <a:rPr lang="en-US" altLang="fr-FR" sz="1600" dirty="0"/>
              <a:t> is secured by a mortgage on the corporate property.</a:t>
            </a:r>
          </a:p>
          <a:p>
            <a:pPr lvl="1"/>
            <a:r>
              <a:rPr lang="en-US" altLang="fr-FR" sz="1600" dirty="0"/>
              <a:t>A </a:t>
            </a:r>
            <a:r>
              <a:rPr lang="en-US" altLang="fr-FR" sz="1600" i="1" dirty="0"/>
              <a:t>note</a:t>
            </a:r>
            <a:r>
              <a:rPr lang="en-US" altLang="fr-FR" sz="1600" dirty="0"/>
              <a:t> usually refers to an unsecured debt with a maturity shorter than that of a debenture, perhaps under 10 year</a:t>
            </a:r>
            <a:r>
              <a:rPr lang="en-US" altLang="fr-FR" dirty="0"/>
              <a:t>s.</a:t>
            </a:r>
          </a:p>
          <a:p>
            <a:endParaRPr lang="en-US" altLang="fr-FR" dirty="0"/>
          </a:p>
          <a:p>
            <a:endParaRPr lang="fr-FR" altLang="fr-FR" dirty="0"/>
          </a:p>
        </p:txBody>
      </p:sp>
      <p:sp>
        <p:nvSpPr>
          <p:cNvPr id="375814" name="AutoShape 6">
            <a:extLst>
              <a:ext uri="{FF2B5EF4-FFF2-40B4-BE49-F238E27FC236}">
                <a16:creationId xmlns:a16="http://schemas.microsoft.com/office/drawing/2014/main" id="{1D18F355-BB5F-4CF6-B12A-82826189EC90}"/>
              </a:ext>
            </a:extLst>
          </p:cNvPr>
          <p:cNvSpPr>
            <a:spLocks noChangeArrowheads="1"/>
          </p:cNvSpPr>
          <p:nvPr/>
        </p:nvSpPr>
        <p:spPr bwMode="auto">
          <a:xfrm>
            <a:off x="900113" y="115888"/>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rgbClr val="003366"/>
                </a:solidFill>
              </a:rPr>
              <a:t>Corporate Long-Term Debt: The major features</a:t>
            </a:r>
            <a:endParaRPr lang="fr-FR" altLang="fr-FR" dirty="0">
              <a:solidFill>
                <a:srgbClr val="0033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2">
            <a:extLst>
              <a:ext uri="{FF2B5EF4-FFF2-40B4-BE49-F238E27FC236}">
                <a16:creationId xmlns:a16="http://schemas.microsoft.com/office/drawing/2014/main" id="{2130B329-4349-4D86-9000-C18B1AFD6E32}"/>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33</a:t>
            </a:fld>
            <a:endParaRPr lang="fr-FR" altLang="fr-FR"/>
          </a:p>
        </p:txBody>
      </p:sp>
      <p:sp>
        <p:nvSpPr>
          <p:cNvPr id="378885" name="Rectangle 5">
            <a:extLst>
              <a:ext uri="{FF2B5EF4-FFF2-40B4-BE49-F238E27FC236}">
                <a16:creationId xmlns:a16="http://schemas.microsoft.com/office/drawing/2014/main" id="{33DC5359-DA49-4553-987A-3D81305E9FCE}"/>
              </a:ext>
            </a:extLst>
          </p:cNvPr>
          <p:cNvSpPr>
            <a:spLocks noChangeArrowheads="1"/>
          </p:cNvSpPr>
          <p:nvPr/>
        </p:nvSpPr>
        <p:spPr bwMode="auto">
          <a:xfrm>
            <a:off x="590550" y="1075395"/>
            <a:ext cx="8305800" cy="532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Times New Roman" panose="02020603050405020304" pitchFamily="18" charset="0"/>
              </a:defRPr>
            </a:lvl9pPr>
          </a:lstStyle>
          <a:p>
            <a:pPr>
              <a:buFont typeface="Wingdings" panose="05000000000000000000" pitchFamily="2" charset="2"/>
              <a:buNone/>
            </a:pPr>
            <a:r>
              <a:rPr lang="en-US" altLang="fr-FR" sz="1600" b="1" u="sng" dirty="0"/>
              <a:t>There are several terms with which you must be familiar to solve bond valuation problems:</a:t>
            </a:r>
          </a:p>
          <a:p>
            <a:pPr lvl="1"/>
            <a:r>
              <a:rPr lang="en-US" altLang="fr-FR" sz="1600" b="1" dirty="0"/>
              <a:t>Coupon Rate:</a:t>
            </a:r>
            <a:r>
              <a:rPr lang="en-US" altLang="fr-FR" sz="1600" dirty="0"/>
              <a:t> This is the stated rate of interest on the bond.  It is fixed for the life of the bond.  Also, this rate time the face value determines the annual interest payment amount.</a:t>
            </a:r>
          </a:p>
          <a:p>
            <a:pPr lvl="1"/>
            <a:r>
              <a:rPr lang="en-US" altLang="fr-FR" sz="1600" b="1" dirty="0"/>
              <a:t>Face Value:</a:t>
            </a:r>
            <a:r>
              <a:rPr lang="en-US" altLang="fr-FR" sz="1600" dirty="0"/>
              <a:t> This is the principal amount (nominally, the amount that was borrowed).  This is the amount that will be repaid at maturity</a:t>
            </a:r>
          </a:p>
          <a:p>
            <a:pPr lvl="1"/>
            <a:r>
              <a:rPr lang="en-US" altLang="fr-FR" sz="1600" b="1" dirty="0"/>
              <a:t>Maturity Date:</a:t>
            </a:r>
            <a:r>
              <a:rPr lang="en-US" altLang="fr-FR" sz="1600" dirty="0"/>
              <a:t> This is the date after which the bond no longer exists.  It is also the date on which the loan is repaid and the last interest payment is made.</a:t>
            </a:r>
          </a:p>
          <a:p>
            <a:pPr lvl="1"/>
            <a:r>
              <a:rPr lang="en-US" altLang="fr-FR" sz="1600" b="1" dirty="0"/>
              <a:t>Yield to Maturity (YTM):</a:t>
            </a:r>
            <a:r>
              <a:rPr lang="en-US" altLang="fr-FR" sz="1600" dirty="0"/>
              <a:t>  The required rate of return by investors.</a:t>
            </a:r>
          </a:p>
          <a:p>
            <a:pPr>
              <a:buFont typeface="Wingdings" panose="05000000000000000000" pitchFamily="2" charset="2"/>
              <a:buNone/>
            </a:pPr>
            <a:endParaRPr lang="en-US" altLang="fr-FR" sz="1600" dirty="0"/>
          </a:p>
          <a:p>
            <a:endParaRPr lang="fr-FR" altLang="fr-FR" sz="1600" dirty="0"/>
          </a:p>
        </p:txBody>
      </p:sp>
      <p:pic>
        <p:nvPicPr>
          <p:cNvPr id="378886" name="Picture 6">
            <a:extLst>
              <a:ext uri="{FF2B5EF4-FFF2-40B4-BE49-F238E27FC236}">
                <a16:creationId xmlns:a16="http://schemas.microsoft.com/office/drawing/2014/main" id="{6CDED30D-9C03-4F9E-9017-906CEEFBCC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3429000"/>
            <a:ext cx="4949825"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87" name="AutoShape 7">
            <a:extLst>
              <a:ext uri="{FF2B5EF4-FFF2-40B4-BE49-F238E27FC236}">
                <a16:creationId xmlns:a16="http://schemas.microsoft.com/office/drawing/2014/main" id="{BF5E7811-104C-4C6D-9698-16106899BEE1}"/>
              </a:ext>
            </a:extLst>
          </p:cNvPr>
          <p:cNvSpPr>
            <a:spLocks noChangeArrowheads="1"/>
          </p:cNvSpPr>
          <p:nvPr/>
        </p:nvSpPr>
        <p:spPr bwMode="auto">
          <a:xfrm>
            <a:off x="683568" y="188640"/>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rgbClr val="003366"/>
                </a:solidFill>
              </a:rPr>
              <a:t>Bond Pricing: A Primer</a:t>
            </a:r>
            <a:endParaRPr lang="fr-FR" altLang="fr-FR" dirty="0">
              <a:solidFill>
                <a:srgbClr val="0033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numéro de diapositive 2">
            <a:extLst>
              <a:ext uri="{FF2B5EF4-FFF2-40B4-BE49-F238E27FC236}">
                <a16:creationId xmlns:a16="http://schemas.microsoft.com/office/drawing/2014/main" id="{90FA360A-6537-45F6-857D-0D928915EDE6}"/>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34</a:t>
            </a:fld>
            <a:endParaRPr lang="fr-FR" altLang="fr-FR"/>
          </a:p>
        </p:txBody>
      </p:sp>
      <p:sp>
        <p:nvSpPr>
          <p:cNvPr id="379909" name="Rectangle 5">
            <a:extLst>
              <a:ext uri="{FF2B5EF4-FFF2-40B4-BE49-F238E27FC236}">
                <a16:creationId xmlns:a16="http://schemas.microsoft.com/office/drawing/2014/main" id="{A004DF7D-E0F8-4D11-9FBF-F1941DF09D9F}"/>
              </a:ext>
            </a:extLst>
          </p:cNvPr>
          <p:cNvSpPr>
            <a:spLocks noChangeArrowheads="1"/>
          </p:cNvSpPr>
          <p:nvPr/>
        </p:nvSpPr>
        <p:spPr bwMode="auto">
          <a:xfrm>
            <a:off x="838200" y="1052513"/>
            <a:ext cx="8305800" cy="540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1pPr>
            <a:lvl2pPr marL="742950" indent="-285750" algn="l">
              <a:spcBef>
                <a:spcPct val="20000"/>
              </a:spcBef>
              <a:buClr>
                <a:schemeClr val="tx1"/>
              </a:buClr>
              <a:buSzPct val="75000"/>
              <a:buChar char="–"/>
              <a:defRPr sz="1600">
                <a:solidFill>
                  <a:schemeClr val="tx1"/>
                </a:solidFill>
                <a:latin typeface="Times New Roman" panose="02020603050405020304" pitchFamily="18" charset="0"/>
              </a:defRPr>
            </a:lvl2pPr>
            <a:lvl3pPr marL="1143000" indent="-2286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3pPr>
            <a:lvl4pPr marL="1600200" indent="-228600" algn="l">
              <a:spcBef>
                <a:spcPct val="20000"/>
              </a:spcBef>
              <a:buClr>
                <a:schemeClr val="tx1"/>
              </a:buClr>
              <a:buSzPct val="80000"/>
              <a:buChar char="–"/>
              <a:defRPr sz="1600">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9pPr>
          </a:lstStyle>
          <a:p>
            <a:pPr>
              <a:lnSpc>
                <a:spcPct val="90000"/>
              </a:lnSpc>
            </a:pPr>
            <a:r>
              <a:rPr lang="en-US" altLang="fr-FR" sz="1800" dirty="0"/>
              <a:t>The coupon, the face value and the maturity date are all determined by the bond issuer; these are written into the bond.</a:t>
            </a:r>
          </a:p>
          <a:p>
            <a:pPr>
              <a:lnSpc>
                <a:spcPct val="90000"/>
              </a:lnSpc>
            </a:pPr>
            <a:r>
              <a:rPr lang="en-US" altLang="fr-FR" sz="1800" dirty="0"/>
              <a:t>Standard corporate bonds have a face value of $1000 and are quoted in % of the face value</a:t>
            </a:r>
          </a:p>
          <a:p>
            <a:pPr>
              <a:lnSpc>
                <a:spcPct val="90000"/>
              </a:lnSpc>
            </a:pPr>
            <a:r>
              <a:rPr lang="en-US" altLang="fr-FR" sz="1800" dirty="0"/>
              <a:t>Coupons are typically paid semi-annually and represent a regular annuity. Coupon rate is not an effective rate (if coupon are not paid annually) =&gt; 10% coupon rate means $50 every 6 months (</a:t>
            </a:r>
            <a:r>
              <a:rPr lang="en-US" altLang="fr-FR" sz="1800" i="1" dirty="0"/>
              <a:t>i.e.</a:t>
            </a:r>
            <a:r>
              <a:rPr lang="en-US" altLang="fr-FR" sz="1800" dirty="0"/>
              <a:t> one half of 10% of $1000)</a:t>
            </a:r>
          </a:p>
          <a:p>
            <a:pPr>
              <a:lnSpc>
                <a:spcPct val="90000"/>
              </a:lnSpc>
            </a:pPr>
            <a:endParaRPr lang="en-US" altLang="fr-FR" sz="1800" dirty="0"/>
          </a:p>
          <a:p>
            <a:pPr>
              <a:lnSpc>
                <a:spcPct val="90000"/>
              </a:lnSpc>
            </a:pPr>
            <a:endParaRPr lang="en-US" altLang="fr-FR" sz="1800" dirty="0"/>
          </a:p>
          <a:p>
            <a:pPr>
              <a:lnSpc>
                <a:spcPct val="90000"/>
              </a:lnSpc>
            </a:pPr>
            <a:endParaRPr lang="en-US" altLang="fr-FR" sz="1800" dirty="0"/>
          </a:p>
          <a:p>
            <a:pPr>
              <a:lnSpc>
                <a:spcPct val="90000"/>
              </a:lnSpc>
              <a:buFont typeface="Wingdings" panose="05000000000000000000" pitchFamily="2" charset="2"/>
              <a:buNone/>
            </a:pPr>
            <a:r>
              <a:rPr lang="fr-FR" altLang="fr-FR" dirty="0"/>
              <a:t>	</a:t>
            </a:r>
          </a:p>
          <a:p>
            <a:pPr>
              <a:lnSpc>
                <a:spcPct val="90000"/>
              </a:lnSpc>
              <a:buFont typeface="Wingdings" panose="05000000000000000000" pitchFamily="2" charset="2"/>
              <a:buNone/>
            </a:pPr>
            <a:endParaRPr lang="fr-FR" altLang="fr-FR" dirty="0"/>
          </a:p>
          <a:p>
            <a:pPr>
              <a:lnSpc>
                <a:spcPct val="90000"/>
              </a:lnSpc>
              <a:buFont typeface="Wingdings" panose="05000000000000000000" pitchFamily="2" charset="2"/>
              <a:buNone/>
            </a:pPr>
            <a:endParaRPr lang="fr-FR" altLang="fr-FR" sz="1800" dirty="0"/>
          </a:p>
          <a:p>
            <a:pPr>
              <a:lnSpc>
                <a:spcPct val="90000"/>
              </a:lnSpc>
              <a:buFont typeface="Wingdings" panose="05000000000000000000" pitchFamily="2" charset="2"/>
              <a:buNone/>
            </a:pPr>
            <a:endParaRPr lang="fr-FR" altLang="fr-FR" sz="1800" dirty="0"/>
          </a:p>
          <a:p>
            <a:pPr>
              <a:lnSpc>
                <a:spcPct val="90000"/>
              </a:lnSpc>
              <a:buFont typeface="Wingdings" panose="05000000000000000000" pitchFamily="2" charset="2"/>
              <a:buNone/>
            </a:pPr>
            <a:r>
              <a:rPr lang="fr-FR" altLang="fr-FR" dirty="0" err="1"/>
              <a:t>Where</a:t>
            </a:r>
            <a:r>
              <a:rPr lang="fr-FR" altLang="fr-FR" dirty="0"/>
              <a:t> </a:t>
            </a:r>
          </a:p>
          <a:p>
            <a:pPr>
              <a:lnSpc>
                <a:spcPct val="90000"/>
              </a:lnSpc>
              <a:buFont typeface="Wingdings" panose="05000000000000000000" pitchFamily="2" charset="2"/>
              <a:buNone/>
            </a:pPr>
            <a:r>
              <a:rPr lang="fr-FR" altLang="fr-FR" i="1" dirty="0"/>
              <a:t>	- C </a:t>
            </a:r>
            <a:r>
              <a:rPr lang="fr-FR" altLang="fr-FR" dirty="0" err="1"/>
              <a:t>is</a:t>
            </a:r>
            <a:r>
              <a:rPr lang="fr-FR" altLang="fr-FR" dirty="0"/>
              <a:t> the coupon </a:t>
            </a:r>
            <a:r>
              <a:rPr lang="fr-FR" altLang="fr-FR" dirty="0" err="1"/>
              <a:t>payment</a:t>
            </a:r>
            <a:r>
              <a:rPr lang="fr-FR" altLang="fr-FR" dirty="0"/>
              <a:t> per </a:t>
            </a:r>
            <a:r>
              <a:rPr lang="fr-FR" altLang="fr-FR" dirty="0" err="1"/>
              <a:t>period</a:t>
            </a:r>
            <a:r>
              <a:rPr lang="fr-FR" altLang="fr-FR" dirty="0"/>
              <a:t> = F * coupon rate per </a:t>
            </a:r>
            <a:r>
              <a:rPr lang="fr-FR" altLang="fr-FR" dirty="0" err="1"/>
              <a:t>period</a:t>
            </a:r>
            <a:endParaRPr lang="fr-FR" altLang="fr-FR" dirty="0"/>
          </a:p>
          <a:p>
            <a:pPr>
              <a:lnSpc>
                <a:spcPct val="90000"/>
              </a:lnSpc>
              <a:buFont typeface="Wingdings" panose="05000000000000000000" pitchFamily="2" charset="2"/>
              <a:buNone/>
            </a:pPr>
            <a:r>
              <a:rPr lang="fr-FR" altLang="fr-FR" i="1" dirty="0"/>
              <a:t>	- r </a:t>
            </a:r>
            <a:r>
              <a:rPr lang="fr-FR" altLang="fr-FR" dirty="0" err="1"/>
              <a:t>is</a:t>
            </a:r>
            <a:r>
              <a:rPr lang="fr-FR" altLang="fr-FR" dirty="0"/>
              <a:t> the </a:t>
            </a:r>
            <a:r>
              <a:rPr lang="fr-FR" altLang="fr-FR" dirty="0" err="1"/>
              <a:t>required</a:t>
            </a:r>
            <a:r>
              <a:rPr lang="fr-FR" altLang="fr-FR" dirty="0"/>
              <a:t> rate of return (YTM). </a:t>
            </a:r>
            <a:r>
              <a:rPr lang="fr-FR" altLang="fr-FR" b="1" dirty="0"/>
              <a:t>There </a:t>
            </a:r>
            <a:r>
              <a:rPr lang="fr-FR" altLang="fr-FR" b="1" dirty="0" err="1"/>
              <a:t>is</a:t>
            </a:r>
            <a:r>
              <a:rPr lang="fr-FR" altLang="fr-FR" b="1" dirty="0"/>
              <a:t> a one-to-one </a:t>
            </a:r>
            <a:r>
              <a:rPr lang="fr-FR" altLang="fr-FR" b="1" dirty="0" err="1"/>
              <a:t>relationship</a:t>
            </a:r>
            <a:r>
              <a:rPr lang="fr-FR" altLang="fr-FR" b="1" dirty="0"/>
              <a:t> </a:t>
            </a:r>
            <a:r>
              <a:rPr lang="fr-FR" altLang="fr-FR" b="1" dirty="0" err="1"/>
              <a:t>between</a:t>
            </a:r>
            <a:r>
              <a:rPr lang="fr-FR" altLang="fr-FR" b="1" dirty="0"/>
              <a:t> the </a:t>
            </a:r>
            <a:r>
              <a:rPr lang="fr-FR" altLang="fr-FR" b="1" dirty="0" err="1"/>
              <a:t>market</a:t>
            </a:r>
            <a:r>
              <a:rPr lang="fr-FR" altLang="fr-FR" b="1" dirty="0"/>
              <a:t> </a:t>
            </a:r>
            <a:r>
              <a:rPr lang="fr-FR" altLang="fr-FR" b="1" dirty="0" err="1"/>
              <a:t>price</a:t>
            </a:r>
            <a:r>
              <a:rPr lang="fr-FR" altLang="fr-FR" b="1" dirty="0"/>
              <a:t> of a bond and </a:t>
            </a:r>
            <a:r>
              <a:rPr lang="fr-FR" altLang="fr-FR" b="1" dirty="0" err="1"/>
              <a:t>its</a:t>
            </a:r>
            <a:r>
              <a:rPr lang="fr-FR" altLang="fr-FR" b="1" dirty="0"/>
              <a:t> YTM.	</a:t>
            </a:r>
          </a:p>
          <a:p>
            <a:pPr>
              <a:lnSpc>
                <a:spcPct val="90000"/>
              </a:lnSpc>
              <a:buFont typeface="Wingdings" panose="05000000000000000000" pitchFamily="2" charset="2"/>
              <a:buNone/>
            </a:pPr>
            <a:r>
              <a:rPr lang="fr-FR" altLang="fr-FR" i="1" dirty="0"/>
              <a:t>	- n </a:t>
            </a:r>
            <a:r>
              <a:rPr lang="fr-FR" altLang="fr-FR" dirty="0" err="1"/>
              <a:t>is</a:t>
            </a:r>
            <a:r>
              <a:rPr lang="fr-FR" altLang="fr-FR" dirty="0"/>
              <a:t> the </a:t>
            </a:r>
            <a:r>
              <a:rPr lang="fr-FR" altLang="fr-FR" dirty="0" err="1"/>
              <a:t>number</a:t>
            </a:r>
            <a:r>
              <a:rPr lang="fr-FR" altLang="fr-FR" dirty="0"/>
              <a:t> of </a:t>
            </a:r>
            <a:r>
              <a:rPr lang="fr-FR" altLang="fr-FR" dirty="0" err="1"/>
              <a:t>periods</a:t>
            </a:r>
            <a:r>
              <a:rPr lang="fr-FR" altLang="fr-FR" dirty="0"/>
              <a:t> </a:t>
            </a:r>
            <a:r>
              <a:rPr lang="fr-FR" altLang="fr-FR" dirty="0" err="1"/>
              <a:t>until</a:t>
            </a:r>
            <a:r>
              <a:rPr lang="fr-FR" altLang="fr-FR" dirty="0"/>
              <a:t> </a:t>
            </a:r>
            <a:r>
              <a:rPr lang="fr-FR" altLang="fr-FR" dirty="0" err="1"/>
              <a:t>maturity</a:t>
            </a:r>
            <a:endParaRPr lang="fr-FR" altLang="fr-FR" dirty="0"/>
          </a:p>
          <a:p>
            <a:pPr>
              <a:lnSpc>
                <a:spcPct val="90000"/>
              </a:lnSpc>
              <a:buFont typeface="Wingdings" panose="05000000000000000000" pitchFamily="2" charset="2"/>
              <a:buNone/>
            </a:pPr>
            <a:r>
              <a:rPr lang="fr-FR" altLang="fr-FR" i="1" dirty="0"/>
              <a:t>	- F </a:t>
            </a:r>
            <a:r>
              <a:rPr lang="fr-FR" altLang="fr-FR" dirty="0" err="1"/>
              <a:t>is</a:t>
            </a:r>
            <a:r>
              <a:rPr lang="fr-FR" altLang="fr-FR" dirty="0"/>
              <a:t> the face value</a:t>
            </a:r>
          </a:p>
          <a:p>
            <a:pPr>
              <a:lnSpc>
                <a:spcPct val="90000"/>
              </a:lnSpc>
              <a:buFont typeface="Wingdings" panose="05000000000000000000" pitchFamily="2" charset="2"/>
              <a:buNone/>
            </a:pPr>
            <a:endParaRPr lang="fr-FR" altLang="fr-FR" dirty="0"/>
          </a:p>
        </p:txBody>
      </p:sp>
      <p:graphicFrame>
        <p:nvGraphicFramePr>
          <p:cNvPr id="379910" name="Object 6">
            <a:extLst>
              <a:ext uri="{FF2B5EF4-FFF2-40B4-BE49-F238E27FC236}">
                <a16:creationId xmlns:a16="http://schemas.microsoft.com/office/drawing/2014/main" id="{0892376D-9370-487A-9B61-18B296A4331A}"/>
              </a:ext>
            </a:extLst>
          </p:cNvPr>
          <p:cNvGraphicFramePr>
            <a:graphicFrameLocks noChangeAspect="1"/>
          </p:cNvGraphicFramePr>
          <p:nvPr/>
        </p:nvGraphicFramePr>
        <p:xfrm>
          <a:off x="2555875" y="4076700"/>
          <a:ext cx="4087813" cy="1081088"/>
        </p:xfrm>
        <a:graphic>
          <a:graphicData uri="http://schemas.openxmlformats.org/presentationml/2006/ole">
            <mc:AlternateContent xmlns:mc="http://schemas.openxmlformats.org/markup-compatibility/2006">
              <mc:Choice xmlns:v="urn:schemas-microsoft-com:vml" Requires="v">
                <p:oleObj spid="_x0000_s185462" name="Equation" r:id="rId4" imgW="2692080" imgH="711000" progId="Equation.3">
                  <p:embed/>
                </p:oleObj>
              </mc:Choice>
              <mc:Fallback>
                <p:oleObj name="Equation" r:id="rId4" imgW="2692080" imgH="711000" progId="Equation.3">
                  <p:embed/>
                  <p:pic>
                    <p:nvPicPr>
                      <p:cNvPr id="379910" name="Object 6">
                        <a:extLst>
                          <a:ext uri="{FF2B5EF4-FFF2-40B4-BE49-F238E27FC236}">
                            <a16:creationId xmlns:a16="http://schemas.microsoft.com/office/drawing/2014/main" id="{0892376D-9370-487A-9B61-18B296A43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076700"/>
                        <a:ext cx="4087813"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911" name="Group 7">
            <a:extLst>
              <a:ext uri="{FF2B5EF4-FFF2-40B4-BE49-F238E27FC236}">
                <a16:creationId xmlns:a16="http://schemas.microsoft.com/office/drawing/2014/main" id="{63C1FD4E-6D30-4368-BD60-55D699B1F70B}"/>
              </a:ext>
            </a:extLst>
          </p:cNvPr>
          <p:cNvGrpSpPr>
            <a:grpSpLocks/>
          </p:cNvGrpSpPr>
          <p:nvPr/>
        </p:nvGrpSpPr>
        <p:grpSpPr bwMode="auto">
          <a:xfrm>
            <a:off x="2411413" y="2924175"/>
            <a:ext cx="4978400" cy="1087438"/>
            <a:chOff x="1430" y="3009"/>
            <a:chExt cx="3367" cy="869"/>
          </a:xfrm>
        </p:grpSpPr>
        <p:sp>
          <p:nvSpPr>
            <p:cNvPr id="379912" name="Line 8">
              <a:extLst>
                <a:ext uri="{FF2B5EF4-FFF2-40B4-BE49-F238E27FC236}">
                  <a16:creationId xmlns:a16="http://schemas.microsoft.com/office/drawing/2014/main" id="{96421DE6-827C-48E8-9D03-227F16FCB0FA}"/>
                </a:ext>
              </a:extLst>
            </p:cNvPr>
            <p:cNvSpPr>
              <a:spLocks noChangeShapeType="1"/>
            </p:cNvSpPr>
            <p:nvPr/>
          </p:nvSpPr>
          <p:spPr bwMode="auto">
            <a:xfrm>
              <a:off x="1536" y="3504"/>
              <a:ext cx="288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3" name="Line 9">
              <a:extLst>
                <a:ext uri="{FF2B5EF4-FFF2-40B4-BE49-F238E27FC236}">
                  <a16:creationId xmlns:a16="http://schemas.microsoft.com/office/drawing/2014/main" id="{94B857F1-64A7-4962-BE21-5496ECE3ED38}"/>
                </a:ext>
              </a:extLst>
            </p:cNvPr>
            <p:cNvSpPr>
              <a:spLocks noChangeShapeType="1"/>
            </p:cNvSpPr>
            <p:nvPr/>
          </p:nvSpPr>
          <p:spPr bwMode="auto">
            <a:xfrm>
              <a:off x="153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4" name="Line 10">
              <a:extLst>
                <a:ext uri="{FF2B5EF4-FFF2-40B4-BE49-F238E27FC236}">
                  <a16:creationId xmlns:a16="http://schemas.microsoft.com/office/drawing/2014/main" id="{F4B5C7AA-379B-4821-B47D-F5696D88416D}"/>
                </a:ext>
              </a:extLst>
            </p:cNvPr>
            <p:cNvSpPr>
              <a:spLocks noChangeShapeType="1"/>
            </p:cNvSpPr>
            <p:nvPr/>
          </p:nvSpPr>
          <p:spPr bwMode="auto">
            <a:xfrm>
              <a:off x="201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5" name="Line 11">
              <a:extLst>
                <a:ext uri="{FF2B5EF4-FFF2-40B4-BE49-F238E27FC236}">
                  <a16:creationId xmlns:a16="http://schemas.microsoft.com/office/drawing/2014/main" id="{59AD50B3-3893-4F53-B5DD-D62C5A48E3A8}"/>
                </a:ext>
              </a:extLst>
            </p:cNvPr>
            <p:cNvSpPr>
              <a:spLocks noChangeShapeType="1"/>
            </p:cNvSpPr>
            <p:nvPr/>
          </p:nvSpPr>
          <p:spPr bwMode="auto">
            <a:xfrm>
              <a:off x="2544"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6" name="Line 12">
              <a:extLst>
                <a:ext uri="{FF2B5EF4-FFF2-40B4-BE49-F238E27FC236}">
                  <a16:creationId xmlns:a16="http://schemas.microsoft.com/office/drawing/2014/main" id="{9CAB77CA-3D58-495E-AB0C-929257693593}"/>
                </a:ext>
              </a:extLst>
            </p:cNvPr>
            <p:cNvSpPr>
              <a:spLocks noChangeShapeType="1"/>
            </p:cNvSpPr>
            <p:nvPr/>
          </p:nvSpPr>
          <p:spPr bwMode="auto">
            <a:xfrm>
              <a:off x="3120"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7" name="Line 13">
              <a:extLst>
                <a:ext uri="{FF2B5EF4-FFF2-40B4-BE49-F238E27FC236}">
                  <a16:creationId xmlns:a16="http://schemas.microsoft.com/office/drawing/2014/main" id="{EFC0DD12-7A80-46B8-B75D-ADE8B6F5390E}"/>
                </a:ext>
              </a:extLst>
            </p:cNvPr>
            <p:cNvSpPr>
              <a:spLocks noChangeShapeType="1"/>
            </p:cNvSpPr>
            <p:nvPr/>
          </p:nvSpPr>
          <p:spPr bwMode="auto">
            <a:xfrm>
              <a:off x="3648"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8" name="Line 14">
              <a:extLst>
                <a:ext uri="{FF2B5EF4-FFF2-40B4-BE49-F238E27FC236}">
                  <a16:creationId xmlns:a16="http://schemas.microsoft.com/office/drawing/2014/main" id="{349529E5-3562-49AB-BD18-39900CD18BB1}"/>
                </a:ext>
              </a:extLst>
            </p:cNvPr>
            <p:cNvSpPr>
              <a:spLocks noChangeShapeType="1"/>
            </p:cNvSpPr>
            <p:nvPr/>
          </p:nvSpPr>
          <p:spPr bwMode="auto">
            <a:xfrm>
              <a:off x="4176" y="340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9919" name="Rectangle 15">
              <a:extLst>
                <a:ext uri="{FF2B5EF4-FFF2-40B4-BE49-F238E27FC236}">
                  <a16:creationId xmlns:a16="http://schemas.microsoft.com/office/drawing/2014/main" id="{D2AAA98E-A8DC-4449-B894-4DAAA4106EA7}"/>
                </a:ext>
              </a:extLst>
            </p:cNvPr>
            <p:cNvSpPr>
              <a:spLocks noChangeArrowheads="1"/>
            </p:cNvSpPr>
            <p:nvPr/>
          </p:nvSpPr>
          <p:spPr bwMode="auto">
            <a:xfrm>
              <a:off x="1430" y="3585"/>
              <a:ext cx="20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0</a:t>
              </a:r>
            </a:p>
          </p:txBody>
        </p:sp>
        <p:sp>
          <p:nvSpPr>
            <p:cNvPr id="379920" name="Rectangle 16">
              <a:extLst>
                <a:ext uri="{FF2B5EF4-FFF2-40B4-BE49-F238E27FC236}">
                  <a16:creationId xmlns:a16="http://schemas.microsoft.com/office/drawing/2014/main" id="{65104FB4-90CE-4934-BDF8-47721B3A7F5B}"/>
                </a:ext>
              </a:extLst>
            </p:cNvPr>
            <p:cNvSpPr>
              <a:spLocks noChangeArrowheads="1"/>
            </p:cNvSpPr>
            <p:nvPr/>
          </p:nvSpPr>
          <p:spPr bwMode="auto">
            <a:xfrm>
              <a:off x="1910" y="3585"/>
              <a:ext cx="20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1</a:t>
              </a:r>
            </a:p>
          </p:txBody>
        </p:sp>
        <p:sp>
          <p:nvSpPr>
            <p:cNvPr id="379921" name="Rectangle 17">
              <a:extLst>
                <a:ext uri="{FF2B5EF4-FFF2-40B4-BE49-F238E27FC236}">
                  <a16:creationId xmlns:a16="http://schemas.microsoft.com/office/drawing/2014/main" id="{0E7AE674-1EF3-4C88-9B57-D3180F1C47D8}"/>
                </a:ext>
              </a:extLst>
            </p:cNvPr>
            <p:cNvSpPr>
              <a:spLocks noChangeArrowheads="1"/>
            </p:cNvSpPr>
            <p:nvPr/>
          </p:nvSpPr>
          <p:spPr bwMode="auto">
            <a:xfrm>
              <a:off x="2438" y="3585"/>
              <a:ext cx="20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2</a:t>
              </a:r>
            </a:p>
          </p:txBody>
        </p:sp>
        <p:sp>
          <p:nvSpPr>
            <p:cNvPr id="379922" name="Rectangle 18">
              <a:extLst>
                <a:ext uri="{FF2B5EF4-FFF2-40B4-BE49-F238E27FC236}">
                  <a16:creationId xmlns:a16="http://schemas.microsoft.com/office/drawing/2014/main" id="{C6554813-B5BF-4DE7-B60D-7C19097B681A}"/>
                </a:ext>
              </a:extLst>
            </p:cNvPr>
            <p:cNvSpPr>
              <a:spLocks noChangeArrowheads="1"/>
            </p:cNvSpPr>
            <p:nvPr/>
          </p:nvSpPr>
          <p:spPr bwMode="auto">
            <a:xfrm>
              <a:off x="3014" y="3585"/>
              <a:ext cx="27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a:t>
              </a:r>
            </a:p>
          </p:txBody>
        </p:sp>
        <p:sp>
          <p:nvSpPr>
            <p:cNvPr id="379923" name="Rectangle 19">
              <a:extLst>
                <a:ext uri="{FF2B5EF4-FFF2-40B4-BE49-F238E27FC236}">
                  <a16:creationId xmlns:a16="http://schemas.microsoft.com/office/drawing/2014/main" id="{E6377713-B987-46A2-B00A-A1A9609DF863}"/>
                </a:ext>
              </a:extLst>
            </p:cNvPr>
            <p:cNvSpPr>
              <a:spLocks noChangeArrowheads="1"/>
            </p:cNvSpPr>
            <p:nvPr/>
          </p:nvSpPr>
          <p:spPr bwMode="auto">
            <a:xfrm>
              <a:off x="3542" y="3585"/>
              <a:ext cx="343"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n-1</a:t>
              </a:r>
            </a:p>
          </p:txBody>
        </p:sp>
        <p:sp>
          <p:nvSpPr>
            <p:cNvPr id="379924" name="Rectangle 20">
              <a:extLst>
                <a:ext uri="{FF2B5EF4-FFF2-40B4-BE49-F238E27FC236}">
                  <a16:creationId xmlns:a16="http://schemas.microsoft.com/office/drawing/2014/main" id="{78638E12-9F72-474D-817C-1A8B483FAD66}"/>
                </a:ext>
              </a:extLst>
            </p:cNvPr>
            <p:cNvSpPr>
              <a:spLocks noChangeArrowheads="1"/>
            </p:cNvSpPr>
            <p:nvPr/>
          </p:nvSpPr>
          <p:spPr bwMode="auto">
            <a:xfrm>
              <a:off x="4070" y="3585"/>
              <a:ext cx="21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n</a:t>
              </a:r>
            </a:p>
          </p:txBody>
        </p:sp>
        <p:sp>
          <p:nvSpPr>
            <p:cNvPr id="379925" name="Rectangle 21">
              <a:extLst>
                <a:ext uri="{FF2B5EF4-FFF2-40B4-BE49-F238E27FC236}">
                  <a16:creationId xmlns:a16="http://schemas.microsoft.com/office/drawing/2014/main" id="{0EAC467C-AFA8-46F4-B03E-48BFFDFC8224}"/>
                </a:ext>
              </a:extLst>
            </p:cNvPr>
            <p:cNvSpPr>
              <a:spLocks noChangeArrowheads="1"/>
            </p:cNvSpPr>
            <p:nvPr/>
          </p:nvSpPr>
          <p:spPr bwMode="auto">
            <a:xfrm>
              <a:off x="1862" y="3201"/>
              <a:ext cx="23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C</a:t>
              </a:r>
            </a:p>
          </p:txBody>
        </p:sp>
        <p:sp>
          <p:nvSpPr>
            <p:cNvPr id="379926" name="Rectangle 22">
              <a:extLst>
                <a:ext uri="{FF2B5EF4-FFF2-40B4-BE49-F238E27FC236}">
                  <a16:creationId xmlns:a16="http://schemas.microsoft.com/office/drawing/2014/main" id="{81FDF514-5131-4E84-B6EC-C7D88B2F4B0E}"/>
                </a:ext>
              </a:extLst>
            </p:cNvPr>
            <p:cNvSpPr>
              <a:spLocks noChangeArrowheads="1"/>
            </p:cNvSpPr>
            <p:nvPr/>
          </p:nvSpPr>
          <p:spPr bwMode="auto">
            <a:xfrm>
              <a:off x="2390" y="3201"/>
              <a:ext cx="23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C</a:t>
              </a:r>
            </a:p>
          </p:txBody>
        </p:sp>
        <p:sp>
          <p:nvSpPr>
            <p:cNvPr id="379927" name="Rectangle 23">
              <a:extLst>
                <a:ext uri="{FF2B5EF4-FFF2-40B4-BE49-F238E27FC236}">
                  <a16:creationId xmlns:a16="http://schemas.microsoft.com/office/drawing/2014/main" id="{C0FF72E0-5D73-4FCE-BC9E-CADA4750B72D}"/>
                </a:ext>
              </a:extLst>
            </p:cNvPr>
            <p:cNvSpPr>
              <a:spLocks noChangeArrowheads="1"/>
            </p:cNvSpPr>
            <p:nvPr/>
          </p:nvSpPr>
          <p:spPr bwMode="auto">
            <a:xfrm>
              <a:off x="2966" y="3201"/>
              <a:ext cx="23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C</a:t>
              </a:r>
            </a:p>
          </p:txBody>
        </p:sp>
        <p:sp>
          <p:nvSpPr>
            <p:cNvPr id="379928" name="Rectangle 24">
              <a:extLst>
                <a:ext uri="{FF2B5EF4-FFF2-40B4-BE49-F238E27FC236}">
                  <a16:creationId xmlns:a16="http://schemas.microsoft.com/office/drawing/2014/main" id="{3F2A2FCA-70D9-4D84-869A-024CCA764B91}"/>
                </a:ext>
              </a:extLst>
            </p:cNvPr>
            <p:cNvSpPr>
              <a:spLocks noChangeArrowheads="1"/>
            </p:cNvSpPr>
            <p:nvPr/>
          </p:nvSpPr>
          <p:spPr bwMode="auto">
            <a:xfrm>
              <a:off x="3494" y="3201"/>
              <a:ext cx="23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C</a:t>
              </a:r>
            </a:p>
          </p:txBody>
        </p:sp>
        <p:sp>
          <p:nvSpPr>
            <p:cNvPr id="379929" name="Rectangle 25">
              <a:extLst>
                <a:ext uri="{FF2B5EF4-FFF2-40B4-BE49-F238E27FC236}">
                  <a16:creationId xmlns:a16="http://schemas.microsoft.com/office/drawing/2014/main" id="{0D144C63-3664-461D-BE30-F1A7F8CBCB90}"/>
                </a:ext>
              </a:extLst>
            </p:cNvPr>
            <p:cNvSpPr>
              <a:spLocks noChangeArrowheads="1"/>
            </p:cNvSpPr>
            <p:nvPr/>
          </p:nvSpPr>
          <p:spPr bwMode="auto">
            <a:xfrm>
              <a:off x="3974" y="3201"/>
              <a:ext cx="23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C</a:t>
              </a:r>
            </a:p>
          </p:txBody>
        </p:sp>
        <p:sp>
          <p:nvSpPr>
            <p:cNvPr id="379930" name="Rectangle 26">
              <a:extLst>
                <a:ext uri="{FF2B5EF4-FFF2-40B4-BE49-F238E27FC236}">
                  <a16:creationId xmlns:a16="http://schemas.microsoft.com/office/drawing/2014/main" id="{6C48D381-914D-4EB7-9961-FCCA541D46D5}"/>
                </a:ext>
              </a:extLst>
            </p:cNvPr>
            <p:cNvSpPr>
              <a:spLocks noChangeArrowheads="1"/>
            </p:cNvSpPr>
            <p:nvPr/>
          </p:nvSpPr>
          <p:spPr bwMode="auto">
            <a:xfrm>
              <a:off x="3926" y="3009"/>
              <a:ext cx="87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fr-FR">
                  <a:latin typeface="Book Antiqua" panose="02040602050305030304" pitchFamily="18" charset="0"/>
                </a:rPr>
                <a:t>Face Value</a:t>
              </a:r>
            </a:p>
          </p:txBody>
        </p:sp>
      </p:grpSp>
      <p:sp>
        <p:nvSpPr>
          <p:cNvPr id="379931" name="AutoShape 27">
            <a:extLst>
              <a:ext uri="{FF2B5EF4-FFF2-40B4-BE49-F238E27FC236}">
                <a16:creationId xmlns:a16="http://schemas.microsoft.com/office/drawing/2014/main" id="{C03AD925-C644-4F4E-8E57-5E7E855D1CFE}"/>
              </a:ext>
            </a:extLst>
          </p:cNvPr>
          <p:cNvSpPr>
            <a:spLocks noChangeArrowheads="1"/>
          </p:cNvSpPr>
          <p:nvPr/>
        </p:nvSpPr>
        <p:spPr bwMode="auto">
          <a:xfrm>
            <a:off x="1042988" y="215900"/>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rgbClr val="003366"/>
                </a:solidFill>
              </a:rPr>
              <a:t>Bond Pricing: A Primer</a:t>
            </a:r>
            <a:endParaRPr lang="fr-FR" altLang="fr-FR"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79910"/>
                                        </p:tgtEl>
                                        <p:attrNameLst>
                                          <p:attrName>style.visibility</p:attrName>
                                        </p:attrNameLst>
                                      </p:cBhvr>
                                      <p:to>
                                        <p:strVal val="visible"/>
                                      </p:to>
                                    </p:set>
                                    <p:anim calcmode="lin" valueType="num">
                                      <p:cBhvr>
                                        <p:cTn id="7" dur="1000" fill="hold"/>
                                        <p:tgtEl>
                                          <p:spTgt spid="379910"/>
                                        </p:tgtEl>
                                        <p:attrNameLst>
                                          <p:attrName>ppt_w</p:attrName>
                                        </p:attrNameLst>
                                      </p:cBhvr>
                                      <p:tavLst>
                                        <p:tav tm="0">
                                          <p:val>
                                            <p:strVal val="#ppt_w*0.70"/>
                                          </p:val>
                                        </p:tav>
                                        <p:tav tm="100000">
                                          <p:val>
                                            <p:strVal val="#ppt_w"/>
                                          </p:val>
                                        </p:tav>
                                      </p:tavLst>
                                    </p:anim>
                                    <p:anim calcmode="lin" valueType="num">
                                      <p:cBhvr>
                                        <p:cTn id="8" dur="1000" fill="hold"/>
                                        <p:tgtEl>
                                          <p:spTgt spid="379910"/>
                                        </p:tgtEl>
                                        <p:attrNameLst>
                                          <p:attrName>ppt_h</p:attrName>
                                        </p:attrNameLst>
                                      </p:cBhvr>
                                      <p:tavLst>
                                        <p:tav tm="0">
                                          <p:val>
                                            <p:strVal val="#ppt_h"/>
                                          </p:val>
                                        </p:tav>
                                        <p:tav tm="100000">
                                          <p:val>
                                            <p:strVal val="#ppt_h"/>
                                          </p:val>
                                        </p:tav>
                                      </p:tavLst>
                                    </p:anim>
                                    <p:animEffect transition="in" filter="fade">
                                      <p:cBhvr>
                                        <p:cTn id="9" dur="1000"/>
                                        <p:tgtEl>
                                          <p:spTgt spid="379910"/>
                                        </p:tgtEl>
                                      </p:cBhvr>
                                    </p:animEffec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37990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909">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9909">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990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990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2">
            <a:extLst>
              <a:ext uri="{FF2B5EF4-FFF2-40B4-BE49-F238E27FC236}">
                <a16:creationId xmlns:a16="http://schemas.microsoft.com/office/drawing/2014/main" id="{3F8A66E0-76A2-4590-9377-6005A1B07046}"/>
              </a:ext>
            </a:extLst>
          </p:cNvPr>
          <p:cNvSpPr>
            <a:spLocks noGrp="1"/>
          </p:cNvSpPr>
          <p:nvPr>
            <p:ph type="sldNum" sz="quarter" idx="11"/>
          </p:nvPr>
        </p:nvSpPr>
        <p:spPr bwMode="auto">
          <a:xfrm>
            <a:off x="6032500" y="6597650"/>
            <a:ext cx="3111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B278A124-46F5-4039-9650-2B56FB865520}" type="slidenum">
              <a:rPr lang="fr-FR" altLang="fr-FR" smtClean="0"/>
              <a:pPr/>
              <a:t>35</a:t>
            </a:fld>
            <a:endParaRPr lang="fr-FR" altLang="fr-FR"/>
          </a:p>
        </p:txBody>
      </p:sp>
      <p:sp>
        <p:nvSpPr>
          <p:cNvPr id="380933" name="Rectangle 5">
            <a:extLst>
              <a:ext uri="{FF2B5EF4-FFF2-40B4-BE49-F238E27FC236}">
                <a16:creationId xmlns:a16="http://schemas.microsoft.com/office/drawing/2014/main" id="{14AE8DA2-BDC4-4B48-8BE4-1A865C97983A}"/>
              </a:ext>
            </a:extLst>
          </p:cNvPr>
          <p:cNvSpPr>
            <a:spLocks noChangeArrowheads="1"/>
          </p:cNvSpPr>
          <p:nvPr/>
        </p:nvSpPr>
        <p:spPr bwMode="auto">
          <a:xfrm>
            <a:off x="838200" y="1125538"/>
            <a:ext cx="8305800" cy="532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1pPr>
            <a:lvl2pPr marL="830263" indent="-285750" algn="l">
              <a:spcBef>
                <a:spcPct val="20000"/>
              </a:spcBef>
              <a:buClr>
                <a:schemeClr val="tx1"/>
              </a:buClr>
              <a:buSzPct val="75000"/>
              <a:buChar char="–"/>
              <a:defRPr sz="1600">
                <a:solidFill>
                  <a:schemeClr val="tx1"/>
                </a:solidFill>
                <a:latin typeface="Times New Roman" panose="02020603050405020304" pitchFamily="18" charset="0"/>
              </a:defRPr>
            </a:lvl2pPr>
            <a:lvl3pPr marL="1238250" indent="-228600" algn="l">
              <a:spcBef>
                <a:spcPct val="20000"/>
              </a:spcBef>
              <a:buClr>
                <a:schemeClr val="tx1"/>
              </a:buClr>
              <a:buSzPct val="75000"/>
              <a:buFont typeface="Wingdings" panose="05000000000000000000" pitchFamily="2" charset="2"/>
              <a:buChar char="l"/>
              <a:defRPr sz="1600">
                <a:solidFill>
                  <a:schemeClr val="tx1"/>
                </a:solidFill>
                <a:latin typeface="Times New Roman" panose="02020603050405020304" pitchFamily="18" charset="0"/>
              </a:defRPr>
            </a:lvl3pPr>
            <a:lvl4pPr marL="1646238" indent="-228600" algn="l">
              <a:spcBef>
                <a:spcPct val="20000"/>
              </a:spcBef>
              <a:buClr>
                <a:schemeClr val="tx1"/>
              </a:buClr>
              <a:buSzPct val="80000"/>
              <a:buChar char="–"/>
              <a:defRPr sz="1600">
                <a:solidFill>
                  <a:schemeClr val="tx1"/>
                </a:solidFill>
                <a:latin typeface="Times New Roman" panose="02020603050405020304" pitchFamily="18" charset="0"/>
              </a:defRPr>
            </a:lvl4pPr>
            <a:lvl5pPr marL="2057400" indent="-228600" algn="l">
              <a:spcBef>
                <a:spcPct val="20000"/>
              </a:spcBef>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Times New Roman" panose="02020603050405020304" pitchFamily="18" charset="0"/>
              </a:defRPr>
            </a:lvl9pPr>
          </a:lstStyle>
          <a:p>
            <a:pPr>
              <a:buFont typeface="Wingdings" panose="05000000000000000000" pitchFamily="2" charset="2"/>
              <a:buNone/>
            </a:pPr>
            <a:r>
              <a:rPr lang="en-US" altLang="fr-FR" sz="1800" b="1" u="sng" dirty="0"/>
              <a:t>Example:</a:t>
            </a:r>
            <a:endParaRPr lang="en-US" altLang="fr-FR" sz="1800" dirty="0"/>
          </a:p>
          <a:p>
            <a:pPr>
              <a:buFont typeface="Wingdings" panose="05000000000000000000" pitchFamily="2" charset="2"/>
              <a:buNone/>
            </a:pPr>
            <a:r>
              <a:rPr lang="en-US" altLang="fr-FR" sz="1800" dirty="0"/>
              <a:t>If today is October 1st 2006, </a:t>
            </a:r>
            <a:r>
              <a:rPr lang="en-US" altLang="fr-FR" sz="1800" b="1" dirty="0"/>
              <a:t>what is the value of the following bond?</a:t>
            </a:r>
            <a:r>
              <a:rPr lang="en-US" altLang="fr-FR" sz="1800" dirty="0"/>
              <a:t> An IBM Bond with Face Value of $1000, annual coupon payment paid every September 30</a:t>
            </a:r>
            <a:r>
              <a:rPr lang="en-US" altLang="fr-FR" sz="1800" baseline="30000" dirty="0"/>
              <a:t>th</a:t>
            </a:r>
            <a:r>
              <a:rPr lang="en-US" altLang="fr-FR" sz="1800" dirty="0"/>
              <a:t>, with a coupon rate of 11.5% and a September 30th 2011 maturity date. The bond is rated AAA (WSJ AAA YTM is 7.5%)</a:t>
            </a:r>
          </a:p>
          <a:p>
            <a:pPr>
              <a:buFont typeface="Wingdings" panose="05000000000000000000" pitchFamily="2" charset="2"/>
              <a:buNone/>
            </a:pPr>
            <a:endParaRPr lang="en-US" altLang="fr-FR" sz="1800" dirty="0"/>
          </a:p>
          <a:p>
            <a:pPr>
              <a:buFont typeface="Wingdings" panose="05000000000000000000" pitchFamily="2" charset="2"/>
              <a:buNone/>
            </a:pPr>
            <a:r>
              <a:rPr lang="en-US" altLang="fr-FR" sz="1800" dirty="0"/>
              <a:t>Cash Flows:</a:t>
            </a:r>
          </a:p>
          <a:p>
            <a:pPr>
              <a:buFont typeface="Wingdings" panose="05000000000000000000" pitchFamily="2" charset="2"/>
              <a:buNone/>
            </a:pPr>
            <a:r>
              <a:rPr lang="en-US" altLang="fr-FR" sz="1800" u="sng" dirty="0"/>
              <a:t>Sept 07	 08	09	10	11	</a:t>
            </a:r>
            <a:endParaRPr lang="en-US" altLang="fr-FR" sz="1800" dirty="0"/>
          </a:p>
          <a:p>
            <a:pPr>
              <a:buFont typeface="Wingdings" panose="05000000000000000000" pitchFamily="2" charset="2"/>
              <a:buNone/>
            </a:pPr>
            <a:r>
              <a:rPr lang="en-US" altLang="fr-FR" sz="1800" dirty="0"/>
              <a:t>115	115	115	115	1115</a:t>
            </a:r>
          </a:p>
          <a:p>
            <a:pPr>
              <a:lnSpc>
                <a:spcPct val="90000"/>
              </a:lnSpc>
            </a:pPr>
            <a:endParaRPr lang="en-US" altLang="fr-FR" sz="1800" dirty="0"/>
          </a:p>
          <a:p>
            <a:pPr>
              <a:lnSpc>
                <a:spcPct val="90000"/>
              </a:lnSpc>
            </a:pPr>
            <a:endParaRPr lang="en-US" altLang="fr-FR" sz="1800" dirty="0"/>
          </a:p>
          <a:p>
            <a:pPr>
              <a:lnSpc>
                <a:spcPct val="90000"/>
              </a:lnSpc>
            </a:pPr>
            <a:endParaRPr lang="en-US" altLang="fr-FR" sz="1800" dirty="0"/>
          </a:p>
          <a:p>
            <a:pPr>
              <a:lnSpc>
                <a:spcPct val="90000"/>
              </a:lnSpc>
              <a:buFont typeface="Wingdings" panose="05000000000000000000" pitchFamily="2" charset="2"/>
              <a:buNone/>
            </a:pPr>
            <a:r>
              <a:rPr lang="fr-FR" altLang="fr-FR" dirty="0"/>
              <a:t>	</a:t>
            </a:r>
            <a:endParaRPr lang="fr-FR" altLang="fr-FR" sz="1800" dirty="0"/>
          </a:p>
        </p:txBody>
      </p:sp>
      <p:graphicFrame>
        <p:nvGraphicFramePr>
          <p:cNvPr id="380934" name="Object 6">
            <a:extLst>
              <a:ext uri="{FF2B5EF4-FFF2-40B4-BE49-F238E27FC236}">
                <a16:creationId xmlns:a16="http://schemas.microsoft.com/office/drawing/2014/main" id="{933B7000-8045-4ED6-B0BC-65216204576F}"/>
              </a:ext>
            </a:extLst>
          </p:cNvPr>
          <p:cNvGraphicFramePr>
            <a:graphicFrameLocks noChangeAspect="1"/>
          </p:cNvGraphicFramePr>
          <p:nvPr/>
        </p:nvGraphicFramePr>
        <p:xfrm>
          <a:off x="1258888" y="4221163"/>
          <a:ext cx="5111750" cy="1409700"/>
        </p:xfrm>
        <a:graphic>
          <a:graphicData uri="http://schemas.openxmlformats.org/presentationml/2006/ole">
            <mc:AlternateContent xmlns:mc="http://schemas.openxmlformats.org/markup-compatibility/2006">
              <mc:Choice xmlns:v="urn:schemas-microsoft-com:vml" Requires="v">
                <p:oleObj spid="_x0000_s186486" name="Equation" r:id="rId4" imgW="3314520" imgH="914400" progId="Equation.3">
                  <p:embed/>
                </p:oleObj>
              </mc:Choice>
              <mc:Fallback>
                <p:oleObj name="Equation" r:id="rId4" imgW="3314520" imgH="914400" progId="Equation.3">
                  <p:embed/>
                  <p:pic>
                    <p:nvPicPr>
                      <p:cNvPr id="380934" name="Object 6">
                        <a:extLst>
                          <a:ext uri="{FF2B5EF4-FFF2-40B4-BE49-F238E27FC236}">
                            <a16:creationId xmlns:a16="http://schemas.microsoft.com/office/drawing/2014/main" id="{933B7000-8045-4ED6-B0BC-652162045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221163"/>
                        <a:ext cx="511175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5" name="AutoShape 7">
            <a:extLst>
              <a:ext uri="{FF2B5EF4-FFF2-40B4-BE49-F238E27FC236}">
                <a16:creationId xmlns:a16="http://schemas.microsoft.com/office/drawing/2014/main" id="{16747F62-14C5-440D-9D0F-AE6778D4CD7A}"/>
              </a:ext>
            </a:extLst>
          </p:cNvPr>
          <p:cNvSpPr>
            <a:spLocks noChangeArrowheads="1"/>
          </p:cNvSpPr>
          <p:nvPr/>
        </p:nvSpPr>
        <p:spPr bwMode="auto">
          <a:xfrm>
            <a:off x="1042988" y="215900"/>
            <a:ext cx="7924800" cy="692150"/>
          </a:xfrm>
          <a:prstGeom prst="roundRect">
            <a:avLst>
              <a:gd name="adj" fmla="val 21667"/>
            </a:avLst>
          </a:prstGeom>
          <a:solidFill>
            <a:schemeClr val="accent5">
              <a:lumMod val="20000"/>
              <a:lumOff val="80000"/>
            </a:schemeClr>
          </a:solidFill>
          <a:ln w="9525">
            <a:solidFill>
              <a:schemeClr val="tx1"/>
            </a:solidFill>
            <a:round/>
            <a:headEnd/>
            <a:tailEnd/>
          </a:ln>
          <a:effectLst/>
        </p:spPr>
        <p:txBody>
          <a:bodyPr anchor="b"/>
          <a:lstStyle>
            <a:lvl1pPr>
              <a:lnSpc>
                <a:spcPct val="90000"/>
              </a:lnSpc>
              <a:defRPr sz="2400" b="1">
                <a:solidFill>
                  <a:schemeClr val="tx2"/>
                </a:solidFill>
                <a:latin typeface="Times New Roman" panose="02020603050405020304" pitchFamily="18" charset="0"/>
              </a:defRPr>
            </a:lvl1pPr>
            <a:lvl2pPr>
              <a:lnSpc>
                <a:spcPct val="90000"/>
              </a:lnSpc>
              <a:defRPr sz="2400" b="1">
                <a:solidFill>
                  <a:schemeClr val="tx2"/>
                </a:solidFill>
                <a:latin typeface="Times New Roman" panose="02020603050405020304" pitchFamily="18" charset="0"/>
              </a:defRPr>
            </a:lvl2pPr>
            <a:lvl3pPr>
              <a:lnSpc>
                <a:spcPct val="90000"/>
              </a:lnSpc>
              <a:defRPr sz="2400" b="1">
                <a:solidFill>
                  <a:schemeClr val="tx2"/>
                </a:solidFill>
                <a:latin typeface="Times New Roman" panose="02020603050405020304" pitchFamily="18" charset="0"/>
              </a:defRPr>
            </a:lvl3pPr>
            <a:lvl4pPr>
              <a:lnSpc>
                <a:spcPct val="90000"/>
              </a:lnSpc>
              <a:defRPr sz="2400" b="1">
                <a:solidFill>
                  <a:schemeClr val="tx2"/>
                </a:solidFill>
                <a:latin typeface="Times New Roman" panose="02020603050405020304" pitchFamily="18" charset="0"/>
              </a:defRPr>
            </a:lvl4pPr>
            <a:lvl5pPr>
              <a:lnSpc>
                <a:spcPct val="90000"/>
              </a:lnSpc>
              <a:defRPr sz="2400" b="1">
                <a:solidFill>
                  <a:schemeClr val="tx2"/>
                </a:solidFill>
                <a:latin typeface="Times New Roman" panose="02020603050405020304" pitchFamily="18" charset="0"/>
              </a:defRPr>
            </a:lvl5pPr>
            <a:lvl6pPr marL="457200" algn="ctr" fontAlgn="base">
              <a:lnSpc>
                <a:spcPct val="90000"/>
              </a:lnSpc>
              <a:spcBef>
                <a:spcPct val="0"/>
              </a:spcBef>
              <a:spcAft>
                <a:spcPct val="0"/>
              </a:spcAft>
              <a:defRPr sz="2400" b="1">
                <a:solidFill>
                  <a:schemeClr val="tx2"/>
                </a:solidFill>
                <a:latin typeface="Times New Roman" panose="02020603050405020304" pitchFamily="18" charset="0"/>
              </a:defRPr>
            </a:lvl6pPr>
            <a:lvl7pPr marL="914400" algn="ctr" fontAlgn="base">
              <a:lnSpc>
                <a:spcPct val="90000"/>
              </a:lnSpc>
              <a:spcBef>
                <a:spcPct val="0"/>
              </a:spcBef>
              <a:spcAft>
                <a:spcPct val="0"/>
              </a:spcAft>
              <a:defRPr sz="2400" b="1">
                <a:solidFill>
                  <a:schemeClr val="tx2"/>
                </a:solidFill>
                <a:latin typeface="Times New Roman" panose="02020603050405020304" pitchFamily="18" charset="0"/>
              </a:defRPr>
            </a:lvl7pPr>
            <a:lvl8pPr marL="1371600" algn="ctr" fontAlgn="base">
              <a:lnSpc>
                <a:spcPct val="90000"/>
              </a:lnSpc>
              <a:spcBef>
                <a:spcPct val="0"/>
              </a:spcBef>
              <a:spcAft>
                <a:spcPct val="0"/>
              </a:spcAft>
              <a:defRPr sz="2400" b="1">
                <a:solidFill>
                  <a:schemeClr val="tx2"/>
                </a:solidFill>
                <a:latin typeface="Times New Roman" panose="02020603050405020304" pitchFamily="18" charset="0"/>
              </a:defRPr>
            </a:lvl8pPr>
            <a:lvl9pPr marL="1828800" algn="ctr" fontAlgn="base">
              <a:lnSpc>
                <a:spcPct val="90000"/>
              </a:lnSpc>
              <a:spcBef>
                <a:spcPct val="0"/>
              </a:spcBef>
              <a:spcAft>
                <a:spcPct val="0"/>
              </a:spcAft>
              <a:defRPr sz="2400" b="1">
                <a:solidFill>
                  <a:schemeClr val="tx2"/>
                </a:solidFill>
                <a:latin typeface="Times New Roman" panose="02020603050405020304" pitchFamily="18" charset="0"/>
              </a:defRPr>
            </a:lvl9pPr>
          </a:lstStyle>
          <a:p>
            <a:r>
              <a:rPr lang="en-US" altLang="fr-FR" dirty="0">
                <a:solidFill>
                  <a:srgbClr val="003366"/>
                </a:solidFill>
              </a:rPr>
              <a:t>Bond Pricing: A Primer</a:t>
            </a:r>
            <a:endParaRPr lang="fr-FR" altLang="fr-FR"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80934"/>
                                        </p:tgtEl>
                                        <p:attrNameLst>
                                          <p:attrName>style.visibility</p:attrName>
                                        </p:attrNameLst>
                                      </p:cBhvr>
                                      <p:to>
                                        <p:strVal val="visible"/>
                                      </p:to>
                                    </p:set>
                                    <p:anim calcmode="lin" valueType="num">
                                      <p:cBhvr>
                                        <p:cTn id="7" dur="1000" fill="hold"/>
                                        <p:tgtEl>
                                          <p:spTgt spid="380934"/>
                                        </p:tgtEl>
                                        <p:attrNameLst>
                                          <p:attrName>ppt_w</p:attrName>
                                        </p:attrNameLst>
                                      </p:cBhvr>
                                      <p:tavLst>
                                        <p:tav tm="0">
                                          <p:val>
                                            <p:strVal val="#ppt_w*0.70"/>
                                          </p:val>
                                        </p:tav>
                                        <p:tav tm="100000">
                                          <p:val>
                                            <p:strVal val="#ppt_w"/>
                                          </p:val>
                                        </p:tav>
                                      </p:tavLst>
                                    </p:anim>
                                    <p:anim calcmode="lin" valueType="num">
                                      <p:cBhvr>
                                        <p:cTn id="8" dur="1000" fill="hold"/>
                                        <p:tgtEl>
                                          <p:spTgt spid="380934"/>
                                        </p:tgtEl>
                                        <p:attrNameLst>
                                          <p:attrName>ppt_h</p:attrName>
                                        </p:attrNameLst>
                                      </p:cBhvr>
                                      <p:tavLst>
                                        <p:tav tm="0">
                                          <p:val>
                                            <p:strVal val="#ppt_h"/>
                                          </p:val>
                                        </p:tav>
                                        <p:tav tm="100000">
                                          <p:val>
                                            <p:strVal val="#ppt_h"/>
                                          </p:val>
                                        </p:tav>
                                      </p:tavLst>
                                    </p:anim>
                                    <p:animEffect transition="in" filter="fade">
                                      <p:cBhvr>
                                        <p:cTn id="9" dur="1000"/>
                                        <p:tgtEl>
                                          <p:spTgt spid="380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7E3EC9F8-F450-4855-BD49-133CA4C3B589}"/>
              </a:ext>
            </a:extLst>
          </p:cNvPr>
          <p:cNvSpPr>
            <a:spLocks noGrp="1"/>
          </p:cNvSpPr>
          <p:nvPr>
            <p:ph type="sldNum" sz="quarter" idx="11"/>
          </p:nvPr>
        </p:nvSpPr>
        <p:spPr/>
        <p:txBody>
          <a:bodyPr/>
          <a:lstStyle/>
          <a:p>
            <a:fld id="{174A91BD-FB96-4D18-ADB8-02B852FCD8F2}" type="slidenum">
              <a:rPr lang="fr-FR" altLang="fr-FR"/>
              <a:pPr/>
              <a:t>36</a:t>
            </a:fld>
            <a:endParaRPr lang="fr-FR" altLang="fr-FR"/>
          </a:p>
        </p:txBody>
      </p:sp>
      <p:sp>
        <p:nvSpPr>
          <p:cNvPr id="350210" name="AutoShape 2">
            <a:extLst>
              <a:ext uri="{FF2B5EF4-FFF2-40B4-BE49-F238E27FC236}">
                <a16:creationId xmlns:a16="http://schemas.microsoft.com/office/drawing/2014/main" id="{F563F6CF-9E7F-43FE-852C-6D7D88481551}"/>
              </a:ext>
            </a:extLst>
          </p:cNvPr>
          <p:cNvSpPr>
            <a:spLocks noGrp="1" noChangeArrowheads="1"/>
          </p:cNvSpPr>
          <p:nvPr>
            <p:ph type="title"/>
          </p:nvPr>
        </p:nvSpPr>
        <p:spPr>
          <a:xfrm>
            <a:off x="827088" y="188913"/>
            <a:ext cx="7924800" cy="692150"/>
          </a:xfrm>
          <a:solidFill>
            <a:schemeClr val="accent5">
              <a:lumMod val="20000"/>
              <a:lumOff val="80000"/>
            </a:schemeClr>
          </a:solidFill>
          <a:ln>
            <a:solidFill>
              <a:schemeClr val="tx1"/>
            </a:solidFill>
          </a:ln>
        </p:spPr>
        <p:txBody>
          <a:bodyPr>
            <a:normAutofit fontScale="90000"/>
          </a:bodyPr>
          <a:lstStyle/>
          <a:p>
            <a:r>
              <a:rPr lang="en-US" altLang="fr-FR" dirty="0">
                <a:solidFill>
                  <a:srgbClr val="003366"/>
                </a:solidFill>
              </a:rPr>
              <a:t>Classes of stock</a:t>
            </a:r>
            <a:endParaRPr lang="fr-FR" altLang="fr-FR" dirty="0">
              <a:solidFill>
                <a:srgbClr val="003366"/>
              </a:solidFill>
            </a:endParaRPr>
          </a:p>
        </p:txBody>
      </p:sp>
      <p:sp>
        <p:nvSpPr>
          <p:cNvPr id="350211" name="Rectangle 3">
            <a:extLst>
              <a:ext uri="{FF2B5EF4-FFF2-40B4-BE49-F238E27FC236}">
                <a16:creationId xmlns:a16="http://schemas.microsoft.com/office/drawing/2014/main" id="{415D773E-01FD-4AD5-B0C3-340586C82935}"/>
              </a:ext>
            </a:extLst>
          </p:cNvPr>
          <p:cNvSpPr>
            <a:spLocks noGrp="1" noChangeArrowheads="1"/>
          </p:cNvSpPr>
          <p:nvPr>
            <p:ph type="body" idx="1"/>
          </p:nvPr>
        </p:nvSpPr>
        <p:spPr>
          <a:xfrm>
            <a:off x="507493" y="1268760"/>
            <a:ext cx="8229600" cy="4525963"/>
          </a:xfrm>
          <a:ln>
            <a:solidFill>
              <a:schemeClr val="tx1"/>
            </a:solidFill>
          </a:ln>
        </p:spPr>
        <p:txBody>
          <a:bodyPr>
            <a:normAutofit fontScale="62500" lnSpcReduction="20000"/>
          </a:bodyPr>
          <a:lstStyle/>
          <a:p>
            <a:r>
              <a:rPr lang="fr-FR" altLang="fr-FR" dirty="0"/>
              <a:t>Common Stock (</a:t>
            </a:r>
            <a:r>
              <a:rPr lang="en-US" altLang="fr-FR" dirty="0"/>
              <a:t>Ownership shares in a publicly held corporation)</a:t>
            </a:r>
          </a:p>
          <a:p>
            <a:pPr lvl="1"/>
            <a:r>
              <a:rPr lang="en-US" altLang="fr-FR" dirty="0"/>
              <a:t>A share of common stock represents an ownership position in the firm.  Typically, the owners are entitled to vote on important matters regarding the firm, to vote on the membership of the board of directors, and (often) to receive dividends.</a:t>
            </a:r>
          </a:p>
          <a:p>
            <a:pPr lvl="1"/>
            <a:r>
              <a:rPr lang="en-US" altLang="fr-FR" dirty="0"/>
              <a:t>In the event of liquidation of the firm, the common shareholders will receive a pro-rata share of the assets remaining after the creditors and preferred stockholders have been paid off.</a:t>
            </a:r>
          </a:p>
          <a:p>
            <a:pPr lvl="1"/>
            <a:r>
              <a:rPr lang="en-US" altLang="fr-FR" dirty="0"/>
              <a:t>Market Value is the price of the stock (on the secondary market) multiplied by the number of shares outstanding. Also known as Market Capitalization </a:t>
            </a:r>
          </a:p>
          <a:p>
            <a:pPr lvl="1"/>
            <a:r>
              <a:rPr lang="en-US" altLang="fr-FR" dirty="0"/>
              <a:t>Dividends: (Periodic cash distribution from the firm to the shareholders)</a:t>
            </a:r>
          </a:p>
          <a:p>
            <a:pPr lvl="2"/>
            <a:r>
              <a:rPr lang="en-US" altLang="fr-FR" dirty="0"/>
              <a:t>Unless a dividend is declared by the board of directors of a corporation, it is not a liability of the corporation =&gt; A corporation cannot </a:t>
            </a:r>
            <a:r>
              <a:rPr lang="en-US" altLang="fr-FR" i="1" dirty="0"/>
              <a:t>default</a:t>
            </a:r>
            <a:r>
              <a:rPr lang="en-US" altLang="fr-FR" dirty="0"/>
              <a:t> on an undeclared dividend.</a:t>
            </a:r>
          </a:p>
          <a:p>
            <a:pPr lvl="2"/>
            <a:r>
              <a:rPr lang="en-US" altLang="fr-FR" dirty="0"/>
              <a:t>The payment of dividends by the corporation is not a business expense =&gt; dividends are not tax-deductible.</a:t>
            </a:r>
          </a:p>
          <a:p>
            <a:pPr lvl="1"/>
            <a:r>
              <a:rPr lang="en-US" altLang="fr-FR" b="1" dirty="0"/>
              <a:t>P/E Ratio</a:t>
            </a:r>
            <a:r>
              <a:rPr lang="en-US" altLang="fr-FR" dirty="0"/>
              <a:t>: Price per share divided by earnings per share.</a:t>
            </a:r>
          </a:p>
          <a:p>
            <a:pPr lvl="1"/>
            <a:r>
              <a:rPr lang="en-US" altLang="fr-FR" b="1" dirty="0"/>
              <a:t>Preferred stocks </a:t>
            </a:r>
            <a:r>
              <a:rPr lang="en-US" altLang="fr-FR" dirty="0"/>
              <a:t>are also used (see L. Germain, Advanced Capital Structure). </a:t>
            </a:r>
          </a:p>
          <a:p>
            <a:pPr lvl="1"/>
            <a:endParaRPr lang="en-US" altLang="fr-FR" dirty="0"/>
          </a:p>
          <a:p>
            <a:pPr lvl="1"/>
            <a:endParaRPr lang="fr-FR" alt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728EAD7-1E9D-410C-8AFD-601FE5F3CC85}"/>
              </a:ext>
            </a:extLst>
          </p:cNvPr>
          <p:cNvSpPr>
            <a:spLocks noGrp="1" noChangeArrowheads="1"/>
          </p:cNvSpPr>
          <p:nvPr>
            <p:ph type="ctrTitle"/>
          </p:nvPr>
        </p:nvSpPr>
        <p:spPr>
          <a:xfrm>
            <a:off x="790575" y="404813"/>
            <a:ext cx="7772400" cy="2736850"/>
          </a:xfrm>
          <a:solidFill>
            <a:schemeClr val="accent5">
              <a:lumMod val="20000"/>
              <a:lumOff val="80000"/>
            </a:schemeClr>
          </a:solidFill>
          <a:ln>
            <a:solidFill>
              <a:schemeClr val="tx1"/>
            </a:solidFill>
          </a:ln>
        </p:spPr>
        <p:txBody>
          <a:bodyPr/>
          <a:lstStyle/>
          <a:p>
            <a:r>
              <a:rPr lang="fr-FR" altLang="fr-FR" sz="3200" dirty="0" err="1"/>
              <a:t>Corporate</a:t>
            </a:r>
            <a:r>
              <a:rPr lang="fr-FR" altLang="fr-FR" sz="3200" dirty="0"/>
              <a:t> finance and </a:t>
            </a:r>
            <a:r>
              <a:rPr lang="fr-FR" altLang="fr-FR" sz="3200" dirty="0" err="1"/>
              <a:t>financial</a:t>
            </a:r>
            <a:r>
              <a:rPr lang="fr-FR" altLang="fr-FR" sz="3200" dirty="0"/>
              <a:t> management</a:t>
            </a:r>
            <a:br>
              <a:rPr lang="fr-FR" altLang="fr-FR" sz="3200" dirty="0"/>
            </a:br>
            <a:br>
              <a:rPr lang="fr-FR" altLang="fr-FR" sz="3600" dirty="0"/>
            </a:br>
            <a:r>
              <a:rPr lang="fr-FR" altLang="fr-FR" sz="3200" dirty="0"/>
              <a:t>Part 2 : </a:t>
            </a:r>
            <a:r>
              <a:rPr lang="fr-FR" altLang="fr-FR" sz="3200" dirty="0" err="1"/>
              <a:t>Cost</a:t>
            </a:r>
            <a:r>
              <a:rPr lang="fr-FR" altLang="fr-FR" sz="3200" dirty="0"/>
              <a:t> of capital and</a:t>
            </a:r>
            <a:br>
              <a:rPr lang="fr-FR" altLang="fr-FR" sz="3200" b="0" dirty="0"/>
            </a:br>
            <a:r>
              <a:rPr lang="fr-FR" altLang="fr-FR" sz="3200" dirty="0"/>
              <a:t>Discount Rates for </a:t>
            </a:r>
            <a:r>
              <a:rPr lang="fr-FR" altLang="fr-FR" sz="3200" dirty="0" err="1"/>
              <a:t>projects</a:t>
            </a:r>
            <a:r>
              <a:rPr lang="fr-FR" altLang="fr-FR" sz="3200" dirty="0"/>
              <a:t> (a primer)</a:t>
            </a:r>
          </a:p>
        </p:txBody>
      </p:sp>
      <p:sp>
        <p:nvSpPr>
          <p:cNvPr id="4099" name="Rectangle 3">
            <a:extLst>
              <a:ext uri="{FF2B5EF4-FFF2-40B4-BE49-F238E27FC236}">
                <a16:creationId xmlns:a16="http://schemas.microsoft.com/office/drawing/2014/main" id="{5487A4A0-036D-47DD-95D0-D5DA3A2AEDDF}"/>
              </a:ext>
            </a:extLst>
          </p:cNvPr>
          <p:cNvSpPr>
            <a:spLocks noGrp="1" noChangeArrowheads="1"/>
          </p:cNvSpPr>
          <p:nvPr>
            <p:ph type="subTitle" idx="1"/>
          </p:nvPr>
        </p:nvSpPr>
        <p:spPr>
          <a:xfrm>
            <a:off x="1476375" y="3789363"/>
            <a:ext cx="6400800" cy="1752600"/>
          </a:xfrm>
          <a:solidFill>
            <a:schemeClr val="accent5">
              <a:lumMod val="20000"/>
              <a:lumOff val="80000"/>
            </a:schemeClr>
          </a:solidFill>
          <a:ln>
            <a:solidFill>
              <a:schemeClr val="tx1"/>
            </a:solidFill>
          </a:ln>
        </p:spPr>
        <p:txBody>
          <a:bodyPr/>
          <a:lstStyle/>
          <a:p>
            <a:pPr>
              <a:lnSpc>
                <a:spcPct val="90000"/>
              </a:lnSpc>
              <a:spcAft>
                <a:spcPts val="1200"/>
              </a:spcAft>
            </a:pPr>
            <a:r>
              <a:rPr lang="en-US" altLang="fr-FR" sz="2000" dirty="0">
                <a:solidFill>
                  <a:schemeClr val="tx1"/>
                </a:solidFill>
              </a:rPr>
              <a:t>Dr. Jean-François Verdié, Professor, </a:t>
            </a:r>
          </a:p>
          <a:p>
            <a:pPr>
              <a:lnSpc>
                <a:spcPct val="90000"/>
              </a:lnSpc>
              <a:spcAft>
                <a:spcPts val="1200"/>
              </a:spcAft>
            </a:pPr>
            <a:r>
              <a:rPr lang="en-US" altLang="fr-FR" sz="2000" dirty="0">
                <a:solidFill>
                  <a:schemeClr val="tx1"/>
                </a:solidFill>
              </a:rPr>
              <a:t>Economics and Finance </a:t>
            </a:r>
            <a:r>
              <a:rPr lang="en-US" altLang="fr-FR" sz="2000" dirty="0" err="1">
                <a:solidFill>
                  <a:schemeClr val="tx1"/>
                </a:solidFill>
              </a:rPr>
              <a:t>Departement</a:t>
            </a:r>
            <a:r>
              <a:rPr lang="en-US" altLang="fr-FR" sz="2000" dirty="0">
                <a:solidFill>
                  <a:schemeClr val="tx1"/>
                </a:solidFill>
              </a:rPr>
              <a:t>, TBS Education</a:t>
            </a:r>
          </a:p>
          <a:p>
            <a:pPr>
              <a:lnSpc>
                <a:spcPct val="90000"/>
              </a:lnSpc>
              <a:spcAft>
                <a:spcPts val="1200"/>
              </a:spcAft>
            </a:pPr>
            <a:r>
              <a:rPr lang="fr-FR" altLang="fr-FR" sz="2000" dirty="0">
                <a:hlinkClick r:id="rId3"/>
              </a:rPr>
              <a:t>jf.verdie@tbs-education.fr</a:t>
            </a:r>
            <a:r>
              <a:rPr lang="fr-FR" altLang="fr-FR" sz="2000" dirty="0"/>
              <a:t> </a:t>
            </a:r>
            <a:endParaRPr lang="en-US" altLang="fr-FR" sz="2000" dirty="0"/>
          </a:p>
          <a:p>
            <a:pPr>
              <a:lnSpc>
                <a:spcPct val="80000"/>
              </a:lnSpc>
            </a:pPr>
            <a:endParaRPr lang="fr-FR" altLang="fr-FR" sz="2000" dirty="0"/>
          </a:p>
          <a:p>
            <a:pPr>
              <a:lnSpc>
                <a:spcPct val="80000"/>
              </a:lnSpc>
            </a:pPr>
            <a:endParaRPr lang="fr-FR" altLang="fr-FR" sz="2000" dirty="0"/>
          </a:p>
          <a:p>
            <a:pPr>
              <a:lnSpc>
                <a:spcPct val="80000"/>
              </a:lnSpc>
            </a:pPr>
            <a:endParaRPr lang="fr-FR" altLang="fr-F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B20F94B-42AD-4980-AE99-6C01A6DE859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0723" name="Rectangle 3">
            <a:extLst>
              <a:ext uri="{FF2B5EF4-FFF2-40B4-BE49-F238E27FC236}">
                <a16:creationId xmlns:a16="http://schemas.microsoft.com/office/drawing/2014/main" id="{A374D9DC-A264-411C-B322-64D54717ADA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0724" name="Rectangle 4">
            <a:extLst>
              <a:ext uri="{FF2B5EF4-FFF2-40B4-BE49-F238E27FC236}">
                <a16:creationId xmlns:a16="http://schemas.microsoft.com/office/drawing/2014/main" id="{6E945F58-E5DF-4F48-9902-D1B0EBB526F5}"/>
              </a:ext>
            </a:extLst>
          </p:cNvPr>
          <p:cNvSpPr>
            <a:spLocks noGrp="1" noChangeArrowheads="1"/>
          </p:cNvSpPr>
          <p:nvPr>
            <p:ph type="title"/>
          </p:nvPr>
        </p:nvSpPr>
        <p:spPr>
          <a:xfrm>
            <a:off x="467544" y="163512"/>
            <a:ext cx="8458200" cy="914400"/>
          </a:xfrm>
          <a:solidFill>
            <a:schemeClr val="accent5">
              <a:lumMod val="20000"/>
              <a:lumOff val="80000"/>
            </a:schemeClr>
          </a:solidFill>
          <a:ln>
            <a:solidFill>
              <a:schemeClr val="tx1"/>
            </a:solidFill>
          </a:ln>
        </p:spPr>
        <p:txBody>
          <a:bodyPr lIns="90488" tIns="44450" rIns="90488" bIns="44450"/>
          <a:lstStyle/>
          <a:p>
            <a:r>
              <a:rPr lang="en-US" altLang="fr-FR" dirty="0">
                <a:solidFill>
                  <a:schemeClr val="tx1"/>
                </a:solidFill>
              </a:rPr>
              <a:t>Discount rates</a:t>
            </a:r>
          </a:p>
        </p:txBody>
      </p:sp>
      <p:sp>
        <p:nvSpPr>
          <p:cNvPr id="30725" name="Rectangle 5">
            <a:extLst>
              <a:ext uri="{FF2B5EF4-FFF2-40B4-BE49-F238E27FC236}">
                <a16:creationId xmlns:a16="http://schemas.microsoft.com/office/drawing/2014/main" id="{8D6A5856-709A-46B4-B75D-25DE6E2794A0}"/>
              </a:ext>
            </a:extLst>
          </p:cNvPr>
          <p:cNvSpPr>
            <a:spLocks noGrp="1" noChangeArrowheads="1"/>
          </p:cNvSpPr>
          <p:nvPr>
            <p:ph type="body" idx="1"/>
          </p:nvPr>
        </p:nvSpPr>
        <p:spPr>
          <a:xfrm>
            <a:off x="611188" y="1412875"/>
            <a:ext cx="7848600" cy="4824413"/>
          </a:xfrm>
          <a:noFill/>
        </p:spPr>
        <p:txBody>
          <a:bodyPr lIns="90488" tIns="44450" rIns="90488" bIns="44450"/>
          <a:lstStyle/>
          <a:p>
            <a:pPr>
              <a:buFont typeface="Wingdings" panose="05000000000000000000" pitchFamily="2" charset="2"/>
              <a:buNone/>
            </a:pPr>
            <a:r>
              <a:rPr lang="en-US" altLang="fr-FR" sz="3600" b="1" u="sng"/>
              <a:t>Market portfolio</a:t>
            </a:r>
            <a:r>
              <a:rPr lang="en-US" altLang="fr-FR" sz="3600"/>
              <a:t> – </a:t>
            </a:r>
            <a:r>
              <a:rPr lang="en-US" altLang="fr-FR"/>
              <a:t>In theory, portfolio of all assets in the economy.  In practice, a broad stock market index such as the S&amp;P500 (or the CAC40), is used to represent the market.</a:t>
            </a:r>
            <a:endParaRPr lang="en-US" altLang="fr-FR" sz="3600"/>
          </a:p>
          <a:p>
            <a:pPr>
              <a:buFont typeface="Wingdings" panose="05000000000000000000" pitchFamily="2" charset="2"/>
              <a:buNone/>
            </a:pPr>
            <a:r>
              <a:rPr lang="en-US" altLang="fr-FR" sz="3600" b="1" u="sng"/>
              <a:t>Beta (</a:t>
            </a:r>
            <a:r>
              <a:rPr lang="el-GR" altLang="fr-FR" sz="3600" b="1" u="sng">
                <a:cs typeface="Times New Roman" panose="02020603050405020304" pitchFamily="18" charset="0"/>
              </a:rPr>
              <a:t>β</a:t>
            </a:r>
            <a:r>
              <a:rPr lang="en-US" altLang="fr-FR" sz="3600" b="1" u="sng"/>
              <a:t>)</a:t>
            </a:r>
            <a:r>
              <a:rPr lang="en-US" altLang="fr-FR" sz="3600"/>
              <a:t> - </a:t>
            </a:r>
            <a:r>
              <a:rPr lang="en-US" altLang="fr-FR"/>
              <a:t>Sensitivity of a stock’s return to the return on the market portfolio.</a:t>
            </a:r>
            <a:endParaRPr lang="en-US" altLang="fr-FR" sz="3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AA17F14-85D5-4A0F-9390-1F3D8243BF09}"/>
              </a:ext>
            </a:extLst>
          </p:cNvPr>
          <p:cNvSpPr>
            <a:spLocks noGrp="1" noChangeArrowheads="1"/>
          </p:cNvSpPr>
          <p:nvPr>
            <p:ph type="title"/>
          </p:nvPr>
        </p:nvSpPr>
        <p:spPr>
          <a:xfrm>
            <a:off x="457200" y="274638"/>
            <a:ext cx="8229600" cy="850900"/>
          </a:xfrm>
          <a:solidFill>
            <a:schemeClr val="accent5">
              <a:lumMod val="20000"/>
              <a:lumOff val="80000"/>
            </a:schemeClr>
          </a:solidFill>
          <a:ln>
            <a:solidFill>
              <a:schemeClr val="tx1"/>
            </a:solidFill>
          </a:ln>
        </p:spPr>
        <p:txBody>
          <a:bodyPr/>
          <a:lstStyle/>
          <a:p>
            <a:r>
              <a:rPr lang="en-US" altLang="fr-FR"/>
              <a:t>Beta: the basic idea</a:t>
            </a:r>
          </a:p>
        </p:txBody>
      </p:sp>
      <p:graphicFrame>
        <p:nvGraphicFramePr>
          <p:cNvPr id="32771" name="Object 3">
            <a:extLst>
              <a:ext uri="{FF2B5EF4-FFF2-40B4-BE49-F238E27FC236}">
                <a16:creationId xmlns:a16="http://schemas.microsoft.com/office/drawing/2014/main" id="{CFA3AFE5-AB13-4119-AEC2-982D8FA8D741}"/>
              </a:ext>
            </a:extLst>
          </p:cNvPr>
          <p:cNvGraphicFramePr>
            <a:graphicFrameLocks noGrp="1" noChangeAspect="1"/>
          </p:cNvGraphicFramePr>
          <p:nvPr>
            <p:ph idx="1"/>
          </p:nvPr>
        </p:nvGraphicFramePr>
        <p:xfrm>
          <a:off x="0" y="1798638"/>
          <a:ext cx="9144000" cy="5059362"/>
        </p:xfrm>
        <a:graphic>
          <a:graphicData uri="http://schemas.openxmlformats.org/presentationml/2006/ole">
            <mc:AlternateContent xmlns:mc="http://schemas.openxmlformats.org/markup-compatibility/2006">
              <mc:Choice xmlns:v="urn:schemas-microsoft-com:vml" Requires="v">
                <p:oleObj spid="_x0000_s202824" name="Graphique" r:id="rId4" imgW="8763000" imgH="4848149" progId="Excel.Sheet.8">
                  <p:embed/>
                </p:oleObj>
              </mc:Choice>
              <mc:Fallback>
                <p:oleObj name="Graphique" r:id="rId4" imgW="8763000" imgH="4848149" progId="Excel.Sheet.8">
                  <p:embed/>
                  <p:pic>
                    <p:nvPicPr>
                      <p:cNvPr id="32771" name="Object 3">
                        <a:extLst>
                          <a:ext uri="{FF2B5EF4-FFF2-40B4-BE49-F238E27FC236}">
                            <a16:creationId xmlns:a16="http://schemas.microsoft.com/office/drawing/2014/main" id="{CFA3AFE5-AB13-4119-AEC2-982D8FA8D741}"/>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98638"/>
                        <a:ext cx="9144000" cy="505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4EE07529-DF4E-4B25-8552-53BEBB2377D9}"/>
              </a:ext>
            </a:extLst>
          </p:cNvPr>
          <p:cNvSpPr txBox="1">
            <a:spLocks noChangeArrowheads="1"/>
          </p:cNvSpPr>
          <p:nvPr/>
        </p:nvSpPr>
        <p:spPr bwMode="auto">
          <a:xfrm>
            <a:off x="2627313" y="1125538"/>
            <a:ext cx="39385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ctr">
              <a:spcBef>
                <a:spcPct val="0"/>
              </a:spcBef>
              <a:buFontTx/>
              <a:buNone/>
            </a:pPr>
            <a:r>
              <a:rPr lang="en-US" altLang="fr-FR" sz="2800">
                <a:solidFill>
                  <a:srgbClr val="000000"/>
                </a:solidFill>
              </a:rPr>
              <a:t>Stock vs. market returns</a:t>
            </a:r>
          </a:p>
          <a:p>
            <a:pPr algn="ctr">
              <a:spcBef>
                <a:spcPct val="0"/>
              </a:spcBef>
              <a:buFontTx/>
              <a:buNone/>
            </a:pPr>
            <a:r>
              <a:rPr lang="en-US" altLang="fr-FR" sz="2000">
                <a:solidFill>
                  <a:srgbClr val="000000"/>
                </a:solidFill>
              </a:rPr>
              <a:t>Monthly data, 10/1998-9/2003</a:t>
            </a:r>
          </a:p>
        </p:txBody>
      </p:sp>
      <p:sp>
        <p:nvSpPr>
          <p:cNvPr id="680965" name="Line 5">
            <a:extLst>
              <a:ext uri="{FF2B5EF4-FFF2-40B4-BE49-F238E27FC236}">
                <a16:creationId xmlns:a16="http://schemas.microsoft.com/office/drawing/2014/main" id="{52CFAD63-C779-4B57-B486-4CEDA2EC47E1}"/>
              </a:ext>
            </a:extLst>
          </p:cNvPr>
          <p:cNvSpPr>
            <a:spLocks noChangeShapeType="1"/>
          </p:cNvSpPr>
          <p:nvPr/>
        </p:nvSpPr>
        <p:spPr bwMode="auto">
          <a:xfrm flipH="1">
            <a:off x="1835150" y="2636838"/>
            <a:ext cx="5761038" cy="331311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fr-FR"/>
          </a:p>
        </p:txBody>
      </p:sp>
      <p:sp>
        <p:nvSpPr>
          <p:cNvPr id="680966" name="Line 6">
            <a:extLst>
              <a:ext uri="{FF2B5EF4-FFF2-40B4-BE49-F238E27FC236}">
                <a16:creationId xmlns:a16="http://schemas.microsoft.com/office/drawing/2014/main" id="{F65283AE-EF94-491B-9F45-996B16D416D2}"/>
              </a:ext>
            </a:extLst>
          </p:cNvPr>
          <p:cNvSpPr>
            <a:spLocks noChangeShapeType="1"/>
          </p:cNvSpPr>
          <p:nvPr/>
        </p:nvSpPr>
        <p:spPr bwMode="auto">
          <a:xfrm flipH="1">
            <a:off x="1331913" y="3789363"/>
            <a:ext cx="6553200" cy="1152525"/>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0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900113" y="2060575"/>
            <a:ext cx="7696200" cy="3048000"/>
          </a:xfrm>
          <a:prstGeom prst="rect">
            <a:avLst/>
          </a:prstGeom>
          <a:noFill/>
          <a:ln w="9525">
            <a:noFill/>
            <a:miter lim="800000"/>
            <a:headEnd/>
            <a:tailEnd/>
          </a:ln>
        </p:spPr>
        <p:txBody>
          <a:bodyPr lIns="92075" tIns="46038" rIns="92075" bIns="46038"/>
          <a:lstStyle/>
          <a:p>
            <a:pPr marL="381000" indent="-285750" algn="just" eaLnBrk="0" hangingPunct="0">
              <a:lnSpc>
                <a:spcPct val="30000"/>
              </a:lnSpc>
              <a:spcBef>
                <a:spcPct val="20000"/>
              </a:spcBef>
            </a:pPr>
            <a:endParaRPr lang="fr-FR" sz="1600"/>
          </a:p>
        </p:txBody>
      </p:sp>
      <p:sp>
        <p:nvSpPr>
          <p:cNvPr id="23557" name="Rectangle 5"/>
          <p:cNvSpPr>
            <a:spLocks noChangeArrowheads="1"/>
          </p:cNvSpPr>
          <p:nvPr/>
        </p:nvSpPr>
        <p:spPr bwMode="auto">
          <a:xfrm>
            <a:off x="395536" y="1474850"/>
            <a:ext cx="8424936" cy="369974"/>
          </a:xfrm>
          <a:prstGeom prst="rect">
            <a:avLst/>
          </a:prstGeom>
          <a:noFill/>
          <a:ln w="9525">
            <a:noFill/>
            <a:miter lim="800000"/>
            <a:headEnd/>
            <a:tailEnd/>
          </a:ln>
        </p:spPr>
        <p:txBody>
          <a:bodyPr wrap="square" lIns="92075" tIns="46038" rIns="92075" bIns="46038">
            <a:spAutoFit/>
          </a:bodyPr>
          <a:lstStyle/>
          <a:p>
            <a:pPr algn="l" eaLnBrk="0" hangingPunct="0">
              <a:spcBef>
                <a:spcPct val="20000"/>
              </a:spcBef>
            </a:pPr>
            <a:r>
              <a:rPr lang="en-US" b="1" dirty="0"/>
              <a:t>A set of tools allowing the best allocation of scarce resources through time and space</a:t>
            </a:r>
          </a:p>
        </p:txBody>
      </p:sp>
      <p:sp>
        <p:nvSpPr>
          <p:cNvPr id="228359" name="Text Box 7"/>
          <p:cNvSpPr txBox="1">
            <a:spLocks noChangeArrowheads="1"/>
          </p:cNvSpPr>
          <p:nvPr/>
        </p:nvSpPr>
        <p:spPr bwMode="auto">
          <a:xfrm>
            <a:off x="755650" y="2121823"/>
            <a:ext cx="8388350" cy="646331"/>
          </a:xfrm>
          <a:prstGeom prst="rect">
            <a:avLst/>
          </a:prstGeom>
          <a:noFill/>
          <a:ln w="9525">
            <a:noFill/>
            <a:miter lim="800000"/>
            <a:headEnd/>
            <a:tailEnd/>
          </a:ln>
        </p:spPr>
        <p:txBody>
          <a:bodyPr>
            <a:spAutoFit/>
          </a:bodyPr>
          <a:lstStyle/>
          <a:p>
            <a:pPr algn="l">
              <a:buFontTx/>
              <a:buChar char="•"/>
            </a:pPr>
            <a:r>
              <a:rPr lang="en-US" altLang="en-US" b="1" dirty="0"/>
              <a:t> </a:t>
            </a:r>
            <a:r>
              <a:rPr lang="en-US" altLang="en-US" dirty="0"/>
              <a:t>A well-developed financial system is an essential characteristic of any developed economy (see e.g. Ross LEVINE)</a:t>
            </a:r>
          </a:p>
        </p:txBody>
      </p:sp>
      <p:sp>
        <p:nvSpPr>
          <p:cNvPr id="10" name="Rectangle 5"/>
          <p:cNvSpPr>
            <a:spLocks noChangeArrowheads="1"/>
          </p:cNvSpPr>
          <p:nvPr/>
        </p:nvSpPr>
        <p:spPr bwMode="auto">
          <a:xfrm>
            <a:off x="812073" y="1066790"/>
            <a:ext cx="7772400" cy="702373"/>
          </a:xfrm>
          <a:prstGeom prst="rect">
            <a:avLst/>
          </a:prstGeom>
          <a:noFill/>
          <a:ln w="9525">
            <a:noFill/>
            <a:miter lim="800000"/>
            <a:headEnd/>
            <a:tailEnd/>
          </a:ln>
        </p:spPr>
        <p:txBody>
          <a:bodyPr wrap="square" lIns="92075" tIns="46038" rIns="92075" bIns="46038">
            <a:spAutoFit/>
          </a:bodyPr>
          <a:lstStyle/>
          <a:p>
            <a:pPr eaLnBrk="0" hangingPunct="0">
              <a:spcBef>
                <a:spcPct val="20000"/>
              </a:spcBef>
            </a:pPr>
            <a:r>
              <a:rPr lang="en-US" b="1" u="sng" dirty="0"/>
              <a:t>What is finance?</a:t>
            </a:r>
          </a:p>
          <a:p>
            <a:pPr algn="l" eaLnBrk="0" hangingPunct="0">
              <a:spcBef>
                <a:spcPct val="20000"/>
              </a:spcBef>
            </a:pPr>
            <a:endParaRPr lang="en-US" dirty="0"/>
          </a:p>
        </p:txBody>
      </p:sp>
      <p:sp>
        <p:nvSpPr>
          <p:cNvPr id="13" name="Text Box 7"/>
          <p:cNvSpPr txBox="1">
            <a:spLocks noChangeArrowheads="1"/>
          </p:cNvSpPr>
          <p:nvPr/>
        </p:nvSpPr>
        <p:spPr bwMode="auto">
          <a:xfrm>
            <a:off x="720154" y="4086223"/>
            <a:ext cx="8388350" cy="646331"/>
          </a:xfrm>
          <a:prstGeom prst="rect">
            <a:avLst/>
          </a:prstGeom>
          <a:noFill/>
          <a:ln w="9525">
            <a:noFill/>
            <a:miter lim="800000"/>
            <a:headEnd/>
            <a:tailEnd/>
          </a:ln>
        </p:spPr>
        <p:txBody>
          <a:bodyPr>
            <a:spAutoFit/>
          </a:bodyPr>
          <a:lstStyle/>
          <a:p>
            <a:pPr algn="l">
              <a:buFontTx/>
              <a:buChar char="•"/>
            </a:pPr>
            <a:r>
              <a:rPr lang="en-US" altLang="en-US" dirty="0"/>
              <a:t> </a:t>
            </a:r>
            <a:r>
              <a:rPr lang="en-US" altLang="en-US" i="1" dirty="0"/>
              <a:t>Financial markets</a:t>
            </a:r>
            <a:r>
              <a:rPr lang="en-US" altLang="en-US" dirty="0"/>
              <a:t>, </a:t>
            </a:r>
            <a:r>
              <a:rPr lang="en-US" altLang="en-US" i="1" dirty="0"/>
              <a:t>intermediaries</a:t>
            </a:r>
            <a:r>
              <a:rPr lang="en-US" altLang="en-US" dirty="0"/>
              <a:t>, and </a:t>
            </a:r>
            <a:r>
              <a:rPr lang="en-US" altLang="en-US" i="1" dirty="0"/>
              <a:t>financial management</a:t>
            </a:r>
            <a:r>
              <a:rPr lang="en-US" altLang="en-US" dirty="0"/>
              <a:t> are the important components of any financial system</a:t>
            </a:r>
            <a:endParaRPr lang="en-US" b="1" dirty="0"/>
          </a:p>
        </p:txBody>
      </p:sp>
      <p:sp>
        <p:nvSpPr>
          <p:cNvPr id="14" name="Text Box 7"/>
          <p:cNvSpPr txBox="1">
            <a:spLocks noChangeArrowheads="1"/>
          </p:cNvSpPr>
          <p:nvPr/>
        </p:nvSpPr>
        <p:spPr bwMode="auto">
          <a:xfrm>
            <a:off x="598820" y="3162893"/>
            <a:ext cx="8388350" cy="369332"/>
          </a:xfrm>
          <a:prstGeom prst="rect">
            <a:avLst/>
          </a:prstGeom>
          <a:noFill/>
          <a:ln w="9525">
            <a:noFill/>
            <a:miter lim="800000"/>
            <a:headEnd/>
            <a:tailEnd/>
          </a:ln>
        </p:spPr>
        <p:txBody>
          <a:bodyPr>
            <a:spAutoFit/>
          </a:bodyPr>
          <a:lstStyle/>
          <a:p>
            <a:r>
              <a:rPr lang="en-US" altLang="en-US" b="1" dirty="0"/>
              <a:t>A well-developed financial system encourages investment</a:t>
            </a:r>
          </a:p>
        </p:txBody>
      </p:sp>
      <p:sp>
        <p:nvSpPr>
          <p:cNvPr id="19" name="Rectangle 185"/>
          <p:cNvSpPr>
            <a:spLocks noChangeArrowheads="1"/>
          </p:cNvSpPr>
          <p:nvPr/>
        </p:nvSpPr>
        <p:spPr bwMode="auto">
          <a:xfrm>
            <a:off x="179512" y="152400"/>
            <a:ext cx="8784976" cy="914400"/>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A Rapid Overview of the Corporate Finance and financial Management Course</a:t>
            </a:r>
          </a:p>
        </p:txBody>
      </p:sp>
      <p:sp>
        <p:nvSpPr>
          <p:cNvPr id="20" name="Espace réservé du numéro de diapositive 19"/>
          <p:cNvSpPr>
            <a:spLocks noGrp="1"/>
          </p:cNvSpPr>
          <p:nvPr>
            <p:ph type="sldNum" sz="quarter" idx="4294967295"/>
          </p:nvPr>
        </p:nvSpPr>
        <p:spPr>
          <a:xfrm>
            <a:off x="6974904" y="6453336"/>
            <a:ext cx="2133600" cy="365125"/>
          </a:xfrm>
        </p:spPr>
        <p:txBody>
          <a:bodyPr/>
          <a:lstStyle/>
          <a:p>
            <a:fld id="{68B63003-A09D-474D-9BEE-5C2490413304}" type="slidenum">
              <a:rPr lang="fr-FR" smtClean="0"/>
              <a:pPr/>
              <a:t>4</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28359"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a:extLst>
              <a:ext uri="{FF2B5EF4-FFF2-40B4-BE49-F238E27FC236}">
                <a16:creationId xmlns:a16="http://schemas.microsoft.com/office/drawing/2014/main" id="{8CF6B883-3584-4AFA-A48B-DD205A6D8894}"/>
              </a:ext>
            </a:extLst>
          </p:cNvPr>
          <p:cNvSpPr>
            <a:spLocks noChangeShapeType="1"/>
          </p:cNvSpPr>
          <p:nvPr/>
        </p:nvSpPr>
        <p:spPr bwMode="auto">
          <a:xfrm>
            <a:off x="1758950" y="3810000"/>
            <a:ext cx="570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4819" name="Line 4">
            <a:extLst>
              <a:ext uri="{FF2B5EF4-FFF2-40B4-BE49-F238E27FC236}">
                <a16:creationId xmlns:a16="http://schemas.microsoft.com/office/drawing/2014/main" id="{2B03EF53-F751-46C0-9E61-A36FC3928B79}"/>
              </a:ext>
            </a:extLst>
          </p:cNvPr>
          <p:cNvSpPr>
            <a:spLocks noChangeShapeType="1"/>
          </p:cNvSpPr>
          <p:nvPr/>
        </p:nvSpPr>
        <p:spPr bwMode="auto">
          <a:xfrm>
            <a:off x="4191000" y="1835150"/>
            <a:ext cx="0" cy="41021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34820" name="Rectangle 8">
            <a:extLst>
              <a:ext uri="{FF2B5EF4-FFF2-40B4-BE49-F238E27FC236}">
                <a16:creationId xmlns:a16="http://schemas.microsoft.com/office/drawing/2014/main" id="{882E1EAF-B45B-4DCD-AD21-B4FC7A4452EE}"/>
              </a:ext>
            </a:extLst>
          </p:cNvPr>
          <p:cNvSpPr>
            <a:spLocks noChangeArrowheads="1"/>
          </p:cNvSpPr>
          <p:nvPr/>
        </p:nvSpPr>
        <p:spPr bwMode="auto">
          <a:xfrm>
            <a:off x="6380163" y="2189163"/>
            <a:ext cx="23463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sz="2400" b="0">
                <a:latin typeface="Symbol" panose="05050102010706020507" pitchFamily="18" charset="2"/>
              </a:rPr>
              <a:t></a:t>
            </a:r>
            <a:r>
              <a:rPr lang="en-US" altLang="en-US" sz="2400" b="0"/>
              <a:t> = 1.27</a:t>
            </a:r>
          </a:p>
          <a:p>
            <a:pPr>
              <a:spcBef>
                <a:spcPct val="0"/>
              </a:spcBef>
              <a:buFontTx/>
              <a:buNone/>
            </a:pPr>
            <a:r>
              <a:rPr lang="en-US" altLang="en-US" sz="1800" b="0"/>
              <a:t>Slope of regression line</a:t>
            </a:r>
            <a:endParaRPr lang="en-US" altLang="en-US" sz="2400" b="0"/>
          </a:p>
        </p:txBody>
      </p:sp>
      <p:sp>
        <p:nvSpPr>
          <p:cNvPr id="34821" name="Rectangle 9">
            <a:extLst>
              <a:ext uri="{FF2B5EF4-FFF2-40B4-BE49-F238E27FC236}">
                <a16:creationId xmlns:a16="http://schemas.microsoft.com/office/drawing/2014/main" id="{34F0FB77-E0AB-4000-BC19-888D447867C7}"/>
              </a:ext>
            </a:extLst>
          </p:cNvPr>
          <p:cNvSpPr>
            <a:spLocks noChangeArrowheads="1"/>
          </p:cNvSpPr>
          <p:nvPr/>
        </p:nvSpPr>
        <p:spPr bwMode="auto">
          <a:xfrm>
            <a:off x="5999163" y="3789363"/>
            <a:ext cx="19780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en-US" sz="2400" b="0"/>
              <a:t>Market Return</a:t>
            </a:r>
          </a:p>
        </p:txBody>
      </p:sp>
      <p:sp>
        <p:nvSpPr>
          <p:cNvPr id="34822" name="Rectangle 10">
            <a:extLst>
              <a:ext uri="{FF2B5EF4-FFF2-40B4-BE49-F238E27FC236}">
                <a16:creationId xmlns:a16="http://schemas.microsoft.com/office/drawing/2014/main" id="{B23481FD-4E42-47BD-8813-B362847530F2}"/>
              </a:ext>
            </a:extLst>
          </p:cNvPr>
          <p:cNvSpPr>
            <a:spLocks noChangeArrowheads="1"/>
          </p:cNvSpPr>
          <p:nvPr/>
        </p:nvSpPr>
        <p:spPr bwMode="auto">
          <a:xfrm>
            <a:off x="2667000" y="1600200"/>
            <a:ext cx="13652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r">
              <a:spcBef>
                <a:spcPct val="0"/>
              </a:spcBef>
              <a:buFontTx/>
              <a:buNone/>
            </a:pPr>
            <a:r>
              <a:rPr lang="en-US" altLang="en-US" sz="2400" b="0"/>
              <a:t>Company</a:t>
            </a:r>
          </a:p>
          <a:p>
            <a:pPr algn="r">
              <a:spcBef>
                <a:spcPct val="0"/>
              </a:spcBef>
              <a:buFontTx/>
              <a:buNone/>
            </a:pPr>
            <a:r>
              <a:rPr lang="en-US" altLang="en-US" sz="2400" b="0"/>
              <a:t> Return</a:t>
            </a:r>
          </a:p>
        </p:txBody>
      </p:sp>
      <p:grpSp>
        <p:nvGrpSpPr>
          <p:cNvPr id="34823" name="Group 50">
            <a:extLst>
              <a:ext uri="{FF2B5EF4-FFF2-40B4-BE49-F238E27FC236}">
                <a16:creationId xmlns:a16="http://schemas.microsoft.com/office/drawing/2014/main" id="{19846DEC-C4C0-4090-8D08-D6EF7CC2F764}"/>
              </a:ext>
            </a:extLst>
          </p:cNvPr>
          <p:cNvGrpSpPr>
            <a:grpSpLocks/>
          </p:cNvGrpSpPr>
          <p:nvPr/>
        </p:nvGrpSpPr>
        <p:grpSpPr bwMode="auto">
          <a:xfrm>
            <a:off x="2209800" y="1524000"/>
            <a:ext cx="3873500" cy="3733800"/>
            <a:chOff x="1540" y="1244"/>
            <a:chExt cx="2440" cy="1928"/>
          </a:xfrm>
        </p:grpSpPr>
        <p:sp>
          <p:nvSpPr>
            <p:cNvPr id="34830" name="Line 5">
              <a:extLst>
                <a:ext uri="{FF2B5EF4-FFF2-40B4-BE49-F238E27FC236}">
                  <a16:creationId xmlns:a16="http://schemas.microsoft.com/office/drawing/2014/main" id="{CFD3EB8F-69E4-4603-A0EB-7FF9D12F7B67}"/>
                </a:ext>
              </a:extLst>
            </p:cNvPr>
            <p:cNvSpPr>
              <a:spLocks noChangeShapeType="1"/>
            </p:cNvSpPr>
            <p:nvPr/>
          </p:nvSpPr>
          <p:spPr bwMode="auto">
            <a:xfrm flipV="1">
              <a:off x="1636" y="1244"/>
              <a:ext cx="2344" cy="19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4831" name="Line 6">
              <a:extLst>
                <a:ext uri="{FF2B5EF4-FFF2-40B4-BE49-F238E27FC236}">
                  <a16:creationId xmlns:a16="http://schemas.microsoft.com/office/drawing/2014/main" id="{FD5A4647-65C0-4D28-9632-7C8250302F1F}"/>
                </a:ext>
              </a:extLst>
            </p:cNvPr>
            <p:cNvSpPr>
              <a:spLocks noChangeShapeType="1"/>
            </p:cNvSpPr>
            <p:nvPr/>
          </p:nvSpPr>
          <p:spPr bwMode="auto">
            <a:xfrm>
              <a:off x="3748" y="1440"/>
              <a:ext cx="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4832" name="Line 7">
              <a:extLst>
                <a:ext uri="{FF2B5EF4-FFF2-40B4-BE49-F238E27FC236}">
                  <a16:creationId xmlns:a16="http://schemas.microsoft.com/office/drawing/2014/main" id="{F114855F-5AC0-4112-85A0-0C75BE89EDBC}"/>
                </a:ext>
              </a:extLst>
            </p:cNvPr>
            <p:cNvSpPr>
              <a:spLocks noChangeShapeType="1"/>
            </p:cNvSpPr>
            <p:nvPr/>
          </p:nvSpPr>
          <p:spPr bwMode="auto">
            <a:xfrm>
              <a:off x="3936" y="1300"/>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4833" name="Oval 11">
              <a:extLst>
                <a:ext uri="{FF2B5EF4-FFF2-40B4-BE49-F238E27FC236}">
                  <a16:creationId xmlns:a16="http://schemas.microsoft.com/office/drawing/2014/main" id="{9961FB30-2F66-40CB-952F-DC694466106B}"/>
                </a:ext>
              </a:extLst>
            </p:cNvPr>
            <p:cNvSpPr>
              <a:spLocks noChangeArrowheads="1"/>
            </p:cNvSpPr>
            <p:nvPr/>
          </p:nvSpPr>
          <p:spPr bwMode="auto">
            <a:xfrm>
              <a:off x="3268" y="216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4" name="Oval 12">
              <a:extLst>
                <a:ext uri="{FF2B5EF4-FFF2-40B4-BE49-F238E27FC236}">
                  <a16:creationId xmlns:a16="http://schemas.microsoft.com/office/drawing/2014/main" id="{0DBDFA75-BF89-4BFC-BD20-262C9253AE45}"/>
                </a:ext>
              </a:extLst>
            </p:cNvPr>
            <p:cNvSpPr>
              <a:spLocks noChangeArrowheads="1"/>
            </p:cNvSpPr>
            <p:nvPr/>
          </p:nvSpPr>
          <p:spPr bwMode="auto">
            <a:xfrm>
              <a:off x="2692" y="206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5" name="Oval 13">
              <a:extLst>
                <a:ext uri="{FF2B5EF4-FFF2-40B4-BE49-F238E27FC236}">
                  <a16:creationId xmlns:a16="http://schemas.microsoft.com/office/drawing/2014/main" id="{53CA49B1-BAF1-464C-A7F6-A12A51D54197}"/>
                </a:ext>
              </a:extLst>
            </p:cNvPr>
            <p:cNvSpPr>
              <a:spLocks noChangeArrowheads="1"/>
            </p:cNvSpPr>
            <p:nvPr/>
          </p:nvSpPr>
          <p:spPr bwMode="auto">
            <a:xfrm>
              <a:off x="3220" y="259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6" name="Oval 14">
              <a:extLst>
                <a:ext uri="{FF2B5EF4-FFF2-40B4-BE49-F238E27FC236}">
                  <a16:creationId xmlns:a16="http://schemas.microsoft.com/office/drawing/2014/main" id="{8D57FF90-FE3F-4C16-8D2B-026C6442A84B}"/>
                </a:ext>
              </a:extLst>
            </p:cNvPr>
            <p:cNvSpPr>
              <a:spLocks noChangeArrowheads="1"/>
            </p:cNvSpPr>
            <p:nvPr/>
          </p:nvSpPr>
          <p:spPr bwMode="auto">
            <a:xfrm>
              <a:off x="2548" y="2212"/>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7" name="Oval 15">
              <a:extLst>
                <a:ext uri="{FF2B5EF4-FFF2-40B4-BE49-F238E27FC236}">
                  <a16:creationId xmlns:a16="http://schemas.microsoft.com/office/drawing/2014/main" id="{5C375817-6040-4BAC-AA58-C2617F6B453D}"/>
                </a:ext>
              </a:extLst>
            </p:cNvPr>
            <p:cNvSpPr>
              <a:spLocks noChangeArrowheads="1"/>
            </p:cNvSpPr>
            <p:nvPr/>
          </p:nvSpPr>
          <p:spPr bwMode="auto">
            <a:xfrm>
              <a:off x="3316" y="163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8" name="Oval 16">
              <a:extLst>
                <a:ext uri="{FF2B5EF4-FFF2-40B4-BE49-F238E27FC236}">
                  <a16:creationId xmlns:a16="http://schemas.microsoft.com/office/drawing/2014/main" id="{403D61EA-A31F-438A-BA49-C1E21D013DAC}"/>
                </a:ext>
              </a:extLst>
            </p:cNvPr>
            <p:cNvSpPr>
              <a:spLocks noChangeArrowheads="1"/>
            </p:cNvSpPr>
            <p:nvPr/>
          </p:nvSpPr>
          <p:spPr bwMode="auto">
            <a:xfrm>
              <a:off x="1780" y="288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39" name="Oval 17">
              <a:extLst>
                <a:ext uri="{FF2B5EF4-FFF2-40B4-BE49-F238E27FC236}">
                  <a16:creationId xmlns:a16="http://schemas.microsoft.com/office/drawing/2014/main" id="{C89FF25D-0218-4C0E-8D7E-AD653A6E72B3}"/>
                </a:ext>
              </a:extLst>
            </p:cNvPr>
            <p:cNvSpPr>
              <a:spLocks noChangeArrowheads="1"/>
            </p:cNvSpPr>
            <p:nvPr/>
          </p:nvSpPr>
          <p:spPr bwMode="auto">
            <a:xfrm>
              <a:off x="3076" y="206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0" name="Oval 18">
              <a:extLst>
                <a:ext uri="{FF2B5EF4-FFF2-40B4-BE49-F238E27FC236}">
                  <a16:creationId xmlns:a16="http://schemas.microsoft.com/office/drawing/2014/main" id="{B26051EC-25F2-4EE5-9AEF-223D167F2F1A}"/>
                </a:ext>
              </a:extLst>
            </p:cNvPr>
            <p:cNvSpPr>
              <a:spLocks noChangeArrowheads="1"/>
            </p:cNvSpPr>
            <p:nvPr/>
          </p:nvSpPr>
          <p:spPr bwMode="auto">
            <a:xfrm>
              <a:off x="2452" y="192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1" name="Oval 19">
              <a:extLst>
                <a:ext uri="{FF2B5EF4-FFF2-40B4-BE49-F238E27FC236}">
                  <a16:creationId xmlns:a16="http://schemas.microsoft.com/office/drawing/2014/main" id="{56101242-977A-4B23-AAC8-FD8AEBF0524E}"/>
                </a:ext>
              </a:extLst>
            </p:cNvPr>
            <p:cNvSpPr>
              <a:spLocks noChangeArrowheads="1"/>
            </p:cNvSpPr>
            <p:nvPr/>
          </p:nvSpPr>
          <p:spPr bwMode="auto">
            <a:xfrm>
              <a:off x="1780" y="230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2" name="Oval 20">
              <a:extLst>
                <a:ext uri="{FF2B5EF4-FFF2-40B4-BE49-F238E27FC236}">
                  <a16:creationId xmlns:a16="http://schemas.microsoft.com/office/drawing/2014/main" id="{F36C6947-84FB-42F1-BE0C-8644360D751F}"/>
                </a:ext>
              </a:extLst>
            </p:cNvPr>
            <p:cNvSpPr>
              <a:spLocks noChangeArrowheads="1"/>
            </p:cNvSpPr>
            <p:nvPr/>
          </p:nvSpPr>
          <p:spPr bwMode="auto">
            <a:xfrm>
              <a:off x="1876" y="240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3" name="Oval 21">
              <a:extLst>
                <a:ext uri="{FF2B5EF4-FFF2-40B4-BE49-F238E27FC236}">
                  <a16:creationId xmlns:a16="http://schemas.microsoft.com/office/drawing/2014/main" id="{E25CDF11-2982-4B6E-810C-82A86508F3F2}"/>
                </a:ext>
              </a:extLst>
            </p:cNvPr>
            <p:cNvSpPr>
              <a:spLocks noChangeArrowheads="1"/>
            </p:cNvSpPr>
            <p:nvPr/>
          </p:nvSpPr>
          <p:spPr bwMode="auto">
            <a:xfrm>
              <a:off x="2308" y="230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4" name="Oval 22">
              <a:extLst>
                <a:ext uri="{FF2B5EF4-FFF2-40B4-BE49-F238E27FC236}">
                  <a16:creationId xmlns:a16="http://schemas.microsoft.com/office/drawing/2014/main" id="{19D15854-23D1-4FAE-BCC7-0258D51B9C7B}"/>
                </a:ext>
              </a:extLst>
            </p:cNvPr>
            <p:cNvSpPr>
              <a:spLocks noChangeArrowheads="1"/>
            </p:cNvSpPr>
            <p:nvPr/>
          </p:nvSpPr>
          <p:spPr bwMode="auto">
            <a:xfrm>
              <a:off x="2020" y="283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5" name="Oval 23">
              <a:extLst>
                <a:ext uri="{FF2B5EF4-FFF2-40B4-BE49-F238E27FC236}">
                  <a16:creationId xmlns:a16="http://schemas.microsoft.com/office/drawing/2014/main" id="{CF2F1C70-3A09-40E1-8CB3-0B123B80DB98}"/>
                </a:ext>
              </a:extLst>
            </p:cNvPr>
            <p:cNvSpPr>
              <a:spLocks noChangeArrowheads="1"/>
            </p:cNvSpPr>
            <p:nvPr/>
          </p:nvSpPr>
          <p:spPr bwMode="auto">
            <a:xfrm>
              <a:off x="2164" y="2692"/>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6" name="Oval 24">
              <a:extLst>
                <a:ext uri="{FF2B5EF4-FFF2-40B4-BE49-F238E27FC236}">
                  <a16:creationId xmlns:a16="http://schemas.microsoft.com/office/drawing/2014/main" id="{2669E97A-AF0A-4C0B-906D-2D98BD2A12F8}"/>
                </a:ext>
              </a:extLst>
            </p:cNvPr>
            <p:cNvSpPr>
              <a:spLocks noChangeArrowheads="1"/>
            </p:cNvSpPr>
            <p:nvPr/>
          </p:nvSpPr>
          <p:spPr bwMode="auto">
            <a:xfrm>
              <a:off x="2452" y="230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7" name="Oval 25">
              <a:extLst>
                <a:ext uri="{FF2B5EF4-FFF2-40B4-BE49-F238E27FC236}">
                  <a16:creationId xmlns:a16="http://schemas.microsoft.com/office/drawing/2014/main" id="{3FF2AF01-12E5-43A3-A5D4-CA0244136299}"/>
                </a:ext>
              </a:extLst>
            </p:cNvPr>
            <p:cNvSpPr>
              <a:spLocks noChangeArrowheads="1"/>
            </p:cNvSpPr>
            <p:nvPr/>
          </p:nvSpPr>
          <p:spPr bwMode="auto">
            <a:xfrm>
              <a:off x="2788" y="264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8" name="Oval 26">
              <a:extLst>
                <a:ext uri="{FF2B5EF4-FFF2-40B4-BE49-F238E27FC236}">
                  <a16:creationId xmlns:a16="http://schemas.microsoft.com/office/drawing/2014/main" id="{1E6D6336-160A-4AAD-9CEC-07BB2D3F198A}"/>
                </a:ext>
              </a:extLst>
            </p:cNvPr>
            <p:cNvSpPr>
              <a:spLocks noChangeArrowheads="1"/>
            </p:cNvSpPr>
            <p:nvPr/>
          </p:nvSpPr>
          <p:spPr bwMode="auto">
            <a:xfrm>
              <a:off x="2164" y="298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49" name="Oval 27">
              <a:extLst>
                <a:ext uri="{FF2B5EF4-FFF2-40B4-BE49-F238E27FC236}">
                  <a16:creationId xmlns:a16="http://schemas.microsoft.com/office/drawing/2014/main" id="{888086AB-6044-4A37-8CDE-D0DD593AC6D7}"/>
                </a:ext>
              </a:extLst>
            </p:cNvPr>
            <p:cNvSpPr>
              <a:spLocks noChangeArrowheads="1"/>
            </p:cNvSpPr>
            <p:nvPr/>
          </p:nvSpPr>
          <p:spPr bwMode="auto">
            <a:xfrm>
              <a:off x="2404" y="274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0" name="Oval 28">
              <a:extLst>
                <a:ext uri="{FF2B5EF4-FFF2-40B4-BE49-F238E27FC236}">
                  <a16:creationId xmlns:a16="http://schemas.microsoft.com/office/drawing/2014/main" id="{0588B978-EF85-4AC6-9867-8B1D406C524D}"/>
                </a:ext>
              </a:extLst>
            </p:cNvPr>
            <p:cNvSpPr>
              <a:spLocks noChangeArrowheads="1"/>
            </p:cNvSpPr>
            <p:nvPr/>
          </p:nvSpPr>
          <p:spPr bwMode="auto">
            <a:xfrm>
              <a:off x="2452" y="2212"/>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1" name="Oval 29">
              <a:extLst>
                <a:ext uri="{FF2B5EF4-FFF2-40B4-BE49-F238E27FC236}">
                  <a16:creationId xmlns:a16="http://schemas.microsoft.com/office/drawing/2014/main" id="{8173C0B6-BE4F-4CFB-9D02-8CC1DA3DBAAC}"/>
                </a:ext>
              </a:extLst>
            </p:cNvPr>
            <p:cNvSpPr>
              <a:spLocks noChangeArrowheads="1"/>
            </p:cNvSpPr>
            <p:nvPr/>
          </p:nvSpPr>
          <p:spPr bwMode="auto">
            <a:xfrm>
              <a:off x="3316" y="202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2" name="Oval 30">
              <a:extLst>
                <a:ext uri="{FF2B5EF4-FFF2-40B4-BE49-F238E27FC236}">
                  <a16:creationId xmlns:a16="http://schemas.microsoft.com/office/drawing/2014/main" id="{6238CC23-5FEC-4EDB-BB26-0BF3C6F3049D}"/>
                </a:ext>
              </a:extLst>
            </p:cNvPr>
            <p:cNvSpPr>
              <a:spLocks noChangeArrowheads="1"/>
            </p:cNvSpPr>
            <p:nvPr/>
          </p:nvSpPr>
          <p:spPr bwMode="auto">
            <a:xfrm>
              <a:off x="2740" y="235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3" name="Oval 31">
              <a:extLst>
                <a:ext uri="{FF2B5EF4-FFF2-40B4-BE49-F238E27FC236}">
                  <a16:creationId xmlns:a16="http://schemas.microsoft.com/office/drawing/2014/main" id="{62D42165-1479-4BD2-9895-7FA832B39D5A}"/>
                </a:ext>
              </a:extLst>
            </p:cNvPr>
            <p:cNvSpPr>
              <a:spLocks noChangeArrowheads="1"/>
            </p:cNvSpPr>
            <p:nvPr/>
          </p:nvSpPr>
          <p:spPr bwMode="auto">
            <a:xfrm>
              <a:off x="1540" y="312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4" name="Oval 32">
              <a:extLst>
                <a:ext uri="{FF2B5EF4-FFF2-40B4-BE49-F238E27FC236}">
                  <a16:creationId xmlns:a16="http://schemas.microsoft.com/office/drawing/2014/main" id="{E801E895-661A-4215-9393-A0C22F4640B4}"/>
                </a:ext>
              </a:extLst>
            </p:cNvPr>
            <p:cNvSpPr>
              <a:spLocks noChangeArrowheads="1"/>
            </p:cNvSpPr>
            <p:nvPr/>
          </p:nvSpPr>
          <p:spPr bwMode="auto">
            <a:xfrm>
              <a:off x="3652" y="134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5" name="Oval 33">
              <a:extLst>
                <a:ext uri="{FF2B5EF4-FFF2-40B4-BE49-F238E27FC236}">
                  <a16:creationId xmlns:a16="http://schemas.microsoft.com/office/drawing/2014/main" id="{B912DE2D-15FF-4583-A635-3599CFBA4D8D}"/>
                </a:ext>
              </a:extLst>
            </p:cNvPr>
            <p:cNvSpPr>
              <a:spLocks noChangeArrowheads="1"/>
            </p:cNvSpPr>
            <p:nvPr/>
          </p:nvSpPr>
          <p:spPr bwMode="auto">
            <a:xfrm>
              <a:off x="2932" y="254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6" name="Oval 34">
              <a:extLst>
                <a:ext uri="{FF2B5EF4-FFF2-40B4-BE49-F238E27FC236}">
                  <a16:creationId xmlns:a16="http://schemas.microsoft.com/office/drawing/2014/main" id="{2D2673DE-B23F-4715-919D-43AFBBFACB83}"/>
                </a:ext>
              </a:extLst>
            </p:cNvPr>
            <p:cNvSpPr>
              <a:spLocks noChangeArrowheads="1"/>
            </p:cNvSpPr>
            <p:nvPr/>
          </p:nvSpPr>
          <p:spPr bwMode="auto">
            <a:xfrm>
              <a:off x="3604" y="182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7" name="Oval 35">
              <a:extLst>
                <a:ext uri="{FF2B5EF4-FFF2-40B4-BE49-F238E27FC236}">
                  <a16:creationId xmlns:a16="http://schemas.microsoft.com/office/drawing/2014/main" id="{677AE8B3-34DF-4FD1-A02B-C3B6DE23A5A0}"/>
                </a:ext>
              </a:extLst>
            </p:cNvPr>
            <p:cNvSpPr>
              <a:spLocks noChangeArrowheads="1"/>
            </p:cNvSpPr>
            <p:nvPr/>
          </p:nvSpPr>
          <p:spPr bwMode="auto">
            <a:xfrm>
              <a:off x="3844" y="1492"/>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8" name="Oval 36">
              <a:extLst>
                <a:ext uri="{FF2B5EF4-FFF2-40B4-BE49-F238E27FC236}">
                  <a16:creationId xmlns:a16="http://schemas.microsoft.com/office/drawing/2014/main" id="{19B3404B-2FF0-4CA8-9054-4EFFA29C5DF7}"/>
                </a:ext>
              </a:extLst>
            </p:cNvPr>
            <p:cNvSpPr>
              <a:spLocks noChangeArrowheads="1"/>
            </p:cNvSpPr>
            <p:nvPr/>
          </p:nvSpPr>
          <p:spPr bwMode="auto">
            <a:xfrm>
              <a:off x="2692" y="250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59" name="Oval 37">
              <a:extLst>
                <a:ext uri="{FF2B5EF4-FFF2-40B4-BE49-F238E27FC236}">
                  <a16:creationId xmlns:a16="http://schemas.microsoft.com/office/drawing/2014/main" id="{A095AA90-93D4-4128-9A83-60601E3FBA41}"/>
                </a:ext>
              </a:extLst>
            </p:cNvPr>
            <p:cNvSpPr>
              <a:spLocks noChangeArrowheads="1"/>
            </p:cNvSpPr>
            <p:nvPr/>
          </p:nvSpPr>
          <p:spPr bwMode="auto">
            <a:xfrm>
              <a:off x="2212" y="254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0" name="Oval 38">
              <a:extLst>
                <a:ext uri="{FF2B5EF4-FFF2-40B4-BE49-F238E27FC236}">
                  <a16:creationId xmlns:a16="http://schemas.microsoft.com/office/drawing/2014/main" id="{3E1D2322-A24A-460B-B24E-D173AFA69C58}"/>
                </a:ext>
              </a:extLst>
            </p:cNvPr>
            <p:cNvSpPr>
              <a:spLocks noChangeArrowheads="1"/>
            </p:cNvSpPr>
            <p:nvPr/>
          </p:nvSpPr>
          <p:spPr bwMode="auto">
            <a:xfrm>
              <a:off x="3028" y="178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1" name="Oval 39">
              <a:extLst>
                <a:ext uri="{FF2B5EF4-FFF2-40B4-BE49-F238E27FC236}">
                  <a16:creationId xmlns:a16="http://schemas.microsoft.com/office/drawing/2014/main" id="{D4E5E97A-930F-4820-956F-B3455603D96C}"/>
                </a:ext>
              </a:extLst>
            </p:cNvPr>
            <p:cNvSpPr>
              <a:spLocks noChangeArrowheads="1"/>
            </p:cNvSpPr>
            <p:nvPr/>
          </p:nvSpPr>
          <p:spPr bwMode="auto">
            <a:xfrm>
              <a:off x="2836" y="206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2" name="Oval 40">
              <a:extLst>
                <a:ext uri="{FF2B5EF4-FFF2-40B4-BE49-F238E27FC236}">
                  <a16:creationId xmlns:a16="http://schemas.microsoft.com/office/drawing/2014/main" id="{B9918ADD-7B3F-4333-86FB-0960540C4D41}"/>
                </a:ext>
              </a:extLst>
            </p:cNvPr>
            <p:cNvSpPr>
              <a:spLocks noChangeArrowheads="1"/>
            </p:cNvSpPr>
            <p:nvPr/>
          </p:nvSpPr>
          <p:spPr bwMode="auto">
            <a:xfrm>
              <a:off x="2116" y="226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3" name="Oval 41">
              <a:extLst>
                <a:ext uri="{FF2B5EF4-FFF2-40B4-BE49-F238E27FC236}">
                  <a16:creationId xmlns:a16="http://schemas.microsoft.com/office/drawing/2014/main" id="{F87EAA36-598B-47DD-ADF6-B25F1B79B94D}"/>
                </a:ext>
              </a:extLst>
            </p:cNvPr>
            <p:cNvSpPr>
              <a:spLocks noChangeArrowheads="1"/>
            </p:cNvSpPr>
            <p:nvPr/>
          </p:nvSpPr>
          <p:spPr bwMode="auto">
            <a:xfrm>
              <a:off x="2500" y="259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4" name="Oval 42">
              <a:extLst>
                <a:ext uri="{FF2B5EF4-FFF2-40B4-BE49-F238E27FC236}">
                  <a16:creationId xmlns:a16="http://schemas.microsoft.com/office/drawing/2014/main" id="{B54DF83C-09BA-4631-B2D2-885A1BECF016}"/>
                </a:ext>
              </a:extLst>
            </p:cNvPr>
            <p:cNvSpPr>
              <a:spLocks noChangeArrowheads="1"/>
            </p:cNvSpPr>
            <p:nvPr/>
          </p:nvSpPr>
          <p:spPr bwMode="auto">
            <a:xfrm>
              <a:off x="3364" y="178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5" name="Oval 43">
              <a:extLst>
                <a:ext uri="{FF2B5EF4-FFF2-40B4-BE49-F238E27FC236}">
                  <a16:creationId xmlns:a16="http://schemas.microsoft.com/office/drawing/2014/main" id="{E98A68F4-6F0A-4ACC-9478-97C78AA51F2C}"/>
                </a:ext>
              </a:extLst>
            </p:cNvPr>
            <p:cNvSpPr>
              <a:spLocks noChangeArrowheads="1"/>
            </p:cNvSpPr>
            <p:nvPr/>
          </p:nvSpPr>
          <p:spPr bwMode="auto">
            <a:xfrm>
              <a:off x="2740" y="216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6" name="Oval 44">
              <a:extLst>
                <a:ext uri="{FF2B5EF4-FFF2-40B4-BE49-F238E27FC236}">
                  <a16:creationId xmlns:a16="http://schemas.microsoft.com/office/drawing/2014/main" id="{D00F6BE6-5D56-4EE2-A6BA-D6A063B50957}"/>
                </a:ext>
              </a:extLst>
            </p:cNvPr>
            <p:cNvSpPr>
              <a:spLocks noChangeArrowheads="1"/>
            </p:cNvSpPr>
            <p:nvPr/>
          </p:nvSpPr>
          <p:spPr bwMode="auto">
            <a:xfrm>
              <a:off x="2116" y="226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7" name="Oval 45">
              <a:extLst>
                <a:ext uri="{FF2B5EF4-FFF2-40B4-BE49-F238E27FC236}">
                  <a16:creationId xmlns:a16="http://schemas.microsoft.com/office/drawing/2014/main" id="{4A4B994B-5FEC-47D6-81F0-C1BE224FB272}"/>
                </a:ext>
              </a:extLst>
            </p:cNvPr>
            <p:cNvSpPr>
              <a:spLocks noChangeArrowheads="1"/>
            </p:cNvSpPr>
            <p:nvPr/>
          </p:nvSpPr>
          <p:spPr bwMode="auto">
            <a:xfrm>
              <a:off x="2788" y="1684"/>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8" name="Oval 46">
              <a:extLst>
                <a:ext uri="{FF2B5EF4-FFF2-40B4-BE49-F238E27FC236}">
                  <a16:creationId xmlns:a16="http://schemas.microsoft.com/office/drawing/2014/main" id="{736AFBF0-3285-4EA3-8F2D-E114DBA94F9E}"/>
                </a:ext>
              </a:extLst>
            </p:cNvPr>
            <p:cNvSpPr>
              <a:spLocks noChangeArrowheads="1"/>
            </p:cNvSpPr>
            <p:nvPr/>
          </p:nvSpPr>
          <p:spPr bwMode="auto">
            <a:xfrm>
              <a:off x="2692" y="1828"/>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69" name="Oval 47">
              <a:extLst>
                <a:ext uri="{FF2B5EF4-FFF2-40B4-BE49-F238E27FC236}">
                  <a16:creationId xmlns:a16="http://schemas.microsoft.com/office/drawing/2014/main" id="{40A0DFF5-0615-4820-B9E7-8CC5646B68AD}"/>
                </a:ext>
              </a:extLst>
            </p:cNvPr>
            <p:cNvSpPr>
              <a:spLocks noChangeArrowheads="1"/>
            </p:cNvSpPr>
            <p:nvPr/>
          </p:nvSpPr>
          <p:spPr bwMode="auto">
            <a:xfrm>
              <a:off x="3124" y="154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70" name="Oval 48">
              <a:extLst>
                <a:ext uri="{FF2B5EF4-FFF2-40B4-BE49-F238E27FC236}">
                  <a16:creationId xmlns:a16="http://schemas.microsoft.com/office/drawing/2014/main" id="{F36E47AC-4225-4DCD-B5D8-F0AE36679D34}"/>
                </a:ext>
              </a:extLst>
            </p:cNvPr>
            <p:cNvSpPr>
              <a:spLocks noChangeArrowheads="1"/>
            </p:cNvSpPr>
            <p:nvPr/>
          </p:nvSpPr>
          <p:spPr bwMode="auto">
            <a:xfrm>
              <a:off x="3364" y="2260"/>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34871" name="Oval 49">
              <a:extLst>
                <a:ext uri="{FF2B5EF4-FFF2-40B4-BE49-F238E27FC236}">
                  <a16:creationId xmlns:a16="http://schemas.microsoft.com/office/drawing/2014/main" id="{5AC7B33A-EF19-4F34-8942-DF74F6DAE100}"/>
                </a:ext>
              </a:extLst>
            </p:cNvPr>
            <p:cNvSpPr>
              <a:spLocks noChangeArrowheads="1"/>
            </p:cNvSpPr>
            <p:nvPr/>
          </p:nvSpPr>
          <p:spPr bwMode="auto">
            <a:xfrm>
              <a:off x="3460" y="1876"/>
              <a:ext cx="40" cy="4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grpSp>
      <p:sp>
        <p:nvSpPr>
          <p:cNvPr id="34824" name="Freeform 52">
            <a:extLst>
              <a:ext uri="{FF2B5EF4-FFF2-40B4-BE49-F238E27FC236}">
                <a16:creationId xmlns:a16="http://schemas.microsoft.com/office/drawing/2014/main" id="{9A7A7701-1812-453F-A25E-0E43B25CDECA}"/>
              </a:ext>
            </a:extLst>
          </p:cNvPr>
          <p:cNvSpPr>
            <a:spLocks/>
          </p:cNvSpPr>
          <p:nvPr/>
        </p:nvSpPr>
        <p:spPr bwMode="auto">
          <a:xfrm>
            <a:off x="6170613" y="1752600"/>
            <a:ext cx="838200" cy="457200"/>
          </a:xfrm>
          <a:custGeom>
            <a:avLst/>
            <a:gdLst>
              <a:gd name="T0" fmla="*/ 2147483646 w 528"/>
              <a:gd name="T1" fmla="*/ 2147483646 h 288"/>
              <a:gd name="T2" fmla="*/ 2147483646 w 528"/>
              <a:gd name="T3" fmla="*/ 2147483646 h 288"/>
              <a:gd name="T4" fmla="*/ 0 w 528"/>
              <a:gd name="T5" fmla="*/ 0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528" y="288"/>
                </a:moveTo>
                <a:cubicBezTo>
                  <a:pt x="500" y="192"/>
                  <a:pt x="472" y="96"/>
                  <a:pt x="384" y="48"/>
                </a:cubicBezTo>
                <a:cubicBezTo>
                  <a:pt x="296" y="0"/>
                  <a:pt x="148" y="0"/>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34825" name="Rectangle 53">
            <a:extLst>
              <a:ext uri="{FF2B5EF4-FFF2-40B4-BE49-F238E27FC236}">
                <a16:creationId xmlns:a16="http://schemas.microsoft.com/office/drawing/2014/main" id="{5D398EAF-797A-4CB1-A73C-0D7F5224D15D}"/>
              </a:ext>
            </a:extLst>
          </p:cNvPr>
          <p:cNvSpPr>
            <a:spLocks noChangeArrowheads="1"/>
          </p:cNvSpPr>
          <p:nvPr/>
        </p:nvSpPr>
        <p:spPr bwMode="auto">
          <a:xfrm>
            <a:off x="685800" y="152400"/>
            <a:ext cx="8153400" cy="914400"/>
          </a:xfrm>
          <a:prstGeom prst="rect">
            <a:avLst/>
          </a:prstGeom>
          <a:solidFill>
            <a:schemeClr val="accent5">
              <a:lumMod val="20000"/>
              <a:lumOff val="80000"/>
            </a:schemeClr>
          </a:solidFill>
          <a:ln w="9525">
            <a:solidFill>
              <a:srgbClr val="000000"/>
            </a:solidFill>
            <a:miter lim="800000"/>
            <a:headEnd/>
            <a:tailEnd/>
          </a:ln>
        </p:spPr>
        <p:txBody>
          <a:bodyPr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ctr">
              <a:spcBef>
                <a:spcPct val="0"/>
              </a:spcBef>
              <a:buFontTx/>
              <a:buNone/>
            </a:pPr>
            <a:r>
              <a:rPr lang="en-US" altLang="fr-FR" sz="4400" dirty="0"/>
              <a:t>Beta: the basic idea (2)</a:t>
            </a:r>
          </a:p>
        </p:txBody>
      </p:sp>
      <p:sp>
        <p:nvSpPr>
          <p:cNvPr id="34826" name="Text Box 56">
            <a:extLst>
              <a:ext uri="{FF2B5EF4-FFF2-40B4-BE49-F238E27FC236}">
                <a16:creationId xmlns:a16="http://schemas.microsoft.com/office/drawing/2014/main" id="{79B30A3F-85E2-4530-9B9C-6DE3F8B2A1E9}"/>
              </a:ext>
            </a:extLst>
          </p:cNvPr>
          <p:cNvSpPr txBox="1">
            <a:spLocks noChangeArrowheads="1"/>
          </p:cNvSpPr>
          <p:nvPr/>
        </p:nvSpPr>
        <p:spPr bwMode="auto">
          <a:xfrm>
            <a:off x="6372225" y="2781300"/>
            <a:ext cx="73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fr-FR" altLang="fr-FR" sz="2000" b="0" i="1">
                <a:solidFill>
                  <a:srgbClr val="000000"/>
                </a:solidFill>
              </a:rPr>
              <a:t>pente</a:t>
            </a:r>
          </a:p>
        </p:txBody>
      </p:sp>
      <p:graphicFrame>
        <p:nvGraphicFramePr>
          <p:cNvPr id="34828" name="Object 59">
            <a:extLst>
              <a:ext uri="{FF2B5EF4-FFF2-40B4-BE49-F238E27FC236}">
                <a16:creationId xmlns:a16="http://schemas.microsoft.com/office/drawing/2014/main" id="{C955E86E-E210-411F-9897-993504874FED}"/>
              </a:ext>
            </a:extLst>
          </p:cNvPr>
          <p:cNvGraphicFramePr>
            <a:graphicFrameLocks noGrp="1" noChangeAspect="1"/>
          </p:cNvGraphicFramePr>
          <p:nvPr>
            <p:ph/>
          </p:nvPr>
        </p:nvGraphicFramePr>
        <p:xfrm>
          <a:off x="3203575" y="6303963"/>
          <a:ext cx="2374900" cy="554037"/>
        </p:xfrm>
        <a:graphic>
          <a:graphicData uri="http://schemas.openxmlformats.org/presentationml/2006/ole">
            <mc:AlternateContent xmlns:mc="http://schemas.openxmlformats.org/markup-compatibility/2006">
              <mc:Choice xmlns:v="urn:schemas-microsoft-com:vml" Requires="v">
                <p:oleObj spid="_x0000_s203848" name="Equation" r:id="rId4" imgW="977900" imgH="228600" progId="Equation.3">
                  <p:embed/>
                </p:oleObj>
              </mc:Choice>
              <mc:Fallback>
                <p:oleObj name="Equation" r:id="rId4" imgW="977900" imgH="228600" progId="Equation.3">
                  <p:embed/>
                  <p:pic>
                    <p:nvPicPr>
                      <p:cNvPr id="34828" name="Object 59">
                        <a:extLst>
                          <a:ext uri="{FF2B5EF4-FFF2-40B4-BE49-F238E27FC236}">
                            <a16:creationId xmlns:a16="http://schemas.microsoft.com/office/drawing/2014/main" id="{C955E86E-E210-411F-9897-993504874F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6303963"/>
                        <a:ext cx="23749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F85C2A8-0C1D-4AAC-B7D9-A55F14481684}"/>
              </a:ext>
            </a:extLst>
          </p:cNvPr>
          <p:cNvSpPr>
            <a:spLocks noGrp="1" noChangeArrowheads="1"/>
          </p:cNvSpPr>
          <p:nvPr>
            <p:ph type="title"/>
          </p:nvPr>
        </p:nvSpPr>
        <p:spPr>
          <a:xfrm>
            <a:off x="685800" y="152400"/>
            <a:ext cx="8153400" cy="612775"/>
          </a:xfrm>
        </p:spPr>
        <p:txBody>
          <a:bodyPr>
            <a:normAutofit fontScale="90000"/>
          </a:bodyPr>
          <a:lstStyle/>
          <a:p>
            <a:r>
              <a:rPr lang="en-US" altLang="fr-FR" sz="4000"/>
              <a:t>Some betas</a:t>
            </a:r>
          </a:p>
        </p:txBody>
      </p:sp>
      <p:pic>
        <p:nvPicPr>
          <p:cNvPr id="36867" name="Picture 4" descr="BD10_28_10t06">
            <a:extLst>
              <a:ext uri="{FF2B5EF4-FFF2-40B4-BE49-F238E27FC236}">
                <a16:creationId xmlns:a16="http://schemas.microsoft.com/office/drawing/2014/main" id="{670BF466-F894-461C-85B8-5EDA954EB265}"/>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t="9599"/>
          <a:stretch>
            <a:fillRect/>
          </a:stretch>
        </p:blipFill>
        <p:spPr bwMode="auto">
          <a:xfrm>
            <a:off x="0" y="965200"/>
            <a:ext cx="7451725"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7">
            <a:extLst>
              <a:ext uri="{FF2B5EF4-FFF2-40B4-BE49-F238E27FC236}">
                <a16:creationId xmlns:a16="http://schemas.microsoft.com/office/drawing/2014/main" id="{99A75265-BCBB-43AD-9F46-A9B055DA5819}"/>
              </a:ext>
            </a:extLst>
          </p:cNvPr>
          <p:cNvSpPr txBox="1">
            <a:spLocks noChangeArrowheads="1"/>
          </p:cNvSpPr>
          <p:nvPr/>
        </p:nvSpPr>
        <p:spPr bwMode="auto">
          <a:xfrm>
            <a:off x="7451725" y="1052513"/>
            <a:ext cx="13684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1400" b="0">
                <a:solidFill>
                  <a:srgbClr val="000000"/>
                </a:solidFill>
              </a:rPr>
              <a:t>Table: Betas with respect to the S&amp;P500 for individual stocks and average betas for stocks in their industries (based on monthly data for 2000-2005)</a:t>
            </a:r>
          </a:p>
          <a:p>
            <a:pPr>
              <a:spcBef>
                <a:spcPct val="0"/>
              </a:spcBef>
              <a:buFontTx/>
              <a:buNone/>
            </a:pPr>
            <a:endParaRPr lang="en-US" altLang="fr-FR" sz="1400" b="0">
              <a:solidFill>
                <a:srgbClr val="000000"/>
              </a:solidFill>
            </a:endParaRPr>
          </a:p>
          <a:p>
            <a:pPr>
              <a:spcBef>
                <a:spcPct val="0"/>
              </a:spcBef>
              <a:buFontTx/>
              <a:buNone/>
            </a:pPr>
            <a:r>
              <a:rPr lang="en-US" altLang="fr-FR" sz="1400" b="0">
                <a:solidFill>
                  <a:srgbClr val="000000"/>
                </a:solidFill>
              </a:rPr>
              <a:t>Source: BD Table 10.6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extLst>
              <a:ext uri="{FF2B5EF4-FFF2-40B4-BE49-F238E27FC236}">
                <a16:creationId xmlns:a16="http://schemas.microsoft.com/office/drawing/2014/main" id="{27737692-F419-4DE1-A2B5-1CD96FDF6AD0}"/>
              </a:ext>
            </a:extLst>
          </p:cNvPr>
          <p:cNvSpPr>
            <a:spLocks noChangeArrowheads="1"/>
          </p:cNvSpPr>
          <p:nvPr/>
        </p:nvSpPr>
        <p:spPr bwMode="auto">
          <a:xfrm>
            <a:off x="633413" y="2462213"/>
            <a:ext cx="7343775" cy="1019175"/>
          </a:xfrm>
          <a:prstGeom prst="roundRect">
            <a:avLst>
              <a:gd name="adj" fmla="val 12495"/>
            </a:avLst>
          </a:prstGeom>
          <a:solidFill>
            <a:schemeClr val="bg1"/>
          </a:solidFill>
          <a:ln w="47625" cmpd="thinThick">
            <a:solidFill>
              <a:schemeClr val="tx1"/>
            </a:solidFill>
            <a:round/>
            <a:headEnd/>
            <a:tailEnd/>
          </a:ln>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47107" name="Rectangle 4">
            <a:extLst>
              <a:ext uri="{FF2B5EF4-FFF2-40B4-BE49-F238E27FC236}">
                <a16:creationId xmlns:a16="http://schemas.microsoft.com/office/drawing/2014/main" id="{C76BE716-605B-43D6-B6B2-DB21192B4C3A}"/>
              </a:ext>
            </a:extLst>
          </p:cNvPr>
          <p:cNvSpPr>
            <a:spLocks noChangeArrowheads="1"/>
          </p:cNvSpPr>
          <p:nvPr/>
        </p:nvSpPr>
        <p:spPr bwMode="auto">
          <a:xfrm>
            <a:off x="1331913" y="2636838"/>
            <a:ext cx="624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4000">
                <a:solidFill>
                  <a:schemeClr val="tx2"/>
                </a:solidFill>
                <a:latin typeface="Arial" panose="020B0604020202020204" pitchFamily="34" charset="0"/>
              </a:rPr>
              <a:t> </a:t>
            </a:r>
            <a:r>
              <a:rPr lang="en-US" altLang="fr-FR" sz="4000" i="1">
                <a:solidFill>
                  <a:schemeClr val="tx2"/>
                </a:solidFill>
                <a:latin typeface="Arial" panose="020B0604020202020204" pitchFamily="34" charset="0"/>
              </a:rPr>
              <a:t>E</a:t>
            </a:r>
            <a:r>
              <a:rPr lang="en-US" altLang="fr-FR" sz="4000">
                <a:solidFill>
                  <a:schemeClr val="tx2"/>
                </a:solidFill>
                <a:latin typeface="Arial" panose="020B0604020202020204" pitchFamily="34" charset="0"/>
              </a:rPr>
              <a:t>[</a:t>
            </a:r>
            <a:r>
              <a:rPr lang="en-US" altLang="fr-FR" sz="4000" i="1">
                <a:solidFill>
                  <a:schemeClr val="tx2"/>
                </a:solidFill>
                <a:latin typeface="Arial" panose="020B0604020202020204" pitchFamily="34" charset="0"/>
              </a:rPr>
              <a:t>r</a:t>
            </a:r>
            <a:r>
              <a:rPr lang="en-US" altLang="fr-FR" sz="4000">
                <a:solidFill>
                  <a:schemeClr val="tx2"/>
                </a:solidFill>
                <a:latin typeface="Arial" panose="020B0604020202020204" pitchFamily="34" charset="0"/>
              </a:rPr>
              <a:t>] = </a:t>
            </a:r>
            <a:r>
              <a:rPr lang="en-US" altLang="fr-FR" sz="4000" i="1">
                <a:solidFill>
                  <a:schemeClr val="tx2"/>
                </a:solidFill>
                <a:latin typeface="Arial" panose="020B0604020202020204" pitchFamily="34" charset="0"/>
              </a:rPr>
              <a:t>r</a:t>
            </a:r>
            <a:r>
              <a:rPr lang="en-US" altLang="fr-FR" sz="4000" i="1" baseline="-25000">
                <a:solidFill>
                  <a:schemeClr val="tx2"/>
                </a:solidFill>
                <a:latin typeface="Arial" panose="020B0604020202020204" pitchFamily="34" charset="0"/>
              </a:rPr>
              <a:t>f</a:t>
            </a:r>
            <a:r>
              <a:rPr lang="en-US" altLang="fr-FR" sz="4000">
                <a:solidFill>
                  <a:schemeClr val="tx2"/>
                </a:solidFill>
                <a:latin typeface="Arial" panose="020B0604020202020204" pitchFamily="34" charset="0"/>
              </a:rPr>
              <a:t> + </a:t>
            </a:r>
            <a:r>
              <a:rPr lang="en-US" altLang="fr-FR" sz="4000" i="1">
                <a:solidFill>
                  <a:schemeClr val="tx2"/>
                </a:solidFill>
                <a:latin typeface="Arial" panose="020B0604020202020204" pitchFamily="34" charset="0"/>
              </a:rPr>
              <a:t>β</a:t>
            </a:r>
            <a:r>
              <a:rPr lang="en-US" altLang="fr-FR" sz="4000" i="1" baseline="-25000">
                <a:solidFill>
                  <a:schemeClr val="tx2"/>
                </a:solidFill>
                <a:latin typeface="Arial" panose="020B0604020202020204" pitchFamily="34" charset="0"/>
              </a:rPr>
              <a:t> </a:t>
            </a:r>
            <a:r>
              <a:rPr lang="en-US" altLang="fr-FR" sz="4000">
                <a:solidFill>
                  <a:schemeClr val="tx2"/>
                </a:solidFill>
                <a:latin typeface="Arial" panose="020B0604020202020204" pitchFamily="34" charset="0"/>
              </a:rPr>
              <a:t>( E[</a:t>
            </a:r>
            <a:r>
              <a:rPr lang="en-US" altLang="fr-FR" sz="4000" i="1">
                <a:solidFill>
                  <a:schemeClr val="tx2"/>
                </a:solidFill>
                <a:latin typeface="Arial" panose="020B0604020202020204" pitchFamily="34" charset="0"/>
              </a:rPr>
              <a:t>r</a:t>
            </a:r>
            <a:r>
              <a:rPr lang="en-US" altLang="fr-FR" sz="4000" i="1" baseline="-25000">
                <a:solidFill>
                  <a:schemeClr val="tx2"/>
                </a:solidFill>
                <a:latin typeface="Arial" panose="020B0604020202020204" pitchFamily="34" charset="0"/>
              </a:rPr>
              <a:t>M</a:t>
            </a:r>
            <a:r>
              <a:rPr lang="en-US" altLang="fr-FR" sz="4000">
                <a:solidFill>
                  <a:schemeClr val="tx2"/>
                </a:solidFill>
                <a:latin typeface="Arial" panose="020B0604020202020204" pitchFamily="34" charset="0"/>
              </a:rPr>
              <a:t>] – </a:t>
            </a:r>
            <a:r>
              <a:rPr lang="en-US" altLang="fr-FR" sz="4000" i="1">
                <a:solidFill>
                  <a:schemeClr val="tx2"/>
                </a:solidFill>
                <a:latin typeface="Arial" panose="020B0604020202020204" pitchFamily="34" charset="0"/>
              </a:rPr>
              <a:t>r</a:t>
            </a:r>
            <a:r>
              <a:rPr lang="en-US" altLang="fr-FR" sz="4000" i="1" baseline="-25000">
                <a:solidFill>
                  <a:schemeClr val="tx2"/>
                </a:solidFill>
                <a:latin typeface="Arial" panose="020B0604020202020204" pitchFamily="34" charset="0"/>
              </a:rPr>
              <a:t>f </a:t>
            </a:r>
            <a:r>
              <a:rPr lang="en-US" altLang="fr-FR" sz="4000">
                <a:solidFill>
                  <a:schemeClr val="tx2"/>
                </a:solidFill>
                <a:latin typeface="Arial" panose="020B0604020202020204" pitchFamily="34" charset="0"/>
              </a:rPr>
              <a:t>)</a:t>
            </a:r>
          </a:p>
        </p:txBody>
      </p:sp>
      <p:sp>
        <p:nvSpPr>
          <p:cNvPr id="47108" name="Text Box 7">
            <a:extLst>
              <a:ext uri="{FF2B5EF4-FFF2-40B4-BE49-F238E27FC236}">
                <a16:creationId xmlns:a16="http://schemas.microsoft.com/office/drawing/2014/main" id="{E8969240-3C52-4A70-8069-4FABF60C8661}"/>
              </a:ext>
            </a:extLst>
          </p:cNvPr>
          <p:cNvSpPr txBox="1">
            <a:spLocks noChangeArrowheads="1"/>
          </p:cNvSpPr>
          <p:nvPr/>
        </p:nvSpPr>
        <p:spPr bwMode="auto">
          <a:xfrm>
            <a:off x="234156" y="4077072"/>
            <a:ext cx="8675687" cy="2100262"/>
          </a:xfrm>
          <a:prstGeom prst="rect">
            <a:avLst/>
          </a:prstGeom>
          <a:solidFill>
            <a:schemeClr val="accent5">
              <a:lumMod val="20000"/>
              <a:lumOff val="80000"/>
            </a:schemeClr>
          </a:solidFill>
          <a:ln w="9525">
            <a:solidFill>
              <a:srgbClr val="000000"/>
            </a:solidFill>
            <a:miter lim="800000"/>
            <a:headEnd/>
            <a:tailEnd/>
          </a:ln>
        </p:spPr>
        <p:txBody>
          <a:bodyPr>
            <a:spAutoFit/>
          </a:bodyPr>
          <a:lstStyle>
            <a:lvl1pPr marL="457200" indent="-457200">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b="0" dirty="0"/>
              <a:t>The CAPM tells us that the expected return on an asset depends on:</a:t>
            </a:r>
          </a:p>
          <a:p>
            <a:pPr>
              <a:spcBef>
                <a:spcPct val="50000"/>
              </a:spcBef>
              <a:buFontTx/>
              <a:buAutoNum type="arabicPeriod"/>
            </a:pPr>
            <a:r>
              <a:rPr lang="en-US" altLang="fr-FR" sz="2400" b="0" dirty="0"/>
              <a:t>The pure time value of money (the risk-free rate)</a:t>
            </a:r>
          </a:p>
          <a:p>
            <a:pPr>
              <a:spcBef>
                <a:spcPct val="50000"/>
              </a:spcBef>
              <a:buFontTx/>
              <a:buAutoNum type="arabicPeriod"/>
            </a:pPr>
            <a:r>
              <a:rPr lang="en-US" altLang="fr-FR" sz="2400" b="0" dirty="0"/>
              <a:t>The reward for market risk (the market risk premium)</a:t>
            </a:r>
          </a:p>
          <a:p>
            <a:pPr>
              <a:spcBef>
                <a:spcPct val="50000"/>
              </a:spcBef>
              <a:buFontTx/>
              <a:buAutoNum type="arabicPeriod"/>
            </a:pPr>
            <a:r>
              <a:rPr lang="en-US" altLang="fr-FR" sz="2400" b="0" dirty="0"/>
              <a:t>The amount of market risk (the beta)</a:t>
            </a:r>
          </a:p>
        </p:txBody>
      </p:sp>
      <p:sp>
        <p:nvSpPr>
          <p:cNvPr id="47109" name="Rectangle 9">
            <a:extLst>
              <a:ext uri="{FF2B5EF4-FFF2-40B4-BE49-F238E27FC236}">
                <a16:creationId xmlns:a16="http://schemas.microsoft.com/office/drawing/2014/main" id="{71A0DED7-1541-40C8-AB4D-2EBC388BE4DF}"/>
              </a:ext>
            </a:extLst>
          </p:cNvPr>
          <p:cNvSpPr>
            <a:spLocks noGrp="1" noChangeArrowheads="1"/>
          </p:cNvSpPr>
          <p:nvPr>
            <p:ph type="title"/>
          </p:nvPr>
        </p:nvSpPr>
        <p:spPr>
          <a:solidFill>
            <a:schemeClr val="accent5">
              <a:lumMod val="20000"/>
              <a:lumOff val="80000"/>
            </a:schemeClr>
          </a:solidFill>
          <a:ln>
            <a:solidFill>
              <a:schemeClr val="tx1"/>
            </a:solidFill>
          </a:ln>
        </p:spPr>
        <p:txBody>
          <a:bodyPr lIns="92075" tIns="46038" rIns="92075" bIns="46038"/>
          <a:lstStyle/>
          <a:p>
            <a:r>
              <a:rPr lang="en-US" altLang="fr-FR" sz="4000" dirty="0"/>
              <a:t>CAPM Formula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24769B-8BF9-4C4B-8861-B0C2F14D7AB5}"/>
              </a:ext>
            </a:extLst>
          </p:cNvPr>
          <p:cNvSpPr>
            <a:spLocks noGrp="1" noChangeArrowheads="1"/>
          </p:cNvSpPr>
          <p:nvPr>
            <p:ph type="title"/>
          </p:nvPr>
        </p:nvSpPr>
        <p:spPr>
          <a:solidFill>
            <a:schemeClr val="accent5">
              <a:lumMod val="20000"/>
              <a:lumOff val="80000"/>
            </a:schemeClr>
          </a:solidFill>
          <a:ln>
            <a:solidFill>
              <a:schemeClr val="tx1"/>
            </a:solidFill>
          </a:ln>
        </p:spPr>
        <p:txBody>
          <a:bodyPr lIns="92075" tIns="46038" rIns="92075" bIns="46038">
            <a:normAutofit fontScale="90000"/>
          </a:bodyPr>
          <a:lstStyle/>
          <a:p>
            <a:r>
              <a:rPr lang="en-US" altLang="fr-FR" sz="4000" dirty="0"/>
              <a:t>CAPM</a:t>
            </a:r>
            <a:br>
              <a:rPr lang="en-US" altLang="fr-FR" sz="4000" dirty="0"/>
            </a:br>
            <a:r>
              <a:rPr lang="en-US" altLang="fr-FR" sz="4000" dirty="0"/>
              <a:t>Security Market Line (SML)</a:t>
            </a:r>
          </a:p>
        </p:txBody>
      </p:sp>
      <p:sp>
        <p:nvSpPr>
          <p:cNvPr id="49155" name="Line 3">
            <a:extLst>
              <a:ext uri="{FF2B5EF4-FFF2-40B4-BE49-F238E27FC236}">
                <a16:creationId xmlns:a16="http://schemas.microsoft.com/office/drawing/2014/main" id="{D4E1990B-F4D9-4E53-AC49-1CEA347A5AA0}"/>
              </a:ext>
            </a:extLst>
          </p:cNvPr>
          <p:cNvSpPr>
            <a:spLocks noChangeShapeType="1"/>
          </p:cNvSpPr>
          <p:nvPr/>
        </p:nvSpPr>
        <p:spPr bwMode="auto">
          <a:xfrm>
            <a:off x="3048000" y="2743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56" name="Line 4">
            <a:extLst>
              <a:ext uri="{FF2B5EF4-FFF2-40B4-BE49-F238E27FC236}">
                <a16:creationId xmlns:a16="http://schemas.microsoft.com/office/drawing/2014/main" id="{E6B51F82-A47D-4232-A5D0-A2B6F49B992C}"/>
              </a:ext>
            </a:extLst>
          </p:cNvPr>
          <p:cNvSpPr>
            <a:spLocks noChangeShapeType="1"/>
          </p:cNvSpPr>
          <p:nvPr/>
        </p:nvSpPr>
        <p:spPr bwMode="auto">
          <a:xfrm>
            <a:off x="3048000" y="6019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57" name="Rectangle 5">
            <a:extLst>
              <a:ext uri="{FF2B5EF4-FFF2-40B4-BE49-F238E27FC236}">
                <a16:creationId xmlns:a16="http://schemas.microsoft.com/office/drawing/2014/main" id="{C062B85E-D953-4C7E-B4C8-3E5E1E68B95C}"/>
              </a:ext>
            </a:extLst>
          </p:cNvPr>
          <p:cNvSpPr>
            <a:spLocks noChangeArrowheads="1"/>
          </p:cNvSpPr>
          <p:nvPr/>
        </p:nvSpPr>
        <p:spPr bwMode="auto">
          <a:xfrm>
            <a:off x="1908175" y="2060575"/>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a:latin typeface="Arial" panose="020B0604020202020204" pitchFamily="34" charset="0"/>
              </a:rPr>
              <a:t>Expected</a:t>
            </a:r>
          </a:p>
          <a:p>
            <a:pPr>
              <a:spcBef>
                <a:spcPct val="50000"/>
              </a:spcBef>
              <a:buFontTx/>
              <a:buNone/>
            </a:pPr>
            <a:r>
              <a:rPr lang="en-US" altLang="fr-FR" sz="2400">
                <a:latin typeface="Arial" panose="020B0604020202020204" pitchFamily="34" charset="0"/>
              </a:rPr>
              <a:t>Return</a:t>
            </a:r>
          </a:p>
        </p:txBody>
      </p:sp>
      <p:sp>
        <p:nvSpPr>
          <p:cNvPr id="49158" name="Rectangle 6">
            <a:extLst>
              <a:ext uri="{FF2B5EF4-FFF2-40B4-BE49-F238E27FC236}">
                <a16:creationId xmlns:a16="http://schemas.microsoft.com/office/drawing/2014/main" id="{16856129-9DC9-4C9F-837D-026A77D52331}"/>
              </a:ext>
            </a:extLst>
          </p:cNvPr>
          <p:cNvSpPr>
            <a:spLocks noChangeArrowheads="1"/>
          </p:cNvSpPr>
          <p:nvPr/>
        </p:nvSpPr>
        <p:spPr bwMode="auto">
          <a:xfrm>
            <a:off x="7543800" y="594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u="sng">
                <a:solidFill>
                  <a:schemeClr val="tx2"/>
                </a:solidFill>
                <a:latin typeface="Arial" panose="020B0604020202020204" pitchFamily="34" charset="0"/>
              </a:rPr>
              <a:t>BETA</a:t>
            </a:r>
          </a:p>
        </p:txBody>
      </p:sp>
      <p:sp>
        <p:nvSpPr>
          <p:cNvPr id="49159" name="Rectangle 7">
            <a:extLst>
              <a:ext uri="{FF2B5EF4-FFF2-40B4-BE49-F238E27FC236}">
                <a16:creationId xmlns:a16="http://schemas.microsoft.com/office/drawing/2014/main" id="{520296F4-FF57-4CE9-9919-FB1629A8D054}"/>
              </a:ext>
            </a:extLst>
          </p:cNvPr>
          <p:cNvSpPr>
            <a:spLocks noChangeArrowheads="1"/>
          </p:cNvSpPr>
          <p:nvPr/>
        </p:nvSpPr>
        <p:spPr bwMode="auto">
          <a:xfrm>
            <a:off x="4876800" y="342900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5400">
                <a:latin typeface="Arial" panose="020B0604020202020204" pitchFamily="34" charset="0"/>
              </a:rPr>
              <a:t>.</a:t>
            </a:r>
          </a:p>
        </p:txBody>
      </p:sp>
      <p:sp>
        <p:nvSpPr>
          <p:cNvPr id="49160" name="Line 8">
            <a:extLst>
              <a:ext uri="{FF2B5EF4-FFF2-40B4-BE49-F238E27FC236}">
                <a16:creationId xmlns:a16="http://schemas.microsoft.com/office/drawing/2014/main" id="{512C6627-77F9-47D4-8213-78C95CACEABA}"/>
              </a:ext>
            </a:extLst>
          </p:cNvPr>
          <p:cNvSpPr>
            <a:spLocks noChangeShapeType="1"/>
          </p:cNvSpPr>
          <p:nvPr/>
        </p:nvSpPr>
        <p:spPr bwMode="auto">
          <a:xfrm flipV="1">
            <a:off x="3048000" y="2971800"/>
            <a:ext cx="3581400" cy="2438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61" name="Line 9">
            <a:extLst>
              <a:ext uri="{FF2B5EF4-FFF2-40B4-BE49-F238E27FC236}">
                <a16:creationId xmlns:a16="http://schemas.microsoft.com/office/drawing/2014/main" id="{9A8468E1-E327-42CD-9944-5636EC82A4C1}"/>
              </a:ext>
            </a:extLst>
          </p:cNvPr>
          <p:cNvSpPr>
            <a:spLocks noChangeShapeType="1"/>
          </p:cNvSpPr>
          <p:nvPr/>
        </p:nvSpPr>
        <p:spPr bwMode="auto">
          <a:xfrm>
            <a:off x="2916238" y="5373688"/>
            <a:ext cx="1524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62" name="Rectangle 10">
            <a:extLst>
              <a:ext uri="{FF2B5EF4-FFF2-40B4-BE49-F238E27FC236}">
                <a16:creationId xmlns:a16="http://schemas.microsoft.com/office/drawing/2014/main" id="{33AC6ED5-7F78-4320-8B66-9F3993A9B997}"/>
              </a:ext>
            </a:extLst>
          </p:cNvPr>
          <p:cNvSpPr>
            <a:spLocks noChangeArrowheads="1"/>
          </p:cNvSpPr>
          <p:nvPr/>
        </p:nvSpPr>
        <p:spPr bwMode="auto">
          <a:xfrm>
            <a:off x="2514600" y="510540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i="1">
                <a:latin typeface="Arial" panose="020B0604020202020204" pitchFamily="34" charset="0"/>
              </a:rPr>
              <a:t>r</a:t>
            </a:r>
            <a:r>
              <a:rPr lang="en-US" altLang="fr-FR" i="1" baseline="-25000">
                <a:latin typeface="Arial" panose="020B0604020202020204" pitchFamily="34" charset="0"/>
              </a:rPr>
              <a:t>f</a:t>
            </a:r>
          </a:p>
        </p:txBody>
      </p:sp>
      <p:sp>
        <p:nvSpPr>
          <p:cNvPr id="49163" name="Rectangle 11">
            <a:extLst>
              <a:ext uri="{FF2B5EF4-FFF2-40B4-BE49-F238E27FC236}">
                <a16:creationId xmlns:a16="http://schemas.microsoft.com/office/drawing/2014/main" id="{BCA48FA0-B6FD-4F85-A44C-B93AA27C7C0D}"/>
              </a:ext>
            </a:extLst>
          </p:cNvPr>
          <p:cNvSpPr>
            <a:spLocks noChangeArrowheads="1"/>
          </p:cNvSpPr>
          <p:nvPr/>
        </p:nvSpPr>
        <p:spPr bwMode="auto">
          <a:xfrm>
            <a:off x="838200" y="4648200"/>
            <a:ext cx="2971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a:latin typeface="Arial" panose="020B0604020202020204" pitchFamily="34" charset="0"/>
              </a:rPr>
              <a:t>Risk Free </a:t>
            </a:r>
          </a:p>
          <a:p>
            <a:pPr>
              <a:spcBef>
                <a:spcPct val="50000"/>
              </a:spcBef>
              <a:buFontTx/>
              <a:buNone/>
            </a:pPr>
            <a:r>
              <a:rPr lang="en-US" altLang="fr-FR" sz="2400">
                <a:latin typeface="Arial" panose="020B0604020202020204" pitchFamily="34" charset="0"/>
              </a:rPr>
              <a:t>Return     =</a:t>
            </a:r>
          </a:p>
        </p:txBody>
      </p:sp>
      <p:sp>
        <p:nvSpPr>
          <p:cNvPr id="49164" name="Rectangle 12">
            <a:extLst>
              <a:ext uri="{FF2B5EF4-FFF2-40B4-BE49-F238E27FC236}">
                <a16:creationId xmlns:a16="http://schemas.microsoft.com/office/drawing/2014/main" id="{FD629C2C-96FD-4265-8229-9193F33AD932}"/>
              </a:ext>
            </a:extLst>
          </p:cNvPr>
          <p:cNvSpPr>
            <a:spLocks noChangeArrowheads="1"/>
          </p:cNvSpPr>
          <p:nvPr/>
        </p:nvSpPr>
        <p:spPr bwMode="auto">
          <a:xfrm>
            <a:off x="1403350" y="3751263"/>
            <a:ext cx="154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r">
              <a:spcBef>
                <a:spcPct val="50000"/>
              </a:spcBef>
              <a:buFontTx/>
              <a:buNone/>
            </a:pPr>
            <a:r>
              <a:rPr lang="en-US" altLang="fr-FR" sz="2400">
                <a:latin typeface="Arial" panose="020B0604020202020204" pitchFamily="34" charset="0"/>
              </a:rPr>
              <a:t>E[</a:t>
            </a:r>
            <a:r>
              <a:rPr lang="en-US" altLang="fr-FR" sz="2400" i="1">
                <a:latin typeface="Arial" panose="020B0604020202020204" pitchFamily="34" charset="0"/>
              </a:rPr>
              <a:t>r</a:t>
            </a:r>
            <a:r>
              <a:rPr lang="en-US" altLang="fr-FR" sz="2400" i="1" baseline="-25000">
                <a:latin typeface="Arial" panose="020B0604020202020204" pitchFamily="34" charset="0"/>
              </a:rPr>
              <a:t>m</a:t>
            </a:r>
            <a:r>
              <a:rPr lang="en-US" altLang="fr-FR" sz="2400">
                <a:latin typeface="Arial" panose="020B0604020202020204" pitchFamily="34" charset="0"/>
              </a:rPr>
              <a:t>]</a:t>
            </a:r>
          </a:p>
        </p:txBody>
      </p:sp>
      <p:sp>
        <p:nvSpPr>
          <p:cNvPr id="49165" name="Line 13">
            <a:extLst>
              <a:ext uri="{FF2B5EF4-FFF2-40B4-BE49-F238E27FC236}">
                <a16:creationId xmlns:a16="http://schemas.microsoft.com/office/drawing/2014/main" id="{660960D6-4D72-4137-8DD1-CA7048D5BC18}"/>
              </a:ext>
            </a:extLst>
          </p:cNvPr>
          <p:cNvSpPr>
            <a:spLocks noChangeShapeType="1"/>
          </p:cNvSpPr>
          <p:nvPr/>
        </p:nvSpPr>
        <p:spPr bwMode="auto">
          <a:xfrm flipH="1" flipV="1">
            <a:off x="5105400" y="4114800"/>
            <a:ext cx="76200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9166" name="Line 14">
            <a:extLst>
              <a:ext uri="{FF2B5EF4-FFF2-40B4-BE49-F238E27FC236}">
                <a16:creationId xmlns:a16="http://schemas.microsoft.com/office/drawing/2014/main" id="{8EB5A099-A7D2-495B-B435-9B423866EC2A}"/>
              </a:ext>
            </a:extLst>
          </p:cNvPr>
          <p:cNvSpPr>
            <a:spLocks noChangeShapeType="1"/>
          </p:cNvSpPr>
          <p:nvPr/>
        </p:nvSpPr>
        <p:spPr bwMode="auto">
          <a:xfrm flipH="1">
            <a:off x="3048000" y="40386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67" name="Rectangle 15">
            <a:extLst>
              <a:ext uri="{FF2B5EF4-FFF2-40B4-BE49-F238E27FC236}">
                <a16:creationId xmlns:a16="http://schemas.microsoft.com/office/drawing/2014/main" id="{B64FA80F-89C0-4975-9406-A029F350ED3A}"/>
              </a:ext>
            </a:extLst>
          </p:cNvPr>
          <p:cNvSpPr>
            <a:spLocks noChangeArrowheads="1"/>
          </p:cNvSpPr>
          <p:nvPr/>
        </p:nvSpPr>
        <p:spPr bwMode="auto">
          <a:xfrm>
            <a:off x="5867400" y="4495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a:latin typeface="Arial" panose="020B0604020202020204" pitchFamily="34" charset="0"/>
              </a:rPr>
              <a:t>Market Portfolio</a:t>
            </a:r>
          </a:p>
        </p:txBody>
      </p:sp>
      <p:sp>
        <p:nvSpPr>
          <p:cNvPr id="49168" name="Line 16">
            <a:extLst>
              <a:ext uri="{FF2B5EF4-FFF2-40B4-BE49-F238E27FC236}">
                <a16:creationId xmlns:a16="http://schemas.microsoft.com/office/drawing/2014/main" id="{855F5797-6386-4F57-A3EA-774D55338411}"/>
              </a:ext>
            </a:extLst>
          </p:cNvPr>
          <p:cNvSpPr>
            <a:spLocks noChangeShapeType="1"/>
          </p:cNvSpPr>
          <p:nvPr/>
        </p:nvSpPr>
        <p:spPr bwMode="auto">
          <a:xfrm>
            <a:off x="5029200" y="4038600"/>
            <a:ext cx="0" cy="198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49169" name="Rectangle 17">
            <a:extLst>
              <a:ext uri="{FF2B5EF4-FFF2-40B4-BE49-F238E27FC236}">
                <a16:creationId xmlns:a16="http://schemas.microsoft.com/office/drawing/2014/main" id="{05924A22-C441-44BB-BDB5-833AC12B378D}"/>
              </a:ext>
            </a:extLst>
          </p:cNvPr>
          <p:cNvSpPr>
            <a:spLocks noChangeArrowheads="1"/>
          </p:cNvSpPr>
          <p:nvPr/>
        </p:nvSpPr>
        <p:spPr bwMode="auto">
          <a:xfrm>
            <a:off x="4800600" y="6172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50000"/>
              </a:spcBef>
              <a:buFontTx/>
              <a:buNone/>
            </a:pPr>
            <a:r>
              <a:rPr lang="en-US" altLang="fr-FR" sz="2400">
                <a:solidFill>
                  <a:schemeClr val="tx2"/>
                </a:solidFill>
                <a:latin typeface="Arial" panose="020B0604020202020204" pitchFamily="34" charset="0"/>
              </a:rPr>
              <a:t>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67A076B-7DD4-4192-9324-B3208BA91D1C}"/>
              </a:ext>
            </a:extLst>
          </p:cNvPr>
          <p:cNvSpPr>
            <a:spLocks noGrp="1" noChangeArrowheads="1"/>
          </p:cNvSpPr>
          <p:nvPr>
            <p:ph type="title"/>
          </p:nvPr>
        </p:nvSpPr>
        <p:spPr>
          <a:xfrm>
            <a:off x="457200" y="89917"/>
            <a:ext cx="8229600" cy="1143000"/>
          </a:xfrm>
          <a:solidFill>
            <a:schemeClr val="accent5">
              <a:lumMod val="20000"/>
              <a:lumOff val="80000"/>
            </a:schemeClr>
          </a:solidFill>
          <a:ln>
            <a:solidFill>
              <a:schemeClr val="tx1"/>
            </a:solidFill>
          </a:ln>
        </p:spPr>
        <p:txBody>
          <a:bodyPr/>
          <a:lstStyle/>
          <a:p>
            <a:r>
              <a:rPr lang="en-US" altLang="fr-FR" dirty="0"/>
              <a:t>Cost of capital, WACC. </a:t>
            </a:r>
          </a:p>
        </p:txBody>
      </p:sp>
      <p:sp>
        <p:nvSpPr>
          <p:cNvPr id="51203" name="Rectangle 3">
            <a:extLst>
              <a:ext uri="{FF2B5EF4-FFF2-40B4-BE49-F238E27FC236}">
                <a16:creationId xmlns:a16="http://schemas.microsoft.com/office/drawing/2014/main" id="{CAA584A0-BFBD-47F3-B791-3E802FCC0B45}"/>
              </a:ext>
            </a:extLst>
          </p:cNvPr>
          <p:cNvSpPr>
            <a:spLocks noGrp="1" noChangeArrowheads="1"/>
          </p:cNvSpPr>
          <p:nvPr>
            <p:ph type="body" idx="1"/>
          </p:nvPr>
        </p:nvSpPr>
        <p:spPr>
          <a:xfrm>
            <a:off x="323850" y="1196975"/>
            <a:ext cx="8569325" cy="1871663"/>
          </a:xfrm>
          <a:ln>
            <a:solidFill>
              <a:schemeClr val="tx1"/>
            </a:solidFill>
          </a:ln>
        </p:spPr>
        <p:txBody>
          <a:bodyPr/>
          <a:lstStyle/>
          <a:p>
            <a:pPr>
              <a:buFont typeface="Wingdings" panose="05000000000000000000" pitchFamily="2" charset="2"/>
              <a:buNone/>
            </a:pPr>
            <a:r>
              <a:rPr lang="en-US" altLang="fr-FR" sz="2400" dirty="0"/>
              <a:t>The cost of capital (COC) for a firm is the expected return on the portfolio of its debt and equity.</a:t>
            </a:r>
          </a:p>
          <a:p>
            <a:pPr>
              <a:buFont typeface="Wingdings" panose="05000000000000000000" pitchFamily="2" charset="2"/>
              <a:buNone/>
            </a:pPr>
            <a:r>
              <a:rPr lang="en-US" altLang="fr-FR" sz="2400" dirty="0"/>
              <a:t>COC depends on the risk of the firm’s portfolio of projects.</a:t>
            </a:r>
          </a:p>
          <a:p>
            <a:pPr>
              <a:buFont typeface="Wingdings" panose="05000000000000000000" pitchFamily="2" charset="2"/>
              <a:buNone/>
            </a:pPr>
            <a:endParaRPr lang="en-US" altLang="fr-FR" sz="2400" dirty="0"/>
          </a:p>
        </p:txBody>
      </p:sp>
      <p:sp>
        <p:nvSpPr>
          <p:cNvPr id="51204" name="Rectangle 4">
            <a:extLst>
              <a:ext uri="{FF2B5EF4-FFF2-40B4-BE49-F238E27FC236}">
                <a16:creationId xmlns:a16="http://schemas.microsoft.com/office/drawing/2014/main" id="{ED3CA5B1-31B7-4311-8255-6DCD0BCCCB2D}"/>
              </a:ext>
            </a:extLst>
          </p:cNvPr>
          <p:cNvSpPr>
            <a:spLocks noChangeArrowheads="1"/>
          </p:cNvSpPr>
          <p:nvPr/>
        </p:nvSpPr>
        <p:spPr bwMode="auto">
          <a:xfrm>
            <a:off x="3708400" y="3429000"/>
            <a:ext cx="1944688"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05" name="Text Box 5">
            <a:extLst>
              <a:ext uri="{FF2B5EF4-FFF2-40B4-BE49-F238E27FC236}">
                <a16:creationId xmlns:a16="http://schemas.microsoft.com/office/drawing/2014/main" id="{85809EEB-0677-401C-A6A7-CCCDA34E4AD9}"/>
              </a:ext>
            </a:extLst>
          </p:cNvPr>
          <p:cNvSpPr txBox="1">
            <a:spLocks noChangeArrowheads="1"/>
          </p:cNvSpPr>
          <p:nvPr/>
        </p:nvSpPr>
        <p:spPr bwMode="auto">
          <a:xfrm>
            <a:off x="3708400" y="3933825"/>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ctr">
              <a:spcBef>
                <a:spcPct val="0"/>
              </a:spcBef>
              <a:buFontTx/>
              <a:buNone/>
            </a:pPr>
            <a:r>
              <a:rPr lang="en-US" altLang="fr-FR" sz="2400">
                <a:solidFill>
                  <a:srgbClr val="000000"/>
                </a:solidFill>
              </a:rPr>
              <a:t>Company</a:t>
            </a:r>
          </a:p>
        </p:txBody>
      </p:sp>
      <p:sp>
        <p:nvSpPr>
          <p:cNvPr id="51206" name="Rectangle 8">
            <a:extLst>
              <a:ext uri="{FF2B5EF4-FFF2-40B4-BE49-F238E27FC236}">
                <a16:creationId xmlns:a16="http://schemas.microsoft.com/office/drawing/2014/main" id="{6B2C3BF9-57BE-4256-AB9D-1DF02F4DC581}"/>
              </a:ext>
            </a:extLst>
          </p:cNvPr>
          <p:cNvSpPr>
            <a:spLocks noChangeArrowheads="1"/>
          </p:cNvSpPr>
          <p:nvPr/>
        </p:nvSpPr>
        <p:spPr bwMode="auto">
          <a:xfrm>
            <a:off x="395288" y="4416425"/>
            <a:ext cx="2232025"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07" name="Rectangle 9">
            <a:extLst>
              <a:ext uri="{FF2B5EF4-FFF2-40B4-BE49-F238E27FC236}">
                <a16:creationId xmlns:a16="http://schemas.microsoft.com/office/drawing/2014/main" id="{479888AB-0A9D-4F7D-88E4-4D27AF774A56}"/>
              </a:ext>
            </a:extLst>
          </p:cNvPr>
          <p:cNvSpPr>
            <a:spLocks noChangeArrowheads="1"/>
          </p:cNvSpPr>
          <p:nvPr/>
        </p:nvSpPr>
        <p:spPr bwMode="auto">
          <a:xfrm>
            <a:off x="395288" y="3429000"/>
            <a:ext cx="2232025"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08" name="Rectangle 10">
            <a:extLst>
              <a:ext uri="{FF2B5EF4-FFF2-40B4-BE49-F238E27FC236}">
                <a16:creationId xmlns:a16="http://schemas.microsoft.com/office/drawing/2014/main" id="{994D0953-F1E2-4262-8BC0-BD40C59320A2}"/>
              </a:ext>
            </a:extLst>
          </p:cNvPr>
          <p:cNvSpPr>
            <a:spLocks noChangeArrowheads="1"/>
          </p:cNvSpPr>
          <p:nvPr/>
        </p:nvSpPr>
        <p:spPr bwMode="auto">
          <a:xfrm>
            <a:off x="6659563" y="3429000"/>
            <a:ext cx="2232025"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09" name="Rectangle 11">
            <a:extLst>
              <a:ext uri="{FF2B5EF4-FFF2-40B4-BE49-F238E27FC236}">
                <a16:creationId xmlns:a16="http://schemas.microsoft.com/office/drawing/2014/main" id="{D2312865-2E8D-4143-BE64-7D7AA6B3BD16}"/>
              </a:ext>
            </a:extLst>
          </p:cNvPr>
          <p:cNvSpPr>
            <a:spLocks noChangeArrowheads="1"/>
          </p:cNvSpPr>
          <p:nvPr/>
        </p:nvSpPr>
        <p:spPr bwMode="auto">
          <a:xfrm>
            <a:off x="6659563" y="4437063"/>
            <a:ext cx="2232025" cy="57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10" name="Rectangle 12">
            <a:extLst>
              <a:ext uri="{FF2B5EF4-FFF2-40B4-BE49-F238E27FC236}">
                <a16:creationId xmlns:a16="http://schemas.microsoft.com/office/drawing/2014/main" id="{9854AEF2-F35F-40DF-8AA5-498DAD780A8E}"/>
              </a:ext>
            </a:extLst>
          </p:cNvPr>
          <p:cNvSpPr>
            <a:spLocks noChangeArrowheads="1"/>
          </p:cNvSpPr>
          <p:nvPr/>
        </p:nvSpPr>
        <p:spPr bwMode="auto">
          <a:xfrm>
            <a:off x="6659563" y="5949950"/>
            <a:ext cx="2232025"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endParaRPr lang="fr-FR" altLang="fr-FR" sz="4400">
              <a:solidFill>
                <a:srgbClr val="000000"/>
              </a:solidFill>
            </a:endParaRPr>
          </a:p>
        </p:txBody>
      </p:sp>
      <p:sp>
        <p:nvSpPr>
          <p:cNvPr id="51211" name="Text Box 13">
            <a:extLst>
              <a:ext uri="{FF2B5EF4-FFF2-40B4-BE49-F238E27FC236}">
                <a16:creationId xmlns:a16="http://schemas.microsoft.com/office/drawing/2014/main" id="{63BAC2D3-DC4A-459D-9706-9853B60C793D}"/>
              </a:ext>
            </a:extLst>
          </p:cNvPr>
          <p:cNvSpPr txBox="1">
            <a:spLocks noChangeArrowheads="1"/>
          </p:cNvSpPr>
          <p:nvPr/>
        </p:nvSpPr>
        <p:spPr bwMode="auto">
          <a:xfrm>
            <a:off x="395288" y="4508500"/>
            <a:ext cx="191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2400">
                <a:solidFill>
                  <a:srgbClr val="000000"/>
                </a:solidFill>
              </a:rPr>
              <a:t>Shareholders</a:t>
            </a:r>
          </a:p>
        </p:txBody>
      </p:sp>
      <p:sp>
        <p:nvSpPr>
          <p:cNvPr id="51212" name="Text Box 14">
            <a:extLst>
              <a:ext uri="{FF2B5EF4-FFF2-40B4-BE49-F238E27FC236}">
                <a16:creationId xmlns:a16="http://schemas.microsoft.com/office/drawing/2014/main" id="{43641A16-982F-4BEA-ADD7-C7540DCDF58A}"/>
              </a:ext>
            </a:extLst>
          </p:cNvPr>
          <p:cNvSpPr txBox="1">
            <a:spLocks noChangeArrowheads="1"/>
          </p:cNvSpPr>
          <p:nvPr/>
        </p:nvSpPr>
        <p:spPr bwMode="auto">
          <a:xfrm>
            <a:off x="395288" y="3500438"/>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2400">
                <a:solidFill>
                  <a:srgbClr val="000000"/>
                </a:solidFill>
              </a:rPr>
              <a:t>Bondholders</a:t>
            </a:r>
          </a:p>
        </p:txBody>
      </p:sp>
      <p:sp>
        <p:nvSpPr>
          <p:cNvPr id="51213" name="Text Box 15">
            <a:extLst>
              <a:ext uri="{FF2B5EF4-FFF2-40B4-BE49-F238E27FC236}">
                <a16:creationId xmlns:a16="http://schemas.microsoft.com/office/drawing/2014/main" id="{69667F79-9DE7-42EE-A591-FD892B28DB27}"/>
              </a:ext>
            </a:extLst>
          </p:cNvPr>
          <p:cNvSpPr txBox="1">
            <a:spLocks noChangeArrowheads="1"/>
          </p:cNvSpPr>
          <p:nvPr/>
        </p:nvSpPr>
        <p:spPr bwMode="auto">
          <a:xfrm>
            <a:off x="6659563" y="3500438"/>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2400">
                <a:solidFill>
                  <a:srgbClr val="000000"/>
                </a:solidFill>
              </a:rPr>
              <a:t>Project </a:t>
            </a:r>
            <a:r>
              <a:rPr lang="en-US" altLang="fr-FR" sz="2400" i="1">
                <a:solidFill>
                  <a:srgbClr val="000000"/>
                </a:solidFill>
              </a:rPr>
              <a:t>1</a:t>
            </a:r>
          </a:p>
        </p:txBody>
      </p:sp>
      <p:sp>
        <p:nvSpPr>
          <p:cNvPr id="51214" name="Text Box 16">
            <a:extLst>
              <a:ext uri="{FF2B5EF4-FFF2-40B4-BE49-F238E27FC236}">
                <a16:creationId xmlns:a16="http://schemas.microsoft.com/office/drawing/2014/main" id="{DA9AB210-837B-4211-B037-8095276B3227}"/>
              </a:ext>
            </a:extLst>
          </p:cNvPr>
          <p:cNvSpPr txBox="1">
            <a:spLocks noChangeArrowheads="1"/>
          </p:cNvSpPr>
          <p:nvPr/>
        </p:nvSpPr>
        <p:spPr bwMode="auto">
          <a:xfrm>
            <a:off x="6659563" y="4508500"/>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2400">
                <a:solidFill>
                  <a:srgbClr val="000000"/>
                </a:solidFill>
              </a:rPr>
              <a:t>Project </a:t>
            </a:r>
            <a:r>
              <a:rPr lang="en-US" altLang="fr-FR" sz="2400" i="1">
                <a:solidFill>
                  <a:srgbClr val="000000"/>
                </a:solidFill>
              </a:rPr>
              <a:t>2</a:t>
            </a:r>
          </a:p>
        </p:txBody>
      </p:sp>
      <p:sp>
        <p:nvSpPr>
          <p:cNvPr id="51215" name="Text Box 17">
            <a:extLst>
              <a:ext uri="{FF2B5EF4-FFF2-40B4-BE49-F238E27FC236}">
                <a16:creationId xmlns:a16="http://schemas.microsoft.com/office/drawing/2014/main" id="{AF5FB3D6-5A90-4FC5-8575-1F261F3E7991}"/>
              </a:ext>
            </a:extLst>
          </p:cNvPr>
          <p:cNvSpPr txBox="1">
            <a:spLocks noChangeArrowheads="1"/>
          </p:cNvSpPr>
          <p:nvPr/>
        </p:nvSpPr>
        <p:spPr bwMode="auto">
          <a:xfrm>
            <a:off x="6659563" y="6021388"/>
            <a:ext cx="142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2400">
                <a:solidFill>
                  <a:srgbClr val="000000"/>
                </a:solidFill>
              </a:rPr>
              <a:t>Project </a:t>
            </a:r>
            <a:r>
              <a:rPr lang="en-US" altLang="fr-FR" sz="2400" i="1">
                <a:solidFill>
                  <a:srgbClr val="000000"/>
                </a:solidFill>
              </a:rPr>
              <a:t>N</a:t>
            </a:r>
          </a:p>
        </p:txBody>
      </p:sp>
      <p:sp>
        <p:nvSpPr>
          <p:cNvPr id="51216" name="Text Box 18">
            <a:extLst>
              <a:ext uri="{FF2B5EF4-FFF2-40B4-BE49-F238E27FC236}">
                <a16:creationId xmlns:a16="http://schemas.microsoft.com/office/drawing/2014/main" id="{A255E2A8-8FE3-44E3-A763-8EEFAC54A150}"/>
              </a:ext>
            </a:extLst>
          </p:cNvPr>
          <p:cNvSpPr txBox="1">
            <a:spLocks noChangeArrowheads="1"/>
          </p:cNvSpPr>
          <p:nvPr/>
        </p:nvSpPr>
        <p:spPr bwMode="auto">
          <a:xfrm>
            <a:off x="468313" y="3141663"/>
            <a:ext cx="194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fr-FR" altLang="fr-FR" sz="1400" b="0" i="1">
                <a:solidFill>
                  <a:srgbClr val="000000"/>
                </a:solidFill>
              </a:rPr>
              <a:t>= porteurs d’obligations</a:t>
            </a:r>
          </a:p>
        </p:txBody>
      </p:sp>
      <p:sp>
        <p:nvSpPr>
          <p:cNvPr id="51217" name="Text Box 19">
            <a:extLst>
              <a:ext uri="{FF2B5EF4-FFF2-40B4-BE49-F238E27FC236}">
                <a16:creationId xmlns:a16="http://schemas.microsoft.com/office/drawing/2014/main" id="{118906F9-1FBE-43E8-BC91-6B25E3323DE2}"/>
              </a:ext>
            </a:extLst>
          </p:cNvPr>
          <p:cNvSpPr txBox="1">
            <a:spLocks noChangeArrowheads="1"/>
          </p:cNvSpPr>
          <p:nvPr/>
        </p:nvSpPr>
        <p:spPr bwMode="auto">
          <a:xfrm>
            <a:off x="611188" y="5013325"/>
            <a:ext cx="1239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spcBef>
                <a:spcPct val="0"/>
              </a:spcBef>
              <a:buFontTx/>
              <a:buNone/>
            </a:pPr>
            <a:r>
              <a:rPr lang="en-US" altLang="fr-FR" sz="1400" b="0" i="1">
                <a:solidFill>
                  <a:srgbClr val="000000"/>
                </a:solidFill>
              </a:rPr>
              <a:t>= </a:t>
            </a:r>
            <a:r>
              <a:rPr lang="fr-FR" altLang="fr-FR" sz="1400" b="0" i="1">
                <a:solidFill>
                  <a:srgbClr val="000000"/>
                </a:solidFill>
              </a:rPr>
              <a:t>actionnaires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164C0C3-862D-4A95-8626-C91B2892FCDC}"/>
              </a:ext>
            </a:extLst>
          </p:cNvPr>
          <p:cNvSpPr>
            <a:spLocks noGrp="1" noChangeArrowheads="1"/>
          </p:cNvSpPr>
          <p:nvPr>
            <p:ph type="title"/>
          </p:nvPr>
        </p:nvSpPr>
        <p:spPr>
          <a:xfrm>
            <a:off x="457200" y="274638"/>
            <a:ext cx="8229600" cy="706090"/>
          </a:xfrm>
          <a:solidFill>
            <a:schemeClr val="accent5">
              <a:lumMod val="20000"/>
              <a:lumOff val="80000"/>
            </a:schemeClr>
          </a:solidFill>
          <a:ln>
            <a:solidFill>
              <a:schemeClr val="tx1"/>
            </a:solidFill>
          </a:ln>
        </p:spPr>
        <p:txBody>
          <a:bodyPr>
            <a:normAutofit fontScale="90000"/>
          </a:bodyPr>
          <a:lstStyle/>
          <a:p>
            <a:r>
              <a:rPr lang="en-US" altLang="fr-FR" dirty="0"/>
              <a:t>Question</a:t>
            </a:r>
          </a:p>
        </p:txBody>
      </p:sp>
      <p:sp>
        <p:nvSpPr>
          <p:cNvPr id="57347" name="Rectangle 3">
            <a:extLst>
              <a:ext uri="{FF2B5EF4-FFF2-40B4-BE49-F238E27FC236}">
                <a16:creationId xmlns:a16="http://schemas.microsoft.com/office/drawing/2014/main" id="{DE0B8274-DB41-43CA-A7E3-4C2A5E4E5CF0}"/>
              </a:ext>
            </a:extLst>
          </p:cNvPr>
          <p:cNvSpPr>
            <a:spLocks noGrp="1" noChangeArrowheads="1"/>
          </p:cNvSpPr>
          <p:nvPr>
            <p:ph type="body" idx="1"/>
          </p:nvPr>
        </p:nvSpPr>
        <p:spPr>
          <a:xfrm>
            <a:off x="304800" y="2781151"/>
            <a:ext cx="1584325" cy="2665412"/>
          </a:xfrm>
          <a:noFill/>
          <a:ln>
            <a:solidFill>
              <a:schemeClr val="tx1"/>
            </a:solidFill>
            <a:miter lim="800000"/>
            <a:headEnd/>
            <a:tailEnd/>
          </a:ln>
        </p:spPr>
        <p:txBody>
          <a:bodyPr/>
          <a:lstStyle/>
          <a:p>
            <a:pPr marL="609600" indent="-609600">
              <a:buFont typeface="Wingdings" panose="05000000000000000000" pitchFamily="2" charset="2"/>
              <a:buNone/>
            </a:pPr>
            <a:r>
              <a:rPr lang="en-US" altLang="fr-FR" sz="1800" u="sng" dirty="0"/>
              <a:t>Answers:</a:t>
            </a:r>
          </a:p>
          <a:p>
            <a:pPr marL="609600" indent="-609600">
              <a:buFont typeface="Wingdings" panose="05000000000000000000" pitchFamily="2" charset="2"/>
              <a:buAutoNum type="alphaUcPeriod"/>
            </a:pPr>
            <a:r>
              <a:rPr lang="en-US" altLang="fr-FR" sz="1800" dirty="0"/>
              <a:t>4%</a:t>
            </a:r>
          </a:p>
          <a:p>
            <a:pPr marL="609600" indent="-609600">
              <a:buFont typeface="Wingdings" panose="05000000000000000000" pitchFamily="2" charset="2"/>
              <a:buAutoNum type="alphaUcPeriod"/>
            </a:pPr>
            <a:r>
              <a:rPr lang="en-US" altLang="fr-FR" sz="1800" dirty="0"/>
              <a:t>6%</a:t>
            </a:r>
          </a:p>
          <a:p>
            <a:pPr marL="609600" indent="-609600">
              <a:buFont typeface="Wingdings" panose="05000000000000000000" pitchFamily="2" charset="2"/>
              <a:buAutoNum type="alphaUcPeriod"/>
            </a:pPr>
            <a:r>
              <a:rPr lang="en-US" altLang="fr-FR" sz="1800" dirty="0"/>
              <a:t>8%</a:t>
            </a:r>
          </a:p>
          <a:p>
            <a:pPr marL="609600" indent="-609600">
              <a:buFont typeface="Wingdings" panose="05000000000000000000" pitchFamily="2" charset="2"/>
              <a:buAutoNum type="alphaUcPeriod"/>
            </a:pPr>
            <a:r>
              <a:rPr lang="en-US" altLang="fr-FR" sz="1800" dirty="0"/>
              <a:t>10%</a:t>
            </a:r>
          </a:p>
          <a:p>
            <a:pPr marL="609600" indent="-609600">
              <a:buFont typeface="Wingdings" panose="05000000000000000000" pitchFamily="2" charset="2"/>
              <a:buAutoNum type="alphaUcPeriod"/>
            </a:pPr>
            <a:r>
              <a:rPr lang="en-US" altLang="fr-FR" sz="1800" dirty="0"/>
              <a:t>12%</a:t>
            </a:r>
          </a:p>
          <a:p>
            <a:pPr marL="609600" indent="-609600">
              <a:buFont typeface="Wingdings" panose="05000000000000000000" pitchFamily="2" charset="2"/>
              <a:buAutoNum type="alphaUcPeriod"/>
            </a:pPr>
            <a:r>
              <a:rPr lang="en-US" altLang="fr-FR" sz="1800" dirty="0"/>
              <a:t>14%</a:t>
            </a:r>
          </a:p>
        </p:txBody>
      </p:sp>
      <p:sp>
        <p:nvSpPr>
          <p:cNvPr id="57348" name="Rectangle 4">
            <a:extLst>
              <a:ext uri="{FF2B5EF4-FFF2-40B4-BE49-F238E27FC236}">
                <a16:creationId xmlns:a16="http://schemas.microsoft.com/office/drawing/2014/main" id="{35DDA429-054D-43DF-A729-22001C98224E}"/>
              </a:ext>
            </a:extLst>
          </p:cNvPr>
          <p:cNvSpPr>
            <a:spLocks noChangeArrowheads="1"/>
          </p:cNvSpPr>
          <p:nvPr/>
        </p:nvSpPr>
        <p:spPr bwMode="auto">
          <a:xfrm>
            <a:off x="304800" y="1196975"/>
            <a:ext cx="8370888" cy="1367929"/>
          </a:xfrm>
          <a:prstGeom prst="rect">
            <a:avLst/>
          </a:prstGeom>
          <a:solidFill>
            <a:schemeClr val="accent5">
              <a:lumMod val="20000"/>
              <a:lumOff val="80000"/>
            </a:schemeClr>
          </a:solidFill>
          <a:ln w="9525">
            <a:solidFill>
              <a:srgbClr val="000000"/>
            </a:solidFill>
            <a:miter lim="800000"/>
            <a:headEnd/>
            <a:tailEnd/>
          </a:ln>
        </p:spPr>
        <p:txBody>
          <a:bodyPr/>
          <a:lstStyle>
            <a:lvl1pPr>
              <a:spcBef>
                <a:spcPct val="20000"/>
              </a:spcBef>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SzPct val="60000"/>
              <a:buFont typeface="Wingdings" panose="05000000000000000000" pitchFamily="2" charset="2"/>
              <a:buChar char="è"/>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New Roman" panose="02020603050405020304" pitchFamily="18" charset="0"/>
              </a:defRPr>
            </a:lvl9pPr>
          </a:lstStyle>
          <a:p>
            <a:pPr algn="l">
              <a:spcBef>
                <a:spcPct val="0"/>
              </a:spcBef>
              <a:buFontTx/>
              <a:buNone/>
            </a:pPr>
            <a:r>
              <a:rPr lang="en-US" altLang="fr-FR" sz="2000" b="0" dirty="0">
                <a:solidFill>
                  <a:srgbClr val="000000"/>
                </a:solidFill>
              </a:rPr>
              <a:t>The market value of XYZ’s stock is $16 million, and the market value of its (risk-free) debt is $4 million. The beta of the company's stock is 1.25, and the expected risk premium on the market is 8 percent. If the Treasury bill rate is 4 percent, what is the company's cost of capital?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45C7141-66EE-4513-B5DC-859D8B911DA6}"/>
              </a:ext>
            </a:extLst>
          </p:cNvPr>
          <p:cNvSpPr>
            <a:spLocks noGrp="1" noChangeArrowheads="1"/>
          </p:cNvSpPr>
          <p:nvPr>
            <p:ph type="title"/>
          </p:nvPr>
        </p:nvSpPr>
        <p:spPr>
          <a:solidFill>
            <a:schemeClr val="accent5">
              <a:lumMod val="20000"/>
              <a:lumOff val="80000"/>
            </a:schemeClr>
          </a:solidFill>
          <a:ln>
            <a:solidFill>
              <a:schemeClr val="tx1"/>
            </a:solidFill>
          </a:ln>
        </p:spPr>
        <p:txBody>
          <a:bodyPr>
            <a:normAutofit/>
          </a:bodyPr>
          <a:lstStyle/>
          <a:p>
            <a:r>
              <a:rPr lang="en-US" altLang="fr-FR" dirty="0"/>
              <a:t>Is WACC the real discount rate ?</a:t>
            </a:r>
          </a:p>
        </p:txBody>
      </p:sp>
      <p:sp>
        <p:nvSpPr>
          <p:cNvPr id="59395" name="Rectangle 3">
            <a:extLst>
              <a:ext uri="{FF2B5EF4-FFF2-40B4-BE49-F238E27FC236}">
                <a16:creationId xmlns:a16="http://schemas.microsoft.com/office/drawing/2014/main" id="{E22EDFD8-732D-4E0E-A373-7EB7841FBFCE}"/>
              </a:ext>
            </a:extLst>
          </p:cNvPr>
          <p:cNvSpPr>
            <a:spLocks noGrp="1" noChangeArrowheads="1"/>
          </p:cNvSpPr>
          <p:nvPr>
            <p:ph type="body" idx="1"/>
          </p:nvPr>
        </p:nvSpPr>
        <p:spPr>
          <a:ln>
            <a:solidFill>
              <a:schemeClr val="tx1"/>
            </a:solidFill>
          </a:ln>
        </p:spPr>
        <p:txBody>
          <a:bodyPr/>
          <a:lstStyle/>
          <a:p>
            <a:pPr>
              <a:buFont typeface="Wingdings" panose="05000000000000000000" pitchFamily="2" charset="2"/>
              <a:buNone/>
            </a:pPr>
            <a:r>
              <a:rPr lang="en-US" altLang="fr-FR" dirty="0"/>
              <a:t>Suppose a firm is deciding whether to invest in a new project.  The investment is €100.  The expected cash flows are €20 one year later and €100 two years later.  The company COC is 12.2%, and the management thinks that the risk of the project is similar to the risk of the company as a whole.</a:t>
            </a:r>
          </a:p>
          <a:p>
            <a:pPr>
              <a:buFont typeface="Wingdings" panose="05000000000000000000" pitchFamily="2" charset="2"/>
              <a:buNone/>
            </a:pPr>
            <a:r>
              <a:rPr lang="en-US" altLang="fr-FR" dirty="0"/>
              <a:t>Should the company invest?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FDF7A14-D93C-4F7E-88B8-CE28FA309323}"/>
              </a:ext>
            </a:extLst>
          </p:cNvPr>
          <p:cNvSpPr>
            <a:spLocks noGrp="1" noChangeArrowheads="1"/>
          </p:cNvSpPr>
          <p:nvPr>
            <p:ph type="ctrTitle"/>
          </p:nvPr>
        </p:nvSpPr>
        <p:spPr>
          <a:xfrm>
            <a:off x="762000" y="545123"/>
            <a:ext cx="7772400" cy="2684585"/>
          </a:xfrm>
          <a:solidFill>
            <a:schemeClr val="accent5"/>
          </a:solidFill>
          <a:ln>
            <a:solidFill>
              <a:schemeClr val="tx1"/>
            </a:solidFill>
          </a:ln>
        </p:spPr>
        <p:txBody>
          <a:bodyPr vert="horz" lIns="84992" tIns="42497" rIns="84992" bIns="42497" rtlCol="0" anchor="ctr">
            <a:normAutofit fontScale="90000"/>
          </a:bodyPr>
          <a:lstStyle/>
          <a:p>
            <a:pPr>
              <a:defRPr/>
            </a:pPr>
            <a:br>
              <a:rPr lang="fr-FR" altLang="fr-FR" sz="3323" b="1" dirty="0"/>
            </a:br>
            <a:br>
              <a:rPr lang="fr-FR" altLang="fr-FR" sz="3323" b="1" dirty="0"/>
            </a:br>
            <a:br>
              <a:rPr lang="fr-FR" altLang="fr-FR" sz="3323" b="1" dirty="0"/>
            </a:br>
            <a:r>
              <a:rPr lang="fr-FR" altLang="fr-FR" sz="3323" b="1" dirty="0" err="1"/>
              <a:t>Corporate</a:t>
            </a:r>
            <a:r>
              <a:rPr lang="fr-FR" altLang="fr-FR" sz="3323" b="1" dirty="0"/>
              <a:t> finance and </a:t>
            </a:r>
            <a:r>
              <a:rPr lang="fr-FR" altLang="fr-FR" sz="3323" b="1" dirty="0" err="1"/>
              <a:t>financial</a:t>
            </a:r>
            <a:r>
              <a:rPr lang="fr-FR" altLang="fr-FR" sz="3323" b="1" dirty="0"/>
              <a:t> management</a:t>
            </a:r>
            <a:br>
              <a:rPr lang="fr-FR" altLang="fr-FR" sz="3323" b="1" dirty="0"/>
            </a:br>
            <a:br>
              <a:rPr lang="fr-FR" altLang="fr-FR" sz="3323" b="1" dirty="0"/>
            </a:br>
            <a:r>
              <a:rPr lang="fr-FR" altLang="fr-FR" sz="2954" b="1" dirty="0"/>
              <a:t>Part 3 : Short </a:t>
            </a:r>
            <a:r>
              <a:rPr lang="fr-FR" altLang="fr-FR" sz="2954" b="1" dirty="0" err="1"/>
              <a:t>Term</a:t>
            </a:r>
            <a:r>
              <a:rPr lang="fr-FR" altLang="fr-FR" sz="2954" b="1" dirty="0"/>
              <a:t> Financial Management and Value </a:t>
            </a:r>
            <a:r>
              <a:rPr lang="fr-FR" altLang="fr-FR" sz="2954" b="1" dirty="0" err="1"/>
              <a:t>Creation</a:t>
            </a:r>
            <a:br>
              <a:rPr lang="fr-FR" altLang="fr-FR" sz="4985" b="1" dirty="0"/>
            </a:br>
            <a:br>
              <a:rPr lang="fr-FR" altLang="fr-FR" sz="4985" b="1" dirty="0"/>
            </a:br>
            <a:endParaRPr lang="fr-FR" altLang="fr-FR" sz="2954" b="1" dirty="0"/>
          </a:p>
        </p:txBody>
      </p:sp>
      <p:sp>
        <p:nvSpPr>
          <p:cNvPr id="4099" name="Rectangle 3">
            <a:extLst>
              <a:ext uri="{FF2B5EF4-FFF2-40B4-BE49-F238E27FC236}">
                <a16:creationId xmlns:a16="http://schemas.microsoft.com/office/drawing/2014/main" id="{847CEB7F-7E48-4B38-806D-6566C4B78228}"/>
              </a:ext>
            </a:extLst>
          </p:cNvPr>
          <p:cNvSpPr>
            <a:spLocks noGrp="1" noChangeArrowheads="1"/>
          </p:cNvSpPr>
          <p:nvPr>
            <p:ph type="subTitle" idx="1"/>
          </p:nvPr>
        </p:nvSpPr>
        <p:spPr>
          <a:xfrm>
            <a:off x="1021374" y="3960935"/>
            <a:ext cx="7543800" cy="1554773"/>
          </a:xfrm>
          <a:noFill/>
          <a:ln>
            <a:solidFill>
              <a:schemeClr val="tx1"/>
            </a:solidFill>
            <a:miter lim="800000"/>
            <a:headEnd/>
            <a:tailEnd/>
          </a:ln>
        </p:spPr>
        <p:txBody>
          <a:bodyPr vert="horz" lIns="84992" tIns="42497" rIns="84992" bIns="42497" rtlCol="0" anchor="ctr">
            <a:normAutofit/>
          </a:bodyPr>
          <a:lstStyle/>
          <a:p>
            <a:pPr>
              <a:lnSpc>
                <a:spcPct val="90000"/>
              </a:lnSpc>
              <a:spcAft>
                <a:spcPts val="1108"/>
              </a:spcAft>
            </a:pPr>
            <a:r>
              <a:rPr lang="en-US" altLang="fr-FR" sz="1846" dirty="0">
                <a:solidFill>
                  <a:schemeClr val="tx1"/>
                </a:solidFill>
              </a:rPr>
              <a:t>Dr. Jean-François Verdié, Professor, </a:t>
            </a:r>
          </a:p>
          <a:p>
            <a:pPr>
              <a:lnSpc>
                <a:spcPct val="90000"/>
              </a:lnSpc>
              <a:spcAft>
                <a:spcPts val="1108"/>
              </a:spcAft>
            </a:pPr>
            <a:r>
              <a:rPr lang="en-US" altLang="fr-FR" sz="1846" dirty="0">
                <a:solidFill>
                  <a:schemeClr val="tx1"/>
                </a:solidFill>
              </a:rPr>
              <a:t>Economics and Finance </a:t>
            </a:r>
            <a:r>
              <a:rPr lang="en-US" altLang="fr-FR" sz="1846" dirty="0" err="1">
                <a:solidFill>
                  <a:schemeClr val="tx1"/>
                </a:solidFill>
              </a:rPr>
              <a:t>Departement</a:t>
            </a:r>
            <a:r>
              <a:rPr lang="en-US" altLang="fr-FR" sz="1846" dirty="0">
                <a:solidFill>
                  <a:schemeClr val="tx1"/>
                </a:solidFill>
              </a:rPr>
              <a:t>, TBS Education</a:t>
            </a:r>
          </a:p>
          <a:p>
            <a:pPr>
              <a:lnSpc>
                <a:spcPct val="90000"/>
              </a:lnSpc>
              <a:spcAft>
                <a:spcPts val="1108"/>
              </a:spcAft>
            </a:pPr>
            <a:r>
              <a:rPr lang="fr-FR" altLang="fr-FR" sz="1846" dirty="0">
                <a:hlinkClick r:id="rId2"/>
              </a:rPr>
              <a:t>jf.verdie@tbs-education.fr</a:t>
            </a:r>
            <a:r>
              <a:rPr lang="fr-FR" altLang="fr-FR" sz="1846" dirty="0"/>
              <a:t> </a:t>
            </a:r>
            <a:endParaRPr lang="en-US" altLang="fr-FR" sz="1846" dirty="0"/>
          </a:p>
          <a:p>
            <a:endParaRPr lang="en-US" altLang="fr-FR" sz="1292"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C5EFD73-B9A1-4FB7-8B17-CB479C10C49A}"/>
              </a:ext>
            </a:extLst>
          </p:cNvPr>
          <p:cNvSpPr>
            <a:spLocks noGrp="1" noChangeArrowheads="1"/>
          </p:cNvSpPr>
          <p:nvPr>
            <p:ph type="title"/>
          </p:nvPr>
        </p:nvSpPr>
        <p:spPr>
          <a:solidFill>
            <a:schemeClr val="accent5"/>
          </a:solidFill>
          <a:ln>
            <a:solidFill>
              <a:schemeClr val="tx1"/>
            </a:solidFill>
          </a:ln>
        </p:spPr>
        <p:txBody>
          <a:bodyPr vert="horz" lIns="83527" tIns="41031" rIns="83527" bIns="41031" rtlCol="0" anchor="ctr">
            <a:normAutofit/>
          </a:bodyPr>
          <a:lstStyle/>
          <a:p>
            <a:pPr>
              <a:defRPr/>
            </a:pPr>
            <a:r>
              <a:rPr lang="en-US" altLang="fr-FR" sz="4985" b="1" dirty="0"/>
              <a:t>Learning Objectives</a:t>
            </a:r>
            <a:endParaRPr lang="en-US" altLang="fr-FR" b="1" dirty="0"/>
          </a:p>
        </p:txBody>
      </p:sp>
      <p:sp>
        <p:nvSpPr>
          <p:cNvPr id="82947" name="Rectangle 3">
            <a:extLst>
              <a:ext uri="{FF2B5EF4-FFF2-40B4-BE49-F238E27FC236}">
                <a16:creationId xmlns:a16="http://schemas.microsoft.com/office/drawing/2014/main" id="{71710CD1-C0CB-4901-8AE7-2263E2B9B343}"/>
              </a:ext>
            </a:extLst>
          </p:cNvPr>
          <p:cNvSpPr>
            <a:spLocks noGrp="1" noChangeArrowheads="1"/>
          </p:cNvSpPr>
          <p:nvPr>
            <p:ph type="body" idx="1"/>
          </p:nvPr>
        </p:nvSpPr>
        <p:spPr>
          <a:noFill/>
          <a:ln>
            <a:solidFill>
              <a:schemeClr val="tx1"/>
            </a:solidFill>
            <a:miter lim="800000"/>
            <a:headEnd/>
            <a:tailEnd/>
          </a:ln>
        </p:spPr>
        <p:txBody>
          <a:bodyPr vert="horz" lIns="83527" tIns="41031" rIns="83527" bIns="41031" rtlCol="0">
            <a:normAutofit/>
          </a:bodyPr>
          <a:lstStyle/>
          <a:p>
            <a:pPr algn="just">
              <a:lnSpc>
                <a:spcPct val="90000"/>
              </a:lnSpc>
              <a:buFontTx/>
              <a:buNone/>
            </a:pPr>
            <a:r>
              <a:rPr lang="en-US" altLang="fr-FR" sz="2585" b="1" dirty="0"/>
              <a:t>	</a:t>
            </a:r>
          </a:p>
          <a:p>
            <a:pPr algn="just">
              <a:lnSpc>
                <a:spcPct val="90000"/>
              </a:lnSpc>
              <a:buFontTx/>
              <a:buNone/>
            </a:pPr>
            <a:r>
              <a:rPr lang="en-US" altLang="fr-FR" sz="2585" b="1" dirty="0"/>
              <a:t>	- Discuss the challenges of measuring economic profits and indicate how approaches like market value added (MVA) and economic value added (EVA®) can be used </a:t>
            </a:r>
            <a:r>
              <a:rPr lang="en-US" altLang="fr-FR" sz="2585" b="1" u="sng" dirty="0"/>
              <a:t>to assess the wealth created by managers.</a:t>
            </a:r>
          </a:p>
          <a:p>
            <a:pPr algn="just">
              <a:lnSpc>
                <a:spcPct val="90000"/>
              </a:lnSpc>
              <a:buFontTx/>
              <a:buNone/>
            </a:pPr>
            <a:endParaRPr lang="en-US" altLang="fr-FR" sz="2585" b="1" u="sng" dirty="0"/>
          </a:p>
          <a:p>
            <a:pPr algn="just">
              <a:lnSpc>
                <a:spcPct val="90000"/>
              </a:lnSpc>
              <a:buFontTx/>
              <a:buNone/>
            </a:pPr>
            <a:r>
              <a:rPr lang="en-US" altLang="fr-FR" sz="2585" b="1" dirty="0"/>
              <a:t>	- Implement the </a:t>
            </a:r>
            <a:r>
              <a:rPr lang="en-US" altLang="fr-FR" sz="2585" b="1" u="sng" dirty="0"/>
              <a:t>Value Based Management</a:t>
            </a:r>
            <a:r>
              <a:rPr lang="en-US" altLang="fr-FR" sz="2585" b="1" dirty="0"/>
              <a:t> Model.</a:t>
            </a:r>
          </a:p>
          <a:p>
            <a:pPr algn="just">
              <a:lnSpc>
                <a:spcPct val="90000"/>
              </a:lnSpc>
              <a:buFontTx/>
              <a:buNone/>
            </a:pPr>
            <a:endParaRPr lang="en-US" altLang="fr-FR" sz="2585" b="1" dirty="0"/>
          </a:p>
          <a:p>
            <a:pPr algn="just">
              <a:lnSpc>
                <a:spcPct val="90000"/>
              </a:lnSpc>
              <a:buFontTx/>
              <a:buNone/>
            </a:pPr>
            <a:r>
              <a:rPr lang="en-US" altLang="fr-FR" sz="2585" b="1" dirty="0"/>
              <a:t>	</a:t>
            </a:r>
          </a:p>
        </p:txBody>
      </p:sp>
      <p:sp>
        <p:nvSpPr>
          <p:cNvPr id="5124" name="Espace réservé de la date 1">
            <a:extLst>
              <a:ext uri="{FF2B5EF4-FFF2-40B4-BE49-F238E27FC236}">
                <a16:creationId xmlns:a16="http://schemas.microsoft.com/office/drawing/2014/main" id="{CFEDCC82-DFF3-425E-A66F-D85CE909E691}"/>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anim calcmode="lin" valueType="num">
                                      <p:cBhvr additive="base">
                                        <p:cTn id="19"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 calcmode="lin" valueType="num">
                                      <p:cBhvr additive="base">
                                        <p:cTn id="25"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A25096-BCB5-4EDA-AA00-47513B521BB3}"/>
              </a:ext>
            </a:extLst>
          </p:cNvPr>
          <p:cNvSpPr>
            <a:spLocks noGrp="1" noChangeArrowheads="1"/>
          </p:cNvSpPr>
          <p:nvPr>
            <p:ph type="title"/>
          </p:nvPr>
        </p:nvSpPr>
        <p:spPr>
          <a:xfrm>
            <a:off x="685800" y="826477"/>
            <a:ext cx="7772400" cy="914400"/>
          </a:xfrm>
          <a:solidFill>
            <a:schemeClr val="accent5"/>
          </a:solidFill>
          <a:ln>
            <a:solidFill>
              <a:schemeClr val="tx1"/>
            </a:solidFill>
          </a:ln>
        </p:spPr>
        <p:txBody>
          <a:bodyPr/>
          <a:lstStyle/>
          <a:p>
            <a:pPr>
              <a:defRPr/>
            </a:pPr>
            <a:r>
              <a:rPr lang="en-US" altLang="fr-FR" sz="2954" b="1" dirty="0"/>
              <a:t>Measuring Economic Profits</a:t>
            </a:r>
          </a:p>
        </p:txBody>
      </p:sp>
      <p:sp>
        <p:nvSpPr>
          <p:cNvPr id="7171" name="Rectangle 3">
            <a:extLst>
              <a:ext uri="{FF2B5EF4-FFF2-40B4-BE49-F238E27FC236}">
                <a16:creationId xmlns:a16="http://schemas.microsoft.com/office/drawing/2014/main" id="{1CB5427B-1134-43EA-900A-5A96968D69F0}"/>
              </a:ext>
            </a:extLst>
          </p:cNvPr>
          <p:cNvSpPr>
            <a:spLocks noGrp="1" noChangeArrowheads="1"/>
          </p:cNvSpPr>
          <p:nvPr>
            <p:ph type="body" idx="1"/>
          </p:nvPr>
        </p:nvSpPr>
        <p:spPr>
          <a:xfrm>
            <a:off x="533400" y="1881554"/>
            <a:ext cx="7772400" cy="4431323"/>
          </a:xfrm>
        </p:spPr>
        <p:txBody>
          <a:bodyPr>
            <a:normAutofit lnSpcReduction="10000"/>
          </a:bodyPr>
          <a:lstStyle/>
          <a:p>
            <a:pPr marL="0" indent="0" algn="just">
              <a:buNone/>
            </a:pPr>
            <a:r>
              <a:rPr lang="en-US" altLang="fr-FR" b="1"/>
              <a:t>Part of the challenge of designing executive compensation systems is that accounting measures of profitability may not reflect the economic profitability being created in a given year. Two ways that can be used to measure the wealth created by manager are:</a:t>
            </a:r>
          </a:p>
          <a:p>
            <a:pPr marL="422041" lvl="1" indent="-316531">
              <a:lnSpc>
                <a:spcPct val="150000"/>
              </a:lnSpc>
            </a:pPr>
            <a:r>
              <a:rPr lang="en-US" altLang="fr-FR" sz="2954" b="1"/>
              <a:t>Market Value Added : MVA</a:t>
            </a:r>
          </a:p>
          <a:p>
            <a:pPr marL="422041" lvl="1" indent="-316531"/>
            <a:r>
              <a:rPr lang="en-US" altLang="fr-FR" sz="2954" b="1"/>
              <a:t>Economic Value Added : EVA®</a:t>
            </a:r>
          </a:p>
        </p:txBody>
      </p:sp>
      <p:sp>
        <p:nvSpPr>
          <p:cNvPr id="7172" name="Espace réservé de la date 1">
            <a:extLst>
              <a:ext uri="{FF2B5EF4-FFF2-40B4-BE49-F238E27FC236}">
                <a16:creationId xmlns:a16="http://schemas.microsoft.com/office/drawing/2014/main" id="{59A0319B-D590-40D7-AB66-0EA14AC6EBFC}"/>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2780928"/>
            <a:ext cx="8459787" cy="923330"/>
          </a:xfrm>
          <a:prstGeom prst="rect">
            <a:avLst/>
          </a:prstGeom>
          <a:noFill/>
          <a:ln w="9525">
            <a:noFill/>
            <a:miter lim="800000"/>
            <a:headEnd/>
            <a:tailEnd/>
          </a:ln>
        </p:spPr>
        <p:txBody>
          <a:bodyPr>
            <a:spAutoFit/>
          </a:bodyPr>
          <a:lstStyle/>
          <a:p>
            <a:pPr algn="l"/>
            <a:endParaRPr lang="en-US" dirty="0"/>
          </a:p>
          <a:p>
            <a:pPr marL="522288" lvl="1" indent="-342900" algn="l">
              <a:buFont typeface="+mj-lt"/>
              <a:buAutoNum type="arabicPeriod"/>
            </a:pPr>
            <a:r>
              <a:rPr lang="en-US" dirty="0"/>
              <a:t>What long-term investments should the firm take on?</a:t>
            </a:r>
          </a:p>
          <a:p>
            <a:pPr marL="358775" lvl="2" algn="l"/>
            <a:r>
              <a:rPr lang="en-US" dirty="0"/>
              <a:t>	Capital Budgeting </a:t>
            </a:r>
            <a:r>
              <a:rPr lang="en-US" i="1" dirty="0"/>
              <a:t>(</a:t>
            </a:r>
            <a:r>
              <a:rPr lang="en-US" i="1" dirty="0" err="1"/>
              <a:t>choix</a:t>
            </a:r>
            <a:r>
              <a:rPr lang="en-US" i="1" dirty="0"/>
              <a:t> </a:t>
            </a:r>
            <a:r>
              <a:rPr lang="en-US" i="1" dirty="0" err="1"/>
              <a:t>d’investissement</a:t>
            </a:r>
            <a:r>
              <a:rPr lang="en-US" i="1" dirty="0"/>
              <a:t>)</a:t>
            </a:r>
            <a:endParaRPr lang="en-US" dirty="0"/>
          </a:p>
        </p:txBody>
      </p:sp>
      <p:sp>
        <p:nvSpPr>
          <p:cNvPr id="11" name="AutoShape 8"/>
          <p:cNvSpPr>
            <a:spLocks noChangeArrowheads="1"/>
          </p:cNvSpPr>
          <p:nvPr/>
        </p:nvSpPr>
        <p:spPr bwMode="auto">
          <a:xfrm>
            <a:off x="1187450" y="3471655"/>
            <a:ext cx="360363" cy="71437"/>
          </a:xfrm>
          <a:prstGeom prst="rightArrow">
            <a:avLst>
              <a:gd name="adj1" fmla="val 50000"/>
              <a:gd name="adj2" fmla="val 126112"/>
            </a:avLst>
          </a:prstGeom>
          <a:solidFill>
            <a:schemeClr val="accent1"/>
          </a:solidFill>
          <a:ln w="9525">
            <a:solidFill>
              <a:schemeClr val="tx1"/>
            </a:solidFill>
            <a:miter lim="800000"/>
            <a:headEnd/>
            <a:tailEnd/>
          </a:ln>
        </p:spPr>
        <p:txBody>
          <a:bodyPr wrap="none" anchor="ctr"/>
          <a:lstStyle/>
          <a:p>
            <a:endParaRPr lang="fr-FR"/>
          </a:p>
        </p:txBody>
      </p:sp>
      <p:sp>
        <p:nvSpPr>
          <p:cNvPr id="12" name="AutoShape 9"/>
          <p:cNvSpPr>
            <a:spLocks noChangeArrowheads="1"/>
          </p:cNvSpPr>
          <p:nvPr/>
        </p:nvSpPr>
        <p:spPr bwMode="auto">
          <a:xfrm>
            <a:off x="1187450" y="4437682"/>
            <a:ext cx="360363" cy="71438"/>
          </a:xfrm>
          <a:prstGeom prst="rightArrow">
            <a:avLst>
              <a:gd name="adj1" fmla="val 50000"/>
              <a:gd name="adj2" fmla="val 126110"/>
            </a:avLst>
          </a:prstGeom>
          <a:solidFill>
            <a:schemeClr val="accent1"/>
          </a:solidFill>
          <a:ln w="9525">
            <a:solidFill>
              <a:schemeClr val="tx1"/>
            </a:solidFill>
            <a:miter lim="800000"/>
            <a:headEnd/>
            <a:tailEnd/>
          </a:ln>
        </p:spPr>
        <p:txBody>
          <a:bodyPr wrap="none" anchor="ctr"/>
          <a:lstStyle/>
          <a:p>
            <a:endParaRPr lang="fr-FR"/>
          </a:p>
        </p:txBody>
      </p:sp>
      <p:sp>
        <p:nvSpPr>
          <p:cNvPr id="13" name="AutoShape 10"/>
          <p:cNvSpPr>
            <a:spLocks noChangeArrowheads="1"/>
          </p:cNvSpPr>
          <p:nvPr/>
        </p:nvSpPr>
        <p:spPr bwMode="auto">
          <a:xfrm>
            <a:off x="1187624" y="5373216"/>
            <a:ext cx="360362" cy="71438"/>
          </a:xfrm>
          <a:prstGeom prst="rightArrow">
            <a:avLst>
              <a:gd name="adj1" fmla="val 50000"/>
              <a:gd name="adj2" fmla="val 126110"/>
            </a:avLst>
          </a:prstGeom>
          <a:solidFill>
            <a:schemeClr val="accent1"/>
          </a:solidFill>
          <a:ln w="9525">
            <a:solidFill>
              <a:schemeClr val="tx1"/>
            </a:solidFill>
            <a:miter lim="800000"/>
            <a:headEnd/>
            <a:tailEnd/>
          </a:ln>
        </p:spPr>
        <p:txBody>
          <a:bodyPr wrap="none" anchor="ctr"/>
          <a:lstStyle/>
          <a:p>
            <a:endParaRPr lang="fr-FR"/>
          </a:p>
        </p:txBody>
      </p:sp>
      <p:sp>
        <p:nvSpPr>
          <p:cNvPr id="14" name="Rectangle 5"/>
          <p:cNvSpPr>
            <a:spLocks noChangeArrowheads="1"/>
          </p:cNvSpPr>
          <p:nvPr/>
        </p:nvSpPr>
        <p:spPr bwMode="auto">
          <a:xfrm>
            <a:off x="827088" y="1618866"/>
            <a:ext cx="7772400" cy="369974"/>
          </a:xfrm>
          <a:prstGeom prst="rect">
            <a:avLst/>
          </a:prstGeom>
          <a:noFill/>
          <a:ln w="9525">
            <a:noFill/>
            <a:miter lim="800000"/>
            <a:headEnd/>
            <a:tailEnd/>
          </a:ln>
        </p:spPr>
        <p:txBody>
          <a:bodyPr lIns="92075" tIns="46038" rIns="92075" bIns="46038">
            <a:spAutoFit/>
          </a:bodyPr>
          <a:lstStyle/>
          <a:p>
            <a:pPr algn="l" eaLnBrk="0" hangingPunct="0">
              <a:spcBef>
                <a:spcPct val="20000"/>
              </a:spcBef>
            </a:pPr>
            <a:r>
              <a:rPr lang="en-US" b="1" dirty="0"/>
              <a:t>Field of finance which analyses the financial decisions undertaken by a firm.</a:t>
            </a:r>
          </a:p>
        </p:txBody>
      </p:sp>
      <p:sp>
        <p:nvSpPr>
          <p:cNvPr id="15" name="Rectangle 5"/>
          <p:cNvSpPr>
            <a:spLocks noChangeArrowheads="1"/>
          </p:cNvSpPr>
          <p:nvPr/>
        </p:nvSpPr>
        <p:spPr bwMode="auto">
          <a:xfrm>
            <a:off x="832048" y="2410954"/>
            <a:ext cx="7772400" cy="369974"/>
          </a:xfrm>
          <a:prstGeom prst="rect">
            <a:avLst/>
          </a:prstGeom>
          <a:noFill/>
          <a:ln w="9525">
            <a:noFill/>
            <a:miter lim="800000"/>
            <a:headEnd/>
            <a:tailEnd/>
          </a:ln>
        </p:spPr>
        <p:txBody>
          <a:bodyPr lIns="92075" tIns="46038" rIns="92075" bIns="46038">
            <a:spAutoFit/>
          </a:bodyPr>
          <a:lstStyle/>
          <a:p>
            <a:pPr algn="l"/>
            <a:r>
              <a:rPr lang="en-US" b="1" dirty="0"/>
              <a:t>Some important questions that are answered using financial management:</a:t>
            </a:r>
          </a:p>
        </p:txBody>
      </p:sp>
      <p:sp>
        <p:nvSpPr>
          <p:cNvPr id="16" name="Rectangle 5"/>
          <p:cNvSpPr>
            <a:spLocks noChangeArrowheads="1"/>
          </p:cNvSpPr>
          <p:nvPr/>
        </p:nvSpPr>
        <p:spPr bwMode="auto">
          <a:xfrm>
            <a:off x="684213" y="4005064"/>
            <a:ext cx="8459787" cy="923330"/>
          </a:xfrm>
          <a:prstGeom prst="rect">
            <a:avLst/>
          </a:prstGeom>
          <a:noFill/>
          <a:ln w="9525">
            <a:noFill/>
            <a:miter lim="800000"/>
            <a:headEnd/>
            <a:tailEnd/>
          </a:ln>
        </p:spPr>
        <p:txBody>
          <a:bodyPr>
            <a:spAutoFit/>
          </a:bodyPr>
          <a:lstStyle/>
          <a:p>
            <a:pPr marL="522288" lvl="1" indent="-342900" algn="l">
              <a:buFont typeface="+mj-lt"/>
              <a:buAutoNum type="arabicPeriod" startAt="2"/>
            </a:pPr>
            <a:r>
              <a:rPr lang="en-US" dirty="0"/>
              <a:t>Where will the firm get the financing to pay for the long-term investment? </a:t>
            </a:r>
          </a:p>
          <a:p>
            <a:pPr marL="179388" lvl="1" algn="l"/>
            <a:r>
              <a:rPr lang="en-US" dirty="0"/>
              <a:t>	Financing policy (</a:t>
            </a:r>
            <a:r>
              <a:rPr lang="en-US" i="1" dirty="0"/>
              <a:t>politique de </a:t>
            </a:r>
            <a:r>
              <a:rPr lang="en-US" i="1" dirty="0" err="1"/>
              <a:t>financement</a:t>
            </a:r>
            <a:r>
              <a:rPr lang="en-US" i="1" dirty="0"/>
              <a:t>) including or not the dividends policy</a:t>
            </a:r>
          </a:p>
        </p:txBody>
      </p:sp>
      <p:sp>
        <p:nvSpPr>
          <p:cNvPr id="17" name="Rectangle 5"/>
          <p:cNvSpPr>
            <a:spLocks noChangeArrowheads="1"/>
          </p:cNvSpPr>
          <p:nvPr/>
        </p:nvSpPr>
        <p:spPr bwMode="auto">
          <a:xfrm>
            <a:off x="684213" y="4941168"/>
            <a:ext cx="8459787" cy="646331"/>
          </a:xfrm>
          <a:prstGeom prst="rect">
            <a:avLst/>
          </a:prstGeom>
          <a:noFill/>
          <a:ln w="9525">
            <a:noFill/>
            <a:miter lim="800000"/>
            <a:headEnd/>
            <a:tailEnd/>
          </a:ln>
        </p:spPr>
        <p:txBody>
          <a:bodyPr>
            <a:spAutoFit/>
          </a:bodyPr>
          <a:lstStyle/>
          <a:p>
            <a:pPr marL="522288" lvl="1" indent="-342900" algn="l">
              <a:buFont typeface="+mj-lt"/>
              <a:buAutoNum type="arabicPeriod" startAt="3"/>
            </a:pPr>
            <a:r>
              <a:rPr lang="en-US" dirty="0"/>
              <a:t>How will we manage the everyday financial activities of the firm?</a:t>
            </a:r>
          </a:p>
          <a:p>
            <a:pPr marL="717550" lvl="4" algn="l"/>
            <a:r>
              <a:rPr lang="en-US" dirty="0">
                <a:latin typeface="Arial" charset="0"/>
              </a:rPr>
              <a:t>	</a:t>
            </a:r>
            <a:r>
              <a:rPr lang="en-US" dirty="0"/>
              <a:t>Working capital management </a:t>
            </a:r>
            <a:r>
              <a:rPr lang="en-US" i="1" dirty="0"/>
              <a:t>(gestion financière à court </a:t>
            </a:r>
            <a:r>
              <a:rPr lang="en-US" i="1" dirty="0" err="1"/>
              <a:t>terme</a:t>
            </a:r>
            <a:r>
              <a:rPr lang="en-US" i="1" dirty="0"/>
              <a:t>)</a:t>
            </a:r>
          </a:p>
        </p:txBody>
      </p:sp>
      <p:sp>
        <p:nvSpPr>
          <p:cNvPr id="20" name="Espace réservé du numéro de diapositive 19"/>
          <p:cNvSpPr>
            <a:spLocks noGrp="1"/>
          </p:cNvSpPr>
          <p:nvPr>
            <p:ph type="sldNum" sz="quarter" idx="4294967295"/>
          </p:nvPr>
        </p:nvSpPr>
        <p:spPr>
          <a:xfrm>
            <a:off x="6974904" y="6453336"/>
            <a:ext cx="2133600" cy="365125"/>
          </a:xfrm>
        </p:spPr>
        <p:txBody>
          <a:bodyPr/>
          <a:lstStyle/>
          <a:p>
            <a:fld id="{68B63003-A09D-474D-9BEE-5C2490413304}" type="slidenum">
              <a:rPr lang="fr-FR" smtClean="0"/>
              <a:pPr/>
              <a:t>5</a:t>
            </a:fld>
            <a:endParaRPr lang="fr-FR"/>
          </a:p>
        </p:txBody>
      </p:sp>
      <p:sp>
        <p:nvSpPr>
          <p:cNvPr id="21" name="Rectangle 185"/>
          <p:cNvSpPr>
            <a:spLocks noChangeArrowheads="1"/>
          </p:cNvSpPr>
          <p:nvPr/>
        </p:nvSpPr>
        <p:spPr bwMode="auto">
          <a:xfrm>
            <a:off x="0" y="152400"/>
            <a:ext cx="9144000" cy="914400"/>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What is financial management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p:bldP spid="15" grpId="0"/>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FCDEFB4-2ADE-47CB-BDCE-E22C12520159}"/>
              </a:ext>
            </a:extLst>
          </p:cNvPr>
          <p:cNvSpPr>
            <a:spLocks noGrp="1" noChangeArrowheads="1"/>
          </p:cNvSpPr>
          <p:nvPr>
            <p:ph type="title"/>
          </p:nvPr>
        </p:nvSpPr>
        <p:spPr>
          <a:xfrm>
            <a:off x="762000" y="615462"/>
            <a:ext cx="7772400" cy="1055077"/>
          </a:xfrm>
          <a:solidFill>
            <a:schemeClr val="accent5"/>
          </a:solidFill>
          <a:ln>
            <a:solidFill>
              <a:schemeClr val="tx1"/>
            </a:solidFill>
          </a:ln>
        </p:spPr>
        <p:txBody>
          <a:bodyPr/>
          <a:lstStyle/>
          <a:p>
            <a:pPr>
              <a:defRPr/>
            </a:pPr>
            <a:r>
              <a:rPr lang="en-US" altLang="fr-FR" b="1" dirty="0"/>
              <a:t>Market Value Added</a:t>
            </a:r>
          </a:p>
        </p:txBody>
      </p:sp>
      <p:sp>
        <p:nvSpPr>
          <p:cNvPr id="8195" name="Rectangle 3">
            <a:extLst>
              <a:ext uri="{FF2B5EF4-FFF2-40B4-BE49-F238E27FC236}">
                <a16:creationId xmlns:a16="http://schemas.microsoft.com/office/drawing/2014/main" id="{3EB8CD6B-FF4E-4EAA-A9D9-0E4A3048C477}"/>
              </a:ext>
            </a:extLst>
          </p:cNvPr>
          <p:cNvSpPr>
            <a:spLocks noGrp="1" noChangeArrowheads="1"/>
          </p:cNvSpPr>
          <p:nvPr>
            <p:ph type="body" idx="1"/>
          </p:nvPr>
        </p:nvSpPr>
        <p:spPr/>
        <p:txBody>
          <a:bodyPr/>
          <a:lstStyle/>
          <a:p>
            <a:pPr>
              <a:buFontTx/>
              <a:buNone/>
            </a:pPr>
            <a:r>
              <a:rPr lang="en-US" altLang="fr-FR" b="1"/>
              <a:t>MVA = Firm Value - Invested Capital</a:t>
            </a:r>
          </a:p>
          <a:p>
            <a:pPr>
              <a:buFontTx/>
              <a:buNone/>
            </a:pPr>
            <a:endParaRPr lang="en-US" altLang="fr-FR" b="1"/>
          </a:p>
          <a:p>
            <a:pPr>
              <a:buFontTx/>
              <a:buNone/>
            </a:pPr>
            <a:r>
              <a:rPr lang="en-US" altLang="fr-FR" b="1">
                <a:solidFill>
                  <a:srgbClr val="0000FF"/>
                </a:solidFill>
              </a:rPr>
              <a:t>Firm value</a:t>
            </a:r>
            <a:r>
              <a:rPr lang="en-US" altLang="fr-FR" b="1"/>
              <a:t> = market value of the firm’s outstanding debt and equity securities.</a:t>
            </a:r>
          </a:p>
          <a:p>
            <a:pPr>
              <a:buFontTx/>
              <a:buNone/>
            </a:pPr>
            <a:endParaRPr lang="en-US" altLang="fr-FR" sz="1477" b="1"/>
          </a:p>
          <a:p>
            <a:pPr>
              <a:buFontTx/>
              <a:buNone/>
            </a:pPr>
            <a:r>
              <a:rPr lang="en-US" altLang="fr-FR" b="1">
                <a:solidFill>
                  <a:srgbClr val="0000FF"/>
                </a:solidFill>
              </a:rPr>
              <a:t>Invested</a:t>
            </a:r>
            <a:r>
              <a:rPr lang="en-US" altLang="fr-FR" b="1"/>
              <a:t> </a:t>
            </a:r>
            <a:r>
              <a:rPr lang="en-US" altLang="fr-FR" b="1">
                <a:solidFill>
                  <a:srgbClr val="0000FF"/>
                </a:solidFill>
              </a:rPr>
              <a:t>Capital</a:t>
            </a:r>
            <a:r>
              <a:rPr lang="en-US" altLang="fr-FR" b="1"/>
              <a:t> =  the sum total of the funds that have been invested in the firm.</a:t>
            </a:r>
          </a:p>
        </p:txBody>
      </p:sp>
      <p:sp>
        <p:nvSpPr>
          <p:cNvPr id="8196" name="Espace réservé de la date 1">
            <a:extLst>
              <a:ext uri="{FF2B5EF4-FFF2-40B4-BE49-F238E27FC236}">
                <a16:creationId xmlns:a16="http://schemas.microsoft.com/office/drawing/2014/main" id="{1399C703-5E57-4EC4-BE84-269F2390C1A1}"/>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738A180-F351-4C39-A71B-BDA4902B7F7F}"/>
              </a:ext>
            </a:extLst>
          </p:cNvPr>
          <p:cNvSpPr>
            <a:spLocks noGrp="1" noChangeArrowheads="1"/>
          </p:cNvSpPr>
          <p:nvPr>
            <p:ph type="title"/>
          </p:nvPr>
        </p:nvSpPr>
        <p:spPr>
          <a:solidFill>
            <a:schemeClr val="accent5"/>
          </a:solidFill>
          <a:ln>
            <a:solidFill>
              <a:schemeClr val="tx1"/>
            </a:solidFill>
          </a:ln>
        </p:spPr>
        <p:txBody>
          <a:bodyPr/>
          <a:lstStyle/>
          <a:p>
            <a:pPr>
              <a:defRPr/>
            </a:pPr>
            <a:r>
              <a:rPr lang="en-US" altLang="fr-FR" sz="3323" b="1" dirty="0"/>
              <a:t>Market Value Added (MVA)</a:t>
            </a:r>
          </a:p>
        </p:txBody>
      </p:sp>
      <p:sp>
        <p:nvSpPr>
          <p:cNvPr id="9219" name="Rectangle 3">
            <a:extLst>
              <a:ext uri="{FF2B5EF4-FFF2-40B4-BE49-F238E27FC236}">
                <a16:creationId xmlns:a16="http://schemas.microsoft.com/office/drawing/2014/main" id="{4A612786-A7C9-4283-9F34-EBD073FF1ECE}"/>
              </a:ext>
            </a:extLst>
          </p:cNvPr>
          <p:cNvSpPr>
            <a:spLocks noChangeArrowheads="1"/>
          </p:cNvSpPr>
          <p:nvPr/>
        </p:nvSpPr>
        <p:spPr bwMode="auto">
          <a:xfrm>
            <a:off x="304800" y="2092569"/>
            <a:ext cx="8686800" cy="3853962"/>
          </a:xfrm>
          <a:prstGeom prst="rect">
            <a:avLst/>
          </a:prstGeom>
          <a:solidFill>
            <a:schemeClr val="bg1"/>
          </a:solidFill>
          <a:ln w="9525">
            <a:solidFill>
              <a:schemeClr val="tx1"/>
            </a:solidFill>
            <a:miter lim="800000"/>
            <a:headEnd/>
            <a:tailEnd/>
          </a:ln>
        </p:spPr>
        <p:txBody>
          <a:bodyPr lIns="83527" tIns="41031" rIns="83527" bIns="41031"/>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20000"/>
              </a:lnSpc>
              <a:buFontTx/>
              <a:buNone/>
            </a:pPr>
            <a:r>
              <a:rPr lang="en-US" altLang="fr-FR" sz="2585" b="1" dirty="0"/>
              <a:t>MVA measures </a:t>
            </a:r>
            <a:r>
              <a:rPr lang="en-US" altLang="fr-FR" sz="2585" b="1" u="sng" dirty="0"/>
              <a:t>shareholder wealth creation</a:t>
            </a:r>
            <a:r>
              <a:rPr lang="en-US" altLang="fr-FR" sz="2585" b="1" dirty="0"/>
              <a:t> by looking at the difference between the market value of the firm’s common stock (market capitalization) and the capital supplied by shareholders :</a:t>
            </a:r>
          </a:p>
          <a:p>
            <a:pPr algn="just">
              <a:lnSpc>
                <a:spcPct val="120000"/>
              </a:lnSpc>
              <a:buFontTx/>
              <a:buNone/>
            </a:pPr>
            <a:endParaRPr lang="en-US" altLang="fr-FR" sz="2585" b="1" dirty="0"/>
          </a:p>
          <a:p>
            <a:pPr algn="just">
              <a:lnSpc>
                <a:spcPct val="120000"/>
              </a:lnSpc>
              <a:buFontTx/>
              <a:buNone/>
            </a:pPr>
            <a:r>
              <a:rPr lang="en-US" altLang="fr-FR" sz="2585" b="1" dirty="0"/>
              <a:t>MVA = Market Value of the Common Stock - Equity Capital</a:t>
            </a:r>
          </a:p>
          <a:p>
            <a:pPr>
              <a:lnSpc>
                <a:spcPct val="120000"/>
              </a:lnSpc>
              <a:buFontTx/>
              <a:buNone/>
            </a:pPr>
            <a:r>
              <a:rPr lang="en-US" altLang="fr-FR" sz="2585" b="1" dirty="0"/>
              <a:t>(implied assumption?)</a:t>
            </a:r>
          </a:p>
          <a:p>
            <a:pPr algn="just">
              <a:lnSpc>
                <a:spcPct val="120000"/>
              </a:lnSpc>
              <a:buFontTx/>
              <a:buNone/>
            </a:pPr>
            <a:endParaRPr lang="en-US" altLang="fr-FR" sz="2954" b="1" dirty="0"/>
          </a:p>
        </p:txBody>
      </p:sp>
      <p:sp>
        <p:nvSpPr>
          <p:cNvPr id="9220" name="Espace réservé de la date 1">
            <a:extLst>
              <a:ext uri="{FF2B5EF4-FFF2-40B4-BE49-F238E27FC236}">
                <a16:creationId xmlns:a16="http://schemas.microsoft.com/office/drawing/2014/main" id="{3C6CC8E4-2D92-4574-B157-3E0EC8F0795A}"/>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747F921-CD79-4DD9-854A-8DC1560ACA37}"/>
              </a:ext>
            </a:extLst>
          </p:cNvPr>
          <p:cNvSpPr>
            <a:spLocks noGrp="1" noChangeArrowheads="1"/>
          </p:cNvSpPr>
          <p:nvPr>
            <p:ph type="title"/>
          </p:nvPr>
        </p:nvSpPr>
        <p:spPr>
          <a:solidFill>
            <a:schemeClr val="accent5"/>
          </a:solidFill>
          <a:ln>
            <a:solidFill>
              <a:schemeClr val="tx1"/>
            </a:solidFill>
          </a:ln>
        </p:spPr>
        <p:txBody>
          <a:bodyPr/>
          <a:lstStyle/>
          <a:p>
            <a:pPr>
              <a:defRPr/>
            </a:pPr>
            <a:r>
              <a:rPr lang="en-US" altLang="fr-FR" sz="3323" b="1" dirty="0"/>
              <a:t>Calculating MVA - </a:t>
            </a:r>
            <a:br>
              <a:rPr lang="en-US" altLang="fr-FR" sz="3323" b="1" dirty="0"/>
            </a:br>
            <a:r>
              <a:rPr lang="en-US" altLang="fr-FR" sz="3323" b="1" dirty="0"/>
              <a:t>Occidental Petroleum (OXY)</a:t>
            </a:r>
          </a:p>
        </p:txBody>
      </p:sp>
      <p:sp>
        <p:nvSpPr>
          <p:cNvPr id="10243" name="Rectangle 3">
            <a:extLst>
              <a:ext uri="{FF2B5EF4-FFF2-40B4-BE49-F238E27FC236}">
                <a16:creationId xmlns:a16="http://schemas.microsoft.com/office/drawing/2014/main" id="{BD0F8619-6D56-4C15-82C7-55F157954803}"/>
              </a:ext>
            </a:extLst>
          </p:cNvPr>
          <p:cNvSpPr>
            <a:spLocks noChangeArrowheads="1"/>
          </p:cNvSpPr>
          <p:nvPr/>
        </p:nvSpPr>
        <p:spPr bwMode="auto">
          <a:xfrm>
            <a:off x="609600" y="2036885"/>
            <a:ext cx="8001000" cy="3853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83527" tIns="41031" rIns="83527" bIns="41031"/>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20000"/>
              </a:lnSpc>
              <a:buFontTx/>
              <a:buNone/>
            </a:pPr>
            <a:endParaRPr lang="en-US" altLang="fr-FR" sz="2585" b="1"/>
          </a:p>
          <a:p>
            <a:pPr algn="just">
              <a:lnSpc>
                <a:spcPct val="120000"/>
              </a:lnSpc>
              <a:buFontTx/>
              <a:buNone/>
            </a:pPr>
            <a:r>
              <a:rPr lang="en-US" altLang="fr-FR" sz="2585" b="1"/>
              <a:t>Market Value of Common Stock     = $29.25/share</a:t>
            </a:r>
          </a:p>
          <a:p>
            <a:pPr algn="just">
              <a:lnSpc>
                <a:spcPct val="120000"/>
              </a:lnSpc>
              <a:buFontTx/>
              <a:buNone/>
            </a:pPr>
            <a:r>
              <a:rPr lang="en-US" altLang="fr-FR" sz="2585" b="1"/>
              <a:t>Share Outstanding 		     = 341.126 million</a:t>
            </a:r>
          </a:p>
          <a:p>
            <a:pPr algn="just">
              <a:lnSpc>
                <a:spcPct val="120000"/>
              </a:lnSpc>
              <a:buFontTx/>
              <a:buNone/>
            </a:pPr>
            <a:r>
              <a:rPr lang="en-US" altLang="fr-FR" sz="2585" b="1"/>
              <a:t>Book Value of the Common Stock = $3.109 billion</a:t>
            </a:r>
          </a:p>
          <a:p>
            <a:pPr algn="just">
              <a:lnSpc>
                <a:spcPct val="120000"/>
              </a:lnSpc>
              <a:buFontTx/>
              <a:buNone/>
            </a:pPr>
            <a:r>
              <a:rPr lang="en-US" altLang="fr-FR" sz="2585" b="1"/>
              <a:t>MVA = $29.25 * (341.126 million shares) - $3.109 billion  = $6.869 billion USD</a:t>
            </a:r>
          </a:p>
        </p:txBody>
      </p:sp>
      <p:sp>
        <p:nvSpPr>
          <p:cNvPr id="10244" name="Espace réservé de la date 1">
            <a:extLst>
              <a:ext uri="{FF2B5EF4-FFF2-40B4-BE49-F238E27FC236}">
                <a16:creationId xmlns:a16="http://schemas.microsoft.com/office/drawing/2014/main" id="{E847B1BA-2D22-4627-877A-E37709F2A562}"/>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02033A-E428-4A74-A573-E7623E3E217E}"/>
              </a:ext>
            </a:extLst>
          </p:cNvPr>
          <p:cNvSpPr>
            <a:spLocks noGrp="1" noChangeArrowheads="1"/>
          </p:cNvSpPr>
          <p:nvPr>
            <p:ph type="title"/>
          </p:nvPr>
        </p:nvSpPr>
        <p:spPr>
          <a:xfrm>
            <a:off x="517281" y="896815"/>
            <a:ext cx="7772400" cy="1055077"/>
          </a:xfrm>
          <a:solidFill>
            <a:schemeClr val="accent5"/>
          </a:solidFill>
          <a:ln>
            <a:solidFill>
              <a:schemeClr val="tx1"/>
            </a:solidFill>
          </a:ln>
        </p:spPr>
        <p:txBody>
          <a:bodyPr>
            <a:normAutofit fontScale="90000"/>
          </a:bodyPr>
          <a:lstStyle/>
          <a:p>
            <a:pPr>
              <a:defRPr/>
            </a:pPr>
            <a:r>
              <a:rPr lang="en-US" altLang="fr-FR" sz="3323" b="1" dirty="0"/>
              <a:t>Top Creators of Shareholder Value</a:t>
            </a:r>
            <a:br>
              <a:rPr lang="en-US" altLang="fr-FR" sz="3323" b="1" dirty="0"/>
            </a:br>
            <a:endParaRPr lang="en-US" altLang="fr-FR" sz="3323" b="1" dirty="0"/>
          </a:p>
        </p:txBody>
      </p:sp>
      <p:sp>
        <p:nvSpPr>
          <p:cNvPr id="102403" name="Rectangle 3">
            <a:extLst>
              <a:ext uri="{FF2B5EF4-FFF2-40B4-BE49-F238E27FC236}">
                <a16:creationId xmlns:a16="http://schemas.microsoft.com/office/drawing/2014/main" id="{F411ACD7-F63A-42FE-8136-62E292735DE4}"/>
              </a:ext>
            </a:extLst>
          </p:cNvPr>
          <p:cNvSpPr>
            <a:spLocks noGrp="1" noChangeArrowheads="1"/>
          </p:cNvSpPr>
          <p:nvPr>
            <p:ph type="body" idx="1"/>
          </p:nvPr>
        </p:nvSpPr>
        <p:spPr>
          <a:xfrm>
            <a:off x="0" y="2092569"/>
            <a:ext cx="9144000" cy="3798277"/>
          </a:xfrm>
          <a:ln>
            <a:solidFill>
              <a:schemeClr val="tx1"/>
            </a:solidFill>
            <a:miter lim="800000"/>
            <a:headEnd/>
            <a:tailEnd/>
          </a:ln>
        </p:spPr>
        <p:txBody>
          <a:bodyPr>
            <a:normAutofit lnSpcReduction="10000"/>
          </a:bodyPr>
          <a:lstStyle/>
          <a:p>
            <a:pPr>
              <a:lnSpc>
                <a:spcPct val="80000"/>
              </a:lnSpc>
              <a:buFontTx/>
              <a:buNone/>
            </a:pPr>
            <a:r>
              <a:rPr lang="en-US" altLang="fr-FR" b="1"/>
              <a:t>			 		</a:t>
            </a:r>
            <a:r>
              <a:rPr lang="en-US" altLang="fr-FR" b="1">
                <a:solidFill>
                  <a:srgbClr val="0000FF"/>
                </a:solidFill>
              </a:rPr>
              <a:t>invested</a:t>
            </a:r>
            <a:r>
              <a:rPr lang="en-US" altLang="fr-FR" b="1">
                <a:solidFill>
                  <a:srgbClr val="FFFF00"/>
                </a:solidFill>
              </a:rPr>
              <a:t>     </a:t>
            </a:r>
            <a:r>
              <a:rPr lang="en-US" altLang="fr-FR" b="1">
                <a:solidFill>
                  <a:srgbClr val="0000FF"/>
                </a:solidFill>
              </a:rPr>
              <a:t>	</a:t>
            </a:r>
            <a:r>
              <a:rPr lang="en-US" altLang="fr-FR" b="1">
                <a:solidFill>
                  <a:srgbClr val="FFFF00"/>
                </a:solidFill>
              </a:rPr>
              <a:t>        </a:t>
            </a:r>
            <a:r>
              <a:rPr lang="en-US" altLang="fr-FR" b="1">
                <a:solidFill>
                  <a:srgbClr val="0000FF"/>
                </a:solidFill>
              </a:rPr>
              <a:t>cost</a:t>
            </a:r>
            <a:r>
              <a:rPr lang="en-US" altLang="fr-FR" b="1">
                <a:solidFill>
                  <a:srgbClr val="FFFF00"/>
                </a:solidFill>
              </a:rPr>
              <a:t> </a:t>
            </a:r>
            <a:r>
              <a:rPr lang="en-US" altLang="fr-FR" b="1">
                <a:solidFill>
                  <a:srgbClr val="0000FF"/>
                </a:solidFill>
              </a:rPr>
              <a:t>of</a:t>
            </a:r>
          </a:p>
          <a:p>
            <a:pPr>
              <a:lnSpc>
                <a:spcPct val="85000"/>
              </a:lnSpc>
              <a:buFontTx/>
              <a:buNone/>
            </a:pPr>
            <a:r>
              <a:rPr lang="en-US" altLang="fr-FR" b="1" u="sng">
                <a:solidFill>
                  <a:srgbClr val="FFFF00"/>
                </a:solidFill>
              </a:rPr>
              <a:t>			   </a:t>
            </a:r>
            <a:r>
              <a:rPr lang="en-US" altLang="fr-FR" b="1" u="sng">
                <a:solidFill>
                  <a:srgbClr val="0000FF"/>
                </a:solidFill>
              </a:rPr>
              <a:t>MVA</a:t>
            </a:r>
            <a:r>
              <a:rPr lang="en-US" altLang="fr-FR" b="1" u="sng">
                <a:solidFill>
                  <a:srgbClr val="FFFF00"/>
                </a:solidFill>
              </a:rPr>
              <a:t>      </a:t>
            </a:r>
            <a:r>
              <a:rPr lang="en-US" altLang="fr-FR" b="1" u="sng">
                <a:solidFill>
                  <a:srgbClr val="0000FF"/>
                </a:solidFill>
              </a:rPr>
              <a:t>capital</a:t>
            </a:r>
            <a:r>
              <a:rPr lang="en-US" altLang="fr-FR" b="1" u="sng">
                <a:solidFill>
                  <a:srgbClr val="FFFF00"/>
                </a:solidFill>
              </a:rPr>
              <a:t>      </a:t>
            </a:r>
            <a:r>
              <a:rPr lang="en-US" altLang="fr-FR" b="1" u="sng">
                <a:solidFill>
                  <a:srgbClr val="0000FF"/>
                </a:solidFill>
              </a:rPr>
              <a:t>return</a:t>
            </a:r>
            <a:r>
              <a:rPr lang="en-US" altLang="fr-FR" b="1" u="sng">
                <a:solidFill>
                  <a:srgbClr val="FFFF00"/>
                </a:solidFill>
              </a:rPr>
              <a:t>      </a:t>
            </a:r>
            <a:r>
              <a:rPr lang="en-US" altLang="fr-FR" b="1" u="sng">
                <a:solidFill>
                  <a:srgbClr val="0000FF"/>
                </a:solidFill>
              </a:rPr>
              <a:t>capital</a:t>
            </a:r>
          </a:p>
          <a:p>
            <a:pPr>
              <a:buFontTx/>
              <a:buNone/>
            </a:pPr>
            <a:r>
              <a:rPr lang="en-US" altLang="fr-FR" b="1"/>
              <a:t> </a:t>
            </a:r>
            <a:r>
              <a:rPr lang="en-US" altLang="fr-FR" b="1">
                <a:solidFill>
                  <a:srgbClr val="0000FF"/>
                </a:solidFill>
              </a:rPr>
              <a:t>Microsoft</a:t>
            </a:r>
            <a:r>
              <a:rPr lang="en-US" altLang="fr-FR" b="1"/>
              <a:t>	  328,257	  10,954	 56.16%	12.64%</a:t>
            </a:r>
          </a:p>
          <a:p>
            <a:pPr>
              <a:buFontTx/>
              <a:buNone/>
            </a:pPr>
            <a:r>
              <a:rPr lang="en-US" altLang="fr-FR" b="1"/>
              <a:t> </a:t>
            </a:r>
            <a:r>
              <a:rPr lang="en-US" altLang="fr-FR" b="1">
                <a:solidFill>
                  <a:srgbClr val="0000FF"/>
                </a:solidFill>
              </a:rPr>
              <a:t>Gen</a:t>
            </a:r>
            <a:r>
              <a:rPr lang="en-US" altLang="fr-FR" b="1"/>
              <a:t> </a:t>
            </a:r>
            <a:r>
              <a:rPr lang="en-US" altLang="fr-FR" b="1">
                <a:solidFill>
                  <a:srgbClr val="0000FF"/>
                </a:solidFill>
              </a:rPr>
              <a:t>Elect</a:t>
            </a:r>
            <a:r>
              <a:rPr lang="en-US" altLang="fr-FR" b="1"/>
              <a:t>	  285,320     65,298      19.29%    11.92%</a:t>
            </a:r>
          </a:p>
          <a:p>
            <a:pPr>
              <a:buFontTx/>
              <a:buNone/>
            </a:pPr>
            <a:r>
              <a:rPr lang="en-US" altLang="fr-FR" b="1"/>
              <a:t> </a:t>
            </a:r>
            <a:r>
              <a:rPr lang="en-US" altLang="fr-FR" b="1">
                <a:solidFill>
                  <a:srgbClr val="0000FF"/>
                </a:solidFill>
              </a:rPr>
              <a:t>Intel	</a:t>
            </a:r>
            <a:r>
              <a:rPr lang="en-US" altLang="fr-FR" b="1"/>
              <a:t>  166,902     23,626      35.44%    12.92%</a:t>
            </a:r>
          </a:p>
          <a:p>
            <a:pPr>
              <a:buFontTx/>
              <a:buNone/>
            </a:pPr>
            <a:r>
              <a:rPr lang="en-US" altLang="fr-FR" b="1"/>
              <a:t> </a:t>
            </a:r>
            <a:r>
              <a:rPr lang="en-US" altLang="fr-FR" b="1">
                <a:solidFill>
                  <a:srgbClr val="0000FF"/>
                </a:solidFill>
              </a:rPr>
              <a:t>Wal-Mart</a:t>
            </a:r>
            <a:r>
              <a:rPr lang="en-US" altLang="fr-FR" b="1"/>
              <a:t>  159,444     36,188      13.24%    9.82%</a:t>
            </a:r>
          </a:p>
          <a:p>
            <a:pPr>
              <a:buFontTx/>
              <a:buNone/>
            </a:pPr>
            <a:r>
              <a:rPr lang="en-US" altLang="fr-FR" b="1"/>
              <a:t> </a:t>
            </a:r>
            <a:r>
              <a:rPr lang="en-US" altLang="fr-FR" b="1">
                <a:solidFill>
                  <a:srgbClr val="0000FF"/>
                </a:solidFill>
              </a:rPr>
              <a:t>Coca-Cola</a:t>
            </a:r>
            <a:r>
              <a:rPr lang="en-US" altLang="fr-FR" b="1"/>
              <a:t> 157,536      13,311     31.22%    11.24%</a:t>
            </a:r>
          </a:p>
        </p:txBody>
      </p:sp>
      <p:sp>
        <p:nvSpPr>
          <p:cNvPr id="11268" name="Espace réservé de la date 1">
            <a:extLst>
              <a:ext uri="{FF2B5EF4-FFF2-40B4-BE49-F238E27FC236}">
                <a16:creationId xmlns:a16="http://schemas.microsoft.com/office/drawing/2014/main" id="{2A21E717-4190-43B0-B500-1F4D9B11A534}"/>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wipe(left)">
                                      <p:cBhvr>
                                        <p:cTn id="17" dur="500"/>
                                        <p:tgtEl>
                                          <p:spTgt spid="102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wipe(left)">
                                      <p:cBhvr>
                                        <p:cTn id="22" dur="500"/>
                                        <p:tgtEl>
                                          <p:spTgt spid="102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wipe(left)">
                                      <p:cBhvr>
                                        <p:cTn id="27" dur="500"/>
                                        <p:tgtEl>
                                          <p:spTgt spid="1024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03">
                                            <p:txEl>
                                              <p:pRg st="5" end="5"/>
                                            </p:txEl>
                                          </p:spTgt>
                                        </p:tgtEl>
                                        <p:attrNameLst>
                                          <p:attrName>style.visibility</p:attrName>
                                        </p:attrNameLst>
                                      </p:cBhvr>
                                      <p:to>
                                        <p:strVal val="visible"/>
                                      </p:to>
                                    </p:set>
                                    <p:animEffect transition="in" filter="wipe(left)">
                                      <p:cBhvr>
                                        <p:cTn id="32" dur="500"/>
                                        <p:tgtEl>
                                          <p:spTgt spid="1024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03">
                                            <p:txEl>
                                              <p:pRg st="6" end="6"/>
                                            </p:txEl>
                                          </p:spTgt>
                                        </p:tgtEl>
                                        <p:attrNameLst>
                                          <p:attrName>style.visibility</p:attrName>
                                        </p:attrNameLst>
                                      </p:cBhvr>
                                      <p:to>
                                        <p:strVal val="visible"/>
                                      </p:to>
                                    </p:set>
                                    <p:animEffect transition="in" filter="wipe(left)">
                                      <p:cBhvr>
                                        <p:cTn id="37" dur="500"/>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B7A4BAC-0E6C-46E7-8EF3-3CF54EF632E4}"/>
              </a:ext>
            </a:extLst>
          </p:cNvPr>
          <p:cNvSpPr>
            <a:spLocks noGrp="1" noChangeArrowheads="1"/>
          </p:cNvSpPr>
          <p:nvPr>
            <p:ph type="title"/>
          </p:nvPr>
        </p:nvSpPr>
        <p:spPr>
          <a:xfrm>
            <a:off x="1581150" y="438151"/>
            <a:ext cx="6172200" cy="1266092"/>
          </a:xfrm>
          <a:solidFill>
            <a:schemeClr val="accent5"/>
          </a:solidFill>
          <a:ln>
            <a:solidFill>
              <a:schemeClr val="tx1"/>
            </a:solidFill>
          </a:ln>
        </p:spPr>
        <p:txBody>
          <a:bodyPr>
            <a:normAutofit fontScale="90000"/>
          </a:bodyPr>
          <a:lstStyle/>
          <a:p>
            <a:pPr>
              <a:defRPr/>
            </a:pPr>
            <a:br>
              <a:rPr lang="en-US" altLang="fr-FR" sz="2954" b="1" dirty="0"/>
            </a:br>
            <a:br>
              <a:rPr lang="en-US" altLang="fr-FR" sz="2954" b="1" dirty="0"/>
            </a:br>
            <a:r>
              <a:rPr lang="en-US" altLang="fr-FR" sz="2954" b="1" dirty="0"/>
              <a:t>Economic Value Added : EVA®</a:t>
            </a:r>
            <a:br>
              <a:rPr lang="en-US" altLang="fr-FR" sz="2954" b="1" dirty="0"/>
            </a:br>
            <a:r>
              <a:rPr lang="en-US" altLang="fr-FR" sz="2954" b="1" dirty="0">
                <a:hlinkClick r:id="rId2"/>
              </a:rPr>
              <a:t>www.sternstewart.com</a:t>
            </a:r>
            <a:br>
              <a:rPr lang="en-US" altLang="fr-FR" sz="2954" b="1" dirty="0"/>
            </a:br>
            <a:endParaRPr lang="en-US" altLang="fr-FR" b="1" dirty="0"/>
          </a:p>
        </p:txBody>
      </p:sp>
      <p:sp>
        <p:nvSpPr>
          <p:cNvPr id="12291" name="Rectangle 3">
            <a:extLst>
              <a:ext uri="{FF2B5EF4-FFF2-40B4-BE49-F238E27FC236}">
                <a16:creationId xmlns:a16="http://schemas.microsoft.com/office/drawing/2014/main" id="{15EE844D-EF19-4407-A7C1-5BE6EC52E057}"/>
              </a:ext>
            </a:extLst>
          </p:cNvPr>
          <p:cNvSpPr>
            <a:spLocks noChangeArrowheads="1"/>
          </p:cNvSpPr>
          <p:nvPr/>
        </p:nvSpPr>
        <p:spPr bwMode="auto">
          <a:xfrm>
            <a:off x="609600" y="1951893"/>
            <a:ext cx="7772400" cy="35726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83527" tIns="41031" rIns="83527" bIns="41031"/>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20000"/>
              </a:lnSpc>
              <a:buFontTx/>
              <a:buNone/>
            </a:pPr>
            <a:r>
              <a:rPr lang="en-US" altLang="fr-FR" sz="2954" b="1" dirty="0"/>
              <a:t>EVA® represents the after-tax operating profits of a company after it has been charged for all of the capital used to generate those profits:</a:t>
            </a:r>
          </a:p>
          <a:p>
            <a:pPr algn="ctr">
              <a:lnSpc>
                <a:spcPct val="120000"/>
              </a:lnSpc>
              <a:buFontTx/>
              <a:buNone/>
            </a:pPr>
            <a:r>
              <a:rPr lang="en-US" altLang="fr-FR" sz="2954" b="1" dirty="0"/>
              <a:t>EVA® = EBIT (1-T) - WACC * Capital Employed or Economic Capital</a:t>
            </a:r>
          </a:p>
        </p:txBody>
      </p:sp>
      <p:sp>
        <p:nvSpPr>
          <p:cNvPr id="12292" name="Espace réservé de la date 1">
            <a:extLst>
              <a:ext uri="{FF2B5EF4-FFF2-40B4-BE49-F238E27FC236}">
                <a16:creationId xmlns:a16="http://schemas.microsoft.com/office/drawing/2014/main" id="{7A09E412-E0FB-4F45-9D59-76FFF0674466}"/>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9D493EB-E9C0-467B-B667-249D22D52238}"/>
              </a:ext>
            </a:extLst>
          </p:cNvPr>
          <p:cNvSpPr>
            <a:spLocks noGrp="1" noChangeArrowheads="1"/>
          </p:cNvSpPr>
          <p:nvPr>
            <p:ph type="title"/>
          </p:nvPr>
        </p:nvSpPr>
        <p:spPr>
          <a:solidFill>
            <a:schemeClr val="accent5"/>
          </a:solidFill>
          <a:ln>
            <a:solidFill>
              <a:schemeClr val="tx1"/>
            </a:solidFill>
          </a:ln>
        </p:spPr>
        <p:txBody>
          <a:bodyPr/>
          <a:lstStyle/>
          <a:p>
            <a:pPr>
              <a:defRPr/>
            </a:pPr>
            <a:r>
              <a:rPr lang="en-US" altLang="fr-FR" sz="3323" b="1" dirty="0"/>
              <a:t>Calculating EVA® - </a:t>
            </a:r>
            <a:br>
              <a:rPr lang="en-US" altLang="fr-FR" sz="3323" b="1" dirty="0"/>
            </a:br>
            <a:r>
              <a:rPr lang="en-US" altLang="fr-FR" sz="3323" b="1" dirty="0"/>
              <a:t>Occidental Petroleum (OXY)</a:t>
            </a:r>
          </a:p>
        </p:txBody>
      </p:sp>
      <p:sp>
        <p:nvSpPr>
          <p:cNvPr id="13315" name="Rectangle 3">
            <a:extLst>
              <a:ext uri="{FF2B5EF4-FFF2-40B4-BE49-F238E27FC236}">
                <a16:creationId xmlns:a16="http://schemas.microsoft.com/office/drawing/2014/main" id="{018B55C1-B285-4092-8191-E3D1B9EF9DAB}"/>
              </a:ext>
            </a:extLst>
          </p:cNvPr>
          <p:cNvSpPr>
            <a:spLocks noChangeArrowheads="1"/>
          </p:cNvSpPr>
          <p:nvPr/>
        </p:nvSpPr>
        <p:spPr bwMode="auto">
          <a:xfrm>
            <a:off x="252046" y="2099897"/>
            <a:ext cx="8686800" cy="46414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83527" tIns="41031" rIns="83527" bIns="41031"/>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200000"/>
              </a:lnSpc>
              <a:buFontTx/>
              <a:buNone/>
            </a:pPr>
            <a:r>
              <a:rPr lang="en-US" altLang="fr-FR" sz="2954" b="1" dirty="0"/>
              <a:t>EBIT = $962 million   </a:t>
            </a:r>
          </a:p>
          <a:p>
            <a:pPr algn="just">
              <a:lnSpc>
                <a:spcPct val="200000"/>
              </a:lnSpc>
              <a:buFontTx/>
              <a:buNone/>
            </a:pPr>
            <a:r>
              <a:rPr lang="en-US" altLang="fr-FR" sz="2954" b="1" dirty="0"/>
              <a:t>Corporate Tax Rate = 32.3%</a:t>
            </a:r>
          </a:p>
          <a:p>
            <a:pPr algn="just">
              <a:lnSpc>
                <a:spcPct val="200000"/>
              </a:lnSpc>
              <a:buFontTx/>
              <a:buNone/>
            </a:pPr>
            <a:r>
              <a:rPr lang="en-US" altLang="fr-FR" sz="2954" b="1" dirty="0"/>
              <a:t>WACC = 10.1%</a:t>
            </a:r>
          </a:p>
          <a:p>
            <a:pPr algn="just">
              <a:lnSpc>
                <a:spcPct val="200000"/>
              </a:lnSpc>
              <a:buFontTx/>
              <a:buNone/>
            </a:pPr>
            <a:r>
              <a:rPr lang="en-US" altLang="fr-FR" sz="2954" b="1" dirty="0"/>
              <a:t>Invested Capital=$6.761 billion=Fixed assets + WCN</a:t>
            </a:r>
          </a:p>
        </p:txBody>
      </p:sp>
      <p:sp>
        <p:nvSpPr>
          <p:cNvPr id="13316" name="Espace réservé de la date 1">
            <a:extLst>
              <a:ext uri="{FF2B5EF4-FFF2-40B4-BE49-F238E27FC236}">
                <a16:creationId xmlns:a16="http://schemas.microsoft.com/office/drawing/2014/main" id="{15C4873D-0DCD-431D-B83C-316053AF87F9}"/>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49C5525-85FA-43DA-AE44-B523B6A3731B}"/>
              </a:ext>
            </a:extLst>
          </p:cNvPr>
          <p:cNvSpPr>
            <a:spLocks noGrp="1" noChangeArrowheads="1"/>
          </p:cNvSpPr>
          <p:nvPr>
            <p:ph type="title"/>
          </p:nvPr>
        </p:nvSpPr>
        <p:spPr>
          <a:solidFill>
            <a:schemeClr val="accent5"/>
          </a:solidFill>
          <a:ln>
            <a:solidFill>
              <a:schemeClr val="tx1"/>
            </a:solidFill>
          </a:ln>
        </p:spPr>
        <p:txBody>
          <a:bodyPr/>
          <a:lstStyle/>
          <a:p>
            <a:pPr>
              <a:defRPr/>
            </a:pPr>
            <a:r>
              <a:rPr lang="en-US" altLang="fr-FR" sz="2954" b="1" dirty="0"/>
              <a:t>Calculating EVA®-</a:t>
            </a:r>
            <a:br>
              <a:rPr lang="en-US" altLang="fr-FR" sz="2954" b="1" dirty="0"/>
            </a:br>
            <a:r>
              <a:rPr lang="en-US" altLang="fr-FR" sz="2954" b="1" dirty="0"/>
              <a:t>Occidental Petroleum (OXY)</a:t>
            </a:r>
          </a:p>
        </p:txBody>
      </p:sp>
      <p:graphicFrame>
        <p:nvGraphicFramePr>
          <p:cNvPr id="14339" name="Object 3">
            <a:extLst>
              <a:ext uri="{FF2B5EF4-FFF2-40B4-BE49-F238E27FC236}">
                <a16:creationId xmlns:a16="http://schemas.microsoft.com/office/drawing/2014/main" id="{C907A4A3-8CEE-4338-8EAC-D536BFBB5D47}"/>
              </a:ext>
            </a:extLst>
          </p:cNvPr>
          <p:cNvGraphicFramePr>
            <a:graphicFrameLocks noChangeAspect="1"/>
          </p:cNvGraphicFramePr>
          <p:nvPr>
            <p:extLst>
              <p:ext uri="{D42A27DB-BD31-4B8C-83A1-F6EECF244321}">
                <p14:modId xmlns:p14="http://schemas.microsoft.com/office/powerpoint/2010/main" val="3799596932"/>
              </p:ext>
            </p:extLst>
          </p:nvPr>
        </p:nvGraphicFramePr>
        <p:xfrm>
          <a:off x="611560" y="2852936"/>
          <a:ext cx="8206154" cy="1409700"/>
        </p:xfrm>
        <a:graphic>
          <a:graphicData uri="http://schemas.openxmlformats.org/presentationml/2006/ole">
            <mc:AlternateContent xmlns:mc="http://schemas.openxmlformats.org/markup-compatibility/2006">
              <mc:Choice xmlns:v="urn:schemas-microsoft-com:vml" Requires="v">
                <p:oleObj spid="_x0000_s207944" name="Equation" r:id="rId3" imgW="3175000" imgH="635000" progId="Equation.3">
                  <p:embed/>
                </p:oleObj>
              </mc:Choice>
              <mc:Fallback>
                <p:oleObj name="Equation" r:id="rId3" imgW="3175000" imgH="635000" progId="Equation.3">
                  <p:embed/>
                  <p:pic>
                    <p:nvPicPr>
                      <p:cNvPr id="14339" name="Object 3">
                        <a:extLst>
                          <a:ext uri="{FF2B5EF4-FFF2-40B4-BE49-F238E27FC236}">
                            <a16:creationId xmlns:a16="http://schemas.microsoft.com/office/drawing/2014/main" id="{C907A4A3-8CEE-4338-8EAC-D536BFBB5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852936"/>
                        <a:ext cx="8206154" cy="1409700"/>
                      </a:xfrm>
                      <a:prstGeom prst="rect">
                        <a:avLst/>
                      </a:prstGeom>
                      <a:solidFill>
                        <a:srgbClr val="FFFFFF"/>
                      </a:solidFill>
                      <a:ln w="9525">
                        <a:solidFill>
                          <a:srgbClr val="FC0128"/>
                        </a:solidFill>
                        <a:miter lim="800000"/>
                        <a:headEnd/>
                        <a:tailEnd/>
                      </a:ln>
                      <a:effectLst/>
                    </p:spPr>
                  </p:pic>
                </p:oleObj>
              </mc:Fallback>
            </mc:AlternateContent>
          </a:graphicData>
        </a:graphic>
      </p:graphicFrame>
      <p:sp>
        <p:nvSpPr>
          <p:cNvPr id="14340" name="Espace réservé de la date 1">
            <a:extLst>
              <a:ext uri="{FF2B5EF4-FFF2-40B4-BE49-F238E27FC236}">
                <a16:creationId xmlns:a16="http://schemas.microsoft.com/office/drawing/2014/main" id="{7E06B4A0-336E-455D-B866-1C59B7E4BC20}"/>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98B9A4DA-1DBB-442D-A95D-1CD9FF8B2600}" type="datetime1">
              <a:rPr lang="fr-FR" smtClean="0"/>
              <a:pPr>
                <a:spcBef>
                  <a:spcPct val="0"/>
                </a:spcBef>
                <a:buFontTx/>
                <a:buNone/>
                <a:defRPr/>
              </a:pPr>
              <a:t>15/09/2021</a:t>
            </a:fld>
            <a:endParaRPr lang="en-US" altLang="fr-FR" sz="1292"/>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56869A9-8FCD-4D1E-85BB-2C8B1EBBADCE}"/>
              </a:ext>
            </a:extLst>
          </p:cNvPr>
          <p:cNvSpPr>
            <a:spLocks noGrp="1" noChangeArrowheads="1"/>
          </p:cNvSpPr>
          <p:nvPr>
            <p:ph type="title"/>
          </p:nvPr>
        </p:nvSpPr>
        <p:spPr>
          <a:xfrm>
            <a:off x="1905000" y="756138"/>
            <a:ext cx="5486400" cy="914400"/>
          </a:xfrm>
          <a:solidFill>
            <a:schemeClr val="accent5"/>
          </a:solidFill>
          <a:ln>
            <a:solidFill>
              <a:schemeClr val="tx1"/>
            </a:solidFill>
          </a:ln>
        </p:spPr>
        <p:txBody>
          <a:bodyPr vert="horz" lIns="84992" tIns="42497" rIns="84992" bIns="42497" rtlCol="0" anchor="t">
            <a:normAutofit/>
          </a:bodyPr>
          <a:lstStyle/>
          <a:p>
            <a:pPr>
              <a:defRPr/>
            </a:pPr>
            <a:r>
              <a:rPr lang="fr-FR" altLang="fr-FR" b="1" dirty="0"/>
              <a:t>More on EVA®</a:t>
            </a:r>
          </a:p>
        </p:txBody>
      </p:sp>
      <p:sp>
        <p:nvSpPr>
          <p:cNvPr id="15363" name="Rectangle 3">
            <a:extLst>
              <a:ext uri="{FF2B5EF4-FFF2-40B4-BE49-F238E27FC236}">
                <a16:creationId xmlns:a16="http://schemas.microsoft.com/office/drawing/2014/main" id="{368E6154-B660-4296-995A-70979196D357}"/>
              </a:ext>
            </a:extLst>
          </p:cNvPr>
          <p:cNvSpPr>
            <a:spLocks noGrp="1" noChangeArrowheads="1"/>
          </p:cNvSpPr>
          <p:nvPr>
            <p:ph type="body" idx="1"/>
          </p:nvPr>
        </p:nvSpPr>
        <p:spPr>
          <a:xfrm>
            <a:off x="685800" y="1811215"/>
            <a:ext cx="7772400" cy="4079631"/>
          </a:xfrm>
          <a:noFill/>
          <a:ln>
            <a:solidFill>
              <a:schemeClr val="tx1"/>
            </a:solidFill>
            <a:miter lim="800000"/>
            <a:headEnd/>
            <a:tailEnd/>
          </a:ln>
        </p:spPr>
        <p:txBody>
          <a:bodyPr vert="horz" lIns="84992" tIns="42497" rIns="84992" bIns="42497" rtlCol="0">
            <a:normAutofit/>
          </a:bodyPr>
          <a:lstStyle/>
          <a:p>
            <a:pPr lvl="1">
              <a:buFontTx/>
              <a:buNone/>
            </a:pPr>
            <a:endParaRPr lang="fr-FR" altLang="fr-FR" sz="2954"/>
          </a:p>
          <a:p>
            <a:pPr>
              <a:buFontTx/>
              <a:buNone/>
            </a:pPr>
            <a:endParaRPr lang="fr-FR" altLang="fr-FR" sz="3323"/>
          </a:p>
        </p:txBody>
      </p:sp>
      <p:sp>
        <p:nvSpPr>
          <p:cNvPr id="15364" name="Rectangle 4">
            <a:extLst>
              <a:ext uri="{FF2B5EF4-FFF2-40B4-BE49-F238E27FC236}">
                <a16:creationId xmlns:a16="http://schemas.microsoft.com/office/drawing/2014/main" id="{78C239AD-C1C9-4759-8E66-8C9366966231}"/>
              </a:ext>
            </a:extLst>
          </p:cNvPr>
          <p:cNvSpPr>
            <a:spLocks noChangeArrowheads="1"/>
          </p:cNvSpPr>
          <p:nvPr/>
        </p:nvSpPr>
        <p:spPr bwMode="auto">
          <a:xfrm>
            <a:off x="5130312" y="2979128"/>
            <a:ext cx="1329103" cy="1050680"/>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65" name="Rectangle 5">
            <a:extLst>
              <a:ext uri="{FF2B5EF4-FFF2-40B4-BE49-F238E27FC236}">
                <a16:creationId xmlns:a16="http://schemas.microsoft.com/office/drawing/2014/main" id="{3AA2FD47-23CA-4741-AB62-219FEF29CE4B}"/>
              </a:ext>
            </a:extLst>
          </p:cNvPr>
          <p:cNvSpPr>
            <a:spLocks noChangeArrowheads="1"/>
          </p:cNvSpPr>
          <p:nvPr/>
        </p:nvSpPr>
        <p:spPr bwMode="auto">
          <a:xfrm>
            <a:off x="5484938" y="3225312"/>
            <a:ext cx="681399" cy="5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tx2"/>
                </a:solidFill>
                <a:latin typeface="Arial Narrow" panose="020B0606020202030204" pitchFamily="34" charset="0"/>
              </a:rPr>
              <a:t>Fixed </a:t>
            </a:r>
          </a:p>
          <a:p>
            <a:pPr algn="ctr">
              <a:spcBef>
                <a:spcPct val="0"/>
              </a:spcBef>
              <a:buFontTx/>
              <a:buNone/>
            </a:pPr>
            <a:r>
              <a:rPr lang="fr-FR" altLang="fr-FR" sz="1477" b="1">
                <a:solidFill>
                  <a:schemeClr val="tx2"/>
                </a:solidFill>
                <a:latin typeface="Arial Narrow" panose="020B0606020202030204" pitchFamily="34" charset="0"/>
              </a:rPr>
              <a:t>Assets</a:t>
            </a:r>
          </a:p>
        </p:txBody>
      </p:sp>
      <p:sp>
        <p:nvSpPr>
          <p:cNvPr id="15366" name="Rectangle 6">
            <a:extLst>
              <a:ext uri="{FF2B5EF4-FFF2-40B4-BE49-F238E27FC236}">
                <a16:creationId xmlns:a16="http://schemas.microsoft.com/office/drawing/2014/main" id="{BFE0FBFB-DA74-48E5-92DC-0D88AD84DC14}"/>
              </a:ext>
            </a:extLst>
          </p:cNvPr>
          <p:cNvSpPr>
            <a:spLocks noChangeArrowheads="1"/>
          </p:cNvSpPr>
          <p:nvPr/>
        </p:nvSpPr>
        <p:spPr bwMode="auto">
          <a:xfrm>
            <a:off x="5130312" y="4110404"/>
            <a:ext cx="1329103" cy="1071196"/>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67" name="Rectangle 7">
            <a:extLst>
              <a:ext uri="{FF2B5EF4-FFF2-40B4-BE49-F238E27FC236}">
                <a16:creationId xmlns:a16="http://schemas.microsoft.com/office/drawing/2014/main" id="{D532CE83-D8C9-46D5-9024-96311E7BAC73}"/>
              </a:ext>
            </a:extLst>
          </p:cNvPr>
          <p:cNvSpPr>
            <a:spLocks noChangeArrowheads="1"/>
          </p:cNvSpPr>
          <p:nvPr/>
        </p:nvSpPr>
        <p:spPr bwMode="auto">
          <a:xfrm>
            <a:off x="5428389" y="4126523"/>
            <a:ext cx="832595" cy="99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tx2"/>
                </a:solidFill>
                <a:latin typeface="Arial Narrow" panose="020B0606020202030204" pitchFamily="34" charset="0"/>
              </a:rPr>
              <a:t>Working </a:t>
            </a:r>
          </a:p>
          <a:p>
            <a:pPr algn="ctr">
              <a:spcBef>
                <a:spcPct val="0"/>
              </a:spcBef>
              <a:buFontTx/>
              <a:buNone/>
            </a:pPr>
            <a:r>
              <a:rPr lang="fr-FR" altLang="fr-FR" sz="1477" b="1">
                <a:solidFill>
                  <a:schemeClr val="tx2"/>
                </a:solidFill>
                <a:latin typeface="Arial Narrow" panose="020B0606020202030204" pitchFamily="34" charset="0"/>
              </a:rPr>
              <a:t>Capital</a:t>
            </a:r>
          </a:p>
          <a:p>
            <a:pPr algn="ctr">
              <a:spcBef>
                <a:spcPct val="0"/>
              </a:spcBef>
              <a:buFontTx/>
              <a:buNone/>
            </a:pPr>
            <a:r>
              <a:rPr lang="fr-FR" altLang="fr-FR" sz="1477" b="1">
                <a:solidFill>
                  <a:schemeClr val="tx2"/>
                </a:solidFill>
                <a:latin typeface="Arial Narrow" panose="020B0606020202030204" pitchFamily="34" charset="0"/>
              </a:rPr>
              <a:t>Needs</a:t>
            </a:r>
          </a:p>
          <a:p>
            <a:pPr algn="ctr">
              <a:spcBef>
                <a:spcPct val="0"/>
              </a:spcBef>
              <a:buFontTx/>
              <a:buNone/>
            </a:pPr>
            <a:r>
              <a:rPr lang="fr-FR" altLang="fr-FR" sz="1477" b="1">
                <a:solidFill>
                  <a:schemeClr val="tx2"/>
                </a:solidFill>
                <a:latin typeface="Arial Narrow" panose="020B0606020202030204" pitchFamily="34" charset="0"/>
              </a:rPr>
              <a:t>=(B)-(F)</a:t>
            </a:r>
          </a:p>
        </p:txBody>
      </p:sp>
      <p:sp>
        <p:nvSpPr>
          <p:cNvPr id="15368" name="Rectangle 8">
            <a:extLst>
              <a:ext uri="{FF2B5EF4-FFF2-40B4-BE49-F238E27FC236}">
                <a16:creationId xmlns:a16="http://schemas.microsoft.com/office/drawing/2014/main" id="{E5474C97-78BB-48E0-882D-BC0E3410A217}"/>
              </a:ext>
            </a:extLst>
          </p:cNvPr>
          <p:cNvSpPr>
            <a:spLocks noChangeArrowheads="1"/>
          </p:cNvSpPr>
          <p:nvPr/>
        </p:nvSpPr>
        <p:spPr bwMode="auto">
          <a:xfrm>
            <a:off x="6660174" y="2942492"/>
            <a:ext cx="1329103" cy="1248508"/>
          </a:xfrm>
          <a:prstGeom prst="rect">
            <a:avLst/>
          </a:prstGeom>
          <a:solidFill>
            <a:schemeClr val="tx2"/>
          </a:solidFill>
          <a:ln w="12700">
            <a:solidFill>
              <a:srgbClr val="4207EA"/>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69" name="Rectangle 9">
            <a:extLst>
              <a:ext uri="{FF2B5EF4-FFF2-40B4-BE49-F238E27FC236}">
                <a16:creationId xmlns:a16="http://schemas.microsoft.com/office/drawing/2014/main" id="{80ABF10F-46A4-47EE-A3E1-85B59F0EF549}"/>
              </a:ext>
            </a:extLst>
          </p:cNvPr>
          <p:cNvSpPr>
            <a:spLocks noChangeArrowheads="1"/>
          </p:cNvSpPr>
          <p:nvPr/>
        </p:nvSpPr>
        <p:spPr bwMode="auto">
          <a:xfrm>
            <a:off x="6971174" y="3292720"/>
            <a:ext cx="775977" cy="5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Narrow" panose="020B0606020202030204" pitchFamily="34" charset="0"/>
              </a:rPr>
              <a:t>(D)</a:t>
            </a:r>
          </a:p>
          <a:p>
            <a:pPr algn="ctr">
              <a:spcBef>
                <a:spcPct val="0"/>
              </a:spcBef>
              <a:buFontTx/>
              <a:buNone/>
            </a:pPr>
            <a:r>
              <a:rPr lang="fr-FR" altLang="fr-FR" sz="1477" b="1">
                <a:solidFill>
                  <a:schemeClr val="bg1"/>
                </a:solidFill>
                <a:latin typeface="Arial Narrow" panose="020B0606020202030204" pitchFamily="34" charset="0"/>
              </a:rPr>
              <a:t>Equities</a:t>
            </a:r>
          </a:p>
        </p:txBody>
      </p:sp>
      <p:sp>
        <p:nvSpPr>
          <p:cNvPr id="15370" name="Rectangle 10">
            <a:extLst>
              <a:ext uri="{FF2B5EF4-FFF2-40B4-BE49-F238E27FC236}">
                <a16:creationId xmlns:a16="http://schemas.microsoft.com/office/drawing/2014/main" id="{BC264675-3AA1-4D3E-BC99-EA0EE3CFB1C1}"/>
              </a:ext>
            </a:extLst>
          </p:cNvPr>
          <p:cNvSpPr>
            <a:spLocks noChangeArrowheads="1"/>
          </p:cNvSpPr>
          <p:nvPr/>
        </p:nvSpPr>
        <p:spPr bwMode="auto">
          <a:xfrm>
            <a:off x="6660174" y="4293577"/>
            <a:ext cx="1329103" cy="888023"/>
          </a:xfrm>
          <a:prstGeom prst="rect">
            <a:avLst/>
          </a:prstGeom>
          <a:solidFill>
            <a:schemeClr val="tx2"/>
          </a:solidFill>
          <a:ln w="12700">
            <a:solidFill>
              <a:srgbClr val="4207EA"/>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71" name="Rectangle 11">
            <a:extLst>
              <a:ext uri="{FF2B5EF4-FFF2-40B4-BE49-F238E27FC236}">
                <a16:creationId xmlns:a16="http://schemas.microsoft.com/office/drawing/2014/main" id="{59152B11-C937-422F-9DAE-144791E2BBEF}"/>
              </a:ext>
            </a:extLst>
          </p:cNvPr>
          <p:cNvSpPr>
            <a:spLocks noChangeArrowheads="1"/>
          </p:cNvSpPr>
          <p:nvPr/>
        </p:nvSpPr>
        <p:spPr bwMode="auto">
          <a:xfrm>
            <a:off x="6920586" y="4400551"/>
            <a:ext cx="896202" cy="5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Narrow" panose="020B0606020202030204" pitchFamily="34" charset="0"/>
              </a:rPr>
              <a:t>Net Debts</a:t>
            </a:r>
          </a:p>
          <a:p>
            <a:pPr algn="ctr">
              <a:spcBef>
                <a:spcPct val="0"/>
              </a:spcBef>
              <a:buFontTx/>
              <a:buNone/>
            </a:pPr>
            <a:r>
              <a:rPr lang="fr-FR" altLang="fr-FR" sz="1477" b="1">
                <a:solidFill>
                  <a:schemeClr val="bg1"/>
                </a:solidFill>
                <a:latin typeface="Arial Narrow" panose="020B0606020202030204" pitchFamily="34" charset="0"/>
              </a:rPr>
              <a:t>=(E)-(C)</a:t>
            </a:r>
          </a:p>
        </p:txBody>
      </p:sp>
      <p:sp>
        <p:nvSpPr>
          <p:cNvPr id="15372" name="Rectangle 12">
            <a:extLst>
              <a:ext uri="{FF2B5EF4-FFF2-40B4-BE49-F238E27FC236}">
                <a16:creationId xmlns:a16="http://schemas.microsoft.com/office/drawing/2014/main" id="{D41DC16D-4C1D-4505-94B5-E7EE4DF2450B}"/>
              </a:ext>
            </a:extLst>
          </p:cNvPr>
          <p:cNvSpPr>
            <a:spLocks noChangeArrowheads="1"/>
          </p:cNvSpPr>
          <p:nvPr/>
        </p:nvSpPr>
        <p:spPr bwMode="auto">
          <a:xfrm>
            <a:off x="5246437" y="2325566"/>
            <a:ext cx="1099783" cy="6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latin typeface="Arial Narrow" panose="020B0606020202030204" pitchFamily="34" charset="0"/>
              </a:rPr>
              <a:t>Economic</a:t>
            </a:r>
          </a:p>
          <a:p>
            <a:pPr algn="ctr">
              <a:spcBef>
                <a:spcPct val="0"/>
              </a:spcBef>
              <a:buFontTx/>
              <a:buNone/>
            </a:pPr>
            <a:r>
              <a:rPr lang="fr-FR" altLang="fr-FR" sz="1846" b="1">
                <a:latin typeface="Arial Narrow" panose="020B0606020202030204" pitchFamily="34" charset="0"/>
              </a:rPr>
              <a:t>Assets</a:t>
            </a:r>
          </a:p>
        </p:txBody>
      </p:sp>
      <p:sp>
        <p:nvSpPr>
          <p:cNvPr id="15373" name="Rectangle 13">
            <a:extLst>
              <a:ext uri="{FF2B5EF4-FFF2-40B4-BE49-F238E27FC236}">
                <a16:creationId xmlns:a16="http://schemas.microsoft.com/office/drawing/2014/main" id="{EF04A06E-5A41-4141-9538-90639824B336}"/>
              </a:ext>
            </a:extLst>
          </p:cNvPr>
          <p:cNvSpPr>
            <a:spLocks noChangeArrowheads="1"/>
          </p:cNvSpPr>
          <p:nvPr/>
        </p:nvSpPr>
        <p:spPr bwMode="auto">
          <a:xfrm>
            <a:off x="6769289" y="2306516"/>
            <a:ext cx="1160697" cy="6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latin typeface="Arial Narrow" panose="020B0606020202030204" pitchFamily="34" charset="0"/>
              </a:rPr>
              <a:t>Financial </a:t>
            </a:r>
          </a:p>
          <a:p>
            <a:pPr algn="ctr">
              <a:spcBef>
                <a:spcPct val="0"/>
              </a:spcBef>
              <a:buFontTx/>
              <a:buNone/>
            </a:pPr>
            <a:r>
              <a:rPr lang="fr-FR" altLang="fr-FR" sz="1846" b="1">
                <a:latin typeface="Arial Narrow" panose="020B0606020202030204" pitchFamily="34" charset="0"/>
              </a:rPr>
              <a:t>Resources</a:t>
            </a:r>
          </a:p>
        </p:txBody>
      </p:sp>
      <p:sp>
        <p:nvSpPr>
          <p:cNvPr id="15374" name="Rectangle 14">
            <a:extLst>
              <a:ext uri="{FF2B5EF4-FFF2-40B4-BE49-F238E27FC236}">
                <a16:creationId xmlns:a16="http://schemas.microsoft.com/office/drawing/2014/main" id="{9CA6841A-6620-4CAE-8A29-7854DE2231B6}"/>
              </a:ext>
            </a:extLst>
          </p:cNvPr>
          <p:cNvSpPr>
            <a:spLocks noChangeArrowheads="1"/>
          </p:cNvSpPr>
          <p:nvPr/>
        </p:nvSpPr>
        <p:spPr bwMode="auto">
          <a:xfrm>
            <a:off x="1184031" y="2603990"/>
            <a:ext cx="1329104" cy="1050680"/>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75" name="Rectangle 15">
            <a:extLst>
              <a:ext uri="{FF2B5EF4-FFF2-40B4-BE49-F238E27FC236}">
                <a16:creationId xmlns:a16="http://schemas.microsoft.com/office/drawing/2014/main" id="{2CC80559-A4F1-4009-828C-2832A377A730}"/>
              </a:ext>
            </a:extLst>
          </p:cNvPr>
          <p:cNvSpPr>
            <a:spLocks noChangeArrowheads="1"/>
          </p:cNvSpPr>
          <p:nvPr/>
        </p:nvSpPr>
        <p:spPr bwMode="auto">
          <a:xfrm>
            <a:off x="1541587" y="2850174"/>
            <a:ext cx="681399" cy="76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tx2"/>
                </a:solidFill>
                <a:latin typeface="Arial Narrow" panose="020B0606020202030204" pitchFamily="34" charset="0"/>
              </a:rPr>
              <a:t>(A)</a:t>
            </a:r>
          </a:p>
          <a:p>
            <a:pPr algn="ctr">
              <a:spcBef>
                <a:spcPct val="0"/>
              </a:spcBef>
              <a:buFontTx/>
              <a:buNone/>
            </a:pPr>
            <a:r>
              <a:rPr lang="fr-FR" altLang="fr-FR" sz="1477" b="1">
                <a:solidFill>
                  <a:schemeClr val="tx2"/>
                </a:solidFill>
                <a:latin typeface="Arial Narrow" panose="020B0606020202030204" pitchFamily="34" charset="0"/>
              </a:rPr>
              <a:t>Fixed </a:t>
            </a:r>
          </a:p>
          <a:p>
            <a:pPr algn="ctr">
              <a:spcBef>
                <a:spcPct val="0"/>
              </a:spcBef>
              <a:buFontTx/>
              <a:buNone/>
            </a:pPr>
            <a:r>
              <a:rPr lang="fr-FR" altLang="fr-FR" sz="1477" b="1">
                <a:solidFill>
                  <a:schemeClr val="tx2"/>
                </a:solidFill>
                <a:latin typeface="Arial Narrow" panose="020B0606020202030204" pitchFamily="34" charset="0"/>
              </a:rPr>
              <a:t>Assets</a:t>
            </a:r>
          </a:p>
        </p:txBody>
      </p:sp>
      <p:sp>
        <p:nvSpPr>
          <p:cNvPr id="15376" name="Rectangle 16">
            <a:extLst>
              <a:ext uri="{FF2B5EF4-FFF2-40B4-BE49-F238E27FC236}">
                <a16:creationId xmlns:a16="http://schemas.microsoft.com/office/drawing/2014/main" id="{1C02FB3E-E351-4A21-B2C9-4C5CE16F58C4}"/>
              </a:ext>
            </a:extLst>
          </p:cNvPr>
          <p:cNvSpPr>
            <a:spLocks noChangeArrowheads="1"/>
          </p:cNvSpPr>
          <p:nvPr/>
        </p:nvSpPr>
        <p:spPr bwMode="auto">
          <a:xfrm>
            <a:off x="1184031" y="3735266"/>
            <a:ext cx="1329104" cy="1123950"/>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77" name="Rectangle 17">
            <a:extLst>
              <a:ext uri="{FF2B5EF4-FFF2-40B4-BE49-F238E27FC236}">
                <a16:creationId xmlns:a16="http://schemas.microsoft.com/office/drawing/2014/main" id="{C3B3E3EF-5C7B-41A2-B4E7-E007207C1B97}"/>
              </a:ext>
            </a:extLst>
          </p:cNvPr>
          <p:cNvSpPr>
            <a:spLocks noChangeArrowheads="1"/>
          </p:cNvSpPr>
          <p:nvPr/>
        </p:nvSpPr>
        <p:spPr bwMode="auto">
          <a:xfrm>
            <a:off x="1335832" y="3981451"/>
            <a:ext cx="1070929" cy="76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tx2"/>
                </a:solidFill>
                <a:latin typeface="Arial Narrow" panose="020B0606020202030204" pitchFamily="34" charset="0"/>
              </a:rPr>
              <a:t>(B)</a:t>
            </a:r>
          </a:p>
          <a:p>
            <a:pPr algn="ctr">
              <a:spcBef>
                <a:spcPct val="0"/>
              </a:spcBef>
              <a:buFontTx/>
              <a:buNone/>
            </a:pPr>
            <a:r>
              <a:rPr lang="fr-FR" altLang="fr-FR" sz="1477" b="1">
                <a:solidFill>
                  <a:schemeClr val="tx2"/>
                </a:solidFill>
                <a:latin typeface="Arial Narrow" panose="020B0606020202030204" pitchFamily="34" charset="0"/>
              </a:rPr>
              <a:t>Receivables</a:t>
            </a:r>
          </a:p>
          <a:p>
            <a:pPr algn="ctr">
              <a:spcBef>
                <a:spcPct val="0"/>
              </a:spcBef>
              <a:buFontTx/>
              <a:buNone/>
            </a:pPr>
            <a:r>
              <a:rPr lang="fr-FR" altLang="fr-FR" sz="1477" b="1">
                <a:solidFill>
                  <a:schemeClr val="tx2"/>
                </a:solidFill>
                <a:latin typeface="Arial Narrow" panose="020B0606020202030204" pitchFamily="34" charset="0"/>
              </a:rPr>
              <a:t>Inventories</a:t>
            </a:r>
          </a:p>
        </p:txBody>
      </p:sp>
      <p:sp>
        <p:nvSpPr>
          <p:cNvPr id="15378" name="Rectangle 18">
            <a:extLst>
              <a:ext uri="{FF2B5EF4-FFF2-40B4-BE49-F238E27FC236}">
                <a16:creationId xmlns:a16="http://schemas.microsoft.com/office/drawing/2014/main" id="{CD2ED1B4-7F2A-4B2E-B0EA-3D93D971E9E1}"/>
              </a:ext>
            </a:extLst>
          </p:cNvPr>
          <p:cNvSpPr>
            <a:spLocks noChangeArrowheads="1"/>
          </p:cNvSpPr>
          <p:nvPr/>
        </p:nvSpPr>
        <p:spPr bwMode="auto">
          <a:xfrm>
            <a:off x="2715358" y="2601059"/>
            <a:ext cx="1326173" cy="1214803"/>
          </a:xfrm>
          <a:prstGeom prst="rect">
            <a:avLst/>
          </a:prstGeom>
          <a:solidFill>
            <a:schemeClr val="tx2"/>
          </a:solidFill>
          <a:ln w="12700">
            <a:solidFill>
              <a:srgbClr val="4207EA"/>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fr-FR" altLang="fr-FR" sz="2215">
              <a:solidFill>
                <a:srgbClr val="0000FF"/>
              </a:solidFill>
            </a:endParaRPr>
          </a:p>
        </p:txBody>
      </p:sp>
      <p:sp>
        <p:nvSpPr>
          <p:cNvPr id="15379" name="Rectangle 19">
            <a:extLst>
              <a:ext uri="{FF2B5EF4-FFF2-40B4-BE49-F238E27FC236}">
                <a16:creationId xmlns:a16="http://schemas.microsoft.com/office/drawing/2014/main" id="{95A6BB5E-2A92-4CAC-9877-7CB5E44DFBE1}"/>
              </a:ext>
            </a:extLst>
          </p:cNvPr>
          <p:cNvSpPr>
            <a:spLocks noChangeArrowheads="1"/>
          </p:cNvSpPr>
          <p:nvPr/>
        </p:nvSpPr>
        <p:spPr bwMode="auto">
          <a:xfrm>
            <a:off x="2954555" y="2847243"/>
            <a:ext cx="775977" cy="76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Narrow" panose="020B0606020202030204" pitchFamily="34" charset="0"/>
              </a:rPr>
              <a:t>(D)</a:t>
            </a:r>
          </a:p>
          <a:p>
            <a:pPr algn="ctr">
              <a:spcBef>
                <a:spcPct val="0"/>
              </a:spcBef>
              <a:buFontTx/>
              <a:buNone/>
            </a:pPr>
            <a:r>
              <a:rPr lang="fr-FR" altLang="fr-FR" sz="1477" b="1">
                <a:solidFill>
                  <a:schemeClr val="bg1"/>
                </a:solidFill>
                <a:latin typeface="Arial Narrow" panose="020B0606020202030204" pitchFamily="34" charset="0"/>
              </a:rPr>
              <a:t>Equities</a:t>
            </a:r>
          </a:p>
          <a:p>
            <a:pPr algn="ctr">
              <a:spcBef>
                <a:spcPct val="0"/>
              </a:spcBef>
              <a:buFontTx/>
              <a:buNone/>
            </a:pPr>
            <a:endParaRPr lang="fr-FR" altLang="fr-FR" sz="1477" b="1">
              <a:solidFill>
                <a:schemeClr val="bg1"/>
              </a:solidFill>
              <a:latin typeface="Arial Narrow" panose="020B0606020202030204" pitchFamily="34" charset="0"/>
            </a:endParaRPr>
          </a:p>
        </p:txBody>
      </p:sp>
      <p:sp>
        <p:nvSpPr>
          <p:cNvPr id="15380" name="Rectangle 20">
            <a:extLst>
              <a:ext uri="{FF2B5EF4-FFF2-40B4-BE49-F238E27FC236}">
                <a16:creationId xmlns:a16="http://schemas.microsoft.com/office/drawing/2014/main" id="{1F57B4C4-215E-4332-9936-2C5A5F587FFB}"/>
              </a:ext>
            </a:extLst>
          </p:cNvPr>
          <p:cNvSpPr>
            <a:spLocks noChangeArrowheads="1"/>
          </p:cNvSpPr>
          <p:nvPr/>
        </p:nvSpPr>
        <p:spPr bwMode="auto">
          <a:xfrm>
            <a:off x="2715358" y="3918439"/>
            <a:ext cx="1326173" cy="895350"/>
          </a:xfrm>
          <a:prstGeom prst="rect">
            <a:avLst/>
          </a:prstGeom>
          <a:solidFill>
            <a:schemeClr val="tx2"/>
          </a:solidFill>
          <a:ln w="12700">
            <a:solidFill>
              <a:srgbClr val="4207EA"/>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81" name="Rectangle 21">
            <a:extLst>
              <a:ext uri="{FF2B5EF4-FFF2-40B4-BE49-F238E27FC236}">
                <a16:creationId xmlns:a16="http://schemas.microsoft.com/office/drawing/2014/main" id="{E6DB7704-FCF3-4540-BFD5-58B9980C6DA5}"/>
              </a:ext>
            </a:extLst>
          </p:cNvPr>
          <p:cNvSpPr>
            <a:spLocks noChangeArrowheads="1"/>
          </p:cNvSpPr>
          <p:nvPr/>
        </p:nvSpPr>
        <p:spPr bwMode="auto">
          <a:xfrm>
            <a:off x="3119515" y="4025412"/>
            <a:ext cx="602852" cy="5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Narrow" panose="020B0606020202030204" pitchFamily="34" charset="0"/>
              </a:rPr>
              <a:t>(E)</a:t>
            </a:r>
          </a:p>
          <a:p>
            <a:pPr algn="ctr">
              <a:spcBef>
                <a:spcPct val="0"/>
              </a:spcBef>
              <a:buFontTx/>
              <a:buNone/>
            </a:pPr>
            <a:r>
              <a:rPr lang="fr-FR" altLang="fr-FR" sz="1477" b="1">
                <a:solidFill>
                  <a:schemeClr val="bg1"/>
                </a:solidFill>
                <a:latin typeface="Arial Narrow" panose="020B0606020202030204" pitchFamily="34" charset="0"/>
              </a:rPr>
              <a:t>Debts</a:t>
            </a:r>
          </a:p>
        </p:txBody>
      </p:sp>
      <p:sp>
        <p:nvSpPr>
          <p:cNvPr id="15382" name="Rectangle 22">
            <a:extLst>
              <a:ext uri="{FF2B5EF4-FFF2-40B4-BE49-F238E27FC236}">
                <a16:creationId xmlns:a16="http://schemas.microsoft.com/office/drawing/2014/main" id="{1CC268CE-3891-427C-B300-EA41887023E5}"/>
              </a:ext>
            </a:extLst>
          </p:cNvPr>
          <p:cNvSpPr>
            <a:spLocks noChangeArrowheads="1"/>
          </p:cNvSpPr>
          <p:nvPr/>
        </p:nvSpPr>
        <p:spPr bwMode="auto">
          <a:xfrm>
            <a:off x="1301622" y="1950428"/>
            <a:ext cx="1099783" cy="6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latin typeface="Arial Narrow" panose="020B0606020202030204" pitchFamily="34" charset="0"/>
              </a:rPr>
              <a:t>Economic</a:t>
            </a:r>
          </a:p>
          <a:p>
            <a:pPr algn="ctr">
              <a:spcBef>
                <a:spcPct val="0"/>
              </a:spcBef>
              <a:buFontTx/>
              <a:buNone/>
            </a:pPr>
            <a:r>
              <a:rPr lang="fr-FR" altLang="fr-FR" sz="1846" b="1">
                <a:latin typeface="Arial Narrow" panose="020B0606020202030204" pitchFamily="34" charset="0"/>
              </a:rPr>
              <a:t>Assets</a:t>
            </a:r>
          </a:p>
        </p:txBody>
      </p:sp>
      <p:sp>
        <p:nvSpPr>
          <p:cNvPr id="15383" name="Rectangle 23">
            <a:extLst>
              <a:ext uri="{FF2B5EF4-FFF2-40B4-BE49-F238E27FC236}">
                <a16:creationId xmlns:a16="http://schemas.microsoft.com/office/drawing/2014/main" id="{59E2D3E6-B5E0-4704-A515-C4593DF97196}"/>
              </a:ext>
            </a:extLst>
          </p:cNvPr>
          <p:cNvSpPr>
            <a:spLocks noChangeArrowheads="1"/>
          </p:cNvSpPr>
          <p:nvPr/>
        </p:nvSpPr>
        <p:spPr bwMode="auto">
          <a:xfrm>
            <a:off x="2820810" y="1931377"/>
            <a:ext cx="1160697" cy="6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latin typeface="Arial Narrow" panose="020B0606020202030204" pitchFamily="34" charset="0"/>
              </a:rPr>
              <a:t>Financial </a:t>
            </a:r>
          </a:p>
          <a:p>
            <a:pPr algn="ctr">
              <a:spcBef>
                <a:spcPct val="0"/>
              </a:spcBef>
              <a:buFontTx/>
              <a:buNone/>
            </a:pPr>
            <a:r>
              <a:rPr lang="fr-FR" altLang="fr-FR" sz="1846" b="1">
                <a:latin typeface="Arial Narrow" panose="020B0606020202030204" pitchFamily="34" charset="0"/>
              </a:rPr>
              <a:t>Resources</a:t>
            </a:r>
          </a:p>
        </p:txBody>
      </p:sp>
      <p:sp>
        <p:nvSpPr>
          <p:cNvPr id="15384" name="Rectangle 24">
            <a:extLst>
              <a:ext uri="{FF2B5EF4-FFF2-40B4-BE49-F238E27FC236}">
                <a16:creationId xmlns:a16="http://schemas.microsoft.com/office/drawing/2014/main" id="{C8E4A928-AF02-4A0F-A70D-DDADA5704F46}"/>
              </a:ext>
            </a:extLst>
          </p:cNvPr>
          <p:cNvSpPr>
            <a:spLocks noChangeArrowheads="1"/>
          </p:cNvSpPr>
          <p:nvPr/>
        </p:nvSpPr>
        <p:spPr bwMode="auto">
          <a:xfrm>
            <a:off x="2719754" y="4911969"/>
            <a:ext cx="1329104" cy="370743"/>
          </a:xfrm>
          <a:prstGeom prst="rect">
            <a:avLst/>
          </a:prstGeom>
          <a:solidFill>
            <a:schemeClr val="tx2"/>
          </a:solidFill>
          <a:ln w="12700">
            <a:solidFill>
              <a:srgbClr val="4207EA"/>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85" name="Rectangle 25">
            <a:extLst>
              <a:ext uri="{FF2B5EF4-FFF2-40B4-BE49-F238E27FC236}">
                <a16:creationId xmlns:a16="http://schemas.microsoft.com/office/drawing/2014/main" id="{E9FFA51D-D1F5-41CA-898A-CAF077F88E17}"/>
              </a:ext>
            </a:extLst>
          </p:cNvPr>
          <p:cNvSpPr>
            <a:spLocks noChangeArrowheads="1"/>
          </p:cNvSpPr>
          <p:nvPr/>
        </p:nvSpPr>
        <p:spPr bwMode="auto">
          <a:xfrm>
            <a:off x="2955923" y="4765431"/>
            <a:ext cx="846509" cy="5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Narrow" panose="020B0606020202030204" pitchFamily="34" charset="0"/>
              </a:rPr>
              <a:t>(F) </a:t>
            </a:r>
          </a:p>
          <a:p>
            <a:pPr algn="ctr">
              <a:spcBef>
                <a:spcPct val="0"/>
              </a:spcBef>
              <a:buFontTx/>
              <a:buNone/>
            </a:pPr>
            <a:r>
              <a:rPr lang="fr-FR" altLang="fr-FR" sz="1477" b="1">
                <a:solidFill>
                  <a:schemeClr val="bg1"/>
                </a:solidFill>
                <a:latin typeface="Arial Narrow" panose="020B0606020202030204" pitchFamily="34" charset="0"/>
              </a:rPr>
              <a:t>Payables</a:t>
            </a:r>
          </a:p>
        </p:txBody>
      </p:sp>
      <p:sp>
        <p:nvSpPr>
          <p:cNvPr id="15386" name="Rectangle 26">
            <a:extLst>
              <a:ext uri="{FF2B5EF4-FFF2-40B4-BE49-F238E27FC236}">
                <a16:creationId xmlns:a16="http://schemas.microsoft.com/office/drawing/2014/main" id="{311EAAE5-904D-42F8-A94A-98F66E97B8BC}"/>
              </a:ext>
            </a:extLst>
          </p:cNvPr>
          <p:cNvSpPr>
            <a:spLocks noChangeArrowheads="1"/>
          </p:cNvSpPr>
          <p:nvPr/>
        </p:nvSpPr>
        <p:spPr bwMode="auto">
          <a:xfrm>
            <a:off x="1176704" y="4929554"/>
            <a:ext cx="1330569" cy="376604"/>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87" name="Rectangle 27">
            <a:extLst>
              <a:ext uri="{FF2B5EF4-FFF2-40B4-BE49-F238E27FC236}">
                <a16:creationId xmlns:a16="http://schemas.microsoft.com/office/drawing/2014/main" id="{A0AF4331-EFAA-4EAA-8D2C-12FF9D6AF78D}"/>
              </a:ext>
            </a:extLst>
          </p:cNvPr>
          <p:cNvSpPr>
            <a:spLocks noChangeArrowheads="1"/>
          </p:cNvSpPr>
          <p:nvPr/>
        </p:nvSpPr>
        <p:spPr bwMode="auto">
          <a:xfrm>
            <a:off x="1448892" y="4923692"/>
            <a:ext cx="809640" cy="31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tx2"/>
                </a:solidFill>
                <a:latin typeface="Arial Narrow" panose="020B0606020202030204" pitchFamily="34" charset="0"/>
              </a:rPr>
              <a:t>(C) Cash</a:t>
            </a:r>
          </a:p>
        </p:txBody>
      </p:sp>
      <p:sp>
        <p:nvSpPr>
          <p:cNvPr id="15388" name="AutoShape 28">
            <a:extLst>
              <a:ext uri="{FF2B5EF4-FFF2-40B4-BE49-F238E27FC236}">
                <a16:creationId xmlns:a16="http://schemas.microsoft.com/office/drawing/2014/main" id="{B900A170-5BCE-40D8-B453-6DA4DA5A325F}"/>
              </a:ext>
            </a:extLst>
          </p:cNvPr>
          <p:cNvSpPr>
            <a:spLocks noChangeArrowheads="1"/>
          </p:cNvSpPr>
          <p:nvPr/>
        </p:nvSpPr>
        <p:spPr bwMode="auto">
          <a:xfrm>
            <a:off x="4286250" y="3729404"/>
            <a:ext cx="449873" cy="385396"/>
          </a:xfrm>
          <a:prstGeom prst="rightArrow">
            <a:avLst>
              <a:gd name="adj1" fmla="val 50000"/>
              <a:gd name="adj2" fmla="val 58370"/>
            </a:avLst>
          </a:prstGeom>
          <a:solidFill>
            <a:schemeClr val="accent2"/>
          </a:solidFill>
          <a:ln w="12700">
            <a:solidFill>
              <a:schemeClr val="accent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5389" name="Line 29">
            <a:extLst>
              <a:ext uri="{FF2B5EF4-FFF2-40B4-BE49-F238E27FC236}">
                <a16:creationId xmlns:a16="http://schemas.microsoft.com/office/drawing/2014/main" id="{48376ACE-2D13-415C-817F-338E90C30DDE}"/>
              </a:ext>
            </a:extLst>
          </p:cNvPr>
          <p:cNvSpPr>
            <a:spLocks noChangeShapeType="1"/>
          </p:cNvSpPr>
          <p:nvPr/>
        </p:nvSpPr>
        <p:spPr bwMode="auto">
          <a:xfrm flipV="1">
            <a:off x="2110154" y="4443046"/>
            <a:ext cx="1271954" cy="603738"/>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5390" name="Line 30">
            <a:extLst>
              <a:ext uri="{FF2B5EF4-FFF2-40B4-BE49-F238E27FC236}">
                <a16:creationId xmlns:a16="http://schemas.microsoft.com/office/drawing/2014/main" id="{0ECFDCCD-F9AB-4B9C-83F1-3DE5494D8733}"/>
              </a:ext>
            </a:extLst>
          </p:cNvPr>
          <p:cNvSpPr>
            <a:spLocks noChangeShapeType="1"/>
          </p:cNvSpPr>
          <p:nvPr/>
        </p:nvSpPr>
        <p:spPr bwMode="auto">
          <a:xfrm flipH="1" flipV="1">
            <a:off x="2061797" y="4397620"/>
            <a:ext cx="1244111" cy="64916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5391" name="Espace réservé de la date 1">
            <a:extLst>
              <a:ext uri="{FF2B5EF4-FFF2-40B4-BE49-F238E27FC236}">
                <a16:creationId xmlns:a16="http://schemas.microsoft.com/office/drawing/2014/main" id="{541700F2-3EC7-49EB-8AE1-99AE8BBB05A4}"/>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367730-CD0F-4551-813F-44C5696B6D73}"/>
              </a:ext>
            </a:extLst>
          </p:cNvPr>
          <p:cNvSpPr>
            <a:spLocks noGrp="1" noChangeArrowheads="1"/>
          </p:cNvSpPr>
          <p:nvPr>
            <p:ph type="title"/>
          </p:nvPr>
        </p:nvSpPr>
        <p:spPr>
          <a:xfrm>
            <a:off x="685800" y="375138"/>
            <a:ext cx="7772400" cy="1055077"/>
          </a:xfrm>
          <a:solidFill>
            <a:schemeClr val="accent5"/>
          </a:solidFill>
          <a:ln>
            <a:solidFill>
              <a:schemeClr val="tx1"/>
            </a:solidFill>
          </a:ln>
        </p:spPr>
        <p:txBody>
          <a:bodyPr vert="horz" lIns="84992" tIns="42497" rIns="84992" bIns="42497" rtlCol="0" anchor="t">
            <a:normAutofit/>
          </a:bodyPr>
          <a:lstStyle/>
          <a:p>
            <a:pPr>
              <a:defRPr/>
            </a:pPr>
            <a:r>
              <a:rPr lang="fr-FR" altLang="fr-FR" dirty="0"/>
              <a:t>ROA AND WACC</a:t>
            </a:r>
          </a:p>
        </p:txBody>
      </p:sp>
      <p:sp>
        <p:nvSpPr>
          <p:cNvPr id="17411" name="Rectangle 3">
            <a:extLst>
              <a:ext uri="{FF2B5EF4-FFF2-40B4-BE49-F238E27FC236}">
                <a16:creationId xmlns:a16="http://schemas.microsoft.com/office/drawing/2014/main" id="{0372A56A-1161-44E0-AFC5-68F4C0AED839}"/>
              </a:ext>
            </a:extLst>
          </p:cNvPr>
          <p:cNvSpPr>
            <a:spLocks noChangeArrowheads="1"/>
          </p:cNvSpPr>
          <p:nvPr/>
        </p:nvSpPr>
        <p:spPr bwMode="auto">
          <a:xfrm>
            <a:off x="2577612" y="2299189"/>
            <a:ext cx="1354015" cy="111076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12" name="Rectangle 4">
            <a:extLst>
              <a:ext uri="{FF2B5EF4-FFF2-40B4-BE49-F238E27FC236}">
                <a16:creationId xmlns:a16="http://schemas.microsoft.com/office/drawing/2014/main" id="{92577A87-2FAD-47C4-8E9E-B10A973F2AC2}"/>
              </a:ext>
            </a:extLst>
          </p:cNvPr>
          <p:cNvSpPr>
            <a:spLocks noChangeArrowheads="1"/>
          </p:cNvSpPr>
          <p:nvPr/>
        </p:nvSpPr>
        <p:spPr bwMode="auto">
          <a:xfrm>
            <a:off x="2893260" y="2633297"/>
            <a:ext cx="787198" cy="48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t>FIXED </a:t>
            </a:r>
          </a:p>
          <a:p>
            <a:pPr algn="ctr">
              <a:spcBef>
                <a:spcPct val="0"/>
              </a:spcBef>
              <a:buFontTx/>
              <a:buNone/>
            </a:pPr>
            <a:r>
              <a:rPr lang="fr-FR" altLang="fr-FR" sz="1292" b="1"/>
              <a:t>ASSETS</a:t>
            </a:r>
          </a:p>
        </p:txBody>
      </p:sp>
      <p:sp>
        <p:nvSpPr>
          <p:cNvPr id="17413" name="Rectangle 5">
            <a:extLst>
              <a:ext uri="{FF2B5EF4-FFF2-40B4-BE49-F238E27FC236}">
                <a16:creationId xmlns:a16="http://schemas.microsoft.com/office/drawing/2014/main" id="{DB1EFC02-27D1-41AB-9506-0A11F0F3BE0C}"/>
              </a:ext>
            </a:extLst>
          </p:cNvPr>
          <p:cNvSpPr>
            <a:spLocks noChangeArrowheads="1"/>
          </p:cNvSpPr>
          <p:nvPr/>
        </p:nvSpPr>
        <p:spPr bwMode="auto">
          <a:xfrm>
            <a:off x="2577612" y="3496408"/>
            <a:ext cx="1354015" cy="898281"/>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14" name="Rectangle 6">
            <a:extLst>
              <a:ext uri="{FF2B5EF4-FFF2-40B4-BE49-F238E27FC236}">
                <a16:creationId xmlns:a16="http://schemas.microsoft.com/office/drawing/2014/main" id="{D2769D97-CE15-4FE9-828A-D517502E95DD}"/>
              </a:ext>
            </a:extLst>
          </p:cNvPr>
          <p:cNvSpPr>
            <a:spLocks noChangeArrowheads="1"/>
          </p:cNvSpPr>
          <p:nvPr/>
        </p:nvSpPr>
        <p:spPr bwMode="auto">
          <a:xfrm>
            <a:off x="2791420" y="3587262"/>
            <a:ext cx="1026045" cy="68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t>WORKING</a:t>
            </a:r>
          </a:p>
          <a:p>
            <a:pPr algn="ctr">
              <a:spcBef>
                <a:spcPct val="0"/>
              </a:spcBef>
              <a:buFontTx/>
              <a:buNone/>
            </a:pPr>
            <a:r>
              <a:rPr lang="fr-FR" altLang="fr-FR" sz="1292" b="1"/>
              <a:t>CAPITAL</a:t>
            </a:r>
          </a:p>
          <a:p>
            <a:pPr algn="ctr">
              <a:spcBef>
                <a:spcPct val="0"/>
              </a:spcBef>
              <a:buFontTx/>
              <a:buNone/>
            </a:pPr>
            <a:r>
              <a:rPr lang="fr-FR" altLang="fr-FR" sz="1292" b="1"/>
              <a:t>NEEDS</a:t>
            </a:r>
          </a:p>
        </p:txBody>
      </p:sp>
      <p:sp>
        <p:nvSpPr>
          <p:cNvPr id="17415" name="Rectangle 7">
            <a:extLst>
              <a:ext uri="{FF2B5EF4-FFF2-40B4-BE49-F238E27FC236}">
                <a16:creationId xmlns:a16="http://schemas.microsoft.com/office/drawing/2014/main" id="{12024A8E-5E1E-4365-B744-2A1134E7EBB6}"/>
              </a:ext>
            </a:extLst>
          </p:cNvPr>
          <p:cNvSpPr>
            <a:spLocks noChangeArrowheads="1"/>
          </p:cNvSpPr>
          <p:nvPr/>
        </p:nvSpPr>
        <p:spPr bwMode="auto">
          <a:xfrm>
            <a:off x="4136781" y="2296259"/>
            <a:ext cx="1354015" cy="1285142"/>
          </a:xfrm>
          <a:prstGeom prst="rect">
            <a:avLst/>
          </a:prstGeom>
          <a:solidFill>
            <a:schemeClr val="tx2"/>
          </a:solidFill>
          <a:ln w="12700">
            <a:solidFill>
              <a:srgbClr val="CBCBCB"/>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16" name="Rectangle 8">
            <a:extLst>
              <a:ext uri="{FF2B5EF4-FFF2-40B4-BE49-F238E27FC236}">
                <a16:creationId xmlns:a16="http://schemas.microsoft.com/office/drawing/2014/main" id="{470FD2EC-C48F-4E93-8234-A33E75E617AD}"/>
              </a:ext>
            </a:extLst>
          </p:cNvPr>
          <p:cNvSpPr>
            <a:spLocks noChangeArrowheads="1"/>
          </p:cNvSpPr>
          <p:nvPr/>
        </p:nvSpPr>
        <p:spPr bwMode="auto">
          <a:xfrm>
            <a:off x="4363186" y="2630366"/>
            <a:ext cx="971543" cy="28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solidFill>
                  <a:schemeClr val="bg1"/>
                </a:solidFill>
              </a:rPr>
              <a:t>EQUITIES</a:t>
            </a:r>
          </a:p>
        </p:txBody>
      </p:sp>
      <p:sp>
        <p:nvSpPr>
          <p:cNvPr id="17417" name="Rectangle 9">
            <a:extLst>
              <a:ext uri="{FF2B5EF4-FFF2-40B4-BE49-F238E27FC236}">
                <a16:creationId xmlns:a16="http://schemas.microsoft.com/office/drawing/2014/main" id="{EE8B1A32-D711-41E8-B1D4-B307E696B718}"/>
              </a:ext>
            </a:extLst>
          </p:cNvPr>
          <p:cNvSpPr>
            <a:spLocks noChangeArrowheads="1"/>
          </p:cNvSpPr>
          <p:nvPr/>
        </p:nvSpPr>
        <p:spPr bwMode="auto">
          <a:xfrm>
            <a:off x="4136781" y="3689839"/>
            <a:ext cx="1354015" cy="701920"/>
          </a:xfrm>
          <a:prstGeom prst="rect">
            <a:avLst/>
          </a:prstGeom>
          <a:solidFill>
            <a:schemeClr val="tx2"/>
          </a:solidFill>
          <a:ln w="12700">
            <a:solidFill>
              <a:srgbClr val="CBCBCB"/>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18" name="Rectangle 10">
            <a:extLst>
              <a:ext uri="{FF2B5EF4-FFF2-40B4-BE49-F238E27FC236}">
                <a16:creationId xmlns:a16="http://schemas.microsoft.com/office/drawing/2014/main" id="{9FF3914E-33F6-4DBE-BB81-A379DB24ADDE}"/>
              </a:ext>
            </a:extLst>
          </p:cNvPr>
          <p:cNvSpPr>
            <a:spLocks noChangeArrowheads="1"/>
          </p:cNvSpPr>
          <p:nvPr/>
        </p:nvSpPr>
        <p:spPr bwMode="auto">
          <a:xfrm>
            <a:off x="4500219" y="3802674"/>
            <a:ext cx="715062" cy="28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solidFill>
                  <a:schemeClr val="bg1"/>
                </a:solidFill>
              </a:rPr>
              <a:t>DEBTS</a:t>
            </a:r>
          </a:p>
        </p:txBody>
      </p:sp>
      <p:sp>
        <p:nvSpPr>
          <p:cNvPr id="17419" name="AutoShape 11">
            <a:extLst>
              <a:ext uri="{FF2B5EF4-FFF2-40B4-BE49-F238E27FC236}">
                <a16:creationId xmlns:a16="http://schemas.microsoft.com/office/drawing/2014/main" id="{8DC83E44-CFD0-46FF-AFC3-423A7D2E7D9D}"/>
              </a:ext>
            </a:extLst>
          </p:cNvPr>
          <p:cNvSpPr>
            <a:spLocks noChangeArrowheads="1"/>
          </p:cNvSpPr>
          <p:nvPr/>
        </p:nvSpPr>
        <p:spPr bwMode="auto">
          <a:xfrm>
            <a:off x="1705708" y="2391508"/>
            <a:ext cx="723900" cy="1976804"/>
          </a:xfrm>
          <a:prstGeom prst="leftArrow">
            <a:avLst>
              <a:gd name="adj1" fmla="val 75009"/>
              <a:gd name="adj2" fmla="val 49995"/>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20" name="AutoShape 12">
            <a:extLst>
              <a:ext uri="{FF2B5EF4-FFF2-40B4-BE49-F238E27FC236}">
                <a16:creationId xmlns:a16="http://schemas.microsoft.com/office/drawing/2014/main" id="{F981C70F-194E-4B96-8CF8-ED6433959DDF}"/>
              </a:ext>
            </a:extLst>
          </p:cNvPr>
          <p:cNvSpPr>
            <a:spLocks noChangeArrowheads="1"/>
          </p:cNvSpPr>
          <p:nvPr/>
        </p:nvSpPr>
        <p:spPr bwMode="auto">
          <a:xfrm>
            <a:off x="5610958" y="2756389"/>
            <a:ext cx="572965" cy="1266092"/>
          </a:xfrm>
          <a:prstGeom prst="rightArrow">
            <a:avLst>
              <a:gd name="adj1" fmla="val 75009"/>
              <a:gd name="adj2" fmla="val 50005"/>
            </a:avLst>
          </a:prstGeom>
          <a:solidFill>
            <a:schemeClr val="tx2"/>
          </a:solidFill>
          <a:ln w="12700">
            <a:solidFill>
              <a:schemeClr val="tx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7421" name="Rectangle 13">
            <a:extLst>
              <a:ext uri="{FF2B5EF4-FFF2-40B4-BE49-F238E27FC236}">
                <a16:creationId xmlns:a16="http://schemas.microsoft.com/office/drawing/2014/main" id="{6DF83AAB-4919-47ED-A594-AFFA277BA1ED}"/>
              </a:ext>
            </a:extLst>
          </p:cNvPr>
          <p:cNvSpPr>
            <a:spLocks noChangeArrowheads="1"/>
          </p:cNvSpPr>
          <p:nvPr/>
        </p:nvSpPr>
        <p:spPr bwMode="auto">
          <a:xfrm rot="16200000">
            <a:off x="1620762" y="3127905"/>
            <a:ext cx="1068171" cy="48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t>RETURN</a:t>
            </a:r>
          </a:p>
          <a:p>
            <a:pPr algn="ctr">
              <a:spcBef>
                <a:spcPct val="0"/>
              </a:spcBef>
              <a:buFontTx/>
              <a:buNone/>
            </a:pPr>
            <a:r>
              <a:rPr lang="fr-FR" altLang="fr-FR" sz="1292" b="1"/>
              <a:t>ON ASSETS</a:t>
            </a:r>
          </a:p>
        </p:txBody>
      </p:sp>
      <p:sp>
        <p:nvSpPr>
          <p:cNvPr id="17422" name="Rectangle 14">
            <a:extLst>
              <a:ext uri="{FF2B5EF4-FFF2-40B4-BE49-F238E27FC236}">
                <a16:creationId xmlns:a16="http://schemas.microsoft.com/office/drawing/2014/main" id="{F52A1B6E-8BDE-4A75-98B6-5170BBD4D2EF}"/>
              </a:ext>
            </a:extLst>
          </p:cNvPr>
          <p:cNvSpPr>
            <a:spLocks noChangeArrowheads="1"/>
          </p:cNvSpPr>
          <p:nvPr/>
        </p:nvSpPr>
        <p:spPr bwMode="auto">
          <a:xfrm rot="16200000">
            <a:off x="5519795" y="3130835"/>
            <a:ext cx="679092" cy="48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solidFill>
                  <a:schemeClr val="bg1"/>
                </a:solidFill>
              </a:rPr>
              <a:t>WACC</a:t>
            </a:r>
          </a:p>
          <a:p>
            <a:pPr algn="ctr">
              <a:spcBef>
                <a:spcPct val="0"/>
              </a:spcBef>
              <a:buFontTx/>
              <a:buNone/>
            </a:pPr>
            <a:endParaRPr lang="fr-FR" altLang="fr-FR" sz="1292" b="1">
              <a:solidFill>
                <a:schemeClr val="bg1"/>
              </a:solidFill>
            </a:endParaRPr>
          </a:p>
        </p:txBody>
      </p:sp>
      <p:sp>
        <p:nvSpPr>
          <p:cNvPr id="17423" name="Rectangle 15">
            <a:extLst>
              <a:ext uri="{FF2B5EF4-FFF2-40B4-BE49-F238E27FC236}">
                <a16:creationId xmlns:a16="http://schemas.microsoft.com/office/drawing/2014/main" id="{E2B41FEB-73FA-4C62-B815-A073BB68309B}"/>
              </a:ext>
            </a:extLst>
          </p:cNvPr>
          <p:cNvSpPr>
            <a:spLocks noChangeArrowheads="1"/>
          </p:cNvSpPr>
          <p:nvPr/>
        </p:nvSpPr>
        <p:spPr bwMode="auto">
          <a:xfrm>
            <a:off x="2536137" y="1607528"/>
            <a:ext cx="1442826" cy="59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662" b="1"/>
              <a:t>ECONOMIC </a:t>
            </a:r>
          </a:p>
          <a:p>
            <a:pPr algn="ctr">
              <a:spcBef>
                <a:spcPct val="0"/>
              </a:spcBef>
              <a:buFontTx/>
              <a:buNone/>
            </a:pPr>
            <a:r>
              <a:rPr lang="fr-FR" altLang="fr-FR" sz="1662" b="1"/>
              <a:t>ASSETS</a:t>
            </a:r>
          </a:p>
        </p:txBody>
      </p:sp>
      <p:sp>
        <p:nvSpPr>
          <p:cNvPr id="17424" name="Rectangle 16">
            <a:extLst>
              <a:ext uri="{FF2B5EF4-FFF2-40B4-BE49-F238E27FC236}">
                <a16:creationId xmlns:a16="http://schemas.microsoft.com/office/drawing/2014/main" id="{D4CFC0D1-076E-48C1-8D93-D721979310D0}"/>
              </a:ext>
            </a:extLst>
          </p:cNvPr>
          <p:cNvSpPr>
            <a:spLocks noChangeArrowheads="1"/>
          </p:cNvSpPr>
          <p:nvPr/>
        </p:nvSpPr>
        <p:spPr bwMode="auto">
          <a:xfrm>
            <a:off x="4099060" y="1587013"/>
            <a:ext cx="1474886" cy="59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662" b="1"/>
              <a:t>FINANCIAL</a:t>
            </a:r>
          </a:p>
          <a:p>
            <a:pPr algn="ctr">
              <a:spcBef>
                <a:spcPct val="0"/>
              </a:spcBef>
              <a:buFontTx/>
              <a:buNone/>
            </a:pPr>
            <a:r>
              <a:rPr lang="fr-FR" altLang="fr-FR" sz="1662" b="1"/>
              <a:t>RESOURCES</a:t>
            </a:r>
          </a:p>
        </p:txBody>
      </p:sp>
      <p:sp>
        <p:nvSpPr>
          <p:cNvPr id="17425" name="Rectangle 17">
            <a:extLst>
              <a:ext uri="{FF2B5EF4-FFF2-40B4-BE49-F238E27FC236}">
                <a16:creationId xmlns:a16="http://schemas.microsoft.com/office/drawing/2014/main" id="{F3B24710-2FE2-4A9A-BD42-4C2DEDAB1F2C}"/>
              </a:ext>
            </a:extLst>
          </p:cNvPr>
          <p:cNvSpPr>
            <a:spLocks noChangeArrowheads="1"/>
          </p:cNvSpPr>
          <p:nvPr/>
        </p:nvSpPr>
        <p:spPr bwMode="auto">
          <a:xfrm>
            <a:off x="6477000" y="2514600"/>
            <a:ext cx="1752600" cy="18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04" tIns="17585" rIns="33704" bIns="17585">
            <a:spAutoFit/>
          </a:bodyPr>
          <a:lstStyle>
            <a:lvl1pPr defTabSz="125413">
              <a:spcBef>
                <a:spcPct val="20000"/>
              </a:spcBef>
              <a:buChar char="•"/>
              <a:defRPr sz="3200">
                <a:solidFill>
                  <a:schemeClr val="tx1"/>
                </a:solidFill>
                <a:latin typeface="Times New Roman" panose="02020603050405020304" pitchFamily="18" charset="0"/>
              </a:defRPr>
            </a:lvl1pPr>
            <a:lvl2pPr marL="742950" indent="-285750" defTabSz="125413">
              <a:spcBef>
                <a:spcPct val="20000"/>
              </a:spcBef>
              <a:buChar char="–"/>
              <a:defRPr sz="2800">
                <a:solidFill>
                  <a:schemeClr val="tx1"/>
                </a:solidFill>
                <a:latin typeface="Times New Roman" panose="02020603050405020304" pitchFamily="18" charset="0"/>
              </a:defRPr>
            </a:lvl2pPr>
            <a:lvl3pPr marL="1143000" indent="-228600" defTabSz="125413">
              <a:spcBef>
                <a:spcPct val="20000"/>
              </a:spcBef>
              <a:buChar char="•"/>
              <a:defRPr sz="2400">
                <a:solidFill>
                  <a:schemeClr val="tx1"/>
                </a:solidFill>
                <a:latin typeface="Times New Roman" panose="02020603050405020304" pitchFamily="18" charset="0"/>
              </a:defRPr>
            </a:lvl3pPr>
            <a:lvl4pPr marL="1600200" indent="-228600" defTabSz="125413">
              <a:spcBef>
                <a:spcPct val="20000"/>
              </a:spcBef>
              <a:buChar char="–"/>
              <a:defRPr sz="2000">
                <a:solidFill>
                  <a:schemeClr val="tx1"/>
                </a:solidFill>
                <a:latin typeface="Times New Roman" panose="02020603050405020304" pitchFamily="18" charset="0"/>
              </a:defRPr>
            </a:lvl4pPr>
            <a:lvl5pPr marL="2057400" indent="-228600" defTabSz="125413">
              <a:spcBef>
                <a:spcPct val="20000"/>
              </a:spcBef>
              <a:buChar char="»"/>
              <a:defRPr sz="2000">
                <a:solidFill>
                  <a:schemeClr val="tx1"/>
                </a:solidFill>
                <a:latin typeface="Times New Roman" panose="02020603050405020304" pitchFamily="18" charset="0"/>
              </a:defRPr>
            </a:lvl5pPr>
            <a:lvl6pPr marL="25146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292" b="1"/>
              <a:t>SHAREHOLDERS</a:t>
            </a:r>
          </a:p>
          <a:p>
            <a:pPr>
              <a:spcBef>
                <a:spcPct val="0"/>
              </a:spcBef>
              <a:buFontTx/>
              <a:buNone/>
            </a:pPr>
            <a:r>
              <a:rPr lang="fr-FR" altLang="fr-FR" sz="1292" b="1"/>
              <a:t>(cost of equities)</a:t>
            </a:r>
          </a:p>
          <a:p>
            <a:pPr>
              <a:spcBef>
                <a:spcPct val="0"/>
              </a:spcBef>
              <a:buFontTx/>
              <a:buNone/>
            </a:pPr>
            <a:endParaRPr lang="fr-FR" altLang="fr-FR" sz="1292" b="1"/>
          </a:p>
          <a:p>
            <a:pPr>
              <a:spcBef>
                <a:spcPct val="0"/>
              </a:spcBef>
              <a:buFontTx/>
              <a:buNone/>
            </a:pPr>
            <a:endParaRPr lang="fr-FR" altLang="fr-FR" sz="1292" b="1"/>
          </a:p>
          <a:p>
            <a:pPr>
              <a:spcBef>
                <a:spcPct val="0"/>
              </a:spcBef>
              <a:buFontTx/>
              <a:buNone/>
            </a:pPr>
            <a:endParaRPr lang="fr-FR" altLang="fr-FR" sz="1292" b="1"/>
          </a:p>
          <a:p>
            <a:pPr>
              <a:spcBef>
                <a:spcPct val="0"/>
              </a:spcBef>
              <a:buFontTx/>
              <a:buNone/>
            </a:pPr>
            <a:endParaRPr lang="fr-FR" altLang="fr-FR" sz="1292" b="1"/>
          </a:p>
          <a:p>
            <a:pPr>
              <a:spcBef>
                <a:spcPct val="0"/>
              </a:spcBef>
              <a:buFontTx/>
              <a:buNone/>
            </a:pPr>
            <a:endParaRPr lang="fr-FR" altLang="fr-FR" sz="1292" b="1"/>
          </a:p>
          <a:p>
            <a:pPr>
              <a:spcBef>
                <a:spcPct val="0"/>
              </a:spcBef>
              <a:buFontTx/>
              <a:buNone/>
            </a:pPr>
            <a:r>
              <a:rPr lang="fr-FR" altLang="fr-FR" sz="1292" b="1"/>
              <a:t>CREDITORS</a:t>
            </a:r>
          </a:p>
          <a:p>
            <a:pPr>
              <a:spcBef>
                <a:spcPct val="0"/>
              </a:spcBef>
              <a:buFontTx/>
              <a:buNone/>
            </a:pPr>
            <a:r>
              <a:rPr lang="fr-FR" altLang="fr-FR" sz="1292" b="1"/>
              <a:t>(cost of debt)</a:t>
            </a:r>
          </a:p>
        </p:txBody>
      </p:sp>
      <p:sp>
        <p:nvSpPr>
          <p:cNvPr id="17426" name="Rectangle 18">
            <a:extLst>
              <a:ext uri="{FF2B5EF4-FFF2-40B4-BE49-F238E27FC236}">
                <a16:creationId xmlns:a16="http://schemas.microsoft.com/office/drawing/2014/main" id="{1497D8A2-6ADD-4722-8244-E88EA863A229}"/>
              </a:ext>
            </a:extLst>
          </p:cNvPr>
          <p:cNvSpPr>
            <a:spLocks noChangeArrowheads="1"/>
          </p:cNvSpPr>
          <p:nvPr/>
        </p:nvSpPr>
        <p:spPr bwMode="auto">
          <a:xfrm>
            <a:off x="0" y="5257800"/>
            <a:ext cx="8979877" cy="42668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2215"/>
              <a:t>IF ROA &gt; WACC THEN FINANCIAL VALUE &gt; BOOK VALUE</a:t>
            </a:r>
          </a:p>
        </p:txBody>
      </p:sp>
      <p:sp>
        <p:nvSpPr>
          <p:cNvPr id="17427" name="Rectangle 19">
            <a:extLst>
              <a:ext uri="{FF2B5EF4-FFF2-40B4-BE49-F238E27FC236}">
                <a16:creationId xmlns:a16="http://schemas.microsoft.com/office/drawing/2014/main" id="{3F3FDE50-EE00-4AC0-9DDE-49FB3A432D6E}"/>
              </a:ext>
            </a:extLst>
          </p:cNvPr>
          <p:cNvSpPr>
            <a:spLocks noChangeArrowheads="1"/>
          </p:cNvSpPr>
          <p:nvPr/>
        </p:nvSpPr>
        <p:spPr bwMode="auto">
          <a:xfrm>
            <a:off x="6629400" y="2584938"/>
            <a:ext cx="1752600" cy="13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04" tIns="17585" rIns="33704" bIns="17585">
            <a:spAutoFit/>
          </a:bodyPr>
          <a:lstStyle>
            <a:lvl1pPr defTabSz="125413">
              <a:spcBef>
                <a:spcPct val="20000"/>
              </a:spcBef>
              <a:buChar char="•"/>
              <a:defRPr sz="3200">
                <a:solidFill>
                  <a:schemeClr val="tx1"/>
                </a:solidFill>
                <a:latin typeface="Times New Roman" panose="02020603050405020304" pitchFamily="18" charset="0"/>
              </a:defRPr>
            </a:lvl1pPr>
            <a:lvl2pPr marL="742950" indent="-285750" defTabSz="125413">
              <a:spcBef>
                <a:spcPct val="20000"/>
              </a:spcBef>
              <a:buChar char="–"/>
              <a:defRPr sz="2800">
                <a:solidFill>
                  <a:schemeClr val="tx1"/>
                </a:solidFill>
                <a:latin typeface="Times New Roman" panose="02020603050405020304" pitchFamily="18" charset="0"/>
              </a:defRPr>
            </a:lvl2pPr>
            <a:lvl3pPr marL="1143000" indent="-228600" defTabSz="125413">
              <a:spcBef>
                <a:spcPct val="20000"/>
              </a:spcBef>
              <a:buChar char="•"/>
              <a:defRPr sz="2400">
                <a:solidFill>
                  <a:schemeClr val="tx1"/>
                </a:solidFill>
                <a:latin typeface="Times New Roman" panose="02020603050405020304" pitchFamily="18" charset="0"/>
              </a:defRPr>
            </a:lvl3pPr>
            <a:lvl4pPr marL="1600200" indent="-228600" defTabSz="125413">
              <a:spcBef>
                <a:spcPct val="20000"/>
              </a:spcBef>
              <a:buChar char="–"/>
              <a:defRPr sz="2000">
                <a:solidFill>
                  <a:schemeClr val="tx1"/>
                </a:solidFill>
                <a:latin typeface="Times New Roman" panose="02020603050405020304" pitchFamily="18" charset="0"/>
              </a:defRPr>
            </a:lvl4pPr>
            <a:lvl5pPr marL="2057400" indent="-228600" defTabSz="125413">
              <a:spcBef>
                <a:spcPct val="20000"/>
              </a:spcBef>
              <a:buChar char="»"/>
              <a:defRPr sz="2000">
                <a:solidFill>
                  <a:schemeClr val="tx1"/>
                </a:solidFill>
                <a:latin typeface="Times New Roman" panose="02020603050405020304" pitchFamily="18" charset="0"/>
              </a:defRPr>
            </a:lvl5pPr>
            <a:lvl6pPr marL="25146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12541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646" b="1"/>
          </a:p>
        </p:txBody>
      </p:sp>
      <p:sp>
        <p:nvSpPr>
          <p:cNvPr id="17428" name="Espace réservé de la date 1">
            <a:extLst>
              <a:ext uri="{FF2B5EF4-FFF2-40B4-BE49-F238E27FC236}">
                <a16:creationId xmlns:a16="http://schemas.microsoft.com/office/drawing/2014/main" id="{82ED857F-A4A1-4262-82F5-E585A7FE687E}"/>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EF2E9B-F100-44D3-B0E1-1DA495D6FA29}"/>
              </a:ext>
            </a:extLst>
          </p:cNvPr>
          <p:cNvSpPr>
            <a:spLocks noGrp="1" noChangeArrowheads="1"/>
          </p:cNvSpPr>
          <p:nvPr>
            <p:ph type="title"/>
          </p:nvPr>
        </p:nvSpPr>
        <p:spPr>
          <a:xfrm>
            <a:off x="1905000" y="545123"/>
            <a:ext cx="5257800" cy="914400"/>
          </a:xfrm>
          <a:solidFill>
            <a:schemeClr val="accent5"/>
          </a:solidFill>
          <a:ln>
            <a:solidFill>
              <a:schemeClr val="tx1"/>
            </a:solidFill>
          </a:ln>
        </p:spPr>
        <p:txBody>
          <a:bodyPr vert="horz" lIns="84992" tIns="42497" rIns="84992" bIns="42497" rtlCol="0" anchor="t">
            <a:normAutofit/>
          </a:bodyPr>
          <a:lstStyle/>
          <a:p>
            <a:pPr>
              <a:defRPr/>
            </a:pPr>
            <a:r>
              <a:rPr lang="fr-FR" altLang="fr-FR" b="1" dirty="0"/>
              <a:t>EVA®</a:t>
            </a:r>
          </a:p>
        </p:txBody>
      </p:sp>
      <p:sp>
        <p:nvSpPr>
          <p:cNvPr id="19459" name="Rectangle 3">
            <a:extLst>
              <a:ext uri="{FF2B5EF4-FFF2-40B4-BE49-F238E27FC236}">
                <a16:creationId xmlns:a16="http://schemas.microsoft.com/office/drawing/2014/main" id="{8655D749-D9A7-48B8-A35F-7A75FBBDCBE2}"/>
              </a:ext>
            </a:extLst>
          </p:cNvPr>
          <p:cNvSpPr>
            <a:spLocks noGrp="1" noChangeArrowheads="1"/>
          </p:cNvSpPr>
          <p:nvPr>
            <p:ph type="body" idx="1"/>
          </p:nvPr>
        </p:nvSpPr>
        <p:spPr>
          <a:noFill/>
        </p:spPr>
        <p:txBody>
          <a:bodyPr vert="horz" lIns="84992" tIns="42497" rIns="84992" bIns="42497" rtlCol="0">
            <a:normAutofit/>
          </a:bodyPr>
          <a:lstStyle/>
          <a:p>
            <a:pPr lvl="1">
              <a:buFontTx/>
              <a:buNone/>
            </a:pPr>
            <a:endParaRPr lang="fr-FR" altLang="fr-FR" sz="2954"/>
          </a:p>
          <a:p>
            <a:pPr>
              <a:buFontTx/>
              <a:buNone/>
            </a:pPr>
            <a:endParaRPr lang="fr-FR" altLang="fr-FR" sz="3323"/>
          </a:p>
        </p:txBody>
      </p:sp>
      <p:sp>
        <p:nvSpPr>
          <p:cNvPr id="19460" name="Rectangle 4">
            <a:extLst>
              <a:ext uri="{FF2B5EF4-FFF2-40B4-BE49-F238E27FC236}">
                <a16:creationId xmlns:a16="http://schemas.microsoft.com/office/drawing/2014/main" id="{C5FB3E9F-7E0D-4AA7-AF50-B0ABDC83BA51}"/>
              </a:ext>
            </a:extLst>
          </p:cNvPr>
          <p:cNvSpPr>
            <a:spLocks noChangeArrowheads="1"/>
          </p:cNvSpPr>
          <p:nvPr/>
        </p:nvSpPr>
        <p:spPr bwMode="auto">
          <a:xfrm>
            <a:off x="2731477" y="1677866"/>
            <a:ext cx="1543050" cy="1041888"/>
          </a:xfrm>
          <a:prstGeom prst="rect">
            <a:avLst/>
          </a:prstGeom>
          <a:solidFill>
            <a:schemeClr val="tx2"/>
          </a:solidFill>
          <a:ln w="12700">
            <a:solidFill>
              <a:srgbClr val="3366CC"/>
            </a:solidFill>
            <a:miter lim="800000"/>
            <a:headEnd/>
            <a:tailEnd/>
          </a:ln>
        </p:spPr>
        <p:txBody>
          <a:bodyPr wrap="none" lIns="60081" tIns="29308" rIns="60081" bIns="29308" anchor="ctr"/>
          <a:lstStyle>
            <a:lvl1pPr defTabSz="447675">
              <a:spcBef>
                <a:spcPct val="20000"/>
              </a:spcBef>
              <a:buChar char="•"/>
              <a:defRPr sz="3200">
                <a:solidFill>
                  <a:schemeClr val="tx1"/>
                </a:solidFill>
                <a:latin typeface="Times New Roman" panose="02020603050405020304" pitchFamily="18" charset="0"/>
              </a:defRPr>
            </a:lvl1pPr>
            <a:lvl2pPr marL="742950" indent="-285750" defTabSz="447675">
              <a:spcBef>
                <a:spcPct val="20000"/>
              </a:spcBef>
              <a:buChar char="–"/>
              <a:defRPr sz="2800">
                <a:solidFill>
                  <a:schemeClr val="tx1"/>
                </a:solidFill>
                <a:latin typeface="Times New Roman" panose="02020603050405020304" pitchFamily="18" charset="0"/>
              </a:defRPr>
            </a:lvl2pPr>
            <a:lvl3pPr marL="1143000" indent="-228600" defTabSz="447675">
              <a:spcBef>
                <a:spcPct val="20000"/>
              </a:spcBef>
              <a:buChar char="•"/>
              <a:defRPr sz="2400">
                <a:solidFill>
                  <a:schemeClr val="tx1"/>
                </a:solidFill>
                <a:latin typeface="Times New Roman" panose="02020603050405020304" pitchFamily="18" charset="0"/>
              </a:defRPr>
            </a:lvl3pPr>
            <a:lvl4pPr marL="1600200" indent="-228600" defTabSz="447675">
              <a:spcBef>
                <a:spcPct val="20000"/>
              </a:spcBef>
              <a:buChar char="–"/>
              <a:defRPr sz="2000">
                <a:solidFill>
                  <a:schemeClr val="tx1"/>
                </a:solidFill>
                <a:latin typeface="Times New Roman" panose="02020603050405020304" pitchFamily="18" charset="0"/>
              </a:defRPr>
            </a:lvl4pPr>
            <a:lvl5pPr marL="2057400" indent="-228600" defTabSz="447675">
              <a:spcBef>
                <a:spcPct val="20000"/>
              </a:spcBef>
              <a:buChar char="»"/>
              <a:defRPr sz="2000">
                <a:solidFill>
                  <a:schemeClr val="tx1"/>
                </a:solidFill>
                <a:latin typeface="Times New Roman" panose="02020603050405020304" pitchFamily="18" charset="0"/>
              </a:defRPr>
            </a:lvl5pPr>
            <a:lvl6pPr marL="25146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solidFill>
                  <a:schemeClr val="bg1"/>
                </a:solidFill>
                <a:latin typeface="Arial Narrow" panose="020B0606020202030204" pitchFamily="34" charset="0"/>
              </a:rPr>
              <a:t>FIXED</a:t>
            </a:r>
          </a:p>
          <a:p>
            <a:pPr algn="ctr">
              <a:spcBef>
                <a:spcPct val="0"/>
              </a:spcBef>
              <a:buFontTx/>
              <a:buNone/>
            </a:pPr>
            <a:r>
              <a:rPr lang="fr-FR" altLang="fr-FR" sz="1846" b="1">
                <a:solidFill>
                  <a:schemeClr val="bg1"/>
                </a:solidFill>
                <a:latin typeface="Arial Narrow" panose="020B0606020202030204" pitchFamily="34" charset="0"/>
              </a:rPr>
              <a:t>ASSETS</a:t>
            </a:r>
          </a:p>
        </p:txBody>
      </p:sp>
      <p:sp>
        <p:nvSpPr>
          <p:cNvPr id="19461" name="Rectangle 5">
            <a:extLst>
              <a:ext uri="{FF2B5EF4-FFF2-40B4-BE49-F238E27FC236}">
                <a16:creationId xmlns:a16="http://schemas.microsoft.com/office/drawing/2014/main" id="{C4A85A95-12EC-46FF-B685-8A388F098F24}"/>
              </a:ext>
            </a:extLst>
          </p:cNvPr>
          <p:cNvSpPr>
            <a:spLocks noChangeArrowheads="1"/>
          </p:cNvSpPr>
          <p:nvPr/>
        </p:nvSpPr>
        <p:spPr bwMode="auto">
          <a:xfrm>
            <a:off x="2731477" y="2790092"/>
            <a:ext cx="1543050" cy="703385"/>
          </a:xfrm>
          <a:prstGeom prst="rect">
            <a:avLst/>
          </a:prstGeom>
          <a:solidFill>
            <a:schemeClr val="tx2"/>
          </a:solidFill>
          <a:ln w="12700">
            <a:solidFill>
              <a:srgbClr val="3366CC"/>
            </a:solidFill>
            <a:miter lim="800000"/>
            <a:headEnd/>
            <a:tailEnd/>
          </a:ln>
        </p:spPr>
        <p:txBody>
          <a:bodyPr wrap="none" lIns="60081" tIns="29308" rIns="60081" bIns="29308" anchor="ctr"/>
          <a:lstStyle>
            <a:lvl1pPr defTabSz="447675">
              <a:spcBef>
                <a:spcPct val="20000"/>
              </a:spcBef>
              <a:buChar char="•"/>
              <a:defRPr sz="3200">
                <a:solidFill>
                  <a:schemeClr val="tx1"/>
                </a:solidFill>
                <a:latin typeface="Times New Roman" panose="02020603050405020304" pitchFamily="18" charset="0"/>
              </a:defRPr>
            </a:lvl1pPr>
            <a:lvl2pPr marL="742950" indent="-285750" defTabSz="447675">
              <a:spcBef>
                <a:spcPct val="20000"/>
              </a:spcBef>
              <a:buChar char="–"/>
              <a:defRPr sz="2800">
                <a:solidFill>
                  <a:schemeClr val="tx1"/>
                </a:solidFill>
                <a:latin typeface="Times New Roman" panose="02020603050405020304" pitchFamily="18" charset="0"/>
              </a:defRPr>
            </a:lvl2pPr>
            <a:lvl3pPr marL="1143000" indent="-228600" defTabSz="447675">
              <a:spcBef>
                <a:spcPct val="20000"/>
              </a:spcBef>
              <a:buChar char="•"/>
              <a:defRPr sz="2400">
                <a:solidFill>
                  <a:schemeClr val="tx1"/>
                </a:solidFill>
                <a:latin typeface="Times New Roman" panose="02020603050405020304" pitchFamily="18" charset="0"/>
              </a:defRPr>
            </a:lvl3pPr>
            <a:lvl4pPr marL="1600200" indent="-228600" defTabSz="447675">
              <a:spcBef>
                <a:spcPct val="20000"/>
              </a:spcBef>
              <a:buChar char="–"/>
              <a:defRPr sz="2000">
                <a:solidFill>
                  <a:schemeClr val="tx1"/>
                </a:solidFill>
                <a:latin typeface="Times New Roman" panose="02020603050405020304" pitchFamily="18" charset="0"/>
              </a:defRPr>
            </a:lvl4pPr>
            <a:lvl5pPr marL="2057400" indent="-228600" defTabSz="447675">
              <a:spcBef>
                <a:spcPct val="20000"/>
              </a:spcBef>
              <a:buChar char="»"/>
              <a:defRPr sz="2000">
                <a:solidFill>
                  <a:schemeClr val="tx1"/>
                </a:solidFill>
                <a:latin typeface="Times New Roman" panose="02020603050405020304" pitchFamily="18" charset="0"/>
              </a:defRPr>
            </a:lvl5pPr>
            <a:lvl6pPr marL="25146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2215" b="1">
                <a:solidFill>
                  <a:schemeClr val="bg1"/>
                </a:solidFill>
                <a:latin typeface="Arial Narrow" panose="020B0606020202030204" pitchFamily="34" charset="0"/>
              </a:rPr>
              <a:t>WCN</a:t>
            </a:r>
          </a:p>
        </p:txBody>
      </p:sp>
      <p:sp>
        <p:nvSpPr>
          <p:cNvPr id="19462" name="Rectangle 6">
            <a:extLst>
              <a:ext uri="{FF2B5EF4-FFF2-40B4-BE49-F238E27FC236}">
                <a16:creationId xmlns:a16="http://schemas.microsoft.com/office/drawing/2014/main" id="{8A45F825-8658-4520-8107-313F59047B80}"/>
              </a:ext>
            </a:extLst>
          </p:cNvPr>
          <p:cNvSpPr>
            <a:spLocks noChangeArrowheads="1"/>
          </p:cNvSpPr>
          <p:nvPr/>
        </p:nvSpPr>
        <p:spPr bwMode="auto">
          <a:xfrm>
            <a:off x="4772759" y="1676400"/>
            <a:ext cx="1443403" cy="1800958"/>
          </a:xfrm>
          <a:prstGeom prst="rect">
            <a:avLst/>
          </a:prstGeom>
          <a:solidFill>
            <a:schemeClr val="tx2"/>
          </a:solidFill>
          <a:ln w="12700">
            <a:solidFill>
              <a:srgbClr val="3366CC"/>
            </a:solidFill>
            <a:miter lim="800000"/>
            <a:headEnd/>
            <a:tailEnd/>
          </a:ln>
        </p:spPr>
        <p:txBody>
          <a:bodyPr wrap="none" lIns="60081" tIns="29308" rIns="60081" bIns="29308" anchor="ctr"/>
          <a:lstStyle>
            <a:lvl1pPr defTabSz="447675">
              <a:spcBef>
                <a:spcPct val="20000"/>
              </a:spcBef>
              <a:buChar char="•"/>
              <a:defRPr sz="3200">
                <a:solidFill>
                  <a:schemeClr val="tx1"/>
                </a:solidFill>
                <a:latin typeface="Times New Roman" panose="02020603050405020304" pitchFamily="18" charset="0"/>
              </a:defRPr>
            </a:lvl1pPr>
            <a:lvl2pPr marL="742950" indent="-285750" defTabSz="447675">
              <a:spcBef>
                <a:spcPct val="20000"/>
              </a:spcBef>
              <a:buChar char="–"/>
              <a:defRPr sz="2800">
                <a:solidFill>
                  <a:schemeClr val="tx1"/>
                </a:solidFill>
                <a:latin typeface="Times New Roman" panose="02020603050405020304" pitchFamily="18" charset="0"/>
              </a:defRPr>
            </a:lvl2pPr>
            <a:lvl3pPr marL="1143000" indent="-228600" defTabSz="447675">
              <a:spcBef>
                <a:spcPct val="20000"/>
              </a:spcBef>
              <a:buChar char="•"/>
              <a:defRPr sz="2400">
                <a:solidFill>
                  <a:schemeClr val="tx1"/>
                </a:solidFill>
                <a:latin typeface="Times New Roman" panose="02020603050405020304" pitchFamily="18" charset="0"/>
              </a:defRPr>
            </a:lvl3pPr>
            <a:lvl4pPr marL="1600200" indent="-228600" defTabSz="447675">
              <a:spcBef>
                <a:spcPct val="20000"/>
              </a:spcBef>
              <a:buChar char="–"/>
              <a:defRPr sz="2000">
                <a:solidFill>
                  <a:schemeClr val="tx1"/>
                </a:solidFill>
                <a:latin typeface="Times New Roman" panose="02020603050405020304" pitchFamily="18" charset="0"/>
              </a:defRPr>
            </a:lvl4pPr>
            <a:lvl5pPr marL="2057400" indent="-228600" defTabSz="447675">
              <a:spcBef>
                <a:spcPct val="20000"/>
              </a:spcBef>
              <a:buChar char="»"/>
              <a:defRPr sz="2000">
                <a:solidFill>
                  <a:schemeClr val="tx1"/>
                </a:solidFill>
                <a:latin typeface="Times New Roman" panose="02020603050405020304" pitchFamily="18" charset="0"/>
              </a:defRPr>
            </a:lvl5pPr>
            <a:lvl6pPr marL="25146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47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846" b="1">
                <a:solidFill>
                  <a:schemeClr val="bg1"/>
                </a:solidFill>
                <a:latin typeface="Arial Narrow" panose="020B0606020202030204" pitchFamily="34" charset="0"/>
              </a:rPr>
              <a:t>INVESTED </a:t>
            </a:r>
          </a:p>
          <a:p>
            <a:pPr algn="ctr">
              <a:spcBef>
                <a:spcPct val="0"/>
              </a:spcBef>
              <a:buFontTx/>
              <a:buNone/>
            </a:pPr>
            <a:r>
              <a:rPr lang="fr-FR" altLang="fr-FR" sz="1846" b="1">
                <a:solidFill>
                  <a:schemeClr val="bg1"/>
                </a:solidFill>
                <a:latin typeface="Arial Narrow" panose="020B0606020202030204" pitchFamily="34" charset="0"/>
              </a:rPr>
              <a:t>CAPITAL</a:t>
            </a:r>
          </a:p>
        </p:txBody>
      </p:sp>
      <p:sp>
        <p:nvSpPr>
          <p:cNvPr id="19463" name="AutoShape 7">
            <a:extLst>
              <a:ext uri="{FF2B5EF4-FFF2-40B4-BE49-F238E27FC236}">
                <a16:creationId xmlns:a16="http://schemas.microsoft.com/office/drawing/2014/main" id="{8AC5BF39-751F-4409-A01A-48B9C37A9730}"/>
              </a:ext>
            </a:extLst>
          </p:cNvPr>
          <p:cNvSpPr>
            <a:spLocks noChangeArrowheads="1"/>
          </p:cNvSpPr>
          <p:nvPr/>
        </p:nvSpPr>
        <p:spPr bwMode="auto">
          <a:xfrm>
            <a:off x="4271597" y="2439866"/>
            <a:ext cx="483577" cy="375138"/>
          </a:xfrm>
          <a:prstGeom prst="leftArrow">
            <a:avLst>
              <a:gd name="adj1" fmla="val 50000"/>
              <a:gd name="adj2" fmla="val 64447"/>
            </a:avLst>
          </a:prstGeom>
          <a:solidFill>
            <a:schemeClr val="accent2"/>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9464" name="AutoShape 8">
            <a:extLst>
              <a:ext uri="{FF2B5EF4-FFF2-40B4-BE49-F238E27FC236}">
                <a16:creationId xmlns:a16="http://schemas.microsoft.com/office/drawing/2014/main" id="{C962C24D-ACDE-4080-9E0D-EE784B32F5D2}"/>
              </a:ext>
            </a:extLst>
          </p:cNvPr>
          <p:cNvSpPr>
            <a:spLocks noChangeArrowheads="1"/>
          </p:cNvSpPr>
          <p:nvPr/>
        </p:nvSpPr>
        <p:spPr bwMode="auto">
          <a:xfrm>
            <a:off x="3354266" y="3577005"/>
            <a:ext cx="458665" cy="515815"/>
          </a:xfrm>
          <a:prstGeom prst="downArrow">
            <a:avLst>
              <a:gd name="adj1" fmla="val 50000"/>
              <a:gd name="adj2" fmla="val 56235"/>
            </a:avLst>
          </a:prstGeom>
          <a:solidFill>
            <a:schemeClr val="accent2"/>
          </a:solidFill>
          <a:ln w="12700">
            <a:solidFill>
              <a:schemeClr val="accent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9465" name="AutoShape 9">
            <a:extLst>
              <a:ext uri="{FF2B5EF4-FFF2-40B4-BE49-F238E27FC236}">
                <a16:creationId xmlns:a16="http://schemas.microsoft.com/office/drawing/2014/main" id="{051AE2C4-E9EC-4E5C-B459-F6EDF1CB0F81}"/>
              </a:ext>
            </a:extLst>
          </p:cNvPr>
          <p:cNvSpPr>
            <a:spLocks noChangeArrowheads="1"/>
          </p:cNvSpPr>
          <p:nvPr/>
        </p:nvSpPr>
        <p:spPr bwMode="auto">
          <a:xfrm>
            <a:off x="5284177" y="3553558"/>
            <a:ext cx="460131" cy="515815"/>
          </a:xfrm>
          <a:prstGeom prst="downArrow">
            <a:avLst>
              <a:gd name="adj1" fmla="val 50000"/>
              <a:gd name="adj2" fmla="val 56056"/>
            </a:avLst>
          </a:prstGeom>
          <a:solidFill>
            <a:schemeClr val="accent2"/>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19466" name="Line 10">
            <a:extLst>
              <a:ext uri="{FF2B5EF4-FFF2-40B4-BE49-F238E27FC236}">
                <a16:creationId xmlns:a16="http://schemas.microsoft.com/office/drawing/2014/main" id="{9F456A27-349A-491C-B76F-FBC27048029C}"/>
              </a:ext>
            </a:extLst>
          </p:cNvPr>
          <p:cNvSpPr>
            <a:spLocks noChangeShapeType="1"/>
          </p:cNvSpPr>
          <p:nvPr/>
        </p:nvSpPr>
        <p:spPr bwMode="auto">
          <a:xfrm>
            <a:off x="2110154" y="3006970"/>
            <a:ext cx="1314450" cy="114153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19467" name="Line 11">
            <a:extLst>
              <a:ext uri="{FF2B5EF4-FFF2-40B4-BE49-F238E27FC236}">
                <a16:creationId xmlns:a16="http://schemas.microsoft.com/office/drawing/2014/main" id="{F06CB372-B312-419E-BAC5-884C7D0E7F33}"/>
              </a:ext>
            </a:extLst>
          </p:cNvPr>
          <p:cNvSpPr>
            <a:spLocks noChangeShapeType="1"/>
          </p:cNvSpPr>
          <p:nvPr/>
        </p:nvSpPr>
        <p:spPr bwMode="auto">
          <a:xfrm flipH="1">
            <a:off x="5545016" y="2976197"/>
            <a:ext cx="1559169" cy="121333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19468" name="Rectangle 12">
            <a:extLst>
              <a:ext uri="{FF2B5EF4-FFF2-40B4-BE49-F238E27FC236}">
                <a16:creationId xmlns:a16="http://schemas.microsoft.com/office/drawing/2014/main" id="{7AA0A586-8E9D-4A3B-8D7D-84E26F6A97D6}"/>
              </a:ext>
            </a:extLst>
          </p:cNvPr>
          <p:cNvSpPr>
            <a:spLocks noChangeArrowheads="1"/>
          </p:cNvSpPr>
          <p:nvPr/>
        </p:nvSpPr>
        <p:spPr bwMode="auto">
          <a:xfrm>
            <a:off x="855030" y="2192215"/>
            <a:ext cx="1620759" cy="76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2215">
                <a:solidFill>
                  <a:schemeClr val="tx2"/>
                </a:solidFill>
                <a:latin typeface="Arial Narrow" panose="020B0606020202030204" pitchFamily="34" charset="0"/>
              </a:rPr>
              <a:t>RETURN ON </a:t>
            </a:r>
          </a:p>
          <a:p>
            <a:pPr>
              <a:spcBef>
                <a:spcPct val="0"/>
              </a:spcBef>
              <a:buFontTx/>
              <a:buNone/>
            </a:pPr>
            <a:r>
              <a:rPr lang="fr-FR" altLang="fr-FR" sz="2215">
                <a:solidFill>
                  <a:schemeClr val="tx2"/>
                </a:solidFill>
                <a:latin typeface="Arial Narrow" panose="020B0606020202030204" pitchFamily="34" charset="0"/>
              </a:rPr>
              <a:t> ASSETS</a:t>
            </a:r>
          </a:p>
        </p:txBody>
      </p:sp>
      <p:sp>
        <p:nvSpPr>
          <p:cNvPr id="19469" name="Rectangle 13">
            <a:extLst>
              <a:ext uri="{FF2B5EF4-FFF2-40B4-BE49-F238E27FC236}">
                <a16:creationId xmlns:a16="http://schemas.microsoft.com/office/drawing/2014/main" id="{F4EA49D5-38C3-4293-94EB-9247E3D573C6}"/>
              </a:ext>
            </a:extLst>
          </p:cNvPr>
          <p:cNvSpPr>
            <a:spLocks noChangeArrowheads="1"/>
          </p:cNvSpPr>
          <p:nvPr/>
        </p:nvSpPr>
        <p:spPr bwMode="auto">
          <a:xfrm>
            <a:off x="6500907" y="2189284"/>
            <a:ext cx="1609538" cy="76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2215">
                <a:solidFill>
                  <a:schemeClr val="tx2"/>
                </a:solidFill>
                <a:latin typeface="Arial Narrow" panose="020B0606020202030204" pitchFamily="34" charset="0"/>
              </a:rPr>
              <a:t>FINANCIAL</a:t>
            </a:r>
          </a:p>
          <a:p>
            <a:pPr>
              <a:spcBef>
                <a:spcPct val="0"/>
              </a:spcBef>
              <a:buFontTx/>
              <a:buNone/>
            </a:pPr>
            <a:r>
              <a:rPr lang="fr-FR" altLang="fr-FR" sz="2215">
                <a:solidFill>
                  <a:schemeClr val="tx2"/>
                </a:solidFill>
                <a:latin typeface="Arial Narrow" panose="020B0606020202030204" pitchFamily="34" charset="0"/>
              </a:rPr>
              <a:t>STRUCTURE</a:t>
            </a:r>
          </a:p>
        </p:txBody>
      </p:sp>
      <p:sp>
        <p:nvSpPr>
          <p:cNvPr id="19470" name="Rectangle 14">
            <a:extLst>
              <a:ext uri="{FF2B5EF4-FFF2-40B4-BE49-F238E27FC236}">
                <a16:creationId xmlns:a16="http://schemas.microsoft.com/office/drawing/2014/main" id="{BF9A9563-E4B8-4304-BD2E-5A9945131C69}"/>
              </a:ext>
            </a:extLst>
          </p:cNvPr>
          <p:cNvSpPr>
            <a:spLocks noChangeArrowheads="1"/>
          </p:cNvSpPr>
          <p:nvPr/>
        </p:nvSpPr>
        <p:spPr bwMode="auto">
          <a:xfrm>
            <a:off x="3506537" y="4154366"/>
            <a:ext cx="171709" cy="36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fr-FR" altLang="fr-FR" sz="1846" b="1">
              <a:solidFill>
                <a:schemeClr val="tx2"/>
              </a:solidFill>
              <a:latin typeface="Arial Narrow" panose="020B0606020202030204" pitchFamily="34" charset="0"/>
            </a:endParaRPr>
          </a:p>
        </p:txBody>
      </p:sp>
      <p:sp>
        <p:nvSpPr>
          <p:cNvPr id="19471" name="Rectangle 15">
            <a:extLst>
              <a:ext uri="{FF2B5EF4-FFF2-40B4-BE49-F238E27FC236}">
                <a16:creationId xmlns:a16="http://schemas.microsoft.com/office/drawing/2014/main" id="{7460B351-2E33-4FB3-AE2F-D8DADBE7F729}"/>
              </a:ext>
            </a:extLst>
          </p:cNvPr>
          <p:cNvSpPr>
            <a:spLocks noChangeArrowheads="1"/>
          </p:cNvSpPr>
          <p:nvPr/>
        </p:nvSpPr>
        <p:spPr bwMode="auto">
          <a:xfrm>
            <a:off x="2895601" y="4273061"/>
            <a:ext cx="3232638" cy="105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fr-FR" altLang="fr-FR" sz="1846" b="1">
              <a:solidFill>
                <a:schemeClr val="tx2"/>
              </a:solidFill>
              <a:latin typeface="Arial Narrow" panose="020B0606020202030204" pitchFamily="34" charset="0"/>
            </a:endParaRPr>
          </a:p>
          <a:p>
            <a:pPr algn="ctr">
              <a:spcBef>
                <a:spcPct val="0"/>
              </a:spcBef>
              <a:buFontTx/>
              <a:buNone/>
            </a:pPr>
            <a:r>
              <a:rPr lang="fr-FR" altLang="fr-FR" sz="2215" b="1">
                <a:solidFill>
                  <a:schemeClr val="tx2"/>
                </a:solidFill>
                <a:latin typeface="Arial Narrow" panose="020B0606020202030204" pitchFamily="34" charset="0"/>
              </a:rPr>
              <a:t>NOPAT – WACC*IC</a:t>
            </a:r>
          </a:p>
          <a:p>
            <a:pPr algn="ctr">
              <a:spcBef>
                <a:spcPct val="0"/>
              </a:spcBef>
              <a:buFontTx/>
              <a:buNone/>
            </a:pPr>
            <a:endParaRPr lang="fr-FR" altLang="fr-FR" sz="2215" b="1">
              <a:solidFill>
                <a:schemeClr val="tx2"/>
              </a:solidFill>
              <a:latin typeface="Arial Narrow" panose="020B0606020202030204" pitchFamily="34" charset="0"/>
            </a:endParaRPr>
          </a:p>
        </p:txBody>
      </p:sp>
      <p:sp>
        <p:nvSpPr>
          <p:cNvPr id="19472" name="Rectangle 16">
            <a:extLst>
              <a:ext uri="{FF2B5EF4-FFF2-40B4-BE49-F238E27FC236}">
                <a16:creationId xmlns:a16="http://schemas.microsoft.com/office/drawing/2014/main" id="{02036B01-2D6C-4EE4-A29B-830FC5A01947}"/>
              </a:ext>
            </a:extLst>
          </p:cNvPr>
          <p:cNvSpPr>
            <a:spLocks noChangeArrowheads="1"/>
          </p:cNvSpPr>
          <p:nvPr/>
        </p:nvSpPr>
        <p:spPr bwMode="auto">
          <a:xfrm>
            <a:off x="2585648" y="4089889"/>
            <a:ext cx="408889" cy="9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5539">
                <a:solidFill>
                  <a:schemeClr val="tx2"/>
                </a:solidFill>
                <a:latin typeface="Arial" panose="020B0604020202020204" pitchFamily="34" charset="0"/>
              </a:rPr>
              <a:t>(</a:t>
            </a:r>
          </a:p>
        </p:txBody>
      </p:sp>
      <p:sp>
        <p:nvSpPr>
          <p:cNvPr id="19473" name="Rectangle 17">
            <a:extLst>
              <a:ext uri="{FF2B5EF4-FFF2-40B4-BE49-F238E27FC236}">
                <a16:creationId xmlns:a16="http://schemas.microsoft.com/office/drawing/2014/main" id="{E73BEE9D-EE7A-4F22-BA7F-2FE007FC273A}"/>
              </a:ext>
            </a:extLst>
          </p:cNvPr>
          <p:cNvSpPr>
            <a:spLocks noChangeArrowheads="1"/>
          </p:cNvSpPr>
          <p:nvPr/>
        </p:nvSpPr>
        <p:spPr bwMode="auto">
          <a:xfrm flipH="1">
            <a:off x="6032233" y="4089889"/>
            <a:ext cx="408889" cy="9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5539">
                <a:solidFill>
                  <a:schemeClr val="tx2"/>
                </a:solidFill>
                <a:latin typeface="Arial" panose="020B0604020202020204" pitchFamily="34" charset="0"/>
              </a:rPr>
              <a:t>)</a:t>
            </a:r>
          </a:p>
        </p:txBody>
      </p:sp>
      <p:sp>
        <p:nvSpPr>
          <p:cNvPr id="19474" name="Rectangle 18">
            <a:extLst>
              <a:ext uri="{FF2B5EF4-FFF2-40B4-BE49-F238E27FC236}">
                <a16:creationId xmlns:a16="http://schemas.microsoft.com/office/drawing/2014/main" id="{501D03C9-AF66-49EF-B578-17FDBCD9761C}"/>
              </a:ext>
            </a:extLst>
          </p:cNvPr>
          <p:cNvSpPr>
            <a:spLocks noChangeArrowheads="1"/>
          </p:cNvSpPr>
          <p:nvPr/>
        </p:nvSpPr>
        <p:spPr bwMode="auto">
          <a:xfrm>
            <a:off x="3062518" y="5185997"/>
            <a:ext cx="4632353" cy="59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3323">
                <a:solidFill>
                  <a:schemeClr val="tx2"/>
                </a:solidFill>
                <a:latin typeface="Arial Narrow" panose="020B0606020202030204" pitchFamily="34" charset="0"/>
              </a:rPr>
              <a:t>= </a:t>
            </a:r>
            <a:r>
              <a:rPr lang="fr-FR" altLang="fr-FR" sz="2215">
                <a:solidFill>
                  <a:schemeClr val="tx2"/>
                </a:solidFill>
                <a:latin typeface="Arial Narrow" panose="020B0606020202030204" pitchFamily="34" charset="0"/>
              </a:rPr>
              <a:t>VALUE CREATION OR DESTRUCTION</a:t>
            </a:r>
            <a:endParaRPr lang="fr-FR" altLang="fr-FR" sz="3323">
              <a:solidFill>
                <a:schemeClr val="tx2"/>
              </a:solidFill>
              <a:latin typeface="Arial Narrow" panose="020B0606020202030204" pitchFamily="34" charset="0"/>
            </a:endParaRPr>
          </a:p>
        </p:txBody>
      </p:sp>
      <p:sp>
        <p:nvSpPr>
          <p:cNvPr id="19475" name="Espace réservé de la date 1">
            <a:extLst>
              <a:ext uri="{FF2B5EF4-FFF2-40B4-BE49-F238E27FC236}">
                <a16:creationId xmlns:a16="http://schemas.microsoft.com/office/drawing/2014/main" id="{FA17DCBE-E0FC-428D-8024-64468F0709E0}"/>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u numéro de diapositive 4">
            <a:extLst>
              <a:ext uri="{FF2B5EF4-FFF2-40B4-BE49-F238E27FC236}">
                <a16:creationId xmlns:a16="http://schemas.microsoft.com/office/drawing/2014/main" id="{BA87D9BA-3FFC-451F-9F38-A3150C07AE08}"/>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A4FD7C82-7A05-41CD-85AF-39C7F2927C4B}" type="slidenum">
              <a:rPr lang="fr-FR" altLang="fr-FR" sz="1400" smtClean="0"/>
              <a:pPr algn="ctr">
                <a:spcBef>
                  <a:spcPct val="0"/>
                </a:spcBef>
                <a:buFontTx/>
                <a:buNone/>
              </a:pPr>
              <a:t>6</a:t>
            </a:fld>
            <a:endParaRPr lang="fr-FR" altLang="fr-FR" sz="1400"/>
          </a:p>
        </p:txBody>
      </p:sp>
      <p:sp>
        <p:nvSpPr>
          <p:cNvPr id="10243" name="AutoShape 2">
            <a:extLst>
              <a:ext uri="{FF2B5EF4-FFF2-40B4-BE49-F238E27FC236}">
                <a16:creationId xmlns:a16="http://schemas.microsoft.com/office/drawing/2014/main" id="{D34D9E26-D553-4083-887D-C44E0779AC2B}"/>
              </a:ext>
            </a:extLst>
          </p:cNvPr>
          <p:cNvSpPr>
            <a:spLocks noGrp="1" noChangeArrowheads="1"/>
          </p:cNvSpPr>
          <p:nvPr>
            <p:ph type="title"/>
          </p:nvPr>
        </p:nvSpPr>
        <p:spPr>
          <a:solidFill>
            <a:schemeClr val="accent5">
              <a:lumMod val="20000"/>
              <a:lumOff val="80000"/>
            </a:schemeClr>
          </a:solidFill>
          <a:ln>
            <a:solidFill>
              <a:schemeClr val="tx1"/>
            </a:solidFill>
          </a:ln>
        </p:spPr>
        <p:txBody>
          <a:bodyPr>
            <a:normAutofit fontScale="90000"/>
          </a:bodyPr>
          <a:lstStyle/>
          <a:p>
            <a:pPr eaLnBrk="1" hangingPunct="1"/>
            <a:r>
              <a:rPr lang="fr-FR" altLang="fr-FR" dirty="0"/>
              <a:t>A few </a:t>
            </a:r>
            <a:r>
              <a:rPr lang="fr-FR" altLang="fr-FR" dirty="0" err="1"/>
              <a:t>considerations</a:t>
            </a:r>
            <a:r>
              <a:rPr lang="fr-FR" altLang="fr-FR" dirty="0"/>
              <a:t> </a:t>
            </a:r>
            <a:r>
              <a:rPr lang="fr-FR" altLang="fr-FR" dirty="0" err="1"/>
              <a:t>before</a:t>
            </a:r>
            <a:r>
              <a:rPr lang="fr-FR" altLang="fr-FR" dirty="0"/>
              <a:t> </a:t>
            </a:r>
            <a:r>
              <a:rPr lang="fr-FR" altLang="fr-FR" dirty="0" err="1"/>
              <a:t>starting</a:t>
            </a:r>
            <a:r>
              <a:rPr lang="fr-FR" altLang="fr-FR" dirty="0"/>
              <a:t> …</a:t>
            </a:r>
          </a:p>
        </p:txBody>
      </p:sp>
      <p:sp>
        <p:nvSpPr>
          <p:cNvPr id="10244" name="Rectangle 3">
            <a:extLst>
              <a:ext uri="{FF2B5EF4-FFF2-40B4-BE49-F238E27FC236}">
                <a16:creationId xmlns:a16="http://schemas.microsoft.com/office/drawing/2014/main" id="{336B204E-98AB-4007-9A32-764095C71887}"/>
              </a:ext>
            </a:extLst>
          </p:cNvPr>
          <p:cNvSpPr>
            <a:spLocks noGrp="1" noChangeArrowheads="1"/>
          </p:cNvSpPr>
          <p:nvPr>
            <p:ph type="body" idx="1"/>
          </p:nvPr>
        </p:nvSpPr>
        <p:spPr>
          <a:xfrm>
            <a:off x="457200" y="1522107"/>
            <a:ext cx="8229600" cy="4525963"/>
          </a:xfrm>
          <a:solidFill>
            <a:schemeClr val="accent5">
              <a:lumMod val="20000"/>
              <a:lumOff val="80000"/>
            </a:schemeClr>
          </a:solidFill>
          <a:ln>
            <a:solidFill>
              <a:schemeClr val="tx1"/>
            </a:solidFill>
          </a:ln>
        </p:spPr>
        <p:txBody>
          <a:bodyPr/>
          <a:lstStyle/>
          <a:p>
            <a:pPr marL="0" indent="0" eaLnBrk="1" hangingPunct="1">
              <a:buNone/>
            </a:pPr>
            <a:endParaRPr lang="fr-FR" altLang="fr-FR" dirty="0"/>
          </a:p>
          <a:p>
            <a:pPr eaLnBrk="1" hangingPunct="1"/>
            <a:r>
              <a:rPr lang="fr-FR" altLang="fr-FR" dirty="0" err="1"/>
              <a:t>What</a:t>
            </a:r>
            <a:r>
              <a:rPr lang="fr-FR" altLang="fr-FR" dirty="0"/>
              <a:t> </a:t>
            </a:r>
            <a:r>
              <a:rPr lang="fr-FR" altLang="fr-FR" dirty="0" err="1"/>
              <a:t>is</a:t>
            </a:r>
            <a:r>
              <a:rPr lang="fr-FR" altLang="fr-FR" dirty="0"/>
              <a:t> an asset for us ? </a:t>
            </a:r>
          </a:p>
          <a:p>
            <a:pPr eaLnBrk="1" hangingPunct="1"/>
            <a:r>
              <a:rPr lang="fr-FR" altLang="fr-FR" dirty="0"/>
              <a:t>Book value / Financial value</a:t>
            </a:r>
          </a:p>
          <a:p>
            <a:pPr eaLnBrk="1" hangingPunct="1"/>
            <a:r>
              <a:rPr lang="fr-FR" altLang="fr-FR" dirty="0"/>
              <a:t>Return / </a:t>
            </a:r>
            <a:r>
              <a:rPr lang="fr-FR" altLang="fr-FR" dirty="0" err="1"/>
              <a:t>risk</a:t>
            </a:r>
            <a:r>
              <a:rPr lang="fr-FR" altLang="fr-FR" dirty="0"/>
              <a:t> </a:t>
            </a:r>
            <a:r>
              <a:rPr lang="fr-FR" altLang="fr-FR" dirty="0" err="1"/>
              <a:t>analysis</a:t>
            </a:r>
            <a:r>
              <a:rPr lang="fr-FR" altLang="fr-FR" dirty="0"/>
              <a:t> </a:t>
            </a:r>
          </a:p>
          <a:p>
            <a:pPr eaLnBrk="1" hangingPunct="1"/>
            <a:r>
              <a:rPr lang="fr-FR" altLang="fr-FR" dirty="0" err="1"/>
              <a:t>Interest</a:t>
            </a:r>
            <a:r>
              <a:rPr lang="fr-FR" altLang="fr-FR" dirty="0"/>
              <a:t> rate components</a:t>
            </a:r>
          </a:p>
          <a:p>
            <a:pPr eaLnBrk="1" hangingPunct="1"/>
            <a:r>
              <a:rPr lang="fr-FR" altLang="fr-FR" dirty="0" err="1"/>
              <a:t>Accounting</a:t>
            </a:r>
            <a:r>
              <a:rPr lang="fr-FR" altLang="fr-FR" dirty="0"/>
              <a:t> and Finance </a:t>
            </a:r>
            <a:r>
              <a:rPr lang="fr-FR" altLang="fr-FR" dirty="0" err="1"/>
              <a:t>views</a:t>
            </a:r>
            <a:endParaRPr lang="fr-FR" altLang="fr-FR" dirty="0"/>
          </a:p>
          <a:p>
            <a:pPr eaLnBrk="1" hangingPunct="1"/>
            <a:r>
              <a:rPr lang="fr-FR" altLang="fr-FR" dirty="0"/>
              <a:t>The 3 dimensions of valuation</a:t>
            </a:r>
          </a:p>
          <a:p>
            <a:pPr eaLnBrk="1" hangingPunct="1"/>
            <a:endParaRPr lang="fr-FR" altLang="fr-FR" dirty="0"/>
          </a:p>
        </p:txBody>
      </p:sp>
      <p:sp>
        <p:nvSpPr>
          <p:cNvPr id="10245" name="Espace réservé de la date 1">
            <a:extLst>
              <a:ext uri="{FF2B5EF4-FFF2-40B4-BE49-F238E27FC236}">
                <a16:creationId xmlns:a16="http://schemas.microsoft.com/office/drawing/2014/main" id="{8D5F9578-13F9-4A9D-BC29-0C7937E84BA2}"/>
              </a:ext>
            </a:extLst>
          </p:cNvPr>
          <p:cNvSpPr>
            <a:spLocks noGrp="1"/>
          </p:cNvSpPr>
          <p:nvPr>
            <p:ph type="dt" sz="quarter" idx="10"/>
          </p:nvPr>
        </p:nvSpPr>
        <p:spPr bwMode="auto">
          <a:xfrm>
            <a:off x="45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
        <p:nvSpPr>
          <p:cNvPr id="10246" name="Espace réservé du pied de page 2">
            <a:extLst>
              <a:ext uri="{FF2B5EF4-FFF2-40B4-BE49-F238E27FC236}">
                <a16:creationId xmlns:a16="http://schemas.microsoft.com/office/drawing/2014/main" id="{F74D9FAF-017A-4E08-8EFA-5B3A6E3DA6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fr-FR" altLang="fr-FR"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6199D9-BDA2-4253-984D-579858B4C81F}"/>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EVA®</a:t>
            </a:r>
          </a:p>
        </p:txBody>
      </p:sp>
      <p:sp>
        <p:nvSpPr>
          <p:cNvPr id="21507" name="Rectangle 3">
            <a:extLst>
              <a:ext uri="{FF2B5EF4-FFF2-40B4-BE49-F238E27FC236}">
                <a16:creationId xmlns:a16="http://schemas.microsoft.com/office/drawing/2014/main" id="{D672F968-BDC8-4205-A48F-2016676D4E98}"/>
              </a:ext>
            </a:extLst>
          </p:cNvPr>
          <p:cNvSpPr>
            <a:spLocks noGrp="1" noChangeArrowheads="1"/>
          </p:cNvSpPr>
          <p:nvPr>
            <p:ph type="body" idx="1"/>
          </p:nvPr>
        </p:nvSpPr>
        <p:spPr>
          <a:ln>
            <a:solidFill>
              <a:schemeClr val="tx1"/>
            </a:solidFill>
            <a:miter lim="800000"/>
            <a:headEnd/>
            <a:tailEnd/>
          </a:ln>
        </p:spPr>
        <p:txBody>
          <a:bodyPr/>
          <a:lstStyle/>
          <a:p>
            <a:r>
              <a:rPr lang="fr-FR" altLang="fr-FR" b="1"/>
              <a:t>GOODWILL IS THE DIFFERENCE BETWEEN RETURN ON ASSETS AND WACC. </a:t>
            </a:r>
          </a:p>
          <a:p>
            <a:r>
              <a:rPr lang="fr-FR" altLang="fr-FR" b="1"/>
              <a:t>SAME IS TO SAY :</a:t>
            </a:r>
          </a:p>
          <a:p>
            <a:pPr lvl="1"/>
            <a:r>
              <a:rPr lang="fr-FR" altLang="fr-FR" b="1"/>
              <a:t>IF NOPAT &gt; WACC*IC </a:t>
            </a:r>
            <a:r>
              <a:rPr lang="fr-FR" altLang="fr-FR" b="1">
                <a:sym typeface="Wingdings" panose="05000000000000000000" pitchFamily="2" charset="2"/>
              </a:rPr>
              <a:t> value creation</a:t>
            </a:r>
            <a:r>
              <a:rPr lang="fr-FR" altLang="fr-FR" b="1"/>
              <a:t> </a:t>
            </a:r>
          </a:p>
          <a:p>
            <a:pPr lvl="1"/>
            <a:r>
              <a:rPr lang="fr-FR" altLang="fr-FR" b="1"/>
              <a:t>IF NOPAT &lt; WACC*IC </a:t>
            </a:r>
            <a:r>
              <a:rPr lang="fr-FR" altLang="fr-FR" b="1">
                <a:sym typeface="Wingdings" panose="05000000000000000000" pitchFamily="2" charset="2"/>
              </a:rPr>
              <a:t> value destruction</a:t>
            </a:r>
          </a:p>
        </p:txBody>
      </p:sp>
      <p:sp>
        <p:nvSpPr>
          <p:cNvPr id="21508" name="Espace réservé de la date 1">
            <a:extLst>
              <a:ext uri="{FF2B5EF4-FFF2-40B4-BE49-F238E27FC236}">
                <a16:creationId xmlns:a16="http://schemas.microsoft.com/office/drawing/2014/main" id="{C3658FDE-DD71-4A15-89E4-61EFE083E10E}"/>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CD1B29E-46F4-4661-B09E-F24DD0261958}"/>
              </a:ext>
            </a:extLst>
          </p:cNvPr>
          <p:cNvSpPr>
            <a:spLocks noGrp="1" noChangeArrowheads="1"/>
          </p:cNvSpPr>
          <p:nvPr>
            <p:ph type="title"/>
          </p:nvPr>
        </p:nvSpPr>
        <p:spPr>
          <a:xfrm>
            <a:off x="2039815" y="514351"/>
            <a:ext cx="5562600" cy="773723"/>
          </a:xfrm>
          <a:solidFill>
            <a:schemeClr val="accent5"/>
          </a:solidFill>
          <a:ln>
            <a:solidFill>
              <a:schemeClr val="tx1"/>
            </a:solidFill>
          </a:ln>
        </p:spPr>
        <p:txBody>
          <a:bodyPr vert="horz" lIns="84992" tIns="42497" rIns="84992" bIns="42497" rtlCol="0" anchor="t">
            <a:normAutofit/>
          </a:bodyPr>
          <a:lstStyle/>
          <a:p>
            <a:pPr>
              <a:defRPr/>
            </a:pPr>
            <a:r>
              <a:rPr lang="fr-FR" altLang="fr-FR" b="1" dirty="0"/>
              <a:t>EVA®</a:t>
            </a:r>
          </a:p>
        </p:txBody>
      </p:sp>
      <p:sp>
        <p:nvSpPr>
          <p:cNvPr id="22531" name="Rectangle 3">
            <a:extLst>
              <a:ext uri="{FF2B5EF4-FFF2-40B4-BE49-F238E27FC236}">
                <a16:creationId xmlns:a16="http://schemas.microsoft.com/office/drawing/2014/main" id="{DB3C959E-E6BD-4367-8529-C6E163EB6E00}"/>
              </a:ext>
            </a:extLst>
          </p:cNvPr>
          <p:cNvSpPr>
            <a:spLocks noChangeArrowheads="1"/>
          </p:cNvSpPr>
          <p:nvPr/>
        </p:nvSpPr>
        <p:spPr bwMode="auto">
          <a:xfrm>
            <a:off x="703385" y="1740877"/>
            <a:ext cx="1222131" cy="3868615"/>
          </a:xfrm>
          <a:prstGeom prst="rect">
            <a:avLst/>
          </a:prstGeom>
          <a:solidFill>
            <a:schemeClr val="bg1"/>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32" name="Rectangle 4">
            <a:extLst>
              <a:ext uri="{FF2B5EF4-FFF2-40B4-BE49-F238E27FC236}">
                <a16:creationId xmlns:a16="http://schemas.microsoft.com/office/drawing/2014/main" id="{1B146108-B151-4B71-B464-3ECE53B68640}"/>
              </a:ext>
            </a:extLst>
          </p:cNvPr>
          <p:cNvSpPr>
            <a:spLocks noChangeArrowheads="1"/>
          </p:cNvSpPr>
          <p:nvPr/>
        </p:nvSpPr>
        <p:spPr bwMode="auto">
          <a:xfrm>
            <a:off x="2133601" y="1740877"/>
            <a:ext cx="1280746" cy="2672862"/>
          </a:xfrm>
          <a:prstGeom prst="rect">
            <a:avLst/>
          </a:prstGeom>
          <a:solidFill>
            <a:schemeClr val="bg1"/>
          </a:solidFill>
          <a:ln w="12700">
            <a:solidFill>
              <a:schemeClr val="tx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33" name="Rectangle 5">
            <a:extLst>
              <a:ext uri="{FF2B5EF4-FFF2-40B4-BE49-F238E27FC236}">
                <a16:creationId xmlns:a16="http://schemas.microsoft.com/office/drawing/2014/main" id="{6306248A-F3ED-460B-ABBD-8A43F01CF291}"/>
              </a:ext>
            </a:extLst>
          </p:cNvPr>
          <p:cNvSpPr>
            <a:spLocks noChangeArrowheads="1"/>
          </p:cNvSpPr>
          <p:nvPr/>
        </p:nvSpPr>
        <p:spPr bwMode="auto">
          <a:xfrm>
            <a:off x="2133600" y="4554415"/>
            <a:ext cx="1295400" cy="1055077"/>
          </a:xfrm>
          <a:prstGeom prst="rect">
            <a:avLst/>
          </a:prstGeom>
          <a:solidFill>
            <a:schemeClr val="tx2"/>
          </a:solidFill>
          <a:ln w="12700">
            <a:solidFill>
              <a:srgbClr val="CBCBCB"/>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34" name="Rectangle 6">
            <a:extLst>
              <a:ext uri="{FF2B5EF4-FFF2-40B4-BE49-F238E27FC236}">
                <a16:creationId xmlns:a16="http://schemas.microsoft.com/office/drawing/2014/main" id="{68BC0B85-D53C-4D95-A967-E5B7E8A32C92}"/>
              </a:ext>
            </a:extLst>
          </p:cNvPr>
          <p:cNvSpPr>
            <a:spLocks noChangeArrowheads="1"/>
          </p:cNvSpPr>
          <p:nvPr/>
        </p:nvSpPr>
        <p:spPr bwMode="auto">
          <a:xfrm>
            <a:off x="633046" y="2964474"/>
            <a:ext cx="1406769" cy="128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latin typeface="Arial" panose="020B0604020202020204" pitchFamily="34" charset="0"/>
              </a:rPr>
              <a:t>NOPAT</a:t>
            </a:r>
          </a:p>
          <a:p>
            <a:pPr algn="ctr">
              <a:spcBef>
                <a:spcPct val="0"/>
              </a:spcBef>
              <a:buFontTx/>
              <a:buNone/>
            </a:pPr>
            <a:r>
              <a:rPr lang="fr-FR" altLang="fr-FR" sz="1292" b="1">
                <a:latin typeface="Arial" panose="020B0604020202020204" pitchFamily="34" charset="0"/>
              </a:rPr>
              <a:t>(NET</a:t>
            </a:r>
          </a:p>
          <a:p>
            <a:pPr algn="ctr">
              <a:spcBef>
                <a:spcPct val="0"/>
              </a:spcBef>
              <a:buFontTx/>
              <a:buNone/>
            </a:pPr>
            <a:r>
              <a:rPr lang="fr-FR" altLang="fr-FR" sz="1292" b="1">
                <a:latin typeface="Arial" panose="020B0604020202020204" pitchFamily="34" charset="0"/>
              </a:rPr>
              <a:t>OPERATING</a:t>
            </a:r>
          </a:p>
          <a:p>
            <a:pPr algn="ctr">
              <a:spcBef>
                <a:spcPct val="0"/>
              </a:spcBef>
              <a:buFontTx/>
              <a:buNone/>
            </a:pPr>
            <a:r>
              <a:rPr lang="fr-FR" altLang="fr-FR" sz="1292" b="1">
                <a:latin typeface="Arial" panose="020B0604020202020204" pitchFamily="34" charset="0"/>
              </a:rPr>
              <a:t>PROFIT </a:t>
            </a:r>
          </a:p>
          <a:p>
            <a:pPr algn="ctr">
              <a:spcBef>
                <a:spcPct val="0"/>
              </a:spcBef>
              <a:buFontTx/>
              <a:buNone/>
            </a:pPr>
            <a:r>
              <a:rPr lang="fr-FR" altLang="fr-FR" sz="1292" b="1">
                <a:latin typeface="Arial" panose="020B0604020202020204" pitchFamily="34" charset="0"/>
              </a:rPr>
              <a:t>AFTER</a:t>
            </a:r>
          </a:p>
          <a:p>
            <a:pPr algn="ctr">
              <a:spcBef>
                <a:spcPct val="0"/>
              </a:spcBef>
              <a:buFontTx/>
              <a:buNone/>
            </a:pPr>
            <a:r>
              <a:rPr lang="fr-FR" altLang="fr-FR" sz="1292" b="1">
                <a:latin typeface="Arial" panose="020B0604020202020204" pitchFamily="34" charset="0"/>
              </a:rPr>
              <a:t>TAX)</a:t>
            </a:r>
          </a:p>
        </p:txBody>
      </p:sp>
      <p:sp>
        <p:nvSpPr>
          <p:cNvPr id="22535" name="Rectangle 7">
            <a:extLst>
              <a:ext uri="{FF2B5EF4-FFF2-40B4-BE49-F238E27FC236}">
                <a16:creationId xmlns:a16="http://schemas.microsoft.com/office/drawing/2014/main" id="{F2FD0769-AC62-4AE9-94A4-8CA55AF736E7}"/>
              </a:ext>
            </a:extLst>
          </p:cNvPr>
          <p:cNvSpPr>
            <a:spLocks noChangeArrowheads="1"/>
          </p:cNvSpPr>
          <p:nvPr/>
        </p:nvSpPr>
        <p:spPr bwMode="auto">
          <a:xfrm>
            <a:off x="2174631" y="2004646"/>
            <a:ext cx="1254369" cy="119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fr-FR" altLang="fr-FR" sz="1477" b="1">
              <a:latin typeface="Arial" panose="020B0604020202020204" pitchFamily="34" charset="0"/>
            </a:endParaRPr>
          </a:p>
          <a:p>
            <a:pPr algn="ctr">
              <a:spcBef>
                <a:spcPct val="0"/>
              </a:spcBef>
              <a:buFontTx/>
              <a:buNone/>
            </a:pPr>
            <a:r>
              <a:rPr lang="fr-FR" altLang="fr-FR" sz="1477" b="1">
                <a:latin typeface="Arial" panose="020B0604020202020204" pitchFamily="34" charset="0"/>
              </a:rPr>
              <a:t>WACC</a:t>
            </a:r>
          </a:p>
          <a:p>
            <a:pPr algn="ctr">
              <a:spcBef>
                <a:spcPct val="0"/>
              </a:spcBef>
              <a:buFontTx/>
              <a:buNone/>
            </a:pPr>
            <a:r>
              <a:rPr lang="fr-FR" altLang="fr-FR" sz="1477" b="1">
                <a:latin typeface="Arial" panose="020B0604020202020204" pitchFamily="34" charset="0"/>
              </a:rPr>
              <a:t>X</a:t>
            </a:r>
          </a:p>
          <a:p>
            <a:pPr algn="ctr">
              <a:spcBef>
                <a:spcPct val="0"/>
              </a:spcBef>
              <a:buFontTx/>
              <a:buNone/>
            </a:pPr>
            <a:r>
              <a:rPr lang="fr-FR" altLang="fr-FR" sz="1477" b="1">
                <a:latin typeface="Arial" panose="020B0604020202020204" pitchFamily="34" charset="0"/>
              </a:rPr>
              <a:t> INVESTED</a:t>
            </a:r>
          </a:p>
          <a:p>
            <a:pPr algn="ctr">
              <a:spcBef>
                <a:spcPct val="0"/>
              </a:spcBef>
              <a:buFontTx/>
              <a:buNone/>
            </a:pPr>
            <a:r>
              <a:rPr lang="fr-FR" altLang="fr-FR" sz="1477" b="1">
                <a:latin typeface="Arial" panose="020B0604020202020204" pitchFamily="34" charset="0"/>
              </a:rPr>
              <a:t>CAPITAL</a:t>
            </a:r>
          </a:p>
        </p:txBody>
      </p:sp>
      <p:sp>
        <p:nvSpPr>
          <p:cNvPr id="22536" name="Rectangle 8">
            <a:extLst>
              <a:ext uri="{FF2B5EF4-FFF2-40B4-BE49-F238E27FC236}">
                <a16:creationId xmlns:a16="http://schemas.microsoft.com/office/drawing/2014/main" id="{0E2378A9-3A84-49BD-A96E-34D744575746}"/>
              </a:ext>
            </a:extLst>
          </p:cNvPr>
          <p:cNvSpPr>
            <a:spLocks noChangeArrowheads="1"/>
          </p:cNvSpPr>
          <p:nvPr/>
        </p:nvSpPr>
        <p:spPr bwMode="auto">
          <a:xfrm>
            <a:off x="2110154" y="4750777"/>
            <a:ext cx="1258766" cy="74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panose="020B0604020202020204" pitchFamily="34" charset="0"/>
              </a:rPr>
              <a:t>ECONOMIC PROFIT (EVA®)</a:t>
            </a:r>
          </a:p>
        </p:txBody>
      </p:sp>
      <p:sp>
        <p:nvSpPr>
          <p:cNvPr id="22537" name="Rectangle 9">
            <a:extLst>
              <a:ext uri="{FF2B5EF4-FFF2-40B4-BE49-F238E27FC236}">
                <a16:creationId xmlns:a16="http://schemas.microsoft.com/office/drawing/2014/main" id="{76007C4A-F151-4F83-A179-2908382D3D7A}"/>
              </a:ext>
            </a:extLst>
          </p:cNvPr>
          <p:cNvSpPr>
            <a:spLocks noChangeArrowheads="1"/>
          </p:cNvSpPr>
          <p:nvPr/>
        </p:nvSpPr>
        <p:spPr bwMode="auto">
          <a:xfrm>
            <a:off x="4079631" y="1812681"/>
            <a:ext cx="1198685" cy="1405303"/>
          </a:xfrm>
          <a:prstGeom prst="rect">
            <a:avLst/>
          </a:prstGeom>
          <a:solidFill>
            <a:schemeClr val="bg1"/>
          </a:solidFill>
          <a:ln w="12700">
            <a:solidFill>
              <a:schemeClr val="tx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38" name="Rectangle 10">
            <a:extLst>
              <a:ext uri="{FF2B5EF4-FFF2-40B4-BE49-F238E27FC236}">
                <a16:creationId xmlns:a16="http://schemas.microsoft.com/office/drawing/2014/main" id="{4CC49E64-C79D-488F-B039-43C004AF8700}"/>
              </a:ext>
            </a:extLst>
          </p:cNvPr>
          <p:cNvSpPr>
            <a:spLocks noChangeArrowheads="1"/>
          </p:cNvSpPr>
          <p:nvPr/>
        </p:nvSpPr>
        <p:spPr bwMode="auto">
          <a:xfrm>
            <a:off x="5496659" y="1840523"/>
            <a:ext cx="1128346" cy="3862754"/>
          </a:xfrm>
          <a:prstGeom prst="rect">
            <a:avLst/>
          </a:prstGeom>
          <a:solidFill>
            <a:schemeClr val="bg1"/>
          </a:solidFill>
          <a:ln w="12700">
            <a:solidFill>
              <a:schemeClr val="tx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39" name="Rectangle 11">
            <a:extLst>
              <a:ext uri="{FF2B5EF4-FFF2-40B4-BE49-F238E27FC236}">
                <a16:creationId xmlns:a16="http://schemas.microsoft.com/office/drawing/2014/main" id="{0E569323-380F-4AE4-9B97-7FA3C58573AD}"/>
              </a:ext>
            </a:extLst>
          </p:cNvPr>
          <p:cNvSpPr>
            <a:spLocks noChangeArrowheads="1"/>
          </p:cNvSpPr>
          <p:nvPr/>
        </p:nvSpPr>
        <p:spPr bwMode="auto">
          <a:xfrm>
            <a:off x="4079631" y="3390900"/>
            <a:ext cx="1219200" cy="2288931"/>
          </a:xfrm>
          <a:prstGeom prst="rect">
            <a:avLst/>
          </a:prstGeom>
          <a:solidFill>
            <a:schemeClr val="tx2"/>
          </a:solidFill>
          <a:ln w="12700">
            <a:solidFill>
              <a:srgbClr val="CBCBCB"/>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40" name="Rectangle 12">
            <a:extLst>
              <a:ext uri="{FF2B5EF4-FFF2-40B4-BE49-F238E27FC236}">
                <a16:creationId xmlns:a16="http://schemas.microsoft.com/office/drawing/2014/main" id="{A98DFD1F-9763-4E72-9034-D2A33ABF334E}"/>
              </a:ext>
            </a:extLst>
          </p:cNvPr>
          <p:cNvSpPr>
            <a:spLocks noChangeArrowheads="1"/>
          </p:cNvSpPr>
          <p:nvPr/>
        </p:nvSpPr>
        <p:spPr bwMode="auto">
          <a:xfrm>
            <a:off x="4010758" y="1893277"/>
            <a:ext cx="1405303" cy="119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latin typeface="Arial" panose="020B0604020202020204" pitchFamily="34" charset="0"/>
              </a:rPr>
              <a:t>BOOK</a:t>
            </a:r>
          </a:p>
          <a:p>
            <a:pPr algn="ctr">
              <a:spcBef>
                <a:spcPct val="0"/>
              </a:spcBef>
              <a:buFontTx/>
              <a:buNone/>
            </a:pPr>
            <a:r>
              <a:rPr lang="fr-FR" altLang="fr-FR" sz="1477" b="1">
                <a:latin typeface="Arial" panose="020B0604020202020204" pitchFamily="34" charset="0"/>
              </a:rPr>
              <a:t>VALUE</a:t>
            </a:r>
          </a:p>
          <a:p>
            <a:pPr algn="ctr">
              <a:spcBef>
                <a:spcPct val="0"/>
              </a:spcBef>
              <a:buFontTx/>
              <a:buNone/>
            </a:pPr>
            <a:r>
              <a:rPr lang="fr-FR" altLang="fr-FR" sz="1477" b="1">
                <a:latin typeface="Arial" panose="020B0604020202020204" pitchFamily="34" charset="0"/>
              </a:rPr>
              <a:t>OF </a:t>
            </a:r>
          </a:p>
          <a:p>
            <a:pPr algn="ctr">
              <a:spcBef>
                <a:spcPct val="0"/>
              </a:spcBef>
              <a:buFontTx/>
              <a:buNone/>
            </a:pPr>
            <a:r>
              <a:rPr lang="fr-FR" altLang="fr-FR" sz="1477" b="1">
                <a:latin typeface="Arial" panose="020B0604020202020204" pitchFamily="34" charset="0"/>
              </a:rPr>
              <a:t>ECONOMIC</a:t>
            </a:r>
          </a:p>
          <a:p>
            <a:pPr algn="ctr">
              <a:spcBef>
                <a:spcPct val="0"/>
              </a:spcBef>
              <a:buFontTx/>
              <a:buNone/>
            </a:pPr>
            <a:r>
              <a:rPr lang="fr-FR" altLang="fr-FR" sz="1477" b="1">
                <a:latin typeface="Arial" panose="020B0604020202020204" pitchFamily="34" charset="0"/>
              </a:rPr>
              <a:t>ASSETS</a:t>
            </a:r>
          </a:p>
        </p:txBody>
      </p:sp>
      <p:sp>
        <p:nvSpPr>
          <p:cNvPr id="22541" name="Rectangle 13">
            <a:extLst>
              <a:ext uri="{FF2B5EF4-FFF2-40B4-BE49-F238E27FC236}">
                <a16:creationId xmlns:a16="http://schemas.microsoft.com/office/drawing/2014/main" id="{118B277B-7191-4E01-9BD2-2114467D94BD}"/>
              </a:ext>
            </a:extLst>
          </p:cNvPr>
          <p:cNvSpPr>
            <a:spLocks noChangeArrowheads="1"/>
          </p:cNvSpPr>
          <p:nvPr/>
        </p:nvSpPr>
        <p:spPr bwMode="auto">
          <a:xfrm>
            <a:off x="5416061" y="2916115"/>
            <a:ext cx="1296866" cy="142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latin typeface="Arial" panose="020B0604020202020204" pitchFamily="34" charset="0"/>
              </a:rPr>
              <a:t>MARKET</a:t>
            </a:r>
          </a:p>
          <a:p>
            <a:pPr algn="ctr">
              <a:spcBef>
                <a:spcPct val="0"/>
              </a:spcBef>
              <a:buFontTx/>
              <a:buNone/>
            </a:pPr>
            <a:r>
              <a:rPr lang="fr-FR" altLang="fr-FR" sz="1477" b="1">
                <a:latin typeface="Arial" panose="020B0604020202020204" pitchFamily="34" charset="0"/>
              </a:rPr>
              <a:t>VALUE </a:t>
            </a:r>
          </a:p>
          <a:p>
            <a:pPr algn="ctr">
              <a:spcBef>
                <a:spcPct val="0"/>
              </a:spcBef>
              <a:buFontTx/>
              <a:buNone/>
            </a:pPr>
            <a:r>
              <a:rPr lang="fr-FR" altLang="fr-FR" sz="1477" b="1">
                <a:latin typeface="Arial" panose="020B0604020202020204" pitchFamily="34" charset="0"/>
              </a:rPr>
              <a:t>OF </a:t>
            </a:r>
          </a:p>
          <a:p>
            <a:pPr algn="ctr">
              <a:spcBef>
                <a:spcPct val="0"/>
              </a:spcBef>
              <a:buFontTx/>
              <a:buNone/>
            </a:pPr>
            <a:r>
              <a:rPr lang="fr-FR" altLang="fr-FR" sz="1477" b="1">
                <a:latin typeface="Arial" panose="020B0604020202020204" pitchFamily="34" charset="0"/>
              </a:rPr>
              <a:t>ECONOMIC</a:t>
            </a:r>
          </a:p>
          <a:p>
            <a:pPr algn="ctr">
              <a:spcBef>
                <a:spcPct val="0"/>
              </a:spcBef>
              <a:buFontTx/>
              <a:buNone/>
            </a:pPr>
            <a:r>
              <a:rPr lang="fr-FR" altLang="fr-FR" sz="1477" b="1">
                <a:latin typeface="Arial" panose="020B0604020202020204" pitchFamily="34" charset="0"/>
              </a:rPr>
              <a:t>ASSETS</a:t>
            </a:r>
          </a:p>
          <a:p>
            <a:pPr algn="ctr">
              <a:spcBef>
                <a:spcPct val="0"/>
              </a:spcBef>
              <a:buFontTx/>
              <a:buNone/>
            </a:pPr>
            <a:r>
              <a:rPr lang="fr-FR" altLang="fr-FR" sz="1477" b="1">
                <a:latin typeface="Arial" panose="020B0604020202020204" pitchFamily="34" charset="0"/>
              </a:rPr>
              <a:t>= V</a:t>
            </a:r>
          </a:p>
        </p:txBody>
      </p:sp>
      <p:sp>
        <p:nvSpPr>
          <p:cNvPr id="22542" name="Rectangle 14">
            <a:extLst>
              <a:ext uri="{FF2B5EF4-FFF2-40B4-BE49-F238E27FC236}">
                <a16:creationId xmlns:a16="http://schemas.microsoft.com/office/drawing/2014/main" id="{05B3A238-F4A7-462B-AA81-19F7DCEC4929}"/>
              </a:ext>
            </a:extLst>
          </p:cNvPr>
          <p:cNvSpPr>
            <a:spLocks noChangeArrowheads="1"/>
          </p:cNvSpPr>
          <p:nvPr/>
        </p:nvSpPr>
        <p:spPr bwMode="auto">
          <a:xfrm>
            <a:off x="4079631" y="3571143"/>
            <a:ext cx="1248508" cy="176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292" b="1">
                <a:solidFill>
                  <a:schemeClr val="bg1"/>
                </a:solidFill>
                <a:latin typeface="Arial" panose="020B0604020202020204" pitchFamily="34" charset="0"/>
              </a:rPr>
              <a:t>ECONOMIC</a:t>
            </a:r>
          </a:p>
          <a:p>
            <a:pPr algn="ctr">
              <a:spcBef>
                <a:spcPct val="0"/>
              </a:spcBef>
              <a:buFontTx/>
              <a:buNone/>
            </a:pPr>
            <a:r>
              <a:rPr lang="fr-FR" altLang="fr-FR" sz="1292" b="1">
                <a:solidFill>
                  <a:schemeClr val="bg1"/>
                </a:solidFill>
                <a:latin typeface="Arial" panose="020B0604020202020204" pitchFamily="34" charset="0"/>
              </a:rPr>
              <a:t>PROFIT</a:t>
            </a:r>
          </a:p>
          <a:p>
            <a:pPr algn="ctr">
              <a:spcBef>
                <a:spcPct val="0"/>
              </a:spcBef>
              <a:buFontTx/>
              <a:buNone/>
            </a:pPr>
            <a:r>
              <a:rPr lang="fr-FR" altLang="fr-FR" sz="1292" b="1">
                <a:solidFill>
                  <a:schemeClr val="bg1"/>
                </a:solidFill>
                <a:latin typeface="Arial" panose="020B0604020202020204" pitchFamily="34" charset="0"/>
              </a:rPr>
              <a:t>DISCOUNTED</a:t>
            </a:r>
          </a:p>
          <a:p>
            <a:pPr algn="ctr">
              <a:spcBef>
                <a:spcPct val="0"/>
              </a:spcBef>
              <a:buFontTx/>
              <a:buNone/>
            </a:pPr>
            <a:r>
              <a:rPr lang="fr-FR" altLang="fr-FR" sz="1292" b="1">
                <a:solidFill>
                  <a:schemeClr val="bg1"/>
                </a:solidFill>
                <a:latin typeface="Arial" panose="020B0604020202020204" pitchFamily="34" charset="0"/>
              </a:rPr>
              <a:t>VALUE</a:t>
            </a:r>
          </a:p>
          <a:p>
            <a:pPr algn="ctr">
              <a:spcBef>
                <a:spcPct val="0"/>
              </a:spcBef>
              <a:buFontTx/>
              <a:buNone/>
            </a:pPr>
            <a:endParaRPr lang="fr-FR" altLang="fr-FR" sz="1477" b="1">
              <a:solidFill>
                <a:schemeClr val="bg1"/>
              </a:solidFill>
              <a:latin typeface="Arial" panose="020B0604020202020204" pitchFamily="34" charset="0"/>
            </a:endParaRPr>
          </a:p>
          <a:p>
            <a:pPr algn="ctr">
              <a:spcBef>
                <a:spcPct val="0"/>
              </a:spcBef>
              <a:buFontTx/>
              <a:buNone/>
            </a:pPr>
            <a:r>
              <a:rPr lang="fr-FR" altLang="fr-FR" sz="1477" b="1">
                <a:solidFill>
                  <a:schemeClr val="bg1"/>
                </a:solidFill>
                <a:latin typeface="Arial" panose="020B0604020202020204" pitchFamily="34" charset="0"/>
              </a:rPr>
              <a:t>=</a:t>
            </a:r>
          </a:p>
          <a:p>
            <a:pPr algn="ctr">
              <a:spcBef>
                <a:spcPct val="0"/>
              </a:spcBef>
              <a:buFontTx/>
              <a:buNone/>
            </a:pPr>
            <a:r>
              <a:rPr lang="fr-FR" altLang="fr-FR" sz="1477" b="1">
                <a:solidFill>
                  <a:schemeClr val="bg1"/>
                </a:solidFill>
                <a:latin typeface="Arial" panose="020B0604020202020204" pitchFamily="34" charset="0"/>
              </a:rPr>
              <a:t>MVA</a:t>
            </a:r>
          </a:p>
          <a:p>
            <a:pPr algn="ctr">
              <a:spcBef>
                <a:spcPct val="0"/>
              </a:spcBef>
              <a:buFontTx/>
              <a:buNone/>
            </a:pPr>
            <a:endParaRPr lang="fr-FR" altLang="fr-FR" sz="1477" b="1">
              <a:solidFill>
                <a:schemeClr val="bg1"/>
              </a:solidFill>
              <a:latin typeface="Arial" panose="020B0604020202020204" pitchFamily="34" charset="0"/>
            </a:endParaRPr>
          </a:p>
        </p:txBody>
      </p:sp>
      <p:sp>
        <p:nvSpPr>
          <p:cNvPr id="22543" name="Rectangle 15">
            <a:extLst>
              <a:ext uri="{FF2B5EF4-FFF2-40B4-BE49-F238E27FC236}">
                <a16:creationId xmlns:a16="http://schemas.microsoft.com/office/drawing/2014/main" id="{3EC4F037-0B96-4AEB-9C1D-8B2018183806}"/>
              </a:ext>
            </a:extLst>
          </p:cNvPr>
          <p:cNvSpPr>
            <a:spLocks noChangeArrowheads="1"/>
          </p:cNvSpPr>
          <p:nvPr/>
        </p:nvSpPr>
        <p:spPr bwMode="auto">
          <a:xfrm>
            <a:off x="7797312" y="4132385"/>
            <a:ext cx="1129811" cy="1597269"/>
          </a:xfrm>
          <a:prstGeom prst="rect">
            <a:avLst/>
          </a:prstGeom>
          <a:solidFill>
            <a:schemeClr val="bg1"/>
          </a:solidFill>
          <a:ln w="12700">
            <a:solidFill>
              <a:schemeClr val="tx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44" name="Rectangle 16">
            <a:extLst>
              <a:ext uri="{FF2B5EF4-FFF2-40B4-BE49-F238E27FC236}">
                <a16:creationId xmlns:a16="http://schemas.microsoft.com/office/drawing/2014/main" id="{11FAFD10-63D8-4DE9-BD92-433957F7D5C0}"/>
              </a:ext>
            </a:extLst>
          </p:cNvPr>
          <p:cNvSpPr>
            <a:spLocks noChangeArrowheads="1"/>
          </p:cNvSpPr>
          <p:nvPr/>
        </p:nvSpPr>
        <p:spPr bwMode="auto">
          <a:xfrm>
            <a:off x="7737231" y="4259873"/>
            <a:ext cx="1266092" cy="165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latin typeface="Arial" panose="020B0604020202020204" pitchFamily="34" charset="0"/>
              </a:rPr>
              <a:t>FINANCIAL</a:t>
            </a:r>
          </a:p>
          <a:p>
            <a:pPr algn="ctr">
              <a:spcBef>
                <a:spcPct val="0"/>
              </a:spcBef>
              <a:buFontTx/>
              <a:buNone/>
            </a:pPr>
            <a:r>
              <a:rPr lang="fr-FR" altLang="fr-FR" sz="1477" b="1">
                <a:latin typeface="Arial" panose="020B0604020202020204" pitchFamily="34" charset="0"/>
              </a:rPr>
              <a:t>VALUE </a:t>
            </a:r>
          </a:p>
          <a:p>
            <a:pPr algn="ctr">
              <a:spcBef>
                <a:spcPct val="0"/>
              </a:spcBef>
              <a:buFontTx/>
              <a:buNone/>
            </a:pPr>
            <a:r>
              <a:rPr lang="fr-FR" altLang="fr-FR" sz="1477" b="1">
                <a:latin typeface="Arial" panose="020B0604020202020204" pitchFamily="34" charset="0"/>
              </a:rPr>
              <a:t>OF </a:t>
            </a:r>
          </a:p>
          <a:p>
            <a:pPr algn="ctr">
              <a:spcBef>
                <a:spcPct val="0"/>
              </a:spcBef>
              <a:buFontTx/>
              <a:buNone/>
            </a:pPr>
            <a:r>
              <a:rPr lang="fr-FR" altLang="fr-FR" sz="1477" b="1">
                <a:latin typeface="Arial" panose="020B0604020202020204" pitchFamily="34" charset="0"/>
              </a:rPr>
              <a:t>DEBT</a:t>
            </a:r>
          </a:p>
          <a:p>
            <a:pPr algn="ctr">
              <a:spcBef>
                <a:spcPct val="0"/>
              </a:spcBef>
              <a:buFontTx/>
              <a:buNone/>
            </a:pPr>
            <a:r>
              <a:rPr lang="fr-FR" altLang="fr-FR" sz="1477" b="1">
                <a:latin typeface="Arial" panose="020B0604020202020204" pitchFamily="34" charset="0"/>
              </a:rPr>
              <a:t>= D</a:t>
            </a:r>
          </a:p>
          <a:p>
            <a:pPr algn="ctr">
              <a:spcBef>
                <a:spcPct val="0"/>
              </a:spcBef>
              <a:buFontTx/>
              <a:buNone/>
            </a:pPr>
            <a:endParaRPr lang="fr-FR" altLang="fr-FR" sz="1477" b="1">
              <a:latin typeface="Arial" panose="020B0604020202020204" pitchFamily="34" charset="0"/>
            </a:endParaRPr>
          </a:p>
          <a:p>
            <a:pPr algn="ctr">
              <a:spcBef>
                <a:spcPct val="0"/>
              </a:spcBef>
              <a:buFontTx/>
              <a:buNone/>
            </a:pPr>
            <a:endParaRPr lang="fr-FR" altLang="fr-FR" sz="1477" b="1">
              <a:latin typeface="Arial" panose="020B0604020202020204" pitchFamily="34" charset="0"/>
            </a:endParaRPr>
          </a:p>
        </p:txBody>
      </p:sp>
      <p:sp>
        <p:nvSpPr>
          <p:cNvPr id="22545" name="Rectangle 17">
            <a:extLst>
              <a:ext uri="{FF2B5EF4-FFF2-40B4-BE49-F238E27FC236}">
                <a16:creationId xmlns:a16="http://schemas.microsoft.com/office/drawing/2014/main" id="{31002837-C8FA-43C9-BA71-FA0E1C942594}"/>
              </a:ext>
            </a:extLst>
          </p:cNvPr>
          <p:cNvSpPr>
            <a:spLocks noChangeArrowheads="1"/>
          </p:cNvSpPr>
          <p:nvPr/>
        </p:nvSpPr>
        <p:spPr bwMode="auto">
          <a:xfrm>
            <a:off x="7822223" y="1767254"/>
            <a:ext cx="1079989" cy="2208335"/>
          </a:xfrm>
          <a:prstGeom prst="rect">
            <a:avLst/>
          </a:prstGeom>
          <a:solidFill>
            <a:schemeClr val="tx2"/>
          </a:solidFill>
          <a:ln w="12700">
            <a:solidFill>
              <a:srgbClr val="CBCBCB"/>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46" name="Rectangle 18">
            <a:extLst>
              <a:ext uri="{FF2B5EF4-FFF2-40B4-BE49-F238E27FC236}">
                <a16:creationId xmlns:a16="http://schemas.microsoft.com/office/drawing/2014/main" id="{06C47258-D3E6-4091-BCA6-3799E179498C}"/>
              </a:ext>
            </a:extLst>
          </p:cNvPr>
          <p:cNvSpPr>
            <a:spLocks noChangeArrowheads="1"/>
          </p:cNvSpPr>
          <p:nvPr/>
        </p:nvSpPr>
        <p:spPr bwMode="auto">
          <a:xfrm>
            <a:off x="7797313" y="1984131"/>
            <a:ext cx="1128346" cy="188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30774" rIns="57150" bIns="30774">
            <a:spAutoFit/>
          </a:bodyPr>
          <a:lstStyle>
            <a:lvl1pPr defTabSz="349250">
              <a:spcBef>
                <a:spcPct val="20000"/>
              </a:spcBef>
              <a:buChar char="•"/>
              <a:defRPr sz="3200">
                <a:solidFill>
                  <a:schemeClr val="tx1"/>
                </a:solidFill>
                <a:latin typeface="Times New Roman" panose="02020603050405020304" pitchFamily="18" charset="0"/>
              </a:defRPr>
            </a:lvl1pPr>
            <a:lvl2pPr marL="742950" indent="-285750" defTabSz="349250">
              <a:spcBef>
                <a:spcPct val="20000"/>
              </a:spcBef>
              <a:buChar char="–"/>
              <a:defRPr sz="2800">
                <a:solidFill>
                  <a:schemeClr val="tx1"/>
                </a:solidFill>
                <a:latin typeface="Times New Roman" panose="02020603050405020304" pitchFamily="18" charset="0"/>
              </a:defRPr>
            </a:lvl2pPr>
            <a:lvl3pPr marL="1143000" indent="-228600" defTabSz="349250">
              <a:spcBef>
                <a:spcPct val="20000"/>
              </a:spcBef>
              <a:buChar char="•"/>
              <a:defRPr sz="2400">
                <a:solidFill>
                  <a:schemeClr val="tx1"/>
                </a:solidFill>
                <a:latin typeface="Times New Roman" panose="02020603050405020304" pitchFamily="18" charset="0"/>
              </a:defRPr>
            </a:lvl3pPr>
            <a:lvl4pPr marL="1600200" indent="-228600" defTabSz="349250">
              <a:spcBef>
                <a:spcPct val="20000"/>
              </a:spcBef>
              <a:buChar char="–"/>
              <a:defRPr sz="2000">
                <a:solidFill>
                  <a:schemeClr val="tx1"/>
                </a:solidFill>
                <a:latin typeface="Times New Roman" panose="02020603050405020304" pitchFamily="18" charset="0"/>
              </a:defRPr>
            </a:lvl4pPr>
            <a:lvl5pPr marL="2057400" indent="-228600" defTabSz="349250">
              <a:spcBef>
                <a:spcPct val="20000"/>
              </a:spcBef>
              <a:buChar char="»"/>
              <a:defRPr sz="2000">
                <a:solidFill>
                  <a:schemeClr val="tx1"/>
                </a:solidFill>
                <a:latin typeface="Times New Roman" panose="02020603050405020304" pitchFamily="18" charset="0"/>
              </a:defRPr>
            </a:lvl5pPr>
            <a:lvl6pPr marL="25146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4925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1477" b="1">
                <a:solidFill>
                  <a:schemeClr val="bg1"/>
                </a:solidFill>
                <a:latin typeface="Arial" panose="020B0604020202020204" pitchFamily="34" charset="0"/>
              </a:rPr>
              <a:t>MARKET </a:t>
            </a:r>
          </a:p>
          <a:p>
            <a:pPr algn="ctr">
              <a:spcBef>
                <a:spcPct val="0"/>
              </a:spcBef>
              <a:buFontTx/>
              <a:buNone/>
            </a:pPr>
            <a:r>
              <a:rPr lang="fr-FR" altLang="fr-FR" sz="1477" b="1">
                <a:solidFill>
                  <a:schemeClr val="bg1"/>
                </a:solidFill>
                <a:latin typeface="Arial" panose="020B0604020202020204" pitchFamily="34" charset="0"/>
              </a:rPr>
              <a:t>CAPITALIZATION</a:t>
            </a:r>
          </a:p>
          <a:p>
            <a:pPr algn="ctr">
              <a:spcBef>
                <a:spcPct val="0"/>
              </a:spcBef>
              <a:buFontTx/>
              <a:buNone/>
            </a:pPr>
            <a:endParaRPr lang="fr-FR" altLang="fr-FR" sz="1477" b="1">
              <a:solidFill>
                <a:schemeClr val="bg1"/>
              </a:solidFill>
              <a:latin typeface="Arial" panose="020B0604020202020204" pitchFamily="34" charset="0"/>
            </a:endParaRPr>
          </a:p>
          <a:p>
            <a:pPr algn="ctr">
              <a:spcBef>
                <a:spcPct val="0"/>
              </a:spcBef>
              <a:buFontTx/>
              <a:buNone/>
            </a:pPr>
            <a:r>
              <a:rPr lang="fr-FR" altLang="fr-FR" sz="1477" b="1">
                <a:solidFill>
                  <a:schemeClr val="bg1"/>
                </a:solidFill>
                <a:latin typeface="Arial" panose="020B0604020202020204" pitchFamily="34" charset="0"/>
              </a:rPr>
              <a:t>VALUE </a:t>
            </a:r>
          </a:p>
          <a:p>
            <a:pPr algn="ctr">
              <a:spcBef>
                <a:spcPct val="0"/>
              </a:spcBef>
              <a:buFontTx/>
              <a:buNone/>
            </a:pPr>
            <a:r>
              <a:rPr lang="fr-FR" altLang="fr-FR" sz="1477" b="1">
                <a:solidFill>
                  <a:schemeClr val="bg1"/>
                </a:solidFill>
                <a:latin typeface="Arial" panose="020B0604020202020204" pitchFamily="34" charset="0"/>
              </a:rPr>
              <a:t>OF </a:t>
            </a:r>
          </a:p>
          <a:p>
            <a:pPr algn="ctr">
              <a:spcBef>
                <a:spcPct val="0"/>
              </a:spcBef>
              <a:buFontTx/>
              <a:buNone/>
            </a:pPr>
            <a:r>
              <a:rPr lang="fr-FR" altLang="fr-FR" sz="1477" b="1">
                <a:solidFill>
                  <a:schemeClr val="bg1"/>
                </a:solidFill>
                <a:latin typeface="Arial" panose="020B0604020202020204" pitchFamily="34" charset="0"/>
              </a:rPr>
              <a:t>EQUITIES</a:t>
            </a:r>
          </a:p>
          <a:p>
            <a:pPr algn="ctr">
              <a:spcBef>
                <a:spcPct val="0"/>
              </a:spcBef>
              <a:buFontTx/>
              <a:buNone/>
            </a:pPr>
            <a:r>
              <a:rPr lang="fr-FR" altLang="fr-FR" sz="1477" b="1">
                <a:solidFill>
                  <a:schemeClr val="bg1"/>
                </a:solidFill>
                <a:latin typeface="Arial" panose="020B0604020202020204" pitchFamily="34" charset="0"/>
              </a:rPr>
              <a:t>= E</a:t>
            </a:r>
          </a:p>
        </p:txBody>
      </p:sp>
      <p:sp>
        <p:nvSpPr>
          <p:cNvPr id="22547" name="AutoShape 19">
            <a:extLst>
              <a:ext uri="{FF2B5EF4-FFF2-40B4-BE49-F238E27FC236}">
                <a16:creationId xmlns:a16="http://schemas.microsoft.com/office/drawing/2014/main" id="{FCDEE4CC-2691-48E1-9886-4B5F11D645F2}"/>
              </a:ext>
            </a:extLst>
          </p:cNvPr>
          <p:cNvSpPr>
            <a:spLocks noChangeArrowheads="1"/>
          </p:cNvSpPr>
          <p:nvPr/>
        </p:nvSpPr>
        <p:spPr bwMode="auto">
          <a:xfrm>
            <a:off x="3524251" y="3421674"/>
            <a:ext cx="530469" cy="693126"/>
          </a:xfrm>
          <a:prstGeom prst="rightArrow">
            <a:avLst>
              <a:gd name="adj1" fmla="val 50000"/>
              <a:gd name="adj2" fmla="val 50060"/>
            </a:avLst>
          </a:prstGeom>
          <a:solidFill>
            <a:schemeClr val="accent2"/>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48" name="AutoShape 20">
            <a:extLst>
              <a:ext uri="{FF2B5EF4-FFF2-40B4-BE49-F238E27FC236}">
                <a16:creationId xmlns:a16="http://schemas.microsoft.com/office/drawing/2014/main" id="{BE8D0C82-4D43-4D73-9D4C-EC7250B90D2A}"/>
              </a:ext>
            </a:extLst>
          </p:cNvPr>
          <p:cNvSpPr>
            <a:spLocks noChangeArrowheads="1"/>
          </p:cNvSpPr>
          <p:nvPr/>
        </p:nvSpPr>
        <p:spPr bwMode="auto">
          <a:xfrm>
            <a:off x="6833090" y="3492013"/>
            <a:ext cx="530469" cy="694592"/>
          </a:xfrm>
          <a:prstGeom prst="rightArrow">
            <a:avLst>
              <a:gd name="adj1" fmla="val 50000"/>
              <a:gd name="adj2" fmla="val 50060"/>
            </a:avLst>
          </a:prstGeom>
          <a:solidFill>
            <a:schemeClr val="accent2"/>
          </a:solidFill>
          <a:ln w="12700">
            <a:solidFill>
              <a:schemeClr val="bg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2549" name="Espace réservé de la date 1">
            <a:extLst>
              <a:ext uri="{FF2B5EF4-FFF2-40B4-BE49-F238E27FC236}">
                <a16:creationId xmlns:a16="http://schemas.microsoft.com/office/drawing/2014/main" id="{39F2863B-E3B1-448B-8896-9C0CEA3BD5FE}"/>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6A6E26-478B-4B28-9879-94733665E360}"/>
              </a:ext>
            </a:extLst>
          </p:cNvPr>
          <p:cNvSpPr>
            <a:spLocks noGrp="1" noChangeArrowheads="1"/>
          </p:cNvSpPr>
          <p:nvPr>
            <p:ph type="title"/>
          </p:nvPr>
        </p:nvSpPr>
        <p:spPr>
          <a:solidFill>
            <a:schemeClr val="accent5"/>
          </a:solidFill>
          <a:ln>
            <a:solidFill>
              <a:schemeClr val="tx1"/>
            </a:solidFill>
          </a:ln>
        </p:spPr>
        <p:txBody>
          <a:bodyPr vert="horz" lIns="84992" tIns="42497" rIns="84992" bIns="42497" rtlCol="0" anchor="t">
            <a:normAutofit fontScale="90000"/>
          </a:bodyPr>
          <a:lstStyle/>
          <a:p>
            <a:pPr>
              <a:defRPr/>
            </a:pPr>
            <a:br>
              <a:rPr lang="fr-FR" altLang="fr-FR" sz="2585" dirty="0"/>
            </a:br>
            <a:r>
              <a:rPr lang="fr-FR" altLang="fr-FR" sz="2585" b="1" dirty="0"/>
              <a:t>A NEW LOOK AT PROFITABILITY</a:t>
            </a:r>
            <a:br>
              <a:rPr lang="fr-FR" altLang="fr-FR" dirty="0"/>
            </a:br>
            <a:endParaRPr lang="fr-FR" altLang="fr-FR" dirty="0"/>
          </a:p>
        </p:txBody>
      </p:sp>
      <p:graphicFrame>
        <p:nvGraphicFramePr>
          <p:cNvPr id="24579" name="Object 3">
            <a:extLst>
              <a:ext uri="{FF2B5EF4-FFF2-40B4-BE49-F238E27FC236}">
                <a16:creationId xmlns:a16="http://schemas.microsoft.com/office/drawing/2014/main" id="{5B51850A-0885-49DC-AE87-32F367FC31A6}"/>
              </a:ext>
            </a:extLst>
          </p:cNvPr>
          <p:cNvGraphicFramePr>
            <a:graphicFrameLocks/>
          </p:cNvGraphicFramePr>
          <p:nvPr/>
        </p:nvGraphicFramePr>
        <p:xfrm>
          <a:off x="356089" y="1951892"/>
          <a:ext cx="8869973" cy="3968262"/>
        </p:xfrm>
        <a:graphic>
          <a:graphicData uri="http://schemas.openxmlformats.org/presentationml/2006/ole">
            <mc:AlternateContent xmlns:mc="http://schemas.openxmlformats.org/markup-compatibility/2006">
              <mc:Choice xmlns:v="urn:schemas-microsoft-com:vml" Requires="v">
                <p:oleObj spid="_x0000_s208968" name="Document" r:id="rId4" imgW="8874760" imgH="4300220" progId="Word.Document.8">
                  <p:embed/>
                </p:oleObj>
              </mc:Choice>
              <mc:Fallback>
                <p:oleObj name="Document" r:id="rId4" imgW="8874760" imgH="4300220" progId="Word.Document.8">
                  <p:embed/>
                  <p:pic>
                    <p:nvPicPr>
                      <p:cNvPr id="24579" name="Object 3">
                        <a:extLst>
                          <a:ext uri="{FF2B5EF4-FFF2-40B4-BE49-F238E27FC236}">
                            <a16:creationId xmlns:a16="http://schemas.microsoft.com/office/drawing/2014/main" id="{5B51850A-0885-49DC-AE87-32F367FC31A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89" y="1951892"/>
                        <a:ext cx="8869973" cy="396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Espace réservé de la date 1">
            <a:extLst>
              <a:ext uri="{FF2B5EF4-FFF2-40B4-BE49-F238E27FC236}">
                <a16:creationId xmlns:a16="http://schemas.microsoft.com/office/drawing/2014/main" id="{00829F90-4237-44A7-9DF9-171443410662}"/>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796869C-39B1-45A7-8227-9214D15FE78A}"/>
              </a:ext>
            </a:extLst>
          </p:cNvPr>
          <p:cNvSpPr>
            <a:spLocks noGrp="1" noChangeArrowheads="1"/>
          </p:cNvSpPr>
          <p:nvPr>
            <p:ph type="title"/>
          </p:nvPr>
        </p:nvSpPr>
        <p:spPr>
          <a:xfrm>
            <a:off x="685800" y="419100"/>
            <a:ext cx="7772400" cy="1055077"/>
          </a:xfrm>
          <a:solidFill>
            <a:schemeClr val="accent5"/>
          </a:solidFill>
          <a:ln>
            <a:solidFill>
              <a:schemeClr val="tx1"/>
            </a:solidFill>
          </a:ln>
        </p:spPr>
        <p:txBody>
          <a:bodyPr vert="horz" lIns="84992" tIns="42497" rIns="84992" bIns="42497" rtlCol="0" anchor="t">
            <a:normAutofit/>
          </a:bodyPr>
          <a:lstStyle/>
          <a:p>
            <a:pPr>
              <a:defRPr/>
            </a:pPr>
            <a:br>
              <a:rPr lang="fr-FR" altLang="fr-FR" sz="2585" b="1" dirty="0"/>
            </a:br>
            <a:r>
              <a:rPr lang="fr-FR" altLang="fr-FR" sz="2585" b="1" dirty="0"/>
              <a:t>A NEW LOOK AT PROFITABILITY</a:t>
            </a:r>
          </a:p>
        </p:txBody>
      </p:sp>
      <p:graphicFrame>
        <p:nvGraphicFramePr>
          <p:cNvPr id="26627" name="Object 3">
            <a:extLst>
              <a:ext uri="{FF2B5EF4-FFF2-40B4-BE49-F238E27FC236}">
                <a16:creationId xmlns:a16="http://schemas.microsoft.com/office/drawing/2014/main" id="{97B6AD87-2682-40EA-8E1F-BCEE19AC5CF9}"/>
              </a:ext>
            </a:extLst>
          </p:cNvPr>
          <p:cNvGraphicFramePr>
            <a:graphicFrameLocks/>
          </p:cNvGraphicFramePr>
          <p:nvPr/>
        </p:nvGraphicFramePr>
        <p:xfrm>
          <a:off x="527539" y="1951893"/>
          <a:ext cx="8518281" cy="3959469"/>
        </p:xfrm>
        <a:graphic>
          <a:graphicData uri="http://schemas.openxmlformats.org/presentationml/2006/ole">
            <mc:AlternateContent xmlns:mc="http://schemas.openxmlformats.org/markup-compatibility/2006">
              <mc:Choice xmlns:v="urn:schemas-microsoft-com:vml" Requires="v">
                <p:oleObj spid="_x0000_s209992" name="Document" r:id="rId4" imgW="8874760" imgH="4396740" progId="Word.Document.8">
                  <p:embed/>
                </p:oleObj>
              </mc:Choice>
              <mc:Fallback>
                <p:oleObj name="Document" r:id="rId4" imgW="8874760" imgH="4396740" progId="Word.Document.8">
                  <p:embed/>
                  <p:pic>
                    <p:nvPicPr>
                      <p:cNvPr id="26627" name="Object 3">
                        <a:extLst>
                          <a:ext uri="{FF2B5EF4-FFF2-40B4-BE49-F238E27FC236}">
                            <a16:creationId xmlns:a16="http://schemas.microsoft.com/office/drawing/2014/main" id="{97B6AD87-2682-40EA-8E1F-BCEE19AC5CF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539" y="1951893"/>
                        <a:ext cx="8518281" cy="395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Espace réservé de la date 1">
            <a:extLst>
              <a:ext uri="{FF2B5EF4-FFF2-40B4-BE49-F238E27FC236}">
                <a16:creationId xmlns:a16="http://schemas.microsoft.com/office/drawing/2014/main" id="{A8B0458A-DD3A-4F00-9C52-545755038944}"/>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F5F350B-4501-4E64-A9DE-9A3F21A49AFC}"/>
              </a:ext>
            </a:extLst>
          </p:cNvPr>
          <p:cNvSpPr>
            <a:spLocks noGrp="1" noChangeArrowheads="1"/>
          </p:cNvSpPr>
          <p:nvPr>
            <p:ph type="title"/>
          </p:nvPr>
        </p:nvSpPr>
        <p:spPr>
          <a:solidFill>
            <a:schemeClr val="accent5"/>
          </a:solidFill>
        </p:spPr>
        <p:txBody>
          <a:bodyPr vert="horz" lIns="84992" tIns="42497" rIns="84992" bIns="42497" rtlCol="0" anchor="t">
            <a:normAutofit/>
          </a:bodyPr>
          <a:lstStyle/>
          <a:p>
            <a:pPr>
              <a:defRPr/>
            </a:pPr>
            <a:br>
              <a:rPr lang="fr-FR" altLang="fr-FR" sz="2585" b="1" dirty="0"/>
            </a:br>
            <a:r>
              <a:rPr lang="fr-FR" altLang="fr-FR" sz="2585" b="1" dirty="0"/>
              <a:t>A NEW LOOK AT PROFITABILITY</a:t>
            </a:r>
          </a:p>
        </p:txBody>
      </p:sp>
      <p:graphicFrame>
        <p:nvGraphicFramePr>
          <p:cNvPr id="28675" name="Object 3">
            <a:extLst>
              <a:ext uri="{FF2B5EF4-FFF2-40B4-BE49-F238E27FC236}">
                <a16:creationId xmlns:a16="http://schemas.microsoft.com/office/drawing/2014/main" id="{F161A86D-DBCB-4519-B203-855457B66B02}"/>
              </a:ext>
            </a:extLst>
          </p:cNvPr>
          <p:cNvGraphicFramePr>
            <a:graphicFrameLocks/>
          </p:cNvGraphicFramePr>
          <p:nvPr/>
        </p:nvGraphicFramePr>
        <p:xfrm>
          <a:off x="369277" y="2009043"/>
          <a:ext cx="8601808" cy="3726473"/>
        </p:xfrm>
        <a:graphic>
          <a:graphicData uri="http://schemas.openxmlformats.org/presentationml/2006/ole">
            <mc:AlternateContent xmlns:mc="http://schemas.openxmlformats.org/markup-compatibility/2006">
              <mc:Choice xmlns:v="urn:schemas-microsoft-com:vml" Requires="v">
                <p:oleObj spid="_x0000_s211016" name="Document" r:id="rId4" imgW="8874760" imgH="4165600" progId="Word.Document.8">
                  <p:embed/>
                </p:oleObj>
              </mc:Choice>
              <mc:Fallback>
                <p:oleObj name="Document" r:id="rId4" imgW="8874760" imgH="4165600" progId="Word.Document.8">
                  <p:embed/>
                  <p:pic>
                    <p:nvPicPr>
                      <p:cNvPr id="28675" name="Object 3">
                        <a:extLst>
                          <a:ext uri="{FF2B5EF4-FFF2-40B4-BE49-F238E27FC236}">
                            <a16:creationId xmlns:a16="http://schemas.microsoft.com/office/drawing/2014/main" id="{F161A86D-DBCB-4519-B203-855457B66B0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77" y="2009043"/>
                        <a:ext cx="8601808" cy="372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4">
            <a:extLst>
              <a:ext uri="{FF2B5EF4-FFF2-40B4-BE49-F238E27FC236}">
                <a16:creationId xmlns:a16="http://schemas.microsoft.com/office/drawing/2014/main" id="{B872ED40-A61E-4D4C-816A-162EAAA887DF}"/>
              </a:ext>
            </a:extLst>
          </p:cNvPr>
          <p:cNvSpPr>
            <a:spLocks noChangeArrowheads="1"/>
          </p:cNvSpPr>
          <p:nvPr/>
        </p:nvSpPr>
        <p:spPr bwMode="auto">
          <a:xfrm>
            <a:off x="445477" y="3801208"/>
            <a:ext cx="8253046" cy="1556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fr-FR" sz="2215"/>
          </a:p>
        </p:txBody>
      </p:sp>
      <p:sp>
        <p:nvSpPr>
          <p:cNvPr id="28677" name="Espace réservé de la date 1">
            <a:extLst>
              <a:ext uri="{FF2B5EF4-FFF2-40B4-BE49-F238E27FC236}">
                <a16:creationId xmlns:a16="http://schemas.microsoft.com/office/drawing/2014/main" id="{192620A1-94BA-4DAB-95EB-B1F2825E3117}"/>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A668800-707A-43E0-B15A-89E175A14E50}"/>
              </a:ext>
            </a:extLst>
          </p:cNvPr>
          <p:cNvSpPr>
            <a:spLocks noGrp="1" noChangeArrowheads="1"/>
          </p:cNvSpPr>
          <p:nvPr>
            <p:ph type="title"/>
          </p:nvPr>
        </p:nvSpPr>
        <p:spPr>
          <a:xfrm>
            <a:off x="685800" y="438150"/>
            <a:ext cx="7772400" cy="1055077"/>
          </a:xfrm>
          <a:solidFill>
            <a:schemeClr val="accent5"/>
          </a:solidFill>
          <a:ln>
            <a:solidFill>
              <a:schemeClr val="tx1"/>
            </a:solidFill>
          </a:ln>
        </p:spPr>
        <p:txBody>
          <a:bodyPr vert="horz" lIns="84992" tIns="42497" rIns="84992" bIns="42497" rtlCol="0" anchor="t">
            <a:normAutofit/>
          </a:bodyPr>
          <a:lstStyle/>
          <a:p>
            <a:pPr>
              <a:defRPr/>
            </a:pPr>
            <a:br>
              <a:rPr lang="fr-FR" altLang="fr-FR" sz="2585" b="1" dirty="0"/>
            </a:br>
            <a:r>
              <a:rPr lang="fr-FR" altLang="fr-FR" sz="2585" b="1" dirty="0"/>
              <a:t>A NEW LOOK AT PROFITABILITY</a:t>
            </a:r>
          </a:p>
        </p:txBody>
      </p:sp>
      <p:graphicFrame>
        <p:nvGraphicFramePr>
          <p:cNvPr id="30723" name="Object 3">
            <a:extLst>
              <a:ext uri="{FF2B5EF4-FFF2-40B4-BE49-F238E27FC236}">
                <a16:creationId xmlns:a16="http://schemas.microsoft.com/office/drawing/2014/main" id="{81E34DB0-3A3A-49D5-8559-D44C86B2E815}"/>
              </a:ext>
            </a:extLst>
          </p:cNvPr>
          <p:cNvGraphicFramePr>
            <a:graphicFrameLocks/>
          </p:cNvGraphicFramePr>
          <p:nvPr/>
        </p:nvGraphicFramePr>
        <p:xfrm>
          <a:off x="369277" y="2009043"/>
          <a:ext cx="8729297" cy="3818792"/>
        </p:xfrm>
        <a:graphic>
          <a:graphicData uri="http://schemas.openxmlformats.org/presentationml/2006/ole">
            <mc:AlternateContent xmlns:mc="http://schemas.openxmlformats.org/markup-compatibility/2006">
              <mc:Choice xmlns:v="urn:schemas-microsoft-com:vml" Requires="v">
                <p:oleObj spid="_x0000_s212040" name="Document" r:id="rId4" imgW="8874760" imgH="4165600" progId="Word.Document.8">
                  <p:embed/>
                </p:oleObj>
              </mc:Choice>
              <mc:Fallback>
                <p:oleObj name="Document" r:id="rId4" imgW="8874760" imgH="4165600" progId="Word.Document.8">
                  <p:embed/>
                  <p:pic>
                    <p:nvPicPr>
                      <p:cNvPr id="30723" name="Object 3">
                        <a:extLst>
                          <a:ext uri="{FF2B5EF4-FFF2-40B4-BE49-F238E27FC236}">
                            <a16:creationId xmlns:a16="http://schemas.microsoft.com/office/drawing/2014/main" id="{81E34DB0-3A3A-49D5-8559-D44C86B2E81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77" y="2009043"/>
                        <a:ext cx="8729297" cy="38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Espace réservé de la date 1">
            <a:extLst>
              <a:ext uri="{FF2B5EF4-FFF2-40B4-BE49-F238E27FC236}">
                <a16:creationId xmlns:a16="http://schemas.microsoft.com/office/drawing/2014/main" id="{82679803-E406-45CB-B1C4-9DE39E11F6AD}"/>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213A7D0-3D64-439F-831B-DB412B84C8ED}"/>
              </a:ext>
            </a:extLst>
          </p:cNvPr>
          <p:cNvSpPr>
            <a:spLocks noGrp="1" noChangeArrowheads="1"/>
          </p:cNvSpPr>
          <p:nvPr>
            <p:ph type="title"/>
          </p:nvPr>
        </p:nvSpPr>
        <p:spPr>
          <a:xfrm>
            <a:off x="685800" y="499697"/>
            <a:ext cx="7772400" cy="1055077"/>
          </a:xfrm>
          <a:solidFill>
            <a:schemeClr val="accent5"/>
          </a:solidFill>
          <a:ln>
            <a:solidFill>
              <a:schemeClr val="tx1"/>
            </a:solidFill>
          </a:ln>
        </p:spPr>
        <p:txBody>
          <a:bodyPr vert="horz" lIns="84992" tIns="42497" rIns="84992" bIns="42497" rtlCol="0" anchor="t">
            <a:normAutofit/>
          </a:bodyPr>
          <a:lstStyle/>
          <a:p>
            <a:pPr>
              <a:defRPr/>
            </a:pPr>
            <a:r>
              <a:rPr lang="fr-FR" altLang="fr-FR" dirty="0"/>
              <a:t>RISK AND RETURN</a:t>
            </a:r>
          </a:p>
        </p:txBody>
      </p:sp>
      <p:grpSp>
        <p:nvGrpSpPr>
          <p:cNvPr id="32771" name="Group 3">
            <a:extLst>
              <a:ext uri="{FF2B5EF4-FFF2-40B4-BE49-F238E27FC236}">
                <a16:creationId xmlns:a16="http://schemas.microsoft.com/office/drawing/2014/main" id="{DB099D98-E919-4B0B-942C-9A8CBD1E078A}"/>
              </a:ext>
            </a:extLst>
          </p:cNvPr>
          <p:cNvGrpSpPr>
            <a:grpSpLocks/>
          </p:cNvGrpSpPr>
          <p:nvPr/>
        </p:nvGrpSpPr>
        <p:grpSpPr bwMode="auto">
          <a:xfrm>
            <a:off x="1989643" y="1777512"/>
            <a:ext cx="5872909" cy="3420208"/>
            <a:chOff x="1553" y="1408"/>
            <a:chExt cx="3453" cy="2308"/>
          </a:xfrm>
        </p:grpSpPr>
        <p:sp>
          <p:nvSpPr>
            <p:cNvPr id="32774" name="Line 4">
              <a:extLst>
                <a:ext uri="{FF2B5EF4-FFF2-40B4-BE49-F238E27FC236}">
                  <a16:creationId xmlns:a16="http://schemas.microsoft.com/office/drawing/2014/main" id="{6F7F7BC2-2D83-4661-9236-0D058F0B308A}"/>
                </a:ext>
              </a:extLst>
            </p:cNvPr>
            <p:cNvSpPr>
              <a:spLocks noChangeShapeType="1"/>
            </p:cNvSpPr>
            <p:nvPr/>
          </p:nvSpPr>
          <p:spPr bwMode="auto">
            <a:xfrm>
              <a:off x="2549" y="1526"/>
              <a:ext cx="0" cy="184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32775" name="Line 5">
              <a:extLst>
                <a:ext uri="{FF2B5EF4-FFF2-40B4-BE49-F238E27FC236}">
                  <a16:creationId xmlns:a16="http://schemas.microsoft.com/office/drawing/2014/main" id="{076C0825-E12D-47EE-839F-00C8A6B2F778}"/>
                </a:ext>
              </a:extLst>
            </p:cNvPr>
            <p:cNvSpPr>
              <a:spLocks noChangeShapeType="1"/>
            </p:cNvSpPr>
            <p:nvPr/>
          </p:nvSpPr>
          <p:spPr bwMode="auto">
            <a:xfrm>
              <a:off x="2549" y="3372"/>
              <a:ext cx="23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32776" name="Rectangle 6">
              <a:extLst>
                <a:ext uri="{FF2B5EF4-FFF2-40B4-BE49-F238E27FC236}">
                  <a16:creationId xmlns:a16="http://schemas.microsoft.com/office/drawing/2014/main" id="{7631C0FF-D26F-4DFA-BD18-DA768341CFFF}"/>
                </a:ext>
              </a:extLst>
            </p:cNvPr>
            <p:cNvSpPr>
              <a:spLocks noChangeArrowheads="1"/>
            </p:cNvSpPr>
            <p:nvPr/>
          </p:nvSpPr>
          <p:spPr bwMode="auto">
            <a:xfrm>
              <a:off x="4524" y="3428"/>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2215"/>
                <a:t>RISK</a:t>
              </a:r>
            </a:p>
          </p:txBody>
        </p:sp>
        <p:sp>
          <p:nvSpPr>
            <p:cNvPr id="32777" name="Rectangle 7">
              <a:extLst>
                <a:ext uri="{FF2B5EF4-FFF2-40B4-BE49-F238E27FC236}">
                  <a16:creationId xmlns:a16="http://schemas.microsoft.com/office/drawing/2014/main" id="{2AF1480E-9424-49B3-A663-B845D06844D5}"/>
                </a:ext>
              </a:extLst>
            </p:cNvPr>
            <p:cNvSpPr>
              <a:spLocks noChangeArrowheads="1"/>
            </p:cNvSpPr>
            <p:nvPr/>
          </p:nvSpPr>
          <p:spPr bwMode="auto">
            <a:xfrm>
              <a:off x="1553" y="1408"/>
              <a:ext cx="9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fr-FR" altLang="fr-FR" sz="2215"/>
                <a:t>EXPECTED </a:t>
              </a:r>
            </a:p>
            <a:p>
              <a:pPr algn="ctr">
                <a:spcBef>
                  <a:spcPct val="0"/>
                </a:spcBef>
                <a:buFontTx/>
                <a:buNone/>
              </a:pPr>
              <a:r>
                <a:rPr lang="fr-FR" altLang="fr-FR" sz="2215"/>
                <a:t>RETURN</a:t>
              </a:r>
            </a:p>
          </p:txBody>
        </p:sp>
        <p:sp>
          <p:nvSpPr>
            <p:cNvPr id="32778" name="Line 8">
              <a:extLst>
                <a:ext uri="{FF2B5EF4-FFF2-40B4-BE49-F238E27FC236}">
                  <a16:creationId xmlns:a16="http://schemas.microsoft.com/office/drawing/2014/main" id="{92C7513A-90F9-4F86-91FD-A990C8F61CF5}"/>
                </a:ext>
              </a:extLst>
            </p:cNvPr>
            <p:cNvSpPr>
              <a:spLocks noChangeShapeType="1"/>
            </p:cNvSpPr>
            <p:nvPr/>
          </p:nvSpPr>
          <p:spPr bwMode="auto">
            <a:xfrm flipV="1">
              <a:off x="2549" y="1918"/>
              <a:ext cx="2216" cy="9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grpSp>
      <p:sp>
        <p:nvSpPr>
          <p:cNvPr id="32772" name="Text Box 9">
            <a:extLst>
              <a:ext uri="{FF2B5EF4-FFF2-40B4-BE49-F238E27FC236}">
                <a16:creationId xmlns:a16="http://schemas.microsoft.com/office/drawing/2014/main" id="{E43805F7-A5F4-4FBE-9A68-B6251BEB038E}"/>
              </a:ext>
            </a:extLst>
          </p:cNvPr>
          <p:cNvSpPr txBox="1">
            <a:spLocks noChangeArrowheads="1"/>
          </p:cNvSpPr>
          <p:nvPr/>
        </p:nvSpPr>
        <p:spPr bwMode="auto">
          <a:xfrm>
            <a:off x="1447800" y="5328139"/>
            <a:ext cx="5943600"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fr-FR" altLang="fr-FR" sz="2954" b="1"/>
              <a:t>CAPM 1961</a:t>
            </a:r>
          </a:p>
        </p:txBody>
      </p:sp>
      <p:sp>
        <p:nvSpPr>
          <p:cNvPr id="32773" name="Espace réservé de la date 1">
            <a:extLst>
              <a:ext uri="{FF2B5EF4-FFF2-40B4-BE49-F238E27FC236}">
                <a16:creationId xmlns:a16="http://schemas.microsoft.com/office/drawing/2014/main" id="{5CE1280D-889C-455D-950D-2AFA833CDFC2}"/>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1DD7130-647E-44F6-B407-4BA09F7DB4C9}"/>
              </a:ext>
            </a:extLst>
          </p:cNvPr>
          <p:cNvSpPr>
            <a:spLocks noGrp="1" noChangeArrowheads="1"/>
          </p:cNvSpPr>
          <p:nvPr>
            <p:ph type="title"/>
          </p:nvPr>
        </p:nvSpPr>
        <p:spPr>
          <a:xfrm>
            <a:off x="685800" y="410308"/>
            <a:ext cx="7772400" cy="1055077"/>
          </a:xfrm>
          <a:solidFill>
            <a:schemeClr val="accent5"/>
          </a:solidFill>
          <a:ln>
            <a:solidFill>
              <a:schemeClr val="tx1"/>
            </a:solidFill>
          </a:ln>
        </p:spPr>
        <p:txBody>
          <a:bodyPr vert="horz" lIns="84992" tIns="42497" rIns="84992" bIns="42497" rtlCol="0" anchor="t">
            <a:normAutofit/>
          </a:bodyPr>
          <a:lstStyle/>
          <a:p>
            <a:pPr>
              <a:defRPr/>
            </a:pPr>
            <a:br>
              <a:rPr lang="fr-FR" altLang="fr-FR" sz="2585" b="1" dirty="0"/>
            </a:br>
            <a:r>
              <a:rPr lang="fr-FR" altLang="fr-FR" sz="2585" b="1" dirty="0"/>
              <a:t>A NEW LOOK AT PROFITABILITY</a:t>
            </a:r>
          </a:p>
        </p:txBody>
      </p:sp>
      <p:graphicFrame>
        <p:nvGraphicFramePr>
          <p:cNvPr id="34819" name="Object 3">
            <a:extLst>
              <a:ext uri="{FF2B5EF4-FFF2-40B4-BE49-F238E27FC236}">
                <a16:creationId xmlns:a16="http://schemas.microsoft.com/office/drawing/2014/main" id="{F0DAAEDF-7E84-4A09-B7AA-867A142A692E}"/>
              </a:ext>
            </a:extLst>
          </p:cNvPr>
          <p:cNvGraphicFramePr>
            <a:graphicFrameLocks/>
          </p:cNvGraphicFramePr>
          <p:nvPr/>
        </p:nvGraphicFramePr>
        <p:xfrm>
          <a:off x="354623" y="1951892"/>
          <a:ext cx="8875835" cy="3968262"/>
        </p:xfrm>
        <a:graphic>
          <a:graphicData uri="http://schemas.openxmlformats.org/presentationml/2006/ole">
            <mc:AlternateContent xmlns:mc="http://schemas.openxmlformats.org/markup-compatibility/2006">
              <mc:Choice xmlns:v="urn:schemas-microsoft-com:vml" Requires="v">
                <p:oleObj spid="_x0000_s213064" name="Document" r:id="rId4" imgW="8874760" imgH="4300220" progId="Word.Document.8">
                  <p:embed/>
                </p:oleObj>
              </mc:Choice>
              <mc:Fallback>
                <p:oleObj name="Document" r:id="rId4" imgW="8874760" imgH="4300220" progId="Word.Document.8">
                  <p:embed/>
                  <p:pic>
                    <p:nvPicPr>
                      <p:cNvPr id="34819" name="Object 3">
                        <a:extLst>
                          <a:ext uri="{FF2B5EF4-FFF2-40B4-BE49-F238E27FC236}">
                            <a16:creationId xmlns:a16="http://schemas.microsoft.com/office/drawing/2014/main" id="{F0DAAEDF-7E84-4A09-B7AA-867A142A69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23" y="1951892"/>
                        <a:ext cx="8875835" cy="396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Espace réservé de la date 1">
            <a:extLst>
              <a:ext uri="{FF2B5EF4-FFF2-40B4-BE49-F238E27FC236}">
                <a16:creationId xmlns:a16="http://schemas.microsoft.com/office/drawing/2014/main" id="{116A4DA5-CB85-493E-B339-8C69BA6AB78F}"/>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CB1E710-7358-4C70-BBA1-D76F87A1049B}"/>
              </a:ext>
            </a:extLst>
          </p:cNvPr>
          <p:cNvSpPr>
            <a:spLocks noGrp="1" noChangeArrowheads="1"/>
          </p:cNvSpPr>
          <p:nvPr>
            <p:ph type="title"/>
          </p:nvPr>
        </p:nvSpPr>
        <p:spPr>
          <a:xfrm>
            <a:off x="778120" y="370743"/>
            <a:ext cx="7772400" cy="1055077"/>
          </a:xfrm>
          <a:solidFill>
            <a:schemeClr val="accent5"/>
          </a:solidFill>
          <a:ln>
            <a:solidFill>
              <a:schemeClr val="tx1"/>
            </a:solidFill>
          </a:ln>
        </p:spPr>
        <p:txBody>
          <a:bodyPr vert="horz" lIns="84992" tIns="42497" rIns="84992" bIns="42497" rtlCol="0" anchor="t">
            <a:normAutofit/>
          </a:bodyPr>
          <a:lstStyle/>
          <a:p>
            <a:pPr>
              <a:defRPr/>
            </a:pPr>
            <a:r>
              <a:rPr lang="fr-FR" altLang="fr-FR" sz="3323" b="1" dirty="0"/>
              <a:t>VALUE CREATION</a:t>
            </a:r>
          </a:p>
        </p:txBody>
      </p:sp>
      <p:graphicFrame>
        <p:nvGraphicFramePr>
          <p:cNvPr id="36867" name="Object 3">
            <a:extLst>
              <a:ext uri="{FF2B5EF4-FFF2-40B4-BE49-F238E27FC236}">
                <a16:creationId xmlns:a16="http://schemas.microsoft.com/office/drawing/2014/main" id="{F97C035E-44B0-4B04-9AA1-990F591673A2}"/>
              </a:ext>
            </a:extLst>
          </p:cNvPr>
          <p:cNvGraphicFramePr>
            <a:graphicFrameLocks/>
          </p:cNvGraphicFramePr>
          <p:nvPr/>
        </p:nvGraphicFramePr>
        <p:xfrm>
          <a:off x="697523" y="1956289"/>
          <a:ext cx="7932127" cy="3267808"/>
        </p:xfrm>
        <a:graphic>
          <a:graphicData uri="http://schemas.openxmlformats.org/presentationml/2006/ole">
            <mc:AlternateContent xmlns:mc="http://schemas.openxmlformats.org/markup-compatibility/2006">
              <mc:Choice xmlns:v="urn:schemas-microsoft-com:vml" Requires="v">
                <p:oleObj spid="_x0000_s214088" name="Document" r:id="rId4" imgW="9669780" imgH="4323080" progId="Word.Document.8">
                  <p:embed/>
                </p:oleObj>
              </mc:Choice>
              <mc:Fallback>
                <p:oleObj name="Document" r:id="rId4" imgW="9669780" imgH="4323080" progId="Word.Document.8">
                  <p:embed/>
                  <p:pic>
                    <p:nvPicPr>
                      <p:cNvPr id="36867" name="Object 3">
                        <a:extLst>
                          <a:ext uri="{FF2B5EF4-FFF2-40B4-BE49-F238E27FC236}">
                            <a16:creationId xmlns:a16="http://schemas.microsoft.com/office/drawing/2014/main" id="{F97C035E-44B0-4B04-9AA1-990F591673A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523" y="1956289"/>
                        <a:ext cx="7932127" cy="326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Espace réservé de la date 1">
            <a:extLst>
              <a:ext uri="{FF2B5EF4-FFF2-40B4-BE49-F238E27FC236}">
                <a16:creationId xmlns:a16="http://schemas.microsoft.com/office/drawing/2014/main" id="{70ECDC7B-0341-4D91-B40D-939D96EAF9F6}"/>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0112E4A-8548-4F24-86B5-EA4662B1DED0}"/>
              </a:ext>
            </a:extLst>
          </p:cNvPr>
          <p:cNvSpPr>
            <a:spLocks noGrp="1" noChangeArrowheads="1"/>
          </p:cNvSpPr>
          <p:nvPr>
            <p:ph type="body" idx="1"/>
          </p:nvPr>
        </p:nvSpPr>
        <p:spPr>
          <a:xfrm>
            <a:off x="685800" y="1235320"/>
            <a:ext cx="7772400" cy="3798277"/>
          </a:xfrm>
          <a:solidFill>
            <a:schemeClr val="accent5"/>
          </a:solidFill>
          <a:ln>
            <a:solidFill>
              <a:schemeClr val="tx1"/>
            </a:solidFill>
          </a:ln>
        </p:spPr>
        <p:txBody>
          <a:bodyPr/>
          <a:lstStyle/>
          <a:p>
            <a:pPr algn="ctr">
              <a:defRPr/>
            </a:pPr>
            <a:endParaRPr lang="fr-FR" altLang="fr-FR" sz="2585" b="1" u="sng" dirty="0"/>
          </a:p>
          <a:p>
            <a:pPr algn="ctr">
              <a:defRPr/>
            </a:pPr>
            <a:r>
              <a:rPr lang="fr-FR" altLang="fr-FR" b="1" u="sng" dirty="0" err="1"/>
              <a:t>Comparison</a:t>
            </a:r>
            <a:r>
              <a:rPr lang="fr-FR" altLang="fr-FR" b="1" u="sng" dirty="0"/>
              <a:t> of </a:t>
            </a:r>
            <a:r>
              <a:rPr lang="fr-FR" altLang="fr-FR" b="1" u="sng" dirty="0" err="1"/>
              <a:t>measures</a:t>
            </a:r>
            <a:r>
              <a:rPr lang="fr-FR" altLang="fr-FR" b="1" u="sng" dirty="0"/>
              <a:t> for </a:t>
            </a:r>
            <a:r>
              <a:rPr lang="fr-FR" altLang="fr-FR" b="1" u="sng" dirty="0" err="1"/>
              <a:t>financial</a:t>
            </a:r>
            <a:r>
              <a:rPr lang="fr-FR" altLang="fr-FR" b="1" u="sng" dirty="0"/>
              <a:t> value</a:t>
            </a:r>
            <a:endParaRPr lang="fr-FR" altLang="fr-FR" dirty="0"/>
          </a:p>
          <a:p>
            <a:pPr lvl="1">
              <a:defRPr/>
            </a:pPr>
            <a:r>
              <a:rPr lang="fr-FR" altLang="fr-FR" b="1" dirty="0" err="1"/>
              <a:t>Accounting</a:t>
            </a:r>
            <a:r>
              <a:rPr lang="fr-FR" altLang="fr-FR" b="1" dirty="0"/>
              <a:t> performance </a:t>
            </a:r>
            <a:r>
              <a:rPr lang="fr-FR" altLang="fr-FR" b="1" dirty="0" err="1"/>
              <a:t>measurement</a:t>
            </a:r>
            <a:endParaRPr lang="fr-FR" altLang="fr-FR" b="1" dirty="0"/>
          </a:p>
          <a:p>
            <a:pPr lvl="1">
              <a:defRPr/>
            </a:pPr>
            <a:r>
              <a:rPr lang="fr-FR" altLang="fr-FR" b="1" dirty="0" err="1"/>
              <a:t>Economic</a:t>
            </a:r>
            <a:r>
              <a:rPr lang="fr-FR" altLang="fr-FR" b="1" dirty="0"/>
              <a:t> Profit ( EVA®)</a:t>
            </a:r>
          </a:p>
          <a:p>
            <a:pPr lvl="1">
              <a:defRPr/>
            </a:pPr>
            <a:r>
              <a:rPr lang="fr-FR" altLang="fr-FR" b="1" dirty="0"/>
              <a:t>Cash Flow </a:t>
            </a:r>
            <a:r>
              <a:rPr lang="fr-FR" altLang="fr-FR" b="1" dirty="0" err="1"/>
              <a:t>measurement</a:t>
            </a:r>
            <a:r>
              <a:rPr lang="fr-FR" altLang="fr-FR" b="1" dirty="0"/>
              <a:t> : CFROI et CVA</a:t>
            </a:r>
          </a:p>
        </p:txBody>
      </p:sp>
      <p:sp>
        <p:nvSpPr>
          <p:cNvPr id="38915" name="Espace réservé de la date 1">
            <a:extLst>
              <a:ext uri="{FF2B5EF4-FFF2-40B4-BE49-F238E27FC236}">
                <a16:creationId xmlns:a16="http://schemas.microsoft.com/office/drawing/2014/main" id="{D832CBE1-ACFA-4E92-B109-4C79902BAED5}"/>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Espace réservé du numéro de diapositive 36"/>
          <p:cNvSpPr>
            <a:spLocks noGrp="1"/>
          </p:cNvSpPr>
          <p:nvPr>
            <p:ph type="sldNum" sz="quarter" idx="4294967295"/>
          </p:nvPr>
        </p:nvSpPr>
        <p:spPr>
          <a:xfrm>
            <a:off x="6974904" y="6453336"/>
            <a:ext cx="2133600" cy="365125"/>
          </a:xfrm>
        </p:spPr>
        <p:txBody>
          <a:bodyPr/>
          <a:lstStyle/>
          <a:p>
            <a:fld id="{68B63003-A09D-474D-9BEE-5C2490413304}" type="slidenum">
              <a:rPr lang="fr-FR" smtClean="0"/>
              <a:pPr/>
              <a:t>7</a:t>
            </a:fld>
            <a:endParaRPr lang="fr-FR"/>
          </a:p>
        </p:txBody>
      </p:sp>
      <p:sp>
        <p:nvSpPr>
          <p:cNvPr id="40" name="Rectangle 185"/>
          <p:cNvSpPr>
            <a:spLocks noChangeArrowheads="1"/>
          </p:cNvSpPr>
          <p:nvPr/>
        </p:nvSpPr>
        <p:spPr bwMode="auto">
          <a:xfrm>
            <a:off x="0" y="152400"/>
            <a:ext cx="9144000" cy="473615"/>
          </a:xfrm>
          <a:prstGeom prst="rect">
            <a:avLst/>
          </a:prstGeom>
          <a:solidFill>
            <a:schemeClr val="accent5">
              <a:lumMod val="20000"/>
              <a:lumOff val="80000"/>
            </a:schemeClr>
          </a:solidFill>
          <a:ln w="9525">
            <a:solidFill>
              <a:schemeClr val="tx1"/>
            </a:solidFill>
            <a:miter lim="800000"/>
            <a:headEnd/>
            <a:tailEnd/>
          </a:ln>
        </p:spPr>
        <p:txBody>
          <a:bodyPr anchor="ctr"/>
          <a:lstStyle/>
          <a:p>
            <a:pPr>
              <a:lnSpc>
                <a:spcPct val="90000"/>
              </a:lnSpc>
            </a:pPr>
            <a:r>
              <a:rPr lang="en-US" sz="3000" b="1" dirty="0">
                <a:solidFill>
                  <a:schemeClr val="tx2"/>
                </a:solidFill>
              </a:rPr>
              <a:t>Role of The Financial Manager</a:t>
            </a:r>
          </a:p>
        </p:txBody>
      </p:sp>
      <p:sp>
        <p:nvSpPr>
          <p:cNvPr id="39" name="Rectangle 5"/>
          <p:cNvSpPr>
            <a:spLocks noChangeArrowheads="1"/>
          </p:cNvSpPr>
          <p:nvPr/>
        </p:nvSpPr>
        <p:spPr bwMode="auto">
          <a:xfrm>
            <a:off x="3586163" y="1708150"/>
            <a:ext cx="2090737" cy="2489200"/>
          </a:xfrm>
          <a:prstGeom prst="rect">
            <a:avLst/>
          </a:prstGeom>
          <a:noFill/>
          <a:ln w="12700" cap="rnd" algn="ctr">
            <a:solidFill>
              <a:schemeClr val="tx2"/>
            </a:solidFill>
            <a:miter lim="800000"/>
            <a:headEnd/>
            <a:tailEnd/>
          </a:ln>
        </p:spPr>
        <p:txBody>
          <a:bodyPr/>
          <a:lstStyle/>
          <a:p>
            <a:endParaRPr lang="fr-FR"/>
          </a:p>
        </p:txBody>
      </p:sp>
      <p:sp>
        <p:nvSpPr>
          <p:cNvPr id="41" name="Freeform 6"/>
          <p:cNvSpPr>
            <a:spLocks/>
          </p:cNvSpPr>
          <p:nvPr/>
        </p:nvSpPr>
        <p:spPr bwMode="auto">
          <a:xfrm>
            <a:off x="460375" y="1295400"/>
            <a:ext cx="1674813" cy="3624263"/>
          </a:xfrm>
          <a:custGeom>
            <a:avLst/>
            <a:gdLst>
              <a:gd name="T0" fmla="*/ 2147483647 w 1055"/>
              <a:gd name="T1" fmla="*/ 2147483647 h 2283"/>
              <a:gd name="T2" fmla="*/ 2147483647 w 1055"/>
              <a:gd name="T3" fmla="*/ 2147483647 h 2283"/>
              <a:gd name="T4" fmla="*/ 0 w 1055"/>
              <a:gd name="T5" fmla="*/ 0 h 2283"/>
              <a:gd name="T6" fmla="*/ 0 w 1055"/>
              <a:gd name="T7" fmla="*/ 2147483647 h 2283"/>
              <a:gd name="T8" fmla="*/ 0 w 1055"/>
              <a:gd name="T9" fmla="*/ 2147483647 h 2283"/>
              <a:gd name="T10" fmla="*/ 2147483647 w 1055"/>
              <a:gd name="T11" fmla="*/ 2147483647 h 2283"/>
              <a:gd name="T12" fmla="*/ 0 60000 65536"/>
              <a:gd name="T13" fmla="*/ 0 60000 65536"/>
              <a:gd name="T14" fmla="*/ 0 60000 65536"/>
              <a:gd name="T15" fmla="*/ 0 60000 65536"/>
              <a:gd name="T16" fmla="*/ 0 60000 65536"/>
              <a:gd name="T17" fmla="*/ 0 60000 65536"/>
              <a:gd name="T18" fmla="*/ 0 w 1055"/>
              <a:gd name="T19" fmla="*/ 0 h 2283"/>
              <a:gd name="T20" fmla="*/ 1055 w 1055"/>
              <a:gd name="T21" fmla="*/ 2283 h 2283"/>
            </a:gdLst>
            <a:ahLst/>
            <a:cxnLst>
              <a:cxn ang="T12">
                <a:pos x="T0" y="T1"/>
              </a:cxn>
              <a:cxn ang="T13">
                <a:pos x="T2" y="T3"/>
              </a:cxn>
              <a:cxn ang="T14">
                <a:pos x="T4" y="T5"/>
              </a:cxn>
              <a:cxn ang="T15">
                <a:pos x="T6" y="T7"/>
              </a:cxn>
              <a:cxn ang="T16">
                <a:pos x="T8" y="T9"/>
              </a:cxn>
              <a:cxn ang="T17">
                <a:pos x="T10" y="T11"/>
              </a:cxn>
            </a:cxnLst>
            <a:rect l="T18" t="T19" r="T20" b="T21"/>
            <a:pathLst>
              <a:path w="1055" h="2283">
                <a:moveTo>
                  <a:pt x="1054" y="1818"/>
                </a:moveTo>
                <a:lnTo>
                  <a:pt x="1054" y="414"/>
                </a:lnTo>
                <a:lnTo>
                  <a:pt x="0" y="0"/>
                </a:lnTo>
                <a:lnTo>
                  <a:pt x="0" y="2049"/>
                </a:lnTo>
                <a:lnTo>
                  <a:pt x="0" y="2282"/>
                </a:lnTo>
                <a:lnTo>
                  <a:pt x="1054" y="1818"/>
                </a:lnTo>
              </a:path>
            </a:pathLst>
          </a:custGeom>
          <a:noFill/>
          <a:ln w="12700" cap="rnd">
            <a:solidFill>
              <a:schemeClr val="tx2"/>
            </a:solidFill>
            <a:round/>
            <a:headEnd/>
            <a:tailEnd/>
          </a:ln>
        </p:spPr>
        <p:txBody>
          <a:bodyPr/>
          <a:lstStyle/>
          <a:p>
            <a:endParaRPr lang="fr-FR"/>
          </a:p>
        </p:txBody>
      </p:sp>
      <p:sp>
        <p:nvSpPr>
          <p:cNvPr id="42" name="Rectangle 7"/>
          <p:cNvSpPr>
            <a:spLocks noChangeArrowheads="1"/>
          </p:cNvSpPr>
          <p:nvPr/>
        </p:nvSpPr>
        <p:spPr bwMode="auto">
          <a:xfrm>
            <a:off x="3952875" y="2489200"/>
            <a:ext cx="1312863" cy="454025"/>
          </a:xfrm>
          <a:prstGeom prst="rect">
            <a:avLst/>
          </a:prstGeom>
          <a:noFill/>
          <a:ln w="12700">
            <a:noFill/>
            <a:miter lim="800000"/>
            <a:headEnd/>
            <a:tailEnd/>
          </a:ln>
        </p:spPr>
        <p:txBody>
          <a:bodyPr wrap="none" lIns="90488" tIns="44450" rIns="90488" bIns="44450">
            <a:spAutoFit/>
          </a:bodyPr>
          <a:lstStyle/>
          <a:p>
            <a:pPr defTabSz="762000" eaLnBrk="0" hangingPunct="0"/>
            <a:r>
              <a:rPr lang="en-US" sz="2400">
                <a:solidFill>
                  <a:schemeClr val="tx2"/>
                </a:solidFill>
              </a:rPr>
              <a:t>Financial</a:t>
            </a:r>
          </a:p>
        </p:txBody>
      </p:sp>
      <p:sp>
        <p:nvSpPr>
          <p:cNvPr id="43" name="Rectangle 8"/>
          <p:cNvSpPr>
            <a:spLocks noChangeArrowheads="1"/>
          </p:cNvSpPr>
          <p:nvPr/>
        </p:nvSpPr>
        <p:spPr bwMode="auto">
          <a:xfrm>
            <a:off x="3994150" y="2927350"/>
            <a:ext cx="1228725" cy="454025"/>
          </a:xfrm>
          <a:prstGeom prst="rect">
            <a:avLst/>
          </a:prstGeom>
          <a:noFill/>
          <a:ln w="12700">
            <a:noFill/>
            <a:miter lim="800000"/>
            <a:headEnd/>
            <a:tailEnd/>
          </a:ln>
        </p:spPr>
        <p:txBody>
          <a:bodyPr wrap="none" lIns="90488" tIns="44450" rIns="90488" bIns="44450">
            <a:spAutoFit/>
          </a:bodyPr>
          <a:lstStyle/>
          <a:p>
            <a:pPr defTabSz="762000" eaLnBrk="0" hangingPunct="0"/>
            <a:r>
              <a:rPr lang="en-US" sz="2400">
                <a:solidFill>
                  <a:schemeClr val="tx2"/>
                </a:solidFill>
              </a:rPr>
              <a:t>manager</a:t>
            </a:r>
          </a:p>
        </p:txBody>
      </p:sp>
      <p:sp>
        <p:nvSpPr>
          <p:cNvPr id="44" name="Rectangle 9"/>
          <p:cNvSpPr>
            <a:spLocks noChangeArrowheads="1"/>
          </p:cNvSpPr>
          <p:nvPr/>
        </p:nvSpPr>
        <p:spPr bwMode="auto">
          <a:xfrm>
            <a:off x="792163" y="2565400"/>
            <a:ext cx="947737" cy="454025"/>
          </a:xfrm>
          <a:prstGeom prst="rect">
            <a:avLst/>
          </a:prstGeom>
          <a:noFill/>
          <a:ln w="12700">
            <a:noFill/>
            <a:miter lim="800000"/>
            <a:headEnd/>
            <a:tailEnd/>
          </a:ln>
        </p:spPr>
        <p:txBody>
          <a:bodyPr wrap="none" lIns="90488" tIns="44450" rIns="90488" bIns="44450">
            <a:spAutoFit/>
          </a:bodyPr>
          <a:lstStyle/>
          <a:p>
            <a:pPr defTabSz="762000" eaLnBrk="0" hangingPunct="0"/>
            <a:r>
              <a:rPr lang="en-US" sz="2400">
                <a:solidFill>
                  <a:schemeClr val="tx2"/>
                </a:solidFill>
              </a:rPr>
              <a:t>Firm's</a:t>
            </a:r>
          </a:p>
        </p:txBody>
      </p:sp>
      <p:sp>
        <p:nvSpPr>
          <p:cNvPr id="45" name="Rectangle 10"/>
          <p:cNvSpPr>
            <a:spLocks noChangeArrowheads="1"/>
          </p:cNvSpPr>
          <p:nvPr/>
        </p:nvSpPr>
        <p:spPr bwMode="auto">
          <a:xfrm>
            <a:off x="541338" y="3003550"/>
            <a:ext cx="1449387" cy="454025"/>
          </a:xfrm>
          <a:prstGeom prst="rect">
            <a:avLst/>
          </a:prstGeom>
          <a:noFill/>
          <a:ln w="12700">
            <a:noFill/>
            <a:miter lim="800000"/>
            <a:headEnd/>
            <a:tailEnd/>
          </a:ln>
        </p:spPr>
        <p:txBody>
          <a:bodyPr wrap="none" lIns="90488" tIns="44450" rIns="90488" bIns="44450">
            <a:spAutoFit/>
          </a:bodyPr>
          <a:lstStyle/>
          <a:p>
            <a:pPr defTabSz="762000" eaLnBrk="0" hangingPunct="0"/>
            <a:r>
              <a:rPr lang="en-US" sz="2400">
                <a:solidFill>
                  <a:schemeClr val="tx2"/>
                </a:solidFill>
              </a:rPr>
              <a:t>operations</a:t>
            </a:r>
          </a:p>
        </p:txBody>
      </p:sp>
      <p:sp>
        <p:nvSpPr>
          <p:cNvPr id="46" name="Rectangle 11"/>
          <p:cNvSpPr>
            <a:spLocks noChangeArrowheads="1"/>
          </p:cNvSpPr>
          <p:nvPr/>
        </p:nvSpPr>
        <p:spPr bwMode="auto">
          <a:xfrm>
            <a:off x="7308850" y="2565400"/>
            <a:ext cx="1312863" cy="454025"/>
          </a:xfrm>
          <a:prstGeom prst="rect">
            <a:avLst/>
          </a:prstGeom>
          <a:noFill/>
          <a:ln w="12700">
            <a:noFill/>
            <a:miter lim="800000"/>
            <a:headEnd/>
            <a:tailEnd/>
          </a:ln>
        </p:spPr>
        <p:txBody>
          <a:bodyPr wrap="none" lIns="90488" tIns="44450" rIns="90488" bIns="44450">
            <a:spAutoFit/>
          </a:bodyPr>
          <a:lstStyle/>
          <a:p>
            <a:pPr defTabSz="762000" eaLnBrk="0" hangingPunct="0"/>
            <a:r>
              <a:rPr lang="en-US" sz="2400" dirty="0">
                <a:solidFill>
                  <a:schemeClr val="tx2"/>
                </a:solidFill>
              </a:rPr>
              <a:t>Financial</a:t>
            </a:r>
          </a:p>
        </p:txBody>
      </p:sp>
      <p:sp>
        <p:nvSpPr>
          <p:cNvPr id="47" name="Rectangle 12"/>
          <p:cNvSpPr>
            <a:spLocks noChangeArrowheads="1"/>
          </p:cNvSpPr>
          <p:nvPr/>
        </p:nvSpPr>
        <p:spPr bwMode="auto">
          <a:xfrm>
            <a:off x="7257153" y="3003550"/>
            <a:ext cx="1498809" cy="828432"/>
          </a:xfrm>
          <a:prstGeom prst="rect">
            <a:avLst/>
          </a:prstGeom>
          <a:noFill/>
          <a:ln w="12700">
            <a:noFill/>
            <a:miter lim="800000"/>
            <a:headEnd/>
            <a:tailEnd/>
          </a:ln>
        </p:spPr>
        <p:txBody>
          <a:bodyPr wrap="none" lIns="90488" tIns="44450" rIns="90488" bIns="44450">
            <a:spAutoFit/>
          </a:bodyPr>
          <a:lstStyle/>
          <a:p>
            <a:pPr defTabSz="762000" eaLnBrk="0" hangingPunct="0"/>
            <a:r>
              <a:rPr lang="en-US" sz="2400" dirty="0">
                <a:solidFill>
                  <a:schemeClr val="tx2"/>
                </a:solidFill>
              </a:rPr>
              <a:t>Markets</a:t>
            </a:r>
          </a:p>
          <a:p>
            <a:pPr defTabSz="762000" eaLnBrk="0" hangingPunct="0"/>
            <a:r>
              <a:rPr lang="en-US" sz="2400" dirty="0">
                <a:solidFill>
                  <a:schemeClr val="tx2"/>
                </a:solidFill>
              </a:rPr>
              <a:t>(investors)</a:t>
            </a:r>
          </a:p>
        </p:txBody>
      </p:sp>
      <p:grpSp>
        <p:nvGrpSpPr>
          <p:cNvPr id="48" name="Group 13"/>
          <p:cNvGrpSpPr>
            <a:grpSpLocks/>
          </p:cNvGrpSpPr>
          <p:nvPr/>
        </p:nvGrpSpPr>
        <p:grpSpPr bwMode="auto">
          <a:xfrm>
            <a:off x="2474569" y="1722438"/>
            <a:ext cx="4972054" cy="3146425"/>
            <a:chOff x="1565" y="1085"/>
            <a:chExt cx="3132" cy="1982"/>
          </a:xfrm>
        </p:grpSpPr>
        <p:grpSp>
          <p:nvGrpSpPr>
            <p:cNvPr id="49" name="Group 14"/>
            <p:cNvGrpSpPr>
              <a:grpSpLocks/>
            </p:cNvGrpSpPr>
            <p:nvPr/>
          </p:nvGrpSpPr>
          <p:grpSpPr bwMode="auto">
            <a:xfrm>
              <a:off x="1565" y="1321"/>
              <a:ext cx="3132" cy="1746"/>
              <a:chOff x="1565" y="1321"/>
              <a:chExt cx="3132" cy="1746"/>
            </a:xfrm>
          </p:grpSpPr>
          <p:sp>
            <p:nvSpPr>
              <p:cNvPr id="51" name="Freeform 15"/>
              <p:cNvSpPr>
                <a:spLocks/>
              </p:cNvSpPr>
              <p:nvPr/>
            </p:nvSpPr>
            <p:spPr bwMode="auto">
              <a:xfrm>
                <a:off x="3580" y="1321"/>
                <a:ext cx="885" cy="120"/>
              </a:xfrm>
              <a:custGeom>
                <a:avLst/>
                <a:gdLst>
                  <a:gd name="T0" fmla="*/ 0 w 885"/>
                  <a:gd name="T1" fmla="*/ 60 h 120"/>
                  <a:gd name="T2" fmla="*/ 81 w 885"/>
                  <a:gd name="T3" fmla="*/ 0 h 120"/>
                  <a:gd name="T4" fmla="*/ 81 w 885"/>
                  <a:gd name="T5" fmla="*/ 40 h 120"/>
                  <a:gd name="T6" fmla="*/ 884 w 885"/>
                  <a:gd name="T7" fmla="*/ 40 h 120"/>
                  <a:gd name="T8" fmla="*/ 884 w 885"/>
                  <a:gd name="T9" fmla="*/ 79 h 120"/>
                  <a:gd name="T10" fmla="*/ 81 w 885"/>
                  <a:gd name="T11" fmla="*/ 79 h 120"/>
                  <a:gd name="T12" fmla="*/ 81 w 885"/>
                  <a:gd name="T13" fmla="*/ 119 h 120"/>
                  <a:gd name="T14" fmla="*/ 0 w 885"/>
                  <a:gd name="T15" fmla="*/ 60 h 120"/>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20"/>
                  <a:gd name="T26" fmla="*/ 885 w 885"/>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20">
                    <a:moveTo>
                      <a:pt x="0" y="60"/>
                    </a:moveTo>
                    <a:lnTo>
                      <a:pt x="81" y="0"/>
                    </a:lnTo>
                    <a:lnTo>
                      <a:pt x="81" y="40"/>
                    </a:lnTo>
                    <a:lnTo>
                      <a:pt x="884" y="40"/>
                    </a:lnTo>
                    <a:lnTo>
                      <a:pt x="884" y="79"/>
                    </a:lnTo>
                    <a:lnTo>
                      <a:pt x="81" y="79"/>
                    </a:lnTo>
                    <a:lnTo>
                      <a:pt x="81" y="119"/>
                    </a:lnTo>
                    <a:lnTo>
                      <a:pt x="0" y="60"/>
                    </a:lnTo>
                  </a:path>
                </a:pathLst>
              </a:custGeom>
              <a:solidFill>
                <a:srgbClr val="DC0081"/>
              </a:solidFill>
              <a:ln w="12700" cap="rnd">
                <a:solidFill>
                  <a:srgbClr val="DC0081"/>
                </a:solidFill>
                <a:round/>
                <a:headEnd/>
                <a:tailEnd/>
              </a:ln>
            </p:spPr>
            <p:txBody>
              <a:bodyPr/>
              <a:lstStyle/>
              <a:p>
                <a:endParaRPr lang="fr-FR"/>
              </a:p>
            </p:txBody>
          </p:sp>
          <p:sp>
            <p:nvSpPr>
              <p:cNvPr id="52" name="Rectangle 16"/>
              <p:cNvSpPr>
                <a:spLocks noChangeArrowheads="1"/>
              </p:cNvSpPr>
              <p:nvPr/>
            </p:nvSpPr>
            <p:spPr bwMode="auto">
              <a:xfrm>
                <a:off x="1565" y="2836"/>
                <a:ext cx="3132" cy="231"/>
              </a:xfrm>
              <a:prstGeom prst="rect">
                <a:avLst/>
              </a:prstGeom>
              <a:noFill/>
              <a:ln w="12700">
                <a:noFill/>
                <a:miter lim="800000"/>
                <a:headEnd/>
                <a:tailEnd/>
              </a:ln>
            </p:spPr>
            <p:txBody>
              <a:bodyPr wrap="none" lIns="90488" tIns="44450" rIns="90488" bIns="44450">
                <a:spAutoFit/>
              </a:bodyPr>
              <a:lstStyle/>
              <a:p>
                <a:pPr defTabSz="762000" eaLnBrk="0" hangingPunct="0"/>
                <a:r>
                  <a:rPr lang="en-US" dirty="0">
                    <a:solidFill>
                      <a:schemeClr val="tx2"/>
                    </a:solidFill>
                  </a:rPr>
                  <a:t>(1) Cash raised from investors (sell financial assets)</a:t>
                </a:r>
              </a:p>
            </p:txBody>
          </p:sp>
        </p:grpSp>
        <p:sp>
          <p:nvSpPr>
            <p:cNvPr id="50" name="Rectangle 17"/>
            <p:cNvSpPr>
              <a:spLocks noChangeArrowheads="1"/>
            </p:cNvSpPr>
            <p:nvPr/>
          </p:nvSpPr>
          <p:spPr bwMode="auto">
            <a:xfrm>
              <a:off x="4125" y="1085"/>
              <a:ext cx="320" cy="267"/>
            </a:xfrm>
            <a:prstGeom prst="rect">
              <a:avLst/>
            </a:prstGeom>
            <a:noFill/>
            <a:ln w="12700">
              <a:noFill/>
              <a:miter lim="800000"/>
              <a:headEnd/>
              <a:tailEnd/>
            </a:ln>
          </p:spPr>
          <p:txBody>
            <a:bodyPr wrap="none" lIns="90488" tIns="44450" rIns="90488" bIns="44450">
              <a:spAutoFit/>
            </a:bodyPr>
            <a:lstStyle/>
            <a:p>
              <a:pPr defTabSz="762000" eaLnBrk="0" hangingPunct="0"/>
              <a:r>
                <a:rPr lang="en-US" sz="2200" b="1">
                  <a:solidFill>
                    <a:schemeClr val="tx2"/>
                  </a:solidFill>
                </a:rPr>
                <a:t>(1)</a:t>
              </a:r>
            </a:p>
          </p:txBody>
        </p:sp>
      </p:grpSp>
      <p:grpSp>
        <p:nvGrpSpPr>
          <p:cNvPr id="53" name="Group 18"/>
          <p:cNvGrpSpPr>
            <a:grpSpLocks/>
          </p:cNvGrpSpPr>
          <p:nvPr/>
        </p:nvGrpSpPr>
        <p:grpSpPr bwMode="auto">
          <a:xfrm>
            <a:off x="2123728" y="1722438"/>
            <a:ext cx="5448312" cy="3508375"/>
            <a:chOff x="1344" y="1085"/>
            <a:chExt cx="3432" cy="2210"/>
          </a:xfrm>
        </p:grpSpPr>
        <p:sp>
          <p:nvSpPr>
            <p:cNvPr id="54" name="Freeform 19"/>
            <p:cNvSpPr>
              <a:spLocks/>
            </p:cNvSpPr>
            <p:nvPr/>
          </p:nvSpPr>
          <p:spPr bwMode="auto">
            <a:xfrm>
              <a:off x="1344" y="1344"/>
              <a:ext cx="912" cy="75"/>
            </a:xfrm>
            <a:custGeom>
              <a:avLst/>
              <a:gdLst>
                <a:gd name="T0" fmla="*/ 0 w 912"/>
                <a:gd name="T1" fmla="*/ 37 h 75"/>
                <a:gd name="T2" fmla="*/ 84 w 912"/>
                <a:gd name="T3" fmla="*/ 0 h 75"/>
                <a:gd name="T4" fmla="*/ 84 w 912"/>
                <a:gd name="T5" fmla="*/ 25 h 75"/>
                <a:gd name="T6" fmla="*/ 911 w 912"/>
                <a:gd name="T7" fmla="*/ 25 h 75"/>
                <a:gd name="T8" fmla="*/ 911 w 912"/>
                <a:gd name="T9" fmla="*/ 49 h 75"/>
                <a:gd name="T10" fmla="*/ 84 w 912"/>
                <a:gd name="T11" fmla="*/ 49 h 75"/>
                <a:gd name="T12" fmla="*/ 84 w 912"/>
                <a:gd name="T13" fmla="*/ 74 h 75"/>
                <a:gd name="T14" fmla="*/ 0 w 912"/>
                <a:gd name="T15" fmla="*/ 37 h 75"/>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75"/>
                <a:gd name="T26" fmla="*/ 912 w 91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75">
                  <a:moveTo>
                    <a:pt x="0" y="37"/>
                  </a:moveTo>
                  <a:lnTo>
                    <a:pt x="84" y="0"/>
                  </a:lnTo>
                  <a:lnTo>
                    <a:pt x="84" y="25"/>
                  </a:lnTo>
                  <a:lnTo>
                    <a:pt x="911" y="25"/>
                  </a:lnTo>
                  <a:lnTo>
                    <a:pt x="911" y="49"/>
                  </a:lnTo>
                  <a:lnTo>
                    <a:pt x="84" y="49"/>
                  </a:lnTo>
                  <a:lnTo>
                    <a:pt x="84" y="74"/>
                  </a:lnTo>
                  <a:lnTo>
                    <a:pt x="0" y="37"/>
                  </a:lnTo>
                </a:path>
              </a:pathLst>
            </a:custGeom>
            <a:solidFill>
              <a:srgbClr val="DC0081"/>
            </a:solidFill>
            <a:ln w="12700" cap="rnd">
              <a:solidFill>
                <a:srgbClr val="DC0081"/>
              </a:solidFill>
              <a:round/>
              <a:headEnd/>
              <a:tailEnd/>
            </a:ln>
          </p:spPr>
          <p:txBody>
            <a:bodyPr/>
            <a:lstStyle/>
            <a:p>
              <a:endParaRPr lang="fr-FR"/>
            </a:p>
          </p:txBody>
        </p:sp>
        <p:sp>
          <p:nvSpPr>
            <p:cNvPr id="55" name="Rectangle 20"/>
            <p:cNvSpPr>
              <a:spLocks noChangeArrowheads="1"/>
            </p:cNvSpPr>
            <p:nvPr/>
          </p:nvSpPr>
          <p:spPr bwMode="auto">
            <a:xfrm>
              <a:off x="1575" y="3064"/>
              <a:ext cx="3201" cy="231"/>
            </a:xfrm>
            <a:prstGeom prst="rect">
              <a:avLst/>
            </a:prstGeom>
            <a:noFill/>
            <a:ln w="12700">
              <a:noFill/>
              <a:miter lim="800000"/>
              <a:headEnd/>
              <a:tailEnd/>
            </a:ln>
          </p:spPr>
          <p:txBody>
            <a:bodyPr wrap="none" lIns="90488" tIns="44450" rIns="90488" bIns="44450">
              <a:spAutoFit/>
            </a:bodyPr>
            <a:lstStyle/>
            <a:p>
              <a:pPr algn="l" defTabSz="762000" eaLnBrk="0" hangingPunct="0"/>
              <a:r>
                <a:rPr lang="en-US" dirty="0">
                  <a:solidFill>
                    <a:schemeClr val="tx2"/>
                  </a:solidFill>
                </a:rPr>
                <a:t>(2) Cash invested in firm (</a:t>
              </a:r>
              <a:r>
                <a:rPr lang="en-US" i="1" dirty="0">
                  <a:solidFill>
                    <a:schemeClr val="tx2"/>
                  </a:solidFill>
                </a:rPr>
                <a:t>i.e. </a:t>
              </a:r>
              <a:r>
                <a:rPr lang="en-US" dirty="0">
                  <a:solidFill>
                    <a:schemeClr val="tx2"/>
                  </a:solidFill>
                </a:rPr>
                <a:t>investment in projects)</a:t>
              </a:r>
              <a:endParaRPr lang="en-US" i="1" dirty="0">
                <a:solidFill>
                  <a:schemeClr val="tx2"/>
                </a:solidFill>
              </a:endParaRPr>
            </a:p>
          </p:txBody>
        </p:sp>
        <p:sp>
          <p:nvSpPr>
            <p:cNvPr id="56" name="Rectangle 21"/>
            <p:cNvSpPr>
              <a:spLocks noChangeArrowheads="1"/>
            </p:cNvSpPr>
            <p:nvPr/>
          </p:nvSpPr>
          <p:spPr bwMode="auto">
            <a:xfrm>
              <a:off x="1564" y="1085"/>
              <a:ext cx="320" cy="267"/>
            </a:xfrm>
            <a:prstGeom prst="rect">
              <a:avLst/>
            </a:prstGeom>
            <a:noFill/>
            <a:ln w="12700">
              <a:noFill/>
              <a:miter lim="800000"/>
              <a:headEnd/>
              <a:tailEnd/>
            </a:ln>
          </p:spPr>
          <p:txBody>
            <a:bodyPr wrap="none" lIns="90488" tIns="44450" rIns="90488" bIns="44450">
              <a:spAutoFit/>
            </a:bodyPr>
            <a:lstStyle/>
            <a:p>
              <a:pPr defTabSz="762000" eaLnBrk="0" hangingPunct="0"/>
              <a:r>
                <a:rPr lang="en-US" sz="2200" b="1">
                  <a:solidFill>
                    <a:schemeClr val="tx2"/>
                  </a:solidFill>
                </a:rPr>
                <a:t>(2)</a:t>
              </a:r>
            </a:p>
          </p:txBody>
        </p:sp>
      </p:grpSp>
      <p:grpSp>
        <p:nvGrpSpPr>
          <p:cNvPr id="57" name="Group 22"/>
          <p:cNvGrpSpPr>
            <a:grpSpLocks/>
          </p:cNvGrpSpPr>
          <p:nvPr/>
        </p:nvGrpSpPr>
        <p:grpSpPr bwMode="auto">
          <a:xfrm>
            <a:off x="2133600" y="3657601"/>
            <a:ext cx="6061083" cy="1938338"/>
            <a:chOff x="1344" y="2304"/>
            <a:chExt cx="3818" cy="1221"/>
          </a:xfrm>
        </p:grpSpPr>
        <p:sp>
          <p:nvSpPr>
            <p:cNvPr id="58" name="Freeform 23"/>
            <p:cNvSpPr>
              <a:spLocks/>
            </p:cNvSpPr>
            <p:nvPr/>
          </p:nvSpPr>
          <p:spPr bwMode="auto">
            <a:xfrm>
              <a:off x="1344" y="2304"/>
              <a:ext cx="912" cy="138"/>
            </a:xfrm>
            <a:custGeom>
              <a:avLst/>
              <a:gdLst>
                <a:gd name="T0" fmla="*/ 911 w 912"/>
                <a:gd name="T1" fmla="*/ 69 h 138"/>
                <a:gd name="T2" fmla="*/ 826 w 912"/>
                <a:gd name="T3" fmla="*/ 0 h 138"/>
                <a:gd name="T4" fmla="*/ 826 w 912"/>
                <a:gd name="T5" fmla="*/ 45 h 138"/>
                <a:gd name="T6" fmla="*/ 0 w 912"/>
                <a:gd name="T7" fmla="*/ 45 h 138"/>
                <a:gd name="T8" fmla="*/ 0 w 912"/>
                <a:gd name="T9" fmla="*/ 91 h 138"/>
                <a:gd name="T10" fmla="*/ 826 w 912"/>
                <a:gd name="T11" fmla="*/ 91 h 138"/>
                <a:gd name="T12" fmla="*/ 826 w 912"/>
                <a:gd name="T13" fmla="*/ 137 h 138"/>
                <a:gd name="T14" fmla="*/ 911 w 912"/>
                <a:gd name="T15" fmla="*/ 69 h 138"/>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138"/>
                <a:gd name="T26" fmla="*/ 912 w 912"/>
                <a:gd name="T27" fmla="*/ 138 h 1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138">
                  <a:moveTo>
                    <a:pt x="911" y="69"/>
                  </a:moveTo>
                  <a:lnTo>
                    <a:pt x="826" y="0"/>
                  </a:lnTo>
                  <a:lnTo>
                    <a:pt x="826" y="45"/>
                  </a:lnTo>
                  <a:lnTo>
                    <a:pt x="0" y="45"/>
                  </a:lnTo>
                  <a:lnTo>
                    <a:pt x="0" y="91"/>
                  </a:lnTo>
                  <a:lnTo>
                    <a:pt x="826" y="91"/>
                  </a:lnTo>
                  <a:lnTo>
                    <a:pt x="826" y="137"/>
                  </a:lnTo>
                  <a:lnTo>
                    <a:pt x="911" y="69"/>
                  </a:lnTo>
                </a:path>
              </a:pathLst>
            </a:custGeom>
            <a:solidFill>
              <a:srgbClr val="DC0081"/>
            </a:solidFill>
            <a:ln w="12700" cap="rnd">
              <a:solidFill>
                <a:srgbClr val="DC0081"/>
              </a:solidFill>
              <a:round/>
              <a:headEnd/>
              <a:tailEnd/>
            </a:ln>
          </p:spPr>
          <p:txBody>
            <a:bodyPr/>
            <a:lstStyle/>
            <a:p>
              <a:endParaRPr lang="fr-FR"/>
            </a:p>
          </p:txBody>
        </p:sp>
        <p:sp>
          <p:nvSpPr>
            <p:cNvPr id="59" name="Rectangle 24"/>
            <p:cNvSpPr>
              <a:spLocks noChangeArrowheads="1"/>
            </p:cNvSpPr>
            <p:nvPr/>
          </p:nvSpPr>
          <p:spPr bwMode="auto">
            <a:xfrm>
              <a:off x="1565" y="3294"/>
              <a:ext cx="3597" cy="231"/>
            </a:xfrm>
            <a:prstGeom prst="rect">
              <a:avLst/>
            </a:prstGeom>
            <a:noFill/>
            <a:ln w="12700">
              <a:noFill/>
              <a:miter lim="800000"/>
              <a:headEnd/>
              <a:tailEnd/>
            </a:ln>
          </p:spPr>
          <p:txBody>
            <a:bodyPr wrap="none" lIns="90488" tIns="44450" rIns="90488" bIns="44450">
              <a:spAutoFit/>
            </a:bodyPr>
            <a:lstStyle/>
            <a:p>
              <a:pPr defTabSz="762000" eaLnBrk="0" hangingPunct="0"/>
              <a:r>
                <a:rPr lang="en-US" dirty="0">
                  <a:solidFill>
                    <a:schemeClr val="tx2"/>
                  </a:solidFill>
                </a:rPr>
                <a:t>(3) Cash generated by operations (if projects well selected!)</a:t>
              </a:r>
            </a:p>
          </p:txBody>
        </p:sp>
        <p:sp>
          <p:nvSpPr>
            <p:cNvPr id="60" name="Rectangle 25"/>
            <p:cNvSpPr>
              <a:spLocks noChangeArrowheads="1"/>
            </p:cNvSpPr>
            <p:nvPr/>
          </p:nvSpPr>
          <p:spPr bwMode="auto">
            <a:xfrm>
              <a:off x="1564" y="2448"/>
              <a:ext cx="320" cy="267"/>
            </a:xfrm>
            <a:prstGeom prst="rect">
              <a:avLst/>
            </a:prstGeom>
            <a:noFill/>
            <a:ln w="12700">
              <a:noFill/>
              <a:miter lim="800000"/>
              <a:headEnd/>
              <a:tailEnd/>
            </a:ln>
          </p:spPr>
          <p:txBody>
            <a:bodyPr wrap="none" lIns="90488" tIns="44450" rIns="90488" bIns="44450">
              <a:spAutoFit/>
            </a:bodyPr>
            <a:lstStyle/>
            <a:p>
              <a:pPr defTabSz="762000" eaLnBrk="0" hangingPunct="0"/>
              <a:r>
                <a:rPr lang="en-US" sz="2200" b="1">
                  <a:solidFill>
                    <a:schemeClr val="tx2"/>
                  </a:solidFill>
                </a:rPr>
                <a:t>(3)</a:t>
              </a:r>
            </a:p>
          </p:txBody>
        </p:sp>
      </p:grpSp>
      <p:grpSp>
        <p:nvGrpSpPr>
          <p:cNvPr id="61" name="Group 26"/>
          <p:cNvGrpSpPr>
            <a:grpSpLocks/>
          </p:cNvGrpSpPr>
          <p:nvPr/>
        </p:nvGrpSpPr>
        <p:grpSpPr bwMode="auto">
          <a:xfrm>
            <a:off x="2497135" y="2514600"/>
            <a:ext cx="4008434" cy="3438525"/>
            <a:chOff x="1573" y="1584"/>
            <a:chExt cx="2525" cy="2166"/>
          </a:xfrm>
        </p:grpSpPr>
        <p:sp>
          <p:nvSpPr>
            <p:cNvPr id="62" name="Rectangle 27"/>
            <p:cNvSpPr>
              <a:spLocks noChangeArrowheads="1"/>
            </p:cNvSpPr>
            <p:nvPr/>
          </p:nvSpPr>
          <p:spPr bwMode="auto">
            <a:xfrm>
              <a:off x="1573" y="3521"/>
              <a:ext cx="1298" cy="229"/>
            </a:xfrm>
            <a:prstGeom prst="rect">
              <a:avLst/>
            </a:prstGeom>
            <a:noFill/>
            <a:ln w="12700">
              <a:noFill/>
              <a:miter lim="800000"/>
              <a:headEnd/>
              <a:tailEnd/>
            </a:ln>
          </p:spPr>
          <p:txBody>
            <a:bodyPr wrap="none" lIns="90488" tIns="44450" rIns="90488" bIns="44450">
              <a:spAutoFit/>
            </a:bodyPr>
            <a:lstStyle/>
            <a:p>
              <a:pPr defTabSz="762000" eaLnBrk="0" hangingPunct="0"/>
              <a:r>
                <a:rPr lang="en-US" dirty="0">
                  <a:solidFill>
                    <a:schemeClr val="tx2"/>
                  </a:solidFill>
                </a:rPr>
                <a:t>(4a) Cash reinvested</a:t>
              </a:r>
            </a:p>
          </p:txBody>
        </p:sp>
        <p:sp>
          <p:nvSpPr>
            <p:cNvPr id="63" name="Freeform 28"/>
            <p:cNvSpPr>
              <a:spLocks/>
            </p:cNvSpPr>
            <p:nvPr/>
          </p:nvSpPr>
          <p:spPr bwMode="auto">
            <a:xfrm>
              <a:off x="3580" y="2134"/>
              <a:ext cx="501" cy="34"/>
            </a:xfrm>
            <a:custGeom>
              <a:avLst/>
              <a:gdLst>
                <a:gd name="T0" fmla="*/ 0 w 501"/>
                <a:gd name="T1" fmla="*/ 33 h 34"/>
                <a:gd name="T2" fmla="*/ 500 w 501"/>
                <a:gd name="T3" fmla="*/ 33 h 34"/>
                <a:gd name="T4" fmla="*/ 500 w 501"/>
                <a:gd name="T5" fmla="*/ 0 h 34"/>
                <a:gd name="T6" fmla="*/ 0 w 501"/>
                <a:gd name="T7" fmla="*/ 0 h 34"/>
                <a:gd name="T8" fmla="*/ 0 w 501"/>
                <a:gd name="T9" fmla="*/ 33 h 34"/>
                <a:gd name="T10" fmla="*/ 0 60000 65536"/>
                <a:gd name="T11" fmla="*/ 0 60000 65536"/>
                <a:gd name="T12" fmla="*/ 0 60000 65536"/>
                <a:gd name="T13" fmla="*/ 0 60000 65536"/>
                <a:gd name="T14" fmla="*/ 0 60000 65536"/>
                <a:gd name="T15" fmla="*/ 0 w 501"/>
                <a:gd name="T16" fmla="*/ 0 h 34"/>
                <a:gd name="T17" fmla="*/ 501 w 501"/>
                <a:gd name="T18" fmla="*/ 34 h 34"/>
              </a:gdLst>
              <a:ahLst/>
              <a:cxnLst>
                <a:cxn ang="T10">
                  <a:pos x="T0" y="T1"/>
                </a:cxn>
                <a:cxn ang="T11">
                  <a:pos x="T2" y="T3"/>
                </a:cxn>
                <a:cxn ang="T12">
                  <a:pos x="T4" y="T5"/>
                </a:cxn>
                <a:cxn ang="T13">
                  <a:pos x="T6" y="T7"/>
                </a:cxn>
                <a:cxn ang="T14">
                  <a:pos x="T8" y="T9"/>
                </a:cxn>
              </a:cxnLst>
              <a:rect l="T15" t="T16" r="T17" b="T18"/>
              <a:pathLst>
                <a:path w="501" h="34">
                  <a:moveTo>
                    <a:pt x="0" y="33"/>
                  </a:moveTo>
                  <a:lnTo>
                    <a:pt x="500" y="33"/>
                  </a:lnTo>
                  <a:lnTo>
                    <a:pt x="500" y="0"/>
                  </a:lnTo>
                  <a:lnTo>
                    <a:pt x="0" y="0"/>
                  </a:lnTo>
                  <a:lnTo>
                    <a:pt x="0" y="33"/>
                  </a:lnTo>
                </a:path>
              </a:pathLst>
            </a:custGeom>
            <a:solidFill>
              <a:srgbClr val="DC0081"/>
            </a:solidFill>
            <a:ln w="12700" cap="rnd">
              <a:solidFill>
                <a:srgbClr val="DC0081"/>
              </a:solidFill>
              <a:round/>
              <a:headEnd/>
              <a:tailEnd/>
            </a:ln>
          </p:spPr>
          <p:txBody>
            <a:bodyPr/>
            <a:lstStyle/>
            <a:p>
              <a:endParaRPr lang="fr-FR"/>
            </a:p>
          </p:txBody>
        </p:sp>
        <p:sp>
          <p:nvSpPr>
            <p:cNvPr id="64" name="Freeform 29"/>
            <p:cNvSpPr>
              <a:spLocks/>
            </p:cNvSpPr>
            <p:nvPr/>
          </p:nvSpPr>
          <p:spPr bwMode="auto">
            <a:xfrm>
              <a:off x="4064" y="1632"/>
              <a:ext cx="34" cy="519"/>
            </a:xfrm>
            <a:custGeom>
              <a:avLst/>
              <a:gdLst>
                <a:gd name="T0" fmla="*/ 0 w 34"/>
                <a:gd name="T1" fmla="*/ 0 h 519"/>
                <a:gd name="T2" fmla="*/ 0 w 34"/>
                <a:gd name="T3" fmla="*/ 518 h 519"/>
                <a:gd name="T4" fmla="*/ 33 w 34"/>
                <a:gd name="T5" fmla="*/ 518 h 519"/>
                <a:gd name="T6" fmla="*/ 33 w 34"/>
                <a:gd name="T7" fmla="*/ 0 h 519"/>
                <a:gd name="T8" fmla="*/ 0 w 34"/>
                <a:gd name="T9" fmla="*/ 0 h 519"/>
                <a:gd name="T10" fmla="*/ 0 60000 65536"/>
                <a:gd name="T11" fmla="*/ 0 60000 65536"/>
                <a:gd name="T12" fmla="*/ 0 60000 65536"/>
                <a:gd name="T13" fmla="*/ 0 60000 65536"/>
                <a:gd name="T14" fmla="*/ 0 60000 65536"/>
                <a:gd name="T15" fmla="*/ 0 w 34"/>
                <a:gd name="T16" fmla="*/ 0 h 519"/>
                <a:gd name="T17" fmla="*/ 34 w 34"/>
                <a:gd name="T18" fmla="*/ 519 h 519"/>
              </a:gdLst>
              <a:ahLst/>
              <a:cxnLst>
                <a:cxn ang="T10">
                  <a:pos x="T0" y="T1"/>
                </a:cxn>
                <a:cxn ang="T11">
                  <a:pos x="T2" y="T3"/>
                </a:cxn>
                <a:cxn ang="T12">
                  <a:pos x="T4" y="T5"/>
                </a:cxn>
                <a:cxn ang="T13">
                  <a:pos x="T6" y="T7"/>
                </a:cxn>
                <a:cxn ang="T14">
                  <a:pos x="T8" y="T9"/>
                </a:cxn>
              </a:cxnLst>
              <a:rect l="T15" t="T16" r="T17" b="T18"/>
              <a:pathLst>
                <a:path w="34" h="519">
                  <a:moveTo>
                    <a:pt x="0" y="0"/>
                  </a:moveTo>
                  <a:lnTo>
                    <a:pt x="0" y="518"/>
                  </a:lnTo>
                  <a:lnTo>
                    <a:pt x="33" y="518"/>
                  </a:lnTo>
                  <a:lnTo>
                    <a:pt x="33" y="0"/>
                  </a:lnTo>
                  <a:lnTo>
                    <a:pt x="0" y="0"/>
                  </a:lnTo>
                </a:path>
              </a:pathLst>
            </a:custGeom>
            <a:solidFill>
              <a:srgbClr val="DC0081"/>
            </a:solidFill>
            <a:ln w="12700" cap="rnd">
              <a:solidFill>
                <a:srgbClr val="DC0081"/>
              </a:solidFill>
              <a:round/>
              <a:headEnd/>
              <a:tailEnd/>
            </a:ln>
          </p:spPr>
          <p:txBody>
            <a:bodyPr/>
            <a:lstStyle/>
            <a:p>
              <a:endParaRPr lang="fr-FR"/>
            </a:p>
          </p:txBody>
        </p:sp>
        <p:sp>
          <p:nvSpPr>
            <p:cNvPr id="65" name="Freeform 30"/>
            <p:cNvSpPr>
              <a:spLocks/>
            </p:cNvSpPr>
            <p:nvPr/>
          </p:nvSpPr>
          <p:spPr bwMode="auto">
            <a:xfrm>
              <a:off x="3573" y="1584"/>
              <a:ext cx="508" cy="98"/>
            </a:xfrm>
            <a:custGeom>
              <a:avLst/>
              <a:gdLst>
                <a:gd name="T0" fmla="*/ 0 w 508"/>
                <a:gd name="T1" fmla="*/ 48 h 98"/>
                <a:gd name="T2" fmla="*/ 99 w 508"/>
                <a:gd name="T3" fmla="*/ 0 h 98"/>
                <a:gd name="T4" fmla="*/ 99 w 508"/>
                <a:gd name="T5" fmla="*/ 32 h 98"/>
                <a:gd name="T6" fmla="*/ 507 w 508"/>
                <a:gd name="T7" fmla="*/ 32 h 98"/>
                <a:gd name="T8" fmla="*/ 507 w 508"/>
                <a:gd name="T9" fmla="*/ 64 h 98"/>
                <a:gd name="T10" fmla="*/ 99 w 508"/>
                <a:gd name="T11" fmla="*/ 64 h 98"/>
                <a:gd name="T12" fmla="*/ 99 w 508"/>
                <a:gd name="T13" fmla="*/ 97 h 98"/>
                <a:gd name="T14" fmla="*/ 0 w 508"/>
                <a:gd name="T15" fmla="*/ 48 h 98"/>
                <a:gd name="T16" fmla="*/ 0 60000 65536"/>
                <a:gd name="T17" fmla="*/ 0 60000 65536"/>
                <a:gd name="T18" fmla="*/ 0 60000 65536"/>
                <a:gd name="T19" fmla="*/ 0 60000 65536"/>
                <a:gd name="T20" fmla="*/ 0 60000 65536"/>
                <a:gd name="T21" fmla="*/ 0 60000 65536"/>
                <a:gd name="T22" fmla="*/ 0 60000 65536"/>
                <a:gd name="T23" fmla="*/ 0 60000 65536"/>
                <a:gd name="T24" fmla="*/ 0 w 508"/>
                <a:gd name="T25" fmla="*/ 0 h 98"/>
                <a:gd name="T26" fmla="*/ 508 w 508"/>
                <a:gd name="T27" fmla="*/ 98 h 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8" h="98">
                  <a:moveTo>
                    <a:pt x="0" y="48"/>
                  </a:moveTo>
                  <a:lnTo>
                    <a:pt x="99" y="0"/>
                  </a:lnTo>
                  <a:lnTo>
                    <a:pt x="99" y="32"/>
                  </a:lnTo>
                  <a:lnTo>
                    <a:pt x="507" y="32"/>
                  </a:lnTo>
                  <a:lnTo>
                    <a:pt x="507" y="64"/>
                  </a:lnTo>
                  <a:lnTo>
                    <a:pt x="99" y="64"/>
                  </a:lnTo>
                  <a:lnTo>
                    <a:pt x="99" y="97"/>
                  </a:lnTo>
                  <a:lnTo>
                    <a:pt x="0" y="48"/>
                  </a:lnTo>
                </a:path>
              </a:pathLst>
            </a:custGeom>
            <a:solidFill>
              <a:srgbClr val="DC0081"/>
            </a:solidFill>
            <a:ln w="12700" cap="rnd">
              <a:solidFill>
                <a:srgbClr val="DC0081"/>
              </a:solidFill>
              <a:round/>
              <a:headEnd/>
              <a:tailEnd/>
            </a:ln>
          </p:spPr>
          <p:txBody>
            <a:bodyPr/>
            <a:lstStyle/>
            <a:p>
              <a:endParaRPr lang="fr-FR"/>
            </a:p>
          </p:txBody>
        </p:sp>
        <p:sp>
          <p:nvSpPr>
            <p:cNvPr id="66" name="Rectangle 31"/>
            <p:cNvSpPr>
              <a:spLocks noChangeArrowheads="1"/>
            </p:cNvSpPr>
            <p:nvPr/>
          </p:nvSpPr>
          <p:spPr bwMode="auto">
            <a:xfrm>
              <a:off x="3629" y="1749"/>
              <a:ext cx="408" cy="267"/>
            </a:xfrm>
            <a:prstGeom prst="rect">
              <a:avLst/>
            </a:prstGeom>
            <a:noFill/>
            <a:ln w="12700">
              <a:noFill/>
              <a:miter lim="800000"/>
              <a:headEnd/>
              <a:tailEnd/>
            </a:ln>
          </p:spPr>
          <p:txBody>
            <a:bodyPr wrap="none" lIns="90488" tIns="44450" rIns="90488" bIns="44450">
              <a:spAutoFit/>
            </a:bodyPr>
            <a:lstStyle/>
            <a:p>
              <a:pPr defTabSz="762000" eaLnBrk="0" hangingPunct="0"/>
              <a:r>
                <a:rPr lang="en-US" sz="2200" b="1">
                  <a:solidFill>
                    <a:schemeClr val="tx2"/>
                  </a:solidFill>
                </a:rPr>
                <a:t>(4a)</a:t>
              </a:r>
            </a:p>
          </p:txBody>
        </p:sp>
      </p:grpSp>
      <p:grpSp>
        <p:nvGrpSpPr>
          <p:cNvPr id="67" name="Group 32"/>
          <p:cNvGrpSpPr>
            <a:grpSpLocks/>
          </p:cNvGrpSpPr>
          <p:nvPr/>
        </p:nvGrpSpPr>
        <p:grpSpPr bwMode="auto">
          <a:xfrm>
            <a:off x="2508252" y="3721101"/>
            <a:ext cx="4579940" cy="2592388"/>
            <a:chOff x="1580" y="2344"/>
            <a:chExt cx="2885" cy="1633"/>
          </a:xfrm>
        </p:grpSpPr>
        <p:sp>
          <p:nvSpPr>
            <p:cNvPr id="68" name="Freeform 33"/>
            <p:cNvSpPr>
              <a:spLocks/>
            </p:cNvSpPr>
            <p:nvPr/>
          </p:nvSpPr>
          <p:spPr bwMode="auto">
            <a:xfrm>
              <a:off x="3580" y="2344"/>
              <a:ext cx="885" cy="105"/>
            </a:xfrm>
            <a:custGeom>
              <a:avLst/>
              <a:gdLst>
                <a:gd name="T0" fmla="*/ 884 w 885"/>
                <a:gd name="T1" fmla="*/ 52 h 105"/>
                <a:gd name="T2" fmla="*/ 802 w 885"/>
                <a:gd name="T3" fmla="*/ 0 h 105"/>
                <a:gd name="T4" fmla="*/ 802 w 885"/>
                <a:gd name="T5" fmla="*/ 34 h 105"/>
                <a:gd name="T6" fmla="*/ 0 w 885"/>
                <a:gd name="T7" fmla="*/ 34 h 105"/>
                <a:gd name="T8" fmla="*/ 0 w 885"/>
                <a:gd name="T9" fmla="*/ 69 h 105"/>
                <a:gd name="T10" fmla="*/ 802 w 885"/>
                <a:gd name="T11" fmla="*/ 69 h 105"/>
                <a:gd name="T12" fmla="*/ 802 w 885"/>
                <a:gd name="T13" fmla="*/ 104 h 105"/>
                <a:gd name="T14" fmla="*/ 884 w 885"/>
                <a:gd name="T15" fmla="*/ 52 h 105"/>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05"/>
                <a:gd name="T26" fmla="*/ 885 w 885"/>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05">
                  <a:moveTo>
                    <a:pt x="884" y="52"/>
                  </a:moveTo>
                  <a:lnTo>
                    <a:pt x="802" y="0"/>
                  </a:lnTo>
                  <a:lnTo>
                    <a:pt x="802" y="34"/>
                  </a:lnTo>
                  <a:lnTo>
                    <a:pt x="0" y="34"/>
                  </a:lnTo>
                  <a:lnTo>
                    <a:pt x="0" y="69"/>
                  </a:lnTo>
                  <a:lnTo>
                    <a:pt x="802" y="69"/>
                  </a:lnTo>
                  <a:lnTo>
                    <a:pt x="802" y="104"/>
                  </a:lnTo>
                  <a:lnTo>
                    <a:pt x="884" y="52"/>
                  </a:lnTo>
                </a:path>
              </a:pathLst>
            </a:custGeom>
            <a:solidFill>
              <a:srgbClr val="DC0081"/>
            </a:solidFill>
            <a:ln w="12700" cap="rnd">
              <a:solidFill>
                <a:srgbClr val="DC0081"/>
              </a:solidFill>
              <a:round/>
              <a:headEnd/>
              <a:tailEnd/>
            </a:ln>
          </p:spPr>
          <p:txBody>
            <a:bodyPr/>
            <a:lstStyle/>
            <a:p>
              <a:endParaRPr lang="fr-FR"/>
            </a:p>
          </p:txBody>
        </p:sp>
        <p:sp>
          <p:nvSpPr>
            <p:cNvPr id="69" name="Rectangle 34"/>
            <p:cNvSpPr>
              <a:spLocks noChangeArrowheads="1"/>
            </p:cNvSpPr>
            <p:nvPr/>
          </p:nvSpPr>
          <p:spPr bwMode="auto">
            <a:xfrm>
              <a:off x="1580" y="3748"/>
              <a:ext cx="1898" cy="229"/>
            </a:xfrm>
            <a:prstGeom prst="rect">
              <a:avLst/>
            </a:prstGeom>
            <a:noFill/>
            <a:ln w="12700">
              <a:noFill/>
              <a:miter lim="800000"/>
              <a:headEnd/>
              <a:tailEnd/>
            </a:ln>
          </p:spPr>
          <p:txBody>
            <a:bodyPr wrap="none" lIns="90488" tIns="44450" rIns="90488" bIns="44450">
              <a:spAutoFit/>
            </a:bodyPr>
            <a:lstStyle/>
            <a:p>
              <a:pPr defTabSz="762000" eaLnBrk="0" hangingPunct="0"/>
              <a:r>
                <a:rPr lang="en-US" dirty="0">
                  <a:solidFill>
                    <a:schemeClr val="tx2"/>
                  </a:solidFill>
                </a:rPr>
                <a:t>(4b) Cash returned to investors</a:t>
              </a:r>
            </a:p>
          </p:txBody>
        </p:sp>
        <p:sp>
          <p:nvSpPr>
            <p:cNvPr id="70" name="Rectangle 35"/>
            <p:cNvSpPr>
              <a:spLocks noChangeArrowheads="1"/>
            </p:cNvSpPr>
            <p:nvPr/>
          </p:nvSpPr>
          <p:spPr bwMode="auto">
            <a:xfrm>
              <a:off x="3878" y="2435"/>
              <a:ext cx="418" cy="267"/>
            </a:xfrm>
            <a:prstGeom prst="rect">
              <a:avLst/>
            </a:prstGeom>
            <a:noFill/>
            <a:ln w="12700">
              <a:noFill/>
              <a:miter lim="800000"/>
              <a:headEnd/>
              <a:tailEnd/>
            </a:ln>
          </p:spPr>
          <p:txBody>
            <a:bodyPr wrap="none" lIns="90488" tIns="44450" rIns="90488" bIns="44450">
              <a:spAutoFit/>
            </a:bodyPr>
            <a:lstStyle/>
            <a:p>
              <a:pPr defTabSz="762000" eaLnBrk="0" hangingPunct="0"/>
              <a:r>
                <a:rPr lang="en-US" sz="2200" b="1" dirty="0">
                  <a:solidFill>
                    <a:schemeClr val="tx2"/>
                  </a:solidFill>
                </a:rPr>
                <a:t>(4b)</a:t>
              </a:r>
            </a:p>
          </p:txBody>
        </p:sp>
      </p:grpSp>
      <p:sp>
        <p:nvSpPr>
          <p:cNvPr id="71" name="Freeform 36"/>
          <p:cNvSpPr>
            <a:spLocks/>
          </p:cNvSpPr>
          <p:nvPr/>
        </p:nvSpPr>
        <p:spPr bwMode="auto">
          <a:xfrm>
            <a:off x="7089775" y="1295400"/>
            <a:ext cx="1674813" cy="3624263"/>
          </a:xfrm>
          <a:custGeom>
            <a:avLst/>
            <a:gdLst>
              <a:gd name="T0" fmla="*/ 0 w 1055"/>
              <a:gd name="T1" fmla="*/ 2147483647 h 2283"/>
              <a:gd name="T2" fmla="*/ 0 w 1055"/>
              <a:gd name="T3" fmla="*/ 2147483647 h 2283"/>
              <a:gd name="T4" fmla="*/ 2147483647 w 1055"/>
              <a:gd name="T5" fmla="*/ 0 h 2283"/>
              <a:gd name="T6" fmla="*/ 2147483647 w 1055"/>
              <a:gd name="T7" fmla="*/ 2147483647 h 2283"/>
              <a:gd name="T8" fmla="*/ 2147483647 w 1055"/>
              <a:gd name="T9" fmla="*/ 2147483647 h 2283"/>
              <a:gd name="T10" fmla="*/ 0 w 1055"/>
              <a:gd name="T11" fmla="*/ 2147483647 h 2283"/>
              <a:gd name="T12" fmla="*/ 0 60000 65536"/>
              <a:gd name="T13" fmla="*/ 0 60000 65536"/>
              <a:gd name="T14" fmla="*/ 0 60000 65536"/>
              <a:gd name="T15" fmla="*/ 0 60000 65536"/>
              <a:gd name="T16" fmla="*/ 0 60000 65536"/>
              <a:gd name="T17" fmla="*/ 0 60000 65536"/>
              <a:gd name="T18" fmla="*/ 0 w 1055"/>
              <a:gd name="T19" fmla="*/ 0 h 2283"/>
              <a:gd name="T20" fmla="*/ 1055 w 1055"/>
              <a:gd name="T21" fmla="*/ 2283 h 2283"/>
            </a:gdLst>
            <a:ahLst/>
            <a:cxnLst>
              <a:cxn ang="T12">
                <a:pos x="T0" y="T1"/>
              </a:cxn>
              <a:cxn ang="T13">
                <a:pos x="T2" y="T3"/>
              </a:cxn>
              <a:cxn ang="T14">
                <a:pos x="T4" y="T5"/>
              </a:cxn>
              <a:cxn ang="T15">
                <a:pos x="T6" y="T7"/>
              </a:cxn>
              <a:cxn ang="T16">
                <a:pos x="T8" y="T9"/>
              </a:cxn>
              <a:cxn ang="T17">
                <a:pos x="T10" y="T11"/>
              </a:cxn>
            </a:cxnLst>
            <a:rect l="T18" t="T19" r="T20" b="T21"/>
            <a:pathLst>
              <a:path w="1055" h="2283">
                <a:moveTo>
                  <a:pt x="0" y="1819"/>
                </a:moveTo>
                <a:lnTo>
                  <a:pt x="0" y="415"/>
                </a:lnTo>
                <a:lnTo>
                  <a:pt x="1054" y="0"/>
                </a:lnTo>
                <a:lnTo>
                  <a:pt x="1054" y="2050"/>
                </a:lnTo>
                <a:lnTo>
                  <a:pt x="1054" y="2282"/>
                </a:lnTo>
                <a:lnTo>
                  <a:pt x="0" y="1819"/>
                </a:lnTo>
              </a:path>
            </a:pathLst>
          </a:custGeom>
          <a:noFill/>
          <a:ln w="12700" cap="rnd">
            <a:solidFill>
              <a:schemeClr val="tx2"/>
            </a:solidFill>
            <a:round/>
            <a:headEnd/>
            <a:tailEnd/>
          </a:ln>
        </p:spPr>
        <p:txBody>
          <a:bodyPr/>
          <a:lstStyle/>
          <a:p>
            <a:endParaRPr lang="fr-FR"/>
          </a:p>
        </p:txBody>
      </p:sp>
      <p:sp>
        <p:nvSpPr>
          <p:cNvPr id="72" name="Rectangle 5"/>
          <p:cNvSpPr>
            <a:spLocks noChangeArrowheads="1"/>
          </p:cNvSpPr>
          <p:nvPr/>
        </p:nvSpPr>
        <p:spPr bwMode="auto">
          <a:xfrm>
            <a:off x="2344216" y="2205963"/>
            <a:ext cx="1363688" cy="646973"/>
          </a:xfrm>
          <a:prstGeom prst="rect">
            <a:avLst/>
          </a:prstGeom>
          <a:noFill/>
          <a:ln w="9525">
            <a:noFill/>
            <a:miter lim="800000"/>
            <a:headEnd/>
            <a:tailEnd/>
          </a:ln>
        </p:spPr>
        <p:txBody>
          <a:bodyPr wrap="square" lIns="92075" tIns="46038" rIns="92075" bIns="46038">
            <a:spAutoFit/>
          </a:bodyPr>
          <a:lstStyle/>
          <a:p>
            <a:pPr algn="l"/>
            <a:r>
              <a:rPr lang="en-US" b="1" dirty="0">
                <a:solidFill>
                  <a:srgbClr val="FF0000"/>
                </a:solidFill>
              </a:rPr>
              <a:t>Projects </a:t>
            </a:r>
          </a:p>
          <a:p>
            <a:pPr algn="l"/>
            <a:r>
              <a:rPr lang="en-US" b="1" dirty="0">
                <a:solidFill>
                  <a:srgbClr val="FF0000"/>
                </a:solidFill>
              </a:rPr>
              <a:t>selection</a:t>
            </a:r>
          </a:p>
        </p:txBody>
      </p:sp>
      <p:sp>
        <p:nvSpPr>
          <p:cNvPr id="73" name="Rectangle 5"/>
          <p:cNvSpPr>
            <a:spLocks noChangeArrowheads="1"/>
          </p:cNvSpPr>
          <p:nvPr/>
        </p:nvSpPr>
        <p:spPr bwMode="auto">
          <a:xfrm>
            <a:off x="6258048" y="3573016"/>
            <a:ext cx="571600" cy="369974"/>
          </a:xfrm>
          <a:prstGeom prst="rect">
            <a:avLst/>
          </a:prstGeom>
          <a:noFill/>
          <a:ln w="9525">
            <a:noFill/>
            <a:miter lim="800000"/>
            <a:headEnd/>
            <a:tailEnd/>
          </a:ln>
        </p:spPr>
        <p:txBody>
          <a:bodyPr wrap="square" lIns="92075" tIns="46038" rIns="92075" bIns="46038">
            <a:spAutoFit/>
          </a:bodyPr>
          <a:lstStyle/>
          <a:p>
            <a:pPr algn="l"/>
            <a:r>
              <a:rPr lang="en-US" b="1" dirty="0">
                <a:solidFill>
                  <a:srgbClr val="FF0000"/>
                </a:solidFill>
              </a:rPr>
              <a:t>???</a:t>
            </a:r>
          </a:p>
        </p:txBody>
      </p:sp>
      <p:sp>
        <p:nvSpPr>
          <p:cNvPr id="74" name="Freeform 33"/>
          <p:cNvSpPr>
            <a:spLocks/>
          </p:cNvSpPr>
          <p:nvPr/>
        </p:nvSpPr>
        <p:spPr bwMode="auto">
          <a:xfrm>
            <a:off x="5677520" y="3667658"/>
            <a:ext cx="504056" cy="216024"/>
          </a:xfrm>
          <a:custGeom>
            <a:avLst/>
            <a:gdLst>
              <a:gd name="T0" fmla="*/ 884 w 885"/>
              <a:gd name="T1" fmla="*/ 52 h 105"/>
              <a:gd name="T2" fmla="*/ 802 w 885"/>
              <a:gd name="T3" fmla="*/ 0 h 105"/>
              <a:gd name="T4" fmla="*/ 802 w 885"/>
              <a:gd name="T5" fmla="*/ 34 h 105"/>
              <a:gd name="T6" fmla="*/ 0 w 885"/>
              <a:gd name="T7" fmla="*/ 34 h 105"/>
              <a:gd name="T8" fmla="*/ 0 w 885"/>
              <a:gd name="T9" fmla="*/ 69 h 105"/>
              <a:gd name="T10" fmla="*/ 802 w 885"/>
              <a:gd name="T11" fmla="*/ 69 h 105"/>
              <a:gd name="T12" fmla="*/ 802 w 885"/>
              <a:gd name="T13" fmla="*/ 104 h 105"/>
              <a:gd name="T14" fmla="*/ 884 w 885"/>
              <a:gd name="T15" fmla="*/ 52 h 105"/>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05"/>
              <a:gd name="T26" fmla="*/ 885 w 885"/>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05">
                <a:moveTo>
                  <a:pt x="884" y="52"/>
                </a:moveTo>
                <a:lnTo>
                  <a:pt x="802" y="0"/>
                </a:lnTo>
                <a:lnTo>
                  <a:pt x="802" y="34"/>
                </a:lnTo>
                <a:lnTo>
                  <a:pt x="0" y="34"/>
                </a:lnTo>
                <a:lnTo>
                  <a:pt x="0" y="69"/>
                </a:lnTo>
                <a:lnTo>
                  <a:pt x="802" y="69"/>
                </a:lnTo>
                <a:lnTo>
                  <a:pt x="802" y="104"/>
                </a:lnTo>
                <a:lnTo>
                  <a:pt x="884" y="52"/>
                </a:lnTo>
              </a:path>
            </a:pathLst>
          </a:custGeom>
          <a:solidFill>
            <a:srgbClr val="DC0081"/>
          </a:solidFill>
          <a:ln w="12700" cap="rnd">
            <a:solidFill>
              <a:srgbClr val="DC0081"/>
            </a:solidFill>
            <a:round/>
            <a:headEnd/>
            <a:tailEnd/>
          </a:ln>
        </p:spPr>
        <p:txBody>
          <a:bodyPr/>
          <a:lstStyle/>
          <a:p>
            <a:endParaRPr lang="fr-FR"/>
          </a:p>
        </p:txBody>
      </p:sp>
      <p:sp>
        <p:nvSpPr>
          <p:cNvPr id="75" name="Rectangle 5"/>
          <p:cNvSpPr>
            <a:spLocks noChangeArrowheads="1"/>
          </p:cNvSpPr>
          <p:nvPr/>
        </p:nvSpPr>
        <p:spPr bwMode="auto">
          <a:xfrm>
            <a:off x="2344216" y="2204864"/>
            <a:ext cx="1363688" cy="646973"/>
          </a:xfrm>
          <a:prstGeom prst="rect">
            <a:avLst/>
          </a:prstGeom>
          <a:noFill/>
          <a:ln w="9525">
            <a:noFill/>
            <a:miter lim="800000"/>
            <a:headEnd/>
            <a:tailEnd/>
          </a:ln>
        </p:spPr>
        <p:txBody>
          <a:bodyPr wrap="square" lIns="92075" tIns="46038" rIns="92075" bIns="46038">
            <a:spAutoFit/>
          </a:bodyPr>
          <a:lstStyle/>
          <a:p>
            <a:pPr algn="l"/>
            <a:r>
              <a:rPr lang="en-US" b="1" u="sng" dirty="0">
                <a:solidFill>
                  <a:srgbClr val="FF0000"/>
                </a:solidFill>
              </a:rPr>
              <a:t>Projects </a:t>
            </a:r>
          </a:p>
          <a:p>
            <a:pPr algn="l"/>
            <a:r>
              <a:rPr lang="en-US" b="1" u="sng" dirty="0">
                <a:solidFill>
                  <a:srgbClr val="FF0000"/>
                </a:solidFill>
              </a:rPr>
              <a:t>selection</a:t>
            </a:r>
          </a:p>
        </p:txBody>
      </p:sp>
      <p:sp>
        <p:nvSpPr>
          <p:cNvPr id="76" name="Rectangle 5"/>
          <p:cNvSpPr>
            <a:spLocks noChangeArrowheads="1"/>
          </p:cNvSpPr>
          <p:nvPr/>
        </p:nvSpPr>
        <p:spPr bwMode="auto">
          <a:xfrm>
            <a:off x="2992288" y="1772816"/>
            <a:ext cx="571600" cy="369974"/>
          </a:xfrm>
          <a:prstGeom prst="rect">
            <a:avLst/>
          </a:prstGeom>
          <a:noFill/>
          <a:ln w="9525">
            <a:noFill/>
            <a:miter lim="800000"/>
            <a:headEnd/>
            <a:tailEnd/>
          </a:ln>
        </p:spPr>
        <p:txBody>
          <a:bodyPr wrap="square" lIns="92075" tIns="46038" rIns="92075" bIns="46038">
            <a:spAutoFit/>
          </a:bodyPr>
          <a:lstStyle/>
          <a:p>
            <a:pPr algn="l"/>
            <a:r>
              <a:rPr lang="en-US" b="1" dirty="0">
                <a:solidFill>
                  <a:srgbClr val="FF0000"/>
                </a:solidFill>
              </a:rPr>
              <a:t>t=0</a:t>
            </a:r>
          </a:p>
        </p:txBody>
      </p:sp>
      <p:sp>
        <p:nvSpPr>
          <p:cNvPr id="77" name="Rectangle 5"/>
          <p:cNvSpPr>
            <a:spLocks noChangeArrowheads="1"/>
          </p:cNvSpPr>
          <p:nvPr/>
        </p:nvSpPr>
        <p:spPr bwMode="auto">
          <a:xfrm>
            <a:off x="2555776" y="3347058"/>
            <a:ext cx="571600" cy="369974"/>
          </a:xfrm>
          <a:prstGeom prst="rect">
            <a:avLst/>
          </a:prstGeom>
          <a:noFill/>
          <a:ln w="9525">
            <a:noFill/>
            <a:miter lim="800000"/>
            <a:headEnd/>
            <a:tailEnd/>
          </a:ln>
        </p:spPr>
        <p:txBody>
          <a:bodyPr wrap="square" lIns="92075" tIns="46038" rIns="92075" bIns="46038">
            <a:spAutoFit/>
          </a:bodyPr>
          <a:lstStyle/>
          <a:p>
            <a:pPr algn="l"/>
            <a:r>
              <a:rPr lang="en-US" b="1" dirty="0">
                <a:solidFill>
                  <a:srgbClr val="FF0000"/>
                </a:solidFill>
              </a:rPr>
              <a:t>t=T</a:t>
            </a:r>
          </a:p>
        </p:txBody>
      </p:sp>
      <p:sp>
        <p:nvSpPr>
          <p:cNvPr id="82" name="Rectangle 5"/>
          <p:cNvSpPr>
            <a:spLocks noChangeArrowheads="1"/>
          </p:cNvSpPr>
          <p:nvPr/>
        </p:nvSpPr>
        <p:spPr bwMode="auto">
          <a:xfrm rot="19043052">
            <a:off x="115503" y="4726428"/>
            <a:ext cx="2808311" cy="646331"/>
          </a:xfrm>
          <a:prstGeom prst="rect">
            <a:avLst/>
          </a:prstGeom>
          <a:noFill/>
          <a:ln w="9525">
            <a:noFill/>
            <a:miter lim="800000"/>
            <a:headEnd/>
            <a:tailEnd/>
          </a:ln>
        </p:spPr>
        <p:txBody>
          <a:bodyPr wrap="square">
            <a:spAutoFit/>
          </a:bodyPr>
          <a:lstStyle/>
          <a:p>
            <a:pPr marL="358775" lvl="2" algn="ctr"/>
            <a:r>
              <a:rPr lang="en-US" b="1" dirty="0">
                <a:solidFill>
                  <a:schemeClr val="tx2"/>
                </a:solidFill>
                <a:latin typeface="Times New Roman" pitchFamily="18" charset="0"/>
                <a:cs typeface="Times New Roman" pitchFamily="18" charset="0"/>
              </a:rPr>
              <a:t>Capital Budgeting</a:t>
            </a:r>
          </a:p>
          <a:p>
            <a:pPr marL="358775" lvl="2" algn="ctr"/>
            <a:r>
              <a:rPr lang="en-US" i="1" dirty="0">
                <a:solidFill>
                  <a:schemeClr val="tx2"/>
                </a:solidFill>
                <a:latin typeface="Times New Roman" pitchFamily="18" charset="0"/>
                <a:cs typeface="Times New Roman" pitchFamily="18" charset="0"/>
              </a:rPr>
              <a:t>(</a:t>
            </a:r>
            <a:r>
              <a:rPr lang="en-US" i="1" dirty="0" err="1">
                <a:solidFill>
                  <a:schemeClr val="tx2"/>
                </a:solidFill>
                <a:latin typeface="Times New Roman" pitchFamily="18" charset="0"/>
                <a:cs typeface="Times New Roman" pitchFamily="18" charset="0"/>
              </a:rPr>
              <a:t>choix</a:t>
            </a:r>
            <a:r>
              <a:rPr lang="en-US" i="1" dirty="0">
                <a:solidFill>
                  <a:schemeClr val="tx2"/>
                </a:solidFill>
                <a:latin typeface="Times New Roman" pitchFamily="18" charset="0"/>
                <a:cs typeface="Times New Roman" pitchFamily="18" charset="0"/>
              </a:rPr>
              <a:t> </a:t>
            </a:r>
            <a:r>
              <a:rPr lang="en-US" i="1" dirty="0" err="1">
                <a:solidFill>
                  <a:schemeClr val="tx2"/>
                </a:solidFill>
                <a:latin typeface="Times New Roman" pitchFamily="18" charset="0"/>
                <a:cs typeface="Times New Roman" pitchFamily="18" charset="0"/>
              </a:rPr>
              <a:t>d’investissement</a:t>
            </a:r>
            <a:r>
              <a:rPr lang="en-US" i="1" dirty="0">
                <a:solidFill>
                  <a:schemeClr val="tx2"/>
                </a:solidFill>
                <a:latin typeface="Times New Roman" pitchFamily="18" charset="0"/>
                <a:cs typeface="Times New Roman" pitchFamily="18" charset="0"/>
              </a:rPr>
              <a:t>)</a:t>
            </a:r>
          </a:p>
        </p:txBody>
      </p:sp>
      <p:sp>
        <p:nvSpPr>
          <p:cNvPr id="83" name="Rectangle 5"/>
          <p:cNvSpPr>
            <a:spLocks noChangeArrowheads="1"/>
          </p:cNvSpPr>
          <p:nvPr/>
        </p:nvSpPr>
        <p:spPr bwMode="auto">
          <a:xfrm rot="1738934">
            <a:off x="7132400" y="4720402"/>
            <a:ext cx="2156439" cy="369332"/>
          </a:xfrm>
          <a:prstGeom prst="rect">
            <a:avLst/>
          </a:prstGeom>
          <a:noFill/>
          <a:ln w="9525">
            <a:noFill/>
            <a:miter lim="800000"/>
            <a:headEnd/>
            <a:tailEnd/>
          </a:ln>
        </p:spPr>
        <p:txBody>
          <a:bodyPr wrap="square">
            <a:spAutoFit/>
          </a:bodyPr>
          <a:lstStyle/>
          <a:p>
            <a:pPr marL="179388" lvl="1" algn="ctr"/>
            <a:r>
              <a:rPr lang="en-US" b="1" dirty="0">
                <a:solidFill>
                  <a:schemeClr val="tx2"/>
                </a:solidFill>
                <a:latin typeface="Times New Roman" pitchFamily="18" charset="0"/>
                <a:cs typeface="Times New Roman" pitchFamily="18" charset="0"/>
              </a:rPr>
              <a:t>Financing policy</a:t>
            </a:r>
          </a:p>
        </p:txBody>
      </p:sp>
      <p:sp>
        <p:nvSpPr>
          <p:cNvPr id="84" name="Oval 5"/>
          <p:cNvSpPr>
            <a:spLocks noChangeArrowheads="1"/>
          </p:cNvSpPr>
          <p:nvPr/>
        </p:nvSpPr>
        <p:spPr bwMode="auto">
          <a:xfrm>
            <a:off x="2020898" y="1618616"/>
            <a:ext cx="1666458" cy="2880320"/>
          </a:xfrm>
          <a:prstGeom prst="ellipse">
            <a:avLst/>
          </a:prstGeom>
          <a:noFill/>
          <a:ln w="57150">
            <a:solidFill>
              <a:schemeClr val="tx2">
                <a:alpha val="51000"/>
              </a:schemeClr>
            </a:solidFill>
            <a:round/>
            <a:headEnd/>
            <a:tailEnd/>
          </a:ln>
        </p:spPr>
        <p:txBody>
          <a:bodyPr wrap="none" anchor="ctr"/>
          <a:lstStyle/>
          <a:p>
            <a:endParaRPr lang="fr-FR"/>
          </a:p>
        </p:txBody>
      </p:sp>
      <p:sp>
        <p:nvSpPr>
          <p:cNvPr id="85" name="Oval 5"/>
          <p:cNvSpPr>
            <a:spLocks noChangeArrowheads="1"/>
          </p:cNvSpPr>
          <p:nvPr/>
        </p:nvSpPr>
        <p:spPr bwMode="auto">
          <a:xfrm>
            <a:off x="4788024" y="690540"/>
            <a:ext cx="3744416" cy="4020284"/>
          </a:xfrm>
          <a:prstGeom prst="ellipse">
            <a:avLst/>
          </a:prstGeom>
          <a:noFill/>
          <a:ln w="57150">
            <a:solidFill>
              <a:schemeClr val="tx2">
                <a:alpha val="51000"/>
              </a:schemeClr>
            </a:solidFill>
            <a:round/>
            <a:headEnd/>
            <a:tailEnd/>
          </a:ln>
        </p:spPr>
        <p:txBody>
          <a:bodyPr wrap="none" anchor="ctr"/>
          <a:lstStyle/>
          <a:p>
            <a:endParaRPr lang="fr-FR"/>
          </a:p>
        </p:txBody>
      </p:sp>
    </p:spTree>
    <p:extLst>
      <p:ext uri="{BB962C8B-B14F-4D97-AF65-F5344CB8AC3E}">
        <p14:creationId xmlns:p14="http://schemas.microsoft.com/office/powerpoint/2010/main" val="329083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par>
                                <p:cTn id="30" presetID="1"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dissolve">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p:bldP spid="76" grpId="0"/>
      <p:bldP spid="77" grpId="0"/>
      <p:bldP spid="82" grpId="0"/>
      <p:bldP spid="83" grpId="0"/>
      <p:bldP spid="84" grpId="0" animBg="1"/>
      <p:bldP spid="8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DB4A2C5-B4CE-434B-822F-7F394167D3A6}"/>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EVA®</a:t>
            </a:r>
          </a:p>
        </p:txBody>
      </p:sp>
      <p:sp>
        <p:nvSpPr>
          <p:cNvPr id="39939" name="Rectangle 3">
            <a:extLst>
              <a:ext uri="{FF2B5EF4-FFF2-40B4-BE49-F238E27FC236}">
                <a16:creationId xmlns:a16="http://schemas.microsoft.com/office/drawing/2014/main" id="{2EE664CA-9404-42E9-B0A5-ED7FCDF9AE96}"/>
              </a:ext>
            </a:extLst>
          </p:cNvPr>
          <p:cNvSpPr>
            <a:spLocks noGrp="1" noChangeArrowheads="1"/>
          </p:cNvSpPr>
          <p:nvPr>
            <p:ph type="body" idx="1"/>
          </p:nvPr>
        </p:nvSpPr>
        <p:spPr>
          <a:ln>
            <a:solidFill>
              <a:schemeClr val="tx1"/>
            </a:solidFill>
            <a:miter lim="800000"/>
            <a:headEnd/>
            <a:tailEnd/>
          </a:ln>
        </p:spPr>
        <p:txBody>
          <a:bodyPr/>
          <a:lstStyle/>
          <a:p>
            <a:endParaRPr lang="fr-FR" altLang="fr-FR"/>
          </a:p>
          <a:p>
            <a:r>
              <a:rPr lang="fr-FR" altLang="fr-FR" b="1"/>
              <a:t>Accounting performance measurement</a:t>
            </a:r>
            <a:r>
              <a:rPr lang="fr-FR" altLang="fr-FR"/>
              <a:t> :</a:t>
            </a:r>
          </a:p>
          <a:p>
            <a:pPr lvl="1"/>
            <a:r>
              <a:rPr lang="fr-FR" altLang="fr-FR" sz="2215" b="1"/>
              <a:t>Net income</a:t>
            </a:r>
            <a:r>
              <a:rPr lang="fr-FR" altLang="fr-FR" sz="2215"/>
              <a:t>, </a:t>
            </a:r>
            <a:r>
              <a:rPr lang="fr-FR" altLang="fr-FR" sz="2215" b="1"/>
              <a:t>Earnings per share</a:t>
            </a:r>
            <a:r>
              <a:rPr lang="fr-FR" altLang="fr-FR" sz="2215"/>
              <a:t>, </a:t>
            </a:r>
            <a:r>
              <a:rPr lang="fr-FR" altLang="fr-FR" sz="2215" b="1"/>
              <a:t>EBIT</a:t>
            </a:r>
            <a:r>
              <a:rPr lang="fr-FR" altLang="fr-FR" sz="2215"/>
              <a:t>, </a:t>
            </a:r>
            <a:r>
              <a:rPr lang="fr-FR" altLang="fr-FR" sz="2215" b="1"/>
              <a:t>EBITDA</a:t>
            </a:r>
            <a:r>
              <a:rPr lang="fr-FR" altLang="fr-FR" sz="2215"/>
              <a:t> , …</a:t>
            </a:r>
          </a:p>
          <a:p>
            <a:pPr lvl="1"/>
            <a:r>
              <a:rPr lang="fr-FR" altLang="fr-FR" sz="2215"/>
              <a:t>Depends on financial accounting assumptions</a:t>
            </a:r>
          </a:p>
          <a:p>
            <a:pPr lvl="1"/>
            <a:r>
              <a:rPr lang="fr-FR" altLang="fr-FR" sz="2215"/>
              <a:t>Doesn’t consider cost of equities. </a:t>
            </a:r>
          </a:p>
        </p:txBody>
      </p:sp>
      <p:sp>
        <p:nvSpPr>
          <p:cNvPr id="39940" name="Espace réservé de la date 1">
            <a:extLst>
              <a:ext uri="{FF2B5EF4-FFF2-40B4-BE49-F238E27FC236}">
                <a16:creationId xmlns:a16="http://schemas.microsoft.com/office/drawing/2014/main" id="{22D38B11-D138-42ED-A754-5435DFE97208}"/>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33F040D-77EB-4878-9559-A683069B61C2}"/>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EVA®</a:t>
            </a:r>
          </a:p>
        </p:txBody>
      </p:sp>
      <p:sp>
        <p:nvSpPr>
          <p:cNvPr id="40963" name="Rectangle 3">
            <a:extLst>
              <a:ext uri="{FF2B5EF4-FFF2-40B4-BE49-F238E27FC236}">
                <a16:creationId xmlns:a16="http://schemas.microsoft.com/office/drawing/2014/main" id="{E04F7049-B3FA-4442-94F5-41D65F9F98D9}"/>
              </a:ext>
            </a:extLst>
          </p:cNvPr>
          <p:cNvSpPr>
            <a:spLocks noGrp="1" noChangeArrowheads="1"/>
          </p:cNvSpPr>
          <p:nvPr>
            <p:ph type="body" idx="1"/>
          </p:nvPr>
        </p:nvSpPr>
        <p:spPr>
          <a:ln>
            <a:solidFill>
              <a:schemeClr val="tx1"/>
            </a:solidFill>
            <a:miter lim="800000"/>
            <a:headEnd/>
            <a:tailEnd/>
          </a:ln>
        </p:spPr>
        <p:txBody>
          <a:bodyPr/>
          <a:lstStyle/>
          <a:p>
            <a:pPr algn="ctr"/>
            <a:r>
              <a:rPr lang="fr-FR" altLang="fr-FR" sz="2585" b="1" dirty="0"/>
              <a:t>WHY USE EVA® ?</a:t>
            </a:r>
          </a:p>
          <a:p>
            <a:pPr algn="ctr">
              <a:buFontTx/>
              <a:buNone/>
            </a:pPr>
            <a:endParaRPr lang="fr-FR" altLang="fr-FR" sz="2585" b="1" dirty="0"/>
          </a:p>
          <a:p>
            <a:pPr lvl="1"/>
            <a:r>
              <a:rPr lang="fr-FR" altLang="fr-FR" sz="2215" dirty="0"/>
              <a:t>EVA® </a:t>
            </a:r>
            <a:r>
              <a:rPr lang="fr-FR" altLang="fr-FR" sz="2215" dirty="0" err="1"/>
              <a:t>is</a:t>
            </a:r>
            <a:r>
              <a:rPr lang="fr-FR" altLang="fr-FR" sz="2215" dirty="0"/>
              <a:t> </a:t>
            </a:r>
            <a:r>
              <a:rPr lang="fr-FR" altLang="fr-FR" sz="2215" b="1" dirty="0" err="1"/>
              <a:t>correlated</a:t>
            </a:r>
            <a:r>
              <a:rPr lang="fr-FR" altLang="fr-FR" sz="2215" b="1" dirty="0"/>
              <a:t> </a:t>
            </a:r>
            <a:r>
              <a:rPr lang="fr-FR" altLang="fr-FR" sz="2215" b="1" dirty="0" err="1"/>
              <a:t>with</a:t>
            </a:r>
            <a:r>
              <a:rPr lang="fr-FR" altLang="fr-FR" sz="2215" b="1" dirty="0"/>
              <a:t> MVA</a:t>
            </a:r>
            <a:r>
              <a:rPr lang="fr-FR" altLang="fr-FR" sz="2215" dirty="0"/>
              <a:t> (Wallace, </a:t>
            </a:r>
            <a:r>
              <a:rPr lang="fr-FR" altLang="fr-FR" sz="2215" dirty="0" err="1"/>
              <a:t>University</a:t>
            </a:r>
            <a:r>
              <a:rPr lang="fr-FR" altLang="fr-FR" sz="2215" dirty="0"/>
              <a:t> of California ?) ;</a:t>
            </a:r>
          </a:p>
          <a:p>
            <a:pPr lvl="1"/>
            <a:r>
              <a:rPr lang="fr-FR" altLang="fr-FR" sz="2215" dirty="0"/>
              <a:t>EVA® can </a:t>
            </a:r>
            <a:r>
              <a:rPr lang="fr-FR" altLang="fr-FR" sz="2215" dirty="0" err="1"/>
              <a:t>be</a:t>
            </a:r>
            <a:r>
              <a:rPr lang="fr-FR" altLang="fr-FR" sz="2215" dirty="0"/>
              <a:t> </a:t>
            </a:r>
            <a:r>
              <a:rPr lang="fr-FR" altLang="fr-FR" sz="2215" dirty="0" err="1"/>
              <a:t>used</a:t>
            </a:r>
            <a:r>
              <a:rPr lang="fr-FR" altLang="fr-FR" sz="2215" dirty="0"/>
              <a:t>  to </a:t>
            </a:r>
            <a:r>
              <a:rPr lang="fr-FR" altLang="fr-FR" sz="2215" dirty="0" err="1"/>
              <a:t>measure</a:t>
            </a:r>
            <a:r>
              <a:rPr lang="fr-FR" altLang="fr-FR" sz="2215" b="1" dirty="0"/>
              <a:t> performance of business </a:t>
            </a:r>
            <a:r>
              <a:rPr lang="fr-FR" altLang="fr-FR" sz="2215" b="1" dirty="0" err="1"/>
              <a:t>units</a:t>
            </a:r>
            <a:r>
              <a:rPr lang="fr-FR" altLang="fr-FR" sz="2215" b="1" dirty="0"/>
              <a:t>;</a:t>
            </a:r>
          </a:p>
          <a:p>
            <a:pPr lvl="1"/>
            <a:r>
              <a:rPr lang="en-US" altLang="fr-FR" sz="2215" dirty="0"/>
              <a:t>Theoretically </a:t>
            </a:r>
            <a:r>
              <a:rPr lang="en-US" altLang="fr-FR" sz="2215" b="1" dirty="0"/>
              <a:t>simple</a:t>
            </a:r>
            <a:r>
              <a:rPr lang="en-US" altLang="fr-FR" sz="2215" dirty="0"/>
              <a:t> to understand and implement ;</a:t>
            </a:r>
            <a:endParaRPr lang="fr-FR" altLang="fr-FR" sz="2215" dirty="0"/>
          </a:p>
          <a:p>
            <a:pPr lvl="1"/>
            <a:r>
              <a:rPr lang="fr-FR" altLang="fr-FR" sz="2215" dirty="0"/>
              <a:t>EVA® </a:t>
            </a:r>
            <a:r>
              <a:rPr lang="fr-FR" altLang="fr-FR" sz="2215" dirty="0" err="1"/>
              <a:t>is</a:t>
            </a:r>
            <a:r>
              <a:rPr lang="fr-FR" altLang="fr-FR" sz="2215" dirty="0"/>
              <a:t> </a:t>
            </a:r>
            <a:r>
              <a:rPr lang="fr-FR" altLang="fr-FR" sz="2215" b="1" dirty="0"/>
              <a:t>relevant</a:t>
            </a:r>
            <a:r>
              <a:rPr lang="fr-FR" altLang="fr-FR" sz="2215" dirty="0"/>
              <a:t> and </a:t>
            </a:r>
            <a:r>
              <a:rPr lang="fr-FR" altLang="fr-FR" sz="2215" b="1" dirty="0"/>
              <a:t>compatible</a:t>
            </a:r>
            <a:r>
              <a:rPr lang="fr-FR" altLang="fr-FR" sz="2215" dirty="0"/>
              <a:t> </a:t>
            </a:r>
            <a:r>
              <a:rPr lang="fr-FR" altLang="fr-FR" sz="2215" dirty="0" err="1"/>
              <a:t>with</a:t>
            </a:r>
            <a:r>
              <a:rPr lang="fr-FR" altLang="fr-FR" sz="2215" dirty="0"/>
              <a:t> the Finance Theory (</a:t>
            </a:r>
            <a:r>
              <a:rPr lang="fr-FR" altLang="fr-FR" sz="2215" dirty="0" err="1"/>
              <a:t>link</a:t>
            </a:r>
            <a:r>
              <a:rPr lang="fr-FR" altLang="fr-FR" sz="2215" dirty="0"/>
              <a:t> </a:t>
            </a:r>
            <a:r>
              <a:rPr lang="fr-FR" altLang="fr-FR" sz="2215" dirty="0" err="1"/>
              <a:t>between</a:t>
            </a:r>
            <a:r>
              <a:rPr lang="fr-FR" altLang="fr-FR" sz="2215" dirty="0"/>
              <a:t> </a:t>
            </a:r>
            <a:r>
              <a:rPr lang="fr-FR" altLang="fr-FR" sz="2215" b="1" dirty="0"/>
              <a:t>MVA</a:t>
            </a:r>
            <a:r>
              <a:rPr lang="fr-FR" altLang="fr-FR" sz="2215" dirty="0"/>
              <a:t> and </a:t>
            </a:r>
            <a:r>
              <a:rPr lang="fr-FR" altLang="fr-FR" sz="2215" b="1" dirty="0"/>
              <a:t>EVA®).</a:t>
            </a:r>
          </a:p>
        </p:txBody>
      </p:sp>
      <p:sp>
        <p:nvSpPr>
          <p:cNvPr id="40964" name="Espace réservé de la date 1">
            <a:extLst>
              <a:ext uri="{FF2B5EF4-FFF2-40B4-BE49-F238E27FC236}">
                <a16:creationId xmlns:a16="http://schemas.microsoft.com/office/drawing/2014/main" id="{CCB60EFE-940D-4E21-B6D5-8D99030E9A5A}"/>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DACC6246-474D-49A1-8A57-D90F3C6AAE95}"/>
              </a:ext>
            </a:extLst>
          </p:cNvPr>
          <p:cNvSpPr>
            <a:spLocks noGrp="1" noChangeArrowheads="1"/>
          </p:cNvSpPr>
          <p:nvPr>
            <p:ph type="title"/>
          </p:nvPr>
        </p:nvSpPr>
        <p:spPr>
          <a:solidFill>
            <a:schemeClr val="accent5"/>
          </a:solidFill>
          <a:ln>
            <a:solidFill>
              <a:schemeClr val="tx1"/>
            </a:solidFill>
          </a:ln>
        </p:spPr>
        <p:txBody>
          <a:bodyPr>
            <a:normAutofit/>
          </a:bodyPr>
          <a:lstStyle/>
          <a:p>
            <a:pPr>
              <a:defRPr/>
            </a:pPr>
            <a:r>
              <a:rPr lang="fr-FR" altLang="fr-FR" sz="2100" b="1" dirty="0"/>
              <a:t>INTERNAL VALUE CREATION AND PERFORMANCE MEASUREMENT </a:t>
            </a:r>
          </a:p>
        </p:txBody>
      </p:sp>
      <p:sp>
        <p:nvSpPr>
          <p:cNvPr id="180227" name="Rectangle 3">
            <a:extLst>
              <a:ext uri="{FF2B5EF4-FFF2-40B4-BE49-F238E27FC236}">
                <a16:creationId xmlns:a16="http://schemas.microsoft.com/office/drawing/2014/main" id="{93FA1BE1-DDDD-4824-9CCC-DF00DC25D56F}"/>
              </a:ext>
            </a:extLst>
          </p:cNvPr>
          <p:cNvSpPr>
            <a:spLocks noGrp="1" noChangeArrowheads="1"/>
          </p:cNvSpPr>
          <p:nvPr>
            <p:ph type="body" idx="1"/>
          </p:nvPr>
        </p:nvSpPr>
        <p:spPr>
          <a:ln>
            <a:solidFill>
              <a:schemeClr val="tx1"/>
            </a:solidFill>
          </a:ln>
        </p:spPr>
        <p:txBody>
          <a:bodyPr/>
          <a:lstStyle/>
          <a:p>
            <a:pPr marL="0" indent="0">
              <a:buNone/>
              <a:defRPr/>
            </a:pPr>
            <a:endParaRPr lang="fr-FR" altLang="fr-FR" sz="1500" b="1" u="sng" dirty="0"/>
          </a:p>
          <a:p>
            <a:pPr>
              <a:defRPr/>
            </a:pPr>
            <a:r>
              <a:rPr lang="fr-FR" altLang="fr-FR" sz="1800" dirty="0" err="1"/>
              <a:t>Company</a:t>
            </a:r>
            <a:r>
              <a:rPr lang="fr-FR" altLang="fr-FR" sz="1800" dirty="0"/>
              <a:t> ABC has a client  XYZ and </a:t>
            </a:r>
            <a:r>
              <a:rPr lang="fr-FR" altLang="fr-FR" sz="1800" dirty="0" err="1"/>
              <a:t>it</a:t>
            </a:r>
            <a:r>
              <a:rPr lang="fr-FR" altLang="fr-FR" sz="1800" dirty="0"/>
              <a:t> </a:t>
            </a:r>
            <a:r>
              <a:rPr lang="fr-FR" altLang="fr-FR" sz="1800" dirty="0" err="1"/>
              <a:t>is</a:t>
            </a:r>
            <a:r>
              <a:rPr lang="fr-FR" altLang="fr-FR" sz="1800" dirty="0"/>
              <a:t> a one of the best ! </a:t>
            </a:r>
          </a:p>
          <a:p>
            <a:pPr>
              <a:defRPr/>
            </a:pPr>
            <a:r>
              <a:rPr lang="fr-FR" altLang="fr-FR" sz="1800" dirty="0"/>
              <a:t>Revenues: 1000 euros (8% of total </a:t>
            </a:r>
            <a:r>
              <a:rPr lang="fr-FR" altLang="fr-FR" sz="1800" dirty="0" err="1"/>
              <a:t>firm’s</a:t>
            </a:r>
            <a:r>
              <a:rPr lang="fr-FR" altLang="fr-FR" sz="1800" dirty="0"/>
              <a:t> revenues)</a:t>
            </a:r>
          </a:p>
          <a:p>
            <a:pPr>
              <a:defRPr/>
            </a:pPr>
            <a:r>
              <a:rPr lang="fr-FR" altLang="fr-FR" sz="1800" dirty="0"/>
              <a:t>Gross </a:t>
            </a:r>
            <a:r>
              <a:rPr lang="fr-FR" altLang="fr-FR" sz="1800" dirty="0" err="1"/>
              <a:t>Margin</a:t>
            </a:r>
            <a:r>
              <a:rPr lang="fr-FR" altLang="fr-FR" sz="1800" dirty="0"/>
              <a:t> : 50% (</a:t>
            </a:r>
            <a:r>
              <a:rPr lang="fr-FR" altLang="fr-FR" sz="1800" dirty="0" err="1"/>
              <a:t>average</a:t>
            </a:r>
            <a:r>
              <a:rPr lang="fr-FR" altLang="fr-FR" sz="1800" dirty="0"/>
              <a:t> for the </a:t>
            </a:r>
            <a:r>
              <a:rPr lang="fr-FR" altLang="fr-FR" sz="1800" dirty="0" err="1"/>
              <a:t>firm</a:t>
            </a:r>
            <a:r>
              <a:rPr lang="fr-FR" altLang="fr-FR" sz="1800" dirty="0"/>
              <a:t> = 42%)</a:t>
            </a:r>
          </a:p>
          <a:p>
            <a:pPr>
              <a:defRPr/>
            </a:pPr>
            <a:r>
              <a:rPr lang="fr-FR" altLang="fr-FR" sz="1800" dirty="0" err="1"/>
              <a:t>Other</a:t>
            </a:r>
            <a:r>
              <a:rPr lang="fr-FR" altLang="fr-FR" sz="1800" dirty="0"/>
              <a:t> direct </a:t>
            </a:r>
            <a:r>
              <a:rPr lang="fr-FR" altLang="fr-FR" sz="1800" dirty="0" err="1"/>
              <a:t>costs</a:t>
            </a:r>
            <a:r>
              <a:rPr lang="fr-FR" altLang="fr-FR" sz="1800" dirty="0"/>
              <a:t> : 250 euros (</a:t>
            </a:r>
            <a:r>
              <a:rPr lang="fr-FR" altLang="fr-FR" sz="1800" dirty="0" err="1"/>
              <a:t>average</a:t>
            </a:r>
            <a:r>
              <a:rPr lang="fr-FR" altLang="fr-FR" sz="1800" dirty="0"/>
              <a:t> : 26%)</a:t>
            </a:r>
          </a:p>
          <a:p>
            <a:pPr>
              <a:defRPr/>
            </a:pPr>
            <a:r>
              <a:rPr lang="fr-FR" altLang="fr-FR" sz="1800" dirty="0" err="1"/>
              <a:t>Economic</a:t>
            </a:r>
            <a:r>
              <a:rPr lang="fr-FR" altLang="fr-FR" sz="1800" dirty="0"/>
              <a:t> capital for </a:t>
            </a:r>
            <a:r>
              <a:rPr lang="fr-FR" altLang="fr-FR" sz="1800" dirty="0" err="1"/>
              <a:t>this</a:t>
            </a:r>
            <a:r>
              <a:rPr lang="fr-FR" altLang="fr-FR" sz="1800" dirty="0"/>
              <a:t> client (</a:t>
            </a:r>
            <a:r>
              <a:rPr lang="fr-FR" altLang="fr-FR" sz="1800" dirty="0" err="1"/>
              <a:t>including</a:t>
            </a:r>
            <a:r>
              <a:rPr lang="fr-FR" altLang="fr-FR" sz="1800" dirty="0"/>
              <a:t> WCN) : 1300 euros (</a:t>
            </a:r>
            <a:r>
              <a:rPr lang="fr-FR" altLang="fr-FR" sz="1800" dirty="0" err="1"/>
              <a:t>depreciation</a:t>
            </a:r>
            <a:r>
              <a:rPr lang="fr-FR" altLang="fr-FR" sz="1800" dirty="0"/>
              <a:t> = 65 euros)</a:t>
            </a:r>
          </a:p>
          <a:p>
            <a:pPr>
              <a:defRPr/>
            </a:pPr>
            <a:r>
              <a:rPr lang="fr-FR" altLang="fr-FR" sz="1800" dirty="0" err="1"/>
              <a:t>Other</a:t>
            </a:r>
            <a:r>
              <a:rPr lang="fr-FR" altLang="fr-FR" sz="1800" dirty="0"/>
              <a:t> information: </a:t>
            </a:r>
          </a:p>
          <a:p>
            <a:pPr lvl="1">
              <a:defRPr/>
            </a:pPr>
            <a:r>
              <a:rPr lang="fr-FR" altLang="fr-FR" sz="1800" dirty="0" err="1"/>
              <a:t>Tax</a:t>
            </a:r>
            <a:r>
              <a:rPr lang="fr-FR" altLang="fr-FR" sz="1800" dirty="0"/>
              <a:t> rate = 30%</a:t>
            </a:r>
          </a:p>
          <a:p>
            <a:pPr lvl="1">
              <a:defRPr/>
            </a:pPr>
            <a:r>
              <a:rPr lang="fr-FR" altLang="fr-FR" sz="1800" dirty="0"/>
              <a:t>WACC = 10%</a:t>
            </a:r>
          </a:p>
          <a:p>
            <a:pPr lvl="1">
              <a:buFont typeface="EYlogo" pitchFamily="2" charset="2"/>
              <a:buNone/>
              <a:defRPr/>
            </a:pPr>
            <a:r>
              <a:rPr lang="fr-FR" altLang="fr-FR" sz="1800" dirty="0"/>
              <a:t>Is XYZ </a:t>
            </a:r>
            <a:r>
              <a:rPr lang="fr-FR" altLang="fr-FR" sz="1800" dirty="0" err="1"/>
              <a:t>agood</a:t>
            </a:r>
            <a:r>
              <a:rPr lang="fr-FR" altLang="fr-FR" sz="1800" dirty="0"/>
              <a:t> </a:t>
            </a:r>
            <a:r>
              <a:rPr lang="fr-FR" altLang="fr-FR" sz="1800" dirty="0" err="1"/>
              <a:t>customer</a:t>
            </a:r>
            <a:r>
              <a:rPr lang="fr-FR" altLang="fr-FR" sz="1800" dirty="0"/>
              <a:t>?</a:t>
            </a:r>
          </a:p>
          <a:p>
            <a:pPr>
              <a:defRPr/>
            </a:pPr>
            <a:endParaRPr lang="fr-FR" altLang="fr-FR" sz="15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a:extLst>
              <a:ext uri="{FF2B5EF4-FFF2-40B4-BE49-F238E27FC236}">
                <a16:creationId xmlns:a16="http://schemas.microsoft.com/office/drawing/2014/main" id="{4B4ACDB5-57B5-4D15-B9A3-2E15382C234C}"/>
              </a:ext>
            </a:extLst>
          </p:cNvPr>
          <p:cNvSpPr>
            <a:spLocks noGrp="1" noChangeArrowheads="1"/>
          </p:cNvSpPr>
          <p:nvPr>
            <p:ph type="title"/>
          </p:nvPr>
        </p:nvSpPr>
        <p:spPr>
          <a:xfrm>
            <a:off x="583223" y="294543"/>
            <a:ext cx="7772400" cy="1055077"/>
          </a:xfrm>
        </p:spPr>
        <p:txBody>
          <a:bodyPr/>
          <a:lstStyle/>
          <a:p>
            <a:endParaRPr lang="fr-FR" altLang="fr-FR"/>
          </a:p>
        </p:txBody>
      </p:sp>
      <p:sp>
        <p:nvSpPr>
          <p:cNvPr id="44035" name="Espace réservé du contenu 2">
            <a:extLst>
              <a:ext uri="{FF2B5EF4-FFF2-40B4-BE49-F238E27FC236}">
                <a16:creationId xmlns:a16="http://schemas.microsoft.com/office/drawing/2014/main" id="{CEBF91EB-EBB8-4B2B-811D-279B91F7A044}"/>
              </a:ext>
            </a:extLst>
          </p:cNvPr>
          <p:cNvSpPr>
            <a:spLocks noGrp="1" noChangeArrowheads="1"/>
          </p:cNvSpPr>
          <p:nvPr>
            <p:ph idx="1"/>
          </p:nvPr>
        </p:nvSpPr>
        <p:spPr>
          <a:xfrm>
            <a:off x="583223" y="1373066"/>
            <a:ext cx="7772400" cy="4799134"/>
          </a:xfrm>
        </p:spPr>
        <p:txBody>
          <a:bodyPr/>
          <a:lstStyle/>
          <a:p>
            <a:endParaRPr lang="fr-FR" altLang="fr-FR"/>
          </a:p>
        </p:txBody>
      </p:sp>
      <p:sp>
        <p:nvSpPr>
          <p:cNvPr id="44036" name="Espace réservé de la date 3">
            <a:extLst>
              <a:ext uri="{FF2B5EF4-FFF2-40B4-BE49-F238E27FC236}">
                <a16:creationId xmlns:a16="http://schemas.microsoft.com/office/drawing/2014/main" id="{211676A4-4CCB-448A-B29E-20C7DC2CB9B0}"/>
              </a:ext>
            </a:extLst>
          </p:cNvPr>
          <p:cNvSpPr>
            <a:spLocks noGrp="1" noChangeArrowheads="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0B8E8CFE-5237-4E63-949F-92089075F77B}" type="datetime1">
              <a:rPr lang="fr-FR" smtClean="0"/>
              <a:pPr>
                <a:defRPr/>
              </a:pPr>
              <a:t>15/09/2021</a:t>
            </a:fld>
            <a:endParaRPr lang="en-US" altLang="fr-FR" sz="1292"/>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B353221-B3FA-4C23-85B3-80A646C9A8DE}"/>
              </a:ext>
            </a:extLst>
          </p:cNvPr>
          <p:cNvSpPr>
            <a:spLocks noGrp="1" noChangeArrowheads="1"/>
          </p:cNvSpPr>
          <p:nvPr>
            <p:ph type="title"/>
          </p:nvPr>
        </p:nvSpPr>
        <p:spPr>
          <a:solidFill>
            <a:schemeClr val="accent5"/>
          </a:solidFill>
          <a:ln>
            <a:solidFill>
              <a:schemeClr val="tx1"/>
            </a:solidFill>
          </a:ln>
        </p:spPr>
        <p:txBody>
          <a:bodyPr/>
          <a:lstStyle/>
          <a:p>
            <a:pPr>
              <a:defRPr/>
            </a:pPr>
            <a:r>
              <a:rPr lang="en-US" altLang="fr-FR" sz="3692" b="1" dirty="0"/>
              <a:t>Using EVA - Limitations</a:t>
            </a:r>
            <a:endParaRPr lang="en-US" altLang="fr-FR" b="1" dirty="0"/>
          </a:p>
        </p:txBody>
      </p:sp>
      <p:sp>
        <p:nvSpPr>
          <p:cNvPr id="133123" name="Rectangle 3">
            <a:extLst>
              <a:ext uri="{FF2B5EF4-FFF2-40B4-BE49-F238E27FC236}">
                <a16:creationId xmlns:a16="http://schemas.microsoft.com/office/drawing/2014/main" id="{ED65FBDC-1378-465A-8748-5C94A62AB382}"/>
              </a:ext>
            </a:extLst>
          </p:cNvPr>
          <p:cNvSpPr>
            <a:spLocks noGrp="1" noChangeArrowheads="1"/>
          </p:cNvSpPr>
          <p:nvPr>
            <p:ph type="body" idx="1"/>
          </p:nvPr>
        </p:nvSpPr>
        <p:spPr>
          <a:ln>
            <a:solidFill>
              <a:schemeClr val="tx1"/>
            </a:solidFill>
            <a:miter lim="800000"/>
            <a:headEnd/>
            <a:tailEnd/>
          </a:ln>
        </p:spPr>
        <p:txBody>
          <a:bodyPr/>
          <a:lstStyle/>
          <a:p>
            <a:pPr algn="just">
              <a:lnSpc>
                <a:spcPct val="80000"/>
              </a:lnSpc>
              <a:buFontTx/>
              <a:buNone/>
            </a:pPr>
            <a:endParaRPr lang="en-US" altLang="fr-FR" sz="2585" b="1"/>
          </a:p>
          <a:p>
            <a:pPr algn="just">
              <a:lnSpc>
                <a:spcPct val="80000"/>
              </a:lnSpc>
            </a:pPr>
            <a:r>
              <a:rPr lang="en-US" altLang="fr-FR" sz="2585" b="1"/>
              <a:t>Limitations</a:t>
            </a:r>
          </a:p>
          <a:p>
            <a:pPr lvl="1" algn="just">
              <a:lnSpc>
                <a:spcPct val="80000"/>
              </a:lnSpc>
            </a:pPr>
            <a:r>
              <a:rPr lang="en-US" altLang="fr-FR" sz="2215" b="1"/>
              <a:t>EVA® only measures the benefits of the assets in place. It is not suitable for firms with significant growth opportunities.</a:t>
            </a:r>
          </a:p>
          <a:p>
            <a:pPr lvl="1" algn="just">
              <a:lnSpc>
                <a:spcPct val="80000"/>
              </a:lnSpc>
            </a:pPr>
            <a:r>
              <a:rPr lang="en-US" altLang="fr-FR" sz="2215" b="1"/>
              <a:t>EVA® is a short-term measure. It doesn’t capture the impact of actions that look bad immediately but can create long-term value (analyse EVA® changes !).</a:t>
            </a:r>
          </a:p>
          <a:p>
            <a:pPr lvl="1" algn="just">
              <a:lnSpc>
                <a:spcPct val="80000"/>
              </a:lnSpc>
            </a:pPr>
            <a:r>
              <a:rPr lang="en-US" altLang="fr-FR" sz="2215" b="1"/>
              <a:t>EVA® subject to accounting changes (more than 160 ways to calculate EVA® according to PWC);</a:t>
            </a:r>
          </a:p>
        </p:txBody>
      </p:sp>
      <p:sp>
        <p:nvSpPr>
          <p:cNvPr id="45060" name="Espace réservé de la date 1">
            <a:extLst>
              <a:ext uri="{FF2B5EF4-FFF2-40B4-BE49-F238E27FC236}">
                <a16:creationId xmlns:a16="http://schemas.microsoft.com/office/drawing/2014/main" id="{B4B9E890-7FF1-4163-8F29-7B191EAE6B30}"/>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 calcmode="lin" valueType="num">
                                      <p:cBhvr additive="base">
                                        <p:cTn id="7"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23">
                                            <p:txEl>
                                              <p:pRg st="2" end="2"/>
                                            </p:txEl>
                                          </p:spTgt>
                                        </p:tgtEl>
                                        <p:attrNameLst>
                                          <p:attrName>style.visibility</p:attrName>
                                        </p:attrNameLst>
                                      </p:cBhvr>
                                      <p:to>
                                        <p:strVal val="visible"/>
                                      </p:to>
                                    </p:set>
                                    <p:anim calcmode="lin" valueType="num">
                                      <p:cBhvr additive="base">
                                        <p:cTn id="11"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anim calcmode="lin" valueType="num">
                                      <p:cBhvr additive="base">
                                        <p:cTn id="15"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23">
                                            <p:txEl>
                                              <p:pRg st="4" end="4"/>
                                            </p:txEl>
                                          </p:spTgt>
                                        </p:tgtEl>
                                        <p:attrNameLst>
                                          <p:attrName>style.visibility</p:attrName>
                                        </p:attrNameLst>
                                      </p:cBhvr>
                                      <p:to>
                                        <p:strVal val="visible"/>
                                      </p:to>
                                    </p:set>
                                    <p:anim calcmode="lin" valueType="num">
                                      <p:cBhvr additive="base">
                                        <p:cTn id="19"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B7F445D-D227-46DF-B240-7523FFF9400C}"/>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CFROI et CVA</a:t>
            </a:r>
          </a:p>
        </p:txBody>
      </p:sp>
      <p:sp>
        <p:nvSpPr>
          <p:cNvPr id="46083" name="Rectangle 3">
            <a:extLst>
              <a:ext uri="{FF2B5EF4-FFF2-40B4-BE49-F238E27FC236}">
                <a16:creationId xmlns:a16="http://schemas.microsoft.com/office/drawing/2014/main" id="{5B5D5C6B-1DCE-4E25-91F1-08973B4B8CFE}"/>
              </a:ext>
            </a:extLst>
          </p:cNvPr>
          <p:cNvSpPr>
            <a:spLocks noGrp="1" noChangeArrowheads="1"/>
          </p:cNvSpPr>
          <p:nvPr>
            <p:ph type="body" idx="1"/>
          </p:nvPr>
        </p:nvSpPr>
        <p:spPr>
          <a:ln>
            <a:solidFill>
              <a:schemeClr val="tx1"/>
            </a:solidFill>
            <a:miter lim="800000"/>
            <a:headEnd/>
            <a:tailEnd/>
          </a:ln>
        </p:spPr>
        <p:txBody>
          <a:bodyPr/>
          <a:lstStyle/>
          <a:p>
            <a:pPr marL="84994" indent="-84994">
              <a:lnSpc>
                <a:spcPct val="90000"/>
              </a:lnSpc>
            </a:pPr>
            <a:r>
              <a:rPr lang="fr-FR" altLang="fr-FR" sz="2215"/>
              <a:t>A firm decides to invest into a new project which will become its only one. </a:t>
            </a:r>
          </a:p>
          <a:p>
            <a:pPr marL="84994" indent="-84994">
              <a:lnSpc>
                <a:spcPct val="90000"/>
              </a:lnSpc>
            </a:pPr>
            <a:r>
              <a:rPr lang="fr-FR" altLang="fr-FR" sz="2215"/>
              <a:t>The managers would like to measure on a yearly basis the value created by this new project.</a:t>
            </a:r>
          </a:p>
          <a:p>
            <a:pPr marL="84994" indent="-84994">
              <a:lnSpc>
                <a:spcPct val="90000"/>
              </a:lnSpc>
            </a:pPr>
            <a:r>
              <a:rPr lang="fr-FR" altLang="fr-FR" sz="2215"/>
              <a:t>Initial invested capital : 410 (360 in fixed assets and 50 in working capital)</a:t>
            </a:r>
          </a:p>
          <a:p>
            <a:pPr marL="84994" indent="-84994">
              <a:lnSpc>
                <a:spcPct val="90000"/>
              </a:lnSpc>
            </a:pPr>
            <a:r>
              <a:rPr lang="fr-FR" altLang="fr-FR" sz="2215"/>
              <a:t>Asset life : 5 years (no terminal value)</a:t>
            </a:r>
          </a:p>
          <a:p>
            <a:pPr marL="84994" indent="-84994">
              <a:lnSpc>
                <a:spcPct val="90000"/>
              </a:lnSpc>
            </a:pPr>
            <a:r>
              <a:rPr lang="fr-FR" altLang="fr-FR" sz="2215"/>
              <a:t>Annual EBIT after Tax : 28</a:t>
            </a:r>
          </a:p>
          <a:p>
            <a:pPr marL="84994" indent="-84994">
              <a:lnSpc>
                <a:spcPct val="90000"/>
              </a:lnSpc>
            </a:pPr>
            <a:r>
              <a:rPr lang="fr-FR" altLang="fr-FR" sz="2215"/>
              <a:t>Annual depreciation : 72</a:t>
            </a:r>
          </a:p>
          <a:p>
            <a:pPr marL="84994" indent="-84994">
              <a:lnSpc>
                <a:spcPct val="90000"/>
              </a:lnSpc>
            </a:pPr>
            <a:r>
              <a:rPr lang="fr-FR" altLang="fr-FR" sz="2215"/>
              <a:t>WACC : 10%</a:t>
            </a:r>
          </a:p>
          <a:p>
            <a:pPr marL="84994" indent="-84994">
              <a:lnSpc>
                <a:spcPct val="90000"/>
              </a:lnSpc>
            </a:pPr>
            <a:r>
              <a:rPr lang="fr-FR" altLang="fr-FR" sz="2215"/>
              <a:t>No change in working capital needs during the life of the project</a:t>
            </a:r>
          </a:p>
          <a:p>
            <a:pPr marL="84994" indent="-84994">
              <a:lnSpc>
                <a:spcPct val="90000"/>
              </a:lnSpc>
            </a:pPr>
            <a:endParaRPr lang="fr-FR" altLang="fr-FR" sz="2585"/>
          </a:p>
        </p:txBody>
      </p:sp>
      <p:sp>
        <p:nvSpPr>
          <p:cNvPr id="46084" name="Espace réservé de la date 1">
            <a:extLst>
              <a:ext uri="{FF2B5EF4-FFF2-40B4-BE49-F238E27FC236}">
                <a16:creationId xmlns:a16="http://schemas.microsoft.com/office/drawing/2014/main" id="{6DED2C79-2487-4098-AD54-0AFF930403A6}"/>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C24968B-3461-4085-941E-DC1E6F3203F2}"/>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CFROI et CVA</a:t>
            </a:r>
          </a:p>
        </p:txBody>
      </p:sp>
      <p:sp>
        <p:nvSpPr>
          <p:cNvPr id="47107" name="Rectangle 3">
            <a:extLst>
              <a:ext uri="{FF2B5EF4-FFF2-40B4-BE49-F238E27FC236}">
                <a16:creationId xmlns:a16="http://schemas.microsoft.com/office/drawing/2014/main" id="{413969D4-27A9-410C-AB82-0DCE134E3A8B}"/>
              </a:ext>
            </a:extLst>
          </p:cNvPr>
          <p:cNvSpPr>
            <a:spLocks noGrp="1" noChangeArrowheads="1"/>
          </p:cNvSpPr>
          <p:nvPr>
            <p:ph type="body" idx="1"/>
          </p:nvPr>
        </p:nvSpPr>
        <p:spPr>
          <a:ln>
            <a:solidFill>
              <a:schemeClr val="tx1"/>
            </a:solidFill>
            <a:miter lim="800000"/>
            <a:headEnd/>
            <a:tailEnd/>
          </a:ln>
        </p:spPr>
        <p:txBody>
          <a:bodyPr/>
          <a:lstStyle/>
          <a:p>
            <a:pPr>
              <a:lnSpc>
                <a:spcPct val="90000"/>
              </a:lnSpc>
            </a:pPr>
            <a:endParaRPr lang="fr-FR" altLang="fr-FR" sz="2585" dirty="0"/>
          </a:p>
          <a:p>
            <a:pPr>
              <a:lnSpc>
                <a:spcPct val="90000"/>
              </a:lnSpc>
            </a:pPr>
            <a:r>
              <a:rPr lang="fr-FR" altLang="fr-FR" sz="2215" dirty="0" err="1"/>
              <a:t>What</a:t>
            </a:r>
            <a:r>
              <a:rPr lang="fr-FR" altLang="fr-FR" sz="2215" dirty="0"/>
              <a:t> </a:t>
            </a:r>
            <a:r>
              <a:rPr lang="fr-FR" altLang="fr-FR" sz="2215" dirty="0" err="1"/>
              <a:t>is</a:t>
            </a:r>
            <a:r>
              <a:rPr lang="fr-FR" altLang="fr-FR" sz="2215" dirty="0"/>
              <a:t> the Net </a:t>
            </a:r>
            <a:r>
              <a:rPr lang="fr-FR" altLang="fr-FR" sz="2215" dirty="0" err="1"/>
              <a:t>Present</a:t>
            </a:r>
            <a:r>
              <a:rPr lang="fr-FR" altLang="fr-FR" sz="2215" dirty="0"/>
              <a:t> Value of </a:t>
            </a:r>
            <a:r>
              <a:rPr lang="fr-FR" altLang="fr-FR" sz="2215" dirty="0" err="1"/>
              <a:t>this</a:t>
            </a:r>
            <a:r>
              <a:rPr lang="fr-FR" altLang="fr-FR" sz="2215" dirty="0"/>
              <a:t> </a:t>
            </a:r>
            <a:r>
              <a:rPr lang="fr-FR" altLang="fr-FR" sz="2215" dirty="0" err="1"/>
              <a:t>investment</a:t>
            </a:r>
            <a:r>
              <a:rPr lang="fr-FR" altLang="fr-FR" sz="2215" dirty="0"/>
              <a:t> ?</a:t>
            </a:r>
          </a:p>
          <a:p>
            <a:pPr>
              <a:lnSpc>
                <a:spcPct val="90000"/>
              </a:lnSpc>
            </a:pPr>
            <a:endParaRPr lang="fr-FR" altLang="fr-FR" sz="2215" dirty="0"/>
          </a:p>
          <a:p>
            <a:pPr>
              <a:lnSpc>
                <a:spcPct val="90000"/>
              </a:lnSpc>
            </a:pPr>
            <a:r>
              <a:rPr lang="fr-FR" altLang="fr-FR" sz="2215" dirty="0" err="1"/>
              <a:t>Annual</a:t>
            </a:r>
            <a:r>
              <a:rPr lang="fr-FR" altLang="fr-FR" sz="2215" dirty="0"/>
              <a:t> free cash flow = EBIT </a:t>
            </a:r>
            <a:r>
              <a:rPr lang="fr-FR" altLang="fr-FR" sz="2215" dirty="0" err="1"/>
              <a:t>after</a:t>
            </a:r>
            <a:r>
              <a:rPr lang="fr-FR" altLang="fr-FR" sz="2215" dirty="0"/>
              <a:t> </a:t>
            </a:r>
            <a:r>
              <a:rPr lang="fr-FR" altLang="fr-FR" sz="2215" dirty="0" err="1"/>
              <a:t>tax</a:t>
            </a:r>
            <a:r>
              <a:rPr lang="fr-FR" altLang="fr-FR" sz="2215" dirty="0"/>
              <a:t> + </a:t>
            </a:r>
            <a:r>
              <a:rPr lang="fr-FR" altLang="fr-FR" sz="2215" dirty="0" err="1"/>
              <a:t>Depreciation</a:t>
            </a:r>
            <a:r>
              <a:rPr lang="fr-FR" altLang="fr-FR" sz="2215" dirty="0"/>
              <a:t> = 28+72= 100</a:t>
            </a:r>
          </a:p>
          <a:p>
            <a:pPr>
              <a:lnSpc>
                <a:spcPct val="90000"/>
              </a:lnSpc>
            </a:pPr>
            <a:endParaRPr lang="fr-FR" altLang="fr-FR" sz="2215" dirty="0"/>
          </a:p>
          <a:p>
            <a:pPr>
              <a:lnSpc>
                <a:spcPct val="90000"/>
              </a:lnSpc>
            </a:pPr>
            <a:r>
              <a:rPr lang="fr-FR" altLang="fr-FR" sz="2215" dirty="0"/>
              <a:t>In </a:t>
            </a:r>
            <a:r>
              <a:rPr lang="fr-FR" altLang="fr-FR" sz="2215" dirty="0" err="1"/>
              <a:t>this</a:t>
            </a:r>
            <a:r>
              <a:rPr lang="fr-FR" altLang="fr-FR" sz="2215" dirty="0"/>
              <a:t> case, the </a:t>
            </a:r>
            <a:r>
              <a:rPr lang="fr-FR" altLang="fr-FR" sz="2215" dirty="0">
                <a:hlinkClick r:id="rId2" action="ppaction://hlinkfile"/>
              </a:rPr>
              <a:t>NPV </a:t>
            </a:r>
            <a:r>
              <a:rPr lang="fr-FR" altLang="fr-FR" sz="2215" dirty="0" err="1"/>
              <a:t>is</a:t>
            </a:r>
            <a:r>
              <a:rPr lang="fr-FR" altLang="fr-FR" sz="2215" dirty="0"/>
              <a:t> </a:t>
            </a:r>
            <a:r>
              <a:rPr lang="fr-FR" altLang="fr-FR" sz="2215" dirty="0" err="1"/>
              <a:t>equal</a:t>
            </a:r>
            <a:r>
              <a:rPr lang="fr-FR" altLang="fr-FR" sz="2215" dirty="0"/>
              <a:t> to 0 ! </a:t>
            </a:r>
            <a:r>
              <a:rPr lang="fr-FR" altLang="fr-FR" sz="2215" dirty="0">
                <a:sym typeface="Wingdings" panose="05000000000000000000" pitchFamily="2" charset="2"/>
              </a:rPr>
              <a:t> </a:t>
            </a:r>
            <a:r>
              <a:rPr lang="fr-FR" altLang="fr-FR" sz="2215" dirty="0" err="1">
                <a:sym typeface="Wingdings" panose="05000000000000000000" pitchFamily="2" charset="2"/>
              </a:rPr>
              <a:t>there</a:t>
            </a:r>
            <a:r>
              <a:rPr lang="fr-FR" altLang="fr-FR" sz="2215" dirty="0">
                <a:sym typeface="Wingdings" panose="05000000000000000000" pitchFamily="2" charset="2"/>
              </a:rPr>
              <a:t> </a:t>
            </a:r>
            <a:r>
              <a:rPr lang="fr-FR" altLang="fr-FR" sz="2215" dirty="0" err="1">
                <a:sym typeface="Wingdings" panose="05000000000000000000" pitchFamily="2" charset="2"/>
              </a:rPr>
              <a:t>is</a:t>
            </a:r>
            <a:r>
              <a:rPr lang="fr-FR" altLang="fr-FR" sz="2215" dirty="0">
                <a:sym typeface="Wingdings" panose="05000000000000000000" pitchFamily="2" charset="2"/>
              </a:rPr>
              <a:t> no value </a:t>
            </a:r>
            <a:r>
              <a:rPr lang="fr-FR" altLang="fr-FR" sz="2215" dirty="0" err="1">
                <a:sym typeface="Wingdings" panose="05000000000000000000" pitchFamily="2" charset="2"/>
              </a:rPr>
              <a:t>creation</a:t>
            </a:r>
            <a:r>
              <a:rPr lang="fr-FR" altLang="fr-FR" sz="2215" dirty="0">
                <a:sym typeface="Wingdings" panose="05000000000000000000" pitchFamily="2" charset="2"/>
              </a:rPr>
              <a:t> for </a:t>
            </a:r>
            <a:r>
              <a:rPr lang="fr-FR" altLang="fr-FR" sz="2215" dirty="0" err="1">
                <a:sym typeface="Wingdings" panose="05000000000000000000" pitchFamily="2" charset="2"/>
              </a:rPr>
              <a:t>this</a:t>
            </a:r>
            <a:r>
              <a:rPr lang="fr-FR" altLang="fr-FR" sz="2215" dirty="0">
                <a:sym typeface="Wingdings" panose="05000000000000000000" pitchFamily="2" charset="2"/>
              </a:rPr>
              <a:t> </a:t>
            </a:r>
            <a:r>
              <a:rPr lang="fr-FR" altLang="fr-FR" sz="2215" dirty="0" err="1">
                <a:sym typeface="Wingdings" panose="05000000000000000000" pitchFamily="2" charset="2"/>
              </a:rPr>
              <a:t>firm</a:t>
            </a:r>
            <a:endParaRPr lang="fr-FR" altLang="fr-FR" sz="2215" dirty="0">
              <a:sym typeface="Wingdings" panose="05000000000000000000" pitchFamily="2" charset="2"/>
            </a:endParaRPr>
          </a:p>
          <a:p>
            <a:pPr>
              <a:lnSpc>
                <a:spcPct val="90000"/>
              </a:lnSpc>
            </a:pPr>
            <a:endParaRPr lang="fr-FR" altLang="fr-FR" sz="2215" dirty="0">
              <a:sym typeface="Wingdings" panose="05000000000000000000" pitchFamily="2" charset="2"/>
            </a:endParaRPr>
          </a:p>
          <a:p>
            <a:pPr>
              <a:lnSpc>
                <a:spcPct val="90000"/>
              </a:lnSpc>
            </a:pPr>
            <a:r>
              <a:rPr lang="fr-FR" altLang="fr-FR" sz="2215" dirty="0" err="1">
                <a:sym typeface="Wingdings" panose="05000000000000000000" pitchFamily="2" charset="2"/>
              </a:rPr>
              <a:t>What</a:t>
            </a:r>
            <a:r>
              <a:rPr lang="fr-FR" altLang="fr-FR" sz="2215" dirty="0">
                <a:sym typeface="Wingdings" panose="05000000000000000000" pitchFamily="2" charset="2"/>
              </a:rPr>
              <a:t> about FCF, ROIC and </a:t>
            </a:r>
            <a:r>
              <a:rPr lang="fr-FR" altLang="fr-FR" sz="2215" dirty="0">
                <a:sym typeface="Wingdings" panose="05000000000000000000" pitchFamily="2" charset="2"/>
                <a:hlinkClick r:id="rId2" action="ppaction://hlinkfile"/>
              </a:rPr>
              <a:t>EVA</a:t>
            </a:r>
            <a:r>
              <a:rPr lang="fr-FR" altLang="fr-FR" sz="2215" dirty="0">
                <a:sym typeface="Wingdings" panose="05000000000000000000" pitchFamily="2" charset="2"/>
              </a:rPr>
              <a:t>® ?</a:t>
            </a:r>
            <a:endParaRPr lang="fr-FR" altLang="fr-FR" sz="2215" dirty="0"/>
          </a:p>
        </p:txBody>
      </p:sp>
      <p:sp>
        <p:nvSpPr>
          <p:cNvPr id="47108" name="Espace réservé de la date 1">
            <a:extLst>
              <a:ext uri="{FF2B5EF4-FFF2-40B4-BE49-F238E27FC236}">
                <a16:creationId xmlns:a16="http://schemas.microsoft.com/office/drawing/2014/main" id="{8544D662-F71F-4B61-B8C0-E969C77BFDF1}"/>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CD0F514-C7ED-4696-B715-1F60AF8CE393}"/>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CFROI et CVA</a:t>
            </a:r>
          </a:p>
        </p:txBody>
      </p:sp>
      <p:sp>
        <p:nvSpPr>
          <p:cNvPr id="48131" name="Rectangle 3">
            <a:extLst>
              <a:ext uri="{FF2B5EF4-FFF2-40B4-BE49-F238E27FC236}">
                <a16:creationId xmlns:a16="http://schemas.microsoft.com/office/drawing/2014/main" id="{B768AAC4-15CC-406C-BBA1-EA724573042A}"/>
              </a:ext>
            </a:extLst>
          </p:cNvPr>
          <p:cNvSpPr>
            <a:spLocks noGrp="1" noChangeArrowheads="1"/>
          </p:cNvSpPr>
          <p:nvPr>
            <p:ph type="body" idx="1"/>
          </p:nvPr>
        </p:nvSpPr>
        <p:spPr>
          <a:ln>
            <a:solidFill>
              <a:schemeClr val="tx1"/>
            </a:solidFill>
            <a:miter lim="800000"/>
            <a:headEnd/>
            <a:tailEnd/>
          </a:ln>
        </p:spPr>
        <p:txBody>
          <a:bodyPr/>
          <a:lstStyle/>
          <a:p>
            <a:endParaRPr lang="fr-FR" altLang="fr-FR" sz="2585"/>
          </a:p>
          <a:p>
            <a:r>
              <a:rPr lang="fr-FR" altLang="fr-FR" sz="2215"/>
              <a:t>FCF, ROIC and EVA® indicate value creation or value destruction !</a:t>
            </a:r>
          </a:p>
          <a:p>
            <a:endParaRPr lang="fr-FR" altLang="fr-FR" sz="2215"/>
          </a:p>
          <a:p>
            <a:r>
              <a:rPr lang="fr-FR" altLang="fr-FR" sz="2215">
                <a:sym typeface="Wingdings" panose="05000000000000000000" pitchFamily="2" charset="2"/>
              </a:rPr>
              <a:t> these three measures are inadequate because they are based on book value of invested capital !!!</a:t>
            </a:r>
          </a:p>
          <a:p>
            <a:endParaRPr lang="fr-FR" altLang="fr-FR" sz="2215">
              <a:sym typeface="Wingdings" panose="05000000000000000000" pitchFamily="2" charset="2"/>
            </a:endParaRPr>
          </a:p>
          <a:p>
            <a:r>
              <a:rPr lang="fr-FR" altLang="fr-FR" sz="2215">
                <a:sym typeface="Wingdings" panose="05000000000000000000" pitchFamily="2" charset="2"/>
              </a:rPr>
              <a:t>In order to get the right metric, we need to include the opportunity cost of invested capital.</a:t>
            </a:r>
            <a:endParaRPr lang="fr-FR" altLang="fr-FR" sz="2215"/>
          </a:p>
        </p:txBody>
      </p:sp>
      <p:sp>
        <p:nvSpPr>
          <p:cNvPr id="48132" name="Espace réservé de la date 1">
            <a:extLst>
              <a:ext uri="{FF2B5EF4-FFF2-40B4-BE49-F238E27FC236}">
                <a16:creationId xmlns:a16="http://schemas.microsoft.com/office/drawing/2014/main" id="{33671240-3235-4DD5-A249-3F84DBDB6C6D}"/>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0C10BBF-F456-419F-A3C0-DD7F8180A79F}"/>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CFROI et CVA</a:t>
            </a:r>
          </a:p>
        </p:txBody>
      </p:sp>
      <p:sp>
        <p:nvSpPr>
          <p:cNvPr id="49155" name="Rectangle 3">
            <a:extLst>
              <a:ext uri="{FF2B5EF4-FFF2-40B4-BE49-F238E27FC236}">
                <a16:creationId xmlns:a16="http://schemas.microsoft.com/office/drawing/2014/main" id="{D786165A-084F-45C8-A0CC-ACB48FEEEF1F}"/>
              </a:ext>
            </a:extLst>
          </p:cNvPr>
          <p:cNvSpPr>
            <a:spLocks noGrp="1" noChangeArrowheads="1"/>
          </p:cNvSpPr>
          <p:nvPr>
            <p:ph type="body" idx="1"/>
          </p:nvPr>
        </p:nvSpPr>
        <p:spPr>
          <a:ln>
            <a:solidFill>
              <a:schemeClr val="tx1"/>
            </a:solidFill>
            <a:miter lim="800000"/>
            <a:headEnd/>
            <a:tailEnd/>
          </a:ln>
        </p:spPr>
        <p:txBody>
          <a:bodyPr/>
          <a:lstStyle/>
          <a:p>
            <a:pPr>
              <a:lnSpc>
                <a:spcPct val="90000"/>
              </a:lnSpc>
            </a:pPr>
            <a:r>
              <a:rPr lang="fr-FR" altLang="fr-FR" sz="2215" b="1"/>
              <a:t>THE ECONOMIC DEPRECIATION (</a:t>
            </a:r>
            <a:r>
              <a:rPr lang="fr-FR" altLang="fr-FR" sz="2215" b="1">
                <a:hlinkClick r:id="rId2" action="ppaction://hlinkfile"/>
              </a:rPr>
              <a:t>ED</a:t>
            </a:r>
            <a:r>
              <a:rPr lang="fr-FR" altLang="fr-FR" sz="2215" b="1"/>
              <a:t>) REPRESENTS AN ANNUAL  AMOUNT THAT MUST BE SET ASIDE IN A SINKING FUND EARNING THE WACC  TO OBTAIN EXACTLY AT THE END OF THE YEAR 5 THE AMOUNT NEEDED TO REPLACE THE ASSET (IN THAT EXAMPLE : 360)</a:t>
            </a:r>
          </a:p>
          <a:p>
            <a:pPr>
              <a:lnSpc>
                <a:spcPct val="90000"/>
              </a:lnSpc>
            </a:pPr>
            <a:r>
              <a:rPr lang="fr-FR" altLang="fr-FR" sz="2215" b="1"/>
              <a:t>NOW, WE CAN DEFINE THE CVA OR CASH VALUE ADDED : </a:t>
            </a:r>
          </a:p>
          <a:p>
            <a:pPr>
              <a:lnSpc>
                <a:spcPct val="90000"/>
              </a:lnSpc>
            </a:pPr>
            <a:r>
              <a:rPr lang="fr-FR" altLang="fr-FR" sz="2215" b="1"/>
              <a:t>CVA = CF – ED – wacc*IC</a:t>
            </a:r>
          </a:p>
          <a:p>
            <a:pPr>
              <a:lnSpc>
                <a:spcPct val="90000"/>
              </a:lnSpc>
            </a:pPr>
            <a:r>
              <a:rPr lang="fr-FR" altLang="fr-FR" sz="2215" b="1"/>
              <a:t>CVA = (CFROI – wacc)* IC</a:t>
            </a:r>
          </a:p>
          <a:p>
            <a:pPr>
              <a:lnSpc>
                <a:spcPct val="90000"/>
              </a:lnSpc>
            </a:pPr>
            <a:r>
              <a:rPr lang="fr-FR" altLang="fr-FR" sz="2215" b="1"/>
              <a:t>With CFROI = (CF – ED)/IC</a:t>
            </a:r>
          </a:p>
        </p:txBody>
      </p:sp>
      <p:sp>
        <p:nvSpPr>
          <p:cNvPr id="49156" name="Espace réservé de la date 1">
            <a:extLst>
              <a:ext uri="{FF2B5EF4-FFF2-40B4-BE49-F238E27FC236}">
                <a16:creationId xmlns:a16="http://schemas.microsoft.com/office/drawing/2014/main" id="{AC2879FE-CCC0-4B68-897E-1C50C95B7A43}"/>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EA3B7C5-B692-46D1-9DDA-D3677ADD79EE}"/>
              </a:ext>
            </a:extLst>
          </p:cNvPr>
          <p:cNvSpPr>
            <a:spLocks noGrp="1" noChangeArrowheads="1"/>
          </p:cNvSpPr>
          <p:nvPr>
            <p:ph type="title"/>
          </p:nvPr>
        </p:nvSpPr>
        <p:spPr>
          <a:solidFill>
            <a:schemeClr val="accent5"/>
          </a:solidFill>
          <a:ln>
            <a:solidFill>
              <a:schemeClr val="tx1"/>
            </a:solidFill>
          </a:ln>
        </p:spPr>
        <p:txBody>
          <a:bodyPr/>
          <a:lstStyle/>
          <a:p>
            <a:pPr>
              <a:defRPr/>
            </a:pPr>
            <a:r>
              <a:rPr lang="fr-FR" altLang="fr-FR" b="1" dirty="0"/>
              <a:t>CFROI et CVA</a:t>
            </a:r>
          </a:p>
        </p:txBody>
      </p:sp>
      <p:sp>
        <p:nvSpPr>
          <p:cNvPr id="41987" name="Rectangle 3">
            <a:extLst>
              <a:ext uri="{FF2B5EF4-FFF2-40B4-BE49-F238E27FC236}">
                <a16:creationId xmlns:a16="http://schemas.microsoft.com/office/drawing/2014/main" id="{70E7133D-D2EA-4286-A222-12341573DDF3}"/>
              </a:ext>
            </a:extLst>
          </p:cNvPr>
          <p:cNvSpPr>
            <a:spLocks noGrp="1" noChangeArrowheads="1"/>
          </p:cNvSpPr>
          <p:nvPr>
            <p:ph type="body" idx="1"/>
          </p:nvPr>
        </p:nvSpPr>
        <p:spPr>
          <a:ln>
            <a:solidFill>
              <a:schemeClr val="tx1"/>
            </a:solidFill>
          </a:ln>
        </p:spPr>
        <p:txBody>
          <a:bodyPr/>
          <a:lstStyle/>
          <a:p>
            <a:pPr>
              <a:lnSpc>
                <a:spcPct val="90000"/>
              </a:lnSpc>
              <a:defRPr/>
            </a:pPr>
            <a:endParaRPr lang="fr-FR" sz="2585" dirty="0"/>
          </a:p>
          <a:p>
            <a:pPr>
              <a:lnSpc>
                <a:spcPct val="90000"/>
              </a:lnSpc>
              <a:defRPr/>
            </a:pPr>
            <a:r>
              <a:rPr lang="fr-FR" sz="2585" b="1" dirty="0"/>
              <a:t>IN THIS EXAMPLE, THE CVA CALCULATION SHOWS A VALUE EQUAL TO 0 EACH YEAR REFLECTING THE FACT THAT THE INVESTMENT IS CONSTENTLY GENERATING A COST OF CAPITAL RETURN</a:t>
            </a:r>
          </a:p>
          <a:p>
            <a:pPr marL="0" indent="0" algn="ctr">
              <a:lnSpc>
                <a:spcPct val="90000"/>
              </a:lnSpc>
              <a:buNone/>
              <a:defRPr/>
            </a:pPr>
            <a:endParaRPr lang="fr-FR" sz="2585" b="1" dirty="0"/>
          </a:p>
        </p:txBody>
      </p:sp>
      <p:sp>
        <p:nvSpPr>
          <p:cNvPr id="50180" name="Espace réservé de la date 1">
            <a:extLst>
              <a:ext uri="{FF2B5EF4-FFF2-40B4-BE49-F238E27FC236}">
                <a16:creationId xmlns:a16="http://schemas.microsoft.com/office/drawing/2014/main" id="{D161F5D4-8957-4A7B-B400-DBAEDCC383DD}"/>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2">
            <a:extLst>
              <a:ext uri="{FF2B5EF4-FFF2-40B4-BE49-F238E27FC236}">
                <a16:creationId xmlns:a16="http://schemas.microsoft.com/office/drawing/2014/main" id="{68740DDC-9BD5-4A0F-885E-D9496E3B9735}"/>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52385601-0476-4EEA-A453-DE8A56EB4D56}" type="slidenum">
              <a:rPr lang="fr-FR" altLang="fr-FR" sz="1400" smtClean="0"/>
              <a:pPr algn="ctr">
                <a:spcBef>
                  <a:spcPct val="0"/>
                </a:spcBef>
                <a:buFontTx/>
                <a:buNone/>
              </a:pPr>
              <a:t>8</a:t>
            </a:fld>
            <a:endParaRPr lang="fr-FR" altLang="fr-FR" sz="1400"/>
          </a:p>
        </p:txBody>
      </p:sp>
      <p:sp>
        <p:nvSpPr>
          <p:cNvPr id="12291" name="Rectangle 4">
            <a:extLst>
              <a:ext uri="{FF2B5EF4-FFF2-40B4-BE49-F238E27FC236}">
                <a16:creationId xmlns:a16="http://schemas.microsoft.com/office/drawing/2014/main" id="{47661FCB-9D38-4A52-8613-E049060207D6}"/>
              </a:ext>
            </a:extLst>
          </p:cNvPr>
          <p:cNvSpPr>
            <a:spLocks noChangeArrowheads="1"/>
          </p:cNvSpPr>
          <p:nvPr/>
        </p:nvSpPr>
        <p:spPr bwMode="auto">
          <a:xfrm>
            <a:off x="642937" y="266353"/>
            <a:ext cx="8137525" cy="461665"/>
          </a:xfrm>
          <a:prstGeom prst="rect">
            <a:avLst/>
          </a:prstGeom>
          <a:solidFill>
            <a:schemeClr val="accent5">
              <a:lumMod val="20000"/>
              <a:lumOff val="80000"/>
            </a:schemeClr>
          </a:solidFill>
          <a:ln w="9525" algn="ctr">
            <a:solidFill>
              <a:srgbClr val="0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fr-FR" sz="2400" b="1" dirty="0">
                <a:solidFill>
                  <a:srgbClr val="003366"/>
                </a:solidFill>
              </a:rPr>
              <a:t>The Balance-Sheet Model of the Firm (1/3)</a:t>
            </a:r>
            <a:endParaRPr lang="fr-FR" altLang="fr-FR" sz="2400" b="1" dirty="0">
              <a:solidFill>
                <a:srgbClr val="003366"/>
              </a:solidFill>
            </a:endParaRPr>
          </a:p>
        </p:txBody>
      </p:sp>
      <p:sp>
        <p:nvSpPr>
          <p:cNvPr id="12292" name="Text Box 5">
            <a:extLst>
              <a:ext uri="{FF2B5EF4-FFF2-40B4-BE49-F238E27FC236}">
                <a16:creationId xmlns:a16="http://schemas.microsoft.com/office/drawing/2014/main" id="{C158A817-A314-4B55-AD1C-A9A8D120C868}"/>
              </a:ext>
            </a:extLst>
          </p:cNvPr>
          <p:cNvSpPr txBox="1">
            <a:spLocks noChangeArrowheads="1"/>
          </p:cNvSpPr>
          <p:nvPr/>
        </p:nvSpPr>
        <p:spPr bwMode="auto">
          <a:xfrm>
            <a:off x="1116013" y="2133600"/>
            <a:ext cx="1981200" cy="1917700"/>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Current Assets</a:t>
            </a:r>
          </a:p>
          <a:p>
            <a:pPr>
              <a:spcBef>
                <a:spcPct val="50000"/>
              </a:spcBef>
              <a:buFontTx/>
              <a:buNone/>
            </a:pPr>
            <a:endParaRPr lang="en-US" altLang="fr-FR" sz="2400">
              <a:solidFill>
                <a:schemeClr val="bg2"/>
              </a:solidFill>
            </a:endParaRPr>
          </a:p>
        </p:txBody>
      </p:sp>
      <p:sp>
        <p:nvSpPr>
          <p:cNvPr id="12293" name="Text Box 6">
            <a:extLst>
              <a:ext uri="{FF2B5EF4-FFF2-40B4-BE49-F238E27FC236}">
                <a16:creationId xmlns:a16="http://schemas.microsoft.com/office/drawing/2014/main" id="{1A7BE4F6-D355-4743-AD0F-8B70DE9AF4EB}"/>
              </a:ext>
            </a:extLst>
          </p:cNvPr>
          <p:cNvSpPr txBox="1">
            <a:spLocks noChangeArrowheads="1"/>
          </p:cNvSpPr>
          <p:nvPr/>
        </p:nvSpPr>
        <p:spPr bwMode="auto">
          <a:xfrm>
            <a:off x="1116013" y="4381500"/>
            <a:ext cx="1943100" cy="2100263"/>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Fixed Assets</a:t>
            </a:r>
          </a:p>
          <a:p>
            <a:pPr>
              <a:spcBef>
                <a:spcPct val="50000"/>
              </a:spcBef>
              <a:buFontTx/>
              <a:buNone/>
            </a:pPr>
            <a:endParaRPr lang="en-US" altLang="fr-FR" sz="2400">
              <a:solidFill>
                <a:schemeClr val="bg2"/>
              </a:solidFill>
            </a:endParaRPr>
          </a:p>
        </p:txBody>
      </p:sp>
      <p:sp>
        <p:nvSpPr>
          <p:cNvPr id="12294" name="Text Box 7">
            <a:extLst>
              <a:ext uri="{FF2B5EF4-FFF2-40B4-BE49-F238E27FC236}">
                <a16:creationId xmlns:a16="http://schemas.microsoft.com/office/drawing/2014/main" id="{2D19FA00-C030-468F-8DAB-AD2D2CBB02F1}"/>
              </a:ext>
            </a:extLst>
          </p:cNvPr>
          <p:cNvSpPr txBox="1">
            <a:spLocks noChangeArrowheads="1"/>
          </p:cNvSpPr>
          <p:nvPr/>
        </p:nvSpPr>
        <p:spPr bwMode="auto">
          <a:xfrm>
            <a:off x="6373813" y="4524375"/>
            <a:ext cx="1981200" cy="19177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Shareholders’ Equity</a:t>
            </a:r>
          </a:p>
          <a:p>
            <a:pPr>
              <a:spcBef>
                <a:spcPct val="50000"/>
              </a:spcBef>
              <a:buFontTx/>
              <a:buNone/>
            </a:pPr>
            <a:endParaRPr lang="en-US" altLang="fr-FR" sz="2400">
              <a:solidFill>
                <a:schemeClr val="bg2"/>
              </a:solidFill>
            </a:endParaRPr>
          </a:p>
        </p:txBody>
      </p:sp>
      <p:sp>
        <p:nvSpPr>
          <p:cNvPr id="12295" name="Text Box 8">
            <a:extLst>
              <a:ext uri="{FF2B5EF4-FFF2-40B4-BE49-F238E27FC236}">
                <a16:creationId xmlns:a16="http://schemas.microsoft.com/office/drawing/2014/main" id="{3FD365F1-1136-4DF0-94C4-4622C14C1B1D}"/>
              </a:ext>
            </a:extLst>
          </p:cNvPr>
          <p:cNvSpPr txBox="1">
            <a:spLocks noChangeArrowheads="1"/>
          </p:cNvSpPr>
          <p:nvPr/>
        </p:nvSpPr>
        <p:spPr bwMode="auto">
          <a:xfrm>
            <a:off x="6373813" y="2070100"/>
            <a:ext cx="1981200" cy="822325"/>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fr-FR" sz="2400">
                <a:solidFill>
                  <a:schemeClr val="bg2"/>
                </a:solidFill>
              </a:rPr>
              <a:t>Current Liabilities</a:t>
            </a:r>
          </a:p>
        </p:txBody>
      </p:sp>
      <p:sp>
        <p:nvSpPr>
          <p:cNvPr id="12296" name="Text Box 9">
            <a:extLst>
              <a:ext uri="{FF2B5EF4-FFF2-40B4-BE49-F238E27FC236}">
                <a16:creationId xmlns:a16="http://schemas.microsoft.com/office/drawing/2014/main" id="{C9E9DF39-D052-4EA5-84EF-341A7C504A24}"/>
              </a:ext>
            </a:extLst>
          </p:cNvPr>
          <p:cNvSpPr txBox="1">
            <a:spLocks noChangeArrowheads="1"/>
          </p:cNvSpPr>
          <p:nvPr/>
        </p:nvSpPr>
        <p:spPr bwMode="auto">
          <a:xfrm>
            <a:off x="6373813" y="3060700"/>
            <a:ext cx="1981200" cy="12954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br>
              <a:rPr lang="en-US" altLang="fr-FR" sz="1600">
                <a:solidFill>
                  <a:schemeClr val="bg2"/>
                </a:solidFill>
              </a:rPr>
            </a:br>
            <a:r>
              <a:rPr lang="en-US" altLang="fr-FR" sz="2400">
                <a:solidFill>
                  <a:schemeClr val="bg2"/>
                </a:solidFill>
              </a:rPr>
              <a:t>Long-Term Debt</a:t>
            </a:r>
          </a:p>
          <a:p>
            <a:pPr>
              <a:spcBef>
                <a:spcPct val="50000"/>
              </a:spcBef>
              <a:buFontTx/>
              <a:buNone/>
            </a:pPr>
            <a:endParaRPr lang="en-US" altLang="fr-FR" sz="1000">
              <a:solidFill>
                <a:schemeClr val="bg2"/>
              </a:solidFill>
            </a:endParaRPr>
          </a:p>
        </p:txBody>
      </p:sp>
      <p:sp>
        <p:nvSpPr>
          <p:cNvPr id="232458" name="Text Box 10">
            <a:extLst>
              <a:ext uri="{FF2B5EF4-FFF2-40B4-BE49-F238E27FC236}">
                <a16:creationId xmlns:a16="http://schemas.microsoft.com/office/drawing/2014/main" id="{0598FCE3-9D19-4F5D-9889-CE764585082A}"/>
              </a:ext>
            </a:extLst>
          </p:cNvPr>
          <p:cNvSpPr txBox="1">
            <a:spLocks noChangeArrowheads="1"/>
          </p:cNvSpPr>
          <p:nvPr/>
        </p:nvSpPr>
        <p:spPr bwMode="auto">
          <a:xfrm>
            <a:off x="3492500" y="2852738"/>
            <a:ext cx="2438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nSpc>
                <a:spcPct val="90000"/>
              </a:lnSpc>
              <a:buSzPct val="70000"/>
              <a:buFont typeface="Symbol" panose="05050102010706020507" pitchFamily="18" charset="2"/>
              <a:buNone/>
            </a:pPr>
            <a:r>
              <a:rPr lang="en-US" altLang="fr-FR" sz="2500" dirty="0"/>
              <a:t>What long-term investments should the firm engage </a:t>
            </a:r>
            <a:r>
              <a:rPr lang="en-US" altLang="fr-FR" sz="2500" dirty="0">
                <a:solidFill>
                  <a:schemeClr val="bg2"/>
                </a:solidFill>
              </a:rPr>
              <a:t>in?</a:t>
            </a:r>
          </a:p>
        </p:txBody>
      </p:sp>
      <p:sp>
        <p:nvSpPr>
          <p:cNvPr id="232459" name="AutoShape 11">
            <a:extLst>
              <a:ext uri="{FF2B5EF4-FFF2-40B4-BE49-F238E27FC236}">
                <a16:creationId xmlns:a16="http://schemas.microsoft.com/office/drawing/2014/main" id="{03264458-E780-430B-B997-8E312ABC7F53}"/>
              </a:ext>
            </a:extLst>
          </p:cNvPr>
          <p:cNvSpPr>
            <a:spLocks/>
          </p:cNvSpPr>
          <p:nvPr/>
        </p:nvSpPr>
        <p:spPr bwMode="auto">
          <a:xfrm flipH="1">
            <a:off x="3173413" y="4381500"/>
            <a:ext cx="438150" cy="2057400"/>
          </a:xfrm>
          <a:prstGeom prst="leftBrace">
            <a:avLst>
              <a:gd name="adj1" fmla="val 39130"/>
              <a:gd name="adj2" fmla="val 50000"/>
            </a:avLst>
          </a:prstGeom>
          <a:noFill/>
          <a:ln w="3810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12299" name="Text Box 12">
            <a:extLst>
              <a:ext uri="{FF2B5EF4-FFF2-40B4-BE49-F238E27FC236}">
                <a16:creationId xmlns:a16="http://schemas.microsoft.com/office/drawing/2014/main" id="{94C55107-0C0A-4ACE-BD84-93F5AD0665F3}"/>
              </a:ext>
            </a:extLst>
          </p:cNvPr>
          <p:cNvSpPr txBox="1">
            <a:spLocks noChangeArrowheads="1"/>
          </p:cNvSpPr>
          <p:nvPr/>
        </p:nvSpPr>
        <p:spPr bwMode="auto">
          <a:xfrm>
            <a:off x="971550" y="1196975"/>
            <a:ext cx="7704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fr-FR" altLang="fr-FR" sz="2000" u="sng"/>
              <a:t>Capital Budgeting Decisions </a:t>
            </a:r>
          </a:p>
        </p:txBody>
      </p:sp>
      <p:sp>
        <p:nvSpPr>
          <p:cNvPr id="12300" name="Espace réservé de la date 1">
            <a:extLst>
              <a:ext uri="{FF2B5EF4-FFF2-40B4-BE49-F238E27FC236}">
                <a16:creationId xmlns:a16="http://schemas.microsoft.com/office/drawing/2014/main" id="{FA922C8D-DB66-4EAE-8852-0FA576B69535}"/>
              </a:ext>
            </a:extLst>
          </p:cNvPr>
          <p:cNvSpPr>
            <a:spLocks noGrp="1"/>
          </p:cNvSpPr>
          <p:nvPr>
            <p:ph type="dt" sz="quarter" idx="10"/>
          </p:nvPr>
        </p:nvSpPr>
        <p:spPr bwMode="auto">
          <a:xfrm>
            <a:off x="45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
        <p:nvSpPr>
          <p:cNvPr id="12301" name="Espace réservé du pied de page 2">
            <a:extLst>
              <a:ext uri="{FF2B5EF4-FFF2-40B4-BE49-F238E27FC236}">
                <a16:creationId xmlns:a16="http://schemas.microsoft.com/office/drawing/2014/main" id="{1D1A16DE-513E-4A9E-AD73-0ABEEEC55C83}"/>
              </a:ext>
            </a:extLst>
          </p:cNvPr>
          <p:cNvSpPr>
            <a:spLocks noGrp="1"/>
          </p:cNvSpPr>
          <p:nvPr>
            <p:ph type="ftr" sz="quarter" idx="11"/>
          </p:nvPr>
        </p:nvSpPr>
        <p:spPr bwMode="auto">
          <a:xfrm>
            <a:off x="3124200" y="6245225"/>
            <a:ext cx="2895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2458"/>
                                        </p:tgtEl>
                                        <p:attrNameLst>
                                          <p:attrName>style.visibility</p:attrName>
                                        </p:attrNameLst>
                                      </p:cBhvr>
                                      <p:to>
                                        <p:strVal val="visible"/>
                                      </p:to>
                                    </p:set>
                                    <p:animEffect transition="in" filter="checkerboard(across)">
                                      <p:cBhvr>
                                        <p:cTn id="7" dur="500"/>
                                        <p:tgtEl>
                                          <p:spTgt spid="232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2459"/>
                                        </p:tgtEl>
                                        <p:attrNameLst>
                                          <p:attrName>style.visibility</p:attrName>
                                        </p:attrNameLst>
                                      </p:cBhvr>
                                      <p:to>
                                        <p:strVal val="visible"/>
                                      </p:to>
                                    </p:set>
                                    <p:animEffect transition="in" filter="dissolve">
                                      <p:cBhvr>
                                        <p:cTn id="12" dur="500"/>
                                        <p:tgtEl>
                                          <p:spTgt spid="232459"/>
                                        </p:tgtEl>
                                      </p:cBhvr>
                                    </p:animEffect>
                                  </p:childTnLst>
                                </p:cTn>
                              </p:par>
                              <p:par>
                                <p:cTn id="13" presetID="0" presetClass="path" presetSubtype="0" accel="50000" decel="50000" fill="hold" grpId="1" nodeType="withEffect">
                                  <p:stCondLst>
                                    <p:cond delay="0"/>
                                  </p:stCondLst>
                                  <p:childTnLst>
                                    <p:animMotion origin="layout" path="M 0 0 L 0 0.23075 " pathEditMode="relative" ptsTypes="AA">
                                      <p:cBhvr>
                                        <p:cTn id="14" dur="1000" fill="hold"/>
                                        <p:tgtEl>
                                          <p:spTgt spid="2324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8" grpId="0"/>
      <p:bldP spid="232458" grpId="1"/>
      <p:bldP spid="23245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920AD5-654B-4319-9914-52394C325AAF}"/>
              </a:ext>
            </a:extLst>
          </p:cNvPr>
          <p:cNvSpPr>
            <a:spLocks noGrp="1" noChangeArrowheads="1"/>
          </p:cNvSpPr>
          <p:nvPr>
            <p:ph type="title"/>
          </p:nvPr>
        </p:nvSpPr>
        <p:spPr>
          <a:xfrm>
            <a:off x="678474" y="571500"/>
            <a:ext cx="7772400" cy="1055077"/>
          </a:xfrm>
          <a:solidFill>
            <a:schemeClr val="accent5"/>
          </a:solidFill>
          <a:ln>
            <a:solidFill>
              <a:schemeClr val="tx1"/>
            </a:solidFill>
          </a:ln>
        </p:spPr>
        <p:txBody>
          <a:bodyPr/>
          <a:lstStyle/>
          <a:p>
            <a:pPr>
              <a:defRPr/>
            </a:pPr>
            <a:r>
              <a:rPr lang="fr-FR" altLang="fr-FR" b="1" dirty="0"/>
              <a:t>EVA® and CVA</a:t>
            </a:r>
          </a:p>
        </p:txBody>
      </p:sp>
      <p:sp>
        <p:nvSpPr>
          <p:cNvPr id="51203" name="Rectangle 3">
            <a:extLst>
              <a:ext uri="{FF2B5EF4-FFF2-40B4-BE49-F238E27FC236}">
                <a16:creationId xmlns:a16="http://schemas.microsoft.com/office/drawing/2014/main" id="{D876FA5F-CA45-4102-8947-8262D1680CCB}"/>
              </a:ext>
            </a:extLst>
          </p:cNvPr>
          <p:cNvSpPr>
            <a:spLocks noGrp="1" noChangeArrowheads="1"/>
          </p:cNvSpPr>
          <p:nvPr>
            <p:ph type="body" idx="1"/>
          </p:nvPr>
        </p:nvSpPr>
        <p:spPr>
          <a:xfrm>
            <a:off x="678474" y="1701312"/>
            <a:ext cx="7772400" cy="4385896"/>
          </a:xfrm>
          <a:ln>
            <a:solidFill>
              <a:schemeClr val="tx1"/>
            </a:solidFill>
            <a:miter lim="800000"/>
            <a:headEnd/>
            <a:tailEnd/>
          </a:ln>
        </p:spPr>
        <p:txBody>
          <a:bodyPr/>
          <a:lstStyle/>
          <a:p>
            <a:pPr marL="84994" indent="-84994">
              <a:lnSpc>
                <a:spcPct val="90000"/>
              </a:lnSpc>
            </a:pPr>
            <a:r>
              <a:rPr lang="fr-FR" altLang="fr-FR" sz="2215"/>
              <a:t>A firm decides to invest into a new project which will become its only one. </a:t>
            </a:r>
          </a:p>
          <a:p>
            <a:pPr marL="84994" indent="-84994">
              <a:lnSpc>
                <a:spcPct val="90000"/>
              </a:lnSpc>
            </a:pPr>
            <a:r>
              <a:rPr lang="fr-FR" altLang="fr-FR" sz="2215"/>
              <a:t>The managers would like to measure on a </a:t>
            </a:r>
            <a:r>
              <a:rPr lang="fr-FR" altLang="fr-FR" sz="2215" b="1"/>
              <a:t>yearly basis </a:t>
            </a:r>
            <a:r>
              <a:rPr lang="fr-FR" altLang="fr-FR" sz="2215"/>
              <a:t>the value created by this new project.</a:t>
            </a:r>
          </a:p>
          <a:p>
            <a:pPr marL="84994" indent="-84994">
              <a:lnSpc>
                <a:spcPct val="90000"/>
              </a:lnSpc>
            </a:pPr>
            <a:r>
              <a:rPr lang="fr-FR" altLang="fr-FR" sz="2215"/>
              <a:t>Initial invested capital : </a:t>
            </a:r>
            <a:r>
              <a:rPr lang="fr-FR" altLang="fr-FR" sz="2215" b="1"/>
              <a:t>1100</a:t>
            </a:r>
            <a:r>
              <a:rPr lang="fr-FR" altLang="fr-FR" sz="2215"/>
              <a:t> (</a:t>
            </a:r>
            <a:r>
              <a:rPr lang="fr-FR" altLang="fr-FR" sz="2215" b="1"/>
              <a:t>1000</a:t>
            </a:r>
            <a:r>
              <a:rPr lang="fr-FR" altLang="fr-FR" sz="2215"/>
              <a:t> in fixed assets and </a:t>
            </a:r>
            <a:r>
              <a:rPr lang="fr-FR" altLang="fr-FR" sz="2215" b="1"/>
              <a:t>100</a:t>
            </a:r>
            <a:r>
              <a:rPr lang="fr-FR" altLang="fr-FR" sz="2215"/>
              <a:t> in working capital)</a:t>
            </a:r>
          </a:p>
          <a:p>
            <a:pPr marL="84994" indent="-84994">
              <a:lnSpc>
                <a:spcPct val="90000"/>
              </a:lnSpc>
            </a:pPr>
            <a:r>
              <a:rPr lang="fr-FR" altLang="fr-FR" sz="2215"/>
              <a:t>Asset life : </a:t>
            </a:r>
            <a:r>
              <a:rPr lang="fr-FR" altLang="fr-FR" sz="2215" b="1"/>
              <a:t>5</a:t>
            </a:r>
            <a:r>
              <a:rPr lang="fr-FR" altLang="fr-FR" sz="2215"/>
              <a:t> years (no terminal value)</a:t>
            </a:r>
          </a:p>
          <a:p>
            <a:pPr marL="84994" indent="-84994">
              <a:lnSpc>
                <a:spcPct val="90000"/>
              </a:lnSpc>
            </a:pPr>
            <a:r>
              <a:rPr lang="fr-FR" altLang="fr-FR" sz="2215"/>
              <a:t>Annual EBIT after Tax : </a:t>
            </a:r>
            <a:r>
              <a:rPr lang="fr-FR" altLang="fr-FR" sz="2215" b="1"/>
              <a:t>200</a:t>
            </a:r>
          </a:p>
          <a:p>
            <a:pPr marL="84994" indent="-84994">
              <a:lnSpc>
                <a:spcPct val="90000"/>
              </a:lnSpc>
            </a:pPr>
            <a:r>
              <a:rPr lang="fr-FR" altLang="fr-FR" sz="2215"/>
              <a:t>Annual depreciation : </a:t>
            </a:r>
            <a:r>
              <a:rPr lang="fr-FR" altLang="fr-FR" sz="2215" b="1"/>
              <a:t>100</a:t>
            </a:r>
          </a:p>
          <a:p>
            <a:pPr marL="84994" indent="-84994">
              <a:lnSpc>
                <a:spcPct val="90000"/>
              </a:lnSpc>
            </a:pPr>
            <a:r>
              <a:rPr lang="fr-FR" altLang="fr-FR" sz="2215"/>
              <a:t>WACC : </a:t>
            </a:r>
            <a:r>
              <a:rPr lang="fr-FR" altLang="fr-FR" sz="2215" b="1"/>
              <a:t>10%</a:t>
            </a:r>
          </a:p>
          <a:p>
            <a:pPr marL="84994" indent="-84994">
              <a:lnSpc>
                <a:spcPct val="90000"/>
              </a:lnSpc>
            </a:pPr>
            <a:r>
              <a:rPr lang="fr-FR" altLang="fr-FR" sz="2215"/>
              <a:t>No change in working capital needs during the life of the project</a:t>
            </a:r>
          </a:p>
          <a:p>
            <a:pPr marL="84994" indent="-84994">
              <a:lnSpc>
                <a:spcPct val="90000"/>
              </a:lnSpc>
            </a:pPr>
            <a:r>
              <a:rPr lang="fr-FR" altLang="fr-FR" sz="2215"/>
              <a:t> Calculate NPV, ROCE, EVA® and CVA.</a:t>
            </a:r>
          </a:p>
          <a:p>
            <a:pPr marL="84994" indent="-84994">
              <a:lnSpc>
                <a:spcPct val="90000"/>
              </a:lnSpc>
            </a:pPr>
            <a:endParaRPr lang="fr-FR" altLang="fr-FR" sz="2215"/>
          </a:p>
          <a:p>
            <a:pPr marL="84994" indent="-84994">
              <a:lnSpc>
                <a:spcPct val="90000"/>
              </a:lnSpc>
            </a:pPr>
            <a:endParaRPr lang="fr-FR" altLang="fr-FR" sz="2585"/>
          </a:p>
        </p:txBody>
      </p:sp>
      <p:sp>
        <p:nvSpPr>
          <p:cNvPr id="51204" name="Espace réservé de la date 1">
            <a:extLst>
              <a:ext uri="{FF2B5EF4-FFF2-40B4-BE49-F238E27FC236}">
                <a16:creationId xmlns:a16="http://schemas.microsoft.com/office/drawing/2014/main" id="{101A32A6-9D85-42F7-8BC5-E71EC4F7BD36}"/>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292"/>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a:extLst>
              <a:ext uri="{FF2B5EF4-FFF2-40B4-BE49-F238E27FC236}">
                <a16:creationId xmlns:a16="http://schemas.microsoft.com/office/drawing/2014/main" id="{2720FBBC-0923-4758-8DDD-A1E6172DB57F}"/>
              </a:ext>
            </a:extLst>
          </p:cNvPr>
          <p:cNvSpPr>
            <a:spLocks noGrp="1" noChangeArrowheads="1"/>
          </p:cNvSpPr>
          <p:nvPr>
            <p:ph type="title"/>
          </p:nvPr>
        </p:nvSpPr>
        <p:spPr>
          <a:xfrm>
            <a:off x="628651" y="620689"/>
            <a:ext cx="7886700" cy="985374"/>
          </a:xfrm>
          <a:solidFill>
            <a:schemeClr val="accent5">
              <a:lumMod val="20000"/>
              <a:lumOff val="80000"/>
            </a:schemeClr>
          </a:solidFill>
          <a:ln>
            <a:solidFill>
              <a:schemeClr val="tx1"/>
            </a:solidFill>
          </a:ln>
        </p:spPr>
        <p:txBody>
          <a:bodyPr>
            <a:normAutofit/>
          </a:bodyPr>
          <a:lstStyle/>
          <a:p>
            <a:pPr>
              <a:defRPr/>
            </a:pPr>
            <a:r>
              <a:rPr lang="fr-FR" altLang="fr-FR" sz="2400" b="1" dirty="0"/>
              <a:t>ROA, ROE, EVA®, WACC, </a:t>
            </a:r>
            <a:r>
              <a:rPr lang="fr-FR" altLang="fr-FR" sz="2400" b="1" dirty="0" err="1"/>
              <a:t>growth</a:t>
            </a:r>
            <a:r>
              <a:rPr lang="fr-FR" altLang="fr-FR" sz="2400" b="1" dirty="0"/>
              <a:t>, </a:t>
            </a:r>
            <a:r>
              <a:rPr lang="fr-FR" altLang="fr-FR" sz="2400" b="1" dirty="0" err="1"/>
              <a:t>pay</a:t>
            </a:r>
            <a:r>
              <a:rPr lang="fr-FR" altLang="fr-FR" sz="2400" b="1" dirty="0"/>
              <a:t> out and </a:t>
            </a:r>
            <a:r>
              <a:rPr lang="fr-FR" altLang="fr-FR" sz="2400" b="1" dirty="0" err="1"/>
              <a:t>investment</a:t>
            </a:r>
            <a:r>
              <a:rPr lang="fr-FR" altLang="fr-FR" sz="2400" b="1" dirty="0"/>
              <a:t> rate</a:t>
            </a:r>
          </a:p>
        </p:txBody>
      </p:sp>
      <p:sp>
        <p:nvSpPr>
          <p:cNvPr id="3" name="Espace réservé du contenu 2">
            <a:extLst>
              <a:ext uri="{FF2B5EF4-FFF2-40B4-BE49-F238E27FC236}">
                <a16:creationId xmlns:a16="http://schemas.microsoft.com/office/drawing/2014/main" id="{9681C1A9-5700-4E78-9A74-4DE5FD490888}"/>
              </a:ext>
            </a:extLst>
          </p:cNvPr>
          <p:cNvSpPr>
            <a:spLocks noGrp="1"/>
          </p:cNvSpPr>
          <p:nvPr>
            <p:ph idx="1"/>
          </p:nvPr>
        </p:nvSpPr>
        <p:spPr>
          <a:xfrm>
            <a:off x="685800" y="1685192"/>
            <a:ext cx="7886700" cy="3938954"/>
          </a:xfrm>
          <a:solidFill>
            <a:schemeClr val="accent5">
              <a:lumMod val="20000"/>
              <a:lumOff val="80000"/>
            </a:schemeClr>
          </a:solidFill>
          <a:ln>
            <a:solidFill>
              <a:schemeClr val="tx1"/>
            </a:solidFill>
          </a:ln>
        </p:spPr>
        <p:txBody>
          <a:bodyPr>
            <a:normAutofit/>
          </a:bodyPr>
          <a:lstStyle/>
          <a:p>
            <a:pPr marL="0" indent="0">
              <a:buNone/>
              <a:defRPr/>
            </a:pPr>
            <a:endParaRPr lang="fr-FR" sz="2000" dirty="0"/>
          </a:p>
          <a:p>
            <a:pPr marL="0" indent="0">
              <a:buNone/>
              <a:defRPr/>
            </a:pPr>
            <a:r>
              <a:rPr lang="fr-FR" sz="2000" dirty="0"/>
              <a:t>EBIT AFTER TAXES: 20 millions USD </a:t>
            </a:r>
          </a:p>
          <a:p>
            <a:pPr marL="0" indent="0">
              <a:buNone/>
              <a:defRPr/>
            </a:pPr>
            <a:r>
              <a:rPr lang="fr-FR" sz="2000" dirty="0"/>
              <a:t>Book value of </a:t>
            </a:r>
            <a:r>
              <a:rPr lang="fr-FR" sz="2000" dirty="0" err="1"/>
              <a:t>debt</a:t>
            </a:r>
            <a:r>
              <a:rPr lang="fr-FR" sz="2000" dirty="0"/>
              <a:t>: 200 millions USD.</a:t>
            </a:r>
          </a:p>
          <a:p>
            <a:pPr marL="0" indent="0">
              <a:buNone/>
              <a:defRPr/>
            </a:pPr>
            <a:r>
              <a:rPr lang="fr-FR" sz="2000" dirty="0"/>
              <a:t>Book Value of </a:t>
            </a:r>
            <a:r>
              <a:rPr lang="fr-FR" sz="2000" dirty="0" err="1"/>
              <a:t>Equities</a:t>
            </a:r>
            <a:r>
              <a:rPr lang="fr-FR" sz="2000" dirty="0"/>
              <a:t>: 150 millions USD.</a:t>
            </a:r>
          </a:p>
          <a:p>
            <a:pPr marL="0" indent="0">
              <a:buNone/>
              <a:defRPr/>
            </a:pPr>
            <a:r>
              <a:rPr lang="fr-FR" sz="2000" dirty="0" err="1"/>
              <a:t>Corporate</a:t>
            </a:r>
            <a:r>
              <a:rPr lang="fr-FR" sz="2000" dirty="0"/>
              <a:t> </a:t>
            </a:r>
            <a:r>
              <a:rPr lang="fr-FR" sz="2000" dirty="0" err="1"/>
              <a:t>tax</a:t>
            </a:r>
            <a:r>
              <a:rPr lang="fr-FR" sz="2000" dirty="0"/>
              <a:t> rate: 30%.</a:t>
            </a:r>
          </a:p>
          <a:p>
            <a:pPr marL="0" indent="0">
              <a:buNone/>
              <a:defRPr/>
            </a:pPr>
            <a:r>
              <a:rPr lang="fr-FR" sz="2000" dirty="0"/>
              <a:t>YTD (</a:t>
            </a:r>
            <a:r>
              <a:rPr lang="fr-FR" sz="2000" dirty="0" err="1"/>
              <a:t>Yield</a:t>
            </a:r>
            <a:r>
              <a:rPr lang="fr-FR" sz="2000" dirty="0"/>
              <a:t> to </a:t>
            </a:r>
            <a:r>
              <a:rPr lang="fr-FR" sz="2000" dirty="0" err="1"/>
              <a:t>Debt</a:t>
            </a:r>
            <a:r>
              <a:rPr lang="fr-FR" sz="2000" dirty="0"/>
              <a:t>): 4% (per </a:t>
            </a:r>
            <a:r>
              <a:rPr lang="fr-FR" sz="2000" dirty="0" err="1"/>
              <a:t>year</a:t>
            </a:r>
            <a:r>
              <a:rPr lang="fr-FR" sz="2000" dirty="0"/>
              <a:t>).</a:t>
            </a:r>
          </a:p>
          <a:p>
            <a:pPr marL="0" indent="0">
              <a:buNone/>
              <a:defRPr/>
            </a:pPr>
            <a:r>
              <a:rPr lang="fr-FR" sz="2000" dirty="0"/>
              <a:t>BETA </a:t>
            </a:r>
            <a:r>
              <a:rPr lang="fr-FR" sz="2000" dirty="0" err="1"/>
              <a:t>equities</a:t>
            </a:r>
            <a:r>
              <a:rPr lang="fr-FR" sz="2000" dirty="0"/>
              <a:t>: 1.2</a:t>
            </a:r>
          </a:p>
          <a:p>
            <a:pPr marL="0" indent="0">
              <a:buNone/>
              <a:defRPr/>
            </a:pPr>
            <a:r>
              <a:rPr lang="fr-FR" sz="2000" dirty="0" err="1"/>
              <a:t>Tbill</a:t>
            </a:r>
            <a:r>
              <a:rPr lang="fr-FR" sz="2000" dirty="0"/>
              <a:t> rate: 2% and MRP : 6%</a:t>
            </a:r>
          </a:p>
          <a:p>
            <a:pPr marL="0" indent="0">
              <a:buNone/>
              <a:defRPr/>
            </a:pPr>
            <a:r>
              <a:rPr lang="fr-FR" sz="2000" dirty="0"/>
              <a:t>Target </a:t>
            </a:r>
            <a:r>
              <a:rPr lang="fr-FR" sz="2000" dirty="0" err="1"/>
              <a:t>gearing</a:t>
            </a:r>
            <a:r>
              <a:rPr lang="fr-FR" sz="2000" dirty="0"/>
              <a:t> ratio : 40%</a:t>
            </a:r>
          </a:p>
          <a:p>
            <a:pPr marL="0" indent="0">
              <a:buNone/>
              <a:defRPr/>
            </a:pPr>
            <a:r>
              <a:rPr lang="fr-FR" sz="2000" dirty="0"/>
              <a:t>Terminal </a:t>
            </a:r>
            <a:r>
              <a:rPr lang="fr-FR" sz="2000" dirty="0" err="1"/>
              <a:t>Growth</a:t>
            </a:r>
            <a:r>
              <a:rPr lang="fr-FR" sz="2000" dirty="0"/>
              <a:t> rate : 3% a </a:t>
            </a:r>
            <a:r>
              <a:rPr lang="fr-FR" sz="2000" dirty="0" err="1"/>
              <a:t>year</a:t>
            </a:r>
            <a:endParaRPr lang="fr-FR" sz="2000" dirty="0"/>
          </a:p>
          <a:p>
            <a:pPr>
              <a:buFontTx/>
              <a:buChar char="-"/>
              <a:defRPr/>
            </a:pPr>
            <a:endParaRPr lang="fr-FR" sz="1500" dirty="0"/>
          </a:p>
        </p:txBody>
      </p:sp>
      <p:sp>
        <p:nvSpPr>
          <p:cNvPr id="9220" name="Espace réservé de la date 3">
            <a:extLst>
              <a:ext uri="{FF2B5EF4-FFF2-40B4-BE49-F238E27FC236}">
                <a16:creationId xmlns:a16="http://schemas.microsoft.com/office/drawing/2014/main" id="{DD7C76A3-C6B8-451E-8633-5CF62BABC688}"/>
              </a:ext>
            </a:extLst>
          </p:cNvPr>
          <p:cNvSpPr>
            <a:spLocks noGrp="1"/>
          </p:cNvSpPr>
          <p:nvPr>
            <p:ph type="dt" sz="quarter" idx="10"/>
          </p:nvPr>
        </p:nvSpPr>
        <p:spPr bwMode="auto">
          <a:xfrm>
            <a:off x="0" y="6400800"/>
            <a:ext cx="206375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0B8E8CFE-5237-4E63-949F-92089075F77B}" type="datetime1">
              <a:rPr lang="fr-FR" smtClean="0"/>
              <a:pPr>
                <a:spcBef>
                  <a:spcPct val="0"/>
                </a:spcBef>
                <a:buFontTx/>
                <a:buNone/>
                <a:defRPr/>
              </a:pPr>
              <a:t>15/09/2021</a:t>
            </a:fld>
            <a:endParaRPr lang="en-US" altLang="fr-FR" sz="10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numéro de diapositive 2">
            <a:extLst>
              <a:ext uri="{FF2B5EF4-FFF2-40B4-BE49-F238E27FC236}">
                <a16:creationId xmlns:a16="http://schemas.microsoft.com/office/drawing/2014/main" id="{1886F323-4824-4747-B406-DF4D876B2461}"/>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AAFA9081-345E-4283-A336-A2D348C4C7FC}" type="slidenum">
              <a:rPr lang="fr-FR" altLang="fr-FR" sz="1400" smtClean="0"/>
              <a:pPr algn="ctr">
                <a:spcBef>
                  <a:spcPct val="0"/>
                </a:spcBef>
                <a:buFontTx/>
                <a:buNone/>
              </a:pPr>
              <a:t>9</a:t>
            </a:fld>
            <a:endParaRPr lang="fr-FR" altLang="fr-FR" sz="1400"/>
          </a:p>
        </p:txBody>
      </p:sp>
      <p:sp>
        <p:nvSpPr>
          <p:cNvPr id="13315" name="Rectangle 4">
            <a:extLst>
              <a:ext uri="{FF2B5EF4-FFF2-40B4-BE49-F238E27FC236}">
                <a16:creationId xmlns:a16="http://schemas.microsoft.com/office/drawing/2014/main" id="{9C5DDFF7-4759-4375-8093-E86851D09287}"/>
              </a:ext>
            </a:extLst>
          </p:cNvPr>
          <p:cNvSpPr>
            <a:spLocks noChangeArrowheads="1"/>
          </p:cNvSpPr>
          <p:nvPr/>
        </p:nvSpPr>
        <p:spPr bwMode="auto">
          <a:xfrm>
            <a:off x="683568" y="339046"/>
            <a:ext cx="8137525" cy="461665"/>
          </a:xfrm>
          <a:prstGeom prst="rect">
            <a:avLst/>
          </a:prstGeom>
          <a:solidFill>
            <a:schemeClr val="accent5">
              <a:lumMod val="20000"/>
              <a:lumOff val="80000"/>
            </a:schemeClr>
          </a:solidFill>
          <a:ln w="9525" algn="ctr">
            <a:solidFill>
              <a:srgbClr val="0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fr-FR" sz="2400" b="1" dirty="0">
                <a:solidFill>
                  <a:srgbClr val="003366"/>
                </a:solidFill>
              </a:rPr>
              <a:t>The Balance-Sheet Model of the Firm (2/3)</a:t>
            </a:r>
            <a:endParaRPr lang="fr-FR" altLang="fr-FR" sz="2400" b="1" dirty="0">
              <a:solidFill>
                <a:srgbClr val="003366"/>
              </a:solidFill>
            </a:endParaRPr>
          </a:p>
        </p:txBody>
      </p:sp>
      <p:sp>
        <p:nvSpPr>
          <p:cNvPr id="13316" name="Text Box 5">
            <a:extLst>
              <a:ext uri="{FF2B5EF4-FFF2-40B4-BE49-F238E27FC236}">
                <a16:creationId xmlns:a16="http://schemas.microsoft.com/office/drawing/2014/main" id="{829A6107-E6BF-4BE6-8583-F69C193EB61C}"/>
              </a:ext>
            </a:extLst>
          </p:cNvPr>
          <p:cNvSpPr txBox="1">
            <a:spLocks noChangeArrowheads="1"/>
          </p:cNvSpPr>
          <p:nvPr/>
        </p:nvSpPr>
        <p:spPr bwMode="auto">
          <a:xfrm>
            <a:off x="1042988" y="1341438"/>
            <a:ext cx="784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fr-FR" sz="1800" u="sng"/>
              <a:t>The Financing Policy</a:t>
            </a:r>
          </a:p>
        </p:txBody>
      </p:sp>
      <p:sp>
        <p:nvSpPr>
          <p:cNvPr id="233479" name="Text Box 7">
            <a:extLst>
              <a:ext uri="{FF2B5EF4-FFF2-40B4-BE49-F238E27FC236}">
                <a16:creationId xmlns:a16="http://schemas.microsoft.com/office/drawing/2014/main" id="{F9CDE403-DC6F-46EF-B6F5-1E49D79BFC23}"/>
              </a:ext>
            </a:extLst>
          </p:cNvPr>
          <p:cNvSpPr txBox="1">
            <a:spLocks noChangeArrowheads="1"/>
          </p:cNvSpPr>
          <p:nvPr/>
        </p:nvSpPr>
        <p:spPr bwMode="auto">
          <a:xfrm>
            <a:off x="3384550" y="3470275"/>
            <a:ext cx="24384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fr-FR" sz="2500" dirty="0"/>
              <a:t>How can the firm raise the money for the required investments?</a:t>
            </a:r>
          </a:p>
        </p:txBody>
      </p:sp>
      <p:sp>
        <p:nvSpPr>
          <p:cNvPr id="233480" name="AutoShape 8">
            <a:extLst>
              <a:ext uri="{FF2B5EF4-FFF2-40B4-BE49-F238E27FC236}">
                <a16:creationId xmlns:a16="http://schemas.microsoft.com/office/drawing/2014/main" id="{C99A2E17-C2BD-4F4A-AF54-576227B937A9}"/>
              </a:ext>
            </a:extLst>
          </p:cNvPr>
          <p:cNvSpPr>
            <a:spLocks/>
          </p:cNvSpPr>
          <p:nvPr/>
        </p:nvSpPr>
        <p:spPr bwMode="auto">
          <a:xfrm>
            <a:off x="5670550" y="2033588"/>
            <a:ext cx="762000" cy="4419600"/>
          </a:xfrm>
          <a:prstGeom prst="leftBrace">
            <a:avLst>
              <a:gd name="adj1" fmla="val 48333"/>
              <a:gd name="adj2" fmla="val 50000"/>
            </a:avLst>
          </a:prstGeom>
          <a:noFill/>
          <a:ln w="38100">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fr-FR" altLang="fr-FR" sz="1800"/>
          </a:p>
        </p:txBody>
      </p:sp>
      <p:sp>
        <p:nvSpPr>
          <p:cNvPr id="13319" name="Text Box 9">
            <a:extLst>
              <a:ext uri="{FF2B5EF4-FFF2-40B4-BE49-F238E27FC236}">
                <a16:creationId xmlns:a16="http://schemas.microsoft.com/office/drawing/2014/main" id="{1F553B5D-C38D-4030-A41F-D8105D3448C9}"/>
              </a:ext>
            </a:extLst>
          </p:cNvPr>
          <p:cNvSpPr txBox="1">
            <a:spLocks noChangeArrowheads="1"/>
          </p:cNvSpPr>
          <p:nvPr/>
        </p:nvSpPr>
        <p:spPr bwMode="auto">
          <a:xfrm>
            <a:off x="1403350" y="2052638"/>
            <a:ext cx="1981200" cy="1917700"/>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Current Assets</a:t>
            </a:r>
          </a:p>
          <a:p>
            <a:pPr>
              <a:spcBef>
                <a:spcPct val="50000"/>
              </a:spcBef>
              <a:buFontTx/>
              <a:buNone/>
            </a:pPr>
            <a:endParaRPr lang="en-US" altLang="fr-FR" sz="2400">
              <a:solidFill>
                <a:schemeClr val="bg2"/>
              </a:solidFill>
            </a:endParaRPr>
          </a:p>
        </p:txBody>
      </p:sp>
      <p:sp>
        <p:nvSpPr>
          <p:cNvPr id="13320" name="Text Box 10">
            <a:extLst>
              <a:ext uri="{FF2B5EF4-FFF2-40B4-BE49-F238E27FC236}">
                <a16:creationId xmlns:a16="http://schemas.microsoft.com/office/drawing/2014/main" id="{7AEDC430-F2D5-4993-8DB8-46A247791C9A}"/>
              </a:ext>
            </a:extLst>
          </p:cNvPr>
          <p:cNvSpPr txBox="1">
            <a:spLocks noChangeArrowheads="1"/>
          </p:cNvSpPr>
          <p:nvPr/>
        </p:nvSpPr>
        <p:spPr bwMode="auto">
          <a:xfrm>
            <a:off x="1403350" y="4427538"/>
            <a:ext cx="1981200" cy="2100262"/>
          </a:xfrm>
          <a:prstGeom prst="rect">
            <a:avLst/>
          </a:prstGeom>
          <a:gradFill rotWithShape="0">
            <a:gsLst>
              <a:gs pos="0">
                <a:srgbClr val="FF9933"/>
              </a:gs>
              <a:gs pos="100000">
                <a:srgbClr val="B1011E"/>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Fixed Assets</a:t>
            </a:r>
          </a:p>
          <a:p>
            <a:pPr>
              <a:spcBef>
                <a:spcPct val="50000"/>
              </a:spcBef>
              <a:buFontTx/>
              <a:buNone/>
            </a:pPr>
            <a:endParaRPr lang="en-US" altLang="fr-FR" sz="2400">
              <a:solidFill>
                <a:schemeClr val="bg2"/>
              </a:solidFill>
            </a:endParaRPr>
          </a:p>
          <a:p>
            <a:pPr>
              <a:spcBef>
                <a:spcPct val="50000"/>
              </a:spcBef>
              <a:buFontTx/>
              <a:buNone/>
            </a:pPr>
            <a:endParaRPr lang="en-US" altLang="fr-FR" sz="2400">
              <a:solidFill>
                <a:schemeClr val="bg2"/>
              </a:solidFill>
            </a:endParaRPr>
          </a:p>
        </p:txBody>
      </p:sp>
      <p:sp>
        <p:nvSpPr>
          <p:cNvPr id="13321" name="Text Box 11">
            <a:extLst>
              <a:ext uri="{FF2B5EF4-FFF2-40B4-BE49-F238E27FC236}">
                <a16:creationId xmlns:a16="http://schemas.microsoft.com/office/drawing/2014/main" id="{45FEBDAA-6585-4FB8-A501-620C4489821F}"/>
              </a:ext>
            </a:extLst>
          </p:cNvPr>
          <p:cNvSpPr txBox="1">
            <a:spLocks noChangeArrowheads="1"/>
          </p:cNvSpPr>
          <p:nvPr/>
        </p:nvSpPr>
        <p:spPr bwMode="auto">
          <a:xfrm>
            <a:off x="6661150" y="4579938"/>
            <a:ext cx="1981200" cy="19177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fr-FR" sz="2400">
              <a:solidFill>
                <a:schemeClr val="bg2"/>
              </a:solidFill>
            </a:endParaRPr>
          </a:p>
          <a:p>
            <a:pPr>
              <a:spcBef>
                <a:spcPct val="50000"/>
              </a:spcBef>
              <a:buFontTx/>
              <a:buNone/>
            </a:pPr>
            <a:r>
              <a:rPr lang="en-US" altLang="fr-FR" sz="2400">
                <a:solidFill>
                  <a:schemeClr val="bg2"/>
                </a:solidFill>
              </a:rPr>
              <a:t>Shareholders’ Equity</a:t>
            </a:r>
          </a:p>
          <a:p>
            <a:pPr>
              <a:spcBef>
                <a:spcPct val="50000"/>
              </a:spcBef>
              <a:buFontTx/>
              <a:buNone/>
            </a:pPr>
            <a:endParaRPr lang="en-US" altLang="fr-FR" sz="2400">
              <a:solidFill>
                <a:schemeClr val="bg2"/>
              </a:solidFill>
            </a:endParaRPr>
          </a:p>
        </p:txBody>
      </p:sp>
      <p:sp>
        <p:nvSpPr>
          <p:cNvPr id="13322" name="Text Box 12">
            <a:extLst>
              <a:ext uri="{FF2B5EF4-FFF2-40B4-BE49-F238E27FC236}">
                <a16:creationId xmlns:a16="http://schemas.microsoft.com/office/drawing/2014/main" id="{4F887AA5-01FF-4316-87BC-B0E25F1B79D2}"/>
              </a:ext>
            </a:extLst>
          </p:cNvPr>
          <p:cNvSpPr txBox="1">
            <a:spLocks noChangeArrowheads="1"/>
          </p:cNvSpPr>
          <p:nvPr/>
        </p:nvSpPr>
        <p:spPr bwMode="auto">
          <a:xfrm>
            <a:off x="6661150" y="1989138"/>
            <a:ext cx="1981200" cy="822325"/>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fr-FR" sz="2400">
                <a:solidFill>
                  <a:schemeClr val="bg2"/>
                </a:solidFill>
              </a:rPr>
              <a:t>Current Liabilities</a:t>
            </a:r>
          </a:p>
        </p:txBody>
      </p:sp>
      <p:sp>
        <p:nvSpPr>
          <p:cNvPr id="13323" name="Text Box 13">
            <a:extLst>
              <a:ext uri="{FF2B5EF4-FFF2-40B4-BE49-F238E27FC236}">
                <a16:creationId xmlns:a16="http://schemas.microsoft.com/office/drawing/2014/main" id="{48E37CDC-034D-44D5-9273-9C001E0029A7}"/>
              </a:ext>
            </a:extLst>
          </p:cNvPr>
          <p:cNvSpPr txBox="1">
            <a:spLocks noChangeArrowheads="1"/>
          </p:cNvSpPr>
          <p:nvPr/>
        </p:nvSpPr>
        <p:spPr bwMode="auto">
          <a:xfrm>
            <a:off x="6661150" y="2979738"/>
            <a:ext cx="1981200" cy="1295400"/>
          </a:xfrm>
          <a:prstGeom prst="rect">
            <a:avLst/>
          </a:prstGeom>
          <a:gradFill rotWithShape="0">
            <a:gsLst>
              <a:gs pos="0">
                <a:srgbClr val="FF9933"/>
              </a:gs>
              <a:gs pos="100000">
                <a:srgbClr val="990000"/>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br>
              <a:rPr lang="en-US" altLang="fr-FR" sz="1600">
                <a:solidFill>
                  <a:schemeClr val="bg2"/>
                </a:solidFill>
              </a:rPr>
            </a:br>
            <a:r>
              <a:rPr lang="en-US" altLang="fr-FR" sz="2400">
                <a:solidFill>
                  <a:schemeClr val="bg2"/>
                </a:solidFill>
              </a:rPr>
              <a:t>Long-Term Debt</a:t>
            </a:r>
          </a:p>
          <a:p>
            <a:pPr>
              <a:spcBef>
                <a:spcPct val="50000"/>
              </a:spcBef>
              <a:buFontTx/>
              <a:buNone/>
            </a:pPr>
            <a:endParaRPr lang="en-US" altLang="fr-FR" sz="1000">
              <a:solidFill>
                <a:schemeClr val="bg2"/>
              </a:solidFill>
            </a:endParaRPr>
          </a:p>
        </p:txBody>
      </p:sp>
      <p:sp>
        <p:nvSpPr>
          <p:cNvPr id="13324" name="Espace réservé de la date 1">
            <a:extLst>
              <a:ext uri="{FF2B5EF4-FFF2-40B4-BE49-F238E27FC236}">
                <a16:creationId xmlns:a16="http://schemas.microsoft.com/office/drawing/2014/main" id="{B3EFB581-62E8-4DEC-BE4A-0F1B27243EA7}"/>
              </a:ext>
            </a:extLst>
          </p:cNvPr>
          <p:cNvSpPr>
            <a:spLocks noGrp="1"/>
          </p:cNvSpPr>
          <p:nvPr>
            <p:ph type="dt" sz="quarter" idx="10"/>
          </p:nvPr>
        </p:nvSpPr>
        <p:spPr bwMode="auto">
          <a:xfrm>
            <a:off x="45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
        <p:nvSpPr>
          <p:cNvPr id="13325" name="Espace réservé du pied de page 2">
            <a:extLst>
              <a:ext uri="{FF2B5EF4-FFF2-40B4-BE49-F238E27FC236}">
                <a16:creationId xmlns:a16="http://schemas.microsoft.com/office/drawing/2014/main" id="{7A18E060-4E7D-4016-88E3-ADF9CFB7DC9E}"/>
              </a:ext>
            </a:extLst>
          </p:cNvPr>
          <p:cNvSpPr>
            <a:spLocks noGrp="1"/>
          </p:cNvSpPr>
          <p:nvPr>
            <p:ph type="ftr" sz="quarter" idx="11"/>
          </p:nvPr>
        </p:nvSpPr>
        <p:spPr bwMode="auto">
          <a:xfrm>
            <a:off x="3124200" y="6245225"/>
            <a:ext cx="2895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pPr>
            <a:endParaRPr lang="fr-FR" altLang="fr-FR"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checkerboard(across)">
                                      <p:cBhvr>
                                        <p:cTn id="7" dur="500"/>
                                        <p:tgtEl>
                                          <p:spTgt spid="233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480"/>
                                        </p:tgtEl>
                                        <p:attrNameLst>
                                          <p:attrName>style.visibility</p:attrName>
                                        </p:attrNameLst>
                                      </p:cBhvr>
                                      <p:to>
                                        <p:strVal val="visible"/>
                                      </p:to>
                                    </p:set>
                                    <p:animEffect transition="in" filter="dissolve">
                                      <p:cBhvr>
                                        <p:cTn id="12" dur="1000"/>
                                        <p:tgtEl>
                                          <p:spTgt spid="23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p:bldP spid="23348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61258</TotalTime>
  <Words>6956</Words>
  <Application>Microsoft Office PowerPoint</Application>
  <PresentationFormat>Affichage à l'écran (4:3)</PresentationFormat>
  <Paragraphs>1048</Paragraphs>
  <Slides>81</Slides>
  <Notes>52</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5</vt:i4>
      </vt:variant>
      <vt:variant>
        <vt:lpstr>Titres des diapositives</vt:lpstr>
      </vt:variant>
      <vt:variant>
        <vt:i4>81</vt:i4>
      </vt:variant>
    </vt:vector>
  </HeadingPairs>
  <TitlesOfParts>
    <vt:vector size="97" baseType="lpstr">
      <vt:lpstr>Arial</vt:lpstr>
      <vt:lpstr>Arial Narrow</vt:lpstr>
      <vt:lpstr>Book Antiqua</vt:lpstr>
      <vt:lpstr>Courier New</vt:lpstr>
      <vt:lpstr>EYlogo</vt:lpstr>
      <vt:lpstr>Monotype Sorts</vt:lpstr>
      <vt:lpstr>Symbol</vt:lpstr>
      <vt:lpstr>Times</vt:lpstr>
      <vt:lpstr>Times New Roman</vt:lpstr>
      <vt:lpstr>Wingdings</vt:lpstr>
      <vt:lpstr>Conception personnalisée</vt:lpstr>
      <vt:lpstr>Equation</vt:lpstr>
      <vt:lpstr>Équation</vt:lpstr>
      <vt:lpstr>Chart</vt:lpstr>
      <vt:lpstr>Graphique</vt:lpstr>
      <vt:lpstr>Document</vt:lpstr>
      <vt:lpstr>Présentation PowerPoint</vt:lpstr>
      <vt:lpstr>Corporate finance and financial management </vt:lpstr>
      <vt:lpstr>Présentation PowerPoint</vt:lpstr>
      <vt:lpstr>Présentation PowerPoint</vt:lpstr>
      <vt:lpstr>Présentation PowerPoint</vt:lpstr>
      <vt:lpstr>A few considerations before starting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Corporate finance and financial management  Part 1 : Investing and financing (a primer)</vt:lpstr>
      <vt:lpstr>Future Value</vt:lpstr>
      <vt:lpstr>Présentation PowerPoint</vt:lpstr>
      <vt:lpstr>Présentation PowerPoint</vt:lpstr>
      <vt:lpstr>Présentation PowerPoint</vt:lpstr>
      <vt:lpstr>Présentation PowerPoint</vt:lpstr>
      <vt:lpstr>Présentation PowerPoint</vt:lpstr>
      <vt:lpstr>Useful for valuation</vt:lpstr>
      <vt:lpstr>Présentation PowerPoint</vt:lpstr>
      <vt:lpstr>Présentation PowerPoint</vt:lpstr>
      <vt:lpstr>Calculating Cash Flows</vt:lpstr>
      <vt:lpstr>Cash flows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Classes of stock</vt:lpstr>
      <vt:lpstr>Corporate finance and financial management  Part 2 : Cost of capital and Discount Rates for projects (a primer)</vt:lpstr>
      <vt:lpstr>Discount rates</vt:lpstr>
      <vt:lpstr>Beta: the basic idea</vt:lpstr>
      <vt:lpstr>Présentation PowerPoint</vt:lpstr>
      <vt:lpstr>Some betas</vt:lpstr>
      <vt:lpstr>CAPM Formula</vt:lpstr>
      <vt:lpstr>CAPM Security Market Line (SML)</vt:lpstr>
      <vt:lpstr>Cost of capital, WACC. </vt:lpstr>
      <vt:lpstr>Question</vt:lpstr>
      <vt:lpstr>Is WACC the real discount rate ?</vt:lpstr>
      <vt:lpstr>   Corporate finance and financial management  Part 3 : Short Term Financial Management and Value Creation  </vt:lpstr>
      <vt:lpstr>Learning Objectives</vt:lpstr>
      <vt:lpstr>Measuring Economic Profits</vt:lpstr>
      <vt:lpstr>Market Value Added</vt:lpstr>
      <vt:lpstr>Market Value Added (MVA)</vt:lpstr>
      <vt:lpstr>Calculating MVA -  Occidental Petroleum (OXY)</vt:lpstr>
      <vt:lpstr>Top Creators of Shareholder Value </vt:lpstr>
      <vt:lpstr>  Economic Value Added : EVA® www.sternstewart.com </vt:lpstr>
      <vt:lpstr>Calculating EVA® -  Occidental Petroleum (OXY)</vt:lpstr>
      <vt:lpstr>Calculating EVA®- Occidental Petroleum (OXY)</vt:lpstr>
      <vt:lpstr>More on EVA®</vt:lpstr>
      <vt:lpstr>ROA AND WACC</vt:lpstr>
      <vt:lpstr>EVA®</vt:lpstr>
      <vt:lpstr>EVA®</vt:lpstr>
      <vt:lpstr>EVA®</vt:lpstr>
      <vt:lpstr> A NEW LOOK AT PROFITABILITY </vt:lpstr>
      <vt:lpstr> A NEW LOOK AT PROFITABILITY</vt:lpstr>
      <vt:lpstr> A NEW LOOK AT PROFITABILITY</vt:lpstr>
      <vt:lpstr> A NEW LOOK AT PROFITABILITY</vt:lpstr>
      <vt:lpstr>RISK AND RETURN</vt:lpstr>
      <vt:lpstr> A NEW LOOK AT PROFITABILITY</vt:lpstr>
      <vt:lpstr>VALUE CREATION</vt:lpstr>
      <vt:lpstr>Présentation PowerPoint</vt:lpstr>
      <vt:lpstr>EVA®</vt:lpstr>
      <vt:lpstr>EVA®</vt:lpstr>
      <vt:lpstr>INTERNAL VALUE CREATION AND PERFORMANCE MEASUREMENT </vt:lpstr>
      <vt:lpstr>Présentation PowerPoint</vt:lpstr>
      <vt:lpstr>Using EVA - Limitations</vt:lpstr>
      <vt:lpstr>CFROI et CVA</vt:lpstr>
      <vt:lpstr>CFROI et CVA</vt:lpstr>
      <vt:lpstr>CFROI et CVA</vt:lpstr>
      <vt:lpstr>CFROI et CVA</vt:lpstr>
      <vt:lpstr>CFROI et CVA</vt:lpstr>
      <vt:lpstr>EVA® and CVA</vt:lpstr>
      <vt:lpstr>ROA, ROE, EVA®, WACC, growth, pay out and investment rate</vt:lpstr>
    </vt:vector>
  </TitlesOfParts>
  <Company>TOULOUSE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Fin1 - Chap1 - Prof version</dc:title>
  <dc:creator>Nicolas NALPAS</dc:creator>
  <cp:lastModifiedBy>VERDIE Jean-François</cp:lastModifiedBy>
  <cp:revision>954</cp:revision>
  <cp:lastPrinted>2019-10-13T08:29:13Z</cp:lastPrinted>
  <dcterms:created xsi:type="dcterms:W3CDTF">1998-12-10T08:39:40Z</dcterms:created>
  <dcterms:modified xsi:type="dcterms:W3CDTF">2021-09-15T04:54:57Z</dcterms:modified>
</cp:coreProperties>
</file>