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D6B08B-0B7D-4165-BE04-9DDE42E2C5D6}">
  <a:tblStyle styleId="{B1D6B08B-0B7D-4165-BE04-9DDE42E2C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ff1c40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ff1c40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ff1c402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ff1c402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ff1c402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ff1c402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ff1c402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ff1c402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ff1c402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ff1c402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ff1c402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ff1c402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srn.com/abstract=952289" TargetMode="External"/><Relationship Id="rId4" Type="http://schemas.openxmlformats.org/officeDocument/2006/relationships/hyperlink" Target="https://dx.doi.org/10.2139/ssrn.95228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 of Academic Paper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Financial Risk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TIMKIN Ernest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SADURNI Thomas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71200"/>
            <a:ext cx="70305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Gold a Hedge or a Safe Haven? An Analysis of Stocks, Bonds and Gold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5975"/>
            <a:ext cx="70305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Reference:</a:t>
            </a:r>
            <a:r>
              <a:rPr lang="fr" sz="1200"/>
              <a:t> </a:t>
            </a:r>
            <a:r>
              <a:rPr lang="fr" sz="1200">
                <a:solidFill>
                  <a:srgbClr val="505050"/>
                </a:solidFill>
                <a:highlight>
                  <a:srgbClr val="FFFFFF"/>
                </a:highlight>
              </a:rPr>
              <a:t>Baur, Dirk G. and Lucey, Brian M., Is Gold a Hedge or a Safe Haven? an Analysis of Stocks, Bonds and Gold (February 1, 2009). </a:t>
            </a:r>
            <a:endParaRPr sz="12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505050"/>
                </a:solidFill>
                <a:highlight>
                  <a:srgbClr val="FFFFFF"/>
                </a:highlight>
              </a:rPr>
              <a:t>SSRN link:</a:t>
            </a:r>
            <a:r>
              <a:rPr lang="fr" sz="12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r>
              <a:rPr lang="fr" sz="1200" u="sng">
                <a:solidFill>
                  <a:srgbClr val="505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https://ssrn.com/abstract=952289</a:t>
            </a:r>
            <a:r>
              <a:rPr lang="fr" sz="1200">
                <a:solidFill>
                  <a:srgbClr val="505050"/>
                </a:solidFill>
                <a:highlight>
                  <a:srgbClr val="FFFFFF"/>
                </a:highlight>
              </a:rPr>
              <a:t> or </a:t>
            </a:r>
            <a:r>
              <a:rPr lang="fr" sz="1200" u="sng">
                <a:solidFill>
                  <a:srgbClr val="50505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http://dx.doi.org/10.2139/ssrn.952289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Posted:</a:t>
            </a:r>
            <a:r>
              <a:rPr lang="fr" sz="1200"/>
              <a:t> 19 Dec 2006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Last revised:</a:t>
            </a:r>
            <a:r>
              <a:rPr lang="fr" sz="1200"/>
              <a:t> 1 Sep 2015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Number of pages:</a:t>
            </a:r>
            <a:r>
              <a:rPr lang="fr" sz="1200"/>
              <a:t> 29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Citations:</a:t>
            </a:r>
            <a:r>
              <a:rPr lang="fr" sz="1200"/>
              <a:t> 101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Authors:</a:t>
            </a:r>
            <a:r>
              <a:rPr lang="fr" sz="1200"/>
              <a:t>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91"/>
              <a:t>Dirk G. Baur</a:t>
            </a:r>
            <a:r>
              <a:rPr lang="fr" sz="1008"/>
              <a:t> - </a:t>
            </a:r>
            <a:r>
              <a:rPr lang="fr" sz="1008">
                <a:solidFill>
                  <a:srgbClr val="505050"/>
                </a:solidFill>
              </a:rPr>
              <a:t>University of Western Australia (Business School); Financial Research Network (FIRN)</a:t>
            </a:r>
            <a:endParaRPr sz="1008"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8">
                <a:solidFill>
                  <a:srgbClr val="505050"/>
                </a:solidFill>
              </a:rPr>
              <a:t>Brian M. Lucey</a:t>
            </a:r>
            <a:r>
              <a:rPr lang="fr" sz="1016">
                <a:solidFill>
                  <a:srgbClr val="505050"/>
                </a:solidFill>
              </a:rPr>
              <a:t> - Trinity Business School, Trinity College Dublin; Ho Chi Minh City University of Economics and Finance; Jiangxi University of Finance and Economics</a:t>
            </a:r>
            <a:endParaRPr sz="101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Objectives of the paper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Research question:</a:t>
            </a:r>
            <a:r>
              <a:rPr lang="fr" sz="1100"/>
              <a:t> Is gold a hedge against sudden changes in stock and bond returns, or does it instead have a subtly different property, that of being a safe haven?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Objectives:</a:t>
            </a:r>
            <a:endParaRPr b="1" sz="1100"/>
          </a:p>
          <a:p>
            <a:pPr indent="-159849" lvl="0" marL="26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fr" sz="1100"/>
              <a:t>To test whether the gold is a safe haven in relation to stocks</a:t>
            </a:r>
            <a:endParaRPr sz="1100"/>
          </a:p>
          <a:p>
            <a:pPr indent="-159849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fr" sz="1100"/>
              <a:t>To test whether the gold is a hedge in relation to stocks</a:t>
            </a:r>
            <a:endParaRPr sz="1100"/>
          </a:p>
          <a:p>
            <a:pPr indent="-159849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fr" sz="1100"/>
              <a:t>To test whether gold is a safe haven in relation to bonds</a:t>
            </a:r>
            <a:endParaRPr sz="1100"/>
          </a:p>
          <a:p>
            <a:pPr indent="-159849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fr" sz="1100"/>
              <a:t>To test whether gold is a hedge in relation to bonds</a:t>
            </a:r>
            <a:endParaRPr sz="1100"/>
          </a:p>
          <a:p>
            <a:pPr indent="-159849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fr" sz="1100"/>
              <a:t>To assess how profitable it is for investors to buy and sell gold during crises in relation to a portfolio evolution of all assets simultaneously </a:t>
            </a:r>
            <a:endParaRPr sz="1100"/>
          </a:p>
          <a:p>
            <a:pPr indent="-159849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fr" sz="1100"/>
              <a:t>To examine the differences and similarities of the role of gold in US, UK and Germany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1532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Markets:</a:t>
            </a:r>
            <a:r>
              <a:rPr lang="fr"/>
              <a:t> US, UK and Germany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Time Period:</a:t>
            </a:r>
            <a:r>
              <a:rPr lang="fr"/>
              <a:t> from November 30, 1995 until November 30, 2005 (10 years)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Daily prices:</a:t>
            </a:r>
            <a:r>
              <a:rPr lang="fr"/>
              <a:t> </a:t>
            </a:r>
            <a:endParaRPr/>
          </a:p>
          <a:p>
            <a:pPr indent="-153976" lvl="0" marL="26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MSCI (Morgan Stanley Capital International) stock indices</a:t>
            </a:r>
            <a:endParaRPr/>
          </a:p>
          <a:p>
            <a:pPr indent="-153976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MSCI </a:t>
            </a:r>
            <a:r>
              <a:rPr lang="fr"/>
              <a:t>(Morgan Stanley Capital International) </a:t>
            </a:r>
            <a:r>
              <a:rPr lang="fr"/>
              <a:t>bond indices (the </a:t>
            </a:r>
            <a:r>
              <a:rPr lang="fr"/>
              <a:t>sovereign total return indices with maturity 10+ years)</a:t>
            </a:r>
            <a:endParaRPr/>
          </a:p>
          <a:p>
            <a:pPr indent="-153976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US closing spot gold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Currency: </a:t>
            </a:r>
            <a:endParaRPr b="1"/>
          </a:p>
          <a:p>
            <a:pPr indent="-153976" lvl="0" marL="26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The stock and bond indices are in local currency (US Dollar, British Pound, EURO)</a:t>
            </a:r>
            <a:endParaRPr/>
          </a:p>
          <a:p>
            <a:pPr indent="-153976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The gold is converted into British Pound and EURO when necessary to examine the question from the perspective of US, UK and German investors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056750" y="1597875"/>
            <a:ext cx="70305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Regression</a:t>
            </a:r>
            <a:r>
              <a:rPr lang="fr" sz="1400"/>
              <a:t>: Gold returns are regressed on stock and bond return. </a:t>
            </a:r>
            <a:r>
              <a:rPr lang="fr" sz="1400">
                <a:solidFill>
                  <a:srgbClr val="000000"/>
                </a:solidFill>
              </a:rPr>
              <a:t>and two interaction terms that test whether gold indeed serves as a safe haven if stock or bond markets fall or exhibit extreme negative returns.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/>
              <a:t>Time varying betas </a:t>
            </a:r>
            <a:r>
              <a:rPr lang="fr" sz="1400"/>
              <a:t>: </a:t>
            </a:r>
            <a:r>
              <a:rPr lang="fr" sz="1400">
                <a:solidFill>
                  <a:srgbClr val="000000"/>
                </a:solidFill>
              </a:rPr>
              <a:t> In order to examine whether the impact of stocks and bonds on the price of gold is constant, they additionally estimate time-varying betas.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Robustness check </a:t>
            </a:r>
            <a:r>
              <a:rPr lang="fr" sz="1400">
                <a:solidFill>
                  <a:srgbClr val="000000"/>
                </a:solidFill>
              </a:rPr>
              <a:t>:  Analysis of the average cumulated return of a portfolio comprising gold and stocks for the period spanning 50 trading days after the occurrence of an extreme negative stock return. The aim is to illustrate the change in a portfolio comprising gold and stocks through time.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999" y="2315875"/>
            <a:ext cx="6876000" cy="8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graphicFrame>
        <p:nvGraphicFramePr>
          <p:cNvPr id="309" name="Google Shape;309;p18"/>
          <p:cNvGraphicFramePr/>
          <p:nvPr/>
        </p:nvGraphicFramePr>
        <p:xfrm>
          <a:off x="1303825" y="17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{B1D6B08B-0B7D-4165-BE04-9DDE42E2C5D6}</a:tableStyleId>
              </a:tblPr>
              <a:tblGrid>
                <a:gridCol w="2192850"/>
                <a:gridCol w="1563100"/>
                <a:gridCol w="1563100"/>
                <a:gridCol w="1563100"/>
              </a:tblGrid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UK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Germany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Hedge for Stocks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Hedge for Bonds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Safe Haven for Stocks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Safe Haven for Bonds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 sz="10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18"/>
          <p:cNvSpPr txBox="1"/>
          <p:nvPr/>
        </p:nvSpPr>
        <p:spPr>
          <a:xfrm>
            <a:off x="1271750" y="3737500"/>
            <a:ext cx="6935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3499" lvl="0" marL="269999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AutoNum type="arabicParenR"/>
            </a:pPr>
            <a:r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Gold is a Safe Haven </a:t>
            </a:r>
            <a:r>
              <a:rPr lang="fr" sz="10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only</a:t>
            </a:r>
            <a:r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after extreme negative stock market shocks if investors hold gold in their portfolios before the occurrence of an extreme shock.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53499" lvl="0" marL="269999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AutoNum type="arabicParenR"/>
            </a:pPr>
            <a:r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Safe Haven property is extremely short-lived (around 15 trading days). Investors that hold gold longer than 15 trading days interval after an extreme negative shock lose money on gold investment.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53499" lvl="0" marL="269999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AutoNum type="arabicParenR"/>
            </a:pPr>
            <a:r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Gold is a safe haven and hedge in bear markets, however, it does not have such properties in bull markets.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2236750" y="1313350"/>
            <a:ext cx="50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Gold properties in the US, UK, and German markets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332075" y="3475975"/>
            <a:ext cx="20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findings: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Discussions for further research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597875"/>
            <a:ext cx="6135900" cy="1164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Future Research:</a:t>
            </a:r>
            <a:endParaRPr b="1" sz="1200"/>
          </a:p>
          <a:p>
            <a:pPr indent="-166199" lvl="0" marL="26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lang="fr" sz="1200"/>
              <a:t>E</a:t>
            </a:r>
            <a:r>
              <a:rPr lang="fr" sz="1200"/>
              <a:t>xtend the number of stock and bond markets analyzed</a:t>
            </a:r>
            <a:endParaRPr sz="1200"/>
          </a:p>
          <a:p>
            <a:pPr indent="-166199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fr" sz="1200"/>
              <a:t>Examine the role of exchange rates for the safe haven hypothesis.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