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9EA2B-B89B-4143-8691-E4CAB4E44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FF0140-3D1E-41D1-A71B-C1D0FF265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E58C17-108B-4909-9476-B5BE190F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342B-7344-456B-9E40-EF6CCB56F4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2A2FA4-7F2B-445A-B557-DC42814B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BF314-FA9E-4BA3-A8D9-DEC95A06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FF4-CA31-4D66-9B9C-E9AFCDA129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29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DFBF0-C9C8-49DA-9B34-14E9547A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470D97-6235-451F-990D-6C310C2BA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BBD34-211F-4B76-9923-93A3FC9F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342B-7344-456B-9E40-EF6CCB56F4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0E9274-05BC-4D7B-8C36-0D95D234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BAC9E9-EC5B-4A3E-9C3A-9423AB40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FF4-CA31-4D66-9B9C-E9AFCDA129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C1F0B8-58DD-42A3-BABF-469D4C5E8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6333DF-25E6-4C8A-8319-364F43F9C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9B01B-8D7C-4DA1-A8C0-5084797F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342B-7344-456B-9E40-EF6CCB56F4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CFE609-7833-4699-AA58-73139F73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B9142D-0EC5-440F-8098-FA0DDA3E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FF4-CA31-4D66-9B9C-E9AFCDA129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2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50238-A645-4711-9FCC-DFBD77AC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4CAE77-EA0A-4B3A-9A38-E5F01BBE0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8201CA-1B70-4344-AD81-E2E3A0A4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342B-7344-456B-9E40-EF6CCB56F4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C5BAE8-A6E7-4EC0-A57C-DA103337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8366F-070F-4190-A0BD-CF331BB1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FF4-CA31-4D66-9B9C-E9AFCDA129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07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F0675-B4A0-4853-98D2-F9D19B83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F905A-D54F-4A5D-BF00-0F1A05478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E2C141-71EF-413C-806E-774346B7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342B-7344-456B-9E40-EF6CCB56F4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6E0820-D08D-46A9-8AB8-BA830447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124C2-0314-4733-9046-2146B043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FF4-CA31-4D66-9B9C-E9AFCDA129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6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257E5-DC27-4980-9EC8-092F52FC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F8A8F-66E0-490A-AACE-E30C8C3B0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2F0DCB-BFA7-4C98-9C89-37981F727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48C13B-903E-4B15-8749-60476BB0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342B-7344-456B-9E40-EF6CCB56F4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F9D825-C5FA-4FA1-8AFC-788518A9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6B09A9-6ED0-4A00-A0E7-3DC93A9C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FF4-CA31-4D66-9B9C-E9AFCDA129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72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5FEE9-A9EA-4A59-B88B-CA987DF6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BA3E3F-DCBE-4CF1-A492-C0703CE2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6EB450-2D06-48ED-8208-E1E4104AC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6FD00D-812D-44A2-BE40-285CD273B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306C38-6359-4D5B-A48C-46CDA9298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8E4D6F-3F87-457D-A44A-5712BA62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342B-7344-456B-9E40-EF6CCB56F4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C33923-3ADE-46E7-A178-D811C335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0B62FE-08DB-4672-BD20-FAFB959F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FF4-CA31-4D66-9B9C-E9AFCDA129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1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FB2662-F99F-4E10-BD73-5CEF02D4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A96046-F52C-4C1B-A8B4-8B6A516A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342B-7344-456B-9E40-EF6CCB56F4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49FB87-E2BA-424C-97A1-3C93DAB8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DFECC3-68C0-4E5F-A357-2C4A6885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FF4-CA31-4D66-9B9C-E9AFCDA129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50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365EA-6048-4572-9D09-90E327D8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342B-7344-456B-9E40-EF6CCB56F4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1C88F3-859D-42BF-908B-3FF03E35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4D6FA6-E3DF-439B-B762-F0E75145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FF4-CA31-4D66-9B9C-E9AFCDA129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94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6F271-0655-4AEF-A457-77341BBA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EE081-30C6-4300-9BB5-AADA9AA8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D886EA-3977-4B13-86A5-9404C80E8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3C2AF7-9FA8-4E9B-A999-D4DE690D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342B-7344-456B-9E40-EF6CCB56F4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1B5BE6-9F9E-4F85-8E9A-E8B1CE00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CBEB8F-7E4C-4693-B9C3-96AAA5C1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FF4-CA31-4D66-9B9C-E9AFCDA129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59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AC4F2-B3DD-42EE-9B49-C2650997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D13881-3CA1-4773-B86B-6CDF4A56F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123BFB-C6CA-47A8-BC76-205CFCE53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972FBB-6916-455B-90AB-433356D1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342B-7344-456B-9E40-EF6CCB56F4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3CDCD5-0F74-4E21-92DB-A67721B0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01A7F7-3825-46E5-A5D8-0CC19308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FF4-CA31-4D66-9B9C-E9AFCDA129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7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97F1A4-4850-4E94-AA42-A29B0724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8735F1-CEFD-4043-AD39-CD03975EA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5B26D5-3497-430E-A3DC-C21C4A839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C342B-7344-456B-9E40-EF6CCB56F4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895768-D275-462C-B7A9-F74E646A8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F67B90-FF93-4E57-8C30-C5FFE2EE3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7FF4-CA31-4D66-9B9C-E9AFCDA129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29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19D9F04-80D4-4804-84F2-5071AEA8974A}"/>
              </a:ext>
            </a:extLst>
          </p:cNvPr>
          <p:cNvSpPr txBox="1"/>
          <p:nvPr/>
        </p:nvSpPr>
        <p:spPr>
          <a:xfrm>
            <a:off x="708212" y="618565"/>
            <a:ext cx="531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Balance of the situation: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92F3FCBA-C3D7-4BDF-99CD-96C140F6C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87100"/>
              </p:ext>
            </p:extLst>
          </p:nvPr>
        </p:nvGraphicFramePr>
        <p:xfrm>
          <a:off x="1049184" y="1604682"/>
          <a:ext cx="5046816" cy="1302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408">
                  <a:extLst>
                    <a:ext uri="{9D8B030D-6E8A-4147-A177-3AD203B41FA5}">
                      <a16:colId xmlns:a16="http://schemas.microsoft.com/office/drawing/2014/main" val="933484250"/>
                    </a:ext>
                  </a:extLst>
                </a:gridCol>
                <a:gridCol w="2523408">
                  <a:extLst>
                    <a:ext uri="{9D8B030D-6E8A-4147-A177-3AD203B41FA5}">
                      <a16:colId xmlns:a16="http://schemas.microsoft.com/office/drawing/2014/main" val="2381277746"/>
                    </a:ext>
                  </a:extLst>
                </a:gridCol>
              </a:tblGrid>
              <a:tr h="576268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EUR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dirty="0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45163"/>
                  </a:ext>
                </a:extLst>
              </a:tr>
              <a:tr h="7260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Long forward </a:t>
                      </a:r>
                    </a:p>
                    <a:p>
                      <a:pPr algn="ctr"/>
                      <a:r>
                        <a:rPr lang="en-GB" dirty="0"/>
                        <a:t>1 000 000€ in 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Short 1 000 000€ in 6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103591"/>
                  </a:ext>
                </a:extLst>
              </a:tr>
            </a:tbl>
          </a:graphicData>
        </a:graphic>
      </p:graphicFrame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355C3F6-B916-402C-A1EC-8AC031176228}"/>
              </a:ext>
            </a:extLst>
          </p:cNvPr>
          <p:cNvCxnSpPr/>
          <p:nvPr/>
        </p:nvCxnSpPr>
        <p:spPr>
          <a:xfrm flipH="1">
            <a:off x="3265714" y="2481943"/>
            <a:ext cx="462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647274-9503-4D7F-89AD-D2D7123C5CA4}"/>
              </a:ext>
            </a:extLst>
          </p:cNvPr>
          <p:cNvCxnSpPr>
            <a:cxnSpLocks/>
          </p:cNvCxnSpPr>
          <p:nvPr/>
        </p:nvCxnSpPr>
        <p:spPr>
          <a:xfrm>
            <a:off x="6320413" y="411982"/>
            <a:ext cx="0" cy="3981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8F2DA8C-4E98-4C3A-B44F-A95C87E43DB8}"/>
              </a:ext>
            </a:extLst>
          </p:cNvPr>
          <p:cNvSpPr txBox="1"/>
          <p:nvPr/>
        </p:nvSpPr>
        <p:spPr>
          <a:xfrm>
            <a:off x="6903217" y="618565"/>
            <a:ext cx="16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Replication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21F8AB-297B-4A6F-9432-ABA5317F664C}"/>
              </a:ext>
            </a:extLst>
          </p:cNvPr>
          <p:cNvSpPr txBox="1"/>
          <p:nvPr/>
        </p:nvSpPr>
        <p:spPr>
          <a:xfrm>
            <a:off x="7003701" y="1765405"/>
            <a:ext cx="413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Borrow USD 6 months at 1.5%</a:t>
            </a:r>
          </a:p>
          <a:p>
            <a:r>
              <a:rPr lang="en-GB" dirty="0"/>
              <a:t>2. Sell USD to Buy EURO at 1.1010</a:t>
            </a:r>
          </a:p>
          <a:p>
            <a:r>
              <a:rPr lang="en-GB" dirty="0"/>
              <a:t>3. Invest EURO for 6 months at 0.25%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38F412E-3BED-4B6C-A789-B6E02D8A39ED}"/>
              </a:ext>
            </a:extLst>
          </p:cNvPr>
          <p:cNvCxnSpPr/>
          <p:nvPr/>
        </p:nvCxnSpPr>
        <p:spPr>
          <a:xfrm>
            <a:off x="2672862" y="2833888"/>
            <a:ext cx="864158" cy="107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1B54F1E-52F9-4B26-97BC-96C5B3E9FC1B}"/>
              </a:ext>
            </a:extLst>
          </p:cNvPr>
          <p:cNvCxnSpPr>
            <a:cxnSpLocks/>
          </p:cNvCxnSpPr>
          <p:nvPr/>
        </p:nvCxnSpPr>
        <p:spPr>
          <a:xfrm flipH="1">
            <a:off x="3577213" y="2847574"/>
            <a:ext cx="864159" cy="107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0A9A449-4C72-4AD9-AAF8-EB92822DBB82}"/>
              </a:ext>
            </a:extLst>
          </p:cNvPr>
          <p:cNvSpPr txBox="1"/>
          <p:nvPr/>
        </p:nvSpPr>
        <p:spPr>
          <a:xfrm>
            <a:off x="2713056" y="4024113"/>
            <a:ext cx="177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Net position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C42100-605B-4897-9AEA-5E21AB4A1B16}"/>
                  </a:ext>
                </a:extLst>
              </p:cNvPr>
              <p:cNvSpPr txBox="1"/>
              <p:nvPr/>
            </p:nvSpPr>
            <p:spPr>
              <a:xfrm>
                <a:off x="3821068" y="5172913"/>
                <a:ext cx="7035983" cy="9250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𝐸𝑈𝑅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 6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𝑚𝑜𝑛𝑡h𝑠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=1.1010 ∗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1+1.5∗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36000</m:t>
                              </m:r>
                            </m:den>
                          </m:f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1+0.25∗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36000</m:t>
                              </m:r>
                            </m:den>
                          </m:f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=1.1079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C42100-605B-4897-9AEA-5E21AB4A1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68" y="5172913"/>
                <a:ext cx="7035983" cy="9250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>
            <a:extLst>
              <a:ext uri="{FF2B5EF4-FFF2-40B4-BE49-F238E27FC236}">
                <a16:creationId xmlns:a16="http://schemas.microsoft.com/office/drawing/2014/main" id="{D02C756B-5048-42D4-860D-7238FE75ABF8}"/>
              </a:ext>
            </a:extLst>
          </p:cNvPr>
          <p:cNvSpPr txBox="1"/>
          <p:nvPr/>
        </p:nvSpPr>
        <p:spPr>
          <a:xfrm>
            <a:off x="1558386" y="5450777"/>
            <a:ext cx="28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Forward exchange rate :</a:t>
            </a:r>
          </a:p>
        </p:txBody>
      </p:sp>
    </p:spTree>
    <p:extLst>
      <p:ext uri="{BB962C8B-B14F-4D97-AF65-F5344CB8AC3E}">
        <p14:creationId xmlns:p14="http://schemas.microsoft.com/office/powerpoint/2010/main" val="183362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E67DDD-DCEA-48CD-8661-A193F0C6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387"/>
            <a:ext cx="10515600" cy="4351338"/>
          </a:xfrm>
        </p:spPr>
        <p:txBody>
          <a:bodyPr/>
          <a:lstStyle/>
          <a:p>
            <a:r>
              <a:rPr lang="en-GB" dirty="0"/>
              <a:t>3 strategies : </a:t>
            </a:r>
          </a:p>
          <a:p>
            <a:pPr lvl="1"/>
            <a:r>
              <a:rPr lang="en-GB" dirty="0"/>
              <a:t>No hedging </a:t>
            </a:r>
          </a:p>
          <a:p>
            <a:pPr lvl="1"/>
            <a:r>
              <a:rPr lang="en-GB" dirty="0"/>
              <a:t>Hedge long forward EUR/USD</a:t>
            </a:r>
          </a:p>
          <a:p>
            <a:pPr lvl="1"/>
            <a:r>
              <a:rPr lang="en-GB" dirty="0"/>
              <a:t>Buy Call EUR/USD </a:t>
            </a:r>
          </a:p>
          <a:p>
            <a:r>
              <a:rPr lang="en-GB" dirty="0"/>
              <a:t>2 cases :</a:t>
            </a:r>
          </a:p>
          <a:p>
            <a:pPr lvl="1"/>
            <a:r>
              <a:rPr lang="en-GB" dirty="0"/>
              <a:t>Bad Lucky </a:t>
            </a:r>
            <a:r>
              <a:rPr lang="en-GB" dirty="0" err="1"/>
              <a:t>Greenday</a:t>
            </a:r>
            <a:r>
              <a:rPr lang="en-GB" dirty="0"/>
              <a:t> decides to pay. Benchmark = neutral strategy = forward </a:t>
            </a:r>
          </a:p>
          <a:p>
            <a:pPr lvl="1"/>
            <a:r>
              <a:rPr lang="en-GB" dirty="0"/>
              <a:t>Bad Lucky </a:t>
            </a:r>
            <a:r>
              <a:rPr lang="en-GB" dirty="0" err="1"/>
              <a:t>Greenday</a:t>
            </a:r>
            <a:r>
              <a:rPr lang="en-GB" dirty="0"/>
              <a:t> cannot pay. Benchmark = neutral strategy = no hedging</a:t>
            </a:r>
          </a:p>
          <a:p>
            <a:pPr lvl="1"/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AB8A4B-9C16-4111-9ACE-4674D466A72E}"/>
              </a:ext>
            </a:extLst>
          </p:cNvPr>
          <p:cNvSpPr txBox="1"/>
          <p:nvPr/>
        </p:nvSpPr>
        <p:spPr>
          <a:xfrm>
            <a:off x="4768769" y="702430"/>
            <a:ext cx="475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Strategies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7182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1BE1014-72F8-49CE-8B82-546DF56EE299}"/>
              </a:ext>
            </a:extLst>
          </p:cNvPr>
          <p:cNvCxnSpPr>
            <a:cxnSpLocks/>
          </p:cNvCxnSpPr>
          <p:nvPr/>
        </p:nvCxnSpPr>
        <p:spPr>
          <a:xfrm>
            <a:off x="1362635" y="3429000"/>
            <a:ext cx="8753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DC65F942-5DAF-46DB-BF82-FE73034987CB}"/>
              </a:ext>
            </a:extLst>
          </p:cNvPr>
          <p:cNvSpPr txBox="1"/>
          <p:nvPr/>
        </p:nvSpPr>
        <p:spPr>
          <a:xfrm>
            <a:off x="10116273" y="3244334"/>
            <a:ext cx="167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Spot EUR/USD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14EB5F-C36A-409A-B278-C4B4913A3D8A}"/>
              </a:ext>
            </a:extLst>
          </p:cNvPr>
          <p:cNvSpPr txBox="1"/>
          <p:nvPr/>
        </p:nvSpPr>
        <p:spPr>
          <a:xfrm>
            <a:off x="1830728" y="6229016"/>
            <a:ext cx="167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Losses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F8A7D30-E488-4DF2-B1B2-AC540BCA98EA}"/>
              </a:ext>
            </a:extLst>
          </p:cNvPr>
          <p:cNvSpPr txBox="1"/>
          <p:nvPr/>
        </p:nvSpPr>
        <p:spPr>
          <a:xfrm>
            <a:off x="1830728" y="606364"/>
            <a:ext cx="167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Gains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90B0C7E-A411-459A-9DA6-264BAA888EAD}"/>
              </a:ext>
            </a:extLst>
          </p:cNvPr>
          <p:cNvCxnSpPr>
            <a:cxnSpLocks/>
          </p:cNvCxnSpPr>
          <p:nvPr/>
        </p:nvCxnSpPr>
        <p:spPr>
          <a:xfrm>
            <a:off x="6007261" y="3244334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DFCAFA7-BB0C-419F-BC99-0B0DCD15EAAF}"/>
              </a:ext>
            </a:extLst>
          </p:cNvPr>
          <p:cNvCxnSpPr>
            <a:cxnSpLocks/>
          </p:cNvCxnSpPr>
          <p:nvPr/>
        </p:nvCxnSpPr>
        <p:spPr>
          <a:xfrm>
            <a:off x="2952750" y="1203767"/>
            <a:ext cx="6885731" cy="4994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B61D4F1-A7E6-4933-9587-A5A32097FD9E}"/>
              </a:ext>
            </a:extLst>
          </p:cNvPr>
          <p:cNvSpPr txBox="1"/>
          <p:nvPr/>
        </p:nvSpPr>
        <p:spPr>
          <a:xfrm>
            <a:off x="4634072" y="3445311"/>
            <a:ext cx="221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Strike </a:t>
            </a:r>
          </a:p>
          <a:p>
            <a:pPr algn="ctr"/>
            <a:r>
              <a:rPr lang="en-GB" dirty="0"/>
              <a:t>(forward)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28E208F-49CF-478A-A7D9-97A8F9DD9CE1}"/>
              </a:ext>
            </a:extLst>
          </p:cNvPr>
          <p:cNvSpPr txBox="1"/>
          <p:nvPr/>
        </p:nvSpPr>
        <p:spPr>
          <a:xfrm>
            <a:off x="3108088" y="932292"/>
            <a:ext cx="3102013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No hedging strategy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2139223-4244-4A4B-A87C-79C5776D11F8}"/>
              </a:ext>
            </a:extLst>
          </p:cNvPr>
          <p:cNvSpPr txBox="1"/>
          <p:nvPr/>
        </p:nvSpPr>
        <p:spPr>
          <a:xfrm>
            <a:off x="150470" y="104172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r>
              <a:rPr lang="en-GB" b="1" baseline="30000" dirty="0"/>
              <a:t>st</a:t>
            </a:r>
            <a:r>
              <a:rPr lang="en-GB" b="1" dirty="0"/>
              <a:t> case : Bad Lucky decides to pay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268EA27-92F5-4A76-98D5-4C41D3916327}"/>
              </a:ext>
            </a:extLst>
          </p:cNvPr>
          <p:cNvCxnSpPr/>
          <p:nvPr/>
        </p:nvCxnSpPr>
        <p:spPr>
          <a:xfrm>
            <a:off x="2669893" y="4525701"/>
            <a:ext cx="57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1EFFFDCB-17A9-4D35-93EE-CA1111E77C98}"/>
              </a:ext>
            </a:extLst>
          </p:cNvPr>
          <p:cNvSpPr txBox="1"/>
          <p:nvPr/>
        </p:nvSpPr>
        <p:spPr>
          <a:xfrm>
            <a:off x="1568196" y="4341035"/>
            <a:ext cx="12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Premium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CCAEECA-1808-4867-8BF6-A8ABD66E849C}"/>
              </a:ext>
            </a:extLst>
          </p:cNvPr>
          <p:cNvCxnSpPr/>
          <p:nvPr/>
        </p:nvCxnSpPr>
        <p:spPr>
          <a:xfrm>
            <a:off x="2952750" y="4525701"/>
            <a:ext cx="305451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467DC59-BB5F-489E-B74A-F41D929DEBE9}"/>
              </a:ext>
            </a:extLst>
          </p:cNvPr>
          <p:cNvCxnSpPr/>
          <p:nvPr/>
        </p:nvCxnSpPr>
        <p:spPr>
          <a:xfrm flipV="1">
            <a:off x="6007261" y="975696"/>
            <a:ext cx="4213185" cy="35500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9DCCBD2B-EF91-426F-BF5D-7244CF0E03A5}"/>
              </a:ext>
            </a:extLst>
          </p:cNvPr>
          <p:cNvSpPr txBox="1"/>
          <p:nvPr/>
        </p:nvSpPr>
        <p:spPr>
          <a:xfrm>
            <a:off x="10268396" y="1116957"/>
            <a:ext cx="192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Long call EUR/USD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7207373-32F7-4EF4-9CAF-9D146ED42E91}"/>
              </a:ext>
            </a:extLst>
          </p:cNvPr>
          <p:cNvCxnSpPr>
            <a:cxnSpLocks/>
          </p:cNvCxnSpPr>
          <p:nvPr/>
        </p:nvCxnSpPr>
        <p:spPr>
          <a:xfrm>
            <a:off x="2952750" y="2176041"/>
            <a:ext cx="3054511" cy="23496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E29A7A2-D412-44B5-BF78-0A560A64BFBA}"/>
              </a:ext>
            </a:extLst>
          </p:cNvPr>
          <p:cNvCxnSpPr>
            <a:cxnSpLocks/>
          </p:cNvCxnSpPr>
          <p:nvPr/>
        </p:nvCxnSpPr>
        <p:spPr>
          <a:xfrm>
            <a:off x="6007261" y="4525701"/>
            <a:ext cx="437523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84CE6A0E-3FBA-4DC2-A91B-1AB558963FBA}"/>
              </a:ext>
            </a:extLst>
          </p:cNvPr>
          <p:cNvSpPr txBox="1"/>
          <p:nvPr/>
        </p:nvSpPr>
        <p:spPr>
          <a:xfrm>
            <a:off x="9755531" y="4681959"/>
            <a:ext cx="242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Protective call EUR/USD</a:t>
            </a:r>
          </a:p>
        </p:txBody>
      </p:sp>
      <p:sp>
        <p:nvSpPr>
          <p:cNvPr id="40" name="Organigramme : Connecteur 39">
            <a:extLst>
              <a:ext uri="{FF2B5EF4-FFF2-40B4-BE49-F238E27FC236}">
                <a16:creationId xmlns:a16="http://schemas.microsoft.com/office/drawing/2014/main" id="{C9B181F2-E7C7-4BAB-BC67-EC046B1603B1}"/>
              </a:ext>
            </a:extLst>
          </p:cNvPr>
          <p:cNvSpPr/>
          <p:nvPr/>
        </p:nvSpPr>
        <p:spPr>
          <a:xfrm>
            <a:off x="4456253" y="3287210"/>
            <a:ext cx="277789" cy="326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rganigramme : Connecteur 40">
            <a:extLst>
              <a:ext uri="{FF2B5EF4-FFF2-40B4-BE49-F238E27FC236}">
                <a16:creationId xmlns:a16="http://schemas.microsoft.com/office/drawing/2014/main" id="{907CD33A-FE47-4153-BE0C-9CE5FDE3D991}"/>
              </a:ext>
            </a:extLst>
          </p:cNvPr>
          <p:cNvSpPr/>
          <p:nvPr/>
        </p:nvSpPr>
        <p:spPr>
          <a:xfrm>
            <a:off x="7413586" y="4354439"/>
            <a:ext cx="277789" cy="326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FD309BFD-7F3D-4231-8833-A58E44D4EA89}"/>
              </a:ext>
            </a:extLst>
          </p:cNvPr>
          <p:cNvSpPr/>
          <p:nvPr/>
        </p:nvSpPr>
        <p:spPr>
          <a:xfrm>
            <a:off x="7274691" y="100896"/>
            <a:ext cx="277789" cy="326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4F41C98-9CC3-4381-9679-65EA986C94A5}"/>
              </a:ext>
            </a:extLst>
          </p:cNvPr>
          <p:cNvSpPr txBox="1"/>
          <p:nvPr/>
        </p:nvSpPr>
        <p:spPr>
          <a:xfrm>
            <a:off x="7552480" y="73401"/>
            <a:ext cx="159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Breakevens</a:t>
            </a:r>
            <a:endParaRPr lang="en-GB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DCDBD28-C726-4681-9806-FFC1709EA490}"/>
              </a:ext>
            </a:extLst>
          </p:cNvPr>
          <p:cNvSpPr txBox="1"/>
          <p:nvPr/>
        </p:nvSpPr>
        <p:spPr>
          <a:xfrm>
            <a:off x="6053791" y="280949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1.1079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9354F21-2C39-492A-B705-B7ABF602BAA7}"/>
              </a:ext>
            </a:extLst>
          </p:cNvPr>
          <p:cNvCxnSpPr/>
          <p:nvPr/>
        </p:nvCxnSpPr>
        <p:spPr>
          <a:xfrm>
            <a:off x="3108088" y="5405377"/>
            <a:ext cx="28991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97254AC-DA04-48A0-BFF5-9F1FCA78A5AE}"/>
              </a:ext>
            </a:extLst>
          </p:cNvPr>
          <p:cNvCxnSpPr>
            <a:cxnSpLocks/>
          </p:cNvCxnSpPr>
          <p:nvPr/>
        </p:nvCxnSpPr>
        <p:spPr>
          <a:xfrm>
            <a:off x="6067347" y="5405377"/>
            <a:ext cx="4153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3CB53A78-A6B2-45F3-9A9C-A5DC21F021D0}"/>
              </a:ext>
            </a:extLst>
          </p:cNvPr>
          <p:cNvCxnSpPr>
            <a:cxnSpLocks/>
          </p:cNvCxnSpPr>
          <p:nvPr/>
        </p:nvCxnSpPr>
        <p:spPr>
          <a:xfrm>
            <a:off x="2929437" y="606364"/>
            <a:ext cx="11751" cy="5377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E5411AEB-0A39-4E53-983A-0AFCF7998517}"/>
              </a:ext>
            </a:extLst>
          </p:cNvPr>
          <p:cNvSpPr txBox="1"/>
          <p:nvPr/>
        </p:nvSpPr>
        <p:spPr>
          <a:xfrm>
            <a:off x="3414532" y="5555848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Abandon the call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52B941A-76D4-40D4-9588-D5CD6691D67B}"/>
              </a:ext>
            </a:extLst>
          </p:cNvPr>
          <p:cNvSpPr txBox="1"/>
          <p:nvPr/>
        </p:nvSpPr>
        <p:spPr>
          <a:xfrm>
            <a:off x="6844835" y="5522719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Exercise the call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1E58C86-1686-4CD6-B05C-F2AB9097F90F}"/>
              </a:ext>
            </a:extLst>
          </p:cNvPr>
          <p:cNvSpPr txBox="1"/>
          <p:nvPr/>
        </p:nvSpPr>
        <p:spPr>
          <a:xfrm>
            <a:off x="4734042" y="6253623"/>
            <a:ext cx="34492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optimal strategy is the forward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B05000-525A-435E-A35A-9FD9E0FCA873}"/>
              </a:ext>
            </a:extLst>
          </p:cNvPr>
          <p:cNvSpPr txBox="1"/>
          <p:nvPr/>
        </p:nvSpPr>
        <p:spPr>
          <a:xfrm>
            <a:off x="58193" y="1133598"/>
            <a:ext cx="2522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Here, we combine a no hedging strategy with a long call EUR/USD to have a protective call EUR/USD and be protected against heavy losses.</a:t>
            </a:r>
          </a:p>
        </p:txBody>
      </p:sp>
    </p:spTree>
    <p:extLst>
      <p:ext uri="{BB962C8B-B14F-4D97-AF65-F5344CB8AC3E}">
        <p14:creationId xmlns:p14="http://schemas.microsoft.com/office/powerpoint/2010/main" val="91173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1BE1014-72F8-49CE-8B82-546DF56EE299}"/>
              </a:ext>
            </a:extLst>
          </p:cNvPr>
          <p:cNvCxnSpPr>
            <a:cxnSpLocks/>
          </p:cNvCxnSpPr>
          <p:nvPr/>
        </p:nvCxnSpPr>
        <p:spPr>
          <a:xfrm>
            <a:off x="1362635" y="3429000"/>
            <a:ext cx="8753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DC65F942-5DAF-46DB-BF82-FE73034987CB}"/>
              </a:ext>
            </a:extLst>
          </p:cNvPr>
          <p:cNvSpPr txBox="1"/>
          <p:nvPr/>
        </p:nvSpPr>
        <p:spPr>
          <a:xfrm>
            <a:off x="10116273" y="3244334"/>
            <a:ext cx="167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Spot EUR/USD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14EB5F-C36A-409A-B278-C4B4913A3D8A}"/>
              </a:ext>
            </a:extLst>
          </p:cNvPr>
          <p:cNvSpPr txBox="1"/>
          <p:nvPr/>
        </p:nvSpPr>
        <p:spPr>
          <a:xfrm>
            <a:off x="1830728" y="6229016"/>
            <a:ext cx="167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Losses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F8A7D30-E488-4DF2-B1B2-AC540BCA98EA}"/>
              </a:ext>
            </a:extLst>
          </p:cNvPr>
          <p:cNvSpPr txBox="1"/>
          <p:nvPr/>
        </p:nvSpPr>
        <p:spPr>
          <a:xfrm>
            <a:off x="1830728" y="606364"/>
            <a:ext cx="167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Gains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90B0C7E-A411-459A-9DA6-264BAA888EAD}"/>
              </a:ext>
            </a:extLst>
          </p:cNvPr>
          <p:cNvCxnSpPr>
            <a:cxnSpLocks/>
          </p:cNvCxnSpPr>
          <p:nvPr/>
        </p:nvCxnSpPr>
        <p:spPr>
          <a:xfrm>
            <a:off x="6007261" y="3244334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DFCAFA7-BB0C-419F-BC99-0B0DCD15EAAF}"/>
              </a:ext>
            </a:extLst>
          </p:cNvPr>
          <p:cNvCxnSpPr>
            <a:cxnSpLocks/>
          </p:cNvCxnSpPr>
          <p:nvPr/>
        </p:nvCxnSpPr>
        <p:spPr>
          <a:xfrm flipH="1">
            <a:off x="2952751" y="1486289"/>
            <a:ext cx="6445892" cy="373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B61D4F1-A7E6-4933-9587-A5A32097FD9E}"/>
              </a:ext>
            </a:extLst>
          </p:cNvPr>
          <p:cNvSpPr txBox="1"/>
          <p:nvPr/>
        </p:nvSpPr>
        <p:spPr>
          <a:xfrm>
            <a:off x="5230438" y="3468073"/>
            <a:ext cx="22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Strike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28E208F-49CF-478A-A7D9-97A8F9DD9CE1}"/>
              </a:ext>
            </a:extLst>
          </p:cNvPr>
          <p:cNvSpPr txBox="1"/>
          <p:nvPr/>
        </p:nvSpPr>
        <p:spPr>
          <a:xfrm>
            <a:off x="7413585" y="1255466"/>
            <a:ext cx="3102013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Forward EUR/USD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2139223-4244-4A4B-A87C-79C5776D11F8}"/>
              </a:ext>
            </a:extLst>
          </p:cNvPr>
          <p:cNvSpPr txBox="1"/>
          <p:nvPr/>
        </p:nvSpPr>
        <p:spPr>
          <a:xfrm>
            <a:off x="150470" y="104172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case : Bad Lucky cannot pay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268EA27-92F5-4A76-98D5-4C41D3916327}"/>
              </a:ext>
            </a:extLst>
          </p:cNvPr>
          <p:cNvCxnSpPr/>
          <p:nvPr/>
        </p:nvCxnSpPr>
        <p:spPr>
          <a:xfrm>
            <a:off x="2669893" y="4525701"/>
            <a:ext cx="57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1EFFFDCB-17A9-4D35-93EE-CA1111E77C98}"/>
              </a:ext>
            </a:extLst>
          </p:cNvPr>
          <p:cNvSpPr txBox="1"/>
          <p:nvPr/>
        </p:nvSpPr>
        <p:spPr>
          <a:xfrm>
            <a:off x="1568196" y="4341035"/>
            <a:ext cx="12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Premium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CCAEECA-1808-4867-8BF6-A8ABD66E849C}"/>
              </a:ext>
            </a:extLst>
          </p:cNvPr>
          <p:cNvCxnSpPr/>
          <p:nvPr/>
        </p:nvCxnSpPr>
        <p:spPr>
          <a:xfrm>
            <a:off x="2952750" y="4525701"/>
            <a:ext cx="305451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467DC59-BB5F-489E-B74A-F41D929DEBE9}"/>
              </a:ext>
            </a:extLst>
          </p:cNvPr>
          <p:cNvCxnSpPr>
            <a:cxnSpLocks/>
          </p:cNvCxnSpPr>
          <p:nvPr/>
        </p:nvCxnSpPr>
        <p:spPr>
          <a:xfrm flipV="1">
            <a:off x="6007261" y="1918769"/>
            <a:ext cx="4354011" cy="26069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9DCCBD2B-EF91-426F-BF5D-7244CF0E03A5}"/>
              </a:ext>
            </a:extLst>
          </p:cNvPr>
          <p:cNvSpPr txBox="1"/>
          <p:nvPr/>
        </p:nvSpPr>
        <p:spPr>
          <a:xfrm>
            <a:off x="10116273" y="1486289"/>
            <a:ext cx="192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Long call EUR/USD</a:t>
            </a:r>
          </a:p>
        </p:txBody>
      </p:sp>
      <p:sp>
        <p:nvSpPr>
          <p:cNvPr id="40" name="Organigramme : Connecteur 39">
            <a:extLst>
              <a:ext uri="{FF2B5EF4-FFF2-40B4-BE49-F238E27FC236}">
                <a16:creationId xmlns:a16="http://schemas.microsoft.com/office/drawing/2014/main" id="{C9B181F2-E7C7-4BAB-BC67-EC046B1603B1}"/>
              </a:ext>
            </a:extLst>
          </p:cNvPr>
          <p:cNvSpPr/>
          <p:nvPr/>
        </p:nvSpPr>
        <p:spPr>
          <a:xfrm>
            <a:off x="3957718" y="4362476"/>
            <a:ext cx="277789" cy="326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rganigramme : Connecteur 40">
            <a:extLst>
              <a:ext uri="{FF2B5EF4-FFF2-40B4-BE49-F238E27FC236}">
                <a16:creationId xmlns:a16="http://schemas.microsoft.com/office/drawing/2014/main" id="{907CD33A-FE47-4153-BE0C-9CE5FDE3D991}"/>
              </a:ext>
            </a:extLst>
          </p:cNvPr>
          <p:cNvSpPr/>
          <p:nvPr/>
        </p:nvSpPr>
        <p:spPr>
          <a:xfrm>
            <a:off x="7724515" y="3244334"/>
            <a:ext cx="277789" cy="326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FD309BFD-7F3D-4231-8833-A58E44D4EA89}"/>
              </a:ext>
            </a:extLst>
          </p:cNvPr>
          <p:cNvSpPr/>
          <p:nvPr/>
        </p:nvSpPr>
        <p:spPr>
          <a:xfrm>
            <a:off x="7274691" y="100896"/>
            <a:ext cx="277789" cy="326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4F41C98-9CC3-4381-9679-65EA986C94A5}"/>
              </a:ext>
            </a:extLst>
          </p:cNvPr>
          <p:cNvSpPr txBox="1"/>
          <p:nvPr/>
        </p:nvSpPr>
        <p:spPr>
          <a:xfrm>
            <a:off x="7552480" y="73401"/>
            <a:ext cx="159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Breakevens</a:t>
            </a:r>
            <a:endParaRPr lang="en-GB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DCDBD28-C726-4681-9806-FFC1709EA490}"/>
              </a:ext>
            </a:extLst>
          </p:cNvPr>
          <p:cNvSpPr txBox="1"/>
          <p:nvPr/>
        </p:nvSpPr>
        <p:spPr>
          <a:xfrm>
            <a:off x="5410073" y="301770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1.1079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9354F21-2C39-492A-B705-B7ABF602BAA7}"/>
              </a:ext>
            </a:extLst>
          </p:cNvPr>
          <p:cNvCxnSpPr/>
          <p:nvPr/>
        </p:nvCxnSpPr>
        <p:spPr>
          <a:xfrm>
            <a:off x="3108088" y="5405377"/>
            <a:ext cx="28991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97254AC-DA04-48A0-BFF5-9F1FCA78A5AE}"/>
              </a:ext>
            </a:extLst>
          </p:cNvPr>
          <p:cNvCxnSpPr>
            <a:cxnSpLocks/>
          </p:cNvCxnSpPr>
          <p:nvPr/>
        </p:nvCxnSpPr>
        <p:spPr>
          <a:xfrm>
            <a:off x="6067347" y="5405377"/>
            <a:ext cx="4153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3CB53A78-A6B2-45F3-9A9C-A5DC21F021D0}"/>
              </a:ext>
            </a:extLst>
          </p:cNvPr>
          <p:cNvCxnSpPr>
            <a:cxnSpLocks/>
          </p:cNvCxnSpPr>
          <p:nvPr/>
        </p:nvCxnSpPr>
        <p:spPr>
          <a:xfrm>
            <a:off x="2929437" y="606364"/>
            <a:ext cx="11751" cy="5377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E5411AEB-0A39-4E53-983A-0AFCF7998517}"/>
              </a:ext>
            </a:extLst>
          </p:cNvPr>
          <p:cNvSpPr txBox="1"/>
          <p:nvPr/>
        </p:nvSpPr>
        <p:spPr>
          <a:xfrm>
            <a:off x="3414532" y="5555848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Abandon the call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52B941A-76D4-40D4-9588-D5CD6691D67B}"/>
              </a:ext>
            </a:extLst>
          </p:cNvPr>
          <p:cNvSpPr txBox="1"/>
          <p:nvPr/>
        </p:nvSpPr>
        <p:spPr>
          <a:xfrm>
            <a:off x="6844835" y="5522719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Exercise the call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A4DAE59-5E0F-4E8E-9CA0-EF28AC6AD7C7}"/>
              </a:ext>
            </a:extLst>
          </p:cNvPr>
          <p:cNvSpPr txBox="1"/>
          <p:nvPr/>
        </p:nvSpPr>
        <p:spPr>
          <a:xfrm>
            <a:off x="4901874" y="6230852"/>
            <a:ext cx="38717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optimal strategy is the no hedging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F58D361-0ACF-4FE9-BB43-A66C000C5E8A}"/>
              </a:ext>
            </a:extLst>
          </p:cNvPr>
          <p:cNvSpPr txBox="1"/>
          <p:nvPr/>
        </p:nvSpPr>
        <p:spPr>
          <a:xfrm>
            <a:off x="209346" y="1839596"/>
            <a:ext cx="178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Here, use a long call EUR/USD to protect.</a:t>
            </a:r>
          </a:p>
        </p:txBody>
      </p:sp>
    </p:spTree>
    <p:extLst>
      <p:ext uri="{BB962C8B-B14F-4D97-AF65-F5344CB8AC3E}">
        <p14:creationId xmlns:p14="http://schemas.microsoft.com/office/powerpoint/2010/main" val="425765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643F3-C674-4292-B738-55D5EC30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447" y="1162984"/>
            <a:ext cx="3706906" cy="1325563"/>
          </a:xfrm>
        </p:spPr>
        <p:txBody>
          <a:bodyPr/>
          <a:lstStyle/>
          <a:p>
            <a:r>
              <a:rPr lang="en-GB" dirty="0"/>
              <a:t>Exotic options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81DEC-61F1-4095-BBBC-980CC93C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68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1. Buy a call EUR/USD at OTM, strike &gt; forward (1.1079)</a:t>
            </a:r>
          </a:p>
          <a:p>
            <a:pPr marL="0" indent="0">
              <a:buNone/>
            </a:pPr>
            <a:r>
              <a:rPr lang="en-GB" dirty="0"/>
              <a:t>2. Sell a put ATM strike = forward (1.1079)</a:t>
            </a:r>
          </a:p>
          <a:p>
            <a:pPr marL="0" indent="0">
              <a:buNone/>
            </a:pPr>
            <a:r>
              <a:rPr lang="en-GB" dirty="0"/>
              <a:t>3. Buy a put OTM strike &lt; forward (1.1079)</a:t>
            </a:r>
          </a:p>
        </p:txBody>
      </p:sp>
    </p:spTree>
    <p:extLst>
      <p:ext uri="{BB962C8B-B14F-4D97-AF65-F5344CB8AC3E}">
        <p14:creationId xmlns:p14="http://schemas.microsoft.com/office/powerpoint/2010/main" val="185695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1BE1014-72F8-49CE-8B82-546DF56EE299}"/>
              </a:ext>
            </a:extLst>
          </p:cNvPr>
          <p:cNvCxnSpPr>
            <a:cxnSpLocks/>
          </p:cNvCxnSpPr>
          <p:nvPr/>
        </p:nvCxnSpPr>
        <p:spPr>
          <a:xfrm>
            <a:off x="1362635" y="3429000"/>
            <a:ext cx="8753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DC65F942-5DAF-46DB-BF82-FE73034987CB}"/>
              </a:ext>
            </a:extLst>
          </p:cNvPr>
          <p:cNvSpPr txBox="1"/>
          <p:nvPr/>
        </p:nvSpPr>
        <p:spPr>
          <a:xfrm>
            <a:off x="10116273" y="3244334"/>
            <a:ext cx="167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Spot EUR/USD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14EB5F-C36A-409A-B278-C4B4913A3D8A}"/>
              </a:ext>
            </a:extLst>
          </p:cNvPr>
          <p:cNvSpPr txBox="1"/>
          <p:nvPr/>
        </p:nvSpPr>
        <p:spPr>
          <a:xfrm>
            <a:off x="1830728" y="6229016"/>
            <a:ext cx="167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Losses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F8A7D30-E488-4DF2-B1B2-AC540BCA98EA}"/>
              </a:ext>
            </a:extLst>
          </p:cNvPr>
          <p:cNvSpPr txBox="1"/>
          <p:nvPr/>
        </p:nvSpPr>
        <p:spPr>
          <a:xfrm>
            <a:off x="1830728" y="606364"/>
            <a:ext cx="167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Gains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90B0C7E-A411-459A-9DA6-264BAA888EAD}"/>
              </a:ext>
            </a:extLst>
          </p:cNvPr>
          <p:cNvCxnSpPr>
            <a:cxnSpLocks/>
          </p:cNvCxnSpPr>
          <p:nvPr/>
        </p:nvCxnSpPr>
        <p:spPr>
          <a:xfrm>
            <a:off x="6007261" y="3244334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DFCAFA7-BB0C-419F-BC99-0B0DCD15EAAF}"/>
              </a:ext>
            </a:extLst>
          </p:cNvPr>
          <p:cNvCxnSpPr>
            <a:cxnSpLocks/>
          </p:cNvCxnSpPr>
          <p:nvPr/>
        </p:nvCxnSpPr>
        <p:spPr>
          <a:xfrm flipH="1">
            <a:off x="4096871" y="3429000"/>
            <a:ext cx="1910390" cy="109670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B61D4F1-A7E6-4933-9587-A5A32097FD9E}"/>
              </a:ext>
            </a:extLst>
          </p:cNvPr>
          <p:cNvSpPr txBox="1"/>
          <p:nvPr/>
        </p:nvSpPr>
        <p:spPr>
          <a:xfrm>
            <a:off x="5230438" y="3468073"/>
            <a:ext cx="22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Strike2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2139223-4244-4A4B-A87C-79C5776D11F8}"/>
              </a:ext>
            </a:extLst>
          </p:cNvPr>
          <p:cNvSpPr txBox="1"/>
          <p:nvPr/>
        </p:nvSpPr>
        <p:spPr>
          <a:xfrm>
            <a:off x="150470" y="104172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Exotic options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268EA27-92F5-4A76-98D5-4C41D3916327}"/>
              </a:ext>
            </a:extLst>
          </p:cNvPr>
          <p:cNvCxnSpPr/>
          <p:nvPr/>
        </p:nvCxnSpPr>
        <p:spPr>
          <a:xfrm>
            <a:off x="2669893" y="4525701"/>
            <a:ext cx="57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1EFFFDCB-17A9-4D35-93EE-CA1111E77C98}"/>
              </a:ext>
            </a:extLst>
          </p:cNvPr>
          <p:cNvSpPr txBox="1"/>
          <p:nvPr/>
        </p:nvSpPr>
        <p:spPr>
          <a:xfrm>
            <a:off x="1568196" y="4341035"/>
            <a:ext cx="12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Premium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CCAEECA-1808-4867-8BF6-A8ABD66E849C}"/>
              </a:ext>
            </a:extLst>
          </p:cNvPr>
          <p:cNvCxnSpPr>
            <a:cxnSpLocks/>
          </p:cNvCxnSpPr>
          <p:nvPr/>
        </p:nvCxnSpPr>
        <p:spPr>
          <a:xfrm>
            <a:off x="2952750" y="4525701"/>
            <a:ext cx="114412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467DC59-BB5F-489E-B74A-F41D929DEBE9}"/>
              </a:ext>
            </a:extLst>
          </p:cNvPr>
          <p:cNvCxnSpPr>
            <a:cxnSpLocks/>
          </p:cNvCxnSpPr>
          <p:nvPr/>
        </p:nvCxnSpPr>
        <p:spPr>
          <a:xfrm flipV="1">
            <a:off x="7888941" y="1918771"/>
            <a:ext cx="2472331" cy="15102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9DCCBD2B-EF91-426F-BF5D-7244CF0E03A5}"/>
              </a:ext>
            </a:extLst>
          </p:cNvPr>
          <p:cNvSpPr txBox="1"/>
          <p:nvPr/>
        </p:nvSpPr>
        <p:spPr>
          <a:xfrm>
            <a:off x="10116273" y="1486289"/>
            <a:ext cx="192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Long call EUR/USD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DCDBD28-C726-4681-9806-FFC1709EA490}"/>
              </a:ext>
            </a:extLst>
          </p:cNvPr>
          <p:cNvSpPr txBox="1"/>
          <p:nvPr/>
        </p:nvSpPr>
        <p:spPr>
          <a:xfrm>
            <a:off x="5420700" y="289075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1.1079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9354F21-2C39-492A-B705-B7ABF602BAA7}"/>
              </a:ext>
            </a:extLst>
          </p:cNvPr>
          <p:cNvCxnSpPr>
            <a:cxnSpLocks/>
          </p:cNvCxnSpPr>
          <p:nvPr/>
        </p:nvCxnSpPr>
        <p:spPr>
          <a:xfrm>
            <a:off x="3048664" y="5019592"/>
            <a:ext cx="988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97254AC-DA04-48A0-BFF5-9F1FCA78A5AE}"/>
              </a:ext>
            </a:extLst>
          </p:cNvPr>
          <p:cNvCxnSpPr>
            <a:cxnSpLocks/>
          </p:cNvCxnSpPr>
          <p:nvPr/>
        </p:nvCxnSpPr>
        <p:spPr>
          <a:xfrm>
            <a:off x="7948666" y="5009946"/>
            <a:ext cx="3191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3CB53A78-A6B2-45F3-9A9C-A5DC21F021D0}"/>
              </a:ext>
            </a:extLst>
          </p:cNvPr>
          <p:cNvCxnSpPr>
            <a:cxnSpLocks/>
          </p:cNvCxnSpPr>
          <p:nvPr/>
        </p:nvCxnSpPr>
        <p:spPr>
          <a:xfrm>
            <a:off x="2929437" y="606364"/>
            <a:ext cx="11751" cy="5377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E5411AEB-0A39-4E53-983A-0AFCF7998517}"/>
              </a:ext>
            </a:extLst>
          </p:cNvPr>
          <p:cNvSpPr txBox="1"/>
          <p:nvPr/>
        </p:nvSpPr>
        <p:spPr>
          <a:xfrm>
            <a:off x="2952750" y="5019591"/>
            <a:ext cx="1144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Exercised on the put and the long EUR/USD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52B941A-76D4-40D4-9588-D5CD6691D67B}"/>
              </a:ext>
            </a:extLst>
          </p:cNvPr>
          <p:cNvSpPr txBox="1"/>
          <p:nvPr/>
        </p:nvSpPr>
        <p:spPr>
          <a:xfrm>
            <a:off x="8231285" y="5075234"/>
            <a:ext cx="232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Exercise the call and sell EUR at spot price 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0B26D10-321A-4CA6-8C55-44B76C51F2DA}"/>
              </a:ext>
            </a:extLst>
          </p:cNvPr>
          <p:cNvCxnSpPr>
            <a:cxnSpLocks/>
          </p:cNvCxnSpPr>
          <p:nvPr/>
        </p:nvCxnSpPr>
        <p:spPr>
          <a:xfrm flipV="1">
            <a:off x="5992545" y="3439202"/>
            <a:ext cx="1896395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E789811-B647-4D2F-9B42-1251AD3D0A04}"/>
              </a:ext>
            </a:extLst>
          </p:cNvPr>
          <p:cNvCxnSpPr>
            <a:cxnSpLocks/>
          </p:cNvCxnSpPr>
          <p:nvPr/>
        </p:nvCxnSpPr>
        <p:spPr>
          <a:xfrm>
            <a:off x="7888940" y="326009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7758ED5-19A6-47CD-A38E-0034FDEC06B9}"/>
              </a:ext>
            </a:extLst>
          </p:cNvPr>
          <p:cNvCxnSpPr>
            <a:cxnSpLocks/>
          </p:cNvCxnSpPr>
          <p:nvPr/>
        </p:nvCxnSpPr>
        <p:spPr>
          <a:xfrm>
            <a:off x="4096871" y="3283407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35B28146-F007-4550-A9F7-25D7E7273DB5}"/>
              </a:ext>
            </a:extLst>
          </p:cNvPr>
          <p:cNvSpPr txBox="1"/>
          <p:nvPr/>
        </p:nvSpPr>
        <p:spPr>
          <a:xfrm>
            <a:off x="7126548" y="3460169"/>
            <a:ext cx="22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Strike1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5237E7E-3E1D-437F-8335-9A0C8AD6CD6A}"/>
              </a:ext>
            </a:extLst>
          </p:cNvPr>
          <p:cNvSpPr txBox="1"/>
          <p:nvPr/>
        </p:nvSpPr>
        <p:spPr>
          <a:xfrm>
            <a:off x="2621836" y="3476469"/>
            <a:ext cx="22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Strike3 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90AE668-005E-41E8-BB05-00ED5A743E5A}"/>
              </a:ext>
            </a:extLst>
          </p:cNvPr>
          <p:cNvCxnSpPr>
            <a:cxnSpLocks/>
          </p:cNvCxnSpPr>
          <p:nvPr/>
        </p:nvCxnSpPr>
        <p:spPr>
          <a:xfrm>
            <a:off x="5947837" y="5009946"/>
            <a:ext cx="1928331" cy="9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AE0C200F-095F-4AB9-9868-814D466E486F}"/>
              </a:ext>
            </a:extLst>
          </p:cNvPr>
          <p:cNvSpPr txBox="1"/>
          <p:nvPr/>
        </p:nvSpPr>
        <p:spPr>
          <a:xfrm>
            <a:off x="6309257" y="5067063"/>
            <a:ext cx="114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 option exercised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AB6F672-304E-4C1C-8709-93B3420FFC6C}"/>
              </a:ext>
            </a:extLst>
          </p:cNvPr>
          <p:cNvCxnSpPr>
            <a:cxnSpLocks/>
          </p:cNvCxnSpPr>
          <p:nvPr/>
        </p:nvCxnSpPr>
        <p:spPr>
          <a:xfrm>
            <a:off x="4096872" y="5009946"/>
            <a:ext cx="18305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F5FE732B-7248-483E-ACB6-421B88F7B999}"/>
              </a:ext>
            </a:extLst>
          </p:cNvPr>
          <p:cNvSpPr txBox="1"/>
          <p:nvPr/>
        </p:nvSpPr>
        <p:spPr>
          <a:xfrm>
            <a:off x="4440080" y="5000302"/>
            <a:ext cx="1144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Exercised on the put and sell EUR at spot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8E522C2-C8BD-4638-9657-34289C80D6DD}"/>
              </a:ext>
            </a:extLst>
          </p:cNvPr>
          <p:cNvSpPr txBox="1"/>
          <p:nvPr/>
        </p:nvSpPr>
        <p:spPr>
          <a:xfrm>
            <a:off x="178057" y="1486289"/>
            <a:ext cx="2341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combine 3 options (described in the previous slide) and have a limited loss.</a:t>
            </a:r>
          </a:p>
        </p:txBody>
      </p:sp>
    </p:spTree>
    <p:extLst>
      <p:ext uri="{BB962C8B-B14F-4D97-AF65-F5344CB8AC3E}">
        <p14:creationId xmlns:p14="http://schemas.microsoft.com/office/powerpoint/2010/main" val="25978540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349</Words>
  <Application>Microsoft Office PowerPoint</Application>
  <PresentationFormat>Grand écran</PresentationFormat>
  <Paragraphs>69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Exotic options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SADURNI</dc:creator>
  <cp:lastModifiedBy>Thomas SADURNI</cp:lastModifiedBy>
  <cp:revision>34</cp:revision>
  <dcterms:created xsi:type="dcterms:W3CDTF">2021-12-16T13:11:19Z</dcterms:created>
  <dcterms:modified xsi:type="dcterms:W3CDTF">2021-12-16T15:42:12Z</dcterms:modified>
</cp:coreProperties>
</file>