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9" r:id="rId24"/>
  </p:sldIdLst>
  <p:sldSz cx="9144000" cy="5143500" type="screen16x9"/>
  <p:notesSz cx="6858000" cy="9144000"/>
  <p:embeddedFontLst>
    <p:embeddedFont>
      <p:font typeface="Maven Pro" pitchFamily="2" charset="77"/>
      <p:regular r:id="rId26"/>
      <p:bold r:id="rId27"/>
    </p:embeddedFont>
    <p:embeddedFont>
      <p:font typeface="Nunito"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deda70896_1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deda70896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deda70896_1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deda70896_1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deda70896_1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deda70896_1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deda70896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deda70896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deda70896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deda70896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deda70896_1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deda70896_1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deda70896_1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deda70896_1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deda70896_1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deda70896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deda70896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deda70896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deda7089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deda70896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deda7089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deda708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deda7089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deda70896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1774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deda70896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1deda70896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deda70896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deda70896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48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deda7089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deda70896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deda7089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deda7089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deda70896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1deda70896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deda70896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deda70896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deda70896_1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deda70896_1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deda7089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1deda7089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deda70896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deda70896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ba.tuck.dartmouth.edu/pages/faculty/ken.french/data_library.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Amazon Analysis</a:t>
            </a:r>
            <a:endParaRPr/>
          </a:p>
        </p:txBody>
      </p:sp>
      <p:sp>
        <p:nvSpPr>
          <p:cNvPr id="278" name="Google Shape;278;p13"/>
          <p:cNvSpPr txBox="1">
            <a:spLocks noGrp="1"/>
          </p:cNvSpPr>
          <p:nvPr>
            <p:ph type="subTitle" idx="1"/>
          </p:nvPr>
        </p:nvSpPr>
        <p:spPr>
          <a:xfrm>
            <a:off x="824000" y="3323675"/>
            <a:ext cx="4534500" cy="968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Dylan Ledanois</a:t>
            </a:r>
            <a:endParaRPr/>
          </a:p>
          <a:p>
            <a:pPr marL="0" lvl="0" indent="0" algn="l" rtl="0">
              <a:spcBef>
                <a:spcPts val="0"/>
              </a:spcBef>
              <a:spcAft>
                <a:spcPts val="0"/>
              </a:spcAft>
              <a:buNone/>
            </a:pPr>
            <a:r>
              <a:rPr lang="en-GB"/>
              <a:t>Thomas Sadurni</a:t>
            </a:r>
            <a:endParaRPr/>
          </a:p>
          <a:p>
            <a:pPr marL="0" lvl="0" indent="0" algn="l" rtl="0">
              <a:spcBef>
                <a:spcPts val="0"/>
              </a:spcBef>
              <a:spcAft>
                <a:spcPts val="0"/>
              </a:spcAft>
              <a:buNone/>
            </a:pPr>
            <a:r>
              <a:rPr lang="en-GB"/>
              <a:t>Ernest Timkin</a:t>
            </a:r>
            <a:endParaRPr/>
          </a:p>
          <a:p>
            <a:pPr marL="0" lvl="0" indent="0" algn="l" rtl="0">
              <a:spcBef>
                <a:spcPts val="0"/>
              </a:spcBef>
              <a:spcAft>
                <a:spcPts val="0"/>
              </a:spcAft>
              <a:buNone/>
            </a:pPr>
            <a:r>
              <a:rPr lang="en-GB"/>
              <a:t>Paulien Torrekens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2"/>
          <p:cNvSpPr txBox="1">
            <a:spLocks noGrp="1"/>
          </p:cNvSpPr>
          <p:nvPr>
            <p:ph type="body" idx="1"/>
          </p:nvPr>
        </p:nvSpPr>
        <p:spPr>
          <a:xfrm>
            <a:off x="4781401" y="4112784"/>
            <a:ext cx="3914700" cy="7473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GB" dirty="0">
                <a:solidFill>
                  <a:srgbClr val="000000"/>
                </a:solidFill>
                <a:sym typeface="Arial"/>
              </a:rPr>
              <a:t>On the figure we see that the autocorrelation is located in the confidence interval and it drops drastically. Therefore, we can then conclude that there is stationarity.</a:t>
            </a:r>
            <a:endParaRPr dirty="0">
              <a:solidFill>
                <a:srgbClr val="000000"/>
              </a:solidFill>
              <a:sym typeface="Arial"/>
            </a:endParaRPr>
          </a:p>
        </p:txBody>
      </p:sp>
      <p:sp>
        <p:nvSpPr>
          <p:cNvPr id="344" name="Google Shape;344;p22"/>
          <p:cNvSpPr txBox="1"/>
          <p:nvPr/>
        </p:nvSpPr>
        <p:spPr>
          <a:xfrm>
            <a:off x="572387" y="3866548"/>
            <a:ext cx="3914700" cy="118490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From the table above we can reject both null hypothesis because p-value &lt; alpha (0.05). </a:t>
            </a:r>
          </a:p>
          <a:p>
            <a:pPr marL="0" lvl="0" indent="0" algn="just" rtl="0">
              <a:spcBef>
                <a:spcPts val="0"/>
              </a:spcBef>
              <a:spcAft>
                <a:spcPts val="0"/>
              </a:spcAft>
              <a:buNone/>
            </a:pPr>
            <a:endParaRPr lang="en-GB" sz="1300" dirty="0">
              <a:latin typeface="Nunito"/>
              <a:ea typeface="Nunito"/>
              <a:cs typeface="Nunito"/>
              <a:sym typeface="Nunito"/>
            </a:endParaRPr>
          </a:p>
          <a:p>
            <a:pPr marL="0" lvl="0" indent="0" algn="just" rtl="0">
              <a:spcBef>
                <a:spcPts val="0"/>
              </a:spcBef>
              <a:spcAft>
                <a:spcPts val="0"/>
              </a:spcAft>
              <a:buNone/>
            </a:pPr>
            <a:r>
              <a:rPr lang="en-GB" sz="1300" dirty="0">
                <a:latin typeface="Nunito"/>
                <a:ea typeface="Nunito"/>
                <a:cs typeface="Nunito"/>
                <a:sym typeface="Nunito"/>
              </a:rPr>
              <a:t>Hence, we can conclude that there is a normal distribution and white noise in the series.</a:t>
            </a:r>
            <a:endParaRPr sz="1300" dirty="0">
              <a:latin typeface="Nunito"/>
              <a:ea typeface="Nunito"/>
              <a:cs typeface="Nunito"/>
              <a:sym typeface="Nunito"/>
            </a:endParaRPr>
          </a:p>
        </p:txBody>
      </p:sp>
      <p:pic>
        <p:nvPicPr>
          <p:cNvPr id="345" name="Google Shape;345;p22"/>
          <p:cNvPicPr preferRelativeResize="0"/>
          <p:nvPr/>
        </p:nvPicPr>
        <p:blipFill rotWithShape="1">
          <a:blip r:embed="rId3">
            <a:alphaModFix/>
          </a:blip>
          <a:srcRect t="19719" r="778" b="104"/>
          <a:stretch/>
        </p:blipFill>
        <p:spPr>
          <a:xfrm>
            <a:off x="572387" y="1917991"/>
            <a:ext cx="3914700" cy="1792225"/>
          </a:xfrm>
          <a:prstGeom prst="rect">
            <a:avLst/>
          </a:prstGeom>
          <a:noFill/>
          <a:ln>
            <a:noFill/>
          </a:ln>
        </p:spPr>
      </p:pic>
      <p:pic>
        <p:nvPicPr>
          <p:cNvPr id="346" name="Google Shape;346;p22"/>
          <p:cNvPicPr preferRelativeResize="0"/>
          <p:nvPr/>
        </p:nvPicPr>
        <p:blipFill>
          <a:blip r:embed="rId4">
            <a:alphaModFix/>
          </a:blip>
          <a:stretch>
            <a:fillRect/>
          </a:stretch>
        </p:blipFill>
        <p:spPr>
          <a:xfrm>
            <a:off x="4781401" y="1328328"/>
            <a:ext cx="3914700" cy="2694148"/>
          </a:xfrm>
          <a:prstGeom prst="rect">
            <a:avLst/>
          </a:prstGeom>
          <a:noFill/>
          <a:ln>
            <a:noFill/>
          </a:ln>
        </p:spPr>
      </p:pic>
      <p:sp>
        <p:nvSpPr>
          <p:cNvPr id="7" name="Google Shape;303;p17">
            <a:extLst>
              <a:ext uri="{FF2B5EF4-FFF2-40B4-BE49-F238E27FC236}">
                <a16:creationId xmlns:a16="http://schemas.microsoft.com/office/drawing/2014/main" id="{45AFA512-81D8-CE4C-AC5A-D332AA864936}"/>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3.2 Autocorrelation Function: 	</a:t>
            </a:r>
          </a:p>
          <a:p>
            <a:r>
              <a:rPr lang="en-GB" sz="2500" dirty="0"/>
              <a:t>	Autocorrelation of Amazon returns</a:t>
            </a:r>
          </a:p>
        </p:txBody>
      </p:sp>
      <p:sp>
        <p:nvSpPr>
          <p:cNvPr id="10" name="TextBox 9">
            <a:extLst>
              <a:ext uri="{FF2B5EF4-FFF2-40B4-BE49-F238E27FC236}">
                <a16:creationId xmlns:a16="http://schemas.microsoft.com/office/drawing/2014/main" id="{1E7EB37C-B1DC-0F45-BBAB-86D654184E8C}"/>
              </a:ext>
            </a:extLst>
          </p:cNvPr>
          <p:cNvSpPr txBox="1"/>
          <p:nvPr/>
        </p:nvSpPr>
        <p:spPr>
          <a:xfrm>
            <a:off x="572387" y="1484660"/>
            <a:ext cx="4081909" cy="276999"/>
          </a:xfrm>
          <a:prstGeom prst="rect">
            <a:avLst/>
          </a:prstGeom>
          <a:noFill/>
        </p:spPr>
        <p:txBody>
          <a:bodyPr wrap="square" rtlCol="0">
            <a:spAutoFit/>
          </a:bodyPr>
          <a:lstStyle/>
          <a:p>
            <a:r>
              <a:rPr lang="en-BE" sz="1200" dirty="0">
                <a:latin typeface="Nunito" pitchFamily="2" charset="77"/>
              </a:rPr>
              <a:t>Test de normalité et bruit blanc (AMZN Prices)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23"/>
          <p:cNvSpPr txBox="1">
            <a:spLocks noGrp="1"/>
          </p:cNvSpPr>
          <p:nvPr>
            <p:ph type="body" idx="1"/>
          </p:nvPr>
        </p:nvSpPr>
        <p:spPr>
          <a:xfrm>
            <a:off x="568391" y="3839116"/>
            <a:ext cx="3933821" cy="584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770"/>
              <a:buNone/>
            </a:pPr>
            <a:r>
              <a:rPr lang="en-GB" dirty="0">
                <a:solidFill>
                  <a:srgbClr val="000000"/>
                </a:solidFill>
                <a:sym typeface="Arial"/>
              </a:rPr>
              <a:t>On this graph, we see the same trends as with the Amazon Prices. So, we will also reject the null hypothesis, which states that there is white noise and that the </a:t>
            </a:r>
            <a:r>
              <a:rPr lang="en-GB" dirty="0" err="1">
                <a:solidFill>
                  <a:srgbClr val="000000"/>
                </a:solidFill>
                <a:sym typeface="Arial"/>
              </a:rPr>
              <a:t>serie</a:t>
            </a:r>
            <a:r>
              <a:rPr lang="en-GB" dirty="0">
                <a:solidFill>
                  <a:srgbClr val="000000"/>
                </a:solidFill>
                <a:sym typeface="Arial"/>
              </a:rPr>
              <a:t> is normally distributed.</a:t>
            </a:r>
            <a:endParaRPr dirty="0">
              <a:solidFill>
                <a:srgbClr val="000000"/>
              </a:solidFill>
              <a:sym typeface="Arial"/>
            </a:endParaRPr>
          </a:p>
        </p:txBody>
      </p:sp>
      <p:sp>
        <p:nvSpPr>
          <p:cNvPr id="353" name="Google Shape;353;p23"/>
          <p:cNvSpPr txBox="1"/>
          <p:nvPr/>
        </p:nvSpPr>
        <p:spPr>
          <a:xfrm>
            <a:off x="4893013" y="3839116"/>
            <a:ext cx="3678600" cy="98485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The graph shows us that all autocorrelations are outside the confidence interval. They are very high and don't drop rapidly, so we conclude that there is no stationary. </a:t>
            </a:r>
            <a:endParaRPr sz="1300" dirty="0">
              <a:latin typeface="Nunito"/>
              <a:ea typeface="Nunito"/>
              <a:cs typeface="Nunito"/>
              <a:sym typeface="Nunito"/>
            </a:endParaRPr>
          </a:p>
        </p:txBody>
      </p:sp>
      <p:pic>
        <p:nvPicPr>
          <p:cNvPr id="354" name="Google Shape;354;p23"/>
          <p:cNvPicPr preferRelativeResize="0"/>
          <p:nvPr/>
        </p:nvPicPr>
        <p:blipFill rotWithShape="1">
          <a:blip r:embed="rId3">
            <a:alphaModFix/>
          </a:blip>
          <a:srcRect t="18426" r="2691" b="3277"/>
          <a:stretch/>
        </p:blipFill>
        <p:spPr>
          <a:xfrm>
            <a:off x="587512" y="1917991"/>
            <a:ext cx="3914700" cy="1764793"/>
          </a:xfrm>
          <a:prstGeom prst="rect">
            <a:avLst/>
          </a:prstGeom>
          <a:noFill/>
          <a:ln>
            <a:noFill/>
          </a:ln>
        </p:spPr>
      </p:pic>
      <p:pic>
        <p:nvPicPr>
          <p:cNvPr id="355" name="Google Shape;355;p23"/>
          <p:cNvPicPr preferRelativeResize="0"/>
          <p:nvPr/>
        </p:nvPicPr>
        <p:blipFill>
          <a:blip r:embed="rId4">
            <a:alphaModFix/>
          </a:blip>
          <a:stretch>
            <a:fillRect/>
          </a:stretch>
        </p:blipFill>
        <p:spPr>
          <a:xfrm>
            <a:off x="4893013" y="1360680"/>
            <a:ext cx="3678600" cy="2480722"/>
          </a:xfrm>
          <a:prstGeom prst="rect">
            <a:avLst/>
          </a:prstGeom>
          <a:noFill/>
          <a:ln>
            <a:noFill/>
          </a:ln>
        </p:spPr>
      </p:pic>
      <p:sp>
        <p:nvSpPr>
          <p:cNvPr id="10" name="TextBox 9">
            <a:extLst>
              <a:ext uri="{FF2B5EF4-FFF2-40B4-BE49-F238E27FC236}">
                <a16:creationId xmlns:a16="http://schemas.microsoft.com/office/drawing/2014/main" id="{713B3AD7-0E82-DB46-A9DF-B45A21EA9E5E}"/>
              </a:ext>
            </a:extLst>
          </p:cNvPr>
          <p:cNvSpPr txBox="1"/>
          <p:nvPr/>
        </p:nvSpPr>
        <p:spPr>
          <a:xfrm>
            <a:off x="572387" y="1484660"/>
            <a:ext cx="4081909" cy="276999"/>
          </a:xfrm>
          <a:prstGeom prst="rect">
            <a:avLst/>
          </a:prstGeom>
          <a:noFill/>
        </p:spPr>
        <p:txBody>
          <a:bodyPr wrap="square" rtlCol="0">
            <a:spAutoFit/>
          </a:bodyPr>
          <a:lstStyle/>
          <a:p>
            <a:r>
              <a:rPr lang="en-BE" sz="1200" dirty="0">
                <a:latin typeface="Nunito" pitchFamily="2" charset="77"/>
              </a:rPr>
              <a:t>Test de normalité et bruit blanc (SP500 Values)</a:t>
            </a:r>
          </a:p>
        </p:txBody>
      </p:sp>
      <p:sp>
        <p:nvSpPr>
          <p:cNvPr id="12" name="Google Shape;303;p17">
            <a:extLst>
              <a:ext uri="{FF2B5EF4-FFF2-40B4-BE49-F238E27FC236}">
                <a16:creationId xmlns:a16="http://schemas.microsoft.com/office/drawing/2014/main" id="{2D97AC6A-0824-574A-A243-0E4F3995C493}"/>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3.3 Autocorrelation Function: 	</a:t>
            </a:r>
          </a:p>
          <a:p>
            <a:r>
              <a:rPr lang="en-GB" sz="2500" dirty="0"/>
              <a:t>	Autocorrelation of S&amp;P500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24"/>
          <p:cNvSpPr txBox="1">
            <a:spLocks noGrp="1"/>
          </p:cNvSpPr>
          <p:nvPr>
            <p:ph type="body" idx="1"/>
          </p:nvPr>
        </p:nvSpPr>
        <p:spPr>
          <a:xfrm>
            <a:off x="4827916" y="3654968"/>
            <a:ext cx="3707897" cy="7473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GB" dirty="0">
                <a:solidFill>
                  <a:srgbClr val="000000"/>
                </a:solidFill>
                <a:sym typeface="Arial"/>
              </a:rPr>
              <a:t>Here the autocorrelation is located in the confidence interval, and it drops drastically, we can then conclude that there is stationarity for the S&amp;P returns.</a:t>
            </a:r>
            <a:endParaRPr dirty="0">
              <a:solidFill>
                <a:srgbClr val="000000"/>
              </a:solidFill>
              <a:sym typeface="Arial"/>
            </a:endParaRPr>
          </a:p>
        </p:txBody>
      </p:sp>
      <p:sp>
        <p:nvSpPr>
          <p:cNvPr id="362" name="Google Shape;362;p24"/>
          <p:cNvSpPr txBox="1"/>
          <p:nvPr/>
        </p:nvSpPr>
        <p:spPr>
          <a:xfrm>
            <a:off x="539794" y="3636680"/>
            <a:ext cx="3914700" cy="118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With this table, we reject the hypothesis, we can then suggest that the </a:t>
            </a:r>
            <a:r>
              <a:rPr lang="en-GB" sz="1300" dirty="0" err="1">
                <a:latin typeface="Nunito"/>
                <a:ea typeface="Nunito"/>
                <a:cs typeface="Nunito"/>
                <a:sym typeface="Nunito"/>
              </a:rPr>
              <a:t>serie</a:t>
            </a:r>
            <a:r>
              <a:rPr lang="en-GB" sz="1300" dirty="0">
                <a:latin typeface="Nunito"/>
                <a:ea typeface="Nunito"/>
                <a:cs typeface="Nunito"/>
                <a:sym typeface="Nunito"/>
              </a:rPr>
              <a:t> is not normally distributed. However, we do not reject this hypothesis, so we can say that there is the presence of white noise.</a:t>
            </a:r>
            <a:endParaRPr sz="1300" dirty="0">
              <a:latin typeface="Nunito"/>
              <a:ea typeface="Nunito"/>
              <a:cs typeface="Nunito"/>
              <a:sym typeface="Nunito"/>
            </a:endParaRPr>
          </a:p>
        </p:txBody>
      </p:sp>
      <p:pic>
        <p:nvPicPr>
          <p:cNvPr id="363" name="Google Shape;363;p24"/>
          <p:cNvPicPr preferRelativeResize="0"/>
          <p:nvPr/>
        </p:nvPicPr>
        <p:blipFill rotWithShape="1">
          <a:blip r:embed="rId3">
            <a:alphaModFix/>
          </a:blip>
          <a:srcRect t="17720"/>
          <a:stretch/>
        </p:blipFill>
        <p:spPr>
          <a:xfrm>
            <a:off x="572387" y="1837486"/>
            <a:ext cx="3781975" cy="1723367"/>
          </a:xfrm>
          <a:prstGeom prst="rect">
            <a:avLst/>
          </a:prstGeom>
          <a:noFill/>
          <a:ln>
            <a:noFill/>
          </a:ln>
        </p:spPr>
      </p:pic>
      <p:pic>
        <p:nvPicPr>
          <p:cNvPr id="364" name="Google Shape;364;p24"/>
          <p:cNvPicPr preferRelativeResize="0"/>
          <p:nvPr/>
        </p:nvPicPr>
        <p:blipFill>
          <a:blip r:embed="rId4">
            <a:alphaModFix/>
          </a:blip>
          <a:stretch>
            <a:fillRect/>
          </a:stretch>
        </p:blipFill>
        <p:spPr>
          <a:xfrm>
            <a:off x="4883013" y="1259896"/>
            <a:ext cx="3652800" cy="2454693"/>
          </a:xfrm>
          <a:prstGeom prst="rect">
            <a:avLst/>
          </a:prstGeom>
          <a:noFill/>
          <a:ln>
            <a:noFill/>
          </a:ln>
        </p:spPr>
      </p:pic>
      <p:sp>
        <p:nvSpPr>
          <p:cNvPr id="9" name="Google Shape;303;p17">
            <a:extLst>
              <a:ext uri="{FF2B5EF4-FFF2-40B4-BE49-F238E27FC236}">
                <a16:creationId xmlns:a16="http://schemas.microsoft.com/office/drawing/2014/main" id="{BBC7D2C5-F032-1A4E-9908-EECFD3309547}"/>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3.4 Autocorrelation Function: 	</a:t>
            </a:r>
          </a:p>
          <a:p>
            <a:r>
              <a:rPr lang="en-GB" sz="2500" dirty="0"/>
              <a:t>	Autocorrelation of S&amp;P500 Returns</a:t>
            </a:r>
          </a:p>
        </p:txBody>
      </p:sp>
      <p:sp>
        <p:nvSpPr>
          <p:cNvPr id="10" name="TextBox 9">
            <a:extLst>
              <a:ext uri="{FF2B5EF4-FFF2-40B4-BE49-F238E27FC236}">
                <a16:creationId xmlns:a16="http://schemas.microsoft.com/office/drawing/2014/main" id="{868FA7B1-16FB-B24C-ABDB-334DB5D1FE46}"/>
              </a:ext>
            </a:extLst>
          </p:cNvPr>
          <p:cNvSpPr txBox="1"/>
          <p:nvPr/>
        </p:nvSpPr>
        <p:spPr>
          <a:xfrm>
            <a:off x="572387" y="1484660"/>
            <a:ext cx="4081909" cy="276999"/>
          </a:xfrm>
          <a:prstGeom prst="rect">
            <a:avLst/>
          </a:prstGeom>
          <a:noFill/>
        </p:spPr>
        <p:txBody>
          <a:bodyPr wrap="square" rtlCol="0">
            <a:spAutoFit/>
          </a:bodyPr>
          <a:lstStyle/>
          <a:p>
            <a:r>
              <a:rPr lang="en-BE" sz="1200" dirty="0">
                <a:latin typeface="Nunito" pitchFamily="2" charset="77"/>
              </a:rPr>
              <a:t>Test de normalité et bruit blanc (SP500 Returns)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25"/>
          <p:cNvSpPr txBox="1">
            <a:spLocks noGrp="1"/>
          </p:cNvSpPr>
          <p:nvPr>
            <p:ph type="body" idx="1"/>
          </p:nvPr>
        </p:nvSpPr>
        <p:spPr>
          <a:xfrm>
            <a:off x="1056750" y="1280864"/>
            <a:ext cx="7030500" cy="42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i="1" dirty="0"/>
              <a:t>The equation of the model will be the following : ER[AMZN] =  α + β*ER[S&amp;P] + err</a:t>
            </a:r>
            <a:endParaRPr i="1" dirty="0"/>
          </a:p>
        </p:txBody>
      </p:sp>
      <p:pic>
        <p:nvPicPr>
          <p:cNvPr id="371" name="Google Shape;371;p25"/>
          <p:cNvPicPr preferRelativeResize="0"/>
          <p:nvPr/>
        </p:nvPicPr>
        <p:blipFill>
          <a:blip r:embed="rId3">
            <a:alphaModFix/>
          </a:blip>
          <a:stretch>
            <a:fillRect/>
          </a:stretch>
        </p:blipFill>
        <p:spPr>
          <a:xfrm>
            <a:off x="620993" y="1626122"/>
            <a:ext cx="3575701" cy="3216174"/>
          </a:xfrm>
          <a:prstGeom prst="rect">
            <a:avLst/>
          </a:prstGeom>
          <a:noFill/>
          <a:ln>
            <a:noFill/>
          </a:ln>
        </p:spPr>
      </p:pic>
      <p:pic>
        <p:nvPicPr>
          <p:cNvPr id="372" name="Google Shape;372;p25"/>
          <p:cNvPicPr preferRelativeResize="0"/>
          <p:nvPr/>
        </p:nvPicPr>
        <p:blipFill>
          <a:blip r:embed="rId4">
            <a:alphaModFix/>
          </a:blip>
          <a:stretch>
            <a:fillRect/>
          </a:stretch>
        </p:blipFill>
        <p:spPr>
          <a:xfrm>
            <a:off x="6087878" y="1844960"/>
            <a:ext cx="2653786" cy="999300"/>
          </a:xfrm>
          <a:prstGeom prst="rect">
            <a:avLst/>
          </a:prstGeom>
          <a:noFill/>
          <a:ln>
            <a:noFill/>
          </a:ln>
        </p:spPr>
      </p:pic>
      <p:pic>
        <p:nvPicPr>
          <p:cNvPr id="373" name="Google Shape;373;p25"/>
          <p:cNvPicPr preferRelativeResize="0"/>
          <p:nvPr/>
        </p:nvPicPr>
        <p:blipFill>
          <a:blip r:embed="rId5">
            <a:alphaModFix/>
          </a:blip>
          <a:stretch>
            <a:fillRect/>
          </a:stretch>
        </p:blipFill>
        <p:spPr>
          <a:xfrm>
            <a:off x="4265786" y="1846745"/>
            <a:ext cx="1753000" cy="2542375"/>
          </a:xfrm>
          <a:prstGeom prst="rect">
            <a:avLst/>
          </a:prstGeom>
          <a:noFill/>
          <a:ln>
            <a:noFill/>
          </a:ln>
        </p:spPr>
      </p:pic>
      <p:sp>
        <p:nvSpPr>
          <p:cNvPr id="374" name="Google Shape;374;p25"/>
          <p:cNvSpPr txBox="1"/>
          <p:nvPr/>
        </p:nvSpPr>
        <p:spPr>
          <a:xfrm>
            <a:off x="6053405" y="2980220"/>
            <a:ext cx="2653786"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dirty="0">
                <a:latin typeface="Nunito"/>
                <a:ea typeface="Nunito"/>
                <a:cs typeface="Nunito"/>
                <a:sym typeface="Nunito"/>
              </a:rPr>
              <a:t>This corresponds to a reasonable correlation. </a:t>
            </a:r>
            <a:endParaRPr sz="1300" dirty="0">
              <a:latin typeface="Nunito"/>
              <a:ea typeface="Nunito"/>
              <a:cs typeface="Nunito"/>
              <a:sym typeface="Nunito"/>
            </a:endParaRPr>
          </a:p>
        </p:txBody>
      </p:sp>
      <p:sp>
        <p:nvSpPr>
          <p:cNvPr id="375" name="Google Shape;375;p25"/>
          <p:cNvSpPr txBox="1"/>
          <p:nvPr/>
        </p:nvSpPr>
        <p:spPr>
          <a:xfrm>
            <a:off x="6036168" y="3559689"/>
            <a:ext cx="2688259" cy="98485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R² means that our model is good but not perfect. It is acceptable, but the closest it is to 1 the better it is. </a:t>
            </a:r>
            <a:endParaRPr sz="1300" dirty="0">
              <a:latin typeface="Nunito"/>
              <a:ea typeface="Nunito"/>
              <a:cs typeface="Nunito"/>
              <a:sym typeface="Nunito"/>
            </a:endParaRPr>
          </a:p>
        </p:txBody>
      </p:sp>
      <p:sp>
        <p:nvSpPr>
          <p:cNvPr id="11" name="Google Shape;303;p17">
            <a:extLst>
              <a:ext uri="{FF2B5EF4-FFF2-40B4-BE49-F238E27FC236}">
                <a16:creationId xmlns:a16="http://schemas.microsoft.com/office/drawing/2014/main" id="{98B1F29B-BE1C-0549-A4AE-4B86A6A8600C}"/>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4 CAPM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26"/>
          <p:cNvPicPr preferRelativeResize="0"/>
          <p:nvPr/>
        </p:nvPicPr>
        <p:blipFill rotWithShape="1">
          <a:blip r:embed="rId3">
            <a:alphaModFix/>
          </a:blip>
          <a:srcRect/>
          <a:stretch/>
        </p:blipFill>
        <p:spPr>
          <a:xfrm>
            <a:off x="1066799" y="2014492"/>
            <a:ext cx="7010400" cy="1714500"/>
          </a:xfrm>
          <a:prstGeom prst="rect">
            <a:avLst/>
          </a:prstGeom>
          <a:noFill/>
          <a:ln>
            <a:noFill/>
          </a:ln>
        </p:spPr>
      </p:pic>
      <p:sp>
        <p:nvSpPr>
          <p:cNvPr id="382" name="Google Shape;382;p26"/>
          <p:cNvSpPr txBox="1"/>
          <p:nvPr/>
        </p:nvSpPr>
        <p:spPr>
          <a:xfrm>
            <a:off x="572386" y="1332161"/>
            <a:ext cx="7999227"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Nunito"/>
                <a:ea typeface="Nunito"/>
                <a:cs typeface="Nunito"/>
                <a:sym typeface="Nunito"/>
              </a:rPr>
              <a:t>The estimated model is the following : </a:t>
            </a:r>
          </a:p>
          <a:p>
            <a:pPr marL="0" lvl="0" indent="0" algn="ctr" rtl="0">
              <a:spcBef>
                <a:spcPts val="0"/>
              </a:spcBef>
              <a:spcAft>
                <a:spcPts val="0"/>
              </a:spcAft>
              <a:buNone/>
            </a:pPr>
            <a:r>
              <a:rPr lang="en-GB" dirty="0">
                <a:latin typeface="Nunito"/>
                <a:ea typeface="Nunito"/>
                <a:cs typeface="Nunito"/>
                <a:sym typeface="Nunito"/>
              </a:rPr>
              <a:t>ER AMZN = 0.014094450840893 + 1.07877252537154 * ER SP500</a:t>
            </a:r>
            <a:endParaRPr dirty="0">
              <a:latin typeface="Nunito"/>
              <a:ea typeface="Nunito"/>
              <a:cs typeface="Nunito"/>
              <a:sym typeface="Nunito"/>
            </a:endParaRPr>
          </a:p>
        </p:txBody>
      </p:sp>
      <p:sp>
        <p:nvSpPr>
          <p:cNvPr id="383" name="Google Shape;383;p26"/>
          <p:cNvSpPr txBox="1"/>
          <p:nvPr/>
        </p:nvSpPr>
        <p:spPr>
          <a:xfrm>
            <a:off x="1938851" y="3766000"/>
            <a:ext cx="164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Nunito"/>
                <a:ea typeface="Nunito"/>
                <a:cs typeface="Nunito"/>
                <a:sym typeface="Nunito"/>
              </a:rPr>
              <a:t>H0 : alpha = 0</a:t>
            </a:r>
            <a:endParaRPr dirty="0">
              <a:latin typeface="Nunito"/>
              <a:ea typeface="Nunito"/>
              <a:cs typeface="Nunito"/>
              <a:sym typeface="Nunito"/>
            </a:endParaRPr>
          </a:p>
          <a:p>
            <a:pPr marL="0" lvl="0" indent="0" algn="l" rtl="0">
              <a:spcBef>
                <a:spcPts val="0"/>
              </a:spcBef>
              <a:spcAft>
                <a:spcPts val="0"/>
              </a:spcAft>
              <a:buNone/>
            </a:pPr>
            <a:r>
              <a:rPr lang="en-GB" dirty="0">
                <a:latin typeface="Nunito"/>
                <a:ea typeface="Nunito"/>
                <a:cs typeface="Nunito"/>
                <a:sym typeface="Nunito"/>
              </a:rPr>
              <a:t>p-value &lt; 5%</a:t>
            </a:r>
            <a:endParaRPr dirty="0">
              <a:latin typeface="Nunito"/>
              <a:ea typeface="Nunito"/>
              <a:cs typeface="Nunito"/>
              <a:sym typeface="Nunito"/>
            </a:endParaRPr>
          </a:p>
        </p:txBody>
      </p:sp>
      <p:sp>
        <p:nvSpPr>
          <p:cNvPr id="384" name="Google Shape;384;p26"/>
          <p:cNvSpPr txBox="1"/>
          <p:nvPr/>
        </p:nvSpPr>
        <p:spPr>
          <a:xfrm>
            <a:off x="572386" y="4330311"/>
            <a:ext cx="7504813"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latin typeface="Nunito"/>
                <a:ea typeface="Nunito"/>
                <a:cs typeface="Nunito"/>
                <a:sym typeface="Nunito"/>
              </a:rPr>
              <a:t>We reject the null hypothesis, so we conclude that alpha is statistically significant and beta is highly statistically significant</a:t>
            </a:r>
            <a:endParaRPr sz="1300" dirty="0">
              <a:latin typeface="Nunito"/>
              <a:ea typeface="Nunito"/>
              <a:cs typeface="Nunito"/>
              <a:sym typeface="Nunito"/>
            </a:endParaRPr>
          </a:p>
        </p:txBody>
      </p:sp>
      <p:sp>
        <p:nvSpPr>
          <p:cNvPr id="385" name="Google Shape;385;p26"/>
          <p:cNvSpPr txBox="1"/>
          <p:nvPr/>
        </p:nvSpPr>
        <p:spPr>
          <a:xfrm>
            <a:off x="5141726" y="3771992"/>
            <a:ext cx="146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Nunito"/>
                <a:ea typeface="Nunito"/>
                <a:cs typeface="Nunito"/>
                <a:sym typeface="Nunito"/>
              </a:rPr>
              <a:t>H0 : beta= 0</a:t>
            </a:r>
            <a:endParaRPr dirty="0">
              <a:latin typeface="Nunito"/>
              <a:ea typeface="Nunito"/>
              <a:cs typeface="Nunito"/>
              <a:sym typeface="Nunito"/>
            </a:endParaRPr>
          </a:p>
          <a:p>
            <a:pPr marL="0" lvl="0" indent="0" algn="l" rtl="0">
              <a:spcBef>
                <a:spcPts val="0"/>
              </a:spcBef>
              <a:spcAft>
                <a:spcPts val="0"/>
              </a:spcAft>
              <a:buNone/>
            </a:pPr>
            <a:r>
              <a:rPr lang="en-GB" dirty="0">
                <a:latin typeface="Nunito"/>
                <a:ea typeface="Nunito"/>
                <a:cs typeface="Nunito"/>
                <a:sym typeface="Nunito"/>
              </a:rPr>
              <a:t>p-value &lt; 5%</a:t>
            </a:r>
            <a:endParaRPr dirty="0">
              <a:latin typeface="Nunito"/>
              <a:ea typeface="Nunito"/>
              <a:cs typeface="Nunito"/>
              <a:sym typeface="Nunito"/>
            </a:endParaRPr>
          </a:p>
        </p:txBody>
      </p:sp>
      <p:sp>
        <p:nvSpPr>
          <p:cNvPr id="8" name="Google Shape;303;p17">
            <a:extLst>
              <a:ext uri="{FF2B5EF4-FFF2-40B4-BE49-F238E27FC236}">
                <a16:creationId xmlns:a16="http://schemas.microsoft.com/office/drawing/2014/main" id="{EF567164-A65F-B04A-BDA2-C95B6453A738}"/>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4.1 CAPM Model: 	</a:t>
            </a:r>
          </a:p>
          <a:p>
            <a:r>
              <a:rPr lang="en-GB" sz="2500" dirty="0"/>
              <a:t>	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27"/>
          <p:cNvSpPr txBox="1">
            <a:spLocks noGrp="1"/>
          </p:cNvSpPr>
          <p:nvPr>
            <p:ph type="body" idx="1"/>
          </p:nvPr>
        </p:nvSpPr>
        <p:spPr>
          <a:xfrm>
            <a:off x="6037652" y="2827565"/>
            <a:ext cx="2710852" cy="1963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dirty="0">
                <a:solidFill>
                  <a:srgbClr val="000000"/>
                </a:solidFill>
                <a:sym typeface="Arial"/>
              </a:rPr>
              <a:t>Positive Skewness, which means that the majority of the residuals are concentrated on the left of the median and the mean.</a:t>
            </a:r>
            <a:endParaRPr dirty="0">
              <a:solidFill>
                <a:srgbClr val="000000"/>
              </a:solidFill>
              <a:sym typeface="Arial"/>
            </a:endParaRPr>
          </a:p>
          <a:p>
            <a:pPr marL="0" lvl="0" indent="0" algn="just" rtl="0">
              <a:spcBef>
                <a:spcPts val="1200"/>
              </a:spcBef>
              <a:spcAft>
                <a:spcPts val="1200"/>
              </a:spcAft>
              <a:buNone/>
            </a:pPr>
            <a:r>
              <a:rPr lang="en-GB" dirty="0">
                <a:solidFill>
                  <a:srgbClr val="000000"/>
                </a:solidFill>
                <a:sym typeface="Arial"/>
              </a:rPr>
              <a:t>Kurtosis is almost 0, so we could think that our </a:t>
            </a:r>
            <a:r>
              <a:rPr lang="en-GB" dirty="0" err="1">
                <a:solidFill>
                  <a:srgbClr val="000000"/>
                </a:solidFill>
                <a:sym typeface="Arial"/>
              </a:rPr>
              <a:t>serie</a:t>
            </a:r>
            <a:r>
              <a:rPr lang="en-GB" dirty="0">
                <a:solidFill>
                  <a:srgbClr val="000000"/>
                </a:solidFill>
                <a:sym typeface="Arial"/>
              </a:rPr>
              <a:t> can follow a normal distribution.</a:t>
            </a:r>
            <a:endParaRPr dirty="0">
              <a:solidFill>
                <a:srgbClr val="000000"/>
              </a:solidFill>
              <a:sym typeface="Arial"/>
            </a:endParaRPr>
          </a:p>
        </p:txBody>
      </p:sp>
      <p:pic>
        <p:nvPicPr>
          <p:cNvPr id="392" name="Google Shape;392;p27"/>
          <p:cNvPicPr preferRelativeResize="0"/>
          <p:nvPr/>
        </p:nvPicPr>
        <p:blipFill rotWithShape="1">
          <a:blip r:embed="rId3">
            <a:alphaModFix/>
          </a:blip>
          <a:srcRect t="15306" r="15182"/>
          <a:stretch/>
        </p:blipFill>
        <p:spPr>
          <a:xfrm>
            <a:off x="6037652" y="588535"/>
            <a:ext cx="2710852" cy="2132020"/>
          </a:xfrm>
          <a:prstGeom prst="rect">
            <a:avLst/>
          </a:prstGeom>
          <a:noFill/>
          <a:ln>
            <a:noFill/>
          </a:ln>
        </p:spPr>
      </p:pic>
      <p:pic>
        <p:nvPicPr>
          <p:cNvPr id="393" name="Google Shape;393;p27"/>
          <p:cNvPicPr preferRelativeResize="0"/>
          <p:nvPr/>
        </p:nvPicPr>
        <p:blipFill>
          <a:blip r:embed="rId4">
            <a:alphaModFix/>
          </a:blip>
          <a:stretch>
            <a:fillRect/>
          </a:stretch>
        </p:blipFill>
        <p:spPr>
          <a:xfrm>
            <a:off x="572387" y="1547784"/>
            <a:ext cx="2847469" cy="2325431"/>
          </a:xfrm>
          <a:prstGeom prst="rect">
            <a:avLst/>
          </a:prstGeom>
          <a:noFill/>
          <a:ln>
            <a:noFill/>
          </a:ln>
        </p:spPr>
      </p:pic>
      <p:pic>
        <p:nvPicPr>
          <p:cNvPr id="394" name="Google Shape;394;p27"/>
          <p:cNvPicPr preferRelativeResize="0"/>
          <p:nvPr/>
        </p:nvPicPr>
        <p:blipFill rotWithShape="1">
          <a:blip r:embed="rId5">
            <a:alphaModFix/>
          </a:blip>
          <a:srcRect r="7875"/>
          <a:stretch/>
        </p:blipFill>
        <p:spPr>
          <a:xfrm>
            <a:off x="3883115" y="588535"/>
            <a:ext cx="1623863" cy="1308800"/>
          </a:xfrm>
          <a:prstGeom prst="rect">
            <a:avLst/>
          </a:prstGeom>
          <a:noFill/>
          <a:ln>
            <a:noFill/>
          </a:ln>
        </p:spPr>
      </p:pic>
      <p:sp>
        <p:nvSpPr>
          <p:cNvPr id="395" name="Google Shape;395;p27"/>
          <p:cNvSpPr txBox="1"/>
          <p:nvPr/>
        </p:nvSpPr>
        <p:spPr>
          <a:xfrm>
            <a:off x="3883115" y="2025347"/>
            <a:ext cx="1630674" cy="218518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For the </a:t>
            </a:r>
            <a:r>
              <a:rPr lang="en-GB" sz="1300" dirty="0" err="1">
                <a:latin typeface="Nunito"/>
                <a:ea typeface="Nunito"/>
                <a:cs typeface="Nunito"/>
                <a:sym typeface="Nunito"/>
              </a:rPr>
              <a:t>Jarque-Bera</a:t>
            </a:r>
            <a:r>
              <a:rPr lang="en-GB" sz="1300" dirty="0">
                <a:latin typeface="Nunito"/>
                <a:ea typeface="Nunito"/>
                <a:cs typeface="Nunito"/>
                <a:sym typeface="Nunito"/>
              </a:rPr>
              <a:t> test, we can't reject the hypothesis, so we do not need dummies and we can assume that the </a:t>
            </a:r>
            <a:r>
              <a:rPr lang="en-GB" sz="1300" dirty="0" err="1">
                <a:latin typeface="Nunito"/>
                <a:ea typeface="Nunito"/>
                <a:cs typeface="Nunito"/>
                <a:sym typeface="Nunito"/>
              </a:rPr>
              <a:t>serie</a:t>
            </a:r>
            <a:r>
              <a:rPr lang="en-GB" sz="1300" dirty="0">
                <a:latin typeface="Nunito"/>
                <a:ea typeface="Nunito"/>
                <a:cs typeface="Nunito"/>
                <a:sym typeface="Nunito"/>
              </a:rPr>
              <a:t> does not follow a normal distribution.</a:t>
            </a:r>
            <a:endParaRPr sz="1300" dirty="0">
              <a:latin typeface="Nunito"/>
              <a:ea typeface="Nunito"/>
              <a:cs typeface="Nunito"/>
              <a:sym typeface="Nunito"/>
            </a:endParaRPr>
          </a:p>
        </p:txBody>
      </p:sp>
      <p:pic>
        <p:nvPicPr>
          <p:cNvPr id="396" name="Google Shape;396;p27"/>
          <p:cNvPicPr preferRelativeResize="0"/>
          <p:nvPr/>
        </p:nvPicPr>
        <p:blipFill rotWithShape="1">
          <a:blip r:embed="rId6">
            <a:alphaModFix/>
          </a:blip>
          <a:srcRect r="4394"/>
          <a:stretch/>
        </p:blipFill>
        <p:spPr>
          <a:xfrm>
            <a:off x="572387" y="4092671"/>
            <a:ext cx="1623863" cy="985200"/>
          </a:xfrm>
          <a:prstGeom prst="rect">
            <a:avLst/>
          </a:prstGeom>
          <a:noFill/>
          <a:ln>
            <a:noFill/>
          </a:ln>
        </p:spPr>
      </p:pic>
      <p:sp>
        <p:nvSpPr>
          <p:cNvPr id="397" name="Google Shape;397;p27"/>
          <p:cNvSpPr txBox="1"/>
          <p:nvPr/>
        </p:nvSpPr>
        <p:spPr>
          <a:xfrm>
            <a:off x="2512611" y="4293071"/>
            <a:ext cx="3450556" cy="78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For the White test, p&lt;alpha, so we reject the null hypothesis, and accept the fact that residuals are </a:t>
            </a:r>
            <a:r>
              <a:rPr lang="en-GB" sz="1300" dirty="0" err="1">
                <a:latin typeface="Nunito"/>
                <a:ea typeface="Nunito"/>
                <a:cs typeface="Nunito"/>
                <a:sym typeface="Nunito"/>
              </a:rPr>
              <a:t>heteroscedastics</a:t>
            </a:r>
            <a:r>
              <a:rPr lang="en-GB" sz="1300" dirty="0">
                <a:latin typeface="Nunito"/>
                <a:ea typeface="Nunito"/>
                <a:cs typeface="Nunito"/>
                <a:sym typeface="Nunito"/>
              </a:rPr>
              <a:t>.</a:t>
            </a:r>
            <a:endParaRPr sz="1300" dirty="0">
              <a:latin typeface="Nunito"/>
              <a:ea typeface="Nunito"/>
              <a:cs typeface="Nunito"/>
              <a:sym typeface="Nunito"/>
            </a:endParaRPr>
          </a:p>
        </p:txBody>
      </p:sp>
      <p:sp>
        <p:nvSpPr>
          <p:cNvPr id="10" name="Google Shape;303;p17">
            <a:extLst>
              <a:ext uri="{FF2B5EF4-FFF2-40B4-BE49-F238E27FC236}">
                <a16:creationId xmlns:a16="http://schemas.microsoft.com/office/drawing/2014/main" id="{F1236A27-2EF8-3E40-A644-4549EE1FA67F}"/>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4.2 CAPM Model: 	</a:t>
            </a:r>
          </a:p>
          <a:p>
            <a:r>
              <a:rPr lang="en-GB" sz="2500" dirty="0"/>
              <a:t>	Residuals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3" name="Google Shape;403;p28"/>
          <p:cNvPicPr preferRelativeResize="0"/>
          <p:nvPr/>
        </p:nvPicPr>
        <p:blipFill rotWithShape="1">
          <a:blip r:embed="rId3">
            <a:alphaModFix/>
          </a:blip>
          <a:srcRect t="1700" r="-2490"/>
          <a:stretch/>
        </p:blipFill>
        <p:spPr>
          <a:xfrm>
            <a:off x="873956" y="1330875"/>
            <a:ext cx="2879060" cy="2381516"/>
          </a:xfrm>
          <a:prstGeom prst="rect">
            <a:avLst/>
          </a:prstGeom>
          <a:noFill/>
          <a:ln>
            <a:noFill/>
          </a:ln>
        </p:spPr>
      </p:pic>
      <p:sp>
        <p:nvSpPr>
          <p:cNvPr id="404" name="Google Shape;404;p28"/>
          <p:cNvSpPr txBox="1"/>
          <p:nvPr/>
        </p:nvSpPr>
        <p:spPr>
          <a:xfrm>
            <a:off x="839419" y="3664685"/>
            <a:ext cx="2969700" cy="78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From this graph we can conclude that there are mean stationarity of the residuals.</a:t>
            </a:r>
            <a:endParaRPr sz="1300" dirty="0">
              <a:latin typeface="Nunito"/>
              <a:ea typeface="Nunito"/>
              <a:cs typeface="Nunito"/>
              <a:sym typeface="Nunito"/>
            </a:endParaRPr>
          </a:p>
        </p:txBody>
      </p:sp>
      <p:pic>
        <p:nvPicPr>
          <p:cNvPr id="405" name="Google Shape;405;p28"/>
          <p:cNvPicPr preferRelativeResize="0"/>
          <p:nvPr/>
        </p:nvPicPr>
        <p:blipFill>
          <a:blip r:embed="rId4">
            <a:alphaModFix/>
          </a:blip>
          <a:stretch>
            <a:fillRect/>
          </a:stretch>
        </p:blipFill>
        <p:spPr>
          <a:xfrm>
            <a:off x="5104738" y="1330875"/>
            <a:ext cx="3047830" cy="2381516"/>
          </a:xfrm>
          <a:prstGeom prst="rect">
            <a:avLst/>
          </a:prstGeom>
          <a:noFill/>
          <a:ln>
            <a:noFill/>
          </a:ln>
        </p:spPr>
      </p:pic>
      <p:sp>
        <p:nvSpPr>
          <p:cNvPr id="406" name="Google Shape;406;p28"/>
          <p:cNvSpPr txBox="1"/>
          <p:nvPr/>
        </p:nvSpPr>
        <p:spPr>
          <a:xfrm>
            <a:off x="4707172" y="3671770"/>
            <a:ext cx="4009091" cy="158501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Here again the autocorrelation is located in the confidence interval and it drops drastically, we can then conclude that there is stationarity for the residuals. With a Durbin Watson test, cannot reject the null hypothesis, so we can say that the residuals are not autocorrelated, which is what we want to have.</a:t>
            </a:r>
            <a:endParaRPr sz="1300" dirty="0">
              <a:latin typeface="Nunito"/>
              <a:ea typeface="Nunito"/>
              <a:cs typeface="Nunito"/>
              <a:sym typeface="Nunito"/>
            </a:endParaRPr>
          </a:p>
        </p:txBody>
      </p:sp>
      <p:sp>
        <p:nvSpPr>
          <p:cNvPr id="7" name="Google Shape;303;p17">
            <a:extLst>
              <a:ext uri="{FF2B5EF4-FFF2-40B4-BE49-F238E27FC236}">
                <a16:creationId xmlns:a16="http://schemas.microsoft.com/office/drawing/2014/main" id="{DC22BD83-6A30-874B-9D19-B1E0722A38A0}"/>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4.3 CAPM Model: 	</a:t>
            </a:r>
          </a:p>
          <a:p>
            <a:r>
              <a:rPr lang="en-GB" sz="2500" dirty="0"/>
              <a:t>	Residuals and stationarity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2" name="Google Shape;412;p29"/>
          <p:cNvPicPr preferRelativeResize="0"/>
          <p:nvPr/>
        </p:nvPicPr>
        <p:blipFill rotWithShape="1">
          <a:blip r:embed="rId3">
            <a:alphaModFix/>
          </a:blip>
          <a:srcRect t="18187" r="1664"/>
          <a:stretch/>
        </p:blipFill>
        <p:spPr>
          <a:xfrm>
            <a:off x="581865" y="2057400"/>
            <a:ext cx="3990135" cy="1909200"/>
          </a:xfrm>
          <a:prstGeom prst="rect">
            <a:avLst/>
          </a:prstGeom>
          <a:noFill/>
          <a:ln>
            <a:noFill/>
          </a:ln>
        </p:spPr>
      </p:pic>
      <p:sp>
        <p:nvSpPr>
          <p:cNvPr id="413" name="Google Shape;413;p29"/>
          <p:cNvSpPr txBox="1"/>
          <p:nvPr/>
        </p:nvSpPr>
        <p:spPr>
          <a:xfrm>
            <a:off x="4812350" y="2260575"/>
            <a:ext cx="335324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latin typeface="Nunito"/>
                <a:ea typeface="Nunito"/>
                <a:cs typeface="Nunito"/>
                <a:sym typeface="Nunito"/>
              </a:rPr>
              <a:t>Since p-values &gt; alpha, we cannot reject both hypothesis. Therefore, we can conclude that the series is normally distributed with white noise.</a:t>
            </a:r>
            <a:endParaRPr dirty="0">
              <a:latin typeface="Nunito"/>
              <a:ea typeface="Nunito"/>
              <a:cs typeface="Nunito"/>
              <a:sym typeface="Nunito"/>
            </a:endParaRPr>
          </a:p>
        </p:txBody>
      </p:sp>
      <p:sp>
        <p:nvSpPr>
          <p:cNvPr id="414" name="Google Shape;414;p29"/>
          <p:cNvSpPr txBox="1"/>
          <p:nvPr/>
        </p:nvSpPr>
        <p:spPr>
          <a:xfrm>
            <a:off x="1624295" y="4334184"/>
            <a:ext cx="621211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Nunito"/>
                <a:ea typeface="Nunito"/>
                <a:cs typeface="Nunito"/>
                <a:sym typeface="Nunito"/>
              </a:rPr>
              <a:t>With all the previous tests we have executed, we can </a:t>
            </a:r>
            <a:r>
              <a:rPr lang="en-GB" b="1" dirty="0">
                <a:latin typeface="Nunito"/>
                <a:ea typeface="Nunito"/>
                <a:cs typeface="Nunito"/>
                <a:sym typeface="Nunito"/>
              </a:rPr>
              <a:t>validate </a:t>
            </a:r>
            <a:r>
              <a:rPr lang="en-GB" dirty="0">
                <a:latin typeface="Nunito"/>
                <a:ea typeface="Nunito"/>
                <a:cs typeface="Nunito"/>
                <a:sym typeface="Nunito"/>
              </a:rPr>
              <a:t>our model.</a:t>
            </a:r>
            <a:endParaRPr dirty="0">
              <a:latin typeface="Nunito"/>
              <a:ea typeface="Nunito"/>
              <a:cs typeface="Nunito"/>
              <a:sym typeface="Nunito"/>
            </a:endParaRPr>
          </a:p>
        </p:txBody>
      </p:sp>
      <p:sp>
        <p:nvSpPr>
          <p:cNvPr id="6" name="Google Shape;303;p17">
            <a:extLst>
              <a:ext uri="{FF2B5EF4-FFF2-40B4-BE49-F238E27FC236}">
                <a16:creationId xmlns:a16="http://schemas.microsoft.com/office/drawing/2014/main" id="{06546FCB-10BE-A945-A0B3-F3774BC6AC31}"/>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4.4 CAPM Model: 	</a:t>
            </a:r>
          </a:p>
          <a:p>
            <a:r>
              <a:rPr lang="en-GB" sz="2500" dirty="0"/>
              <a:t>	Residuals and normality test</a:t>
            </a:r>
          </a:p>
        </p:txBody>
      </p:sp>
      <p:sp>
        <p:nvSpPr>
          <p:cNvPr id="9" name="TextBox 8">
            <a:extLst>
              <a:ext uri="{FF2B5EF4-FFF2-40B4-BE49-F238E27FC236}">
                <a16:creationId xmlns:a16="http://schemas.microsoft.com/office/drawing/2014/main" id="{E4CF8B6E-46F6-F047-97D7-B529684D4F33}"/>
              </a:ext>
            </a:extLst>
          </p:cNvPr>
          <p:cNvSpPr txBox="1"/>
          <p:nvPr/>
        </p:nvSpPr>
        <p:spPr>
          <a:xfrm>
            <a:off x="572387" y="1649252"/>
            <a:ext cx="4081909" cy="276999"/>
          </a:xfrm>
          <a:prstGeom prst="rect">
            <a:avLst/>
          </a:prstGeom>
          <a:noFill/>
        </p:spPr>
        <p:txBody>
          <a:bodyPr wrap="square" rtlCol="0">
            <a:spAutoFit/>
          </a:bodyPr>
          <a:lstStyle/>
          <a:p>
            <a:r>
              <a:rPr lang="en-BE" sz="1200" dirty="0">
                <a:latin typeface="Nunito" pitchFamily="2" charset="77"/>
              </a:rPr>
              <a:t>Test de normalité et bruit blanc (Residuals)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0"/>
          <p:cNvSpPr txBox="1">
            <a:spLocks noGrp="1"/>
          </p:cNvSpPr>
          <p:nvPr>
            <p:ph type="body" idx="1"/>
          </p:nvPr>
        </p:nvSpPr>
        <p:spPr>
          <a:xfrm>
            <a:off x="581865" y="1330875"/>
            <a:ext cx="7593637" cy="33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decided to run a 3 factor </a:t>
            </a:r>
            <a:r>
              <a:rPr lang="en-GB" dirty="0" err="1"/>
              <a:t>Fama</a:t>
            </a:r>
            <a:r>
              <a:rPr lang="en-GB" dirty="0"/>
              <a:t>-French Model by extending the CAPM with SMB (small minus big) and HML (high minus low).</a:t>
            </a:r>
            <a:endParaRPr dirty="0"/>
          </a:p>
          <a:p>
            <a:pPr marL="0" lvl="0" indent="0" algn="l" rtl="0">
              <a:spcBef>
                <a:spcPts val="1200"/>
              </a:spcBef>
              <a:spcAft>
                <a:spcPts val="0"/>
              </a:spcAft>
              <a:buNone/>
            </a:pPr>
            <a:r>
              <a:rPr lang="en-GB" dirty="0"/>
              <a:t>The estimated model is the following:</a:t>
            </a:r>
            <a:endParaRPr dirty="0"/>
          </a:p>
          <a:p>
            <a:pPr marL="0" lvl="0" indent="0" algn="l" rtl="0">
              <a:spcBef>
                <a:spcPts val="1200"/>
              </a:spcBef>
              <a:spcAft>
                <a:spcPts val="0"/>
              </a:spcAft>
              <a:buNone/>
            </a:pPr>
            <a:r>
              <a:rPr lang="en-GB" i="1" dirty="0"/>
              <a:t>ER AMZN = 0.011398059072037 + 1.18507467265356 * ERSP500 - 0.199088765387173 * SMB  - 0.88838118668951 * HML ,</a:t>
            </a:r>
            <a:endParaRPr i="1" dirty="0"/>
          </a:p>
          <a:p>
            <a:pPr marL="0" lvl="0" indent="0" algn="l" rtl="0">
              <a:spcBef>
                <a:spcPts val="1200"/>
              </a:spcBef>
              <a:spcAft>
                <a:spcPts val="0"/>
              </a:spcAft>
              <a:buNone/>
            </a:pPr>
            <a:r>
              <a:rPr lang="en-GB" dirty="0"/>
              <a:t>	Where </a:t>
            </a:r>
          </a:p>
          <a:p>
            <a:pPr marL="1657350" lvl="3" indent="-285750">
              <a:spcBef>
                <a:spcPts val="1200"/>
              </a:spcBef>
              <a:buFontTx/>
              <a:buChar char="-"/>
            </a:pPr>
            <a:r>
              <a:rPr lang="en-GB" sz="1300" dirty="0"/>
              <a:t>ER AMZN is expected return on Amazon Stock</a:t>
            </a:r>
          </a:p>
          <a:p>
            <a:pPr marL="1657350" lvl="3" indent="-285750">
              <a:spcBef>
                <a:spcPts val="1200"/>
              </a:spcBef>
              <a:buFontTx/>
              <a:buChar char="-"/>
            </a:pPr>
            <a:r>
              <a:rPr lang="en-GB" sz="1300" dirty="0"/>
              <a:t>ERSP500 is expected return on S&amp;P 500 INDEX.</a:t>
            </a:r>
            <a:endParaRPr sz="1300" dirty="0"/>
          </a:p>
          <a:p>
            <a:pPr marL="0" lvl="0" indent="0" algn="l" rtl="0">
              <a:spcBef>
                <a:spcPts val="1200"/>
              </a:spcBef>
              <a:spcAft>
                <a:spcPts val="1200"/>
              </a:spcAft>
              <a:buNone/>
            </a:pPr>
            <a:r>
              <a:rPr lang="en-GB" dirty="0"/>
              <a:t>ERSP500, SMB and HML are explanatory variables. </a:t>
            </a:r>
            <a:br>
              <a:rPr lang="en-GB" dirty="0"/>
            </a:br>
            <a:r>
              <a:rPr lang="en-GB" dirty="0"/>
              <a:t>The numbers that come before them are their Betas. </a:t>
            </a:r>
            <a:br>
              <a:rPr lang="en-GB" dirty="0"/>
            </a:br>
            <a:r>
              <a:rPr lang="en-GB" dirty="0"/>
              <a:t>The first number in the equation (0.01139…) represent the alpha of the model.</a:t>
            </a:r>
            <a:endParaRPr dirty="0"/>
          </a:p>
        </p:txBody>
      </p:sp>
      <p:sp>
        <p:nvSpPr>
          <p:cNvPr id="4" name="Google Shape;303;p17">
            <a:extLst>
              <a:ext uri="{FF2B5EF4-FFF2-40B4-BE49-F238E27FC236}">
                <a16:creationId xmlns:a16="http://schemas.microsoft.com/office/drawing/2014/main" id="{D76853B7-7DCD-B448-8B1C-C9ED1A475855}"/>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5. Extension to Multiple Regression	</a:t>
            </a:r>
          </a:p>
          <a:p>
            <a:r>
              <a:rPr lang="en-GB" sz="25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31"/>
          <p:cNvSpPr txBox="1">
            <a:spLocks noGrp="1"/>
          </p:cNvSpPr>
          <p:nvPr>
            <p:ph type="body" idx="1"/>
          </p:nvPr>
        </p:nvSpPr>
        <p:spPr>
          <a:xfrm>
            <a:off x="581865" y="2714236"/>
            <a:ext cx="8190300" cy="1705800"/>
          </a:xfrm>
          <a:prstGeom prst="rect">
            <a:avLst/>
          </a:prstGeom>
        </p:spPr>
        <p:txBody>
          <a:bodyPr spcFirstLastPara="1" wrap="square" lIns="91425" tIns="91425" rIns="91425" bIns="91425" anchor="t" anchorCtr="0">
            <a:noAutofit/>
          </a:bodyPr>
          <a:lstStyle/>
          <a:p>
            <a:pPr marL="457200" lvl="0" indent="-274002" algn="l" rtl="0">
              <a:spcBef>
                <a:spcPts val="0"/>
              </a:spcBef>
              <a:spcAft>
                <a:spcPts val="0"/>
              </a:spcAft>
              <a:buSzPct val="100000"/>
              <a:buAutoNum type="arabicParenR"/>
            </a:pPr>
            <a:r>
              <a:rPr lang="en-GB" sz="1100" dirty="0"/>
              <a:t>The alpha is equal to 0,011. Since T-statistic with 95% interval is higher than 2 and the p-value (probability) is lower than 5% (0,05), we can reject the null hypothesis (H0) and conclude that alpha result is statistically significant.</a:t>
            </a:r>
            <a:endParaRPr sz="1100" dirty="0"/>
          </a:p>
          <a:p>
            <a:pPr marL="457200" lvl="0" indent="-274002" algn="l" rtl="0">
              <a:spcBef>
                <a:spcPts val="0"/>
              </a:spcBef>
              <a:spcAft>
                <a:spcPts val="0"/>
              </a:spcAft>
              <a:buSzPct val="100000"/>
              <a:buAutoNum type="arabicParenR"/>
            </a:pPr>
            <a:r>
              <a:rPr lang="en-GB" sz="1100" dirty="0"/>
              <a:t>The Beta of ERSP500 is equal to 1,185. T-statistic with 95% interval is much higher than 2 and the p-value (probability) is much lower than 5% (0,05), we can reject the null hypothesis (H0) and conclude that beta result of ERSP500 is statistically significant.</a:t>
            </a:r>
            <a:endParaRPr sz="1100" dirty="0"/>
          </a:p>
          <a:p>
            <a:pPr marL="457200" lvl="0" indent="-274002" algn="l" rtl="0">
              <a:spcBef>
                <a:spcPts val="0"/>
              </a:spcBef>
              <a:spcAft>
                <a:spcPts val="0"/>
              </a:spcAft>
              <a:buSzPct val="100000"/>
              <a:buAutoNum type="arabicParenR"/>
            </a:pPr>
            <a:r>
              <a:rPr lang="en-GB" sz="1100" dirty="0"/>
              <a:t>The Beta of SMB has a negative sign and is equal to -0,199. T-statistic with 95% interval is lower than 2 and higher than -2, and the p-value (probability) is much higher than 5% (0,05). We cannot reject the null hypothesis (H0), and  we can conclude that beta result of SMB is not statistically significant. In other words, for our data, the SMB doesn't have any impact on our dependent variable and we can ignore the SMB in our analysis.</a:t>
            </a:r>
            <a:endParaRPr sz="1100" dirty="0"/>
          </a:p>
          <a:p>
            <a:pPr marL="457200" lvl="0" indent="-274002" algn="l" rtl="0">
              <a:spcBef>
                <a:spcPts val="0"/>
              </a:spcBef>
              <a:spcAft>
                <a:spcPts val="0"/>
              </a:spcAft>
              <a:buSzPct val="100000"/>
              <a:buAutoNum type="arabicParenR"/>
            </a:pPr>
            <a:r>
              <a:rPr lang="en-GB" sz="1100" dirty="0"/>
              <a:t>The Beta of HML has a negative sign and is equal to -0,888. T-statistic with 95% interval is much higher than 2 and the p-value (probability) is much lower than 5% (0,05). We can reject the null hypothesis (H0) and conclude that beta result of HML is statistically significant. In other words HML has an important role and impact on dependent variable.</a:t>
            </a:r>
            <a:endParaRPr sz="1100" dirty="0"/>
          </a:p>
        </p:txBody>
      </p:sp>
      <p:pic>
        <p:nvPicPr>
          <p:cNvPr id="427" name="Google Shape;427;p31"/>
          <p:cNvPicPr preferRelativeResize="0"/>
          <p:nvPr/>
        </p:nvPicPr>
        <p:blipFill>
          <a:blip r:embed="rId3">
            <a:alphaModFix/>
          </a:blip>
          <a:stretch>
            <a:fillRect/>
          </a:stretch>
        </p:blipFill>
        <p:spPr>
          <a:xfrm>
            <a:off x="2107803" y="1047411"/>
            <a:ext cx="4947350" cy="1666825"/>
          </a:xfrm>
          <a:prstGeom prst="rect">
            <a:avLst/>
          </a:prstGeom>
          <a:noFill/>
          <a:ln>
            <a:noFill/>
          </a:ln>
        </p:spPr>
      </p:pic>
      <p:sp>
        <p:nvSpPr>
          <p:cNvPr id="5" name="Google Shape;303;p17">
            <a:extLst>
              <a:ext uri="{FF2B5EF4-FFF2-40B4-BE49-F238E27FC236}">
                <a16:creationId xmlns:a16="http://schemas.microsoft.com/office/drawing/2014/main" id="{5AC0988C-820A-8F40-B59B-B26669315135}"/>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Model Results and Statistical Significance	</a:t>
            </a:r>
          </a:p>
          <a:p>
            <a:r>
              <a:rPr lang="en-GB" sz="25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446872" y="28827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GB" dirty="0"/>
              <a:t>Presentation of the Data</a:t>
            </a:r>
            <a:endParaRPr dirty="0"/>
          </a:p>
        </p:txBody>
      </p:sp>
      <p:sp>
        <p:nvSpPr>
          <p:cNvPr id="284" name="Google Shape;284;p14"/>
          <p:cNvSpPr txBox="1">
            <a:spLocks noGrp="1"/>
          </p:cNvSpPr>
          <p:nvPr>
            <p:ph type="body" idx="1"/>
          </p:nvPr>
        </p:nvSpPr>
        <p:spPr>
          <a:xfrm>
            <a:off x="623400" y="1168378"/>
            <a:ext cx="7685713"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200" dirty="0"/>
              <a:t>Analysed Asset: Amazon Stock </a:t>
            </a:r>
            <a:r>
              <a:rPr lang="en-GB" sz="1200" i="1" dirty="0"/>
              <a:t>in relation to its benchmark S&amp;P 500 INDEX</a:t>
            </a:r>
            <a:endParaRPr sz="1200" i="1" dirty="0"/>
          </a:p>
          <a:p>
            <a:pPr marL="0" lvl="0" indent="0" algn="l" rtl="0">
              <a:spcBef>
                <a:spcPts val="1200"/>
              </a:spcBef>
              <a:spcAft>
                <a:spcPts val="0"/>
              </a:spcAft>
              <a:buNone/>
            </a:pPr>
            <a:r>
              <a:rPr lang="en-GB" sz="1200" dirty="0"/>
              <a:t>Period: 11 years (from 01/02/2011 till 01/03/2022)</a:t>
            </a:r>
            <a:endParaRPr sz="1200" dirty="0"/>
          </a:p>
          <a:p>
            <a:pPr marL="0" lvl="0" indent="0" algn="l" rtl="0">
              <a:spcBef>
                <a:spcPts val="1200"/>
              </a:spcBef>
              <a:spcAft>
                <a:spcPts val="0"/>
              </a:spcAft>
              <a:buNone/>
            </a:pPr>
            <a:r>
              <a:rPr lang="en-GB" sz="1200" dirty="0"/>
              <a:t>Data used :</a:t>
            </a:r>
            <a:endParaRPr sz="1200" dirty="0"/>
          </a:p>
          <a:p>
            <a:pPr marL="457200" lvl="0" indent="-298767" algn="l" rtl="0">
              <a:spcBef>
                <a:spcPts val="1200"/>
              </a:spcBef>
              <a:spcAft>
                <a:spcPts val="0"/>
              </a:spcAft>
              <a:buSzPct val="100000"/>
              <a:buAutoNum type="arabicParenR"/>
            </a:pPr>
            <a:r>
              <a:rPr lang="en-GB" sz="1200" dirty="0"/>
              <a:t>S&amp;P 500 Values (adjusted close from Yahoo Finance Database extracted through Python)</a:t>
            </a:r>
            <a:endParaRPr sz="1200" dirty="0"/>
          </a:p>
          <a:p>
            <a:pPr marL="457200" lvl="0" indent="-298767" algn="l" rtl="0">
              <a:spcBef>
                <a:spcPts val="0"/>
              </a:spcBef>
              <a:spcAft>
                <a:spcPts val="0"/>
              </a:spcAft>
              <a:buSzPct val="100000"/>
              <a:buAutoNum type="arabicParenR"/>
            </a:pPr>
            <a:r>
              <a:rPr lang="en-GB" sz="1200" dirty="0"/>
              <a:t>Returns on S&amp;P 500 (calculated with a formula (P1 - P0)/P0, where P1 is the price of the current period, P0 is the price of the previous period)</a:t>
            </a:r>
            <a:endParaRPr sz="1200" dirty="0"/>
          </a:p>
          <a:p>
            <a:pPr marL="457200" lvl="0" indent="-298767" algn="l" rtl="0">
              <a:spcBef>
                <a:spcPts val="0"/>
              </a:spcBef>
              <a:spcAft>
                <a:spcPts val="0"/>
              </a:spcAft>
              <a:buSzPct val="100000"/>
              <a:buAutoNum type="arabicParenR"/>
            </a:pPr>
            <a:r>
              <a:rPr lang="en-GB" sz="1200" dirty="0"/>
              <a:t>Amazon Prices (adjusted close from Yahoo Finance Database extracted through Python)</a:t>
            </a:r>
            <a:endParaRPr sz="1200" dirty="0"/>
          </a:p>
          <a:p>
            <a:pPr marL="457200" lvl="0" indent="-298767" algn="l" rtl="0">
              <a:spcBef>
                <a:spcPts val="0"/>
              </a:spcBef>
              <a:spcAft>
                <a:spcPts val="0"/>
              </a:spcAft>
              <a:buSzPct val="100000"/>
              <a:buAutoNum type="arabicParenR"/>
            </a:pPr>
            <a:r>
              <a:rPr lang="en-GB" sz="1200" dirty="0"/>
              <a:t>Returns on Amazon (calculated with a formula (P1 - P0)/P0 )</a:t>
            </a:r>
            <a:endParaRPr sz="1200" dirty="0"/>
          </a:p>
          <a:p>
            <a:pPr marL="457200" lvl="0" indent="-298767" algn="l" rtl="0">
              <a:spcBef>
                <a:spcPts val="0"/>
              </a:spcBef>
              <a:spcAft>
                <a:spcPts val="0"/>
              </a:spcAft>
              <a:buSzPct val="100000"/>
              <a:buAutoNum type="arabicParenR"/>
            </a:pPr>
            <a:r>
              <a:rPr lang="en-GB" sz="1200" dirty="0"/>
              <a:t>Monthly TB (calculated by using 3-month US Treasury Bills extracted through python and dividing them by 100 in order to have decimals)</a:t>
            </a:r>
            <a:endParaRPr sz="1200" dirty="0"/>
          </a:p>
          <a:p>
            <a:pPr marL="457200" lvl="0" indent="-298767" algn="l" rtl="0">
              <a:spcBef>
                <a:spcPts val="0"/>
              </a:spcBef>
              <a:spcAft>
                <a:spcPts val="0"/>
              </a:spcAft>
              <a:buSzPct val="100000"/>
              <a:buAutoNum type="arabicParenR"/>
            </a:pPr>
            <a:r>
              <a:rPr lang="en-GB" sz="1200" dirty="0"/>
              <a:t>Excess Returns on S&amp;P 500 (calculated with a formula Returns on S&amp;P 500 - Monthly TB)</a:t>
            </a:r>
            <a:endParaRPr sz="1200" dirty="0"/>
          </a:p>
          <a:p>
            <a:pPr marL="457200" lvl="0" indent="-298767" algn="l" rtl="0">
              <a:spcBef>
                <a:spcPts val="0"/>
              </a:spcBef>
              <a:spcAft>
                <a:spcPts val="0"/>
              </a:spcAft>
              <a:buSzPct val="100000"/>
              <a:buAutoNum type="arabicParenR"/>
            </a:pPr>
            <a:r>
              <a:rPr lang="en-GB" sz="1200" dirty="0"/>
              <a:t>Excess Returns on Amazon (calculated with a formula Returns on Amazon - Monthly TB)</a:t>
            </a:r>
            <a:endParaRPr sz="1200" dirty="0"/>
          </a:p>
          <a:p>
            <a:pPr marL="457200" lvl="0" indent="-298767" algn="l" rtl="0">
              <a:spcBef>
                <a:spcPts val="0"/>
              </a:spcBef>
              <a:spcAft>
                <a:spcPts val="0"/>
              </a:spcAft>
              <a:buSzPct val="100000"/>
              <a:buAutoNum type="arabicParenR"/>
            </a:pPr>
            <a:r>
              <a:rPr lang="en-GB" sz="1200" dirty="0"/>
              <a:t>SMB and HML (the factors of French-</a:t>
            </a:r>
            <a:r>
              <a:rPr lang="en-GB" sz="1200" dirty="0" err="1"/>
              <a:t>Fama</a:t>
            </a:r>
            <a:r>
              <a:rPr lang="en-GB" sz="1200" dirty="0"/>
              <a:t> model are taken from the website given by the professor: </a:t>
            </a:r>
            <a:r>
              <a:rPr lang="en-GB" sz="1200" u="sng" dirty="0">
                <a:solidFill>
                  <a:schemeClr val="hlink"/>
                </a:solidFill>
                <a:hlinkClick r:id="rId3"/>
              </a:rPr>
              <a:t>https://mba.tuck.dartmouth.edu/pages/faculty/ken.french/data_library.html</a:t>
            </a:r>
            <a:r>
              <a:rPr lang="en-GB" sz="1200" dirty="0"/>
              <a:t> . There is no data for the last 2 periods 01/02/22 and 01/03/22, however, we assume that it will not affect the results significantly. )</a:t>
            </a:r>
            <a:endParaRPr sz="1200" dirty="0"/>
          </a:p>
          <a:p>
            <a:pPr marL="457200" lvl="0" indent="-298767" algn="l" rtl="0">
              <a:spcBef>
                <a:spcPts val="0"/>
              </a:spcBef>
              <a:spcAft>
                <a:spcPts val="0"/>
              </a:spcAft>
              <a:buSzPct val="100000"/>
              <a:buAutoNum type="arabicParenR"/>
            </a:pPr>
            <a:r>
              <a:rPr lang="en-GB" sz="1200" dirty="0"/>
              <a:t>Residuals are taken from the regression analysis (simple CAPM model)</a:t>
            </a: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31"/>
          <p:cNvSpPr txBox="1">
            <a:spLocks noGrp="1"/>
          </p:cNvSpPr>
          <p:nvPr>
            <p:ph type="body" idx="1"/>
          </p:nvPr>
        </p:nvSpPr>
        <p:spPr>
          <a:xfrm>
            <a:off x="581865" y="2714236"/>
            <a:ext cx="8190300" cy="1705800"/>
          </a:xfrm>
          <a:prstGeom prst="rect">
            <a:avLst/>
          </a:prstGeom>
        </p:spPr>
        <p:txBody>
          <a:bodyPr spcFirstLastPara="1" wrap="square" lIns="91425" tIns="91425" rIns="91425" bIns="91425" anchor="t" anchorCtr="0">
            <a:noAutofit/>
          </a:bodyPr>
          <a:lstStyle/>
          <a:p>
            <a:pPr lvl="0" indent="0">
              <a:spcBef>
                <a:spcPts val="1200"/>
              </a:spcBef>
              <a:spcAft>
                <a:spcPts val="1200"/>
              </a:spcAft>
              <a:buNone/>
            </a:pPr>
            <a:r>
              <a:rPr lang="en-GB" sz="1100" dirty="0"/>
              <a:t>The sign of HML beta is negative, it means that Amazon stock excess return has a negative relation with the value premium and it behaves more like a growth stock portfolio.</a:t>
            </a:r>
            <a:br>
              <a:rPr lang="en-GB" sz="1100" dirty="0"/>
            </a:br>
            <a:br>
              <a:rPr lang="en-GB" sz="1100" dirty="0"/>
            </a:br>
            <a:r>
              <a:rPr lang="en-GB" sz="1100" dirty="0"/>
              <a:t>The sign of ERSP500 beta is positive, it means that the Amazon stock excess return has a positive relation with the market excess return.</a:t>
            </a:r>
            <a:br>
              <a:rPr lang="en-GB" sz="1100" dirty="0"/>
            </a:br>
            <a:br>
              <a:rPr lang="en-GB" sz="1100" dirty="0"/>
            </a:br>
            <a:r>
              <a:rPr lang="en-GB" sz="1100" dirty="0"/>
              <a:t>Alpha is positive. It means that the stock is outperforming the market.</a:t>
            </a:r>
            <a:br>
              <a:rPr lang="en-GB" sz="1100" dirty="0"/>
            </a:br>
            <a:br>
              <a:rPr lang="en-GB" sz="1100" dirty="0"/>
            </a:br>
            <a:r>
              <a:rPr lang="en-GB" sz="1100" dirty="0"/>
              <a:t>SMB has a negative sign, however, it is not significantly significant that is why we decided to exclude it in the new model.</a:t>
            </a:r>
          </a:p>
        </p:txBody>
      </p:sp>
      <p:pic>
        <p:nvPicPr>
          <p:cNvPr id="427" name="Google Shape;427;p31"/>
          <p:cNvPicPr preferRelativeResize="0"/>
          <p:nvPr/>
        </p:nvPicPr>
        <p:blipFill>
          <a:blip r:embed="rId3">
            <a:alphaModFix/>
          </a:blip>
          <a:stretch>
            <a:fillRect/>
          </a:stretch>
        </p:blipFill>
        <p:spPr>
          <a:xfrm>
            <a:off x="2107803" y="1047411"/>
            <a:ext cx="4947350" cy="1666825"/>
          </a:xfrm>
          <a:prstGeom prst="rect">
            <a:avLst/>
          </a:prstGeom>
          <a:noFill/>
          <a:ln>
            <a:noFill/>
          </a:ln>
        </p:spPr>
      </p:pic>
      <p:sp>
        <p:nvSpPr>
          <p:cNvPr id="5" name="Google Shape;303;p17">
            <a:extLst>
              <a:ext uri="{FF2B5EF4-FFF2-40B4-BE49-F238E27FC236}">
                <a16:creationId xmlns:a16="http://schemas.microsoft.com/office/drawing/2014/main" id="{5AC0988C-820A-8F40-B59B-B26669315135}"/>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Model Results and Statistical Significance	</a:t>
            </a:r>
          </a:p>
          <a:p>
            <a:r>
              <a:rPr lang="en-GB" sz="2500" dirty="0"/>
              <a:t>	</a:t>
            </a:r>
          </a:p>
        </p:txBody>
      </p:sp>
    </p:spTree>
    <p:extLst>
      <p:ext uri="{BB962C8B-B14F-4D97-AF65-F5344CB8AC3E}">
        <p14:creationId xmlns:p14="http://schemas.microsoft.com/office/powerpoint/2010/main" val="30383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3" name="Google Shape;433;p32"/>
          <p:cNvSpPr txBox="1">
            <a:spLocks noGrp="1"/>
          </p:cNvSpPr>
          <p:nvPr>
            <p:ph type="body" idx="1"/>
          </p:nvPr>
        </p:nvSpPr>
        <p:spPr>
          <a:xfrm>
            <a:off x="5718775" y="1152250"/>
            <a:ext cx="2979000" cy="233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b="1" u="sng" dirty="0"/>
              <a:t>Comment:</a:t>
            </a:r>
            <a:endParaRPr b="1" u="sng" dirty="0"/>
          </a:p>
          <a:p>
            <a:pPr marL="0" lvl="0" indent="0" algn="just" rtl="0">
              <a:spcBef>
                <a:spcPts val="1200"/>
              </a:spcBef>
              <a:spcAft>
                <a:spcPts val="1200"/>
              </a:spcAft>
              <a:buNone/>
            </a:pPr>
            <a:r>
              <a:rPr lang="en-GB" dirty="0"/>
              <a:t>The R squared adjusted shows that our model is good, but it is not perfect. The model is better if it is closer to 1. Since the SMB has no impact and HML has a great impact on the dependent variable, it is logical that R squared adjusted is higher for the CAPM model with HML and without SMB. The original CAPM model is worse than new estimated models. To conclude, the 3 factor </a:t>
            </a:r>
            <a:r>
              <a:rPr lang="en-GB" dirty="0" err="1"/>
              <a:t>Fama</a:t>
            </a:r>
            <a:r>
              <a:rPr lang="en-GB" dirty="0"/>
              <a:t>-French model without 1 factor such as SMB is the best one among others considered.</a:t>
            </a:r>
            <a:endParaRPr dirty="0"/>
          </a:p>
        </p:txBody>
      </p:sp>
      <p:pic>
        <p:nvPicPr>
          <p:cNvPr id="434" name="Google Shape;434;p32"/>
          <p:cNvPicPr preferRelativeResize="0"/>
          <p:nvPr/>
        </p:nvPicPr>
        <p:blipFill>
          <a:blip r:embed="rId3">
            <a:alphaModFix/>
          </a:blip>
          <a:stretch>
            <a:fillRect/>
          </a:stretch>
        </p:blipFill>
        <p:spPr>
          <a:xfrm>
            <a:off x="829000" y="1882147"/>
            <a:ext cx="1379400" cy="2007800"/>
          </a:xfrm>
          <a:prstGeom prst="rect">
            <a:avLst/>
          </a:prstGeom>
          <a:noFill/>
          <a:ln>
            <a:noFill/>
          </a:ln>
        </p:spPr>
      </p:pic>
      <p:pic>
        <p:nvPicPr>
          <p:cNvPr id="435" name="Google Shape;435;p32"/>
          <p:cNvPicPr preferRelativeResize="0"/>
          <p:nvPr/>
        </p:nvPicPr>
        <p:blipFill>
          <a:blip r:embed="rId4">
            <a:alphaModFix/>
          </a:blip>
          <a:stretch>
            <a:fillRect/>
          </a:stretch>
        </p:blipFill>
        <p:spPr>
          <a:xfrm>
            <a:off x="2358275" y="1882163"/>
            <a:ext cx="1379400" cy="2007775"/>
          </a:xfrm>
          <a:prstGeom prst="rect">
            <a:avLst/>
          </a:prstGeom>
          <a:noFill/>
          <a:ln>
            <a:noFill/>
          </a:ln>
        </p:spPr>
      </p:pic>
      <p:pic>
        <p:nvPicPr>
          <p:cNvPr id="436" name="Google Shape;436;p32"/>
          <p:cNvPicPr preferRelativeResize="0"/>
          <p:nvPr/>
        </p:nvPicPr>
        <p:blipFill>
          <a:blip r:embed="rId5">
            <a:alphaModFix/>
          </a:blip>
          <a:stretch>
            <a:fillRect/>
          </a:stretch>
        </p:blipFill>
        <p:spPr>
          <a:xfrm>
            <a:off x="3850725" y="1882175"/>
            <a:ext cx="1379400" cy="2007775"/>
          </a:xfrm>
          <a:prstGeom prst="rect">
            <a:avLst/>
          </a:prstGeom>
          <a:noFill/>
          <a:ln>
            <a:noFill/>
          </a:ln>
        </p:spPr>
      </p:pic>
      <p:sp>
        <p:nvSpPr>
          <p:cNvPr id="437" name="Google Shape;437;p32"/>
          <p:cNvSpPr txBox="1"/>
          <p:nvPr/>
        </p:nvSpPr>
        <p:spPr>
          <a:xfrm>
            <a:off x="829000" y="4027200"/>
            <a:ext cx="946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latin typeface="Nunito"/>
                <a:ea typeface="Nunito"/>
                <a:cs typeface="Nunito"/>
                <a:sym typeface="Nunito"/>
              </a:rPr>
              <a:t>SMB and HML</a:t>
            </a:r>
            <a:endParaRPr sz="900">
              <a:latin typeface="Nunito"/>
              <a:ea typeface="Nunito"/>
              <a:cs typeface="Nunito"/>
              <a:sym typeface="Nunito"/>
            </a:endParaRPr>
          </a:p>
        </p:txBody>
      </p:sp>
      <p:sp>
        <p:nvSpPr>
          <p:cNvPr id="438" name="Google Shape;438;p32"/>
          <p:cNvSpPr txBox="1"/>
          <p:nvPr/>
        </p:nvSpPr>
        <p:spPr>
          <a:xfrm>
            <a:off x="2399125" y="4027200"/>
            <a:ext cx="946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900">
                <a:latin typeface="Nunito"/>
                <a:ea typeface="Nunito"/>
                <a:cs typeface="Nunito"/>
                <a:sym typeface="Nunito"/>
              </a:rPr>
              <a:t>HML</a:t>
            </a:r>
            <a:endParaRPr sz="900">
              <a:latin typeface="Nunito"/>
              <a:ea typeface="Nunito"/>
              <a:cs typeface="Nunito"/>
              <a:sym typeface="Nunito"/>
            </a:endParaRPr>
          </a:p>
        </p:txBody>
      </p:sp>
      <p:sp>
        <p:nvSpPr>
          <p:cNvPr id="439" name="Google Shape;439;p32"/>
          <p:cNvSpPr txBox="1"/>
          <p:nvPr/>
        </p:nvSpPr>
        <p:spPr>
          <a:xfrm>
            <a:off x="3969250" y="4027200"/>
            <a:ext cx="946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900">
                <a:latin typeface="Nunito"/>
                <a:ea typeface="Nunito"/>
                <a:cs typeface="Nunito"/>
                <a:sym typeface="Nunito"/>
              </a:rPr>
              <a:t>CAPM</a:t>
            </a:r>
            <a:endParaRPr sz="900">
              <a:latin typeface="Nunito"/>
              <a:ea typeface="Nunito"/>
              <a:cs typeface="Nunito"/>
              <a:sym typeface="Nunito"/>
            </a:endParaRPr>
          </a:p>
        </p:txBody>
      </p:sp>
      <p:sp>
        <p:nvSpPr>
          <p:cNvPr id="12" name="Google Shape;303;p17">
            <a:extLst>
              <a:ext uri="{FF2B5EF4-FFF2-40B4-BE49-F238E27FC236}">
                <a16:creationId xmlns:a16="http://schemas.microsoft.com/office/drawing/2014/main" id="{F075FA53-9A1A-9F4B-A51A-DE868A946AD9}"/>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R Squared Values	</a:t>
            </a:r>
          </a:p>
          <a:p>
            <a:r>
              <a:rPr lang="en-GB" sz="25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3"/>
          <p:cNvSpPr txBox="1">
            <a:spLocks noGrp="1"/>
          </p:cNvSpPr>
          <p:nvPr>
            <p:ph type="body" idx="1"/>
          </p:nvPr>
        </p:nvSpPr>
        <p:spPr>
          <a:xfrm>
            <a:off x="5185875" y="1808700"/>
            <a:ext cx="3440700" cy="27978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GB" b="1" u="sng" dirty="0"/>
              <a:t>Multicollinearity:</a:t>
            </a:r>
            <a:endParaRPr b="1" u="sng" dirty="0"/>
          </a:p>
          <a:p>
            <a:pPr marL="0" lvl="0" indent="0" algn="just" rtl="0">
              <a:spcBef>
                <a:spcPts val="1200"/>
              </a:spcBef>
              <a:spcAft>
                <a:spcPts val="0"/>
              </a:spcAft>
              <a:buNone/>
            </a:pPr>
            <a:r>
              <a:rPr lang="en-GB" dirty="0"/>
              <a:t>According to the results we can conclude that there is no multicollinearity because VIF is below 10.</a:t>
            </a:r>
            <a:endParaRPr dirty="0"/>
          </a:p>
          <a:p>
            <a:pPr marL="0" lvl="0" indent="0" algn="just" rtl="0">
              <a:spcBef>
                <a:spcPts val="1200"/>
              </a:spcBef>
              <a:spcAft>
                <a:spcPts val="0"/>
              </a:spcAft>
              <a:buNone/>
            </a:pPr>
            <a:endParaRPr lang="en-GB" dirty="0"/>
          </a:p>
          <a:p>
            <a:pPr marL="0" lvl="0" indent="0" algn="just" rtl="0">
              <a:spcBef>
                <a:spcPts val="1200"/>
              </a:spcBef>
              <a:spcAft>
                <a:spcPts val="0"/>
              </a:spcAft>
              <a:buNone/>
            </a:pPr>
            <a:r>
              <a:rPr lang="en-GB" b="1" u="sng" dirty="0"/>
              <a:t>F-test:</a:t>
            </a:r>
            <a:endParaRPr b="1" u="sng" dirty="0"/>
          </a:p>
          <a:p>
            <a:pPr marL="0" lvl="0" indent="0" algn="just" rtl="0">
              <a:spcBef>
                <a:spcPts val="1200"/>
              </a:spcBef>
              <a:spcAft>
                <a:spcPts val="1200"/>
              </a:spcAft>
              <a:buNone/>
            </a:pPr>
            <a:r>
              <a:rPr lang="en-GB" dirty="0"/>
              <a:t>According to the F-Test, we can reject the null hypothesis. This means that at least one is different from 0, and our model is meaningful.</a:t>
            </a:r>
            <a:endParaRPr dirty="0"/>
          </a:p>
        </p:txBody>
      </p:sp>
      <p:pic>
        <p:nvPicPr>
          <p:cNvPr id="446" name="Google Shape;446;p33"/>
          <p:cNvPicPr preferRelativeResize="0"/>
          <p:nvPr/>
        </p:nvPicPr>
        <p:blipFill>
          <a:blip r:embed="rId3">
            <a:alphaModFix/>
          </a:blip>
          <a:stretch>
            <a:fillRect/>
          </a:stretch>
        </p:blipFill>
        <p:spPr>
          <a:xfrm>
            <a:off x="686842" y="1241252"/>
            <a:ext cx="4278349" cy="1621757"/>
          </a:xfrm>
          <a:prstGeom prst="rect">
            <a:avLst/>
          </a:prstGeom>
          <a:noFill/>
          <a:ln>
            <a:noFill/>
          </a:ln>
        </p:spPr>
      </p:pic>
      <p:pic>
        <p:nvPicPr>
          <p:cNvPr id="447" name="Google Shape;447;p33"/>
          <p:cNvPicPr preferRelativeResize="0"/>
          <p:nvPr/>
        </p:nvPicPr>
        <p:blipFill>
          <a:blip r:embed="rId4">
            <a:alphaModFix/>
          </a:blip>
          <a:stretch>
            <a:fillRect/>
          </a:stretch>
        </p:blipFill>
        <p:spPr>
          <a:xfrm>
            <a:off x="686842" y="2984743"/>
            <a:ext cx="4278349" cy="1500452"/>
          </a:xfrm>
          <a:prstGeom prst="rect">
            <a:avLst/>
          </a:prstGeom>
          <a:noFill/>
          <a:ln>
            <a:noFill/>
          </a:ln>
        </p:spPr>
      </p:pic>
      <p:sp>
        <p:nvSpPr>
          <p:cNvPr id="6" name="Google Shape;303;p17">
            <a:extLst>
              <a:ext uri="{FF2B5EF4-FFF2-40B4-BE49-F238E27FC236}">
                <a16:creationId xmlns:a16="http://schemas.microsoft.com/office/drawing/2014/main" id="{BCAB0D30-5A3A-DF49-848E-CCB4350A5DBC}"/>
              </a:ext>
            </a:extLst>
          </p:cNvPr>
          <p:cNvSpPr txBox="1">
            <a:spLocks/>
          </p:cNvSpPr>
          <p:nvPr/>
        </p:nvSpPr>
        <p:spPr>
          <a:xfrm>
            <a:off x="581865" y="331575"/>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Multicollinearity and F-test	</a:t>
            </a:r>
          </a:p>
          <a:p>
            <a:r>
              <a:rPr lang="en-GB" sz="25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Amazon Analysis</a:t>
            </a:r>
            <a:endParaRPr dirty="0"/>
          </a:p>
        </p:txBody>
      </p:sp>
      <p:sp>
        <p:nvSpPr>
          <p:cNvPr id="278" name="Google Shape;278;p13"/>
          <p:cNvSpPr txBox="1">
            <a:spLocks noGrp="1"/>
          </p:cNvSpPr>
          <p:nvPr>
            <p:ph type="subTitle" idx="1"/>
          </p:nvPr>
        </p:nvSpPr>
        <p:spPr>
          <a:xfrm>
            <a:off x="824000" y="2884763"/>
            <a:ext cx="4534500" cy="96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BE" dirty="0"/>
              <a:t>Thank you for your attention!</a:t>
            </a:r>
            <a:endParaRPr dirty="0"/>
          </a:p>
        </p:txBody>
      </p:sp>
    </p:spTree>
    <p:extLst>
      <p:ext uri="{BB962C8B-B14F-4D97-AF65-F5344CB8AC3E}">
        <p14:creationId xmlns:p14="http://schemas.microsoft.com/office/powerpoint/2010/main" val="220781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524572" y="317926"/>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Plot of Amazon Prices and S&amp;P 500 Values</a:t>
            </a:r>
            <a:endParaRPr dirty="0"/>
          </a:p>
        </p:txBody>
      </p:sp>
      <p:sp>
        <p:nvSpPr>
          <p:cNvPr id="290" name="Google Shape;290;p15"/>
          <p:cNvSpPr txBox="1">
            <a:spLocks noGrp="1"/>
          </p:cNvSpPr>
          <p:nvPr>
            <p:ph type="body" idx="1"/>
          </p:nvPr>
        </p:nvSpPr>
        <p:spPr>
          <a:xfrm>
            <a:off x="5633689" y="1401672"/>
            <a:ext cx="3080400" cy="343297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b="1" u="sng" dirty="0"/>
              <a:t>Comment:</a:t>
            </a:r>
            <a:endParaRPr b="1" u="sng" dirty="0"/>
          </a:p>
          <a:p>
            <a:pPr marL="0" lvl="0" indent="0" algn="just" rtl="0">
              <a:spcBef>
                <a:spcPts val="1200"/>
              </a:spcBef>
              <a:spcAft>
                <a:spcPts val="1200"/>
              </a:spcAft>
              <a:buNone/>
            </a:pPr>
            <a:r>
              <a:rPr lang="en-GB" dirty="0"/>
              <a:t>Both Amazon Prices and S&amp;P 500 Values have been growing consistently from the start of the period till the end. </a:t>
            </a:r>
          </a:p>
          <a:p>
            <a:pPr marL="0" lvl="0" indent="0" algn="just" rtl="0">
              <a:spcBef>
                <a:spcPts val="1200"/>
              </a:spcBef>
              <a:spcAft>
                <a:spcPts val="1200"/>
              </a:spcAft>
              <a:buNone/>
            </a:pPr>
            <a:r>
              <a:rPr lang="en-GB" dirty="0"/>
              <a:t>There were some sharp ups and downs for both of them. </a:t>
            </a:r>
            <a:br>
              <a:rPr lang="en-GB" dirty="0"/>
            </a:br>
            <a:r>
              <a:rPr lang="en-GB" dirty="0"/>
              <a:t>However, S&amp;P 500 seems to have smoother growth than Amazon.</a:t>
            </a:r>
            <a:endParaRPr dirty="0"/>
          </a:p>
        </p:txBody>
      </p:sp>
      <p:pic>
        <p:nvPicPr>
          <p:cNvPr id="291" name="Google Shape;291;p15"/>
          <p:cNvPicPr preferRelativeResize="0"/>
          <p:nvPr/>
        </p:nvPicPr>
        <p:blipFill>
          <a:blip r:embed="rId3">
            <a:alphaModFix/>
          </a:blip>
          <a:stretch>
            <a:fillRect/>
          </a:stretch>
        </p:blipFill>
        <p:spPr>
          <a:xfrm>
            <a:off x="524572" y="1392599"/>
            <a:ext cx="4953574" cy="343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16"/>
          <p:cNvSpPr txBox="1">
            <a:spLocks noGrp="1"/>
          </p:cNvSpPr>
          <p:nvPr>
            <p:ph type="body" idx="1"/>
          </p:nvPr>
        </p:nvSpPr>
        <p:spPr>
          <a:xfrm>
            <a:off x="5911339" y="1383173"/>
            <a:ext cx="2903700" cy="3278274"/>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b="1" u="sng" dirty="0"/>
              <a:t>Comment:</a:t>
            </a:r>
            <a:endParaRPr b="1" u="sng" dirty="0"/>
          </a:p>
          <a:p>
            <a:pPr marL="0" lvl="0" indent="0" algn="just" rtl="0">
              <a:spcBef>
                <a:spcPts val="1200"/>
              </a:spcBef>
              <a:spcAft>
                <a:spcPts val="1200"/>
              </a:spcAft>
              <a:buNone/>
            </a:pPr>
            <a:r>
              <a:rPr lang="en-GB" dirty="0"/>
              <a:t>On the graph on the left, we notice that Amazon returns are more volatile than the returns of S&amp;P.</a:t>
            </a:r>
          </a:p>
          <a:p>
            <a:pPr marL="0" lvl="0" indent="0" algn="just" rtl="0">
              <a:spcBef>
                <a:spcPts val="1200"/>
              </a:spcBef>
              <a:spcAft>
                <a:spcPts val="1200"/>
              </a:spcAft>
              <a:buNone/>
            </a:pPr>
            <a:r>
              <a:rPr lang="en-GB" dirty="0"/>
              <a:t>Furthermore, we can decide that Amazon has the highest returns but also the highest losses. In addition, we from the graph we can conclude that the returns of S&amp;P 500 is more consistent than the Amazon’s returns and deviate less from 0.</a:t>
            </a:r>
            <a:endParaRPr dirty="0"/>
          </a:p>
        </p:txBody>
      </p:sp>
      <p:pic>
        <p:nvPicPr>
          <p:cNvPr id="298" name="Google Shape;298;p16"/>
          <p:cNvPicPr preferRelativeResize="0"/>
          <p:nvPr/>
        </p:nvPicPr>
        <p:blipFill>
          <a:blip r:embed="rId3">
            <a:alphaModFix/>
          </a:blip>
          <a:stretch>
            <a:fillRect/>
          </a:stretch>
        </p:blipFill>
        <p:spPr>
          <a:xfrm>
            <a:off x="548426" y="1383173"/>
            <a:ext cx="5297225" cy="3278275"/>
          </a:xfrm>
          <a:prstGeom prst="rect">
            <a:avLst/>
          </a:prstGeom>
          <a:noFill/>
          <a:ln>
            <a:noFill/>
          </a:ln>
        </p:spPr>
      </p:pic>
      <p:sp>
        <p:nvSpPr>
          <p:cNvPr id="8" name="Google Shape;289;p15">
            <a:extLst>
              <a:ext uri="{FF2B5EF4-FFF2-40B4-BE49-F238E27FC236}">
                <a16:creationId xmlns:a16="http://schemas.microsoft.com/office/drawing/2014/main" id="{C255CD2E-0C3B-1C41-B7DA-ECF3DD983C57}"/>
              </a:ext>
            </a:extLst>
          </p:cNvPr>
          <p:cNvSpPr txBox="1">
            <a:spLocks/>
          </p:cNvSpPr>
          <p:nvPr/>
        </p:nvSpPr>
        <p:spPr>
          <a:xfrm>
            <a:off x="524571" y="317926"/>
            <a:ext cx="7689125"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Plot of Amazon and S&amp;P 500 Returns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572387" y="329028"/>
            <a:ext cx="7999226"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t>2.1 Descriptive Statistics on the Transformed Data: 	Kurtosis and Skewness</a:t>
            </a:r>
            <a:endParaRPr sz="2400" dirty="0"/>
          </a:p>
        </p:txBody>
      </p:sp>
      <p:pic>
        <p:nvPicPr>
          <p:cNvPr id="304" name="Google Shape;304;p17"/>
          <p:cNvPicPr preferRelativeResize="0"/>
          <p:nvPr/>
        </p:nvPicPr>
        <p:blipFill rotWithShape="1">
          <a:blip r:embed="rId3">
            <a:alphaModFix/>
          </a:blip>
          <a:srcRect l="3737" t="16762" r="5922" b="8271"/>
          <a:stretch/>
        </p:blipFill>
        <p:spPr>
          <a:xfrm>
            <a:off x="2002536" y="1241921"/>
            <a:ext cx="5303520" cy="2117128"/>
          </a:xfrm>
          <a:prstGeom prst="rect">
            <a:avLst/>
          </a:prstGeom>
          <a:noFill/>
          <a:ln>
            <a:noFill/>
          </a:ln>
        </p:spPr>
      </p:pic>
      <p:sp>
        <p:nvSpPr>
          <p:cNvPr id="305" name="Google Shape;305;p17"/>
          <p:cNvSpPr txBox="1"/>
          <p:nvPr/>
        </p:nvSpPr>
        <p:spPr>
          <a:xfrm>
            <a:off x="2514875" y="1478600"/>
            <a:ext cx="247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06" name="Google Shape;306;p17"/>
          <p:cNvSpPr txBox="1"/>
          <p:nvPr/>
        </p:nvSpPr>
        <p:spPr>
          <a:xfrm>
            <a:off x="572387" y="3461626"/>
            <a:ext cx="7904101" cy="178507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For our analysis we will focus on the returns and not on the prices. </a:t>
            </a:r>
            <a:endParaRPr sz="1300" dirty="0">
              <a:latin typeface="Nunito"/>
              <a:ea typeface="Nunito"/>
              <a:cs typeface="Nunito"/>
              <a:sym typeface="Nunito"/>
            </a:endParaRPr>
          </a:p>
          <a:p>
            <a:pPr marL="0" lvl="0" indent="0" algn="just" rtl="0">
              <a:spcBef>
                <a:spcPts val="0"/>
              </a:spcBef>
              <a:spcAft>
                <a:spcPts val="0"/>
              </a:spcAft>
              <a:buNone/>
            </a:pPr>
            <a:endParaRPr sz="1300" dirty="0">
              <a:latin typeface="Nunito"/>
              <a:ea typeface="Nunito"/>
              <a:cs typeface="Nunito"/>
              <a:sym typeface="Nunito"/>
            </a:endParaRPr>
          </a:p>
          <a:p>
            <a:pPr marL="0" lvl="0" indent="0" algn="just" rtl="0">
              <a:spcBef>
                <a:spcPts val="0"/>
              </a:spcBef>
              <a:spcAft>
                <a:spcPts val="0"/>
              </a:spcAft>
              <a:buNone/>
            </a:pPr>
            <a:r>
              <a:rPr lang="en-GB" sz="1300" b="1" dirty="0">
                <a:latin typeface="Nunito"/>
                <a:ea typeface="Nunito"/>
                <a:cs typeface="Nunito"/>
                <a:sym typeface="Nunito"/>
              </a:rPr>
              <a:t>Skewness: </a:t>
            </a:r>
            <a:r>
              <a:rPr lang="en-GB" sz="1300" dirty="0">
                <a:latin typeface="Nunito"/>
                <a:ea typeface="Nunito"/>
                <a:cs typeface="Nunito"/>
                <a:sym typeface="Nunito"/>
              </a:rPr>
              <a:t>S&amp;P 500 returns have a negative skewness which means that the majority of the series is concentrated on the right of the median and the mean. Amazon’s returns have a positive skewness which means that the mass of the series is concentrated on the left of the median and mean.</a:t>
            </a:r>
          </a:p>
          <a:p>
            <a:pPr marL="0" lvl="0" indent="0" algn="just" rtl="0">
              <a:spcBef>
                <a:spcPts val="0"/>
              </a:spcBef>
              <a:spcAft>
                <a:spcPts val="0"/>
              </a:spcAft>
              <a:buNone/>
            </a:pPr>
            <a:endParaRPr sz="1300" dirty="0">
              <a:latin typeface="Nunito"/>
              <a:ea typeface="Nunito"/>
              <a:cs typeface="Nunito"/>
              <a:sym typeface="Nunito"/>
            </a:endParaRPr>
          </a:p>
          <a:p>
            <a:pPr marL="0" lvl="0" indent="0" algn="just" rtl="0">
              <a:spcBef>
                <a:spcPts val="0"/>
              </a:spcBef>
              <a:spcAft>
                <a:spcPts val="0"/>
              </a:spcAft>
              <a:buNone/>
            </a:pPr>
            <a:r>
              <a:rPr lang="en-GB" sz="1300" b="1" dirty="0">
                <a:latin typeface="Nunito"/>
                <a:ea typeface="Nunito"/>
                <a:cs typeface="Nunito"/>
                <a:sym typeface="Nunito"/>
              </a:rPr>
              <a:t>Kurtosis: </a:t>
            </a:r>
            <a:r>
              <a:rPr lang="en-GB" sz="1300" dirty="0">
                <a:latin typeface="Nunito"/>
                <a:ea typeface="Nunito"/>
                <a:cs typeface="Nunito"/>
                <a:sym typeface="Nunito"/>
              </a:rPr>
              <a:t>The Kurtosis of S&amp;P 500 and Amazon are below 3, therefore we can conclude that the series of returns of Amazon and S&amp;P are </a:t>
            </a:r>
            <a:r>
              <a:rPr lang="en-GB" sz="1300" dirty="0" err="1">
                <a:latin typeface="Nunito"/>
                <a:ea typeface="Nunito"/>
                <a:cs typeface="Nunito"/>
                <a:sym typeface="Nunito"/>
              </a:rPr>
              <a:t>platikurtic</a:t>
            </a:r>
            <a:r>
              <a:rPr lang="en-GB" sz="1300" dirty="0">
                <a:latin typeface="Nunito"/>
                <a:ea typeface="Nunito"/>
                <a:cs typeface="Nunito"/>
                <a:sym typeface="Nunito"/>
              </a:rPr>
              <a:t>. </a:t>
            </a:r>
            <a:endParaRPr sz="1300"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2" name="Google Shape;312;p18"/>
          <p:cNvPicPr preferRelativeResize="0"/>
          <p:nvPr/>
        </p:nvPicPr>
        <p:blipFill>
          <a:blip r:embed="rId3">
            <a:alphaModFix/>
          </a:blip>
          <a:stretch>
            <a:fillRect/>
          </a:stretch>
        </p:blipFill>
        <p:spPr>
          <a:xfrm>
            <a:off x="508999" y="1684125"/>
            <a:ext cx="3788800" cy="3153450"/>
          </a:xfrm>
          <a:prstGeom prst="rect">
            <a:avLst/>
          </a:prstGeom>
          <a:noFill/>
          <a:ln>
            <a:noFill/>
          </a:ln>
        </p:spPr>
      </p:pic>
      <p:pic>
        <p:nvPicPr>
          <p:cNvPr id="313" name="Google Shape;313;p18"/>
          <p:cNvPicPr preferRelativeResize="0"/>
          <p:nvPr/>
        </p:nvPicPr>
        <p:blipFill>
          <a:blip r:embed="rId4">
            <a:alphaModFix/>
          </a:blip>
          <a:stretch>
            <a:fillRect/>
          </a:stretch>
        </p:blipFill>
        <p:spPr>
          <a:xfrm>
            <a:off x="4805800" y="1684125"/>
            <a:ext cx="3788806" cy="3153450"/>
          </a:xfrm>
          <a:prstGeom prst="rect">
            <a:avLst/>
          </a:prstGeom>
          <a:noFill/>
          <a:ln>
            <a:noFill/>
          </a:ln>
        </p:spPr>
      </p:pic>
      <p:sp>
        <p:nvSpPr>
          <p:cNvPr id="5" name="Google Shape;303;p17">
            <a:extLst>
              <a:ext uri="{FF2B5EF4-FFF2-40B4-BE49-F238E27FC236}">
                <a16:creationId xmlns:a16="http://schemas.microsoft.com/office/drawing/2014/main" id="{E690337E-82FC-E04C-B84F-B41EC6ECF0D5}"/>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2.2 Descriptive Statistics on the Transformed Data: 	Histograms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9" name="Google Shape;319;p19"/>
          <p:cNvPicPr preferRelativeResize="0"/>
          <p:nvPr/>
        </p:nvPicPr>
        <p:blipFill rotWithShape="1">
          <a:blip r:embed="rId3">
            <a:alphaModFix/>
          </a:blip>
          <a:srcRect l="1113" t="-1" r="905" b="3666"/>
          <a:stretch/>
        </p:blipFill>
        <p:spPr>
          <a:xfrm>
            <a:off x="2578608" y="1669290"/>
            <a:ext cx="3959352" cy="1174494"/>
          </a:xfrm>
          <a:prstGeom prst="rect">
            <a:avLst/>
          </a:prstGeom>
          <a:noFill/>
          <a:ln>
            <a:noFill/>
          </a:ln>
        </p:spPr>
      </p:pic>
      <p:sp>
        <p:nvSpPr>
          <p:cNvPr id="320" name="Google Shape;320;p19"/>
          <p:cNvSpPr txBox="1"/>
          <p:nvPr/>
        </p:nvSpPr>
        <p:spPr>
          <a:xfrm>
            <a:off x="954297" y="2982963"/>
            <a:ext cx="7235403" cy="198512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Once more, we focus only on the returns of the stocks.</a:t>
            </a:r>
            <a:endParaRPr sz="1300" dirty="0">
              <a:latin typeface="Nunito"/>
              <a:ea typeface="Nunito"/>
              <a:cs typeface="Nunito"/>
              <a:sym typeface="Nunito"/>
            </a:endParaRPr>
          </a:p>
          <a:p>
            <a:pPr marL="0" lvl="0" indent="0" algn="just" rtl="0">
              <a:spcBef>
                <a:spcPts val="0"/>
              </a:spcBef>
              <a:spcAft>
                <a:spcPts val="0"/>
              </a:spcAft>
              <a:buNone/>
            </a:pPr>
            <a:endParaRPr sz="1300" dirty="0">
              <a:latin typeface="Nunito"/>
              <a:ea typeface="Nunito"/>
              <a:cs typeface="Nunito"/>
              <a:sym typeface="Nunito"/>
            </a:endParaRPr>
          </a:p>
          <a:p>
            <a:pPr marL="0" lvl="0" indent="0" algn="just" rtl="0">
              <a:spcBef>
                <a:spcPts val="0"/>
              </a:spcBef>
              <a:spcAft>
                <a:spcPts val="0"/>
              </a:spcAft>
              <a:buNone/>
            </a:pPr>
            <a:r>
              <a:rPr lang="en-GB" sz="1300" dirty="0">
                <a:latin typeface="Nunito"/>
                <a:ea typeface="Nunito"/>
                <a:cs typeface="Nunito"/>
                <a:sym typeface="Nunito"/>
              </a:rPr>
              <a:t>We can see that the p-values are below alpha (=0.05) for the returns of the S&amp;P 500. So, we reject the null hypothesis and suggest that the S&amp;P 500 returns series are not normally distributed.</a:t>
            </a:r>
            <a:endParaRPr sz="1300" dirty="0">
              <a:latin typeface="Nunito"/>
              <a:ea typeface="Nunito"/>
              <a:cs typeface="Nunito"/>
              <a:sym typeface="Nunito"/>
            </a:endParaRPr>
          </a:p>
          <a:p>
            <a:pPr marL="0" lvl="0" indent="0" algn="just" rtl="0">
              <a:spcBef>
                <a:spcPts val="0"/>
              </a:spcBef>
              <a:spcAft>
                <a:spcPts val="0"/>
              </a:spcAft>
              <a:buNone/>
            </a:pPr>
            <a:endParaRPr sz="1300" dirty="0">
              <a:latin typeface="Nunito"/>
              <a:ea typeface="Nunito"/>
              <a:cs typeface="Nunito"/>
              <a:sym typeface="Nunito"/>
            </a:endParaRPr>
          </a:p>
          <a:p>
            <a:pPr marL="0" lvl="0" indent="0" algn="just" rtl="0">
              <a:spcBef>
                <a:spcPts val="0"/>
              </a:spcBef>
              <a:spcAft>
                <a:spcPts val="0"/>
              </a:spcAft>
              <a:buNone/>
            </a:pPr>
            <a:r>
              <a:rPr lang="en-GB" sz="1300" dirty="0">
                <a:latin typeface="Nunito"/>
                <a:ea typeface="Nunito"/>
                <a:cs typeface="Nunito"/>
                <a:sym typeface="Nunito"/>
              </a:rPr>
              <a:t>For the returns of Amazon, we cannot reject the null hypothesis because p-value is 0.170, which is greater than 0.05. This means that we can suggest that the returns of Amazon stock are normally distributed.</a:t>
            </a:r>
            <a:endParaRPr sz="1300" dirty="0">
              <a:latin typeface="Nunito"/>
              <a:ea typeface="Nunito"/>
              <a:cs typeface="Nunito"/>
              <a:sym typeface="Nunito"/>
            </a:endParaRPr>
          </a:p>
        </p:txBody>
      </p:sp>
      <p:sp>
        <p:nvSpPr>
          <p:cNvPr id="5" name="Google Shape;303;p17">
            <a:extLst>
              <a:ext uri="{FF2B5EF4-FFF2-40B4-BE49-F238E27FC236}">
                <a16:creationId xmlns:a16="http://schemas.microsoft.com/office/drawing/2014/main" id="{FCA31849-6C91-C44F-9EA4-230D20C69963}"/>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2.3 Descriptive Statistics on the Transformed Data: 	Normality test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20"/>
          <p:cNvSpPr txBox="1">
            <a:spLocks noGrp="1"/>
          </p:cNvSpPr>
          <p:nvPr>
            <p:ph type="body" idx="1"/>
          </p:nvPr>
        </p:nvSpPr>
        <p:spPr>
          <a:xfrm>
            <a:off x="2580300" y="4514200"/>
            <a:ext cx="4477500" cy="364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GB"/>
              <a:t>We observe mean stationary series for both data.</a:t>
            </a:r>
            <a:endParaRPr/>
          </a:p>
        </p:txBody>
      </p:sp>
      <p:pic>
        <p:nvPicPr>
          <p:cNvPr id="327" name="Google Shape;327;p20"/>
          <p:cNvPicPr preferRelativeResize="0"/>
          <p:nvPr/>
        </p:nvPicPr>
        <p:blipFill>
          <a:blip r:embed="rId3">
            <a:alphaModFix/>
          </a:blip>
          <a:stretch>
            <a:fillRect/>
          </a:stretch>
        </p:blipFill>
        <p:spPr>
          <a:xfrm>
            <a:off x="697200" y="1449700"/>
            <a:ext cx="3308926" cy="2749825"/>
          </a:xfrm>
          <a:prstGeom prst="rect">
            <a:avLst/>
          </a:prstGeom>
          <a:noFill/>
          <a:ln>
            <a:noFill/>
          </a:ln>
        </p:spPr>
      </p:pic>
      <p:pic>
        <p:nvPicPr>
          <p:cNvPr id="328" name="Google Shape;328;p20"/>
          <p:cNvPicPr preferRelativeResize="0"/>
          <p:nvPr/>
        </p:nvPicPr>
        <p:blipFill>
          <a:blip r:embed="rId4">
            <a:alphaModFix/>
          </a:blip>
          <a:stretch>
            <a:fillRect/>
          </a:stretch>
        </p:blipFill>
        <p:spPr>
          <a:xfrm>
            <a:off x="4905100" y="1449700"/>
            <a:ext cx="3308926" cy="2749815"/>
          </a:xfrm>
          <a:prstGeom prst="rect">
            <a:avLst/>
          </a:prstGeom>
          <a:noFill/>
          <a:ln>
            <a:noFill/>
          </a:ln>
        </p:spPr>
      </p:pic>
      <p:sp>
        <p:nvSpPr>
          <p:cNvPr id="6" name="Google Shape;303;p17">
            <a:extLst>
              <a:ext uri="{FF2B5EF4-FFF2-40B4-BE49-F238E27FC236}">
                <a16:creationId xmlns:a16="http://schemas.microsoft.com/office/drawing/2014/main" id="{3FF4E060-CAB6-904D-9971-77F6BED8E164}"/>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3 Autocorrelation Function: 	</a:t>
            </a:r>
          </a:p>
          <a:p>
            <a:r>
              <a:rPr lang="en-GB" sz="2500" dirty="0"/>
              <a:t>	Stationarity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21"/>
          <p:cNvSpPr txBox="1">
            <a:spLocks noGrp="1"/>
          </p:cNvSpPr>
          <p:nvPr>
            <p:ph type="body" idx="1"/>
          </p:nvPr>
        </p:nvSpPr>
        <p:spPr>
          <a:xfrm>
            <a:off x="554099" y="3796885"/>
            <a:ext cx="3999613" cy="862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dirty="0">
                <a:solidFill>
                  <a:srgbClr val="000000"/>
                </a:solidFill>
                <a:sym typeface="Arial"/>
              </a:rPr>
              <a:t>After analysing the table above, we can reject the null hypothesis. This hypothesis states that there is white noise, that the </a:t>
            </a:r>
            <a:r>
              <a:rPr lang="en-GB" dirty="0" err="1">
                <a:solidFill>
                  <a:srgbClr val="000000"/>
                </a:solidFill>
                <a:sym typeface="Arial"/>
              </a:rPr>
              <a:t>serie</a:t>
            </a:r>
            <a:r>
              <a:rPr lang="en-GB" dirty="0">
                <a:solidFill>
                  <a:srgbClr val="000000"/>
                </a:solidFill>
                <a:sym typeface="Arial"/>
              </a:rPr>
              <a:t> is normally distributed, and that the tests are all highly significant. </a:t>
            </a:r>
            <a:endParaRPr dirty="0">
              <a:solidFill>
                <a:srgbClr val="000000"/>
              </a:solidFill>
              <a:sym typeface="Arial"/>
            </a:endParaRPr>
          </a:p>
        </p:txBody>
      </p:sp>
      <p:pic>
        <p:nvPicPr>
          <p:cNvPr id="335" name="Google Shape;335;p21"/>
          <p:cNvPicPr preferRelativeResize="0"/>
          <p:nvPr/>
        </p:nvPicPr>
        <p:blipFill rotWithShape="1">
          <a:blip r:embed="rId3">
            <a:alphaModFix/>
          </a:blip>
          <a:srcRect l="-1" t="18882" r="2171" b="2281"/>
          <a:stretch/>
        </p:blipFill>
        <p:spPr>
          <a:xfrm>
            <a:off x="572387" y="1917991"/>
            <a:ext cx="3999613" cy="1792224"/>
          </a:xfrm>
          <a:prstGeom prst="rect">
            <a:avLst/>
          </a:prstGeom>
          <a:noFill/>
          <a:ln>
            <a:noFill/>
          </a:ln>
        </p:spPr>
      </p:pic>
      <p:pic>
        <p:nvPicPr>
          <p:cNvPr id="336" name="Google Shape;336;p21"/>
          <p:cNvPicPr preferRelativeResize="0"/>
          <p:nvPr/>
        </p:nvPicPr>
        <p:blipFill>
          <a:blip r:embed="rId4">
            <a:alphaModFix/>
          </a:blip>
          <a:stretch>
            <a:fillRect/>
          </a:stretch>
        </p:blipFill>
        <p:spPr>
          <a:xfrm>
            <a:off x="5258600" y="1484660"/>
            <a:ext cx="3261600" cy="2330513"/>
          </a:xfrm>
          <a:prstGeom prst="rect">
            <a:avLst/>
          </a:prstGeom>
          <a:noFill/>
          <a:ln>
            <a:noFill/>
          </a:ln>
        </p:spPr>
      </p:pic>
      <p:sp>
        <p:nvSpPr>
          <p:cNvPr id="337" name="Google Shape;337;p21"/>
          <p:cNvSpPr txBox="1"/>
          <p:nvPr/>
        </p:nvSpPr>
        <p:spPr>
          <a:xfrm>
            <a:off x="5184647" y="3815173"/>
            <a:ext cx="3405253" cy="118490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dirty="0">
                <a:latin typeface="Nunito"/>
                <a:ea typeface="Nunito"/>
                <a:cs typeface="Nunito"/>
                <a:sym typeface="Nunito"/>
              </a:rPr>
              <a:t>From the figure above, we can conclude that all autocorrelations are outside the confidence interval. Further we see that they are very high and don't drop rapidly, so we conclude that there is no stationary. </a:t>
            </a:r>
            <a:endParaRPr sz="1300" dirty="0">
              <a:latin typeface="Nunito"/>
              <a:ea typeface="Nunito"/>
              <a:cs typeface="Nunito"/>
              <a:sym typeface="Nunito"/>
            </a:endParaRPr>
          </a:p>
        </p:txBody>
      </p:sp>
      <p:sp>
        <p:nvSpPr>
          <p:cNvPr id="7" name="Google Shape;303;p17">
            <a:extLst>
              <a:ext uri="{FF2B5EF4-FFF2-40B4-BE49-F238E27FC236}">
                <a16:creationId xmlns:a16="http://schemas.microsoft.com/office/drawing/2014/main" id="{1358B556-B128-3442-9D7C-53DCAA2CA3F1}"/>
              </a:ext>
            </a:extLst>
          </p:cNvPr>
          <p:cNvSpPr txBox="1">
            <a:spLocks/>
          </p:cNvSpPr>
          <p:nvPr/>
        </p:nvSpPr>
        <p:spPr>
          <a:xfrm>
            <a:off x="572387" y="329028"/>
            <a:ext cx="7999226" cy="9993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GB" sz="2500" dirty="0"/>
              <a:t>3.1 Autocorrelation Function: 	</a:t>
            </a:r>
          </a:p>
          <a:p>
            <a:r>
              <a:rPr lang="en-GB" sz="2500" dirty="0"/>
              <a:t>	Autocorrelation of Amazon Prices</a:t>
            </a:r>
          </a:p>
        </p:txBody>
      </p:sp>
      <p:sp>
        <p:nvSpPr>
          <p:cNvPr id="4" name="TextBox 3">
            <a:extLst>
              <a:ext uri="{FF2B5EF4-FFF2-40B4-BE49-F238E27FC236}">
                <a16:creationId xmlns:a16="http://schemas.microsoft.com/office/drawing/2014/main" id="{9482AD3E-A7D5-0E46-B7C8-CED0262237CA}"/>
              </a:ext>
            </a:extLst>
          </p:cNvPr>
          <p:cNvSpPr txBox="1"/>
          <p:nvPr/>
        </p:nvSpPr>
        <p:spPr>
          <a:xfrm>
            <a:off x="572387" y="1484660"/>
            <a:ext cx="4081909" cy="276999"/>
          </a:xfrm>
          <a:prstGeom prst="rect">
            <a:avLst/>
          </a:prstGeom>
          <a:noFill/>
        </p:spPr>
        <p:txBody>
          <a:bodyPr wrap="square" rtlCol="0">
            <a:spAutoFit/>
          </a:bodyPr>
          <a:lstStyle/>
          <a:p>
            <a:r>
              <a:rPr lang="en-BE" sz="1200" dirty="0">
                <a:latin typeface="Nunito" pitchFamily="2" charset="77"/>
              </a:rPr>
              <a:t>Test de normalité et bruit blanc (AMZN Prices)</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2083</Words>
  <Application>Microsoft Macintosh PowerPoint</Application>
  <PresentationFormat>On-screen Show (16:9)</PresentationFormat>
  <Paragraphs>126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Nunito</vt:lpstr>
      <vt:lpstr>Maven Pro</vt:lpstr>
      <vt:lpstr>Momentum</vt:lpstr>
      <vt:lpstr>Amazon Analysis</vt:lpstr>
      <vt:lpstr>Presentation of the Data</vt:lpstr>
      <vt:lpstr>Plot of Amazon Prices and S&amp;P 500 Values</vt:lpstr>
      <vt:lpstr>PowerPoint Presentation</vt:lpstr>
      <vt:lpstr>2.1 Descriptive Statistics on the Transformed Data:  Kurtosis and Skewness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Analysis</dc:title>
  <cp:lastModifiedBy>Torrekens Anne-Sophie</cp:lastModifiedBy>
  <cp:revision>1</cp:revision>
  <dcterms:modified xsi:type="dcterms:W3CDTF">2022-03-22T11:28:25Z</dcterms:modified>
</cp:coreProperties>
</file>