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9"/>
  </p:notesMasterIdLst>
  <p:handoutMasterIdLst>
    <p:handoutMasterId r:id="rId10"/>
  </p:handoutMasterIdLst>
  <p:sldIdLst>
    <p:sldId id="256" r:id="rId2"/>
    <p:sldId id="258" r:id="rId3"/>
    <p:sldId id="257" r:id="rId4"/>
    <p:sldId id="259" r:id="rId5"/>
    <p:sldId id="260" r:id="rId6"/>
    <p:sldId id="261" r:id="rId7"/>
    <p:sldId id="262" r:id="rId8"/>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4660"/>
  </p:normalViewPr>
  <p:slideViewPr>
    <p:cSldViewPr snapToGrid="0">
      <p:cViewPr>
        <p:scale>
          <a:sx n="75" d="100"/>
          <a:sy n="75" d="100"/>
        </p:scale>
        <p:origin x="845" y="302"/>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rtlCol="0"/>
        <a:lstStyle/>
        <a:p>
          <a:pPr rtl="0"/>
          <a:endParaRPr lang="en-US"/>
        </a:p>
      </dgm:t>
    </dgm:pt>
    <dgm:pt modelId="{6857B86A-DEC1-407C-A1BB-5BF9ACCBCA6A}">
      <dgm:prSet phldrT="[Text]"/>
      <dgm:spPr/>
      <dgm:t>
        <a:bodyPr rtlCol="0"/>
        <a:lstStyle/>
        <a:p>
          <a:pPr rtl="0"/>
          <a:r>
            <a:rPr lang="fr" dirty="0">
              <a:latin typeface="Tahoma" panose="020B0604030504040204" pitchFamily="34" charset="0"/>
              <a:ea typeface="Tahoma" panose="020B0604030504040204" pitchFamily="34" charset="0"/>
              <a:cs typeface="Tahoma" panose="020B0604030504040204" pitchFamily="34" charset="0"/>
            </a:rPr>
            <a:t>Finance</a:t>
          </a:r>
        </a:p>
      </dgm:t>
    </dgm:pt>
    <dgm:pt modelId="{8CA7BF9B-8199-4683-AD57-CB0086659013}" type="parTrans" cxnId="{B12F0503-977A-4B5D-8CB7-420B041FF863}">
      <dgm:prSet/>
      <dgm:spPr/>
      <dgm:t>
        <a:bodyPr rtlCol="0"/>
        <a:lstStyle/>
        <a:p>
          <a:pPr rtl="0"/>
          <a:endParaRPr lang="en-US"/>
        </a:p>
      </dgm:t>
    </dgm:pt>
    <dgm:pt modelId="{F087F24E-A7D7-4DCE-B2A7-9B941289621A}" type="sibTrans" cxnId="{B12F0503-977A-4B5D-8CB7-420B041FF863}">
      <dgm:prSet/>
      <dgm:spPr/>
      <dgm:t>
        <a:bodyPr rtlCol="0"/>
        <a:lstStyle/>
        <a:p>
          <a:pPr rtl="0"/>
          <a:endParaRPr lang="en-US"/>
        </a:p>
      </dgm:t>
    </dgm:pt>
    <dgm:pt modelId="{4C8BFA56-3F75-4CAD-90A3-2F214D699322}">
      <dgm:prSet phldrT="[Text]"/>
      <dgm:spPr/>
      <dgm:t>
        <a:bodyPr rtlCol="0"/>
        <a:lstStyle/>
        <a:p>
          <a:pPr rtl="0">
            <a:buFont typeface="Wingdings" panose="05000000000000000000" pitchFamily="2" charset="2"/>
            <a:buChar char=""/>
          </a:pPr>
          <a:r>
            <a:rPr lang="fr" dirty="0">
              <a:latin typeface="Tahoma" panose="020B0604030504040204" pitchFamily="34" charset="0"/>
              <a:ea typeface="Tahoma" panose="020B0604030504040204" pitchFamily="34" charset="0"/>
              <a:cs typeface="Tahoma" panose="020B0604030504040204" pitchFamily="34" charset="0"/>
            </a:rPr>
            <a:t>Crypto Prices</a:t>
          </a:r>
        </a:p>
      </dgm:t>
    </dgm:pt>
    <dgm:pt modelId="{9A6E3B20-A734-4412-84CF-0134D93D4B28}" type="parTrans" cxnId="{4CD5FCDD-1F8A-43A3-BD77-CBE3B3864C41}">
      <dgm:prSet/>
      <dgm:spPr/>
      <dgm:t>
        <a:bodyPr rtlCol="0"/>
        <a:lstStyle/>
        <a:p>
          <a:pPr rtl="0"/>
          <a:endParaRPr lang="en-US"/>
        </a:p>
      </dgm:t>
    </dgm:pt>
    <dgm:pt modelId="{7B50916F-B8BA-427F-B9F0-A301E54D7FB3}" type="sibTrans" cxnId="{4CD5FCDD-1F8A-43A3-BD77-CBE3B3864C41}">
      <dgm:prSet/>
      <dgm:spPr/>
      <dgm:t>
        <a:bodyPr rtlCol="0"/>
        <a:lstStyle/>
        <a:p>
          <a:pPr rtl="0"/>
          <a:endParaRPr lang="en-US"/>
        </a:p>
      </dgm:t>
    </dgm:pt>
    <dgm:pt modelId="{ABA77F75-8642-4931-8D7E-BE6C6DB9940D}">
      <dgm:prSet phldrT="[Text]"/>
      <dgm:spPr/>
      <dgm:t>
        <a:bodyPr rtlCol="0"/>
        <a:lstStyle/>
        <a:p>
          <a:pPr rtl="0"/>
          <a:r>
            <a:rPr lang="fr" dirty="0">
              <a:latin typeface="Tahoma" panose="020B0604030504040204" pitchFamily="34" charset="0"/>
              <a:ea typeface="Tahoma" panose="020B0604030504040204" pitchFamily="34" charset="0"/>
              <a:cs typeface="Tahoma" panose="020B0604030504040204" pitchFamily="34" charset="0"/>
            </a:rPr>
            <a:t>Players predictions</a:t>
          </a:r>
        </a:p>
      </dgm:t>
    </dgm:pt>
    <dgm:pt modelId="{FCF9AE1B-B22B-4F91-BFD8-DDBBF762F128}" type="parTrans" cxnId="{D959B3EA-A66A-4B40-901C-93ECD4985A93}">
      <dgm:prSet/>
      <dgm:spPr/>
      <dgm:t>
        <a:bodyPr rtlCol="0"/>
        <a:lstStyle/>
        <a:p>
          <a:pPr rtl="0"/>
          <a:endParaRPr lang="en-US"/>
        </a:p>
      </dgm:t>
    </dgm:pt>
    <dgm:pt modelId="{1A095211-ADB0-42CA-9F24-F1BC942872F3}" type="sibTrans" cxnId="{D959B3EA-A66A-4B40-901C-93ECD4985A93}">
      <dgm:prSet/>
      <dgm:spPr/>
      <dgm:t>
        <a:bodyPr rtlCol="0"/>
        <a:lstStyle/>
        <a:p>
          <a:pPr rtl="0"/>
          <a:endParaRPr lang="en-US"/>
        </a:p>
      </dgm:t>
    </dgm:pt>
    <dgm:pt modelId="{611C3B18-07F8-4A66-9682-97E24AEF6014}">
      <dgm:prSet phldrT="[Text]"/>
      <dgm:spPr/>
      <dgm:t>
        <a:bodyPr rtlCol="0"/>
        <a:lstStyle/>
        <a:p>
          <a:pPr rtl="0">
            <a:buFont typeface="Wingdings" panose="05000000000000000000" pitchFamily="2" charset="2"/>
            <a:buChar char=""/>
          </a:pPr>
          <a:r>
            <a:rPr lang="fr" dirty="0">
              <a:latin typeface="Tahoma" panose="020B0604030504040204" pitchFamily="34" charset="0"/>
              <a:ea typeface="Tahoma" panose="020B0604030504040204" pitchFamily="34" charset="0"/>
              <a:cs typeface="Tahoma" panose="020B0604030504040204" pitchFamily="34" charset="0"/>
            </a:rPr>
            <a:t>CryptoPick data : players bet on the movement of cryptocurrencies for the next day</a:t>
          </a:r>
        </a:p>
      </dgm:t>
    </dgm:pt>
    <dgm:pt modelId="{5940BF2D-F08A-4150-9A86-173D9242DE8C}" type="parTrans" cxnId="{D5D61B4C-1312-427C-BDCC-013237D8A488}">
      <dgm:prSet/>
      <dgm:spPr/>
      <dgm:t>
        <a:bodyPr rtlCol="0"/>
        <a:lstStyle/>
        <a:p>
          <a:pPr rtl="0"/>
          <a:endParaRPr lang="en-US"/>
        </a:p>
      </dgm:t>
    </dgm:pt>
    <dgm:pt modelId="{477660C6-2B6D-4FB8-B9A3-D555E2082C2A}" type="sibTrans" cxnId="{D5D61B4C-1312-427C-BDCC-013237D8A488}">
      <dgm:prSet/>
      <dgm:spPr/>
      <dgm:t>
        <a:bodyPr rtlCol="0"/>
        <a:lstStyle/>
        <a:p>
          <a:pPr rtl="0"/>
          <a:endParaRPr lang="en-US"/>
        </a:p>
      </dgm:t>
    </dgm:pt>
    <dgm:pt modelId="{DA5DFAD8-E443-4F53-9341-A0903BBBD378}">
      <dgm:prSet phldrT="[Text]"/>
      <dgm:spPr/>
      <dgm:t>
        <a:bodyPr rtlCol="0"/>
        <a:lstStyle/>
        <a:p>
          <a:pPr rtl="0"/>
          <a:r>
            <a:rPr lang="fr" dirty="0">
              <a:latin typeface="Tahoma" panose="020B0604030504040204" pitchFamily="34" charset="0"/>
              <a:ea typeface="Tahoma" panose="020B0604030504040204" pitchFamily="34" charset="0"/>
              <a:cs typeface="Tahoma" panose="020B0604030504040204" pitchFamily="34" charset="0"/>
            </a:rPr>
            <a:t>API</a:t>
          </a:r>
        </a:p>
      </dgm:t>
    </dgm:pt>
    <dgm:pt modelId="{F6012B3B-01B0-4E7C-A363-0177B95D3DD8}" type="parTrans" cxnId="{0073D4C3-F488-4F79-B637-186FAECF6BAD}">
      <dgm:prSet/>
      <dgm:spPr/>
      <dgm:t>
        <a:bodyPr rtlCol="0"/>
        <a:lstStyle/>
        <a:p>
          <a:pPr rtl="0"/>
          <a:endParaRPr lang="en-US"/>
        </a:p>
      </dgm:t>
    </dgm:pt>
    <dgm:pt modelId="{76D9F54E-47B3-4FE0-B465-AD673964072E}" type="sibTrans" cxnId="{0073D4C3-F488-4F79-B637-186FAECF6BAD}">
      <dgm:prSet/>
      <dgm:spPr/>
      <dgm:t>
        <a:bodyPr rtlCol="0"/>
        <a:lstStyle/>
        <a:p>
          <a:pPr rtl="0"/>
          <a:endParaRPr lang="en-US"/>
        </a:p>
      </dgm:t>
    </dgm:pt>
    <dgm:pt modelId="{6EE89B4E-BAED-4A90-B29D-70AF11256801}">
      <dgm:prSet phldrT="[Text]"/>
      <dgm:spPr/>
      <dgm:t>
        <a:bodyPr rtlCol="0"/>
        <a:lstStyle/>
        <a:p>
          <a:pPr rtl="0">
            <a:buFont typeface="Wingdings" panose="05000000000000000000" pitchFamily="2" charset="2"/>
            <a:buChar char=""/>
          </a:pPr>
          <a:r>
            <a:rPr lang="fr" dirty="0">
              <a:latin typeface="Tahoma" panose="020B0604030504040204" pitchFamily="34" charset="0"/>
              <a:ea typeface="Tahoma" panose="020B0604030504040204" pitchFamily="34" charset="0"/>
              <a:cs typeface="Tahoma" panose="020B0604030504040204" pitchFamily="34" charset="0"/>
            </a:rPr>
            <a:t>Crypto Fear and Greed (sentiment of investors)</a:t>
          </a:r>
        </a:p>
      </dgm:t>
    </dgm:pt>
    <dgm:pt modelId="{39BF20C7-31E5-452B-8EA2-17224A13C7FB}" type="parTrans" cxnId="{CA949A5F-9945-4C59-A233-D70AFFF70BDA}">
      <dgm:prSet/>
      <dgm:spPr/>
      <dgm:t>
        <a:bodyPr rtlCol="0"/>
        <a:lstStyle/>
        <a:p>
          <a:pPr rtl="0"/>
          <a:endParaRPr lang="en-US"/>
        </a:p>
      </dgm:t>
    </dgm:pt>
    <dgm:pt modelId="{E71503C3-CFB7-4144-AD9F-7A42A87A3A6B}" type="sibTrans" cxnId="{CA949A5F-9945-4C59-A233-D70AFFF70BDA}">
      <dgm:prSet/>
      <dgm:spPr/>
      <dgm:t>
        <a:bodyPr rtlCol="0"/>
        <a:lstStyle/>
        <a:p>
          <a:pPr rtl="0"/>
          <a:endParaRPr lang="en-US"/>
        </a:p>
      </dgm:t>
    </dgm:pt>
    <dgm:pt modelId="{4EA3F7C2-8BCE-45BE-A919-CBBB33285BD0}">
      <dgm:prSet phldrT="[Text]"/>
      <dgm:spPr/>
      <dgm:t>
        <a:bodyPr rtlCol="0"/>
        <a:lstStyle/>
        <a:p>
          <a:pPr rtl="0">
            <a:buFont typeface="Wingdings" panose="05000000000000000000" pitchFamily="2" charset="2"/>
            <a:buChar char=""/>
          </a:pPr>
          <a:r>
            <a:rPr lang="fr" dirty="0">
              <a:latin typeface="Tahoma" panose="020B0604030504040204" pitchFamily="34" charset="0"/>
              <a:ea typeface="Tahoma" panose="020B0604030504040204" pitchFamily="34" charset="0"/>
              <a:cs typeface="Tahoma" panose="020B0604030504040204" pitchFamily="34" charset="0"/>
            </a:rPr>
            <a:t>CoinMarketCap or Binance</a:t>
          </a:r>
        </a:p>
      </dgm:t>
    </dgm:pt>
    <dgm:pt modelId="{E5A5DB8F-AE1A-4DCD-9400-C8317BA7D81B}" type="parTrans" cxnId="{496CC152-66F4-4FEB-99ED-C8BD1F8A40F9}">
      <dgm:prSet/>
      <dgm:spPr/>
      <dgm:t>
        <a:bodyPr rtlCol="0"/>
        <a:lstStyle/>
        <a:p>
          <a:pPr rtl="0"/>
          <a:endParaRPr lang="en-US"/>
        </a:p>
      </dgm:t>
    </dgm:pt>
    <dgm:pt modelId="{BC932F0D-8B77-458E-AF60-BC2FDCBE0C75}" type="sibTrans" cxnId="{496CC152-66F4-4FEB-99ED-C8BD1F8A40F9}">
      <dgm:prSet/>
      <dgm:spPr/>
      <dgm:t>
        <a:bodyPr rtlCol="0"/>
        <a:lstStyle/>
        <a:p>
          <a:pPr rtl="0"/>
          <a:endParaRPr lang="en-US"/>
        </a:p>
      </dgm:t>
    </dgm:pt>
    <dgm:pt modelId="{26ECA639-0A60-4D96-A34B-F5ACC75DAA0C}">
      <dgm:prSet phldrT="[Text]"/>
      <dgm:spPr/>
      <dgm:t>
        <a:bodyPr rtlCol="0"/>
        <a:lstStyle/>
        <a:p>
          <a:pPr rtl="0">
            <a:buFont typeface="Wingdings" panose="05000000000000000000" pitchFamily="2" charset="2"/>
            <a:buChar char=""/>
          </a:pPr>
          <a:r>
            <a:rPr lang="fr" dirty="0">
              <a:latin typeface="Tahoma" panose="020B0604030504040204" pitchFamily="34" charset="0"/>
              <a:ea typeface="Tahoma" panose="020B0604030504040204" pitchFamily="34" charset="0"/>
              <a:cs typeface="Tahoma" panose="020B0604030504040204" pitchFamily="34" charset="0"/>
            </a:rPr>
            <a:t>Crowd opinion</a:t>
          </a:r>
        </a:p>
      </dgm:t>
    </dgm:pt>
    <dgm:pt modelId="{C4856BF6-9736-45B2-AF8E-AA325F8A725C}" type="parTrans" cxnId="{F270B5BD-559B-4711-AB5A-FD85478BE916}">
      <dgm:prSet/>
      <dgm:spPr/>
      <dgm:t>
        <a:bodyPr rtlCol="0"/>
        <a:lstStyle/>
        <a:p>
          <a:pPr rtl="0"/>
          <a:endParaRPr lang="en-US"/>
        </a:p>
      </dgm:t>
    </dgm:pt>
    <dgm:pt modelId="{DA3F4B23-A392-40BF-A1BD-D150AE345EB0}" type="sibTrans" cxnId="{F270B5BD-559B-4711-AB5A-FD85478BE916}">
      <dgm:prSet/>
      <dgm:spPr/>
      <dgm:t>
        <a:bodyPr rtlCol="0"/>
        <a:lstStyle/>
        <a:p>
          <a:pPr rtl="0"/>
          <a:endParaRPr lang="en-US"/>
        </a:p>
      </dgm:t>
    </dgm:pt>
    <dgm:pt modelId="{A7100617-F89A-45D9-ACF5-D1FEEE209828}">
      <dgm:prSet phldrT="[Text]"/>
      <dgm:spPr/>
      <dgm:t>
        <a:bodyPr rtlCol="0"/>
        <a:lstStyle/>
        <a:p>
          <a:pPr rtl="0">
            <a:buFont typeface="Wingdings" panose="05000000000000000000" pitchFamily="2" charset="2"/>
            <a:buChar char=""/>
          </a:pPr>
          <a:r>
            <a:rPr lang="fr" dirty="0">
              <a:latin typeface="Tahoma" panose="020B0604030504040204" pitchFamily="34" charset="0"/>
              <a:ea typeface="Tahoma" panose="020B0604030504040204" pitchFamily="34" charset="0"/>
              <a:cs typeface="Tahoma" panose="020B0604030504040204" pitchFamily="34" charset="0"/>
            </a:rPr>
            <a:t>Best players opinion</a:t>
          </a:r>
        </a:p>
      </dgm:t>
    </dgm:pt>
    <dgm:pt modelId="{B6D8256A-1D66-4CDD-BCC6-43F061DFF6A7}" type="parTrans" cxnId="{9B9C7769-9F5A-4307-8891-343A7D038E26}">
      <dgm:prSet/>
      <dgm:spPr/>
      <dgm:t>
        <a:bodyPr/>
        <a:lstStyle/>
        <a:p>
          <a:endParaRPr lang="en-GB"/>
        </a:p>
      </dgm:t>
    </dgm:pt>
    <dgm:pt modelId="{2AFB476F-66D0-4B34-AD2F-401D38204122}" type="sibTrans" cxnId="{9B9C7769-9F5A-4307-8891-343A7D038E26}">
      <dgm:prSet/>
      <dgm:spPr/>
      <dgm:t>
        <a:bodyPr/>
        <a:lstStyle/>
        <a:p>
          <a:endParaRPr lang="en-GB"/>
        </a:p>
      </dgm:t>
    </dgm:pt>
    <dgm:pt modelId="{49C956E0-8ED4-4900-A878-A162A1082A9A}">
      <dgm:prSet phldrT="[Text]"/>
      <dgm:spPr/>
      <dgm:t>
        <a:bodyPr rtlCol="0"/>
        <a:lstStyle/>
        <a:p>
          <a:pPr rtl="0">
            <a:buFont typeface="Wingdings" panose="05000000000000000000" pitchFamily="2" charset="2"/>
            <a:buChar char=""/>
          </a:pPr>
          <a:r>
            <a:rPr lang="fr" dirty="0">
              <a:latin typeface="Tahoma" panose="020B0604030504040204" pitchFamily="34" charset="0"/>
              <a:ea typeface="Tahoma" panose="020B0604030504040204" pitchFamily="34" charset="0"/>
              <a:cs typeface="Tahoma" panose="020B0604030504040204" pitchFamily="34" charset="0"/>
            </a:rPr>
            <a:t>Twitter / StockTwist</a:t>
          </a:r>
        </a:p>
      </dgm:t>
    </dgm:pt>
    <dgm:pt modelId="{4C28E958-001C-4F85-B583-E3F58A7E7B2A}" type="parTrans" cxnId="{18E1ABD6-DA5F-4FE6-8426-AE26CE1E0560}">
      <dgm:prSet/>
      <dgm:spPr/>
      <dgm:t>
        <a:bodyPr/>
        <a:lstStyle/>
        <a:p>
          <a:endParaRPr lang="en-GB"/>
        </a:p>
      </dgm:t>
    </dgm:pt>
    <dgm:pt modelId="{74EE43A1-7C3F-4024-A9EB-581A6A84CF43}" type="sibTrans" cxnId="{18E1ABD6-DA5F-4FE6-8426-AE26CE1E0560}">
      <dgm:prSet/>
      <dgm:spPr/>
      <dgm:t>
        <a:bodyPr/>
        <a:lstStyle/>
        <a:p>
          <a:endParaRPr lang="en-GB"/>
        </a:p>
      </dgm:t>
    </dgm:pt>
    <dgm:pt modelId="{105871D1-0271-4E6E-8949-08204BCB111C}">
      <dgm:prSet phldrT="[Text]"/>
      <dgm:spPr/>
      <dgm:t>
        <a:bodyPr/>
        <a:lstStyle/>
        <a:p>
          <a:pPr>
            <a:buFont typeface="Wingdings" panose="05000000000000000000" pitchFamily="2" charset="2"/>
            <a:buChar char=""/>
          </a:pPr>
          <a:r>
            <a:rPr lang="fr" dirty="0">
              <a:latin typeface="Tahoma" panose="020B0604030504040204" pitchFamily="34" charset="0"/>
              <a:ea typeface="Tahoma" panose="020B0604030504040204" pitchFamily="34" charset="0"/>
              <a:cs typeface="Tahoma" panose="020B0604030504040204" pitchFamily="34" charset="0"/>
            </a:rPr>
            <a:t>Crypto Fear and Greed</a:t>
          </a:r>
        </a:p>
      </dgm:t>
    </dgm:pt>
    <dgm:pt modelId="{1E8222E0-38B0-4432-827D-EC6993559FDE}" type="parTrans" cxnId="{86A64DBB-0A26-4486-85E1-DAECFED66D9B}">
      <dgm:prSet/>
      <dgm:spPr/>
      <dgm:t>
        <a:bodyPr/>
        <a:lstStyle/>
        <a:p>
          <a:endParaRPr lang="en-GB"/>
        </a:p>
      </dgm:t>
    </dgm:pt>
    <dgm:pt modelId="{535E5096-E52A-4D9A-8EC8-5D16F41CDB01}" type="sibTrans" cxnId="{86A64DBB-0A26-4486-85E1-DAECFED66D9B}">
      <dgm:prSet/>
      <dgm:spPr/>
      <dgm:t>
        <a:bodyPr/>
        <a:lstStyle/>
        <a:p>
          <a:endParaRPr lang="en-GB"/>
        </a:p>
      </dgm:t>
    </dgm:pt>
    <dgm:pt modelId="{12F0FFFD-8253-4886-B045-660D99878927}">
      <dgm:prSet phldrT="[Text]"/>
      <dgm:spPr/>
      <dgm:t>
        <a:bodyPr/>
        <a:lstStyle/>
        <a:p>
          <a:pPr>
            <a:buFont typeface="Wingdings" panose="05000000000000000000" pitchFamily="2" charset="2"/>
            <a:buChar char=""/>
          </a:pPr>
          <a:r>
            <a:rPr lang="fr" dirty="0">
              <a:latin typeface="Tahoma" panose="020B0604030504040204" pitchFamily="34" charset="0"/>
              <a:ea typeface="Tahoma" panose="020B0604030504040204" pitchFamily="34" charset="0"/>
              <a:cs typeface="Tahoma" panose="020B0604030504040204" pitchFamily="34" charset="0"/>
            </a:rPr>
            <a:t>VIX, AAII, SENTIX &amp; other sentiment index</a:t>
          </a:r>
        </a:p>
      </dgm:t>
    </dgm:pt>
    <dgm:pt modelId="{4C869F6C-5026-446E-9C1B-24664E96EF9E}" type="parTrans" cxnId="{D7C30195-B30D-4946-A536-C2A5B45F74BA}">
      <dgm:prSet/>
      <dgm:spPr/>
      <dgm:t>
        <a:bodyPr/>
        <a:lstStyle/>
        <a:p>
          <a:endParaRPr lang="en-GB"/>
        </a:p>
      </dgm:t>
    </dgm:pt>
    <dgm:pt modelId="{09E4B558-76D4-428B-90E8-C3545C956CED}" type="sibTrans" cxnId="{D7C30195-B30D-4946-A536-C2A5B45F74BA}">
      <dgm:prSet/>
      <dgm:spPr/>
      <dgm:t>
        <a:bodyPr/>
        <a:lstStyle/>
        <a:p>
          <a:endParaRPr lang="en-GB"/>
        </a:p>
      </dgm:t>
    </dgm:pt>
    <dgm:pt modelId="{94BFB6E6-ED9A-47AA-91FA-38D087981E8C}">
      <dgm:prSet phldrT="[Text]"/>
      <dgm:spPr/>
      <dgm:t>
        <a:bodyPr rtlCol="0"/>
        <a:lstStyle/>
        <a:p>
          <a:pPr rtl="0">
            <a:buFont typeface="Wingdings" panose="05000000000000000000" pitchFamily="2" charset="2"/>
            <a:buChar char=""/>
          </a:pPr>
          <a:r>
            <a:rPr lang="fr" dirty="0">
              <a:latin typeface="Tahoma" panose="020B0604030504040204" pitchFamily="34" charset="0"/>
              <a:ea typeface="Tahoma" panose="020B0604030504040204" pitchFamily="34" charset="0"/>
              <a:cs typeface="Tahoma" panose="020B0604030504040204" pitchFamily="34" charset="0"/>
            </a:rPr>
            <a:t>Crypto Index</a:t>
          </a:r>
        </a:p>
      </dgm:t>
    </dgm:pt>
    <dgm:pt modelId="{4A0EC897-E96C-4A5E-B0BC-A65DA282AB45}" type="parTrans" cxnId="{D6B3BFC3-4BA0-44FB-8CD4-9642861E3E95}">
      <dgm:prSet/>
      <dgm:spPr/>
      <dgm:t>
        <a:bodyPr/>
        <a:lstStyle/>
        <a:p>
          <a:endParaRPr lang="en-GB"/>
        </a:p>
      </dgm:t>
    </dgm:pt>
    <dgm:pt modelId="{6A4BDA80-E19E-40CA-A6B5-645034AC135B}" type="sibTrans" cxnId="{D6B3BFC3-4BA0-44FB-8CD4-9642861E3E95}">
      <dgm:prSet/>
      <dgm:spPr/>
      <dgm:t>
        <a:bodyPr/>
        <a:lstStyle/>
        <a:p>
          <a:endParaRPr lang="en-GB"/>
        </a:p>
      </dgm:t>
    </dgm:pt>
    <dgm:pt modelId="{795A0A2C-6604-44D2-8FC2-B3234EC24073}">
      <dgm:prSet phldrT="[Text]"/>
      <dgm:spPr/>
      <dgm:t>
        <a:bodyPr/>
        <a:lstStyle/>
        <a:p>
          <a:pPr>
            <a:buFont typeface="Wingdings" panose="05000000000000000000" pitchFamily="2" charset="2"/>
            <a:buChar char=""/>
          </a:pPr>
          <a:r>
            <a:rPr lang="fr" dirty="0">
              <a:latin typeface="Tahoma" panose="020B0604030504040204" pitchFamily="34" charset="0"/>
              <a:ea typeface="Tahoma" panose="020B0604030504040204" pitchFamily="34" charset="0"/>
              <a:cs typeface="Tahoma" panose="020B0604030504040204" pitchFamily="34" charset="0"/>
            </a:rPr>
            <a:t>Yahoo Finance</a:t>
          </a:r>
        </a:p>
      </dgm:t>
    </dgm:pt>
    <dgm:pt modelId="{C4BD28A1-B703-407E-B623-09E71AD12F94}" type="parTrans" cxnId="{1070F8EA-CD23-46EE-BCC6-6DFEBE79B78A}">
      <dgm:prSet/>
      <dgm:spPr/>
      <dgm:t>
        <a:bodyPr/>
        <a:lstStyle/>
        <a:p>
          <a:endParaRPr lang="en-GB"/>
        </a:p>
      </dgm:t>
    </dgm:pt>
    <dgm:pt modelId="{48334790-1A6F-4DF1-B73D-DA8AA2A411CC}" type="sibTrans" cxnId="{1070F8EA-CD23-46EE-BCC6-6DFEBE79B78A}">
      <dgm:prSet/>
      <dgm:spPr/>
      <dgm:t>
        <a:bodyPr/>
        <a:lstStyle/>
        <a:p>
          <a:endParaRPr lang="en-GB"/>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custLinFactNeighborX="-102" custLinFactNeighborY="3681">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0CEF6B14-8AD8-4977-B2BB-723409D30510}" type="presOf" srcId="{795A0A2C-6604-44D2-8FC2-B3234EC24073}" destId="{17CA1487-CDD9-4364-92F6-A11DBDAFE16C}" srcOrd="0" destOrd="4" presId="urn:microsoft.com/office/officeart/2005/8/layout/hList1"/>
    <dgm:cxn modelId="{A5EDF41D-9E9A-49C7-992A-AF66097BDB41}" type="presOf" srcId="{A7100617-F89A-45D9-ACF5-D1FEEE209828}" destId="{E4FD5043-5612-43C5-B6AE-CCD431549399}" srcOrd="0" destOrd="2" presId="urn:microsoft.com/office/officeart/2005/8/layout/hList1"/>
    <dgm:cxn modelId="{FFE02232-011D-4EB8-BBD7-9243133F971E}" type="presOf" srcId="{94BFB6E6-ED9A-47AA-91FA-38D087981E8C}" destId="{17CA1487-CDD9-4364-92F6-A11DBDAFE16C}" srcOrd="0" destOrd="1" presId="urn:microsoft.com/office/officeart/2005/8/layout/hList1"/>
    <dgm:cxn modelId="{CA949A5F-9945-4C59-A233-D70AFFF70BDA}" srcId="{DA5DFAD8-E443-4F53-9341-A0903BBBD378}" destId="{6EE89B4E-BAED-4A90-B29D-70AF11256801}" srcOrd="0" destOrd="0" parTransId="{39BF20C7-31E5-452B-8EA2-17224A13C7FB}" sibTransId="{E71503C3-CFB7-4144-AD9F-7A42A87A3A6B}"/>
    <dgm:cxn modelId="{9B9C7769-9F5A-4307-8891-343A7D038E26}" srcId="{ABA77F75-8642-4931-8D7E-BE6C6DB9940D}" destId="{A7100617-F89A-45D9-ACF5-D1FEEE209828}" srcOrd="2" destOrd="0" parTransId="{B6D8256A-1D66-4CDD-BCC6-43F061DFF6A7}" sibTransId="{2AFB476F-66D0-4B34-AD2F-401D38204122}"/>
    <dgm:cxn modelId="{D5D61B4C-1312-427C-BDCC-013237D8A488}" srcId="{ABA77F75-8642-4931-8D7E-BE6C6DB9940D}" destId="{611C3B18-07F8-4A66-9682-97E24AEF6014}" srcOrd="0" destOrd="0" parTransId="{5940BF2D-F08A-4150-9A86-173D9242DE8C}" sibTransId="{477660C6-2B6D-4FB8-B9A3-D555E2082C2A}"/>
    <dgm:cxn modelId="{496CC152-66F4-4FEB-99ED-C8BD1F8A40F9}" srcId="{DA5DFAD8-E443-4F53-9341-A0903BBBD378}" destId="{4EA3F7C2-8BCE-45BE-A919-CBBB33285BD0}" srcOrd="1" destOrd="0" parTransId="{E5A5DB8F-AE1A-4DCD-9400-C8317BA7D81B}" sibTransId="{BC932F0D-8B77-458E-AF60-BC2FDCBE0C75}"/>
    <dgm:cxn modelId="{44DDF85A-8D84-4938-8634-258C48057713}" type="presOf" srcId="{49C956E0-8ED4-4900-A878-A162A1082A9A}" destId="{EA81ED6A-A7EA-4137-A3DC-D16E79F1B938}" srcOrd="0" destOrd="2" presId="urn:microsoft.com/office/officeart/2005/8/layout/hList1"/>
    <dgm:cxn modelId="{A1C8977F-9410-43CB-98CB-34EEA3A0F02D}" type="presOf" srcId="{4EA3F7C2-8BCE-45BE-A919-CBBB33285BD0}" destId="{EA81ED6A-A7EA-4137-A3DC-D16E79F1B938}" srcOrd="0" destOrd="1" presId="urn:microsoft.com/office/officeart/2005/8/layout/hList1"/>
    <dgm:cxn modelId="{AAECF784-8F1D-4908-B93D-837F49AB8751}" type="presOf" srcId="{CF9FC193-7A05-4631-B681-B56EAB543D38}" destId="{DE3F77CF-6A8C-4783-A2CE-00E88C4199CB}" srcOrd="0" destOrd="0" presId="urn:microsoft.com/office/officeart/2005/8/layout/hList1"/>
    <dgm:cxn modelId="{8ABA4688-11A9-490C-9659-1BC85259B1DE}" type="presOf" srcId="{12F0FFFD-8253-4886-B045-660D99878927}" destId="{17CA1487-CDD9-4364-92F6-A11DBDAFE16C}" srcOrd="0" destOrd="3" presId="urn:microsoft.com/office/officeart/2005/8/layout/hList1"/>
    <dgm:cxn modelId="{2A048A8A-D3E9-4D78-97F5-CDA37AB1D412}" type="presOf" srcId="{DA5DFAD8-E443-4F53-9341-A0903BBBD378}" destId="{23D06E36-F688-4B37-8BB8-73015E665B0E}" srcOrd="0" destOrd="0" presId="urn:microsoft.com/office/officeart/2005/8/layout/hList1"/>
    <dgm:cxn modelId="{D7C30195-B30D-4946-A536-C2A5B45F74BA}" srcId="{6857B86A-DEC1-407C-A1BB-5BF9ACCBCA6A}" destId="{12F0FFFD-8253-4886-B045-660D99878927}" srcOrd="3" destOrd="0" parTransId="{4C869F6C-5026-446E-9C1B-24664E96EF9E}" sibTransId="{09E4B558-76D4-428B-90E8-C3545C956CED}"/>
    <dgm:cxn modelId="{4BF1EEA1-6E89-4F91-BAE8-11038685C515}" type="presOf" srcId="{4C8BFA56-3F75-4CAD-90A3-2F214D699322}" destId="{17CA1487-CDD9-4364-92F6-A11DBDAFE16C}" srcOrd="0" destOrd="0" presId="urn:microsoft.com/office/officeart/2005/8/layout/hList1"/>
    <dgm:cxn modelId="{F791BDAD-3CBB-4228-AE46-C0CD336D9884}" type="presOf" srcId="{26ECA639-0A60-4D96-A34B-F5ACC75DAA0C}" destId="{E4FD5043-5612-43C5-B6AE-CCD431549399}" srcOrd="0" destOrd="1" presId="urn:microsoft.com/office/officeart/2005/8/layout/hList1"/>
    <dgm:cxn modelId="{5F12E8B9-000C-441B-B9E7-99ED7A20363B}" type="presOf" srcId="{6857B86A-DEC1-407C-A1BB-5BF9ACCBCA6A}" destId="{F0C1B2C7-0B23-4FE8-AB0F-5877B88532DB}" srcOrd="0" destOrd="0" presId="urn:microsoft.com/office/officeart/2005/8/layout/hList1"/>
    <dgm:cxn modelId="{86A64DBB-0A26-4486-85E1-DAECFED66D9B}" srcId="{6857B86A-DEC1-407C-A1BB-5BF9ACCBCA6A}" destId="{105871D1-0271-4E6E-8949-08204BCB111C}" srcOrd="2" destOrd="0" parTransId="{1E8222E0-38B0-4432-827D-EC6993559FDE}" sibTransId="{535E5096-E52A-4D9A-8EC8-5D16F41CDB01}"/>
    <dgm:cxn modelId="{F270B5BD-559B-4711-AB5A-FD85478BE916}" srcId="{ABA77F75-8642-4931-8D7E-BE6C6DB9940D}" destId="{26ECA639-0A60-4D96-A34B-F5ACC75DAA0C}" srcOrd="1" destOrd="0" parTransId="{C4856BF6-9736-45B2-AF8E-AA325F8A725C}" sibTransId="{DA3F4B23-A392-40BF-A1BD-D150AE345EB0}"/>
    <dgm:cxn modelId="{D6B3BFC3-4BA0-44FB-8CD4-9642861E3E95}" srcId="{6857B86A-DEC1-407C-A1BB-5BF9ACCBCA6A}" destId="{94BFB6E6-ED9A-47AA-91FA-38D087981E8C}" srcOrd="1" destOrd="0" parTransId="{4A0EC897-E96C-4A5E-B0BC-A65DA282AB45}" sibTransId="{6A4BDA80-E19E-40CA-A6B5-645034AC135B}"/>
    <dgm:cxn modelId="{0073D4C3-F488-4F79-B637-186FAECF6BAD}" srcId="{CF9FC193-7A05-4631-B681-B56EAB543D38}" destId="{DA5DFAD8-E443-4F53-9341-A0903BBBD378}" srcOrd="2" destOrd="0" parTransId="{F6012B3B-01B0-4E7C-A363-0177B95D3DD8}" sibTransId="{76D9F54E-47B3-4FE0-B465-AD673964072E}"/>
    <dgm:cxn modelId="{4E21C5D3-FA97-4E62-8CC9-01B68E76021E}" type="presOf" srcId="{ABA77F75-8642-4931-8D7E-BE6C6DB9940D}" destId="{055A5EAB-EAE0-4501-8649-31F112FF9AD5}" srcOrd="0" destOrd="0" presId="urn:microsoft.com/office/officeart/2005/8/layout/hList1"/>
    <dgm:cxn modelId="{18E1ABD6-DA5F-4FE6-8426-AE26CE1E0560}" srcId="{DA5DFAD8-E443-4F53-9341-A0903BBBD378}" destId="{49C956E0-8ED4-4900-A878-A162A1082A9A}" srcOrd="2" destOrd="0" parTransId="{4C28E958-001C-4F85-B583-E3F58A7E7B2A}" sibTransId="{74EE43A1-7C3F-4024-A9EB-581A6A84CF43}"/>
    <dgm:cxn modelId="{F7CBDBDA-33F7-46C7-BEF2-3A3EABDFBFF7}" type="presOf" srcId="{105871D1-0271-4E6E-8949-08204BCB111C}" destId="{17CA1487-CDD9-4364-92F6-A11DBDAFE16C}" srcOrd="0" destOrd="2"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1070F8EA-CD23-46EE-BCC6-6DFEBE79B78A}" srcId="{6857B86A-DEC1-407C-A1BB-5BF9ACCBCA6A}" destId="{795A0A2C-6604-44D2-8FC2-B3234EC24073}" srcOrd="4" destOrd="0" parTransId="{C4BD28A1-B703-407E-B623-09E71AD12F94}" sibTransId="{48334790-1A6F-4DF1-B73D-DA8AA2A411CC}"/>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19" y="70133"/>
          <a:ext cx="3447370"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rtlCol="0" anchor="ctr" anchorCtr="0">
          <a:noAutofit/>
        </a:bodyPr>
        <a:lstStyle/>
        <a:p>
          <a:pPr marL="0" lvl="0" indent="0" algn="ctr" defTabSz="1200150" rtl="0">
            <a:lnSpc>
              <a:spcPct val="90000"/>
            </a:lnSpc>
            <a:spcBef>
              <a:spcPct val="0"/>
            </a:spcBef>
            <a:spcAft>
              <a:spcPct val="35000"/>
            </a:spcAft>
            <a:buNone/>
          </a:pPr>
          <a:r>
            <a:rPr lang="fr" sz="2700" kern="1200" dirty="0">
              <a:latin typeface="Tahoma" panose="020B0604030504040204" pitchFamily="34" charset="0"/>
              <a:ea typeface="Tahoma" panose="020B0604030504040204" pitchFamily="34" charset="0"/>
              <a:cs typeface="Tahoma" panose="020B0604030504040204" pitchFamily="34" charset="0"/>
            </a:rPr>
            <a:t>Finance</a:t>
          </a:r>
        </a:p>
      </dsp:txBody>
      <dsp:txXfrm>
        <a:off x="19" y="70133"/>
        <a:ext cx="3447370" cy="777600"/>
      </dsp:txXfrm>
    </dsp:sp>
    <dsp:sp modelId="{17CA1487-CDD9-4364-92F6-A11DBDAFE16C}">
      <dsp:nvSpPr>
        <dsp:cNvPr id="0" name=""/>
        <dsp:cNvSpPr/>
      </dsp:nvSpPr>
      <dsp:spPr>
        <a:xfrm>
          <a:off x="3535" y="819110"/>
          <a:ext cx="3447370" cy="363163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rtlCol="0" anchor="t" anchorCtr="0">
          <a:noAutofit/>
        </a:bodyPr>
        <a:lstStyle/>
        <a:p>
          <a:pPr marL="228600" lvl="1" indent="-228600" algn="l" defTabSz="1200150" rtl="0">
            <a:lnSpc>
              <a:spcPct val="90000"/>
            </a:lnSpc>
            <a:spcBef>
              <a:spcPct val="0"/>
            </a:spcBef>
            <a:spcAft>
              <a:spcPct val="15000"/>
            </a:spcAft>
            <a:buFont typeface="Wingdings" panose="05000000000000000000" pitchFamily="2" charset="2"/>
            <a:buChar char=""/>
          </a:pPr>
          <a:r>
            <a:rPr lang="fr" sz="2700" kern="1200" dirty="0">
              <a:latin typeface="Tahoma" panose="020B0604030504040204" pitchFamily="34" charset="0"/>
              <a:ea typeface="Tahoma" panose="020B0604030504040204" pitchFamily="34" charset="0"/>
              <a:cs typeface="Tahoma" panose="020B0604030504040204" pitchFamily="34" charset="0"/>
            </a:rPr>
            <a:t>Crypto Prices</a:t>
          </a:r>
        </a:p>
        <a:p>
          <a:pPr marL="228600" lvl="1" indent="-228600" algn="l" defTabSz="1200150" rtl="0">
            <a:lnSpc>
              <a:spcPct val="90000"/>
            </a:lnSpc>
            <a:spcBef>
              <a:spcPct val="0"/>
            </a:spcBef>
            <a:spcAft>
              <a:spcPct val="15000"/>
            </a:spcAft>
            <a:buFont typeface="Wingdings" panose="05000000000000000000" pitchFamily="2" charset="2"/>
            <a:buChar char=""/>
          </a:pPr>
          <a:r>
            <a:rPr lang="fr" sz="2700" kern="1200" dirty="0">
              <a:latin typeface="Tahoma" panose="020B0604030504040204" pitchFamily="34" charset="0"/>
              <a:ea typeface="Tahoma" panose="020B0604030504040204" pitchFamily="34" charset="0"/>
              <a:cs typeface="Tahoma" panose="020B0604030504040204" pitchFamily="34" charset="0"/>
            </a:rPr>
            <a:t>Crypto Index</a:t>
          </a:r>
        </a:p>
        <a:p>
          <a:pPr marL="228600" lvl="1" indent="-228600" algn="l" defTabSz="1200150">
            <a:lnSpc>
              <a:spcPct val="90000"/>
            </a:lnSpc>
            <a:spcBef>
              <a:spcPct val="0"/>
            </a:spcBef>
            <a:spcAft>
              <a:spcPct val="15000"/>
            </a:spcAft>
            <a:buFont typeface="Wingdings" panose="05000000000000000000" pitchFamily="2" charset="2"/>
            <a:buChar char=""/>
          </a:pPr>
          <a:r>
            <a:rPr lang="fr" sz="2700" kern="1200" dirty="0">
              <a:latin typeface="Tahoma" panose="020B0604030504040204" pitchFamily="34" charset="0"/>
              <a:ea typeface="Tahoma" panose="020B0604030504040204" pitchFamily="34" charset="0"/>
              <a:cs typeface="Tahoma" panose="020B0604030504040204" pitchFamily="34" charset="0"/>
            </a:rPr>
            <a:t>Crypto Fear and Greed</a:t>
          </a:r>
        </a:p>
        <a:p>
          <a:pPr marL="228600" lvl="1" indent="-228600" algn="l" defTabSz="1200150">
            <a:lnSpc>
              <a:spcPct val="90000"/>
            </a:lnSpc>
            <a:spcBef>
              <a:spcPct val="0"/>
            </a:spcBef>
            <a:spcAft>
              <a:spcPct val="15000"/>
            </a:spcAft>
            <a:buFont typeface="Wingdings" panose="05000000000000000000" pitchFamily="2" charset="2"/>
            <a:buChar char=""/>
          </a:pPr>
          <a:r>
            <a:rPr lang="fr" sz="2700" kern="1200" dirty="0">
              <a:latin typeface="Tahoma" panose="020B0604030504040204" pitchFamily="34" charset="0"/>
              <a:ea typeface="Tahoma" panose="020B0604030504040204" pitchFamily="34" charset="0"/>
              <a:cs typeface="Tahoma" panose="020B0604030504040204" pitchFamily="34" charset="0"/>
            </a:rPr>
            <a:t>VIX, AAII, SENTIX &amp; other sentiment index</a:t>
          </a:r>
        </a:p>
        <a:p>
          <a:pPr marL="228600" lvl="1" indent="-228600" algn="l" defTabSz="1200150">
            <a:lnSpc>
              <a:spcPct val="90000"/>
            </a:lnSpc>
            <a:spcBef>
              <a:spcPct val="0"/>
            </a:spcBef>
            <a:spcAft>
              <a:spcPct val="15000"/>
            </a:spcAft>
            <a:buFont typeface="Wingdings" panose="05000000000000000000" pitchFamily="2" charset="2"/>
            <a:buChar char=""/>
          </a:pPr>
          <a:r>
            <a:rPr lang="fr" sz="2700" kern="1200" dirty="0">
              <a:latin typeface="Tahoma" panose="020B0604030504040204" pitchFamily="34" charset="0"/>
              <a:ea typeface="Tahoma" panose="020B0604030504040204" pitchFamily="34" charset="0"/>
              <a:cs typeface="Tahoma" panose="020B0604030504040204" pitchFamily="34" charset="0"/>
            </a:rPr>
            <a:t>Yahoo Finance</a:t>
          </a:r>
        </a:p>
      </dsp:txBody>
      <dsp:txXfrm>
        <a:off x="3535" y="819110"/>
        <a:ext cx="3447370" cy="3631635"/>
      </dsp:txXfrm>
    </dsp:sp>
    <dsp:sp modelId="{055A5EAB-EAE0-4501-8649-31F112FF9AD5}">
      <dsp:nvSpPr>
        <dsp:cNvPr id="0" name=""/>
        <dsp:cNvSpPr/>
      </dsp:nvSpPr>
      <dsp:spPr>
        <a:xfrm>
          <a:off x="3933537" y="41510"/>
          <a:ext cx="3447370"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rtlCol="0" anchor="ctr" anchorCtr="0">
          <a:noAutofit/>
        </a:bodyPr>
        <a:lstStyle/>
        <a:p>
          <a:pPr marL="0" lvl="0" indent="0" algn="ctr" defTabSz="1200150" rtl="0">
            <a:lnSpc>
              <a:spcPct val="90000"/>
            </a:lnSpc>
            <a:spcBef>
              <a:spcPct val="0"/>
            </a:spcBef>
            <a:spcAft>
              <a:spcPct val="35000"/>
            </a:spcAft>
            <a:buNone/>
          </a:pPr>
          <a:r>
            <a:rPr lang="fr" sz="2700" kern="1200" dirty="0">
              <a:latin typeface="Tahoma" panose="020B0604030504040204" pitchFamily="34" charset="0"/>
              <a:ea typeface="Tahoma" panose="020B0604030504040204" pitchFamily="34" charset="0"/>
              <a:cs typeface="Tahoma" panose="020B0604030504040204" pitchFamily="34" charset="0"/>
            </a:rPr>
            <a:t>Players predictions</a:t>
          </a:r>
        </a:p>
      </dsp:txBody>
      <dsp:txXfrm>
        <a:off x="3933537" y="41510"/>
        <a:ext cx="3447370" cy="777600"/>
      </dsp:txXfrm>
    </dsp:sp>
    <dsp:sp modelId="{E4FD5043-5612-43C5-B6AE-CCD431549399}">
      <dsp:nvSpPr>
        <dsp:cNvPr id="0" name=""/>
        <dsp:cNvSpPr/>
      </dsp:nvSpPr>
      <dsp:spPr>
        <a:xfrm>
          <a:off x="3933537" y="819110"/>
          <a:ext cx="3447370" cy="363163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rtlCol="0" anchor="t" anchorCtr="0">
          <a:noAutofit/>
        </a:bodyPr>
        <a:lstStyle/>
        <a:p>
          <a:pPr marL="228600" lvl="1" indent="-228600" algn="l" defTabSz="1200150" rtl="0">
            <a:lnSpc>
              <a:spcPct val="90000"/>
            </a:lnSpc>
            <a:spcBef>
              <a:spcPct val="0"/>
            </a:spcBef>
            <a:spcAft>
              <a:spcPct val="15000"/>
            </a:spcAft>
            <a:buFont typeface="Wingdings" panose="05000000000000000000" pitchFamily="2" charset="2"/>
            <a:buChar char=""/>
          </a:pPr>
          <a:r>
            <a:rPr lang="fr" sz="2700" kern="1200" dirty="0">
              <a:latin typeface="Tahoma" panose="020B0604030504040204" pitchFamily="34" charset="0"/>
              <a:ea typeface="Tahoma" panose="020B0604030504040204" pitchFamily="34" charset="0"/>
              <a:cs typeface="Tahoma" panose="020B0604030504040204" pitchFamily="34" charset="0"/>
            </a:rPr>
            <a:t>CryptoPick data : players bet on the movement of cryptocurrencies for the next day</a:t>
          </a:r>
        </a:p>
        <a:p>
          <a:pPr marL="228600" lvl="1" indent="-228600" algn="l" defTabSz="1200150" rtl="0">
            <a:lnSpc>
              <a:spcPct val="90000"/>
            </a:lnSpc>
            <a:spcBef>
              <a:spcPct val="0"/>
            </a:spcBef>
            <a:spcAft>
              <a:spcPct val="15000"/>
            </a:spcAft>
            <a:buFont typeface="Wingdings" panose="05000000000000000000" pitchFamily="2" charset="2"/>
            <a:buChar char=""/>
          </a:pPr>
          <a:r>
            <a:rPr lang="fr" sz="2700" kern="1200" dirty="0">
              <a:latin typeface="Tahoma" panose="020B0604030504040204" pitchFamily="34" charset="0"/>
              <a:ea typeface="Tahoma" panose="020B0604030504040204" pitchFamily="34" charset="0"/>
              <a:cs typeface="Tahoma" panose="020B0604030504040204" pitchFamily="34" charset="0"/>
            </a:rPr>
            <a:t>Crowd opinion</a:t>
          </a:r>
        </a:p>
        <a:p>
          <a:pPr marL="228600" lvl="1" indent="-228600" algn="l" defTabSz="1200150" rtl="0">
            <a:lnSpc>
              <a:spcPct val="90000"/>
            </a:lnSpc>
            <a:spcBef>
              <a:spcPct val="0"/>
            </a:spcBef>
            <a:spcAft>
              <a:spcPct val="15000"/>
            </a:spcAft>
            <a:buFont typeface="Wingdings" panose="05000000000000000000" pitchFamily="2" charset="2"/>
            <a:buChar char=""/>
          </a:pPr>
          <a:r>
            <a:rPr lang="fr" sz="2700" kern="1200" dirty="0">
              <a:latin typeface="Tahoma" panose="020B0604030504040204" pitchFamily="34" charset="0"/>
              <a:ea typeface="Tahoma" panose="020B0604030504040204" pitchFamily="34" charset="0"/>
              <a:cs typeface="Tahoma" panose="020B0604030504040204" pitchFamily="34" charset="0"/>
            </a:rPr>
            <a:t>Best players opinion</a:t>
          </a:r>
        </a:p>
      </dsp:txBody>
      <dsp:txXfrm>
        <a:off x="3933537" y="819110"/>
        <a:ext cx="3447370" cy="3631635"/>
      </dsp:txXfrm>
    </dsp:sp>
    <dsp:sp modelId="{23D06E36-F688-4B37-8BB8-73015E665B0E}">
      <dsp:nvSpPr>
        <dsp:cNvPr id="0" name=""/>
        <dsp:cNvSpPr/>
      </dsp:nvSpPr>
      <dsp:spPr>
        <a:xfrm>
          <a:off x="7863539" y="41510"/>
          <a:ext cx="3447370"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rtlCol="0" anchor="ctr" anchorCtr="0">
          <a:noAutofit/>
        </a:bodyPr>
        <a:lstStyle/>
        <a:p>
          <a:pPr marL="0" lvl="0" indent="0" algn="ctr" defTabSz="1200150" rtl="0">
            <a:lnSpc>
              <a:spcPct val="90000"/>
            </a:lnSpc>
            <a:spcBef>
              <a:spcPct val="0"/>
            </a:spcBef>
            <a:spcAft>
              <a:spcPct val="35000"/>
            </a:spcAft>
            <a:buNone/>
          </a:pPr>
          <a:r>
            <a:rPr lang="fr" sz="2700" kern="1200" dirty="0">
              <a:latin typeface="Tahoma" panose="020B0604030504040204" pitchFamily="34" charset="0"/>
              <a:ea typeface="Tahoma" panose="020B0604030504040204" pitchFamily="34" charset="0"/>
              <a:cs typeface="Tahoma" panose="020B0604030504040204" pitchFamily="34" charset="0"/>
            </a:rPr>
            <a:t>API</a:t>
          </a:r>
        </a:p>
      </dsp:txBody>
      <dsp:txXfrm>
        <a:off x="7863539" y="41510"/>
        <a:ext cx="3447370" cy="777600"/>
      </dsp:txXfrm>
    </dsp:sp>
    <dsp:sp modelId="{EA81ED6A-A7EA-4137-A3DC-D16E79F1B938}">
      <dsp:nvSpPr>
        <dsp:cNvPr id="0" name=""/>
        <dsp:cNvSpPr/>
      </dsp:nvSpPr>
      <dsp:spPr>
        <a:xfrm>
          <a:off x="7863539" y="819110"/>
          <a:ext cx="3447370" cy="363163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rtlCol="0" anchor="t" anchorCtr="0">
          <a:noAutofit/>
        </a:bodyPr>
        <a:lstStyle/>
        <a:p>
          <a:pPr marL="228600" lvl="1" indent="-228600" algn="l" defTabSz="1200150" rtl="0">
            <a:lnSpc>
              <a:spcPct val="90000"/>
            </a:lnSpc>
            <a:spcBef>
              <a:spcPct val="0"/>
            </a:spcBef>
            <a:spcAft>
              <a:spcPct val="15000"/>
            </a:spcAft>
            <a:buFont typeface="Wingdings" panose="05000000000000000000" pitchFamily="2" charset="2"/>
            <a:buChar char=""/>
          </a:pPr>
          <a:r>
            <a:rPr lang="fr" sz="2700" kern="1200" dirty="0">
              <a:latin typeface="Tahoma" panose="020B0604030504040204" pitchFamily="34" charset="0"/>
              <a:ea typeface="Tahoma" panose="020B0604030504040204" pitchFamily="34" charset="0"/>
              <a:cs typeface="Tahoma" panose="020B0604030504040204" pitchFamily="34" charset="0"/>
            </a:rPr>
            <a:t>Crypto Fear and Greed (sentiment of investors)</a:t>
          </a:r>
        </a:p>
        <a:p>
          <a:pPr marL="228600" lvl="1" indent="-228600" algn="l" defTabSz="1200150" rtl="0">
            <a:lnSpc>
              <a:spcPct val="90000"/>
            </a:lnSpc>
            <a:spcBef>
              <a:spcPct val="0"/>
            </a:spcBef>
            <a:spcAft>
              <a:spcPct val="15000"/>
            </a:spcAft>
            <a:buFont typeface="Wingdings" panose="05000000000000000000" pitchFamily="2" charset="2"/>
            <a:buChar char=""/>
          </a:pPr>
          <a:r>
            <a:rPr lang="fr" sz="2700" kern="1200" dirty="0">
              <a:latin typeface="Tahoma" panose="020B0604030504040204" pitchFamily="34" charset="0"/>
              <a:ea typeface="Tahoma" panose="020B0604030504040204" pitchFamily="34" charset="0"/>
              <a:cs typeface="Tahoma" panose="020B0604030504040204" pitchFamily="34" charset="0"/>
            </a:rPr>
            <a:t>CoinMarketCap or Binance</a:t>
          </a:r>
        </a:p>
        <a:p>
          <a:pPr marL="228600" lvl="1" indent="-228600" algn="l" defTabSz="1200150" rtl="0">
            <a:lnSpc>
              <a:spcPct val="90000"/>
            </a:lnSpc>
            <a:spcBef>
              <a:spcPct val="0"/>
            </a:spcBef>
            <a:spcAft>
              <a:spcPct val="15000"/>
            </a:spcAft>
            <a:buFont typeface="Wingdings" panose="05000000000000000000" pitchFamily="2" charset="2"/>
            <a:buChar char=""/>
          </a:pPr>
          <a:r>
            <a:rPr lang="fr" sz="2700" kern="1200" dirty="0">
              <a:latin typeface="Tahoma" panose="020B0604030504040204" pitchFamily="34" charset="0"/>
              <a:ea typeface="Tahoma" panose="020B0604030504040204" pitchFamily="34" charset="0"/>
              <a:cs typeface="Tahoma" panose="020B0604030504040204" pitchFamily="34" charset="0"/>
            </a:rPr>
            <a:t>Twitter / StockTwist</a:t>
          </a:r>
        </a:p>
      </dsp:txBody>
      <dsp:txXfrm>
        <a:off x="7863539" y="819110"/>
        <a:ext cx="3447370" cy="363163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368B05-2D38-44D6-B8DA-599D4A9E42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681012A-122D-475C-A900-C31EAF4E19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502FC4-2826-4189-9A5A-4802B82D90F9}" type="datetimeFigureOut">
              <a:rPr lang="fr-FR" smtClean="0"/>
              <a:t>06/12/2021</a:t>
            </a:fld>
            <a:endParaRPr lang="fr-FR"/>
          </a:p>
        </p:txBody>
      </p:sp>
      <p:sp>
        <p:nvSpPr>
          <p:cNvPr id="4" name="Espace réservé du pied de page 3">
            <a:extLst>
              <a:ext uri="{FF2B5EF4-FFF2-40B4-BE49-F238E27FC236}">
                <a16:creationId xmlns:a16="http://schemas.microsoft.com/office/drawing/2014/main" id="{82554434-9A0E-4261-9D33-B9B86CA7C1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F980ABD-941E-484C-95AE-BBA0656FBE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79CB67-650C-4C62-AD51-A107FCCEC4E1}" type="slidenum">
              <a:rPr lang="fr-FR" smtClean="0"/>
              <a:t>‹N°›</a:t>
            </a:fld>
            <a:endParaRPr lang="fr-FR"/>
          </a:p>
        </p:txBody>
      </p:sp>
    </p:spTree>
    <p:extLst>
      <p:ext uri="{BB962C8B-B14F-4D97-AF65-F5344CB8AC3E}">
        <p14:creationId xmlns:p14="http://schemas.microsoft.com/office/powerpoint/2010/main" val="1259446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A84B2-E620-4EFC-AE95-6DDE4155F805}" type="datetimeFigureOut">
              <a:rPr lang="fr-FR" noProof="0" smtClean="0"/>
              <a:t>06/12/2021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15328-2FD5-4AB1-B846-CCAE8EA09498}" type="slidenum">
              <a:rPr lang="fr-FR" noProof="0" smtClean="0"/>
              <a:t>‹N°›</a:t>
            </a:fld>
            <a:endParaRPr lang="fr-FR" noProof="0"/>
          </a:p>
        </p:txBody>
      </p:sp>
    </p:spTree>
    <p:extLst>
      <p:ext uri="{BB962C8B-B14F-4D97-AF65-F5344CB8AC3E}">
        <p14:creationId xmlns:p14="http://schemas.microsoft.com/office/powerpoint/2010/main" val="3124570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a:t>
            </a:fld>
            <a:endParaRPr lang="fr-FR"/>
          </a:p>
        </p:txBody>
      </p:sp>
    </p:spTree>
    <p:extLst>
      <p:ext uri="{BB962C8B-B14F-4D97-AF65-F5344CB8AC3E}">
        <p14:creationId xmlns:p14="http://schemas.microsoft.com/office/powerpoint/2010/main" val="397607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2</a:t>
            </a:fld>
            <a:endParaRPr lang="fr-FR"/>
          </a:p>
        </p:txBody>
      </p:sp>
    </p:spTree>
    <p:extLst>
      <p:ext uri="{BB962C8B-B14F-4D97-AF65-F5344CB8AC3E}">
        <p14:creationId xmlns:p14="http://schemas.microsoft.com/office/powerpoint/2010/main" val="211767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3</a:t>
            </a:fld>
            <a:endParaRPr lang="fr-FR"/>
          </a:p>
        </p:txBody>
      </p:sp>
    </p:spTree>
    <p:extLst>
      <p:ext uri="{BB962C8B-B14F-4D97-AF65-F5344CB8AC3E}">
        <p14:creationId xmlns:p14="http://schemas.microsoft.com/office/powerpoint/2010/main" val="670453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4</a:t>
            </a:fld>
            <a:endParaRPr lang="fr-FR"/>
          </a:p>
        </p:txBody>
      </p:sp>
    </p:spTree>
    <p:extLst>
      <p:ext uri="{BB962C8B-B14F-4D97-AF65-F5344CB8AC3E}">
        <p14:creationId xmlns:p14="http://schemas.microsoft.com/office/powerpoint/2010/main" val="732477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5</a:t>
            </a:fld>
            <a:endParaRPr lang="fr-FR"/>
          </a:p>
        </p:txBody>
      </p:sp>
    </p:spTree>
    <p:extLst>
      <p:ext uri="{BB962C8B-B14F-4D97-AF65-F5344CB8AC3E}">
        <p14:creationId xmlns:p14="http://schemas.microsoft.com/office/powerpoint/2010/main" val="2242989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6</a:t>
            </a:fld>
            <a:endParaRPr lang="fr-FR"/>
          </a:p>
        </p:txBody>
      </p:sp>
    </p:spTree>
    <p:extLst>
      <p:ext uri="{BB962C8B-B14F-4D97-AF65-F5344CB8AC3E}">
        <p14:creationId xmlns:p14="http://schemas.microsoft.com/office/powerpoint/2010/main" val="3197724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7</a:t>
            </a:fld>
            <a:endParaRPr lang="fr-FR"/>
          </a:p>
        </p:txBody>
      </p:sp>
    </p:spTree>
    <p:extLst>
      <p:ext uri="{BB962C8B-B14F-4D97-AF65-F5344CB8AC3E}">
        <p14:creationId xmlns:p14="http://schemas.microsoft.com/office/powerpoint/2010/main" val="1726438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Imag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e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orme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e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orme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e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e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e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orme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orme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orme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e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e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e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e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e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e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e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e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e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orme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orme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e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e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e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orme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orme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e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orme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e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e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e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e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e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e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orme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orme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orme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orme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orme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orme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orme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orme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orme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orme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orme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orme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orme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orme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orme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orme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orme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r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fr-FR" noProof="0"/>
              <a:t>Modifiez le style du titre</a:t>
            </a:r>
          </a:p>
        </p:txBody>
      </p:sp>
      <p:sp>
        <p:nvSpPr>
          <p:cNvPr id="3" name="Sous-titr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077511" y="5410201"/>
            <a:ext cx="2743200" cy="365125"/>
          </a:xfrm>
        </p:spPr>
        <p:txBody>
          <a:bodyPr rtlCol="0"/>
          <a:lstStyle/>
          <a:p>
            <a:pPr rtl="0"/>
            <a:fld id="{A02EAC81-5C99-4864-A0E8-CFA5C9ABA6C2}" type="datetime1">
              <a:rPr lang="fr-FR" noProof="0" smtClean="0"/>
              <a:t>06/12/2021</a:t>
            </a:fld>
            <a:endParaRPr lang="fr-FR" noProof="0"/>
          </a:p>
        </p:txBody>
      </p:sp>
      <p:sp>
        <p:nvSpPr>
          <p:cNvPr id="5" name="Espace réservé du pied de page 4"/>
          <p:cNvSpPr>
            <a:spLocks noGrp="1"/>
          </p:cNvSpPr>
          <p:nvPr>
            <p:ph type="ftr" sz="quarter" idx="11"/>
          </p:nvPr>
        </p:nvSpPr>
        <p:spPr>
          <a:xfrm>
            <a:off x="1876424" y="5410201"/>
            <a:ext cx="5124886"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9896911" y="5410199"/>
            <a:ext cx="771089" cy="365125"/>
          </a:xfrm>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0" y="4304664"/>
            <a:ext cx="9912355" cy="819355"/>
          </a:xfrm>
        </p:spPr>
        <p:txBody>
          <a:bodyPr rtlCol="0" anchor="b">
            <a:normAutofit/>
          </a:bodyPr>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fr-FR" noProof="0"/>
              <a:t>Cliquez sur l’icône pour ajouter une image</a:t>
            </a:r>
          </a:p>
        </p:txBody>
      </p:sp>
      <p:sp>
        <p:nvSpPr>
          <p:cNvPr id="4" name="Espace réservé du texte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ACE44FF-5CD6-4B82-B1F5-6AE86C9907EB}" type="datetime1">
              <a:rPr lang="fr-FR" noProof="0" smtClean="0"/>
              <a:t>06/12/2021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56" y="609600"/>
            <a:ext cx="9905955" cy="3429000"/>
          </a:xfrm>
        </p:spPr>
        <p:txBody>
          <a:bodyPr rtlCol="0" anchor="ctr">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B3B6F96-1DBA-403E-937D-37819E106CA7}" type="datetime1">
              <a:rPr lang="fr-FR" noProof="0" smtClean="0"/>
              <a:t>06/12/2021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599"/>
            <a:ext cx="9302752" cy="2748429"/>
          </a:xfrm>
        </p:spPr>
        <p:txBody>
          <a:bodyPr rtlCol="0" anchor="ctr">
            <a:normAutofit/>
          </a:bodyPr>
          <a:lstStyle>
            <a:lvl1pPr>
              <a:defRPr sz="3600"/>
            </a:lvl1pPr>
          </a:lstStyle>
          <a:p>
            <a:pPr rtl="0"/>
            <a:r>
              <a:rPr lang="fr-FR" noProof="0"/>
              <a:t>Modifiez le style du titre</a:t>
            </a:r>
          </a:p>
        </p:txBody>
      </p:sp>
      <p:sp>
        <p:nvSpPr>
          <p:cNvPr id="12" name="Espace réservé du texte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4" name="Espace réservé du texte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5413907-E3EB-48AE-AB86-05A8E02730C7}" type="datetime1">
              <a:rPr lang="fr-FR" noProof="0" smtClean="0"/>
              <a:t>06/12/2021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
        <p:nvSpPr>
          <p:cNvPr id="60" name="Zone de text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61" name="Zone de text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141410" y="2134041"/>
            <a:ext cx="9906001" cy="2511835"/>
          </a:xfrm>
        </p:spPr>
        <p:txBody>
          <a:bodyPr rtlCol="0" anchor="b">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2A7BD87-4162-417A-9B5A-2932BA9F7490}" type="datetime1">
              <a:rPr lang="fr-FR" noProof="0" smtClean="0"/>
              <a:t>06/12/2021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1141413" y="609600"/>
            <a:ext cx="9905998" cy="1905000"/>
          </a:xfrm>
        </p:spPr>
        <p:txBody>
          <a:bodyPr rtlCol="0"/>
          <a:lstStyle/>
          <a:p>
            <a:pPr rtl="0"/>
            <a:r>
              <a:rPr lang="fr-FR" noProof="0"/>
              <a:t>Modifiez le style du titre</a:t>
            </a:r>
          </a:p>
        </p:txBody>
      </p:sp>
      <p:sp>
        <p:nvSpPr>
          <p:cNvPr id="7" name="Espace réservé du texte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8" name="Espace réservé du texte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9" name="Espace réservé du texte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1" name="Espace réservé du texte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2" name="Espace réservé du texte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20004DDE-15BB-4C4D-B4EA-C083161A9948}" type="datetime1">
              <a:rPr lang="fr-FR" noProof="0" smtClean="0"/>
              <a:t>06/12/2021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s">
    <p:spTree>
      <p:nvGrpSpPr>
        <p:cNvPr id="1" name=""/>
        <p:cNvGrpSpPr/>
        <p:nvPr/>
      </p:nvGrpSpPr>
      <p:grpSpPr>
        <a:xfrm>
          <a:off x="0" y="0"/>
          <a:ext cx="0" cy="0"/>
          <a:chOff x="0" y="0"/>
          <a:chExt cx="0" cy="0"/>
        </a:xfrm>
      </p:grpSpPr>
      <p:sp>
        <p:nvSpPr>
          <p:cNvPr id="30" name="Titre 1"/>
          <p:cNvSpPr>
            <a:spLocks noGrp="1"/>
          </p:cNvSpPr>
          <p:nvPr>
            <p:ph type="title"/>
          </p:nvPr>
        </p:nvSpPr>
        <p:spPr>
          <a:xfrm>
            <a:off x="1141411" y="609600"/>
            <a:ext cx="9905999" cy="1905000"/>
          </a:xfrm>
        </p:spPr>
        <p:txBody>
          <a:bodyPr rtlCol="0"/>
          <a:lstStyle/>
          <a:p>
            <a:pPr rtl="0"/>
            <a:r>
              <a:rPr lang="fr-FR" noProof="0"/>
              <a:t>Modifiez le style du titre</a:t>
            </a:r>
          </a:p>
        </p:txBody>
      </p:sp>
      <p:sp>
        <p:nvSpPr>
          <p:cNvPr id="19" name="Espace réservé du texte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0" name="Espace réservé d’image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1" name="Espace réservé du texte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2" name="Espace réservé du texte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3" name="Espace réservé d’image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4" name="Espace réservé du texte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5" name="Espace réservé du texte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image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7" name="Espace réservé du texte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9E1F3B7E-0513-428C-82D7-BDF3AA9A4EA5}" type="datetime1">
              <a:rPr lang="fr-FR" noProof="0" smtClean="0"/>
              <a:t>06/12/2021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F2372795-7EAB-4160-A1B0-2F422ABD8E89}" type="datetime1">
              <a:rPr lang="fr-FR" noProof="0" smtClean="0"/>
              <a:t>06/12/2021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042400" y="609599"/>
            <a:ext cx="2005011"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141410" y="609599"/>
            <a:ext cx="7748590" cy="5181601"/>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4C2BF765-708F-4989-AE14-BAB9493E4588}" type="datetime1">
              <a:rPr lang="fr-FR" noProof="0" smtClean="0"/>
              <a:t>06/12/2021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01D7A6B-BCC2-4C21-BAE3-6AF1B840E56D}" type="datetime1">
              <a:rPr lang="fr-FR" noProof="0" smtClean="0"/>
              <a:t>06/12/2021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41411" y="1419226"/>
            <a:ext cx="9906000" cy="2852737"/>
          </a:xfrm>
        </p:spPr>
        <p:txBody>
          <a:bodyPr rtlCol="0" anchor="b">
            <a:normAutofit/>
          </a:bodyPr>
          <a:lstStyle>
            <a:lvl1pPr>
              <a:defRPr sz="3600"/>
            </a:lvl1pPr>
          </a:lstStyle>
          <a:p>
            <a:pPr rtl="0"/>
            <a:r>
              <a:rPr lang="fr-FR" noProof="0"/>
              <a:t>Modifiez le style du titre</a:t>
            </a:r>
          </a:p>
        </p:txBody>
      </p:sp>
      <p:sp>
        <p:nvSpPr>
          <p:cNvPr id="3" name="Espace réservé du texte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635DD21-33A0-42C5-A2E5-7493465514B7}" type="datetime1">
              <a:rPr lang="fr-FR" noProof="0" smtClean="0"/>
              <a:t>06/12/2021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41410" y="2249486"/>
            <a:ext cx="4878389"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2249486"/>
            <a:ext cx="4875211"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E8BC33FA-CEBE-4502-9F9B-2F0989154353}" type="datetime1">
              <a:rPr lang="fr-FR" noProof="0" smtClean="0"/>
              <a:t>06/12/2021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1" y="619126"/>
            <a:ext cx="9906000" cy="1477961"/>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141410" y="3073397"/>
            <a:ext cx="4878391"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72200" y="3073397"/>
            <a:ext cx="4875210"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3ECB3ED-4851-4DE7-9A6A-4D7485AC63E3}" type="datetime1">
              <a:rPr lang="fr-FR" noProof="0" smtClean="0"/>
              <a:t>06/12/2021</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DBDFEB93-A53E-490C-AF00-EDE3AFF9A36D}" type="datetime1">
              <a:rPr lang="fr-FR" noProof="0" smtClean="0"/>
              <a:t>06/12/2021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969093F2-5574-4FF9-B1D2-E15C695A74EF}" type="datetime1">
              <a:rPr lang="fr-FR" noProof="0" smtClean="0"/>
              <a:t>06/12/2021</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6705" y="609601"/>
            <a:ext cx="3856037" cy="1639884"/>
          </a:xfrm>
        </p:spPr>
        <p:txBody>
          <a:bodyPr rtlCol="0" anchor="b"/>
          <a:lstStyle>
            <a:lvl1pPr>
              <a:defRPr sz="3200"/>
            </a:lvl1pPr>
          </a:lstStyle>
          <a:p>
            <a:pPr rtl="0"/>
            <a:r>
              <a:rPr lang="fr-FR" noProof="0"/>
              <a:t>Modifiez le style du titre</a:t>
            </a:r>
          </a:p>
        </p:txBody>
      </p:sp>
      <p:sp>
        <p:nvSpPr>
          <p:cNvPr id="3" name="Espace réservé du contenu 2"/>
          <p:cNvSpPr>
            <a:spLocks noGrp="1"/>
          </p:cNvSpPr>
          <p:nvPr>
            <p:ph idx="1" hasCustomPrompt="1"/>
          </p:nvPr>
        </p:nvSpPr>
        <p:spPr>
          <a:xfrm>
            <a:off x="5156200" y="592666"/>
            <a:ext cx="5891209" cy="5198534"/>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75F6C24-568D-4917-863C-3B89D44003D5}" type="datetime1">
              <a:rPr lang="fr-FR" noProof="0" smtClean="0"/>
              <a:t>06/12/2021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3" y="609600"/>
            <a:ext cx="5934508" cy="1639886"/>
          </a:xfrm>
        </p:spPr>
        <p:txBody>
          <a:bodyPr rtlCol="0" anchor="b"/>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A202532-655D-448B-BCCD-E52581A788ED}" type="datetime1">
              <a:rPr lang="fr-FR" noProof="0" smtClean="0"/>
              <a:t>06/12/2021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e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e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orme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e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e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e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e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e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e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e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e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e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g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e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e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e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e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orme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e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orme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orme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e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e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e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e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e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e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e 9"/>
            <p:cNvGrpSpPr/>
            <p:nvPr/>
          </p:nvGrpSpPr>
          <p:grpSpPr>
            <a:xfrm>
              <a:off x="11364912" y="0"/>
              <a:ext cx="674688" cy="6848476"/>
              <a:chOff x="11364912" y="0"/>
              <a:chExt cx="674688" cy="6848476"/>
            </a:xfrm>
            <a:grpFill/>
          </p:grpSpPr>
          <p:sp>
            <p:nvSpPr>
              <p:cNvPr id="11" name="Forme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orme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orme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e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orme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orme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e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e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e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Espace réservé du titre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fr-FR" noProof="0"/>
          </a:p>
        </p:txBody>
      </p:sp>
      <p:sp>
        <p:nvSpPr>
          <p:cNvPr id="3" name="Espace réservé au texte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D282D03-1B0F-4808-A039-91C9E6CB118E}" type="datetime1">
              <a:rPr lang="fr-FR" noProof="0" smtClean="0"/>
              <a:t>06/12/2021</a:t>
            </a:fld>
            <a:endParaRPr lang="fr-FR" noProof="0" dirty="0"/>
          </a:p>
        </p:txBody>
      </p:sp>
      <p:sp>
        <p:nvSpPr>
          <p:cNvPr id="5" name="Espace réservé du pied de page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fr-FR" noProof="0" smtClean="0"/>
              <a:pPr/>
              <a:t>‹N°›</a:t>
            </a:fld>
            <a:endParaRPr lang="fr-FR"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68D3E5-C7A3-47DF-A374-46BF83A69904}"/>
              </a:ext>
            </a:extLst>
          </p:cNvPr>
          <p:cNvSpPr>
            <a:spLocks noGrp="1"/>
          </p:cNvSpPr>
          <p:nvPr>
            <p:ph type="ctrTitle"/>
          </p:nvPr>
        </p:nvSpPr>
        <p:spPr>
          <a:xfrm>
            <a:off x="953308" y="1122363"/>
            <a:ext cx="10637806" cy="2387600"/>
          </a:xfrm>
        </p:spPr>
        <p:txBody>
          <a:bodyPr rtlCol="0">
            <a:normAutofit/>
          </a:bodyPr>
          <a:lstStyle/>
          <a:p>
            <a:pPr algn="ctr" rtl="0"/>
            <a:r>
              <a:rPr lang="fr-FR" sz="5400" dirty="0">
                <a:latin typeface="Rockwell" panose="02060603020205020403" pitchFamily="18" charset="0"/>
              </a:rPr>
              <a:t>Master </a:t>
            </a:r>
            <a:r>
              <a:rPr lang="en-GB" sz="5400" dirty="0">
                <a:latin typeface="Rockwell" panose="02060603020205020403" pitchFamily="18" charset="0"/>
              </a:rPr>
              <a:t>thesis</a:t>
            </a:r>
            <a:r>
              <a:rPr lang="fr-FR" sz="5400" dirty="0">
                <a:latin typeface="Rockwell" panose="02060603020205020403" pitchFamily="18" charset="0"/>
              </a:rPr>
              <a:t> </a:t>
            </a:r>
            <a:r>
              <a:rPr lang="en-GB" sz="5400" dirty="0">
                <a:latin typeface="Rockwell" panose="02060603020205020403" pitchFamily="18" charset="0"/>
              </a:rPr>
              <a:t>presentation</a:t>
            </a:r>
          </a:p>
        </p:txBody>
      </p:sp>
      <p:sp>
        <p:nvSpPr>
          <p:cNvPr id="3" name="Sous-titre 2">
            <a:extLst>
              <a:ext uri="{FF2B5EF4-FFF2-40B4-BE49-F238E27FC236}">
                <a16:creationId xmlns:a16="http://schemas.microsoft.com/office/drawing/2014/main" id="{2E78725B-6E40-4D82-B375-7831D81C29EE}"/>
              </a:ext>
            </a:extLst>
          </p:cNvPr>
          <p:cNvSpPr>
            <a:spLocks noGrp="1"/>
          </p:cNvSpPr>
          <p:nvPr>
            <p:ph type="subTitle" idx="1"/>
          </p:nvPr>
        </p:nvSpPr>
        <p:spPr/>
        <p:txBody>
          <a:bodyPr rtlCol="0">
            <a:normAutofit/>
          </a:bodyPr>
          <a:lstStyle/>
          <a:p>
            <a:pPr algn="ctr" rtl="0"/>
            <a:r>
              <a:rPr lang="fr-FR" sz="2400" dirty="0">
                <a:latin typeface="Tahoma" panose="020B0604030504040204" pitchFamily="34" charset="0"/>
                <a:ea typeface="Tahoma" panose="020B0604030504040204" pitchFamily="34" charset="0"/>
                <a:cs typeface="Tahoma" panose="020B0604030504040204" pitchFamily="34" charset="0"/>
              </a:rPr>
              <a:t>Thomas </a:t>
            </a:r>
            <a:r>
              <a:rPr lang="fr-FR" sz="2400" dirty="0" err="1">
                <a:latin typeface="Tahoma" panose="020B0604030504040204" pitchFamily="34" charset="0"/>
                <a:ea typeface="Tahoma" panose="020B0604030504040204" pitchFamily="34" charset="0"/>
                <a:cs typeface="Tahoma" panose="020B0604030504040204" pitchFamily="34" charset="0"/>
              </a:rPr>
              <a:t>sadurni</a:t>
            </a:r>
            <a:r>
              <a:rPr lang="fr-FR" sz="2400" dirty="0">
                <a:latin typeface="Tahoma" panose="020B0604030504040204" pitchFamily="34" charset="0"/>
                <a:ea typeface="Tahoma" panose="020B0604030504040204" pitchFamily="34" charset="0"/>
                <a:cs typeface="Tahoma" panose="020B0604030504040204" pitchFamily="34" charset="0"/>
              </a:rPr>
              <a:t> </a:t>
            </a:r>
          </a:p>
          <a:p>
            <a:pPr algn="ctr" rtl="0"/>
            <a:endParaRPr lang="fr-FR"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3001" y="547496"/>
            <a:ext cx="9905998" cy="1478570"/>
          </a:xfrm>
        </p:spPr>
        <p:txBody>
          <a:bodyPr rtlCol="0">
            <a:normAutofit/>
          </a:bodyPr>
          <a:lstStyle/>
          <a:p>
            <a:pPr rtl="0"/>
            <a:r>
              <a:rPr lang="en-GB" sz="4400" dirty="0">
                <a:latin typeface="Rockwell" panose="02060603020205020403" pitchFamily="18" charset="0"/>
              </a:rPr>
              <a:t>Research question</a:t>
            </a:r>
          </a:p>
        </p:txBody>
      </p:sp>
      <p:sp>
        <p:nvSpPr>
          <p:cNvPr id="3" name="Espace réservé du contenu 2">
            <a:extLst>
              <a:ext uri="{FF2B5EF4-FFF2-40B4-BE49-F238E27FC236}">
                <a16:creationId xmlns:a16="http://schemas.microsoft.com/office/drawing/2014/main" id="{143F5361-68C0-4BF5-80C8-F1E7BF92B2DB}"/>
              </a:ext>
            </a:extLst>
          </p:cNvPr>
          <p:cNvSpPr>
            <a:spLocks noGrp="1"/>
          </p:cNvSpPr>
          <p:nvPr>
            <p:ph idx="1"/>
          </p:nvPr>
        </p:nvSpPr>
        <p:spPr>
          <a:xfrm>
            <a:off x="1141413" y="2237294"/>
            <a:ext cx="10197147" cy="4073210"/>
          </a:xfrm>
        </p:spPr>
        <p:txBody>
          <a:bodyPr rtlCol="0">
            <a:noAutofit/>
          </a:bodyPr>
          <a:lstStyle/>
          <a:p>
            <a:pPr rtl="0"/>
            <a:r>
              <a:rPr lang="en-GB" sz="2600" dirty="0">
                <a:effectLst/>
                <a:latin typeface="Calibri" panose="020F0502020204030204" pitchFamily="34" charset="0"/>
                <a:ea typeface="Calibri" panose="020F0502020204030204" pitchFamily="34" charset="0"/>
                <a:cs typeface="Times New Roman" panose="02020603050405020304" pitchFamily="18" charset="0"/>
              </a:rPr>
              <a:t>Price movement prediction of cryptocurrencies using investor’s sentiment and machine learning.</a:t>
            </a:r>
            <a:endParaRPr lang="en-GB" sz="2600" dirty="0">
              <a:latin typeface="Calibri" panose="020F0502020204030204" pitchFamily="34" charset="0"/>
              <a:ea typeface="Tahoma" panose="020B0604030504040204" pitchFamily="34" charset="0"/>
              <a:cs typeface="Times New Roman" panose="02020603050405020304" pitchFamily="18" charset="0"/>
            </a:endParaRPr>
          </a:p>
          <a:p>
            <a:r>
              <a:rPr lang="en-GB" sz="2600" dirty="0">
                <a:effectLst/>
                <a:latin typeface="Calibri" panose="020F0502020204030204" pitchFamily="34" charset="0"/>
                <a:ea typeface="Calibri" panose="020F0502020204030204" pitchFamily="34" charset="0"/>
                <a:cs typeface="Times New Roman" panose="02020603050405020304" pitchFamily="18" charset="0"/>
              </a:rPr>
              <a:t>Forecasting price movement of cryptocurrencies using investor’s sentiment and machine learning.</a:t>
            </a:r>
          </a:p>
          <a:p>
            <a:r>
              <a:rPr lang="en-GB" sz="2600" b="1" dirty="0">
                <a:latin typeface="Calibri" panose="020F0502020204030204" pitchFamily="34" charset="0"/>
                <a:ea typeface="Calibri" panose="020F0502020204030204" pitchFamily="34" charset="0"/>
                <a:cs typeface="Times New Roman" panose="02020603050405020304" pitchFamily="18" charset="0"/>
              </a:rPr>
              <a:t>How Investors’ fear and uncertainty can be used to predict the future short-term movement of</a:t>
            </a:r>
            <a:r>
              <a:rPr lang="en-GB" sz="2600" b="1" dirty="0">
                <a:effectLst/>
                <a:latin typeface="Calibri" panose="020F0502020204030204" pitchFamily="34" charset="0"/>
                <a:ea typeface="Calibri" panose="020F0502020204030204" pitchFamily="34" charset="0"/>
                <a:cs typeface="Times New Roman" panose="02020603050405020304" pitchFamily="18" charset="0"/>
              </a:rPr>
              <a:t> cryptocurrencies prices? Using sentiment and machine learning</a:t>
            </a:r>
            <a:endParaRPr lang="fr-FR" sz="2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583856" y="401516"/>
            <a:ext cx="9905998" cy="1478570"/>
          </a:xfrm>
        </p:spPr>
        <p:txBody>
          <a:bodyPr rtlCol="0">
            <a:normAutofit/>
          </a:bodyPr>
          <a:lstStyle/>
          <a:p>
            <a:pPr rtl="0"/>
            <a:r>
              <a:rPr lang="en-GB" sz="4400" dirty="0">
                <a:latin typeface="Rockwell" panose="02060603020205020403" pitchFamily="18" charset="0"/>
              </a:rPr>
              <a:t>Themes</a:t>
            </a:r>
          </a:p>
        </p:txBody>
      </p:sp>
      <p:grpSp>
        <p:nvGrpSpPr>
          <p:cNvPr id="16" name="Groupe 15">
            <a:extLst>
              <a:ext uri="{FF2B5EF4-FFF2-40B4-BE49-F238E27FC236}">
                <a16:creationId xmlns:a16="http://schemas.microsoft.com/office/drawing/2014/main" id="{F2F4484E-0191-40AD-A52E-7E21630B1B88}"/>
              </a:ext>
            </a:extLst>
          </p:cNvPr>
          <p:cNvGrpSpPr/>
          <p:nvPr/>
        </p:nvGrpSpPr>
        <p:grpSpPr>
          <a:xfrm>
            <a:off x="2172220" y="2334947"/>
            <a:ext cx="7847559" cy="2642968"/>
            <a:chOff x="2172221" y="2187975"/>
            <a:chExt cx="7847559" cy="2642968"/>
          </a:xfrm>
        </p:grpSpPr>
        <p:grpSp>
          <p:nvGrpSpPr>
            <p:cNvPr id="5" name="Groupe 4">
              <a:extLst>
                <a:ext uri="{FF2B5EF4-FFF2-40B4-BE49-F238E27FC236}">
                  <a16:creationId xmlns:a16="http://schemas.microsoft.com/office/drawing/2014/main" id="{BB364722-AD48-4E27-B236-21CAF14610BB}"/>
                </a:ext>
              </a:extLst>
            </p:cNvPr>
            <p:cNvGrpSpPr/>
            <p:nvPr/>
          </p:nvGrpSpPr>
          <p:grpSpPr>
            <a:xfrm>
              <a:off x="6453619" y="2187975"/>
              <a:ext cx="3566161" cy="2613541"/>
              <a:chOff x="4311329" y="3268350"/>
              <a:chExt cx="3566161" cy="2613541"/>
            </a:xfrm>
          </p:grpSpPr>
          <p:sp>
            <p:nvSpPr>
              <p:cNvPr id="12" name="Forme libre : forme 11">
                <a:extLst>
                  <a:ext uri="{FF2B5EF4-FFF2-40B4-BE49-F238E27FC236}">
                    <a16:creationId xmlns:a16="http://schemas.microsoft.com/office/drawing/2014/main" id="{D90AA7B5-B7E6-4DD1-B839-2EA7DB10D5DB}"/>
                  </a:ext>
                </a:extLst>
              </p:cNvPr>
              <p:cNvSpPr/>
              <p:nvPr/>
            </p:nvSpPr>
            <p:spPr>
              <a:xfrm>
                <a:off x="4311330" y="3268350"/>
                <a:ext cx="3566160" cy="852570"/>
              </a:xfrm>
              <a:custGeom>
                <a:avLst/>
                <a:gdLst>
                  <a:gd name="connsiteX0" fmla="*/ 0 w 3566160"/>
                  <a:gd name="connsiteY0" fmla="*/ 142098 h 852570"/>
                  <a:gd name="connsiteX1" fmla="*/ 142098 w 3566160"/>
                  <a:gd name="connsiteY1" fmla="*/ 0 h 852570"/>
                  <a:gd name="connsiteX2" fmla="*/ 3424062 w 3566160"/>
                  <a:gd name="connsiteY2" fmla="*/ 0 h 852570"/>
                  <a:gd name="connsiteX3" fmla="*/ 3566160 w 3566160"/>
                  <a:gd name="connsiteY3" fmla="*/ 142098 h 852570"/>
                  <a:gd name="connsiteX4" fmla="*/ 3566160 w 3566160"/>
                  <a:gd name="connsiteY4" fmla="*/ 710472 h 852570"/>
                  <a:gd name="connsiteX5" fmla="*/ 3424062 w 3566160"/>
                  <a:gd name="connsiteY5" fmla="*/ 852570 h 852570"/>
                  <a:gd name="connsiteX6" fmla="*/ 142098 w 3566160"/>
                  <a:gd name="connsiteY6" fmla="*/ 852570 h 852570"/>
                  <a:gd name="connsiteX7" fmla="*/ 0 w 3566160"/>
                  <a:gd name="connsiteY7" fmla="*/ 710472 h 852570"/>
                  <a:gd name="connsiteX8" fmla="*/ 0 w 3566160"/>
                  <a:gd name="connsiteY8" fmla="*/ 142098 h 85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6160" h="852570">
                    <a:moveTo>
                      <a:pt x="0" y="142098"/>
                    </a:moveTo>
                    <a:cubicBezTo>
                      <a:pt x="0" y="63619"/>
                      <a:pt x="63619" y="0"/>
                      <a:pt x="142098" y="0"/>
                    </a:cubicBezTo>
                    <a:lnTo>
                      <a:pt x="3424062" y="0"/>
                    </a:lnTo>
                    <a:cubicBezTo>
                      <a:pt x="3502541" y="0"/>
                      <a:pt x="3566160" y="63619"/>
                      <a:pt x="3566160" y="142098"/>
                    </a:cubicBezTo>
                    <a:lnTo>
                      <a:pt x="3566160" y="710472"/>
                    </a:lnTo>
                    <a:cubicBezTo>
                      <a:pt x="3566160" y="788951"/>
                      <a:pt x="3502541" y="852570"/>
                      <a:pt x="3424062" y="852570"/>
                    </a:cubicBezTo>
                    <a:lnTo>
                      <a:pt x="142098" y="852570"/>
                    </a:lnTo>
                    <a:cubicBezTo>
                      <a:pt x="63619" y="852570"/>
                      <a:pt x="0" y="788951"/>
                      <a:pt x="0" y="710472"/>
                    </a:cubicBezTo>
                    <a:lnTo>
                      <a:pt x="0" y="1420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2109" tIns="96864" rIns="152109" bIns="96864" numCol="1" spcCol="1270" rtlCol="0" anchor="ctr" anchorCtr="0">
                <a:noAutofit/>
              </a:bodyPr>
              <a:lstStyle/>
              <a:p>
                <a:pPr marL="0" lvl="0" indent="0" algn="ctr" defTabSz="1289050" rtl="0">
                  <a:lnSpc>
                    <a:spcPct val="90000"/>
                  </a:lnSpc>
                  <a:spcBef>
                    <a:spcPct val="0"/>
                  </a:spcBef>
                  <a:spcAft>
                    <a:spcPct val="35000"/>
                  </a:spcAft>
                  <a:buNone/>
                </a:pPr>
                <a:r>
                  <a:rPr lang="fr" sz="2900" kern="1200" dirty="0">
                    <a:latin typeface="Tahoma" panose="020B0604030504040204" pitchFamily="34" charset="0"/>
                    <a:ea typeface="Tahoma" panose="020B0604030504040204" pitchFamily="34" charset="0"/>
                    <a:cs typeface="Tahoma" panose="020B0604030504040204" pitchFamily="34" charset="0"/>
                  </a:rPr>
                  <a:t>Machine learning</a:t>
                </a:r>
              </a:p>
            </p:txBody>
          </p:sp>
          <p:grpSp>
            <p:nvGrpSpPr>
              <p:cNvPr id="3" name="Groupe 2">
                <a:extLst>
                  <a:ext uri="{FF2B5EF4-FFF2-40B4-BE49-F238E27FC236}">
                    <a16:creationId xmlns:a16="http://schemas.microsoft.com/office/drawing/2014/main" id="{27C6D91F-91D5-470F-A922-4C5243F89FE1}"/>
                  </a:ext>
                </a:extLst>
              </p:cNvPr>
              <p:cNvGrpSpPr/>
              <p:nvPr/>
            </p:nvGrpSpPr>
            <p:grpSpPr>
              <a:xfrm>
                <a:off x="4311329" y="4135132"/>
                <a:ext cx="3566160" cy="852570"/>
                <a:chOff x="4311331" y="5227610"/>
                <a:chExt cx="3566160" cy="852570"/>
              </a:xfrm>
            </p:grpSpPr>
            <p:sp>
              <p:nvSpPr>
                <p:cNvPr id="6" name="Rectangle : coins arrondis 5">
                  <a:extLst>
                    <a:ext uri="{FF2B5EF4-FFF2-40B4-BE49-F238E27FC236}">
                      <a16:creationId xmlns:a16="http://schemas.microsoft.com/office/drawing/2014/main" id="{602E5CD0-060F-47F1-BBB9-1FE4863CF3CE}"/>
                    </a:ext>
                  </a:extLst>
                </p:cNvPr>
                <p:cNvSpPr/>
                <p:nvPr/>
              </p:nvSpPr>
              <p:spPr>
                <a:xfrm>
                  <a:off x="4311331" y="5227610"/>
                  <a:ext cx="3566160" cy="85257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ectangle : coins arrondis 4">
                  <a:extLst>
                    <a:ext uri="{FF2B5EF4-FFF2-40B4-BE49-F238E27FC236}">
                      <a16:creationId xmlns:a16="http://schemas.microsoft.com/office/drawing/2014/main" id="{C69F7882-8CD9-49A7-B092-3CE31F9EB21F}"/>
                    </a:ext>
                  </a:extLst>
                </p:cNvPr>
                <p:cNvSpPr txBox="1"/>
                <p:nvPr/>
              </p:nvSpPr>
              <p:spPr>
                <a:xfrm>
                  <a:off x="4352950" y="5283593"/>
                  <a:ext cx="3482922" cy="7693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55245" rIns="110490" bIns="55245" numCol="1" spcCol="1270" rtlCol="0" anchor="ctr" anchorCtr="0">
                  <a:noAutofit/>
                </a:bodyPr>
                <a:lstStyle/>
                <a:p>
                  <a:pPr marL="0" lvl="0" indent="0" algn="ctr" defTabSz="1289050" rtl="0">
                    <a:lnSpc>
                      <a:spcPct val="90000"/>
                    </a:lnSpc>
                    <a:spcBef>
                      <a:spcPct val="0"/>
                    </a:spcBef>
                    <a:spcAft>
                      <a:spcPct val="35000"/>
                    </a:spcAft>
                    <a:buNone/>
                  </a:pPr>
                  <a:r>
                    <a:rPr lang="fr" sz="2900" kern="1200" dirty="0">
                      <a:latin typeface="Tahoma" panose="020B0604030504040204" pitchFamily="34" charset="0"/>
                      <a:ea typeface="Tahoma" panose="020B0604030504040204" pitchFamily="34" charset="0"/>
                      <a:cs typeface="Tahoma" panose="020B0604030504040204" pitchFamily="34" charset="0"/>
                    </a:rPr>
                    <a:t>Trading</a:t>
                  </a:r>
                </a:p>
              </p:txBody>
            </p:sp>
          </p:grpSp>
          <p:sp>
            <p:nvSpPr>
              <p:cNvPr id="15" name="Forme libre : forme 14">
                <a:extLst>
                  <a:ext uri="{FF2B5EF4-FFF2-40B4-BE49-F238E27FC236}">
                    <a16:creationId xmlns:a16="http://schemas.microsoft.com/office/drawing/2014/main" id="{15471F61-38C3-45AE-9271-8BB85AE0F62C}"/>
                  </a:ext>
                </a:extLst>
              </p:cNvPr>
              <p:cNvSpPr/>
              <p:nvPr/>
            </p:nvSpPr>
            <p:spPr>
              <a:xfrm>
                <a:off x="4311329" y="5029321"/>
                <a:ext cx="3566160" cy="852570"/>
              </a:xfrm>
              <a:custGeom>
                <a:avLst/>
                <a:gdLst>
                  <a:gd name="connsiteX0" fmla="*/ 0 w 3566160"/>
                  <a:gd name="connsiteY0" fmla="*/ 142098 h 852570"/>
                  <a:gd name="connsiteX1" fmla="*/ 142098 w 3566160"/>
                  <a:gd name="connsiteY1" fmla="*/ 0 h 852570"/>
                  <a:gd name="connsiteX2" fmla="*/ 3424062 w 3566160"/>
                  <a:gd name="connsiteY2" fmla="*/ 0 h 852570"/>
                  <a:gd name="connsiteX3" fmla="*/ 3566160 w 3566160"/>
                  <a:gd name="connsiteY3" fmla="*/ 142098 h 852570"/>
                  <a:gd name="connsiteX4" fmla="*/ 3566160 w 3566160"/>
                  <a:gd name="connsiteY4" fmla="*/ 710472 h 852570"/>
                  <a:gd name="connsiteX5" fmla="*/ 3424062 w 3566160"/>
                  <a:gd name="connsiteY5" fmla="*/ 852570 h 852570"/>
                  <a:gd name="connsiteX6" fmla="*/ 142098 w 3566160"/>
                  <a:gd name="connsiteY6" fmla="*/ 852570 h 852570"/>
                  <a:gd name="connsiteX7" fmla="*/ 0 w 3566160"/>
                  <a:gd name="connsiteY7" fmla="*/ 710472 h 852570"/>
                  <a:gd name="connsiteX8" fmla="*/ 0 w 3566160"/>
                  <a:gd name="connsiteY8" fmla="*/ 142098 h 85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6160" h="852570">
                    <a:moveTo>
                      <a:pt x="0" y="142098"/>
                    </a:moveTo>
                    <a:cubicBezTo>
                      <a:pt x="0" y="63619"/>
                      <a:pt x="63619" y="0"/>
                      <a:pt x="142098" y="0"/>
                    </a:cubicBezTo>
                    <a:lnTo>
                      <a:pt x="3424062" y="0"/>
                    </a:lnTo>
                    <a:cubicBezTo>
                      <a:pt x="3502541" y="0"/>
                      <a:pt x="3566160" y="63619"/>
                      <a:pt x="3566160" y="142098"/>
                    </a:cubicBezTo>
                    <a:lnTo>
                      <a:pt x="3566160" y="710472"/>
                    </a:lnTo>
                    <a:cubicBezTo>
                      <a:pt x="3566160" y="788951"/>
                      <a:pt x="3502541" y="852570"/>
                      <a:pt x="3424062" y="852570"/>
                    </a:cubicBezTo>
                    <a:lnTo>
                      <a:pt x="142098" y="852570"/>
                    </a:lnTo>
                    <a:cubicBezTo>
                      <a:pt x="63619" y="852570"/>
                      <a:pt x="0" y="788951"/>
                      <a:pt x="0" y="710472"/>
                    </a:cubicBezTo>
                    <a:lnTo>
                      <a:pt x="0" y="1420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2109" tIns="96864" rIns="152109" bIns="96864" numCol="1" spcCol="1270" rtlCol="0" anchor="ctr" anchorCtr="0">
                <a:noAutofit/>
              </a:bodyPr>
              <a:lstStyle/>
              <a:p>
                <a:pPr marL="0" lvl="0" indent="0" algn="ctr" defTabSz="1289050" rtl="0">
                  <a:lnSpc>
                    <a:spcPct val="90000"/>
                  </a:lnSpc>
                  <a:spcBef>
                    <a:spcPct val="0"/>
                  </a:spcBef>
                  <a:spcAft>
                    <a:spcPct val="35000"/>
                  </a:spcAft>
                  <a:buNone/>
                </a:pPr>
                <a:r>
                  <a:rPr lang="fr" sz="2900" kern="1200" dirty="0">
                    <a:latin typeface="Tahoma" panose="020B0604030504040204" pitchFamily="34" charset="0"/>
                    <a:ea typeface="Tahoma" panose="020B0604030504040204" pitchFamily="34" charset="0"/>
                    <a:cs typeface="Tahoma" panose="020B0604030504040204" pitchFamily="34" charset="0"/>
                  </a:rPr>
                  <a:t>Index</a:t>
                </a:r>
              </a:p>
            </p:txBody>
          </p:sp>
        </p:grpSp>
        <p:grpSp>
          <p:nvGrpSpPr>
            <p:cNvPr id="8" name="Groupe 7">
              <a:extLst>
                <a:ext uri="{FF2B5EF4-FFF2-40B4-BE49-F238E27FC236}">
                  <a16:creationId xmlns:a16="http://schemas.microsoft.com/office/drawing/2014/main" id="{FCBF189D-EA14-4395-843E-AD584DAC52A1}"/>
                </a:ext>
              </a:extLst>
            </p:cNvPr>
            <p:cNvGrpSpPr/>
            <p:nvPr/>
          </p:nvGrpSpPr>
          <p:grpSpPr>
            <a:xfrm>
              <a:off x="2172221" y="2187975"/>
              <a:ext cx="3566162" cy="2642968"/>
              <a:chOff x="4311328" y="582753"/>
              <a:chExt cx="3566162" cy="2642968"/>
            </a:xfrm>
          </p:grpSpPr>
          <p:sp>
            <p:nvSpPr>
              <p:cNvPr id="9" name="Forme libre : forme 8">
                <a:extLst>
                  <a:ext uri="{FF2B5EF4-FFF2-40B4-BE49-F238E27FC236}">
                    <a16:creationId xmlns:a16="http://schemas.microsoft.com/office/drawing/2014/main" id="{CEACB923-713F-4465-AB47-8F628D5E9DAE}"/>
                  </a:ext>
                </a:extLst>
              </p:cNvPr>
              <p:cNvSpPr/>
              <p:nvPr/>
            </p:nvSpPr>
            <p:spPr>
              <a:xfrm>
                <a:off x="4311330" y="582753"/>
                <a:ext cx="3566160" cy="852570"/>
              </a:xfrm>
              <a:custGeom>
                <a:avLst/>
                <a:gdLst>
                  <a:gd name="connsiteX0" fmla="*/ 0 w 3566160"/>
                  <a:gd name="connsiteY0" fmla="*/ 142098 h 852570"/>
                  <a:gd name="connsiteX1" fmla="*/ 142098 w 3566160"/>
                  <a:gd name="connsiteY1" fmla="*/ 0 h 852570"/>
                  <a:gd name="connsiteX2" fmla="*/ 3424062 w 3566160"/>
                  <a:gd name="connsiteY2" fmla="*/ 0 h 852570"/>
                  <a:gd name="connsiteX3" fmla="*/ 3566160 w 3566160"/>
                  <a:gd name="connsiteY3" fmla="*/ 142098 h 852570"/>
                  <a:gd name="connsiteX4" fmla="*/ 3566160 w 3566160"/>
                  <a:gd name="connsiteY4" fmla="*/ 710472 h 852570"/>
                  <a:gd name="connsiteX5" fmla="*/ 3424062 w 3566160"/>
                  <a:gd name="connsiteY5" fmla="*/ 852570 h 852570"/>
                  <a:gd name="connsiteX6" fmla="*/ 142098 w 3566160"/>
                  <a:gd name="connsiteY6" fmla="*/ 852570 h 852570"/>
                  <a:gd name="connsiteX7" fmla="*/ 0 w 3566160"/>
                  <a:gd name="connsiteY7" fmla="*/ 710472 h 852570"/>
                  <a:gd name="connsiteX8" fmla="*/ 0 w 3566160"/>
                  <a:gd name="connsiteY8" fmla="*/ 142098 h 85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6160" h="852570">
                    <a:moveTo>
                      <a:pt x="0" y="142098"/>
                    </a:moveTo>
                    <a:cubicBezTo>
                      <a:pt x="0" y="63619"/>
                      <a:pt x="63619" y="0"/>
                      <a:pt x="142098" y="0"/>
                    </a:cubicBezTo>
                    <a:lnTo>
                      <a:pt x="3424062" y="0"/>
                    </a:lnTo>
                    <a:cubicBezTo>
                      <a:pt x="3502541" y="0"/>
                      <a:pt x="3566160" y="63619"/>
                      <a:pt x="3566160" y="142098"/>
                    </a:cubicBezTo>
                    <a:lnTo>
                      <a:pt x="3566160" y="710472"/>
                    </a:lnTo>
                    <a:cubicBezTo>
                      <a:pt x="3566160" y="788951"/>
                      <a:pt x="3502541" y="852570"/>
                      <a:pt x="3424062" y="852570"/>
                    </a:cubicBezTo>
                    <a:lnTo>
                      <a:pt x="142098" y="852570"/>
                    </a:lnTo>
                    <a:cubicBezTo>
                      <a:pt x="63619" y="852570"/>
                      <a:pt x="0" y="788951"/>
                      <a:pt x="0" y="710472"/>
                    </a:cubicBezTo>
                    <a:lnTo>
                      <a:pt x="0" y="1420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2109" tIns="96864" rIns="152109" bIns="96864" numCol="1" spcCol="1270" rtlCol="0" anchor="ctr" anchorCtr="0">
                <a:noAutofit/>
              </a:bodyPr>
              <a:lstStyle/>
              <a:p>
                <a:pPr marL="0" lvl="0" indent="0" algn="ctr" defTabSz="1289050" rtl="0">
                  <a:lnSpc>
                    <a:spcPct val="90000"/>
                  </a:lnSpc>
                  <a:spcBef>
                    <a:spcPct val="0"/>
                  </a:spcBef>
                  <a:spcAft>
                    <a:spcPct val="35000"/>
                  </a:spcAft>
                  <a:buNone/>
                </a:pPr>
                <a:r>
                  <a:rPr lang="fr" sz="2900" kern="1200" dirty="0">
                    <a:latin typeface="Tahoma" panose="020B0604030504040204" pitchFamily="34" charset="0"/>
                    <a:ea typeface="Tahoma" panose="020B0604030504040204" pitchFamily="34" charset="0"/>
                    <a:cs typeface="Tahoma" panose="020B0604030504040204" pitchFamily="34" charset="0"/>
                  </a:rPr>
                  <a:t>Cryptocurrencies</a:t>
                </a:r>
              </a:p>
            </p:txBody>
          </p:sp>
          <p:sp>
            <p:nvSpPr>
              <p:cNvPr id="10" name="Forme libre : forme 9">
                <a:extLst>
                  <a:ext uri="{FF2B5EF4-FFF2-40B4-BE49-F238E27FC236}">
                    <a16:creationId xmlns:a16="http://schemas.microsoft.com/office/drawing/2014/main" id="{FC6D142E-20A1-4F60-BE1C-394D77CF1503}"/>
                  </a:ext>
                </a:extLst>
              </p:cNvPr>
              <p:cNvSpPr/>
              <p:nvPr/>
            </p:nvSpPr>
            <p:spPr>
              <a:xfrm>
                <a:off x="4311330" y="1477952"/>
                <a:ext cx="3566160" cy="852570"/>
              </a:xfrm>
              <a:custGeom>
                <a:avLst/>
                <a:gdLst>
                  <a:gd name="connsiteX0" fmla="*/ 0 w 3566160"/>
                  <a:gd name="connsiteY0" fmla="*/ 142098 h 852570"/>
                  <a:gd name="connsiteX1" fmla="*/ 142098 w 3566160"/>
                  <a:gd name="connsiteY1" fmla="*/ 0 h 852570"/>
                  <a:gd name="connsiteX2" fmla="*/ 3424062 w 3566160"/>
                  <a:gd name="connsiteY2" fmla="*/ 0 h 852570"/>
                  <a:gd name="connsiteX3" fmla="*/ 3566160 w 3566160"/>
                  <a:gd name="connsiteY3" fmla="*/ 142098 h 852570"/>
                  <a:gd name="connsiteX4" fmla="*/ 3566160 w 3566160"/>
                  <a:gd name="connsiteY4" fmla="*/ 710472 h 852570"/>
                  <a:gd name="connsiteX5" fmla="*/ 3424062 w 3566160"/>
                  <a:gd name="connsiteY5" fmla="*/ 852570 h 852570"/>
                  <a:gd name="connsiteX6" fmla="*/ 142098 w 3566160"/>
                  <a:gd name="connsiteY6" fmla="*/ 852570 h 852570"/>
                  <a:gd name="connsiteX7" fmla="*/ 0 w 3566160"/>
                  <a:gd name="connsiteY7" fmla="*/ 710472 h 852570"/>
                  <a:gd name="connsiteX8" fmla="*/ 0 w 3566160"/>
                  <a:gd name="connsiteY8" fmla="*/ 142098 h 85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6160" h="852570">
                    <a:moveTo>
                      <a:pt x="0" y="142098"/>
                    </a:moveTo>
                    <a:cubicBezTo>
                      <a:pt x="0" y="63619"/>
                      <a:pt x="63619" y="0"/>
                      <a:pt x="142098" y="0"/>
                    </a:cubicBezTo>
                    <a:lnTo>
                      <a:pt x="3424062" y="0"/>
                    </a:lnTo>
                    <a:cubicBezTo>
                      <a:pt x="3502541" y="0"/>
                      <a:pt x="3566160" y="63619"/>
                      <a:pt x="3566160" y="142098"/>
                    </a:cubicBezTo>
                    <a:lnTo>
                      <a:pt x="3566160" y="710472"/>
                    </a:lnTo>
                    <a:cubicBezTo>
                      <a:pt x="3566160" y="788951"/>
                      <a:pt x="3502541" y="852570"/>
                      <a:pt x="3424062" y="852570"/>
                    </a:cubicBezTo>
                    <a:lnTo>
                      <a:pt x="142098" y="852570"/>
                    </a:lnTo>
                    <a:cubicBezTo>
                      <a:pt x="63619" y="852570"/>
                      <a:pt x="0" y="788951"/>
                      <a:pt x="0" y="710472"/>
                    </a:cubicBezTo>
                    <a:lnTo>
                      <a:pt x="0" y="1420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2109" tIns="96864" rIns="152109" bIns="96864" numCol="1" spcCol="1270" rtlCol="0" anchor="ctr" anchorCtr="0">
                <a:noAutofit/>
              </a:bodyPr>
              <a:lstStyle/>
              <a:p>
                <a:pPr marL="0" lvl="0" indent="0" algn="ctr" defTabSz="1289050" rtl="0">
                  <a:lnSpc>
                    <a:spcPct val="90000"/>
                  </a:lnSpc>
                  <a:spcBef>
                    <a:spcPct val="0"/>
                  </a:spcBef>
                  <a:spcAft>
                    <a:spcPct val="35000"/>
                  </a:spcAft>
                  <a:buNone/>
                </a:pPr>
                <a:r>
                  <a:rPr lang="fr" sz="2900" kern="1200" dirty="0">
                    <a:latin typeface="Tahoma" panose="020B0604030504040204" pitchFamily="34" charset="0"/>
                    <a:ea typeface="Tahoma" panose="020B0604030504040204" pitchFamily="34" charset="0"/>
                    <a:cs typeface="Tahoma" panose="020B0604030504040204" pitchFamily="34" charset="0"/>
                  </a:rPr>
                  <a:t>Behavioural Finance</a:t>
                </a:r>
              </a:p>
            </p:txBody>
          </p:sp>
          <p:sp>
            <p:nvSpPr>
              <p:cNvPr id="11" name="Forme libre : forme 10">
                <a:extLst>
                  <a:ext uri="{FF2B5EF4-FFF2-40B4-BE49-F238E27FC236}">
                    <a16:creationId xmlns:a16="http://schemas.microsoft.com/office/drawing/2014/main" id="{C4B7082D-3D66-4438-B93A-4D3F691059F4}"/>
                  </a:ext>
                </a:extLst>
              </p:cNvPr>
              <p:cNvSpPr/>
              <p:nvPr/>
            </p:nvSpPr>
            <p:spPr>
              <a:xfrm>
                <a:off x="4311328" y="2373151"/>
                <a:ext cx="3566160" cy="852570"/>
              </a:xfrm>
              <a:custGeom>
                <a:avLst/>
                <a:gdLst>
                  <a:gd name="connsiteX0" fmla="*/ 0 w 3566160"/>
                  <a:gd name="connsiteY0" fmla="*/ 142098 h 852570"/>
                  <a:gd name="connsiteX1" fmla="*/ 142098 w 3566160"/>
                  <a:gd name="connsiteY1" fmla="*/ 0 h 852570"/>
                  <a:gd name="connsiteX2" fmla="*/ 3424062 w 3566160"/>
                  <a:gd name="connsiteY2" fmla="*/ 0 h 852570"/>
                  <a:gd name="connsiteX3" fmla="*/ 3566160 w 3566160"/>
                  <a:gd name="connsiteY3" fmla="*/ 142098 h 852570"/>
                  <a:gd name="connsiteX4" fmla="*/ 3566160 w 3566160"/>
                  <a:gd name="connsiteY4" fmla="*/ 710472 h 852570"/>
                  <a:gd name="connsiteX5" fmla="*/ 3424062 w 3566160"/>
                  <a:gd name="connsiteY5" fmla="*/ 852570 h 852570"/>
                  <a:gd name="connsiteX6" fmla="*/ 142098 w 3566160"/>
                  <a:gd name="connsiteY6" fmla="*/ 852570 h 852570"/>
                  <a:gd name="connsiteX7" fmla="*/ 0 w 3566160"/>
                  <a:gd name="connsiteY7" fmla="*/ 710472 h 852570"/>
                  <a:gd name="connsiteX8" fmla="*/ 0 w 3566160"/>
                  <a:gd name="connsiteY8" fmla="*/ 142098 h 85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6160" h="852570">
                    <a:moveTo>
                      <a:pt x="0" y="142098"/>
                    </a:moveTo>
                    <a:cubicBezTo>
                      <a:pt x="0" y="63619"/>
                      <a:pt x="63619" y="0"/>
                      <a:pt x="142098" y="0"/>
                    </a:cubicBezTo>
                    <a:lnTo>
                      <a:pt x="3424062" y="0"/>
                    </a:lnTo>
                    <a:cubicBezTo>
                      <a:pt x="3502541" y="0"/>
                      <a:pt x="3566160" y="63619"/>
                      <a:pt x="3566160" y="142098"/>
                    </a:cubicBezTo>
                    <a:lnTo>
                      <a:pt x="3566160" y="710472"/>
                    </a:lnTo>
                    <a:cubicBezTo>
                      <a:pt x="3566160" y="788951"/>
                      <a:pt x="3502541" y="852570"/>
                      <a:pt x="3424062" y="852570"/>
                    </a:cubicBezTo>
                    <a:lnTo>
                      <a:pt x="142098" y="852570"/>
                    </a:lnTo>
                    <a:cubicBezTo>
                      <a:pt x="63619" y="852570"/>
                      <a:pt x="0" y="788951"/>
                      <a:pt x="0" y="710472"/>
                    </a:cubicBezTo>
                    <a:lnTo>
                      <a:pt x="0" y="1420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2109" tIns="96864" rIns="152109" bIns="96864" numCol="1" spcCol="1270" rtlCol="0" anchor="ctr" anchorCtr="0">
                <a:noAutofit/>
              </a:bodyPr>
              <a:lstStyle/>
              <a:p>
                <a:pPr marL="0" lvl="0" indent="0" algn="ctr" defTabSz="1289050" rtl="0">
                  <a:lnSpc>
                    <a:spcPct val="90000"/>
                  </a:lnSpc>
                  <a:spcBef>
                    <a:spcPct val="0"/>
                  </a:spcBef>
                  <a:spcAft>
                    <a:spcPct val="35000"/>
                  </a:spcAft>
                  <a:buNone/>
                </a:pPr>
                <a:r>
                  <a:rPr lang="fr" sz="2900" kern="1200" dirty="0">
                    <a:latin typeface="Tahoma" panose="020B0604030504040204" pitchFamily="34" charset="0"/>
                    <a:ea typeface="Tahoma" panose="020B0604030504040204" pitchFamily="34" charset="0"/>
                    <a:cs typeface="Tahoma" panose="020B0604030504040204" pitchFamily="34" charset="0"/>
                  </a:rPr>
                  <a:t>Sentiment</a:t>
                </a:r>
              </a:p>
            </p:txBody>
          </p:sp>
        </p:grpSp>
      </p:grpSp>
    </p:spTree>
    <p:extLst>
      <p:ext uri="{BB962C8B-B14F-4D97-AF65-F5344CB8AC3E}">
        <p14:creationId xmlns:p14="http://schemas.microsoft.com/office/powerpoint/2010/main" val="325368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336722" y="268938"/>
            <a:ext cx="9905998" cy="1478570"/>
          </a:xfrm>
        </p:spPr>
        <p:txBody>
          <a:bodyPr rtlCol="0">
            <a:normAutofit/>
          </a:bodyPr>
          <a:lstStyle/>
          <a:p>
            <a:pPr rtl="0"/>
            <a:r>
              <a:rPr lang="fr-FR" sz="4400" dirty="0">
                <a:latin typeface="Rockwell" panose="02060603020205020403" pitchFamily="18" charset="0"/>
              </a:rPr>
              <a:t>Data</a:t>
            </a:r>
          </a:p>
        </p:txBody>
      </p:sp>
      <p:graphicFrame>
        <p:nvGraphicFramePr>
          <p:cNvPr id="4" name="Espace réservé du contenu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907302639"/>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CryptoPick | Battle, trade &amp;amp; earn">
            <a:extLst>
              <a:ext uri="{FF2B5EF4-FFF2-40B4-BE49-F238E27FC236}">
                <a16:creationId xmlns:a16="http://schemas.microsoft.com/office/drawing/2014/main" id="{EB1D4C08-068D-4488-86AA-364786B3C2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7730" y="330315"/>
            <a:ext cx="1185909" cy="11859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élécharger CoinMarketCap sur Android, iPhone, iPad et APK">
            <a:extLst>
              <a:ext uri="{FF2B5EF4-FFF2-40B4-BE49-F238E27FC236}">
                <a16:creationId xmlns:a16="http://schemas.microsoft.com/office/drawing/2014/main" id="{5BF35933-85B2-42A1-BD0B-1B59346C0C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5812" y="312676"/>
            <a:ext cx="1203548" cy="12035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witter – Applications sur Google Play">
            <a:extLst>
              <a:ext uri="{FF2B5EF4-FFF2-40B4-BE49-F238E27FC236}">
                <a16:creationId xmlns:a16="http://schemas.microsoft.com/office/drawing/2014/main" id="{5AE60A7B-765B-47F0-BB5F-2615DB7D10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1533" y="312676"/>
            <a:ext cx="1172728" cy="117272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rypto Fear &amp;amp; Greed Index - Bitcoin Sentiment - Alternative.me">
            <a:extLst>
              <a:ext uri="{FF2B5EF4-FFF2-40B4-BE49-F238E27FC236}">
                <a16:creationId xmlns:a16="http://schemas.microsoft.com/office/drawing/2014/main" id="{2DE95BB0-A9A1-4243-8A05-155D6F99D83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06434" y="222853"/>
            <a:ext cx="1559186" cy="140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247945" y="892907"/>
            <a:ext cx="9905998" cy="1478570"/>
          </a:xfrm>
        </p:spPr>
        <p:txBody>
          <a:bodyPr rtlCol="0">
            <a:normAutofit/>
          </a:bodyPr>
          <a:lstStyle/>
          <a:p>
            <a:pPr rtl="0"/>
            <a:r>
              <a:rPr lang="en-GB" sz="4400" dirty="0">
                <a:latin typeface="Rockwell" panose="02060603020205020403" pitchFamily="18" charset="0"/>
              </a:rPr>
              <a:t>Methodology</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143F5361-68C0-4BF5-80C8-F1E7BF92B2DB}"/>
                  </a:ext>
                </a:extLst>
              </p:cNvPr>
              <p:cNvSpPr>
                <a:spLocks noGrp="1"/>
              </p:cNvSpPr>
              <p:nvPr>
                <p:ph sz="half" idx="1"/>
              </p:nvPr>
            </p:nvSpPr>
            <p:spPr>
              <a:xfrm>
                <a:off x="1029494" y="2610035"/>
                <a:ext cx="10133011" cy="4052656"/>
              </a:xfrm>
            </p:spPr>
            <p:txBody>
              <a:bodyPr rtlCol="0">
                <a:normAutofit/>
              </a:bodyPr>
              <a:lstStyle/>
              <a:p>
                <a:pPr lvl="1" rtl="0"/>
                <a:r>
                  <a:rPr lang="en-GB" sz="2400" dirty="0">
                    <a:latin typeface="NewBaskerville-Bold"/>
                    <a:ea typeface="Tahoma" panose="020B0604030504040204" pitchFamily="34" charset="0"/>
                    <a:cs typeface="Tahoma" panose="020B0604030504040204" pitchFamily="34" charset="0"/>
                  </a:rPr>
                  <a:t>Quantitative analysis</a:t>
                </a:r>
              </a:p>
              <a:p>
                <a:pPr lvl="1" rtl="0"/>
                <a:r>
                  <a:rPr lang="en-GB" sz="2400" dirty="0">
                    <a:latin typeface="NewBaskerville-Bold"/>
                    <a:ea typeface="Tahoma" panose="020B0604030504040204" pitchFamily="34" charset="0"/>
                    <a:cs typeface="Tahoma" panose="020B0604030504040204" pitchFamily="34" charset="0"/>
                  </a:rPr>
                  <a:t>OLS/GLS/VAR Regressions</a:t>
                </a:r>
              </a:p>
              <a:p>
                <a:pPr marL="457200" lvl="1" indent="0" rtl="0">
                  <a:buNone/>
                </a:pPr>
                <a14:m>
                  <m:oMath xmlns:m="http://schemas.openxmlformats.org/officeDocument/2006/math">
                    <m:sSub>
                      <m:sSubPr>
                        <m:ctrlPr>
                          <a:rPr lang="en-GB" sz="2400" i="1" smtClean="0">
                            <a:solidFill>
                              <a:srgbClr val="836967"/>
                            </a:solidFill>
                            <a:latin typeface="Cambria Math" panose="02040503050406030204" pitchFamily="18" charset="0"/>
                          </a:rPr>
                        </m:ctrlPr>
                      </m:sSubPr>
                      <m:e>
                        <m:r>
                          <a:rPr lang="en-GB" sz="2400" i="1" smtClean="0">
                            <a:latin typeface="Cambria Math" panose="02040503050406030204" pitchFamily="18" charset="0"/>
                          </a:rPr>
                          <m:t>𝑝</m:t>
                        </m:r>
                      </m:e>
                      <m:sub>
                        <m:r>
                          <a:rPr lang="en-GB" sz="2400" i="1" smtClean="0">
                            <a:latin typeface="Cambria Math" panose="02040503050406030204" pitchFamily="18" charset="0"/>
                          </a:rPr>
                          <m:t>𝑡</m:t>
                        </m:r>
                      </m:sub>
                    </m:sSub>
                    <m:r>
                      <a:rPr lang="en-GB" sz="2400" i="1" smtClean="0">
                        <a:latin typeface="Cambria Math" panose="02040503050406030204" pitchFamily="18" charset="0"/>
                      </a:rPr>
                      <m:t>=</m:t>
                    </m:r>
                    <m:r>
                      <a:rPr lang="en-GB" sz="2400" i="1" smtClean="0">
                        <a:latin typeface="Cambria Math" panose="02040503050406030204" pitchFamily="18" charset="0"/>
                      </a:rPr>
                      <m:t>𝛼</m:t>
                    </m:r>
                    <m:r>
                      <a:rPr lang="en-GB" sz="2400" i="1" smtClean="0">
                        <a:latin typeface="Cambria Math" panose="02040503050406030204" pitchFamily="18" charset="0"/>
                      </a:rPr>
                      <m:t>+</m:t>
                    </m:r>
                    <m:r>
                      <a:rPr lang="en-GB" sz="2400" i="1" smtClean="0">
                        <a:latin typeface="Cambria Math" panose="02040503050406030204" pitchFamily="18" charset="0"/>
                      </a:rPr>
                      <m:t>𝛽</m:t>
                    </m:r>
                    <m:sSub>
                      <m:sSubPr>
                        <m:ctrlPr>
                          <a:rPr lang="en-GB" sz="2400" i="1" smtClean="0">
                            <a:solidFill>
                              <a:srgbClr val="836967"/>
                            </a:solidFill>
                            <a:latin typeface="Cambria Math" panose="02040503050406030204" pitchFamily="18" charset="0"/>
                          </a:rPr>
                        </m:ctrlPr>
                      </m:sSubPr>
                      <m:e>
                        <m:r>
                          <a:rPr lang="en-GB" sz="2400" i="1" smtClean="0">
                            <a:latin typeface="Cambria Math" panose="02040503050406030204" pitchFamily="18" charset="0"/>
                          </a:rPr>
                          <m:t>𝑝</m:t>
                        </m:r>
                      </m:e>
                      <m:sub>
                        <m:r>
                          <a:rPr lang="en-GB" sz="2400" i="1" smtClean="0">
                            <a:latin typeface="Cambria Math" panose="02040503050406030204" pitchFamily="18" charset="0"/>
                          </a:rPr>
                          <m:t>𝑡</m:t>
                        </m:r>
                        <m:r>
                          <a:rPr lang="en-GB" sz="2400" i="1" smtClean="0">
                            <a:latin typeface="Cambria Math" panose="02040503050406030204" pitchFamily="18" charset="0"/>
                          </a:rPr>
                          <m:t>−1</m:t>
                        </m:r>
                      </m:sub>
                    </m:sSub>
                    <m:r>
                      <a:rPr lang="fr-FR" sz="2400" b="0" i="1" smtClean="0">
                        <a:latin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𝛾</m:t>
                    </m:r>
                    <m:sSub>
                      <m:sSubPr>
                        <m:ctrlPr>
                          <a:rPr lang="fr-FR" sz="2400" b="0" i="1" smtClean="0">
                            <a:latin typeface="Cambria Math" panose="02040503050406030204" pitchFamily="18" charset="0"/>
                            <a:ea typeface="Cambria Math" panose="02040503050406030204" pitchFamily="18" charset="0"/>
                          </a:rPr>
                        </m:ctrlPr>
                      </m:sSubPr>
                      <m:e>
                        <m:r>
                          <a:rPr lang="fr-FR" sz="2400" b="0" i="1" smtClean="0">
                            <a:latin typeface="Cambria Math" panose="02040503050406030204" pitchFamily="18" charset="0"/>
                            <a:ea typeface="Cambria Math" panose="02040503050406030204" pitchFamily="18" charset="0"/>
                          </a:rPr>
                          <m:t>𝐶𝐹𝐺</m:t>
                        </m:r>
                      </m:e>
                      <m:sub>
                        <m:r>
                          <a:rPr lang="fr-FR" sz="2400" b="0" i="1" smtClean="0">
                            <a:latin typeface="Cambria Math" panose="02040503050406030204" pitchFamily="18" charset="0"/>
                            <a:ea typeface="Cambria Math" panose="02040503050406030204" pitchFamily="18" charset="0"/>
                          </a:rPr>
                          <m:t>𝑡</m:t>
                        </m:r>
                        <m:r>
                          <a:rPr lang="fr-FR" sz="2400" b="0" i="1" smtClean="0">
                            <a:latin typeface="Cambria Math" panose="02040503050406030204" pitchFamily="18" charset="0"/>
                            <a:ea typeface="Cambria Math" panose="02040503050406030204" pitchFamily="18" charset="0"/>
                          </a:rPr>
                          <m:t>−1</m:t>
                        </m:r>
                      </m:sub>
                    </m:sSub>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𝜇</m:t>
                    </m:r>
                    <m:sSub>
                      <m:sSubPr>
                        <m:ctrlPr>
                          <a:rPr lang="fr-FR" sz="2400" b="0" i="1" smtClean="0">
                            <a:latin typeface="Cambria Math" panose="02040503050406030204" pitchFamily="18" charset="0"/>
                            <a:ea typeface="Cambria Math" panose="02040503050406030204" pitchFamily="18" charset="0"/>
                          </a:rPr>
                        </m:ctrlPr>
                      </m:sSubPr>
                      <m:e>
                        <m:r>
                          <a:rPr lang="fr-FR" sz="2400" b="0" i="1" smtClean="0">
                            <a:latin typeface="Cambria Math" panose="02040503050406030204" pitchFamily="18" charset="0"/>
                            <a:ea typeface="Cambria Math" panose="02040503050406030204" pitchFamily="18" charset="0"/>
                          </a:rPr>
                          <m:t>𝑉𝐼𝑋</m:t>
                        </m:r>
                      </m:e>
                      <m:sub>
                        <m:r>
                          <a:rPr lang="fr-FR" sz="2400" b="0" i="1" smtClean="0">
                            <a:latin typeface="Cambria Math" panose="02040503050406030204" pitchFamily="18" charset="0"/>
                            <a:ea typeface="Cambria Math" panose="02040503050406030204" pitchFamily="18" charset="0"/>
                          </a:rPr>
                          <m:t>𝑡</m:t>
                        </m:r>
                        <m:r>
                          <a:rPr lang="fr-FR" sz="2400" b="0" i="1" smtClean="0">
                            <a:latin typeface="Cambria Math" panose="02040503050406030204" pitchFamily="18" charset="0"/>
                            <a:ea typeface="Cambria Math" panose="02040503050406030204" pitchFamily="18" charset="0"/>
                          </a:rPr>
                          <m:t>−1</m:t>
                        </m:r>
                      </m:sub>
                    </m:sSub>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𝜃</m:t>
                    </m:r>
                    <m:sSub>
                      <m:sSubPr>
                        <m:ctrlPr>
                          <a:rPr lang="fr-FR" sz="2400" b="0" i="1" smtClean="0">
                            <a:latin typeface="Cambria Math" panose="02040503050406030204" pitchFamily="18" charset="0"/>
                            <a:ea typeface="Cambria Math" panose="02040503050406030204" pitchFamily="18" charset="0"/>
                          </a:rPr>
                        </m:ctrlPr>
                      </m:sSubPr>
                      <m:e>
                        <m:r>
                          <a:rPr lang="fr-FR" sz="2400" b="0" i="1" smtClean="0">
                            <a:latin typeface="Cambria Math" panose="02040503050406030204" pitchFamily="18" charset="0"/>
                            <a:ea typeface="Cambria Math" panose="02040503050406030204" pitchFamily="18" charset="0"/>
                          </a:rPr>
                          <m:t>𝑆</m:t>
                        </m:r>
                        <m:r>
                          <a:rPr lang="fr-FR" sz="2400" b="0" i="1" smtClean="0">
                            <a:latin typeface="Cambria Math" panose="02040503050406030204" pitchFamily="18" charset="0"/>
                            <a:ea typeface="Cambria Math" panose="02040503050406030204" pitchFamily="18" charset="0"/>
                          </a:rPr>
                          <m:t>&amp;</m:t>
                        </m:r>
                        <m:r>
                          <a:rPr lang="fr-FR" sz="2400" b="0" i="1" smtClean="0">
                            <a:latin typeface="Cambria Math" panose="02040503050406030204" pitchFamily="18" charset="0"/>
                            <a:ea typeface="Cambria Math" panose="02040503050406030204" pitchFamily="18" charset="0"/>
                          </a:rPr>
                          <m:t>𝑃</m:t>
                        </m:r>
                      </m:e>
                      <m:sub>
                        <m:r>
                          <a:rPr lang="fr-FR" sz="2400" b="0" i="1" smtClean="0">
                            <a:latin typeface="Cambria Math" panose="02040503050406030204" pitchFamily="18" charset="0"/>
                            <a:ea typeface="Cambria Math" panose="02040503050406030204" pitchFamily="18" charset="0"/>
                          </a:rPr>
                          <m:t>𝑡</m:t>
                        </m:r>
                        <m:r>
                          <a:rPr lang="fr-FR" sz="2400" b="0" i="1" smtClean="0">
                            <a:latin typeface="Cambria Math" panose="02040503050406030204" pitchFamily="18" charset="0"/>
                            <a:ea typeface="Cambria Math" panose="02040503050406030204" pitchFamily="18" charset="0"/>
                          </a:rPr>
                          <m:t>−1</m:t>
                        </m:r>
                      </m:sub>
                    </m:sSub>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𝜌</m:t>
                    </m:r>
                    <m:sSub>
                      <m:sSubPr>
                        <m:ctrlPr>
                          <a:rPr lang="fr-FR" sz="2400" b="0" i="1" smtClean="0">
                            <a:latin typeface="Cambria Math" panose="02040503050406030204" pitchFamily="18" charset="0"/>
                            <a:ea typeface="Cambria Math" panose="02040503050406030204" pitchFamily="18" charset="0"/>
                          </a:rPr>
                        </m:ctrlPr>
                      </m:sSubPr>
                      <m:e>
                        <m:r>
                          <a:rPr lang="fr-FR" sz="2400" b="0" i="1" smtClean="0">
                            <a:latin typeface="Cambria Math" panose="02040503050406030204" pitchFamily="18" charset="0"/>
                            <a:ea typeface="Cambria Math" panose="02040503050406030204" pitchFamily="18" charset="0"/>
                          </a:rPr>
                          <m:t>𝐵𝑢𝑙𝑙𝑠</m:t>
                        </m:r>
                      </m:e>
                      <m:sub>
                        <m:r>
                          <a:rPr lang="fr-FR" sz="2400" b="0" i="1" smtClean="0">
                            <a:latin typeface="Cambria Math" panose="02040503050406030204" pitchFamily="18" charset="0"/>
                            <a:ea typeface="Cambria Math" panose="02040503050406030204" pitchFamily="18" charset="0"/>
                          </a:rPr>
                          <m:t>𝑡</m:t>
                        </m:r>
                        <m:r>
                          <a:rPr lang="fr-FR" sz="2400" b="0" i="1" smtClean="0">
                            <a:latin typeface="Cambria Math" panose="02040503050406030204" pitchFamily="18" charset="0"/>
                            <a:ea typeface="Cambria Math" panose="02040503050406030204" pitchFamily="18" charset="0"/>
                          </a:rPr>
                          <m:t>−1</m:t>
                        </m:r>
                      </m:sub>
                    </m:sSub>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𝜏</m:t>
                    </m:r>
                  </m:oMath>
                </a14:m>
                <a:r>
                  <a:rPr lang="en-GB" sz="2400" dirty="0">
                    <a:latin typeface="NewBaskerville-Bold"/>
                    <a:ea typeface="Tahoma" panose="020B0604030504040204" pitchFamily="34" charset="0"/>
                    <a:cs typeface="Tahoma" panose="020B0604030504040204" pitchFamily="34" charset="0"/>
                  </a:rPr>
                  <a:t>….</a:t>
                </a:r>
              </a:p>
              <a:p>
                <a:pPr lvl="1" rtl="0"/>
                <a:r>
                  <a:rPr lang="en-GB" sz="2400" dirty="0">
                    <a:latin typeface="NewBaskerville-Bold"/>
                    <a:ea typeface="Tahoma" panose="020B0604030504040204" pitchFamily="34" charset="0"/>
                    <a:cs typeface="Tahoma" panose="020B0604030504040204" pitchFamily="34" charset="0"/>
                  </a:rPr>
                  <a:t>Correlations</a:t>
                </a:r>
              </a:p>
              <a:p>
                <a:pPr lvl="1" rtl="0"/>
                <a:r>
                  <a:rPr lang="en-GB" sz="2400" dirty="0">
                    <a:latin typeface="NewBaskerville-Bold"/>
                    <a:ea typeface="Tahoma" panose="020B0604030504040204" pitchFamily="34" charset="0"/>
                    <a:cs typeface="Tahoma" panose="020B0604030504040204" pitchFamily="34" charset="0"/>
                  </a:rPr>
                  <a:t>Charts</a:t>
                </a:r>
              </a:p>
              <a:p>
                <a:pPr lvl="1" rtl="0"/>
                <a:r>
                  <a:rPr lang="en-GB" sz="2400" dirty="0">
                    <a:latin typeface="NewBaskerville-Bold"/>
                    <a:ea typeface="Tahoma" panose="020B0604030504040204" pitchFamily="34" charset="0"/>
                    <a:cs typeface="Tahoma" panose="020B0604030504040204" pitchFamily="34" charset="0"/>
                  </a:rPr>
                  <a:t>Predictive Algorithms (machine learning with LSTM) with price and sentiment as inputs in Python</a:t>
                </a:r>
              </a:p>
            </p:txBody>
          </p:sp>
        </mc:Choice>
        <mc:Fallback>
          <p:sp>
            <p:nvSpPr>
              <p:cNvPr id="3" name="Espace réservé du contenu 2">
                <a:extLst>
                  <a:ext uri="{FF2B5EF4-FFF2-40B4-BE49-F238E27FC236}">
                    <a16:creationId xmlns:a16="http://schemas.microsoft.com/office/drawing/2014/main" id="{143F5361-68C0-4BF5-80C8-F1E7BF92B2DB}"/>
                  </a:ext>
                </a:extLst>
              </p:cNvPr>
              <p:cNvSpPr>
                <a:spLocks noGrp="1" noRot="1" noChangeAspect="1" noMove="1" noResize="1" noEditPoints="1" noAdjustHandles="1" noChangeArrowheads="1" noChangeShapeType="1" noTextEdit="1"/>
              </p:cNvSpPr>
              <p:nvPr>
                <p:ph sz="half" idx="1"/>
              </p:nvPr>
            </p:nvSpPr>
            <p:spPr>
              <a:xfrm>
                <a:off x="1029494" y="2610035"/>
                <a:ext cx="10133011" cy="4052656"/>
              </a:xfrm>
              <a:blipFill>
                <a:blip r:embed="rId3"/>
                <a:stretch>
                  <a:fillRect t="-1955"/>
                </a:stretch>
              </a:blipFill>
            </p:spPr>
            <p:txBody>
              <a:bodyPr/>
              <a:lstStyle/>
              <a:p>
                <a:r>
                  <a:rPr lang="en-GB">
                    <a:noFill/>
                  </a:rPr>
                  <a:t> </a:t>
                </a:r>
              </a:p>
            </p:txBody>
          </p:sp>
        </mc:Fallback>
      </mc:AlternateContent>
      <p:pic>
        <p:nvPicPr>
          <p:cNvPr id="1026" name="Picture 2" descr="Business Growth Chart PNG Transparent Images | PNG All">
            <a:extLst>
              <a:ext uri="{FF2B5EF4-FFF2-40B4-BE49-F238E27FC236}">
                <a16:creationId xmlns:a16="http://schemas.microsoft.com/office/drawing/2014/main" id="{8AF1EC41-EE05-4CC5-A60E-BEE7927F9D0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747476" y="-189632"/>
            <a:ext cx="4005124" cy="309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41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2" y="245656"/>
            <a:ext cx="10231438" cy="1478570"/>
          </a:xfrm>
        </p:spPr>
        <p:txBody>
          <a:bodyPr rtlCol="0">
            <a:normAutofit/>
          </a:bodyPr>
          <a:lstStyle/>
          <a:p>
            <a:pPr rtl="0"/>
            <a:r>
              <a:rPr lang="fr-FR" sz="4400" dirty="0">
                <a:latin typeface="Rockwell" panose="02060603020205020403" pitchFamily="18" charset="0"/>
              </a:rPr>
              <a:t>Contribution</a:t>
            </a:r>
          </a:p>
        </p:txBody>
      </p:sp>
      <p:sp>
        <p:nvSpPr>
          <p:cNvPr id="3" name="Espace réservé du contenu 2">
            <a:extLst>
              <a:ext uri="{FF2B5EF4-FFF2-40B4-BE49-F238E27FC236}">
                <a16:creationId xmlns:a16="http://schemas.microsoft.com/office/drawing/2014/main" id="{143F5361-68C0-4BF5-80C8-F1E7BF92B2DB}"/>
              </a:ext>
            </a:extLst>
          </p:cNvPr>
          <p:cNvSpPr>
            <a:spLocks noGrp="1"/>
          </p:cNvSpPr>
          <p:nvPr>
            <p:ph idx="1"/>
          </p:nvPr>
        </p:nvSpPr>
        <p:spPr>
          <a:xfrm>
            <a:off x="932155" y="1606858"/>
            <a:ext cx="10440695" cy="5251142"/>
          </a:xfrm>
        </p:spPr>
        <p:txBody>
          <a:bodyPr rtlCol="0">
            <a:normAutofit fontScale="92500" lnSpcReduction="20000"/>
          </a:bodyPr>
          <a:lstStyle/>
          <a:p>
            <a:pPr lvl="1" rtl="0"/>
            <a:r>
              <a:rPr lang="en-GB" sz="2100" u="sng" dirty="0">
                <a:latin typeface="NewBaskerville-Bold"/>
                <a:ea typeface="Tahoma" panose="020B0604030504040204" pitchFamily="34" charset="0"/>
                <a:cs typeface="Tahoma" panose="020B0604030504040204" pitchFamily="34" charset="0"/>
              </a:rPr>
              <a:t>Data :</a:t>
            </a:r>
          </a:p>
          <a:p>
            <a:pPr lvl="2">
              <a:buFont typeface="Courier New" panose="02070309020205020404" pitchFamily="49" charset="0"/>
              <a:buChar char="o"/>
            </a:pPr>
            <a:r>
              <a:rPr lang="en-GB" sz="1900" dirty="0">
                <a:latin typeface="NewBaskerville-Bold"/>
                <a:ea typeface="Tahoma" panose="020B0604030504040204" pitchFamily="34" charset="0"/>
                <a:cs typeface="Tahoma" panose="020B0604030504040204" pitchFamily="34" charset="0"/>
              </a:rPr>
              <a:t>None of the Financial articles use the data of CryptoPick</a:t>
            </a:r>
          </a:p>
          <a:p>
            <a:pPr lvl="2">
              <a:buFont typeface="Courier New" panose="02070309020205020404" pitchFamily="49" charset="0"/>
              <a:buChar char="o"/>
            </a:pPr>
            <a:r>
              <a:rPr lang="en-GB" sz="1900" dirty="0">
                <a:latin typeface="NewBaskerville-Bold"/>
                <a:ea typeface="Tahoma" panose="020B0604030504040204" pitchFamily="34" charset="0"/>
                <a:cs typeface="Tahoma" panose="020B0604030504040204" pitchFamily="34" charset="0"/>
              </a:rPr>
              <a:t>None of the Financial articles use the API of Crypto Fear and Greed</a:t>
            </a:r>
          </a:p>
          <a:p>
            <a:pPr lvl="2">
              <a:buFont typeface="Courier New" panose="02070309020205020404" pitchFamily="49" charset="0"/>
              <a:buChar char="o"/>
            </a:pPr>
            <a:r>
              <a:rPr lang="en-GB" sz="1900" dirty="0">
                <a:effectLst/>
                <a:latin typeface="NewBaskerville-Bold"/>
                <a:ea typeface="Tahoma" panose="020B0604030504040204" pitchFamily="34" charset="0"/>
                <a:cs typeface="Tahoma" panose="020B0604030504040204" pitchFamily="34" charset="0"/>
              </a:rPr>
              <a:t>None use all crypto assets, only 10, maximum 15 crypto where used and not all  -&gt; Crypto total index</a:t>
            </a:r>
            <a:endParaRPr lang="en-GB" sz="1900" dirty="0">
              <a:latin typeface="NewBaskerville-Bold"/>
              <a:ea typeface="Tahoma" panose="020B0604030504040204" pitchFamily="34" charset="0"/>
              <a:cs typeface="Tahoma" panose="020B0604030504040204" pitchFamily="34" charset="0"/>
            </a:endParaRPr>
          </a:p>
          <a:p>
            <a:pPr lvl="1"/>
            <a:r>
              <a:rPr lang="en-GB" sz="2100" u="sng" dirty="0">
                <a:latin typeface="NewBaskerville-Bold"/>
                <a:ea typeface="Tahoma" panose="020B0604030504040204" pitchFamily="34" charset="0"/>
                <a:cs typeface="Tahoma" panose="020B0604030504040204" pitchFamily="34" charset="0"/>
              </a:rPr>
              <a:t>Work :</a:t>
            </a:r>
          </a:p>
          <a:p>
            <a:pPr lvl="2">
              <a:buFont typeface="Courier New" panose="02070309020205020404" pitchFamily="49" charset="0"/>
              <a:buChar char="o"/>
            </a:pPr>
            <a:r>
              <a:rPr lang="en-GB" sz="1900" dirty="0">
                <a:latin typeface="NewBaskerville-Bold"/>
                <a:ea typeface="Tahoma" panose="020B0604030504040204" pitchFamily="34" charset="0"/>
                <a:cs typeface="Tahoma" panose="020B0604030504040204" pitchFamily="34" charset="0"/>
              </a:rPr>
              <a:t>Try to find a correlation between the Price Action and the sentiment of the crowd/expert of CryptoPick</a:t>
            </a:r>
          </a:p>
          <a:p>
            <a:pPr lvl="2">
              <a:buFont typeface="Courier New" panose="02070309020205020404" pitchFamily="49" charset="0"/>
              <a:buChar char="o"/>
            </a:pPr>
            <a:r>
              <a:rPr lang="en-GB" sz="1900" dirty="0">
                <a:latin typeface="NewBaskerville-Bold"/>
                <a:ea typeface="Tahoma" panose="020B0604030504040204" pitchFamily="34" charset="0"/>
                <a:cs typeface="Tahoma" panose="020B0604030504040204" pitchFamily="34" charset="0"/>
              </a:rPr>
              <a:t>Create an Index with players prediction and Crypto Fear &amp; Greed</a:t>
            </a:r>
          </a:p>
          <a:p>
            <a:pPr lvl="2">
              <a:buFont typeface="Courier New" panose="02070309020205020404" pitchFamily="49" charset="0"/>
              <a:buChar char="o"/>
            </a:pPr>
            <a:r>
              <a:rPr lang="en-GB" sz="1900" dirty="0">
                <a:effectLst/>
                <a:latin typeface="NewBaskerville-Bold"/>
                <a:ea typeface="Tahoma" panose="020B0604030504040204" pitchFamily="34" charset="0"/>
                <a:cs typeface="Tahoma" panose="020B0604030504040204" pitchFamily="34" charset="0"/>
              </a:rPr>
              <a:t>See the impact of sentiment index of equity market (VIX, US Equity Uncertainty index, American Association Individual Investors) on the crypto market and see the possibility of hedging, like gold</a:t>
            </a:r>
            <a:endParaRPr lang="fr-FR" sz="1900" dirty="0">
              <a:effectLst/>
              <a:latin typeface="NewBaskerville-Bold"/>
              <a:ea typeface="Tahoma" panose="020B0604030504040204" pitchFamily="34" charset="0"/>
              <a:cs typeface="Tahoma" panose="020B0604030504040204" pitchFamily="34" charset="0"/>
            </a:endParaRPr>
          </a:p>
          <a:p>
            <a:pPr lvl="2">
              <a:buFont typeface="Courier New" panose="02070309020205020404" pitchFamily="49" charset="0"/>
              <a:buChar char="o"/>
            </a:pPr>
            <a:r>
              <a:rPr lang="en-GB" sz="1900" dirty="0">
                <a:latin typeface="NewBaskerville-Bold"/>
                <a:ea typeface="Tahoma" panose="020B0604030504040204" pitchFamily="34" charset="0"/>
                <a:cs typeface="Tahoma" panose="020B0604030504040204" pitchFamily="34" charset="0"/>
              </a:rPr>
              <a:t>Regression using different factors: CFG, CryptoPick, VIX, SENTIX   </a:t>
            </a:r>
            <a:endParaRPr lang="en-GB" sz="1900" dirty="0">
              <a:effectLst/>
              <a:latin typeface="NewBaskerville-Bold"/>
              <a:ea typeface="Tahoma" panose="020B0604030504040204" pitchFamily="34" charset="0"/>
              <a:cs typeface="Tahoma" panose="020B0604030504040204" pitchFamily="34" charset="0"/>
            </a:endParaRPr>
          </a:p>
          <a:p>
            <a:pPr lvl="2">
              <a:buFont typeface="Courier New" panose="02070309020205020404" pitchFamily="49" charset="0"/>
              <a:buChar char="o"/>
            </a:pPr>
            <a:r>
              <a:rPr lang="en-GB" sz="1900" dirty="0">
                <a:effectLst/>
                <a:latin typeface="NewBaskerville-Bold"/>
                <a:ea typeface="Tahoma" panose="020B0604030504040204" pitchFamily="34" charset="0"/>
                <a:cs typeface="Tahoma" panose="020B0604030504040204" pitchFamily="34" charset="0"/>
              </a:rPr>
              <a:t>Effect pre-covid, post-covid and see the difference + overall analysis</a:t>
            </a:r>
            <a:endParaRPr lang="fr-FR" sz="1900" dirty="0">
              <a:effectLst/>
              <a:latin typeface="NewBaskerville-Bold"/>
              <a:ea typeface="Tahoma" panose="020B0604030504040204" pitchFamily="34" charset="0"/>
              <a:cs typeface="Tahoma" panose="020B0604030504040204" pitchFamily="34" charset="0"/>
            </a:endParaRPr>
          </a:p>
          <a:p>
            <a:pPr lvl="2">
              <a:buFont typeface="Courier New" panose="02070309020205020404" pitchFamily="49" charset="0"/>
              <a:buChar char="o"/>
            </a:pPr>
            <a:r>
              <a:rPr lang="en-GB" sz="1900" dirty="0">
                <a:latin typeface="NewBaskerville-Bold"/>
                <a:ea typeface="Tahoma" panose="020B0604030504040204" pitchFamily="34" charset="0"/>
                <a:cs typeface="Tahoma" panose="020B0604030504040204" pitchFamily="34" charset="0"/>
              </a:rPr>
              <a:t>Using machine learning (LSTM or other) and the previous work to try to predict </a:t>
            </a:r>
            <a:br>
              <a:rPr lang="en-GB" sz="2200" dirty="0">
                <a:latin typeface="NewBaskerville-Bold"/>
                <a:ea typeface="Tahoma" panose="020B0604030504040204" pitchFamily="34" charset="0"/>
                <a:cs typeface="Tahoma" panose="020B0604030504040204" pitchFamily="34" charset="0"/>
              </a:rPr>
            </a:br>
            <a:endParaRPr lang="en-GB" sz="2200" dirty="0">
              <a:latin typeface="NewBaskerville-Bold"/>
              <a:ea typeface="Tahoma" panose="020B0604030504040204" pitchFamily="34" charset="0"/>
              <a:cs typeface="Tahoma" panose="020B0604030504040204" pitchFamily="34" charset="0"/>
            </a:endParaRPr>
          </a:p>
          <a:p>
            <a:pPr lvl="1" rtl="0"/>
            <a:endParaRPr lang="fr-FR" sz="2400" dirty="0">
              <a:latin typeface="NewBaskerville-Bold"/>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83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2" y="96166"/>
            <a:ext cx="9905998" cy="1478570"/>
          </a:xfrm>
        </p:spPr>
        <p:txBody>
          <a:bodyPr rtlCol="0">
            <a:normAutofit/>
          </a:bodyPr>
          <a:lstStyle/>
          <a:p>
            <a:pPr rtl="0"/>
            <a:r>
              <a:rPr lang="en-GB" sz="4400" dirty="0">
                <a:latin typeface="Rockwell" panose="02060603020205020403" pitchFamily="18" charset="0"/>
              </a:rPr>
              <a:t>Literature reviews</a:t>
            </a:r>
          </a:p>
        </p:txBody>
      </p:sp>
      <p:sp>
        <p:nvSpPr>
          <p:cNvPr id="3" name="Espace réservé du contenu 2">
            <a:extLst>
              <a:ext uri="{FF2B5EF4-FFF2-40B4-BE49-F238E27FC236}">
                <a16:creationId xmlns:a16="http://schemas.microsoft.com/office/drawing/2014/main" id="{143F5361-68C0-4BF5-80C8-F1E7BF92B2DB}"/>
              </a:ext>
            </a:extLst>
          </p:cNvPr>
          <p:cNvSpPr>
            <a:spLocks noGrp="1"/>
          </p:cNvSpPr>
          <p:nvPr>
            <p:ph idx="1"/>
          </p:nvPr>
        </p:nvSpPr>
        <p:spPr>
          <a:xfrm>
            <a:off x="1141412" y="1320997"/>
            <a:ext cx="10248638" cy="5852160"/>
          </a:xfrm>
        </p:spPr>
        <p:txBody>
          <a:bodyPr rtlCol="0">
            <a:noAutofit/>
          </a:bodyPr>
          <a:lstStyle/>
          <a:p>
            <a:pPr algn="l"/>
            <a:r>
              <a:rPr lang="en-GB" sz="1400" b="1" i="0" u="none" strike="noStrike" baseline="0" dirty="0">
                <a:latin typeface="NewBaskerville-Bold"/>
              </a:rPr>
              <a:t>Investor Sentiment and the Cross-Section of Stock Returns</a:t>
            </a:r>
            <a:r>
              <a:rPr lang="en-GB" sz="1400" i="1" u="none" strike="noStrike" baseline="0" dirty="0">
                <a:latin typeface="NewBaskerville-Bold"/>
              </a:rPr>
              <a:t>, Journal of Finance, </a:t>
            </a:r>
            <a:r>
              <a:rPr lang="en-GB" sz="1400" b="1" i="0" u="none" strike="noStrike" baseline="0" dirty="0">
                <a:solidFill>
                  <a:srgbClr val="FFC000"/>
                </a:solidFill>
                <a:latin typeface="NewBaskerville-Bold"/>
              </a:rPr>
              <a:t>1 </a:t>
            </a:r>
            <a:r>
              <a:rPr lang="en-GB" sz="1400" dirty="0">
                <a:effectLst/>
                <a:latin typeface="NewBaskerville-Bold"/>
                <a:ea typeface="Calibri" panose="020F0502020204030204" pitchFamily="34" charset="0"/>
              </a:rPr>
              <a:t>(when sentiment is low, the subsequent returns on stocks at both extreme are especially high relative to their unconditional average, while stocks in the middle deciles are less affected by sentiment)</a:t>
            </a:r>
            <a:endParaRPr lang="en-GB" sz="1400" b="1" i="0" u="none" strike="noStrike" baseline="0" dirty="0">
              <a:solidFill>
                <a:srgbClr val="FFC000"/>
              </a:solidFill>
              <a:latin typeface="NewBaskerville-Bold"/>
            </a:endParaRPr>
          </a:p>
          <a:p>
            <a:pPr algn="l"/>
            <a:r>
              <a:rPr lang="en-GB" sz="1400" b="1" i="0" u="none" strike="noStrike" baseline="0" dirty="0">
                <a:latin typeface="NewBaskerville-Bold"/>
              </a:rPr>
              <a:t>Giving Content to Investor Sentiment: The Role of Media in the Stock Market, </a:t>
            </a:r>
            <a:r>
              <a:rPr lang="en-GB" sz="1400" i="1" u="none" strike="noStrike" baseline="0" dirty="0">
                <a:latin typeface="NewBaskerville-Bold"/>
              </a:rPr>
              <a:t>Journal of Finance,</a:t>
            </a:r>
            <a:r>
              <a:rPr lang="en-GB" sz="1400" b="1" i="0" u="none" strike="noStrike" baseline="0" dirty="0">
                <a:latin typeface="NewBaskerville-Bold"/>
              </a:rPr>
              <a:t> </a:t>
            </a:r>
            <a:r>
              <a:rPr lang="en-GB" sz="1400" b="1" i="0" u="none" strike="noStrike" baseline="0" dirty="0">
                <a:solidFill>
                  <a:srgbClr val="FFC000"/>
                </a:solidFill>
                <a:latin typeface="NewBaskerville-Bold"/>
              </a:rPr>
              <a:t>1</a:t>
            </a:r>
            <a:r>
              <a:rPr lang="en-GB" sz="1400" dirty="0">
                <a:effectLst/>
                <a:latin typeface="NewBaskerville-Bold"/>
                <a:ea typeface="Calibri" panose="020F0502020204030204" pitchFamily="34" charset="0"/>
                <a:cs typeface="Times New Roman" panose="02020603050405020304" pitchFamily="18" charset="0"/>
              </a:rPr>
              <a:t> (stocks of low capitalization, younger, unprofitable, high-volatility, non–dividend paying, growth companies or stocks of firms in financial distress are likely to be disproportionately sensitive to broad waves of investor sentiment)</a:t>
            </a:r>
            <a:endParaRPr lang="en-GB" sz="1400" b="1" i="0" u="none" strike="noStrike" baseline="0" dirty="0">
              <a:solidFill>
                <a:srgbClr val="FFC000"/>
              </a:solidFill>
              <a:latin typeface="NewBaskerville-Bold"/>
            </a:endParaRPr>
          </a:p>
          <a:p>
            <a:r>
              <a:rPr lang="en-GB" sz="1400" b="1" i="0" u="none" strike="noStrike" baseline="0" dirty="0">
                <a:latin typeface="NewBaskerville-Bold"/>
              </a:rPr>
              <a:t>Is Bitcoin Really Untethered ? </a:t>
            </a:r>
            <a:r>
              <a:rPr lang="en-GB" sz="1400" i="1" u="none" strike="noStrike" baseline="0" dirty="0">
                <a:latin typeface="NewBaskerville-Bold"/>
              </a:rPr>
              <a:t>Journal of Finance</a:t>
            </a:r>
            <a:r>
              <a:rPr lang="en-GB" sz="1400" b="1" i="0" u="none" strike="noStrike" baseline="0" dirty="0">
                <a:latin typeface="NewBaskerville-Bold"/>
              </a:rPr>
              <a:t>, </a:t>
            </a:r>
            <a:r>
              <a:rPr lang="en-GB" sz="1400" b="1" i="0" u="none" strike="noStrike" baseline="0" dirty="0">
                <a:solidFill>
                  <a:srgbClr val="FFC000"/>
                </a:solidFill>
                <a:latin typeface="NewBaskerville-Bold"/>
              </a:rPr>
              <a:t>1 </a:t>
            </a:r>
            <a:r>
              <a:rPr lang="en-GB" sz="1400" dirty="0">
                <a:effectLst/>
                <a:latin typeface="NewBaskerville-Bold"/>
                <a:ea typeface="Calibri" panose="020F0502020204030204" pitchFamily="34" charset="0"/>
                <a:cs typeface="Calibri" panose="020F0502020204030204" pitchFamily="34" charset="0"/>
              </a:rPr>
              <a:t>(BTC Price is manipulated by one address)</a:t>
            </a:r>
          </a:p>
          <a:p>
            <a:r>
              <a:rPr lang="en-GB" sz="1400" b="1" i="0" u="none" strike="noStrike" baseline="0" dirty="0">
                <a:latin typeface="NewBaskerville-Bold"/>
              </a:rPr>
              <a:t>Investor Sentiment in the Stock Market</a:t>
            </a:r>
            <a:r>
              <a:rPr lang="en-GB" sz="1400" i="1" u="none" strike="noStrike" baseline="0" dirty="0">
                <a:latin typeface="NewBaskerville-Bold"/>
              </a:rPr>
              <a:t>, Journal of Economic Perspectives</a:t>
            </a:r>
            <a:r>
              <a:rPr lang="en-GB" sz="1400" b="1" i="0" u="none" strike="noStrike" baseline="0" dirty="0">
                <a:latin typeface="NewBaskerville-Bold"/>
              </a:rPr>
              <a:t>, </a:t>
            </a:r>
            <a:r>
              <a:rPr lang="en-GB" sz="1400" b="1" i="0" u="none" strike="noStrike" baseline="0" dirty="0">
                <a:solidFill>
                  <a:srgbClr val="FFC000"/>
                </a:solidFill>
                <a:latin typeface="NewBaskerville-Bold"/>
              </a:rPr>
              <a:t>1</a:t>
            </a:r>
          </a:p>
          <a:p>
            <a:r>
              <a:rPr lang="en-GB" sz="1400" b="1" i="0" u="none" strike="noStrike" baseline="0" dirty="0">
                <a:latin typeface="NewBaskerville-Bold"/>
              </a:rPr>
              <a:t>Analysis of Bitcoin prices using market and sentiment variables, </a:t>
            </a:r>
            <a:r>
              <a:rPr lang="en-GB" sz="1400" i="1" u="none" strike="noStrike" baseline="0" dirty="0">
                <a:latin typeface="NewBaskerville-Bold"/>
              </a:rPr>
              <a:t>World Economy</a:t>
            </a:r>
            <a:r>
              <a:rPr lang="en-GB" sz="1400" b="1" i="0" u="none" strike="noStrike" baseline="0" dirty="0">
                <a:latin typeface="NewBaskerville-Bold"/>
              </a:rPr>
              <a:t>, </a:t>
            </a:r>
            <a:r>
              <a:rPr lang="en-GB" sz="1400" b="1" i="0" u="none" strike="noStrike" baseline="0" dirty="0">
                <a:solidFill>
                  <a:srgbClr val="FFC000"/>
                </a:solidFill>
                <a:latin typeface="NewBaskerville-Bold"/>
              </a:rPr>
              <a:t>2 </a:t>
            </a:r>
            <a:r>
              <a:rPr lang="en-GB" sz="1400" dirty="0">
                <a:effectLst/>
                <a:latin typeface="NewBaskerville-Bold"/>
                <a:ea typeface="Calibri" panose="020F0502020204030204" pitchFamily="34" charset="0"/>
                <a:cs typeface="Times New Roman" panose="02020603050405020304" pitchFamily="18" charset="0"/>
              </a:rPr>
              <a:t>(The S&amp;P 500 index has a positive effect on the fundamental value of Bitcoin prices and the gold spot price and the fear index have a negative effect.)</a:t>
            </a:r>
            <a:endParaRPr lang="en-GB" sz="1400" b="1" i="0" u="none" strike="noStrike" baseline="0" dirty="0">
              <a:solidFill>
                <a:srgbClr val="FFC000"/>
              </a:solidFill>
              <a:latin typeface="NewBaskerville-Bold"/>
            </a:endParaRPr>
          </a:p>
          <a:p>
            <a:pPr algn="l"/>
            <a:r>
              <a:rPr lang="en-GB" sz="1400" b="1" i="0" u="none" strike="noStrike" baseline="0" dirty="0">
                <a:latin typeface="NewBaskerville-Bold"/>
              </a:rPr>
              <a:t>The predictive power of public Twitter sentiment for forecasting cryptocurrency prices</a:t>
            </a:r>
            <a:r>
              <a:rPr lang="en-GB" sz="1400" i="1" u="none" strike="noStrike" baseline="0" dirty="0">
                <a:latin typeface="NewBaskerville-Bold"/>
              </a:rPr>
              <a:t>, Journal of Inter. Financial Markets, Institutions &amp; Money</a:t>
            </a:r>
            <a:r>
              <a:rPr lang="en-GB" sz="1400" b="1" i="0" u="none" strike="noStrike" baseline="0" dirty="0">
                <a:latin typeface="NewBaskerville-Bold"/>
              </a:rPr>
              <a:t>, </a:t>
            </a:r>
            <a:r>
              <a:rPr lang="en-GB" sz="1400" b="1" i="0" u="none" strike="noStrike" baseline="0" dirty="0">
                <a:solidFill>
                  <a:srgbClr val="FFC000"/>
                </a:solidFill>
                <a:latin typeface="NewBaskerville-Bold"/>
              </a:rPr>
              <a:t>3 </a:t>
            </a:r>
            <a:r>
              <a:rPr lang="en-GB" sz="1400" dirty="0">
                <a:effectLst/>
                <a:latin typeface="NewBaskerville-Bold"/>
                <a:ea typeface="Calibri" panose="020F0502020204030204" pitchFamily="34" charset="0"/>
                <a:cs typeface="Times New Roman" panose="02020603050405020304" pitchFamily="18" charset="0"/>
              </a:rPr>
              <a:t>(Twitter sentiment can be used to predict the price returns of Bitcoin, Bitcoin Cash and Litecoin)</a:t>
            </a:r>
            <a:endParaRPr lang="en-GB" sz="1400" b="1" i="0" u="none" strike="noStrike" baseline="0" dirty="0">
              <a:solidFill>
                <a:srgbClr val="FFC000"/>
              </a:solidFill>
              <a:latin typeface="NewBaskerville-Bold"/>
            </a:endParaRPr>
          </a:p>
          <a:p>
            <a:r>
              <a:rPr lang="en-GB" sz="1400" b="1" i="0" u="none" strike="noStrike" baseline="0" dirty="0">
                <a:latin typeface="NewBaskerville-Bold"/>
              </a:rPr>
              <a:t>On cryptocurrencies as an independent asset class: Long-horizon and COVID-19 pandemic era decoupling from global sentiments, </a:t>
            </a:r>
            <a:r>
              <a:rPr lang="en-GB" sz="1400" i="1" u="none" strike="noStrike" baseline="0" dirty="0">
                <a:latin typeface="NewBaskerville-Bold"/>
              </a:rPr>
              <a:t>Finance Research letters</a:t>
            </a:r>
            <a:r>
              <a:rPr lang="en-GB" sz="1400" b="1" i="0" u="none" strike="noStrike" baseline="0" dirty="0">
                <a:latin typeface="NewBaskerville-Bold"/>
              </a:rPr>
              <a:t>, </a:t>
            </a:r>
            <a:r>
              <a:rPr lang="en-GB" sz="1400" b="1" i="0" u="none" strike="noStrike" baseline="0" dirty="0">
                <a:solidFill>
                  <a:srgbClr val="FFC000"/>
                </a:solidFill>
                <a:latin typeface="NewBaskerville-Bold"/>
              </a:rPr>
              <a:t>3 </a:t>
            </a:r>
            <a:r>
              <a:rPr lang="en-GB" sz="1400" dirty="0">
                <a:effectLst/>
                <a:latin typeface="NewBaskerville-Bold"/>
                <a:ea typeface="Calibri" panose="020F0502020204030204" pitchFamily="34" charset="0"/>
                <a:cs typeface="Charis SIL"/>
              </a:rPr>
              <a:t>(Crypto as decoupled asset class</a:t>
            </a:r>
            <a:r>
              <a:rPr lang="fr-FR" sz="1400" dirty="0">
                <a:latin typeface="NewBaskerville-Bold"/>
                <a:ea typeface="Calibri" panose="020F0502020204030204" pitchFamily="34" charset="0"/>
                <a:cs typeface="Charis SIL"/>
              </a:rPr>
              <a:t>)</a:t>
            </a:r>
            <a:endParaRPr lang="en-GB" sz="1400" b="1" i="0" u="none" strike="noStrike" baseline="0" dirty="0">
              <a:latin typeface="NewBaskerville-Bold"/>
            </a:endParaRPr>
          </a:p>
          <a:p>
            <a:r>
              <a:rPr lang="en-GB" sz="1400" b="1" i="0" u="none" strike="noStrike" baseline="0" dirty="0">
                <a:latin typeface="NewBaskerville-Bold"/>
              </a:rPr>
              <a:t>Does Sentiment Impact Cryptocurrency?, </a:t>
            </a:r>
            <a:r>
              <a:rPr lang="en-GB" sz="1400" i="1" u="none" strike="noStrike" baseline="0" dirty="0">
                <a:latin typeface="NewBaskerville-Bold"/>
              </a:rPr>
              <a:t>Journal of Behavioural Finance</a:t>
            </a:r>
            <a:r>
              <a:rPr lang="en-GB" sz="1400" b="1" i="0" u="none" strike="noStrike" baseline="0" dirty="0">
                <a:latin typeface="NewBaskerville-Bold"/>
              </a:rPr>
              <a:t>, </a:t>
            </a:r>
            <a:r>
              <a:rPr lang="en-GB" sz="1400" b="1" i="0" u="none" strike="noStrike" baseline="0" dirty="0">
                <a:solidFill>
                  <a:srgbClr val="FFC000"/>
                </a:solidFill>
                <a:latin typeface="NewBaskerville-Bold"/>
              </a:rPr>
              <a:t>NR </a:t>
            </a:r>
            <a:r>
              <a:rPr lang="en-GB" sz="1400" dirty="0">
                <a:effectLst/>
                <a:latin typeface="NewBaskerville-Bold"/>
                <a:ea typeface="Calibri" panose="020F0502020204030204" pitchFamily="34" charset="0"/>
                <a:cs typeface="Charis SIL"/>
              </a:rPr>
              <a:t>(When the investor sentiment is exceptionally pessimistic or optimistic, there is a possibility of extreme movement in the prices)</a:t>
            </a:r>
            <a:endParaRPr lang="en-GB" sz="1400" b="1" i="0" u="none" strike="noStrike" baseline="0" dirty="0">
              <a:solidFill>
                <a:srgbClr val="FFC000"/>
              </a:solidFill>
              <a:latin typeface="NewBaskerville-Bold"/>
            </a:endParaRPr>
          </a:p>
          <a:p>
            <a:pPr algn="l"/>
            <a:r>
              <a:rPr lang="en-GB" sz="1400" b="1" dirty="0">
                <a:latin typeface="NewBaskerville-Bold"/>
                <a:ea typeface="Tahoma" panose="020B0604030504040204" pitchFamily="34" charset="0"/>
                <a:cs typeface="Tahoma" panose="020B0604030504040204" pitchFamily="34" charset="0"/>
              </a:rPr>
              <a:t>And others …</a:t>
            </a:r>
            <a:endParaRPr lang="fr-FR" sz="1400" b="1" dirty="0">
              <a:latin typeface="NewBaskerville-Bold"/>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5105DC6D-CD15-480E-9F83-B69FB1871356}"/>
              </a:ext>
            </a:extLst>
          </p:cNvPr>
          <p:cNvSpPr txBox="1"/>
          <p:nvPr/>
        </p:nvSpPr>
        <p:spPr>
          <a:xfrm>
            <a:off x="8924544" y="466119"/>
            <a:ext cx="1901952" cy="369332"/>
          </a:xfrm>
          <a:prstGeom prst="rect">
            <a:avLst/>
          </a:prstGeom>
          <a:noFill/>
        </p:spPr>
        <p:txBody>
          <a:bodyPr wrap="square" rtlCol="0">
            <a:spAutoFit/>
          </a:bodyPr>
          <a:lstStyle/>
          <a:p>
            <a:r>
              <a:rPr lang="en-GB" dirty="0"/>
              <a:t>Ranking : </a:t>
            </a:r>
            <a:r>
              <a:rPr lang="en-GB" dirty="0">
                <a:solidFill>
                  <a:srgbClr val="FFC000"/>
                </a:solidFill>
              </a:rPr>
              <a:t>CNRS</a:t>
            </a:r>
          </a:p>
        </p:txBody>
      </p:sp>
    </p:spTree>
    <p:extLst>
      <p:ext uri="{BB962C8B-B14F-4D97-AF65-F5344CB8AC3E}">
        <p14:creationId xmlns:p14="http://schemas.microsoft.com/office/powerpoint/2010/main" val="2919556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4_TF77815013" id="{1E63A3F3-EF3D-4FBB-9BC6-FF1129928CC1}" vid="{D390F830-A480-4B13-B3B6-57818ECCAE2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Cycle problèmesolution </Template>
  <TotalTime>5220</TotalTime>
  <Words>631</Words>
  <Application>Microsoft Office PowerPoint</Application>
  <PresentationFormat>Grand écran</PresentationFormat>
  <Paragraphs>65</Paragraphs>
  <Slides>7</Slides>
  <Notes>7</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7</vt:i4>
      </vt:variant>
    </vt:vector>
  </HeadingPairs>
  <TitlesOfParts>
    <vt:vector size="17" baseType="lpstr">
      <vt:lpstr>Arial</vt:lpstr>
      <vt:lpstr>Calibri</vt:lpstr>
      <vt:lpstr>Cambria Math</vt:lpstr>
      <vt:lpstr>Courier New</vt:lpstr>
      <vt:lpstr>NewBaskerville-Bold</vt:lpstr>
      <vt:lpstr>Rockwell</vt:lpstr>
      <vt:lpstr>Tahoma</vt:lpstr>
      <vt:lpstr>Tw Cen MT</vt:lpstr>
      <vt:lpstr>Wingdings</vt:lpstr>
      <vt:lpstr>Circuit</vt:lpstr>
      <vt:lpstr>Master thesis presentation</vt:lpstr>
      <vt:lpstr>Research question</vt:lpstr>
      <vt:lpstr>Themes</vt:lpstr>
      <vt:lpstr>Data</vt:lpstr>
      <vt:lpstr>Methodology</vt:lpstr>
      <vt:lpstr>Contribution</vt:lpstr>
      <vt:lpstr>Literature reviews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&lt;Insérez le titre du problème&gt;</dc:title>
  <dc:creator>Thomas SADURNI</dc:creator>
  <cp:lastModifiedBy>Thomas SADURNI</cp:lastModifiedBy>
  <cp:revision>39</cp:revision>
  <dcterms:created xsi:type="dcterms:W3CDTF">2021-11-29T08:50:46Z</dcterms:created>
  <dcterms:modified xsi:type="dcterms:W3CDTF">2021-12-06T10:51:02Z</dcterms:modified>
</cp:coreProperties>
</file>