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BF0D4-0ABE-B64E-B57B-A8CE93C7E1B1}" type="datetimeFigureOut">
              <a:rPr lang="en-NL" smtClean="0"/>
              <a:t>14/02/2022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206E5-DAA5-D44D-8894-D14F62F3E4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11532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206E5-DAA5-D44D-8894-D14F62F3E44C}" type="slidenum">
              <a:rPr lang="en-NL" smtClean="0"/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44762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206E5-DAA5-D44D-8894-D14F62F3E44C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61826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206E5-DAA5-D44D-8894-D14F62F3E44C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14371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206E5-DAA5-D44D-8894-D14F62F3E44C}" type="slidenum">
              <a:rPr lang="en-NL" smtClean="0"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13524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662E-FAF4-44BC-88B5-85A7CBFB6D30}" type="datetime1">
              <a:rPr lang="en-US" smtClean="0"/>
              <a:pPr/>
              <a:t>2/14/22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41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2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24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2/14/22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707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2/14/22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648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2/14/22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0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2/14/22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98421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2/14/22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6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2/14/22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96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2/14/22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00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8AC6A5B-8AE7-4A41-B5A7-9ADC6686DC18}" type="datetime1">
              <a:rPr lang="en-US" smtClean="0"/>
              <a:t>2/14/22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28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2/14/22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333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3D rendering of a yellow line graph">
            <a:extLst>
              <a:ext uri="{FF2B5EF4-FFF2-40B4-BE49-F238E27FC236}">
                <a16:creationId xmlns:a16="http://schemas.microsoft.com/office/drawing/2014/main" id="{C642E45F-8193-4E39-81BB-60491B86F2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11135" r="-1" b="4590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23DDC8-005F-7B46-A89A-7AD3E9845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GB" dirty="0"/>
              <a:t>Size, Value, and Momentum in Developed Country Equity Returns: Macroeconomic and Liquidity Exposures</a:t>
            </a:r>
            <a:endParaRPr lang="en-NL" sz="5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BB3456-C5FC-E343-AC31-1E929DB21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pPr algn="l"/>
            <a:r>
              <a:rPr lang="en-NL" sz="2200" dirty="0">
                <a:solidFill>
                  <a:srgbClr val="FFFFFF"/>
                </a:solidFill>
              </a:rPr>
              <a:t>Group members: Ernest Timkin</a:t>
            </a:r>
          </a:p>
          <a:p>
            <a:pPr algn="l"/>
            <a:r>
              <a:rPr lang="en-NL" sz="2200" dirty="0">
                <a:solidFill>
                  <a:srgbClr val="FFFFFF"/>
                </a:solidFill>
              </a:rPr>
              <a:t>		   Thomas Sadurni</a:t>
            </a:r>
          </a:p>
        </p:txBody>
      </p:sp>
    </p:spTree>
    <p:extLst>
      <p:ext uri="{BB962C8B-B14F-4D97-AF65-F5344CB8AC3E}">
        <p14:creationId xmlns:p14="http://schemas.microsoft.com/office/powerpoint/2010/main" val="524831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FE6148-4293-B447-8D37-F1120A9CE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NL" sz="2100">
                <a:solidFill>
                  <a:srgbClr val="FFFFFF"/>
                </a:solidFill>
              </a:rPr>
              <a:t>Strategy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08E6E-1E7D-FD4C-AC83-BABA9C6F5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6" y="1061545"/>
            <a:ext cx="5286512" cy="4446927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NL" b="1" dirty="0"/>
              <a:t>Key Idea</a:t>
            </a:r>
            <a:r>
              <a:rPr lang="en-NL" dirty="0"/>
              <a:t> is </a:t>
            </a:r>
            <a:r>
              <a:rPr lang="en-GB" dirty="0"/>
              <a:t>to see whether combining value and momentum strategies can add benefits to investors by running regressions and checking for:</a:t>
            </a:r>
          </a:p>
          <a:p>
            <a:pPr marL="342900" indent="-342900" algn="just">
              <a:buAutoNum type="arabicParenR"/>
            </a:pPr>
            <a:r>
              <a:rPr lang="en-GB" dirty="0"/>
              <a:t>Big and small capitalisation stocks</a:t>
            </a:r>
          </a:p>
          <a:p>
            <a:pPr marL="342900" indent="-342900" algn="just">
              <a:buAutoNum type="arabicParenR"/>
            </a:pPr>
            <a:r>
              <a:rPr lang="en-GB" dirty="0"/>
              <a:t>Value and momentum in the same country</a:t>
            </a:r>
          </a:p>
          <a:p>
            <a:pPr marL="342900" indent="-342900" algn="just">
              <a:buAutoNum type="arabicParenR"/>
            </a:pPr>
            <a:r>
              <a:rPr lang="en-GB" dirty="0"/>
              <a:t>Value factor in one country and momentum factor in another country</a:t>
            </a:r>
          </a:p>
          <a:p>
            <a:pPr marL="342900" indent="-342900" algn="just">
              <a:buAutoNum type="arabicParenR"/>
            </a:pPr>
            <a:r>
              <a:rPr lang="en-GB" dirty="0"/>
              <a:t>Country value and momentum returns with respect to the Capital Asset Pricing model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59892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FE6148-4293-B447-8D37-F1120A9CE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NL" sz="2100">
                <a:solidFill>
                  <a:srgbClr val="FFFFFF"/>
                </a:solidFill>
              </a:rPr>
              <a:t>Strategy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08E6E-1E7D-FD4C-AC83-BABA9C6F5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061545"/>
            <a:ext cx="5948663" cy="5044965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GB" b="1" dirty="0"/>
              <a:t>Simple Strategy </a:t>
            </a:r>
            <a:r>
              <a:rPr lang="en-GB" dirty="0"/>
              <a:t>is a combination of value and momentum strategies by removing:</a:t>
            </a:r>
          </a:p>
          <a:p>
            <a:pPr marL="342900" indent="-342900" algn="just">
              <a:buAutoNum type="arabicParenR"/>
            </a:pPr>
            <a:r>
              <a:rPr lang="en-GB" dirty="0"/>
              <a:t>Low momentum stocks from the long position in high B/M stocks</a:t>
            </a:r>
          </a:p>
          <a:p>
            <a:pPr marL="342900" indent="-342900" algn="just">
              <a:buAutoNum type="arabicParenR"/>
            </a:pPr>
            <a:r>
              <a:rPr lang="en-GB" dirty="0"/>
              <a:t>High momentum stocks from the short position in low B/M stocks</a:t>
            </a:r>
          </a:p>
          <a:p>
            <a:pPr marL="0" indent="0" algn="just">
              <a:buNone/>
            </a:pPr>
            <a:r>
              <a:rPr lang="en-GB" b="1" dirty="0"/>
              <a:t>Indicative Strategy Performance:</a:t>
            </a:r>
          </a:p>
          <a:p>
            <a:pPr marL="342900" indent="-342900" algn="just">
              <a:buAutoNum type="arabicParenR"/>
            </a:pPr>
            <a:r>
              <a:rPr lang="en-GB" dirty="0"/>
              <a:t>Smaller big stock value and momentum premia can be offset by lower transaction costs and more negative correlations relative to the small stocks</a:t>
            </a:r>
          </a:p>
          <a:p>
            <a:pPr marL="342900" indent="-342900" algn="just">
              <a:buAutoNum type="arabicParenR"/>
            </a:pPr>
            <a:r>
              <a:rPr lang="en-GB" dirty="0"/>
              <a:t>Combination portfolio volatilities are lower due to the negative correlations</a:t>
            </a:r>
          </a:p>
          <a:p>
            <a:pPr marL="342900" indent="-342900" algn="just">
              <a:buFont typeface="Arial" panose="020B0604020202020204" pitchFamily="34" charset="0"/>
              <a:buAutoNum type="arabicParenR"/>
            </a:pPr>
            <a:r>
              <a:rPr lang="en-GB" dirty="0"/>
              <a:t>If a stock has been doing well over the last year, it is included in a long position in the momentum portfolio and in a short position in the value portfolio.</a:t>
            </a:r>
          </a:p>
          <a:p>
            <a:pPr marL="0" indent="0" algn="just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009190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71C3D0-F932-4E4C-9C42-C554A3206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NL" sz="3000">
                <a:solidFill>
                  <a:srgbClr val="FFFFFF"/>
                </a:solidFill>
              </a:rPr>
              <a:t>Intuition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5E673-B383-F34F-A940-AACF8D9B2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4" y="1402080"/>
            <a:ext cx="5507229" cy="40538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NL" b="1" dirty="0"/>
              <a:t>Why does the return effect exist / not arbitraged away?</a:t>
            </a:r>
          </a:p>
          <a:p>
            <a:pPr>
              <a:buFontTx/>
              <a:buChar char="-"/>
            </a:pPr>
            <a:r>
              <a:rPr lang="en-NL" dirty="0"/>
              <a:t>Negative correlation and diversification</a:t>
            </a:r>
          </a:p>
          <a:p>
            <a:pPr>
              <a:buFontTx/>
              <a:buChar char="-"/>
            </a:pPr>
            <a:r>
              <a:rPr lang="en-NL" dirty="0"/>
              <a:t>Market is not completely efficient</a:t>
            </a:r>
          </a:p>
          <a:p>
            <a:pPr>
              <a:buFontTx/>
              <a:buChar char="-"/>
            </a:pPr>
            <a:r>
              <a:rPr lang="en-NL" dirty="0"/>
              <a:t>Compensation for the risk beared by momentum investors</a:t>
            </a:r>
          </a:p>
          <a:p>
            <a:pPr>
              <a:buFontTx/>
              <a:buChar char="-"/>
            </a:pPr>
            <a:r>
              <a:rPr lang="en-NL" dirty="0"/>
              <a:t>Behavioral biases (investor herding, investor over and under reaction, confirmation bias)</a:t>
            </a:r>
          </a:p>
        </p:txBody>
      </p:sp>
    </p:spTree>
    <p:extLst>
      <p:ext uri="{BB962C8B-B14F-4D97-AF65-F5344CB8AC3E}">
        <p14:creationId xmlns:p14="http://schemas.microsoft.com/office/powerpoint/2010/main" val="2671066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71C3D0-F932-4E4C-9C42-C554A3206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GB" sz="3000" dirty="0">
                <a:solidFill>
                  <a:srgbClr val="FFFFFF"/>
                </a:solidFill>
              </a:rPr>
              <a:t>M</a:t>
            </a:r>
            <a:r>
              <a:rPr lang="en-NL" sz="3000" dirty="0">
                <a:solidFill>
                  <a:srgbClr val="FFFFFF"/>
                </a:solidFill>
              </a:rPr>
              <a:t>etric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5E673-B383-F34F-A940-AACF8D9B2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3018" y="315310"/>
            <a:ext cx="6306016" cy="5234152"/>
          </a:xfrm>
        </p:spPr>
        <p:txBody>
          <a:bodyPr anchor="ctr">
            <a:normAutofit fontScale="77500" lnSpcReduction="20000"/>
          </a:bodyPr>
          <a:lstStyle/>
          <a:p>
            <a:pPr marL="0" indent="0">
              <a:buNone/>
            </a:pPr>
            <a:r>
              <a:rPr lang="en-NL" b="1" dirty="0"/>
              <a:t>Metric Defenition</a:t>
            </a:r>
          </a:p>
          <a:p>
            <a:pPr>
              <a:buFontTx/>
              <a:buChar char="-"/>
            </a:pPr>
            <a:r>
              <a:rPr lang="en-GB" dirty="0"/>
              <a:t>Firm monthly return data from January 1990 to March 2012</a:t>
            </a:r>
          </a:p>
          <a:p>
            <a:pPr>
              <a:buFontTx/>
              <a:buChar char="-"/>
            </a:pPr>
            <a:r>
              <a:rPr lang="en-GB" dirty="0"/>
              <a:t>14 525 firms</a:t>
            </a:r>
          </a:p>
          <a:p>
            <a:pPr>
              <a:buFontTx/>
              <a:buChar char="-"/>
            </a:pPr>
            <a:r>
              <a:rPr lang="en-GB" dirty="0"/>
              <a:t>GDP of 23 countries</a:t>
            </a:r>
          </a:p>
          <a:p>
            <a:pPr>
              <a:buFontTx/>
              <a:buChar char="-"/>
            </a:pPr>
            <a:r>
              <a:rPr lang="en-GB" dirty="0"/>
              <a:t>Liquidity variables: VIX, LIBOR, US TED Spread, average interbank rate for G7 countries</a:t>
            </a:r>
          </a:p>
          <a:p>
            <a:pPr>
              <a:buFontTx/>
              <a:buChar char="-"/>
            </a:pPr>
            <a:r>
              <a:rPr lang="en-GB" dirty="0"/>
              <a:t>Credit risk variables: Aaa and Baa minus the 10-year constant maturity U.S. Treasury rate</a:t>
            </a:r>
          </a:p>
          <a:p>
            <a:pPr marL="0" indent="0">
              <a:buNone/>
            </a:pPr>
            <a:r>
              <a:rPr lang="en-GB" b="1" dirty="0"/>
              <a:t>Overview of the method</a:t>
            </a:r>
          </a:p>
          <a:p>
            <a:pPr marL="0" indent="0">
              <a:buNone/>
            </a:pPr>
            <a:r>
              <a:rPr lang="en-GB" dirty="0"/>
              <a:t>1) Calculating asset pricing factors:</a:t>
            </a:r>
          </a:p>
          <a:p>
            <a:pPr marL="0" indent="0">
              <a:buNone/>
            </a:pPr>
            <a:r>
              <a:rPr lang="en-GB" dirty="0"/>
              <a:t>    - Market factor</a:t>
            </a:r>
          </a:p>
          <a:p>
            <a:pPr marL="0" indent="0">
              <a:buNone/>
            </a:pPr>
            <a:r>
              <a:rPr lang="en-GB" dirty="0"/>
              <a:t>    - SMB (small minus big): the difference between returns of small and big stocks  protfolios</a:t>
            </a:r>
          </a:p>
          <a:p>
            <a:pPr marL="0" indent="0">
              <a:buNone/>
            </a:pPr>
            <a:r>
              <a:rPr lang="en-GB" dirty="0"/>
              <a:t>    - HML (high minus low): equally-weighted HMLs (SV – SG) and HMLb (BV– BG)</a:t>
            </a:r>
          </a:p>
          <a:p>
            <a:pPr marL="0" indent="0">
              <a:buNone/>
            </a:pPr>
            <a:r>
              <a:rPr lang="en-GB" dirty="0"/>
              <a:t>    - WML (momentum factor)</a:t>
            </a:r>
          </a:p>
          <a:p>
            <a:pPr marL="0" indent="0">
              <a:buNone/>
            </a:pPr>
            <a:r>
              <a:rPr lang="en-GB" dirty="0"/>
              <a:t>2) Constructing 6 value weighted portfolios</a:t>
            </a:r>
          </a:p>
          <a:p>
            <a:pPr marL="0" indent="0">
              <a:buNone/>
            </a:pPr>
            <a:r>
              <a:rPr lang="en-GB" dirty="0"/>
              <a:t>3) Running the regression to measure macroeconomic risk exposure</a:t>
            </a:r>
          </a:p>
          <a:p>
            <a:pPr marL="0" indent="0">
              <a:buNone/>
            </a:pPr>
            <a:r>
              <a:rPr lang="en-GB" dirty="0"/>
              <a:t>4) Robustness check (consumption growth instead of GDP growth)</a:t>
            </a:r>
            <a:endParaRPr lang="en-NL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1469993-238B-0841-ABFF-B38F4F391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135" y="5602014"/>
            <a:ext cx="6666441" cy="61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6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71C3D0-F932-4E4C-9C42-C554A3206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Key findings</a:t>
            </a:r>
            <a:endParaRPr lang="en-NL" sz="3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5E673-B383-F34F-A940-AACF8D9B2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3529" y="893380"/>
            <a:ext cx="6242954" cy="5129048"/>
          </a:xfrm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n-NL" b="1" dirty="0"/>
              <a:t>What do we learn?</a:t>
            </a:r>
          </a:p>
          <a:p>
            <a:pPr marL="342900" indent="-342900">
              <a:buFont typeface="Arial" panose="020B0604020202020204" pitchFamily="34" charset="0"/>
              <a:buAutoNum type="arabicParenR"/>
            </a:pPr>
            <a:r>
              <a:rPr lang="en-GB" dirty="0"/>
              <a:t>Value and momentum strategy yield better diversification benefits</a:t>
            </a:r>
            <a:endParaRPr lang="en-NL" dirty="0"/>
          </a:p>
          <a:p>
            <a:pPr marL="342900" indent="-342900">
              <a:buAutoNum type="arabicParenR"/>
            </a:pPr>
            <a:r>
              <a:rPr lang="en-NL" dirty="0"/>
              <a:t>During </a:t>
            </a:r>
            <a:r>
              <a:rPr lang="en-GB" dirty="0"/>
              <a:t>periods of poor funding liquidity, momentum returns exhibit little sensitivity</a:t>
            </a:r>
          </a:p>
          <a:p>
            <a:pPr marL="342900" indent="-342900">
              <a:buAutoNum type="arabicParenR"/>
            </a:pPr>
            <a:r>
              <a:rPr lang="en-GB" dirty="0"/>
              <a:t>Value and momentum returns are high when the transaction costs are low</a:t>
            </a:r>
          </a:p>
          <a:p>
            <a:pPr marL="342900" indent="-342900">
              <a:buAutoNum type="arabicParenR"/>
            </a:pPr>
            <a:r>
              <a:rPr lang="en-GB" dirty="0"/>
              <a:t>Value and momentum are negatively correlated more in up markets and more for large capitalisation stocks</a:t>
            </a:r>
          </a:p>
          <a:p>
            <a:pPr marL="342900" indent="-342900">
              <a:buAutoNum type="arabicParenR"/>
            </a:pPr>
            <a:r>
              <a:rPr lang="en-GB" dirty="0"/>
              <a:t>Momentum returns are higher when future GDP growth is lower = momentum strategies are good hedges against low future economic growth</a:t>
            </a:r>
          </a:p>
          <a:p>
            <a:pPr marL="0" indent="0">
              <a:buNone/>
            </a:pPr>
            <a:r>
              <a:rPr lang="en-NL" b="1" dirty="0"/>
              <a:t>Why this is important?</a:t>
            </a:r>
          </a:p>
          <a:p>
            <a:pPr marL="342900" indent="-342900">
              <a:buAutoNum type="arabicParenR"/>
            </a:pPr>
            <a:r>
              <a:rPr lang="en-GB" dirty="0"/>
              <a:t>Due to the negative correlations, combination portfolio volatility is lower</a:t>
            </a:r>
          </a:p>
          <a:p>
            <a:pPr marL="342900" indent="-342900">
              <a:buAutoNum type="arabicParenR"/>
            </a:pPr>
            <a:r>
              <a:rPr lang="en-GB" dirty="0"/>
              <a:t>Investors who care primarily about U.S. GDP growth can still pursue European value opportunities</a:t>
            </a:r>
          </a:p>
          <a:p>
            <a:pPr marL="342900" indent="-342900">
              <a:buAutoNum type="arabicParenR"/>
            </a:pPr>
            <a:r>
              <a:rPr lang="en-GB" dirty="0"/>
              <a:t>The combination of strategies and international portfolios reduce risk and capture higher returns</a:t>
            </a:r>
          </a:p>
          <a:p>
            <a:pPr marL="342900" indent="-342900">
              <a:buAutoNum type="arabicParenR"/>
            </a:pPr>
            <a:r>
              <a:rPr lang="en-GB" dirty="0"/>
              <a:t>Stock market and funding liquidity have an impact on momentum and value strategies’ returns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927720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71C3D0-F932-4E4C-9C42-C554A3206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700" dirty="0">
                <a:solidFill>
                  <a:srgbClr val="FFFFFF"/>
                </a:solidFill>
              </a:rPr>
              <a:t>Critical assessment</a:t>
            </a:r>
            <a:endParaRPr lang="en-NL" sz="27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5E673-B383-F34F-A940-AACF8D9B2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234" y="472967"/>
            <a:ext cx="6695089" cy="5959364"/>
          </a:xfrm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n-NL" b="1" dirty="0"/>
              <a:t>Strengths:</a:t>
            </a:r>
          </a:p>
          <a:p>
            <a:r>
              <a:rPr lang="en-NL" dirty="0"/>
              <a:t>Conclusion is not very convincing</a:t>
            </a:r>
          </a:p>
          <a:p>
            <a:r>
              <a:rPr lang="en-NL" dirty="0"/>
              <a:t>Author proposes opportunities to reduce risk using these 2 strategies</a:t>
            </a:r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r>
              <a:rPr lang="en-NL" b="1" dirty="0"/>
              <a:t>Weaknesses:</a:t>
            </a:r>
          </a:p>
          <a:p>
            <a:r>
              <a:rPr lang="en-GB" dirty="0"/>
              <a:t>Difficult to clearly understand what the authors are trying to study at first reading</a:t>
            </a:r>
          </a:p>
          <a:p>
            <a:r>
              <a:rPr lang="en-NL" dirty="0"/>
              <a:t>The efficiency of the strategy is not clear enough</a:t>
            </a:r>
          </a:p>
          <a:p>
            <a:r>
              <a:rPr lang="en-NL" dirty="0"/>
              <a:t>Author do not control for financial crisises</a:t>
            </a:r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r>
              <a:rPr lang="en-NL" b="1" dirty="0"/>
              <a:t>Improvement:</a:t>
            </a:r>
          </a:p>
          <a:p>
            <a:r>
              <a:rPr lang="en-US" dirty="0"/>
              <a:t>Explain</a:t>
            </a:r>
            <a:r>
              <a:rPr lang="en-NL" dirty="0"/>
              <a:t> value and momentum strategies in the introduction</a:t>
            </a:r>
          </a:p>
          <a:p>
            <a:r>
              <a:rPr lang="en-NL" dirty="0"/>
              <a:t>Add larger set of data</a:t>
            </a:r>
          </a:p>
          <a:p>
            <a:r>
              <a:rPr lang="en-NL" dirty="0"/>
              <a:t>Show the efficiency of these strategies in relation to market</a:t>
            </a:r>
          </a:p>
          <a:p>
            <a:r>
              <a:rPr lang="en-NL" dirty="0"/>
              <a:t>Control for financial crisis</a:t>
            </a:r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r>
              <a:rPr lang="en-NL" b="1" dirty="0"/>
              <a:t>Future research:</a:t>
            </a:r>
          </a:p>
          <a:p>
            <a:pPr marL="0" indent="0">
              <a:buNone/>
            </a:pPr>
            <a:r>
              <a:rPr lang="en-GB" dirty="0"/>
              <a:t>Examine the optimal portfolio of various types of investors using the value and momentum strategies</a:t>
            </a:r>
          </a:p>
          <a:p>
            <a:pPr marL="0" indent="0">
              <a:buNone/>
            </a:pPr>
            <a:r>
              <a:rPr lang="en-GB" dirty="0"/>
              <a:t>Consider the effect of financial crisis such as the subprime and covid crisis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76534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50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A49A58-7D3D-A340-8039-0F8585C24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>
                <a:solidFill>
                  <a:schemeClr val="tx1"/>
                </a:solidFill>
              </a:rPr>
              <a:t>Thank you</a:t>
            </a:r>
          </a:p>
        </p:txBody>
      </p:sp>
      <p:pic>
        <p:nvPicPr>
          <p:cNvPr id="9" name="Picture 8" descr="Aerial view of a highway near the ocean">
            <a:extLst>
              <a:ext uri="{FF2B5EF4-FFF2-40B4-BE49-F238E27FC236}">
                <a16:creationId xmlns:a16="http://schemas.microsoft.com/office/drawing/2014/main" id="{FF1FD292-A105-459C-9310-5AD52C7B03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14" r="13119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435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{1AC9726A-2229-3A40-9FC6-EF79B79E13FB}tf10001120</Template>
  <TotalTime>286</TotalTime>
  <Words>644</Words>
  <Application>Microsoft Macintosh PowerPoint</Application>
  <PresentationFormat>Widescreen</PresentationFormat>
  <Paragraphs>75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Parcel</vt:lpstr>
      <vt:lpstr>Size, Value, and Momentum in Developed Country Equity Returns: Macroeconomic and Liquidity Exposures</vt:lpstr>
      <vt:lpstr>Strategy Background</vt:lpstr>
      <vt:lpstr>Strategy Background</vt:lpstr>
      <vt:lpstr>Intuition</vt:lpstr>
      <vt:lpstr>Metric used</vt:lpstr>
      <vt:lpstr>Key findings</vt:lpstr>
      <vt:lpstr>Critical assessment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Size, Value, and Momentum in Developed Country Equity Returns: Macroeconomic and Liquidity Exposures</dc:title>
  <dc:creator>TIMKIN Ernest</dc:creator>
  <cp:lastModifiedBy>TIMKIN Ernest</cp:lastModifiedBy>
  <cp:revision>3</cp:revision>
  <dcterms:created xsi:type="dcterms:W3CDTF">2022-02-13T13:53:07Z</dcterms:created>
  <dcterms:modified xsi:type="dcterms:W3CDTF">2022-02-14T17:38:58Z</dcterms:modified>
</cp:coreProperties>
</file>