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charts/chart4.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5.xml" ContentType="application/vnd.openxmlformats-officedocument.drawingml.chart+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9"/>
  </p:notesMasterIdLst>
  <p:sldIdLst>
    <p:sldId id="256" r:id="rId2"/>
    <p:sldId id="313" r:id="rId3"/>
    <p:sldId id="317" r:id="rId4"/>
    <p:sldId id="320" r:id="rId5"/>
    <p:sldId id="257" r:id="rId6"/>
    <p:sldId id="259" r:id="rId7"/>
    <p:sldId id="273" r:id="rId8"/>
    <p:sldId id="414" r:id="rId9"/>
    <p:sldId id="319" r:id="rId10"/>
    <p:sldId id="298" r:id="rId11"/>
    <p:sldId id="297" r:id="rId12"/>
    <p:sldId id="302" r:id="rId13"/>
    <p:sldId id="685" r:id="rId14"/>
    <p:sldId id="261" r:id="rId15"/>
    <p:sldId id="632" r:id="rId16"/>
    <p:sldId id="346" r:id="rId17"/>
    <p:sldId id="276" r:id="rId18"/>
    <p:sldId id="278" r:id="rId19"/>
    <p:sldId id="359" r:id="rId20"/>
    <p:sldId id="281" r:id="rId21"/>
    <p:sldId id="282" r:id="rId22"/>
    <p:sldId id="631" r:id="rId23"/>
    <p:sldId id="344" r:id="rId24"/>
    <p:sldId id="345" r:id="rId25"/>
    <p:sldId id="590" r:id="rId26"/>
    <p:sldId id="591" r:id="rId27"/>
    <p:sldId id="608" r:id="rId28"/>
    <p:sldId id="659" r:id="rId29"/>
    <p:sldId id="675" r:id="rId30"/>
    <p:sldId id="366" r:id="rId31"/>
    <p:sldId id="692" r:id="rId32"/>
    <p:sldId id="356" r:id="rId33"/>
    <p:sldId id="357" r:id="rId34"/>
    <p:sldId id="386" r:id="rId35"/>
    <p:sldId id="593" r:id="rId36"/>
    <p:sldId id="266" r:id="rId37"/>
    <p:sldId id="285" r:id="rId38"/>
    <p:sldId id="387" r:id="rId39"/>
    <p:sldId id="676" r:id="rId40"/>
    <p:sldId id="743" r:id="rId41"/>
    <p:sldId id="609" r:id="rId42"/>
    <p:sldId id="745" r:id="rId43"/>
    <p:sldId id="610" r:id="rId44"/>
    <p:sldId id="744" r:id="rId45"/>
    <p:sldId id="286" r:id="rId46"/>
    <p:sldId id="360" r:id="rId47"/>
    <p:sldId id="362" r:id="rId48"/>
    <p:sldId id="617" r:id="rId49"/>
    <p:sldId id="361" r:id="rId50"/>
    <p:sldId id="322" r:id="rId51"/>
    <p:sldId id="311" r:id="rId52"/>
    <p:sldId id="321" r:id="rId53"/>
    <p:sldId id="312" r:id="rId54"/>
    <p:sldId id="288" r:id="rId55"/>
    <p:sldId id="373" r:id="rId56"/>
    <p:sldId id="367" r:id="rId57"/>
    <p:sldId id="615" r:id="rId58"/>
    <p:sldId id="616" r:id="rId59"/>
    <p:sldId id="371" r:id="rId60"/>
    <p:sldId id="368" r:id="rId61"/>
    <p:sldId id="369" r:id="rId62"/>
    <p:sldId id="613" r:id="rId63"/>
    <p:sldId id="736" r:id="rId64"/>
    <p:sldId id="662" r:id="rId65"/>
    <p:sldId id="372" r:id="rId66"/>
    <p:sldId id="741" r:id="rId67"/>
    <p:sldId id="742" r:id="rId68"/>
    <p:sldId id="363" r:id="rId69"/>
    <p:sldId id="364" r:id="rId70"/>
    <p:sldId id="661" r:id="rId71"/>
    <p:sldId id="299" r:id="rId72"/>
    <p:sldId id="300" r:id="rId73"/>
    <p:sldId id="333" r:id="rId74"/>
    <p:sldId id="619" r:id="rId75"/>
    <p:sldId id="618" r:id="rId76"/>
    <p:sldId id="402" r:id="rId77"/>
    <p:sldId id="620" r:id="rId78"/>
    <p:sldId id="739" r:id="rId79"/>
    <p:sldId id="625" r:id="rId80"/>
    <p:sldId id="626" r:id="rId81"/>
    <p:sldId id="738" r:id="rId82"/>
    <p:sldId id="404" r:id="rId83"/>
    <p:sldId id="329" r:id="rId84"/>
    <p:sldId id="331" r:id="rId85"/>
    <p:sldId id="405" r:id="rId86"/>
    <p:sldId id="663" r:id="rId87"/>
    <p:sldId id="664" r:id="rId88"/>
    <p:sldId id="406" r:id="rId89"/>
    <p:sldId id="628" r:id="rId90"/>
    <p:sldId id="629" r:id="rId91"/>
    <p:sldId id="633" r:id="rId92"/>
    <p:sldId id="622" r:id="rId93"/>
    <p:sldId id="677" r:id="rId94"/>
    <p:sldId id="381" r:id="rId95"/>
    <p:sldId id="291" r:id="rId96"/>
    <p:sldId id="292" r:id="rId97"/>
    <p:sldId id="684" r:id="rId98"/>
    <p:sldId id="389" r:id="rId99"/>
    <p:sldId id="634" r:id="rId100"/>
    <p:sldId id="665" r:id="rId101"/>
    <p:sldId id="678" r:id="rId102"/>
    <p:sldId id="328" r:id="rId103"/>
    <p:sldId id="391" r:id="rId104"/>
    <p:sldId id="641" r:id="rId105"/>
    <p:sldId id="642" r:id="rId106"/>
    <p:sldId id="390" r:id="rId107"/>
    <p:sldId id="747" r:id="rId108"/>
    <p:sldId id="746" r:id="rId109"/>
    <p:sldId id="707" r:id="rId110"/>
    <p:sldId id="748" r:id="rId111"/>
    <p:sldId id="705" r:id="rId112"/>
    <p:sldId id="706" r:id="rId113"/>
    <p:sldId id="293" r:id="rId114"/>
    <p:sldId id="392" r:id="rId115"/>
    <p:sldId id="393" r:id="rId116"/>
    <p:sldId id="749" r:id="rId117"/>
    <p:sldId id="750" r:id="rId118"/>
    <p:sldId id="708" r:id="rId119"/>
    <p:sldId id="709" r:id="rId120"/>
    <p:sldId id="640" r:id="rId121"/>
    <p:sldId id="294" r:id="rId122"/>
    <p:sldId id="397" r:id="rId123"/>
    <p:sldId id="681" r:id="rId124"/>
    <p:sldId id="396" r:id="rId125"/>
    <p:sldId id="666" r:id="rId126"/>
    <p:sldId id="667" r:id="rId127"/>
    <p:sldId id="751" r:id="rId128"/>
    <p:sldId id="752" r:id="rId129"/>
    <p:sldId id="753" r:id="rId130"/>
    <p:sldId id="668" r:id="rId131"/>
    <p:sldId id="704" r:id="rId132"/>
    <p:sldId id="674" r:id="rId133"/>
    <p:sldId id="691" r:id="rId134"/>
    <p:sldId id="636" r:id="rId135"/>
    <p:sldId id="690" r:id="rId136"/>
    <p:sldId id="638" r:id="rId137"/>
    <p:sldId id="669" r:id="rId138"/>
    <p:sldId id="689" r:id="rId139"/>
    <p:sldId id="639" r:id="rId140"/>
    <p:sldId id="688" r:id="rId141"/>
    <p:sldId id="645" r:id="rId142"/>
    <p:sldId id="710" r:id="rId143"/>
    <p:sldId id="711" r:id="rId144"/>
    <p:sldId id="382" r:id="rId145"/>
    <p:sldId id="682" r:id="rId146"/>
    <p:sldId id="683" r:id="rId147"/>
    <p:sldId id="296" r:id="rId148"/>
    <p:sldId id="295" r:id="rId149"/>
    <p:sldId id="693" r:id="rId150"/>
    <p:sldId id="338" r:id="rId151"/>
    <p:sldId id="583" r:id="rId152"/>
    <p:sldId id="649" r:id="rId153"/>
    <p:sldId id="713" r:id="rId154"/>
    <p:sldId id="652" r:id="rId155"/>
    <p:sldId id="651" r:id="rId156"/>
    <p:sldId id="714" r:id="rId157"/>
    <p:sldId id="721" r:id="rId158"/>
    <p:sldId id="715" r:id="rId159"/>
    <p:sldId id="712" r:id="rId160"/>
    <p:sldId id="716" r:id="rId161"/>
    <p:sldId id="717" r:id="rId162"/>
    <p:sldId id="718" r:id="rId163"/>
    <p:sldId id="719" r:id="rId164"/>
    <p:sldId id="720" r:id="rId165"/>
    <p:sldId id="655" r:id="rId166"/>
    <p:sldId id="656" r:id="rId167"/>
    <p:sldId id="723" r:id="rId168"/>
    <p:sldId id="722" r:id="rId169"/>
    <p:sldId id="724" r:id="rId170"/>
    <p:sldId id="728" r:id="rId171"/>
    <p:sldId id="725" r:id="rId172"/>
    <p:sldId id="726" r:id="rId173"/>
    <p:sldId id="727" r:id="rId174"/>
    <p:sldId id="729" r:id="rId175"/>
    <p:sldId id="730" r:id="rId176"/>
    <p:sldId id="731" r:id="rId177"/>
    <p:sldId id="700" r:id="rId178"/>
    <p:sldId id="733" r:id="rId179"/>
    <p:sldId id="701" r:id="rId180"/>
    <p:sldId id="734" r:id="rId181"/>
    <p:sldId id="702" r:id="rId182"/>
    <p:sldId id="735" r:id="rId183"/>
    <p:sldId id="648" r:id="rId184"/>
    <p:sldId id="384" r:id="rId185"/>
    <p:sldId id="385" r:id="rId186"/>
    <p:sldId id="732" r:id="rId187"/>
    <p:sldId id="679" r:id="rId18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550" autoAdjust="0"/>
    <p:restoredTop sz="86414" autoAdjust="0"/>
  </p:normalViewPr>
  <p:slideViewPr>
    <p:cSldViewPr>
      <p:cViewPr>
        <p:scale>
          <a:sx n="50" d="100"/>
          <a:sy n="50" d="100"/>
        </p:scale>
        <p:origin x="-2208" y="-634"/>
      </p:cViewPr>
      <p:guideLst>
        <p:guide orient="horz" pos="2160"/>
        <p:guide pos="2880"/>
      </p:guideLst>
    </p:cSldViewPr>
  </p:slideViewPr>
  <p:outlineViewPr>
    <p:cViewPr>
      <p:scale>
        <a:sx n="33" d="100"/>
        <a:sy n="33" d="100"/>
      </p:scale>
      <p:origin x="58"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oleObject" Target="Classeur2"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octorants\Dropbox\Doctorat\Article%201\Resultat%20Study%20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Doctorants\Dropbox\Doctorat\Article%201\Resultat%20Study%20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Doctorants\Desktop\Experiment%20Data\Base%20de%20donn&#233;e%201%20paper.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Doctorants\Dropbox\TBS\Cours%20Stat%20et%20Econom&#233;trie\Case%20Studies\Example%20(2).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00" b="1">
                <a:latin typeface="Arial"/>
                <a:ea typeface="Arial"/>
                <a:cs typeface="Arial"/>
              </a:defRPr>
            </a:pPr>
            <a:r>
              <a:rPr lang="en-GB"/>
              <a:t>Box plot (Students' Grades)</a:t>
            </a:r>
          </a:p>
        </c:rich>
      </c:tx>
      <c:layout/>
      <c:overlay val="0"/>
    </c:title>
    <c:autoTitleDeleted val="0"/>
    <c:plotArea>
      <c:layout>
        <c:manualLayout>
          <c:layoutTarget val="inner"/>
          <c:xMode val="edge"/>
          <c:yMode val="edge"/>
          <c:x val="0.13233721986674743"/>
          <c:y val="0.11707191114999514"/>
          <c:w val="0.4969104583080961"/>
          <c:h val="0.84048981724506655"/>
        </c:manualLayout>
      </c:layout>
      <c:scatterChart>
        <c:scatterStyle val="lineMarker"/>
        <c:varyColors val="0"/>
        <c:ser>
          <c:idx val="0"/>
          <c:order val="0"/>
          <c:tx>
            <c:v>Mean</c:v>
          </c:tx>
          <c:spPr>
            <a:ln w="25400">
              <a:noFill/>
            </a:ln>
            <a:effectLst/>
          </c:spPr>
          <c:marker>
            <c:symbol val="plus"/>
            <c:size val="8"/>
            <c:spPr>
              <a:noFill/>
              <a:ln w="19050">
                <a:solidFill>
                  <a:srgbClr val="FF3737"/>
                </a:solidFill>
                <a:prstDash val="solid"/>
              </a:ln>
            </c:spPr>
          </c:marker>
          <c:xVal>
            <c:numLit>
              <c:formatCode>General</c:formatCode>
              <c:ptCount val="1"/>
              <c:pt idx="0">
                <c:v>1</c:v>
              </c:pt>
            </c:numLit>
          </c:xVal>
          <c:yVal>
            <c:numLit>
              <c:formatCode>General</c:formatCode>
              <c:ptCount val="1"/>
              <c:pt idx="0">
                <c:v>11.333333333333334</c:v>
              </c:pt>
            </c:numLit>
          </c:yVal>
          <c:smooth val="0"/>
        </c:ser>
        <c:ser>
          <c:idx val="1"/>
          <c:order val="1"/>
          <c:tx>
            <c:v>Minimum/Maximum</c:v>
          </c:tx>
          <c:spPr>
            <a:ln w="25400">
              <a:noFill/>
            </a:ln>
            <a:effectLst/>
          </c:spPr>
          <c:marker>
            <c:symbol val="diamond"/>
            <c:size val="3"/>
            <c:spPr>
              <a:solidFill>
                <a:srgbClr val="000000"/>
              </a:solidFill>
              <a:ln w="0">
                <a:solidFill>
                  <a:srgbClr val="000000"/>
                </a:solidFill>
                <a:prstDash val="solid"/>
              </a:ln>
            </c:spPr>
          </c:marker>
          <c:xVal>
            <c:numLit>
              <c:formatCode>General</c:formatCode>
              <c:ptCount val="2"/>
              <c:pt idx="0">
                <c:v>1</c:v>
              </c:pt>
              <c:pt idx="1">
                <c:v>1</c:v>
              </c:pt>
            </c:numLit>
          </c:xVal>
          <c:yVal>
            <c:numLit>
              <c:formatCode>General</c:formatCode>
              <c:ptCount val="2"/>
              <c:pt idx="0">
                <c:v>8</c:v>
              </c:pt>
              <c:pt idx="1">
                <c:v>15</c:v>
              </c:pt>
            </c:numLit>
          </c:yVal>
          <c:smooth val="0"/>
        </c:ser>
        <c:ser>
          <c:idx val="2"/>
          <c:order val="2"/>
          <c:spPr>
            <a:ln w="12700">
              <a:solidFill>
                <a:srgbClr val="A7DA74"/>
              </a:solidFill>
              <a:prstDash val="solid"/>
            </a:ln>
            <a:effectLst/>
          </c:spPr>
          <c:marker>
            <c:symbol val="none"/>
          </c:marker>
          <c:dPt>
            <c:idx val="228"/>
            <c:bubble3D val="0"/>
            <c:spPr>
              <a:ln w="12700">
                <a:solidFill>
                  <a:schemeClr val="accent1"/>
                </a:solidFill>
                <a:prstDash val="solid"/>
              </a:ln>
              <a:effectLst/>
            </c:spPr>
          </c:dPt>
          <c:dPt>
            <c:idx val="464"/>
            <c:bubble3D val="0"/>
            <c:spPr>
              <a:ln w="12700">
                <a:solidFill>
                  <a:schemeClr val="accent1"/>
                </a:solidFill>
                <a:prstDash val="solid"/>
              </a:ln>
              <a:effectLst/>
            </c:spPr>
          </c:dPt>
          <c:xVal>
            <c:numRef>
              <c:f>Desc!xdata2</c:f>
              <c:numCache>
                <c:formatCode>General</c:formatCode>
                <c:ptCount val="700"/>
                <c:pt idx="0">
                  <c:v>1.25</c:v>
                </c:pt>
                <c:pt idx="1">
                  <c:v>1.2492846924000001</c:v>
                </c:pt>
                <c:pt idx="2">
                  <c:v>1.2485693847999999</c:v>
                </c:pt>
                <c:pt idx="3">
                  <c:v>1.2478540772</c:v>
                </c:pt>
                <c:pt idx="4">
                  <c:v>1.2471387696</c:v>
                </c:pt>
                <c:pt idx="5">
                  <c:v>1.2464234620000001</c:v>
                </c:pt>
                <c:pt idx="6">
                  <c:v>1.2457081543999999</c:v>
                </c:pt>
                <c:pt idx="7">
                  <c:v>1.2449928468</c:v>
                </c:pt>
                <c:pt idx="8">
                  <c:v>1.2442775392000001</c:v>
                </c:pt>
                <c:pt idx="9">
                  <c:v>1.2435622315999999</c:v>
                </c:pt>
                <c:pt idx="10">
                  <c:v>1.242846924</c:v>
                </c:pt>
                <c:pt idx="11">
                  <c:v>1.2421316164</c:v>
                </c:pt>
                <c:pt idx="12">
                  <c:v>1.2414163088000001</c:v>
                </c:pt>
                <c:pt idx="13">
                  <c:v>1.2407010011999999</c:v>
                </c:pt>
                <c:pt idx="14">
                  <c:v>1.2399856936</c:v>
                </c:pt>
                <c:pt idx="15">
                  <c:v>1.2392703860000001</c:v>
                </c:pt>
                <c:pt idx="16">
                  <c:v>1.2385550783999999</c:v>
                </c:pt>
                <c:pt idx="17">
                  <c:v>1.2378397708</c:v>
                </c:pt>
                <c:pt idx="18">
                  <c:v>1.2371244632</c:v>
                </c:pt>
                <c:pt idx="19">
                  <c:v>1.2364091556000001</c:v>
                </c:pt>
                <c:pt idx="20">
                  <c:v>1.2356938479999999</c:v>
                </c:pt>
                <c:pt idx="21">
                  <c:v>1.2349785404</c:v>
                </c:pt>
                <c:pt idx="22">
                  <c:v>1.2342632328000001</c:v>
                </c:pt>
                <c:pt idx="23">
                  <c:v>1.2335479251999999</c:v>
                </c:pt>
                <c:pt idx="24">
                  <c:v>1.2328326176</c:v>
                </c:pt>
                <c:pt idx="25">
                  <c:v>1.23211731</c:v>
                </c:pt>
                <c:pt idx="26">
                  <c:v>1.2314020024000001</c:v>
                </c:pt>
                <c:pt idx="27">
                  <c:v>1.2306866947999999</c:v>
                </c:pt>
                <c:pt idx="28">
                  <c:v>1.2299713872</c:v>
                </c:pt>
                <c:pt idx="29">
                  <c:v>1.2292560796000001</c:v>
                </c:pt>
                <c:pt idx="30">
                  <c:v>1.2285407719999999</c:v>
                </c:pt>
                <c:pt idx="31">
                  <c:v>1.2278254644</c:v>
                </c:pt>
                <c:pt idx="32">
                  <c:v>1.2271101568</c:v>
                </c:pt>
                <c:pt idx="33">
                  <c:v>1.2263948492000001</c:v>
                </c:pt>
                <c:pt idx="34">
                  <c:v>1.2256795415999999</c:v>
                </c:pt>
                <c:pt idx="35">
                  <c:v>1.224964234</c:v>
                </c:pt>
                <c:pt idx="36">
                  <c:v>1.2242489264</c:v>
                </c:pt>
                <c:pt idx="37">
                  <c:v>1.2235336187999999</c:v>
                </c:pt>
                <c:pt idx="38">
                  <c:v>1.2228183112</c:v>
                </c:pt>
                <c:pt idx="39">
                  <c:v>1.2221030036</c:v>
                </c:pt>
                <c:pt idx="40">
                  <c:v>1.2213876960000001</c:v>
                </c:pt>
                <c:pt idx="41">
                  <c:v>1.2206723883999999</c:v>
                </c:pt>
                <c:pt idx="42">
                  <c:v>1.2199570808</c:v>
                </c:pt>
                <c:pt idx="43">
                  <c:v>1.2192417732</c:v>
                </c:pt>
                <c:pt idx="44">
                  <c:v>1.2185264656000001</c:v>
                </c:pt>
                <c:pt idx="45">
                  <c:v>1.2178111579999999</c:v>
                </c:pt>
                <c:pt idx="46">
                  <c:v>1.2170958504</c:v>
                </c:pt>
                <c:pt idx="47">
                  <c:v>1.2163805428000001</c:v>
                </c:pt>
                <c:pt idx="48">
                  <c:v>1.2156652351999999</c:v>
                </c:pt>
                <c:pt idx="49">
                  <c:v>1.2149499276</c:v>
                </c:pt>
                <c:pt idx="50">
                  <c:v>1.21423462</c:v>
                </c:pt>
                <c:pt idx="51">
                  <c:v>1.2135193124000001</c:v>
                </c:pt>
                <c:pt idx="52">
                  <c:v>1.2128040047999999</c:v>
                </c:pt>
                <c:pt idx="53">
                  <c:v>1.2120886972</c:v>
                </c:pt>
                <c:pt idx="54">
                  <c:v>1.2113733896000001</c:v>
                </c:pt>
                <c:pt idx="55">
                  <c:v>1.2106580819999999</c:v>
                </c:pt>
                <c:pt idx="56">
                  <c:v>1.2099427744</c:v>
                </c:pt>
                <c:pt idx="57">
                  <c:v>1.2092274668</c:v>
                </c:pt>
                <c:pt idx="58">
                  <c:v>1.2085121592000001</c:v>
                </c:pt>
                <c:pt idx="59">
                  <c:v>1.2077968515999999</c:v>
                </c:pt>
                <c:pt idx="60">
                  <c:v>1.207081544</c:v>
                </c:pt>
                <c:pt idx="61">
                  <c:v>1.2063662364000001</c:v>
                </c:pt>
                <c:pt idx="62">
                  <c:v>1.2056509287999999</c:v>
                </c:pt>
                <c:pt idx="63">
                  <c:v>1.2049356212</c:v>
                </c:pt>
                <c:pt idx="64">
                  <c:v>1.2042203136</c:v>
                </c:pt>
                <c:pt idx="65">
                  <c:v>1.2035050060000001</c:v>
                </c:pt>
                <c:pt idx="66">
                  <c:v>1.2027896983999999</c:v>
                </c:pt>
                <c:pt idx="67">
                  <c:v>1.2020743908</c:v>
                </c:pt>
                <c:pt idx="68">
                  <c:v>1.2013590832000001</c:v>
                </c:pt>
                <c:pt idx="69">
                  <c:v>1.2006437755999999</c:v>
                </c:pt>
                <c:pt idx="70">
                  <c:v>1.199928468</c:v>
                </c:pt>
                <c:pt idx="71">
                  <c:v>1.1992131604</c:v>
                </c:pt>
                <c:pt idx="72">
                  <c:v>1.1984978528000001</c:v>
                </c:pt>
                <c:pt idx="73">
                  <c:v>1.1977825451999999</c:v>
                </c:pt>
                <c:pt idx="74">
                  <c:v>1.1970672376</c:v>
                </c:pt>
                <c:pt idx="75">
                  <c:v>1.1963519300000001</c:v>
                </c:pt>
                <c:pt idx="76">
                  <c:v>1.1956366223999999</c:v>
                </c:pt>
                <c:pt idx="77">
                  <c:v>1.1949213148</c:v>
                </c:pt>
                <c:pt idx="78">
                  <c:v>1.1942060072</c:v>
                </c:pt>
                <c:pt idx="79">
                  <c:v>1.1934906996000001</c:v>
                </c:pt>
                <c:pt idx="80">
                  <c:v>1.1927753919999999</c:v>
                </c:pt>
                <c:pt idx="81">
                  <c:v>1.1920600844</c:v>
                </c:pt>
                <c:pt idx="82">
                  <c:v>1.1913447768000001</c:v>
                </c:pt>
                <c:pt idx="83">
                  <c:v>1.1906294691999999</c:v>
                </c:pt>
                <c:pt idx="84">
                  <c:v>1.1899141616</c:v>
                </c:pt>
                <c:pt idx="85">
                  <c:v>1.189198854</c:v>
                </c:pt>
                <c:pt idx="86">
                  <c:v>1.1884835464000001</c:v>
                </c:pt>
                <c:pt idx="87">
                  <c:v>1.1877682387999999</c:v>
                </c:pt>
                <c:pt idx="88">
                  <c:v>1.1870529312</c:v>
                </c:pt>
                <c:pt idx="89">
                  <c:v>1.1863376236000001</c:v>
                </c:pt>
                <c:pt idx="90">
                  <c:v>1.1856223159999999</c:v>
                </c:pt>
                <c:pt idx="91">
                  <c:v>1.1849070084</c:v>
                </c:pt>
                <c:pt idx="92">
                  <c:v>1.1841917008</c:v>
                </c:pt>
                <c:pt idx="93">
                  <c:v>1.1834763932000001</c:v>
                </c:pt>
                <c:pt idx="94">
                  <c:v>1.1827610855999999</c:v>
                </c:pt>
                <c:pt idx="95">
                  <c:v>1.182045778</c:v>
                </c:pt>
                <c:pt idx="96">
                  <c:v>1.1813304704000001</c:v>
                </c:pt>
                <c:pt idx="97">
                  <c:v>1.1806151628000001</c:v>
                </c:pt>
                <c:pt idx="98">
                  <c:v>1.1798998552</c:v>
                </c:pt>
                <c:pt idx="99">
                  <c:v>1.1791845476</c:v>
                </c:pt>
                <c:pt idx="100">
                  <c:v>1.1784692400000001</c:v>
                </c:pt>
                <c:pt idx="101">
                  <c:v>1.1777539323999999</c:v>
                </c:pt>
                <c:pt idx="102">
                  <c:v>1.1770386248</c:v>
                </c:pt>
                <c:pt idx="103">
                  <c:v>1.1763233172000001</c:v>
                </c:pt>
                <c:pt idx="104">
                  <c:v>1.1756080095999999</c:v>
                </c:pt>
                <c:pt idx="105">
                  <c:v>1.174892702</c:v>
                </c:pt>
                <c:pt idx="106">
                  <c:v>1.1741773944</c:v>
                </c:pt>
                <c:pt idx="107">
                  <c:v>1.1734620868000001</c:v>
                </c:pt>
                <c:pt idx="108">
                  <c:v>1.1727467791999999</c:v>
                </c:pt>
                <c:pt idx="109">
                  <c:v>1.1720314716</c:v>
                </c:pt>
                <c:pt idx="110">
                  <c:v>1.171316164</c:v>
                </c:pt>
                <c:pt idx="111">
                  <c:v>1.1706008564000001</c:v>
                </c:pt>
                <c:pt idx="112">
                  <c:v>1.1698855488</c:v>
                </c:pt>
                <c:pt idx="113">
                  <c:v>1.1691702412</c:v>
                </c:pt>
                <c:pt idx="114">
                  <c:v>1.1684549336000001</c:v>
                </c:pt>
                <c:pt idx="115">
                  <c:v>1.1677396259999999</c:v>
                </c:pt>
                <c:pt idx="116">
                  <c:v>1.1670243184</c:v>
                </c:pt>
                <c:pt idx="117">
                  <c:v>1.1663090108</c:v>
                </c:pt>
                <c:pt idx="118">
                  <c:v>1.1655937031999999</c:v>
                </c:pt>
                <c:pt idx="119">
                  <c:v>1.1648783955999999</c:v>
                </c:pt>
                <c:pt idx="120">
                  <c:v>1.164163088</c:v>
                </c:pt>
                <c:pt idx="121">
                  <c:v>1.1634477804000001</c:v>
                </c:pt>
                <c:pt idx="122">
                  <c:v>1.1627324727999999</c:v>
                </c:pt>
                <c:pt idx="123">
                  <c:v>1.1620171652</c:v>
                </c:pt>
                <c:pt idx="124">
                  <c:v>1.1613018576</c:v>
                </c:pt>
                <c:pt idx="125">
                  <c:v>1.1605865500000001</c:v>
                </c:pt>
                <c:pt idx="126">
                  <c:v>1.1598712423999999</c:v>
                </c:pt>
                <c:pt idx="127">
                  <c:v>1.1591559348</c:v>
                </c:pt>
                <c:pt idx="128">
                  <c:v>1.1584406272000001</c:v>
                </c:pt>
                <c:pt idx="129">
                  <c:v>1.1577253195999999</c:v>
                </c:pt>
                <c:pt idx="130">
                  <c:v>1.157010012</c:v>
                </c:pt>
                <c:pt idx="131">
                  <c:v>1.1562947044</c:v>
                </c:pt>
                <c:pt idx="132">
                  <c:v>1.1555793968000001</c:v>
                </c:pt>
                <c:pt idx="133">
                  <c:v>1.1548640891999999</c:v>
                </c:pt>
                <c:pt idx="134">
                  <c:v>1.1541487816</c:v>
                </c:pt>
                <c:pt idx="135">
                  <c:v>1.1534334740000001</c:v>
                </c:pt>
                <c:pt idx="136">
                  <c:v>1.1527181663999999</c:v>
                </c:pt>
                <c:pt idx="137">
                  <c:v>1.1520028588</c:v>
                </c:pt>
                <c:pt idx="138">
                  <c:v>1.1512875512</c:v>
                </c:pt>
                <c:pt idx="139">
                  <c:v>1.1505722436000001</c:v>
                </c:pt>
                <c:pt idx="140">
                  <c:v>1.1498569359999999</c:v>
                </c:pt>
                <c:pt idx="141">
                  <c:v>1.1491416284</c:v>
                </c:pt>
                <c:pt idx="142">
                  <c:v>1.1484263208000001</c:v>
                </c:pt>
                <c:pt idx="143">
                  <c:v>1.1477110131999999</c:v>
                </c:pt>
                <c:pt idx="144">
                  <c:v>1.1469957056</c:v>
                </c:pt>
                <c:pt idx="145">
                  <c:v>1.146280398</c:v>
                </c:pt>
                <c:pt idx="146">
                  <c:v>1.1455650904000001</c:v>
                </c:pt>
                <c:pt idx="147">
                  <c:v>1.1448497827999999</c:v>
                </c:pt>
                <c:pt idx="148">
                  <c:v>1.1441344752</c:v>
                </c:pt>
                <c:pt idx="149">
                  <c:v>1.1434191676000001</c:v>
                </c:pt>
                <c:pt idx="150">
                  <c:v>1.1427038599999999</c:v>
                </c:pt>
                <c:pt idx="151">
                  <c:v>1.1419885524</c:v>
                </c:pt>
                <c:pt idx="152">
                  <c:v>1.1412732448</c:v>
                </c:pt>
                <c:pt idx="153">
                  <c:v>1.1405579372000001</c:v>
                </c:pt>
                <c:pt idx="154">
                  <c:v>1.1398426295999999</c:v>
                </c:pt>
                <c:pt idx="155">
                  <c:v>1.139127322</c:v>
                </c:pt>
                <c:pt idx="156">
                  <c:v>1.1384120144000001</c:v>
                </c:pt>
                <c:pt idx="157">
                  <c:v>1.1376967067999999</c:v>
                </c:pt>
                <c:pt idx="158">
                  <c:v>1.1369813992</c:v>
                </c:pt>
                <c:pt idx="159">
                  <c:v>1.1362660916</c:v>
                </c:pt>
                <c:pt idx="160">
                  <c:v>1.1355507840000001</c:v>
                </c:pt>
                <c:pt idx="161">
                  <c:v>1.1348354763999999</c:v>
                </c:pt>
                <c:pt idx="162">
                  <c:v>1.1341201688</c:v>
                </c:pt>
                <c:pt idx="163">
                  <c:v>1.1334048612000001</c:v>
                </c:pt>
                <c:pt idx="164">
                  <c:v>1.1326895536000001</c:v>
                </c:pt>
                <c:pt idx="165">
                  <c:v>1.131974246</c:v>
                </c:pt>
                <c:pt idx="166">
                  <c:v>1.1312589384</c:v>
                </c:pt>
                <c:pt idx="167">
                  <c:v>1.1305436308000001</c:v>
                </c:pt>
                <c:pt idx="168">
                  <c:v>1.1298283231999999</c:v>
                </c:pt>
                <c:pt idx="169">
                  <c:v>1.1291130156</c:v>
                </c:pt>
                <c:pt idx="170">
                  <c:v>1.1283977080000001</c:v>
                </c:pt>
                <c:pt idx="171">
                  <c:v>1.1276824003999999</c:v>
                </c:pt>
                <c:pt idx="172">
                  <c:v>1.1269670928</c:v>
                </c:pt>
                <c:pt idx="173">
                  <c:v>1.1262517852</c:v>
                </c:pt>
                <c:pt idx="174">
                  <c:v>1.1255364776000001</c:v>
                </c:pt>
                <c:pt idx="175">
                  <c:v>1.1248211699999999</c:v>
                </c:pt>
                <c:pt idx="176">
                  <c:v>1.1241058624</c:v>
                </c:pt>
                <c:pt idx="177">
                  <c:v>1.1233905548000001</c:v>
                </c:pt>
                <c:pt idx="178">
                  <c:v>1.1226752472000001</c:v>
                </c:pt>
                <c:pt idx="179">
                  <c:v>1.1219599396</c:v>
                </c:pt>
                <c:pt idx="180">
                  <c:v>1.121244632</c:v>
                </c:pt>
                <c:pt idx="181">
                  <c:v>1.1205293244000001</c:v>
                </c:pt>
                <c:pt idx="182">
                  <c:v>1.1198140167999999</c:v>
                </c:pt>
                <c:pt idx="183">
                  <c:v>1.1190987092</c:v>
                </c:pt>
                <c:pt idx="184">
                  <c:v>1.1183834016</c:v>
                </c:pt>
                <c:pt idx="185">
                  <c:v>1.1176680939999999</c:v>
                </c:pt>
                <c:pt idx="186">
                  <c:v>1.1169527864</c:v>
                </c:pt>
                <c:pt idx="187">
                  <c:v>1.1162374788</c:v>
                </c:pt>
                <c:pt idx="188">
                  <c:v>1.1155221712000001</c:v>
                </c:pt>
                <c:pt idx="189">
                  <c:v>1.1148068635999999</c:v>
                </c:pt>
                <c:pt idx="190">
                  <c:v>1.114091556</c:v>
                </c:pt>
                <c:pt idx="191">
                  <c:v>1.1133762484</c:v>
                </c:pt>
                <c:pt idx="192">
                  <c:v>1.1126609408000001</c:v>
                </c:pt>
                <c:pt idx="193">
                  <c:v>1.1119456331999999</c:v>
                </c:pt>
                <c:pt idx="194">
                  <c:v>1.1112303256</c:v>
                </c:pt>
                <c:pt idx="195">
                  <c:v>1.1105150180000001</c:v>
                </c:pt>
                <c:pt idx="196">
                  <c:v>1.1097997103999999</c:v>
                </c:pt>
                <c:pt idx="197">
                  <c:v>1.1090844028</c:v>
                </c:pt>
                <c:pt idx="198">
                  <c:v>1.1083690952</c:v>
                </c:pt>
                <c:pt idx="199">
                  <c:v>1.1076537875999999</c:v>
                </c:pt>
                <c:pt idx="200">
                  <c:v>1.1069384799999999</c:v>
                </c:pt>
                <c:pt idx="201">
                  <c:v>1.1062231724</c:v>
                </c:pt>
                <c:pt idx="202">
                  <c:v>1.1055078648000001</c:v>
                </c:pt>
                <c:pt idx="203">
                  <c:v>1.1047925571999999</c:v>
                </c:pt>
                <c:pt idx="204">
                  <c:v>1.1040772496</c:v>
                </c:pt>
                <c:pt idx="205">
                  <c:v>1.103361942</c:v>
                </c:pt>
                <c:pt idx="206">
                  <c:v>1.1026466344000001</c:v>
                </c:pt>
                <c:pt idx="207">
                  <c:v>1.1019313267999999</c:v>
                </c:pt>
                <c:pt idx="208">
                  <c:v>1.1012160192</c:v>
                </c:pt>
                <c:pt idx="209">
                  <c:v>1.1005007116000001</c:v>
                </c:pt>
                <c:pt idx="210">
                  <c:v>1.0997854039999999</c:v>
                </c:pt>
                <c:pt idx="211">
                  <c:v>1.0990700964</c:v>
                </c:pt>
                <c:pt idx="212">
                  <c:v>1.0983547888</c:v>
                </c:pt>
                <c:pt idx="213">
                  <c:v>1.0976394812000001</c:v>
                </c:pt>
                <c:pt idx="214">
                  <c:v>1.0969241735999999</c:v>
                </c:pt>
                <c:pt idx="215">
                  <c:v>1.096208866</c:v>
                </c:pt>
                <c:pt idx="216">
                  <c:v>1.0954935584000001</c:v>
                </c:pt>
                <c:pt idx="217">
                  <c:v>1.0947782508000001</c:v>
                </c:pt>
                <c:pt idx="218">
                  <c:v>1.0940629432</c:v>
                </c:pt>
                <c:pt idx="219">
                  <c:v>1.0933476356</c:v>
                </c:pt>
                <c:pt idx="220">
                  <c:v>1.0926323280000001</c:v>
                </c:pt>
                <c:pt idx="221">
                  <c:v>1.0919170203999999</c:v>
                </c:pt>
                <c:pt idx="222">
                  <c:v>1.0912017128</c:v>
                </c:pt>
                <c:pt idx="223">
                  <c:v>1.0904864052000001</c:v>
                </c:pt>
                <c:pt idx="224">
                  <c:v>1.0897710975999999</c:v>
                </c:pt>
                <c:pt idx="225">
                  <c:v>1.08905579</c:v>
                </c:pt>
                <c:pt idx="226">
                  <c:v>1.0883404824</c:v>
                </c:pt>
                <c:pt idx="227">
                  <c:v>1.0876251748000001</c:v>
                </c:pt>
                <c:pt idx="228">
                  <c:v>1.0869098671999999</c:v>
                </c:pt>
                <c:pt idx="229">
                  <c:v>1.0861945596</c:v>
                </c:pt>
                <c:pt idx="230">
                  <c:v>1.0854792520000001</c:v>
                </c:pt>
                <c:pt idx="231">
                  <c:v>1.0847639444000001</c:v>
                </c:pt>
                <c:pt idx="232">
                  <c:v>1.0840486368</c:v>
                </c:pt>
                <c:pt idx="233">
                  <c:v>1.0833333292</c:v>
                </c:pt>
                <c:pt idx="234">
                  <c:v>1.0826180216000001</c:v>
                </c:pt>
                <c:pt idx="235">
                  <c:v>1.0819027139999999</c:v>
                </c:pt>
                <c:pt idx="236">
                  <c:v>1.0811874064</c:v>
                </c:pt>
                <c:pt idx="237">
                  <c:v>1.0804720988000001</c:v>
                </c:pt>
                <c:pt idx="238">
                  <c:v>1.0797567911999999</c:v>
                </c:pt>
                <c:pt idx="239">
                  <c:v>1.0790414836</c:v>
                </c:pt>
                <c:pt idx="240">
                  <c:v>1.078326176</c:v>
                </c:pt>
                <c:pt idx="241">
                  <c:v>1.0776108684000001</c:v>
                </c:pt>
                <c:pt idx="242">
                  <c:v>1.0768955607999999</c:v>
                </c:pt>
                <c:pt idx="243">
                  <c:v>1.0761802532</c:v>
                </c:pt>
                <c:pt idx="244">
                  <c:v>1.0754649456000001</c:v>
                </c:pt>
                <c:pt idx="245">
                  <c:v>1.0747496380000001</c:v>
                </c:pt>
                <c:pt idx="246">
                  <c:v>1.0740343304</c:v>
                </c:pt>
                <c:pt idx="247">
                  <c:v>1.0733190228</c:v>
                </c:pt>
                <c:pt idx="248">
                  <c:v>1.0726037152000001</c:v>
                </c:pt>
                <c:pt idx="249">
                  <c:v>1.0718884075999999</c:v>
                </c:pt>
                <c:pt idx="250">
                  <c:v>1.0711731</c:v>
                </c:pt>
                <c:pt idx="251">
                  <c:v>1.0704577924000001</c:v>
                </c:pt>
                <c:pt idx="252">
                  <c:v>1.0697424847999999</c:v>
                </c:pt>
                <c:pt idx="253">
                  <c:v>1.0690271772</c:v>
                </c:pt>
                <c:pt idx="254">
                  <c:v>1.0683118696</c:v>
                </c:pt>
                <c:pt idx="255">
                  <c:v>1.0675965620000001</c:v>
                </c:pt>
                <c:pt idx="256">
                  <c:v>1.0668812543999999</c:v>
                </c:pt>
                <c:pt idx="257">
                  <c:v>1.0661659468</c:v>
                </c:pt>
                <c:pt idx="258">
                  <c:v>1.0654506392</c:v>
                </c:pt>
                <c:pt idx="259">
                  <c:v>1.0647353316000001</c:v>
                </c:pt>
                <c:pt idx="260">
                  <c:v>1.064020024</c:v>
                </c:pt>
                <c:pt idx="261">
                  <c:v>1.0633047164</c:v>
                </c:pt>
                <c:pt idx="262">
                  <c:v>1.0625894088000001</c:v>
                </c:pt>
                <c:pt idx="263">
                  <c:v>1.0618741011999999</c:v>
                </c:pt>
                <c:pt idx="264">
                  <c:v>1.0611587936</c:v>
                </c:pt>
                <c:pt idx="265">
                  <c:v>1.060443486</c:v>
                </c:pt>
                <c:pt idx="266">
                  <c:v>1.0597281783999999</c:v>
                </c:pt>
                <c:pt idx="267">
                  <c:v>1.0590128708</c:v>
                </c:pt>
                <c:pt idx="268">
                  <c:v>1.0582975632</c:v>
                </c:pt>
                <c:pt idx="269">
                  <c:v>1.0575822556000001</c:v>
                </c:pt>
                <c:pt idx="270">
                  <c:v>1.0568669479999999</c:v>
                </c:pt>
                <c:pt idx="271">
                  <c:v>1.0561516404</c:v>
                </c:pt>
                <c:pt idx="272">
                  <c:v>1.0554363328</c:v>
                </c:pt>
                <c:pt idx="273">
                  <c:v>1.0547210252000001</c:v>
                </c:pt>
                <c:pt idx="274">
                  <c:v>1.0540057175999999</c:v>
                </c:pt>
                <c:pt idx="275">
                  <c:v>1.05329041</c:v>
                </c:pt>
                <c:pt idx="276">
                  <c:v>1.0525751024000001</c:v>
                </c:pt>
                <c:pt idx="277">
                  <c:v>1.0518597947999999</c:v>
                </c:pt>
                <c:pt idx="278">
                  <c:v>1.0511444872</c:v>
                </c:pt>
                <c:pt idx="279">
                  <c:v>1.0504291796</c:v>
                </c:pt>
                <c:pt idx="280">
                  <c:v>1.0497138720000001</c:v>
                </c:pt>
                <c:pt idx="281">
                  <c:v>1.0489985643999999</c:v>
                </c:pt>
                <c:pt idx="282">
                  <c:v>1.0482832568</c:v>
                </c:pt>
                <c:pt idx="283">
                  <c:v>1.0475679492000001</c:v>
                </c:pt>
                <c:pt idx="284">
                  <c:v>1.0468526415999999</c:v>
                </c:pt>
                <c:pt idx="285">
                  <c:v>1.046137334</c:v>
                </c:pt>
                <c:pt idx="286">
                  <c:v>1.0454220264</c:v>
                </c:pt>
                <c:pt idx="287">
                  <c:v>1.0447067188000001</c:v>
                </c:pt>
                <c:pt idx="288">
                  <c:v>1.0439914111999999</c:v>
                </c:pt>
                <c:pt idx="289">
                  <c:v>1.0432761036</c:v>
                </c:pt>
                <c:pt idx="290">
                  <c:v>1.0425607960000001</c:v>
                </c:pt>
                <c:pt idx="291">
                  <c:v>1.0418454883999999</c:v>
                </c:pt>
                <c:pt idx="292">
                  <c:v>1.0411301808</c:v>
                </c:pt>
                <c:pt idx="293">
                  <c:v>1.0404148732</c:v>
                </c:pt>
                <c:pt idx="294">
                  <c:v>1.0396995656000001</c:v>
                </c:pt>
                <c:pt idx="295">
                  <c:v>1.0389842579999999</c:v>
                </c:pt>
                <c:pt idx="296">
                  <c:v>1.0382689504</c:v>
                </c:pt>
                <c:pt idx="297">
                  <c:v>1.0375536428000001</c:v>
                </c:pt>
                <c:pt idx="298">
                  <c:v>1.0368383352000001</c:v>
                </c:pt>
                <c:pt idx="299">
                  <c:v>1.0361230276</c:v>
                </c:pt>
                <c:pt idx="300">
                  <c:v>1.03540772</c:v>
                </c:pt>
                <c:pt idx="301">
                  <c:v>1.0346924124000001</c:v>
                </c:pt>
                <c:pt idx="302">
                  <c:v>1.0339771047999999</c:v>
                </c:pt>
                <c:pt idx="303">
                  <c:v>1.0332617972</c:v>
                </c:pt>
                <c:pt idx="304">
                  <c:v>1.0325464896000001</c:v>
                </c:pt>
                <c:pt idx="305">
                  <c:v>1.0318311819999999</c:v>
                </c:pt>
                <c:pt idx="306">
                  <c:v>1.0311158744</c:v>
                </c:pt>
                <c:pt idx="307">
                  <c:v>1.0304005668</c:v>
                </c:pt>
                <c:pt idx="308">
                  <c:v>1.0296852592000001</c:v>
                </c:pt>
                <c:pt idx="309">
                  <c:v>1.0289699515999999</c:v>
                </c:pt>
                <c:pt idx="310">
                  <c:v>1.028254644</c:v>
                </c:pt>
                <c:pt idx="311">
                  <c:v>1.0275393364000001</c:v>
                </c:pt>
                <c:pt idx="312">
                  <c:v>1.0268240288000001</c:v>
                </c:pt>
                <c:pt idx="313">
                  <c:v>1.0261087212</c:v>
                </c:pt>
                <c:pt idx="314">
                  <c:v>1.0253934136</c:v>
                </c:pt>
                <c:pt idx="315">
                  <c:v>1.0246781060000001</c:v>
                </c:pt>
                <c:pt idx="316">
                  <c:v>1.0239627983999999</c:v>
                </c:pt>
                <c:pt idx="317">
                  <c:v>1.0232474908</c:v>
                </c:pt>
                <c:pt idx="318">
                  <c:v>1.0225321832000001</c:v>
                </c:pt>
                <c:pt idx="319">
                  <c:v>1.0218168755999999</c:v>
                </c:pt>
                <c:pt idx="320">
                  <c:v>1.021101568</c:v>
                </c:pt>
                <c:pt idx="321">
                  <c:v>1.0203862604</c:v>
                </c:pt>
                <c:pt idx="322">
                  <c:v>1.0196709528000001</c:v>
                </c:pt>
                <c:pt idx="323">
                  <c:v>1.0189556451999999</c:v>
                </c:pt>
                <c:pt idx="324">
                  <c:v>1.0182403376</c:v>
                </c:pt>
                <c:pt idx="325">
                  <c:v>1.0175250300000001</c:v>
                </c:pt>
                <c:pt idx="326">
                  <c:v>1.0168097224000001</c:v>
                </c:pt>
                <c:pt idx="327">
                  <c:v>1.0160944148</c:v>
                </c:pt>
                <c:pt idx="328">
                  <c:v>1.0153791072</c:v>
                </c:pt>
                <c:pt idx="329">
                  <c:v>1.0146637996000001</c:v>
                </c:pt>
                <c:pt idx="330">
                  <c:v>1.0139484919999999</c:v>
                </c:pt>
                <c:pt idx="331">
                  <c:v>1.0132331844</c:v>
                </c:pt>
                <c:pt idx="332">
                  <c:v>1.0125178768</c:v>
                </c:pt>
                <c:pt idx="333">
                  <c:v>1.0118025691999999</c:v>
                </c:pt>
                <c:pt idx="334">
                  <c:v>1.0110872616</c:v>
                </c:pt>
                <c:pt idx="335">
                  <c:v>1.010371954</c:v>
                </c:pt>
                <c:pt idx="336">
                  <c:v>1.0096566464000001</c:v>
                </c:pt>
                <c:pt idx="337">
                  <c:v>1.0089413387999999</c:v>
                </c:pt>
                <c:pt idx="338">
                  <c:v>1.0082260312</c:v>
                </c:pt>
                <c:pt idx="339">
                  <c:v>1.0075107236</c:v>
                </c:pt>
                <c:pt idx="340">
                  <c:v>1.0067954160000001</c:v>
                </c:pt>
                <c:pt idx="341">
                  <c:v>1.0060801084</c:v>
                </c:pt>
                <c:pt idx="342">
                  <c:v>1.0053648008</c:v>
                </c:pt>
                <c:pt idx="343">
                  <c:v>1.0046494932000001</c:v>
                </c:pt>
                <c:pt idx="344">
                  <c:v>1.0039341855999999</c:v>
                </c:pt>
                <c:pt idx="345">
                  <c:v>1.003218878</c:v>
                </c:pt>
                <c:pt idx="346">
                  <c:v>1.0025035704</c:v>
                </c:pt>
                <c:pt idx="347">
                  <c:v>1.0017882627999999</c:v>
                </c:pt>
                <c:pt idx="348">
                  <c:v>1.0010729551999999</c:v>
                </c:pt>
                <c:pt idx="349">
                  <c:v>1.0003576476</c:v>
                </c:pt>
                <c:pt idx="350">
                  <c:v>0.99964234000000007</c:v>
                </c:pt>
                <c:pt idx="351">
                  <c:v>0.99892703240000003</c:v>
                </c:pt>
                <c:pt idx="352">
                  <c:v>0.99821172479999998</c:v>
                </c:pt>
                <c:pt idx="353">
                  <c:v>0.99749641720000004</c:v>
                </c:pt>
                <c:pt idx="354">
                  <c:v>0.99678110959999999</c:v>
                </c:pt>
                <c:pt idx="355">
                  <c:v>0.99606580199999994</c:v>
                </c:pt>
                <c:pt idx="356">
                  <c:v>0.99535049440000001</c:v>
                </c:pt>
                <c:pt idx="357">
                  <c:v>0.99463518680000007</c:v>
                </c:pt>
                <c:pt idx="358">
                  <c:v>0.99391987920000002</c:v>
                </c:pt>
                <c:pt idx="359">
                  <c:v>0.99320457159999997</c:v>
                </c:pt>
                <c:pt idx="360">
                  <c:v>0.99248926400000004</c:v>
                </c:pt>
                <c:pt idx="361">
                  <c:v>0.99177395639999999</c:v>
                </c:pt>
                <c:pt idx="362">
                  <c:v>0.99105864879999994</c:v>
                </c:pt>
                <c:pt idx="363">
                  <c:v>0.9903433412</c:v>
                </c:pt>
                <c:pt idx="364">
                  <c:v>0.98962803360000007</c:v>
                </c:pt>
                <c:pt idx="365">
                  <c:v>0.98891272600000002</c:v>
                </c:pt>
                <c:pt idx="366">
                  <c:v>0.98819741839999997</c:v>
                </c:pt>
                <c:pt idx="367">
                  <c:v>0.98748211080000003</c:v>
                </c:pt>
                <c:pt idx="368">
                  <c:v>0.98676680319999999</c:v>
                </c:pt>
                <c:pt idx="369">
                  <c:v>0.98605149559999994</c:v>
                </c:pt>
                <c:pt idx="370">
                  <c:v>0.985336188</c:v>
                </c:pt>
                <c:pt idx="371">
                  <c:v>0.98462088040000006</c:v>
                </c:pt>
                <c:pt idx="372">
                  <c:v>0.98390557280000002</c:v>
                </c:pt>
                <c:pt idx="373">
                  <c:v>0.98319026519999997</c:v>
                </c:pt>
                <c:pt idx="374">
                  <c:v>0.98247495760000003</c:v>
                </c:pt>
                <c:pt idx="375">
                  <c:v>0.98175964999999998</c:v>
                </c:pt>
                <c:pt idx="376">
                  <c:v>0.98104434239999994</c:v>
                </c:pt>
                <c:pt idx="377">
                  <c:v>0.9803290348</c:v>
                </c:pt>
                <c:pt idx="378">
                  <c:v>0.97961372720000006</c:v>
                </c:pt>
                <c:pt idx="379">
                  <c:v>0.97889841960000001</c:v>
                </c:pt>
                <c:pt idx="380">
                  <c:v>0.97818311199999997</c:v>
                </c:pt>
                <c:pt idx="381">
                  <c:v>0.97746780440000003</c:v>
                </c:pt>
                <c:pt idx="382">
                  <c:v>0.97675249680000009</c:v>
                </c:pt>
                <c:pt idx="383">
                  <c:v>0.97603718919999993</c:v>
                </c:pt>
                <c:pt idx="384">
                  <c:v>0.9753218816</c:v>
                </c:pt>
                <c:pt idx="385">
                  <c:v>0.97460657400000006</c:v>
                </c:pt>
                <c:pt idx="386">
                  <c:v>0.97389126640000001</c:v>
                </c:pt>
                <c:pt idx="387">
                  <c:v>0.97317595879999996</c:v>
                </c:pt>
                <c:pt idx="388">
                  <c:v>0.97246065120000003</c:v>
                </c:pt>
                <c:pt idx="389">
                  <c:v>0.97174534360000009</c:v>
                </c:pt>
                <c:pt idx="390">
                  <c:v>0.97103003599999993</c:v>
                </c:pt>
                <c:pt idx="391">
                  <c:v>0.97031472839999999</c:v>
                </c:pt>
                <c:pt idx="392">
                  <c:v>0.96959942080000006</c:v>
                </c:pt>
                <c:pt idx="393">
                  <c:v>0.96888411320000001</c:v>
                </c:pt>
                <c:pt idx="394">
                  <c:v>0.96816880559999996</c:v>
                </c:pt>
                <c:pt idx="395">
                  <c:v>0.96745349800000002</c:v>
                </c:pt>
                <c:pt idx="396">
                  <c:v>0.96673819040000009</c:v>
                </c:pt>
                <c:pt idx="397">
                  <c:v>0.96602288279999993</c:v>
                </c:pt>
                <c:pt idx="398">
                  <c:v>0.96530757519999999</c:v>
                </c:pt>
                <c:pt idx="399">
                  <c:v>0.96459226760000005</c:v>
                </c:pt>
                <c:pt idx="400">
                  <c:v>0.96387696</c:v>
                </c:pt>
                <c:pt idx="401">
                  <c:v>0.96316165239999996</c:v>
                </c:pt>
                <c:pt idx="402">
                  <c:v>0.96244634480000002</c:v>
                </c:pt>
                <c:pt idx="403">
                  <c:v>0.96173103720000008</c:v>
                </c:pt>
                <c:pt idx="404">
                  <c:v>0.96101572960000003</c:v>
                </c:pt>
                <c:pt idx="405">
                  <c:v>0.96030042199999999</c:v>
                </c:pt>
                <c:pt idx="406">
                  <c:v>0.95958511440000005</c:v>
                </c:pt>
                <c:pt idx="407">
                  <c:v>0.9588698068</c:v>
                </c:pt>
                <c:pt idx="408">
                  <c:v>0.95815449919999995</c:v>
                </c:pt>
                <c:pt idx="409">
                  <c:v>0.95743919160000002</c:v>
                </c:pt>
                <c:pt idx="410">
                  <c:v>0.95672388400000008</c:v>
                </c:pt>
                <c:pt idx="411">
                  <c:v>0.95600857640000003</c:v>
                </c:pt>
                <c:pt idx="412">
                  <c:v>0.95529326879999998</c:v>
                </c:pt>
                <c:pt idx="413">
                  <c:v>0.95457796120000005</c:v>
                </c:pt>
                <c:pt idx="414">
                  <c:v>0.9538626536</c:v>
                </c:pt>
                <c:pt idx="415">
                  <c:v>0.95314734599999995</c:v>
                </c:pt>
                <c:pt idx="416">
                  <c:v>0.95243203840000001</c:v>
                </c:pt>
                <c:pt idx="417">
                  <c:v>0.95171673080000008</c:v>
                </c:pt>
                <c:pt idx="418">
                  <c:v>0.95100142320000003</c:v>
                </c:pt>
                <c:pt idx="419">
                  <c:v>0.95028611559999998</c:v>
                </c:pt>
                <c:pt idx="420">
                  <c:v>0.94957080800000004</c:v>
                </c:pt>
                <c:pt idx="421">
                  <c:v>0.9488555004</c:v>
                </c:pt>
                <c:pt idx="422">
                  <c:v>0.94814019279999995</c:v>
                </c:pt>
                <c:pt idx="423">
                  <c:v>0.94742488520000001</c:v>
                </c:pt>
                <c:pt idx="424">
                  <c:v>0.94670957760000007</c:v>
                </c:pt>
                <c:pt idx="425">
                  <c:v>0.94599427000000003</c:v>
                </c:pt>
                <c:pt idx="426">
                  <c:v>0.94527896239999998</c:v>
                </c:pt>
                <c:pt idx="427">
                  <c:v>0.94456365480000004</c:v>
                </c:pt>
                <c:pt idx="428">
                  <c:v>0.94384834719999999</c:v>
                </c:pt>
                <c:pt idx="429">
                  <c:v>0.94313303959999994</c:v>
                </c:pt>
                <c:pt idx="430">
                  <c:v>0.94241773200000001</c:v>
                </c:pt>
                <c:pt idx="431">
                  <c:v>0.94170242440000007</c:v>
                </c:pt>
                <c:pt idx="432">
                  <c:v>0.94098711680000002</c:v>
                </c:pt>
                <c:pt idx="433">
                  <c:v>0.94027180919999997</c:v>
                </c:pt>
                <c:pt idx="434">
                  <c:v>0.93955650160000004</c:v>
                </c:pt>
                <c:pt idx="435">
                  <c:v>0.93884119399999999</c:v>
                </c:pt>
                <c:pt idx="436">
                  <c:v>0.93812588639999994</c:v>
                </c:pt>
                <c:pt idx="437">
                  <c:v>0.93741057880000001</c:v>
                </c:pt>
                <c:pt idx="438">
                  <c:v>0.93669527120000007</c:v>
                </c:pt>
                <c:pt idx="439">
                  <c:v>0.93597996360000002</c:v>
                </c:pt>
                <c:pt idx="440">
                  <c:v>0.93526465599999997</c:v>
                </c:pt>
                <c:pt idx="441">
                  <c:v>0.93454934840000004</c:v>
                </c:pt>
                <c:pt idx="442">
                  <c:v>0.93383404079999999</c:v>
                </c:pt>
                <c:pt idx="443">
                  <c:v>0.93311873319999994</c:v>
                </c:pt>
                <c:pt idx="444">
                  <c:v>0.9324034256</c:v>
                </c:pt>
                <c:pt idx="445">
                  <c:v>0.93168811800000007</c:v>
                </c:pt>
                <c:pt idx="446">
                  <c:v>0.93097281040000002</c:v>
                </c:pt>
                <c:pt idx="447">
                  <c:v>0.93025750279999997</c:v>
                </c:pt>
                <c:pt idx="448">
                  <c:v>0.92954219520000003</c:v>
                </c:pt>
                <c:pt idx="449">
                  <c:v>0.92882688759999998</c:v>
                </c:pt>
                <c:pt idx="450">
                  <c:v>0.92811157999999994</c:v>
                </c:pt>
                <c:pt idx="451">
                  <c:v>0.9273962724</c:v>
                </c:pt>
                <c:pt idx="452">
                  <c:v>0.92668096480000006</c:v>
                </c:pt>
                <c:pt idx="453">
                  <c:v>0.92596565720000001</c:v>
                </c:pt>
                <c:pt idx="454">
                  <c:v>0.92525034959999997</c:v>
                </c:pt>
                <c:pt idx="455">
                  <c:v>0.92453504200000003</c:v>
                </c:pt>
                <c:pt idx="456">
                  <c:v>0.92381973440000009</c:v>
                </c:pt>
                <c:pt idx="457">
                  <c:v>0.92310442679999993</c:v>
                </c:pt>
                <c:pt idx="458">
                  <c:v>0.9223891192</c:v>
                </c:pt>
                <c:pt idx="459">
                  <c:v>0.92167381160000006</c:v>
                </c:pt>
                <c:pt idx="460">
                  <c:v>0.92095850400000001</c:v>
                </c:pt>
                <c:pt idx="461">
                  <c:v>0.92024319639999996</c:v>
                </c:pt>
                <c:pt idx="462">
                  <c:v>0.91952788880000003</c:v>
                </c:pt>
                <c:pt idx="463">
                  <c:v>0.91881258120000009</c:v>
                </c:pt>
                <c:pt idx="464">
                  <c:v>0.91809727359999993</c:v>
                </c:pt>
                <c:pt idx="465">
                  <c:v>0.91738196599999999</c:v>
                </c:pt>
                <c:pt idx="466">
                  <c:v>0.91666665840000006</c:v>
                </c:pt>
                <c:pt idx="467">
                  <c:v>0.91595135080000001</c:v>
                </c:pt>
                <c:pt idx="468">
                  <c:v>0.91523604319999996</c:v>
                </c:pt>
                <c:pt idx="469">
                  <c:v>0.91452073560000002</c:v>
                </c:pt>
                <c:pt idx="470">
                  <c:v>0.91380542800000009</c:v>
                </c:pt>
                <c:pt idx="471">
                  <c:v>0.91309012040000004</c:v>
                </c:pt>
                <c:pt idx="472">
                  <c:v>0.91237481279999999</c:v>
                </c:pt>
                <c:pt idx="473">
                  <c:v>0.91165950520000005</c:v>
                </c:pt>
                <c:pt idx="474">
                  <c:v>0.91094419760000001</c:v>
                </c:pt>
                <c:pt idx="475">
                  <c:v>0.91022888999999996</c:v>
                </c:pt>
                <c:pt idx="476">
                  <c:v>0.90951358240000002</c:v>
                </c:pt>
                <c:pt idx="477">
                  <c:v>0.90879827480000008</c:v>
                </c:pt>
                <c:pt idx="478">
                  <c:v>0.90808296720000004</c:v>
                </c:pt>
                <c:pt idx="479">
                  <c:v>0.90736765959999999</c:v>
                </c:pt>
                <c:pt idx="480">
                  <c:v>0.90665235200000005</c:v>
                </c:pt>
                <c:pt idx="481">
                  <c:v>0.9059370444</c:v>
                </c:pt>
                <c:pt idx="482">
                  <c:v>0.90522173679999995</c:v>
                </c:pt>
                <c:pt idx="483">
                  <c:v>0.90450642920000002</c:v>
                </c:pt>
                <c:pt idx="484">
                  <c:v>0.90379112160000008</c:v>
                </c:pt>
                <c:pt idx="485">
                  <c:v>0.90307581400000003</c:v>
                </c:pt>
                <c:pt idx="486">
                  <c:v>0.90236050639999998</c:v>
                </c:pt>
                <c:pt idx="487">
                  <c:v>0.90164519880000005</c:v>
                </c:pt>
                <c:pt idx="488">
                  <c:v>0.9009298912</c:v>
                </c:pt>
                <c:pt idx="489">
                  <c:v>0.90021458359999995</c:v>
                </c:pt>
                <c:pt idx="490">
                  <c:v>0.89949927600000001</c:v>
                </c:pt>
                <c:pt idx="491">
                  <c:v>0.89878396840000008</c:v>
                </c:pt>
                <c:pt idx="492">
                  <c:v>0.89806866080000003</c:v>
                </c:pt>
                <c:pt idx="493">
                  <c:v>0.89735335319999998</c:v>
                </c:pt>
                <c:pt idx="494">
                  <c:v>0.89663804560000004</c:v>
                </c:pt>
                <c:pt idx="495">
                  <c:v>0.895922738</c:v>
                </c:pt>
                <c:pt idx="496">
                  <c:v>0.89520743039999995</c:v>
                </c:pt>
                <c:pt idx="497">
                  <c:v>0.89449212280000001</c:v>
                </c:pt>
                <c:pt idx="498">
                  <c:v>0.89377681520000007</c:v>
                </c:pt>
                <c:pt idx="499">
                  <c:v>0.89306150760000003</c:v>
                </c:pt>
                <c:pt idx="500">
                  <c:v>0.89234619999999998</c:v>
                </c:pt>
                <c:pt idx="501">
                  <c:v>0.89163089240000004</c:v>
                </c:pt>
                <c:pt idx="502">
                  <c:v>0.89091558479999999</c:v>
                </c:pt>
                <c:pt idx="503">
                  <c:v>0.89020027719999995</c:v>
                </c:pt>
                <c:pt idx="504">
                  <c:v>0.88948496960000001</c:v>
                </c:pt>
                <c:pt idx="505">
                  <c:v>0.88876966200000007</c:v>
                </c:pt>
                <c:pt idx="506">
                  <c:v>0.88805435440000002</c:v>
                </c:pt>
                <c:pt idx="507">
                  <c:v>0.88733904679999998</c:v>
                </c:pt>
                <c:pt idx="508">
                  <c:v>0.88662373920000004</c:v>
                </c:pt>
                <c:pt idx="509">
                  <c:v>0.88590843159999999</c:v>
                </c:pt>
                <c:pt idx="510">
                  <c:v>0.88519312399999994</c:v>
                </c:pt>
                <c:pt idx="511">
                  <c:v>0.88447781640000001</c:v>
                </c:pt>
                <c:pt idx="512">
                  <c:v>0.88376250880000007</c:v>
                </c:pt>
                <c:pt idx="513">
                  <c:v>0.88304720120000002</c:v>
                </c:pt>
                <c:pt idx="514">
                  <c:v>0.88233189359999997</c:v>
                </c:pt>
                <c:pt idx="515">
                  <c:v>0.88161658600000004</c:v>
                </c:pt>
                <c:pt idx="516">
                  <c:v>0.88090127839999999</c:v>
                </c:pt>
                <c:pt idx="517">
                  <c:v>0.88018597079999994</c:v>
                </c:pt>
                <c:pt idx="518">
                  <c:v>0.8794706632</c:v>
                </c:pt>
                <c:pt idx="519">
                  <c:v>0.87875535560000007</c:v>
                </c:pt>
                <c:pt idx="520">
                  <c:v>0.87804004800000002</c:v>
                </c:pt>
                <c:pt idx="521">
                  <c:v>0.87732474039999997</c:v>
                </c:pt>
                <c:pt idx="522">
                  <c:v>0.87660943280000003</c:v>
                </c:pt>
                <c:pt idx="523">
                  <c:v>0.8758941252000001</c:v>
                </c:pt>
                <c:pt idx="524">
                  <c:v>0.87517881759999994</c:v>
                </c:pt>
                <c:pt idx="525">
                  <c:v>0.87446351</c:v>
                </c:pt>
                <c:pt idx="526">
                  <c:v>0.87374820240000006</c:v>
                </c:pt>
                <c:pt idx="527">
                  <c:v>0.87303289480000001</c:v>
                </c:pt>
                <c:pt idx="528">
                  <c:v>0.87231758719999997</c:v>
                </c:pt>
                <c:pt idx="529">
                  <c:v>0.87160227960000003</c:v>
                </c:pt>
                <c:pt idx="530">
                  <c:v>0.87088697200000009</c:v>
                </c:pt>
                <c:pt idx="531">
                  <c:v>0.87017166439999993</c:v>
                </c:pt>
                <c:pt idx="532">
                  <c:v>0.8694563568</c:v>
                </c:pt>
                <c:pt idx="533">
                  <c:v>0.86874104920000006</c:v>
                </c:pt>
                <c:pt idx="534">
                  <c:v>0.86802574160000001</c:v>
                </c:pt>
                <c:pt idx="535">
                  <c:v>0.86731043399999996</c:v>
                </c:pt>
                <c:pt idx="536">
                  <c:v>0.86659512640000003</c:v>
                </c:pt>
                <c:pt idx="537">
                  <c:v>0.86587981880000009</c:v>
                </c:pt>
                <c:pt idx="538">
                  <c:v>0.86516451119999993</c:v>
                </c:pt>
                <c:pt idx="539">
                  <c:v>0.86444920359999999</c:v>
                </c:pt>
                <c:pt idx="540">
                  <c:v>0.86373389600000006</c:v>
                </c:pt>
                <c:pt idx="541">
                  <c:v>0.86301858840000001</c:v>
                </c:pt>
                <c:pt idx="542">
                  <c:v>0.86230328079999996</c:v>
                </c:pt>
                <c:pt idx="543">
                  <c:v>0.86158797320000002</c:v>
                </c:pt>
                <c:pt idx="544">
                  <c:v>0.86087266560000009</c:v>
                </c:pt>
                <c:pt idx="545">
                  <c:v>0.86015735800000004</c:v>
                </c:pt>
                <c:pt idx="546">
                  <c:v>0.85944205039999999</c:v>
                </c:pt>
                <c:pt idx="547">
                  <c:v>0.85872674280000005</c:v>
                </c:pt>
                <c:pt idx="548">
                  <c:v>0.85801143520000001</c:v>
                </c:pt>
                <c:pt idx="549">
                  <c:v>0.85729612759999996</c:v>
                </c:pt>
                <c:pt idx="550">
                  <c:v>0.85658082000000002</c:v>
                </c:pt>
                <c:pt idx="551">
                  <c:v>0.85586551240000008</c:v>
                </c:pt>
                <c:pt idx="552">
                  <c:v>0.85515020480000004</c:v>
                </c:pt>
                <c:pt idx="553">
                  <c:v>0.85443489719999999</c:v>
                </c:pt>
                <c:pt idx="554">
                  <c:v>0.85371958960000005</c:v>
                </c:pt>
                <c:pt idx="555">
                  <c:v>0.853004282</c:v>
                </c:pt>
                <c:pt idx="556">
                  <c:v>0.85228897439999995</c:v>
                </c:pt>
                <c:pt idx="557">
                  <c:v>0.85157366680000002</c:v>
                </c:pt>
                <c:pt idx="558">
                  <c:v>0.85085835920000008</c:v>
                </c:pt>
                <c:pt idx="559">
                  <c:v>0.85014305160000003</c:v>
                </c:pt>
                <c:pt idx="560">
                  <c:v>0.84942774399999998</c:v>
                </c:pt>
                <c:pt idx="561">
                  <c:v>0.84871243640000005</c:v>
                </c:pt>
                <c:pt idx="562">
                  <c:v>0.8479971288</c:v>
                </c:pt>
                <c:pt idx="563">
                  <c:v>0.84728182119999995</c:v>
                </c:pt>
                <c:pt idx="564">
                  <c:v>0.84656651360000001</c:v>
                </c:pt>
                <c:pt idx="565">
                  <c:v>0.84585120600000008</c:v>
                </c:pt>
                <c:pt idx="566">
                  <c:v>0.84513589840000003</c:v>
                </c:pt>
                <c:pt idx="567">
                  <c:v>0.84442059079999998</c:v>
                </c:pt>
                <c:pt idx="568">
                  <c:v>0.84370528320000004</c:v>
                </c:pt>
                <c:pt idx="569">
                  <c:v>0.8429899756</c:v>
                </c:pt>
                <c:pt idx="570">
                  <c:v>0.84227466799999995</c:v>
                </c:pt>
                <c:pt idx="571">
                  <c:v>0.84155936040000001</c:v>
                </c:pt>
                <c:pt idx="572">
                  <c:v>0.84084405280000007</c:v>
                </c:pt>
                <c:pt idx="573">
                  <c:v>0.84012874520000003</c:v>
                </c:pt>
                <c:pt idx="574">
                  <c:v>0.83941343759999998</c:v>
                </c:pt>
                <c:pt idx="575">
                  <c:v>0.83869813000000004</c:v>
                </c:pt>
                <c:pt idx="576">
                  <c:v>0.83798282239999999</c:v>
                </c:pt>
                <c:pt idx="577">
                  <c:v>0.83726751479999995</c:v>
                </c:pt>
                <c:pt idx="578">
                  <c:v>0.83655220720000001</c:v>
                </c:pt>
                <c:pt idx="579">
                  <c:v>0.83583689960000007</c:v>
                </c:pt>
                <c:pt idx="580">
                  <c:v>0.83512159200000002</c:v>
                </c:pt>
                <c:pt idx="581">
                  <c:v>0.83440628439999998</c:v>
                </c:pt>
                <c:pt idx="582">
                  <c:v>0.83369097680000004</c:v>
                </c:pt>
                <c:pt idx="583">
                  <c:v>0.83297566919999999</c:v>
                </c:pt>
                <c:pt idx="584">
                  <c:v>0.83226036159999994</c:v>
                </c:pt>
                <c:pt idx="585">
                  <c:v>0.83154505400000001</c:v>
                </c:pt>
                <c:pt idx="586">
                  <c:v>0.83082974640000007</c:v>
                </c:pt>
                <c:pt idx="587">
                  <c:v>0.83011443880000002</c:v>
                </c:pt>
                <c:pt idx="588">
                  <c:v>0.82939913119999997</c:v>
                </c:pt>
                <c:pt idx="589">
                  <c:v>0.82868382360000004</c:v>
                </c:pt>
                <c:pt idx="590">
                  <c:v>0.82796851599999999</c:v>
                </c:pt>
                <c:pt idx="591">
                  <c:v>0.82725320839999994</c:v>
                </c:pt>
                <c:pt idx="592">
                  <c:v>0.8265379008</c:v>
                </c:pt>
                <c:pt idx="593">
                  <c:v>0.82582259320000007</c:v>
                </c:pt>
                <c:pt idx="594">
                  <c:v>0.82510728560000002</c:v>
                </c:pt>
                <c:pt idx="595">
                  <c:v>0.82439197799999997</c:v>
                </c:pt>
                <c:pt idx="596">
                  <c:v>0.82367667040000003</c:v>
                </c:pt>
                <c:pt idx="597">
                  <c:v>0.8229613628000001</c:v>
                </c:pt>
                <c:pt idx="598">
                  <c:v>0.82224605519999994</c:v>
                </c:pt>
                <c:pt idx="599">
                  <c:v>0.8215307476</c:v>
                </c:pt>
                <c:pt idx="600">
                  <c:v>0.82081544000000006</c:v>
                </c:pt>
                <c:pt idx="601">
                  <c:v>0.82010013240000001</c:v>
                </c:pt>
                <c:pt idx="602">
                  <c:v>0.81938482479999997</c:v>
                </c:pt>
                <c:pt idx="603">
                  <c:v>0.81866951720000003</c:v>
                </c:pt>
                <c:pt idx="604">
                  <c:v>0.81795420960000009</c:v>
                </c:pt>
                <c:pt idx="605">
                  <c:v>0.81723890199999993</c:v>
                </c:pt>
                <c:pt idx="606">
                  <c:v>0.8165235944</c:v>
                </c:pt>
                <c:pt idx="607">
                  <c:v>0.81580828680000006</c:v>
                </c:pt>
                <c:pt idx="608">
                  <c:v>0.81509297920000001</c:v>
                </c:pt>
                <c:pt idx="609">
                  <c:v>0.81437767159999996</c:v>
                </c:pt>
                <c:pt idx="610">
                  <c:v>0.81366236400000003</c:v>
                </c:pt>
                <c:pt idx="611">
                  <c:v>0.81294705640000009</c:v>
                </c:pt>
                <c:pt idx="612">
                  <c:v>0.81223174880000004</c:v>
                </c:pt>
                <c:pt idx="613">
                  <c:v>0.81151644119999999</c:v>
                </c:pt>
                <c:pt idx="614">
                  <c:v>0.81080113360000006</c:v>
                </c:pt>
                <c:pt idx="615">
                  <c:v>0.81008582600000001</c:v>
                </c:pt>
                <c:pt idx="616">
                  <c:v>0.80937051839999996</c:v>
                </c:pt>
                <c:pt idx="617">
                  <c:v>0.80865521080000002</c:v>
                </c:pt>
                <c:pt idx="618">
                  <c:v>0.80793990320000009</c:v>
                </c:pt>
                <c:pt idx="619">
                  <c:v>0.80722459560000004</c:v>
                </c:pt>
                <c:pt idx="620">
                  <c:v>0.80650928799999999</c:v>
                </c:pt>
                <c:pt idx="621">
                  <c:v>0.80579398040000005</c:v>
                </c:pt>
                <c:pt idx="622">
                  <c:v>0.80507867280000001</c:v>
                </c:pt>
                <c:pt idx="623">
                  <c:v>0.80436336519999996</c:v>
                </c:pt>
                <c:pt idx="624">
                  <c:v>0.80364805760000002</c:v>
                </c:pt>
                <c:pt idx="625">
                  <c:v>0.80293275000000008</c:v>
                </c:pt>
                <c:pt idx="626">
                  <c:v>0.80221744240000004</c:v>
                </c:pt>
                <c:pt idx="627">
                  <c:v>0.80150213479999999</c:v>
                </c:pt>
                <c:pt idx="628">
                  <c:v>0.80078682720000005</c:v>
                </c:pt>
                <c:pt idx="629">
                  <c:v>0.8000715196</c:v>
                </c:pt>
                <c:pt idx="630">
                  <c:v>0.79935621199999995</c:v>
                </c:pt>
                <c:pt idx="631">
                  <c:v>0.79864090440000002</c:v>
                </c:pt>
                <c:pt idx="632">
                  <c:v>0.79792559680000008</c:v>
                </c:pt>
                <c:pt idx="633">
                  <c:v>0.79721028920000003</c:v>
                </c:pt>
                <c:pt idx="634">
                  <c:v>0.79649498159999998</c:v>
                </c:pt>
                <c:pt idx="635">
                  <c:v>0.79577967400000005</c:v>
                </c:pt>
                <c:pt idx="636">
                  <c:v>0.7950643664</c:v>
                </c:pt>
                <c:pt idx="637">
                  <c:v>0.79434905879999995</c:v>
                </c:pt>
                <c:pt idx="638">
                  <c:v>0.79363375120000001</c:v>
                </c:pt>
                <c:pt idx="639">
                  <c:v>0.79291844360000008</c:v>
                </c:pt>
                <c:pt idx="640">
                  <c:v>0.79220313600000003</c:v>
                </c:pt>
                <c:pt idx="641">
                  <c:v>0.79148782839999998</c:v>
                </c:pt>
                <c:pt idx="642">
                  <c:v>0.79077252080000004</c:v>
                </c:pt>
                <c:pt idx="643">
                  <c:v>0.7900572132</c:v>
                </c:pt>
                <c:pt idx="644">
                  <c:v>0.78934190559999995</c:v>
                </c:pt>
                <c:pt idx="645">
                  <c:v>0.78862659800000001</c:v>
                </c:pt>
                <c:pt idx="646">
                  <c:v>0.78791129040000007</c:v>
                </c:pt>
                <c:pt idx="647">
                  <c:v>0.78719598280000003</c:v>
                </c:pt>
                <c:pt idx="648">
                  <c:v>0.78648067519999998</c:v>
                </c:pt>
                <c:pt idx="649">
                  <c:v>0.78576536760000004</c:v>
                </c:pt>
                <c:pt idx="650">
                  <c:v>0.78505005999999999</c:v>
                </c:pt>
                <c:pt idx="651">
                  <c:v>0.78433475239999995</c:v>
                </c:pt>
                <c:pt idx="652">
                  <c:v>0.78361944480000001</c:v>
                </c:pt>
                <c:pt idx="653">
                  <c:v>0.78290413720000007</c:v>
                </c:pt>
                <c:pt idx="654">
                  <c:v>0.78218882960000002</c:v>
                </c:pt>
                <c:pt idx="655">
                  <c:v>0.78147352199999998</c:v>
                </c:pt>
                <c:pt idx="656">
                  <c:v>0.78075821440000004</c:v>
                </c:pt>
                <c:pt idx="657">
                  <c:v>0.78004290679999999</c:v>
                </c:pt>
                <c:pt idx="658">
                  <c:v>0.77932759919999994</c:v>
                </c:pt>
                <c:pt idx="659">
                  <c:v>0.77861229160000001</c:v>
                </c:pt>
                <c:pt idx="660">
                  <c:v>0.77789698400000007</c:v>
                </c:pt>
                <c:pt idx="661">
                  <c:v>0.77718167640000002</c:v>
                </c:pt>
                <c:pt idx="662">
                  <c:v>0.77646636879999997</c:v>
                </c:pt>
                <c:pt idx="663">
                  <c:v>0.77575106120000004</c:v>
                </c:pt>
                <c:pt idx="664">
                  <c:v>0.7750357536000001</c:v>
                </c:pt>
                <c:pt idx="665">
                  <c:v>0.77432044599999994</c:v>
                </c:pt>
                <c:pt idx="666">
                  <c:v>0.7736051384</c:v>
                </c:pt>
                <c:pt idx="667">
                  <c:v>0.77288983080000007</c:v>
                </c:pt>
                <c:pt idx="668">
                  <c:v>0.77217452320000002</c:v>
                </c:pt>
                <c:pt idx="669">
                  <c:v>0.77145921559999997</c:v>
                </c:pt>
                <c:pt idx="670">
                  <c:v>0.77074390800000003</c:v>
                </c:pt>
                <c:pt idx="671">
                  <c:v>0.7700286004000001</c:v>
                </c:pt>
                <c:pt idx="672">
                  <c:v>0.76931329279999994</c:v>
                </c:pt>
                <c:pt idx="673">
                  <c:v>0.7685979852</c:v>
                </c:pt>
                <c:pt idx="674">
                  <c:v>0.76788267760000006</c:v>
                </c:pt>
                <c:pt idx="675">
                  <c:v>0.76716737000000002</c:v>
                </c:pt>
                <c:pt idx="676">
                  <c:v>0.76645206239999997</c:v>
                </c:pt>
                <c:pt idx="677">
                  <c:v>0.76573675480000003</c:v>
                </c:pt>
                <c:pt idx="678">
                  <c:v>0.76502144720000009</c:v>
                </c:pt>
                <c:pt idx="679">
                  <c:v>0.76430613959999993</c:v>
                </c:pt>
                <c:pt idx="680">
                  <c:v>0.763590832</c:v>
                </c:pt>
                <c:pt idx="681">
                  <c:v>0.76287552440000006</c:v>
                </c:pt>
                <c:pt idx="682">
                  <c:v>0.76216021680000001</c:v>
                </c:pt>
                <c:pt idx="683">
                  <c:v>0.76144490919999996</c:v>
                </c:pt>
                <c:pt idx="684">
                  <c:v>0.76072960160000003</c:v>
                </c:pt>
                <c:pt idx="685">
                  <c:v>0.76001429400000009</c:v>
                </c:pt>
                <c:pt idx="686">
                  <c:v>0.75929898640000004</c:v>
                </c:pt>
                <c:pt idx="687">
                  <c:v>0.75858367879999999</c:v>
                </c:pt>
                <c:pt idx="688">
                  <c:v>0.75786837120000006</c:v>
                </c:pt>
                <c:pt idx="689">
                  <c:v>0.75715306360000001</c:v>
                </c:pt>
                <c:pt idx="690">
                  <c:v>0.75643775599999996</c:v>
                </c:pt>
                <c:pt idx="691">
                  <c:v>0.75572244840000002</c:v>
                </c:pt>
                <c:pt idx="692">
                  <c:v>0.75500714080000009</c:v>
                </c:pt>
                <c:pt idx="693">
                  <c:v>0.75429183320000004</c:v>
                </c:pt>
                <c:pt idx="694">
                  <c:v>0.75357652559999999</c:v>
                </c:pt>
                <c:pt idx="695">
                  <c:v>0.75286121800000005</c:v>
                </c:pt>
                <c:pt idx="696">
                  <c:v>0.75214591040000001</c:v>
                </c:pt>
                <c:pt idx="697">
                  <c:v>0.75143060279999996</c:v>
                </c:pt>
                <c:pt idx="698">
                  <c:v>0.75071529520000002</c:v>
                </c:pt>
                <c:pt idx="699">
                  <c:v>0.74999998759999997</c:v>
                </c:pt>
              </c:numCache>
            </c:numRef>
          </c:xVal>
          <c:yVal>
            <c:numRef>
              <c:f>Desc!ydata3</c:f>
              <c:numCache>
                <c:formatCode>General</c:formatCode>
                <c:ptCount val="700"/>
                <c:pt idx="0">
                  <c:v>13.5</c:v>
                </c:pt>
                <c:pt idx="1">
                  <c:v>9.25</c:v>
                </c:pt>
                <c:pt idx="2">
                  <c:v>13.5</c:v>
                </c:pt>
                <c:pt idx="3">
                  <c:v>9.25</c:v>
                </c:pt>
                <c:pt idx="4">
                  <c:v>13.5</c:v>
                </c:pt>
                <c:pt idx="5">
                  <c:v>9.25</c:v>
                </c:pt>
                <c:pt idx="6">
                  <c:v>13.5</c:v>
                </c:pt>
                <c:pt idx="7">
                  <c:v>9.25</c:v>
                </c:pt>
                <c:pt idx="8">
                  <c:v>13.5</c:v>
                </c:pt>
                <c:pt idx="9">
                  <c:v>9.25</c:v>
                </c:pt>
                <c:pt idx="10">
                  <c:v>13.5</c:v>
                </c:pt>
                <c:pt idx="11">
                  <c:v>9.25</c:v>
                </c:pt>
                <c:pt idx="12">
                  <c:v>13.5</c:v>
                </c:pt>
                <c:pt idx="13">
                  <c:v>9.25</c:v>
                </c:pt>
                <c:pt idx="14">
                  <c:v>13.5</c:v>
                </c:pt>
                <c:pt idx="15">
                  <c:v>9.25</c:v>
                </c:pt>
                <c:pt idx="16">
                  <c:v>13.5</c:v>
                </c:pt>
                <c:pt idx="17">
                  <c:v>9.25</c:v>
                </c:pt>
                <c:pt idx="18">
                  <c:v>13.5</c:v>
                </c:pt>
                <c:pt idx="19">
                  <c:v>9.25</c:v>
                </c:pt>
                <c:pt idx="20">
                  <c:v>13.5</c:v>
                </c:pt>
                <c:pt idx="21">
                  <c:v>9.25</c:v>
                </c:pt>
                <c:pt idx="22">
                  <c:v>13.5</c:v>
                </c:pt>
                <c:pt idx="23">
                  <c:v>9.25</c:v>
                </c:pt>
                <c:pt idx="24">
                  <c:v>13.5</c:v>
                </c:pt>
                <c:pt idx="25">
                  <c:v>9.25</c:v>
                </c:pt>
                <c:pt idx="26">
                  <c:v>13.5</c:v>
                </c:pt>
                <c:pt idx="27">
                  <c:v>9.25</c:v>
                </c:pt>
                <c:pt idx="28">
                  <c:v>13.5</c:v>
                </c:pt>
                <c:pt idx="29">
                  <c:v>9.25</c:v>
                </c:pt>
                <c:pt idx="30">
                  <c:v>13.5</c:v>
                </c:pt>
                <c:pt idx="31">
                  <c:v>9.25</c:v>
                </c:pt>
                <c:pt idx="32">
                  <c:v>13.5</c:v>
                </c:pt>
                <c:pt idx="33">
                  <c:v>9.25</c:v>
                </c:pt>
                <c:pt idx="34">
                  <c:v>13.5</c:v>
                </c:pt>
                <c:pt idx="35">
                  <c:v>9.25</c:v>
                </c:pt>
                <c:pt idx="36">
                  <c:v>13.5</c:v>
                </c:pt>
                <c:pt idx="37">
                  <c:v>9.25</c:v>
                </c:pt>
                <c:pt idx="38">
                  <c:v>13.5</c:v>
                </c:pt>
                <c:pt idx="39">
                  <c:v>9.25</c:v>
                </c:pt>
                <c:pt idx="40">
                  <c:v>13.5</c:v>
                </c:pt>
                <c:pt idx="41">
                  <c:v>9.25</c:v>
                </c:pt>
                <c:pt idx="42">
                  <c:v>13.5</c:v>
                </c:pt>
                <c:pt idx="43">
                  <c:v>9.25</c:v>
                </c:pt>
                <c:pt idx="44">
                  <c:v>13.5</c:v>
                </c:pt>
                <c:pt idx="45">
                  <c:v>9.25</c:v>
                </c:pt>
                <c:pt idx="46">
                  <c:v>13.5</c:v>
                </c:pt>
                <c:pt idx="47">
                  <c:v>9.25</c:v>
                </c:pt>
                <c:pt idx="48">
                  <c:v>13.5</c:v>
                </c:pt>
                <c:pt idx="49">
                  <c:v>9.25</c:v>
                </c:pt>
                <c:pt idx="50">
                  <c:v>13.5</c:v>
                </c:pt>
                <c:pt idx="51">
                  <c:v>9.25</c:v>
                </c:pt>
                <c:pt idx="52">
                  <c:v>13.5</c:v>
                </c:pt>
                <c:pt idx="53">
                  <c:v>9.25</c:v>
                </c:pt>
                <c:pt idx="54">
                  <c:v>13.5</c:v>
                </c:pt>
                <c:pt idx="55">
                  <c:v>9.25</c:v>
                </c:pt>
                <c:pt idx="56">
                  <c:v>13.5</c:v>
                </c:pt>
                <c:pt idx="57">
                  <c:v>9.25</c:v>
                </c:pt>
                <c:pt idx="58">
                  <c:v>13.5</c:v>
                </c:pt>
                <c:pt idx="59">
                  <c:v>9.25</c:v>
                </c:pt>
                <c:pt idx="60">
                  <c:v>13.5</c:v>
                </c:pt>
                <c:pt idx="61">
                  <c:v>9.25</c:v>
                </c:pt>
                <c:pt idx="62">
                  <c:v>13.5</c:v>
                </c:pt>
                <c:pt idx="63">
                  <c:v>9.25</c:v>
                </c:pt>
                <c:pt idx="64">
                  <c:v>13.5</c:v>
                </c:pt>
                <c:pt idx="65">
                  <c:v>9.25</c:v>
                </c:pt>
                <c:pt idx="66">
                  <c:v>13.5</c:v>
                </c:pt>
                <c:pt idx="67">
                  <c:v>9.25</c:v>
                </c:pt>
                <c:pt idx="68">
                  <c:v>13.5</c:v>
                </c:pt>
                <c:pt idx="69">
                  <c:v>9.25</c:v>
                </c:pt>
                <c:pt idx="70">
                  <c:v>13.5</c:v>
                </c:pt>
                <c:pt idx="71">
                  <c:v>9.25</c:v>
                </c:pt>
                <c:pt idx="72">
                  <c:v>13.5</c:v>
                </c:pt>
                <c:pt idx="73">
                  <c:v>9.25</c:v>
                </c:pt>
                <c:pt idx="74">
                  <c:v>13.5</c:v>
                </c:pt>
                <c:pt idx="75">
                  <c:v>9.25</c:v>
                </c:pt>
                <c:pt idx="76">
                  <c:v>13.5</c:v>
                </c:pt>
                <c:pt idx="77">
                  <c:v>9.25</c:v>
                </c:pt>
                <c:pt idx="78">
                  <c:v>13.5</c:v>
                </c:pt>
                <c:pt idx="79">
                  <c:v>9.25</c:v>
                </c:pt>
                <c:pt idx="80">
                  <c:v>13.5</c:v>
                </c:pt>
                <c:pt idx="81">
                  <c:v>9.25</c:v>
                </c:pt>
                <c:pt idx="82">
                  <c:v>13.5</c:v>
                </c:pt>
                <c:pt idx="83">
                  <c:v>9.25</c:v>
                </c:pt>
                <c:pt idx="84">
                  <c:v>13.5</c:v>
                </c:pt>
                <c:pt idx="85">
                  <c:v>9.25</c:v>
                </c:pt>
                <c:pt idx="86">
                  <c:v>13.5</c:v>
                </c:pt>
                <c:pt idx="87">
                  <c:v>9.25</c:v>
                </c:pt>
                <c:pt idx="88">
                  <c:v>13.5</c:v>
                </c:pt>
                <c:pt idx="89">
                  <c:v>9.25</c:v>
                </c:pt>
                <c:pt idx="90">
                  <c:v>13.5</c:v>
                </c:pt>
                <c:pt idx="91">
                  <c:v>9.25</c:v>
                </c:pt>
                <c:pt idx="92">
                  <c:v>13.5</c:v>
                </c:pt>
                <c:pt idx="93">
                  <c:v>9.25</c:v>
                </c:pt>
                <c:pt idx="94">
                  <c:v>13.5</c:v>
                </c:pt>
                <c:pt idx="95">
                  <c:v>9.25</c:v>
                </c:pt>
                <c:pt idx="96">
                  <c:v>13.5</c:v>
                </c:pt>
                <c:pt idx="97">
                  <c:v>9.25</c:v>
                </c:pt>
                <c:pt idx="98">
                  <c:v>13.5</c:v>
                </c:pt>
                <c:pt idx="99">
                  <c:v>9.25</c:v>
                </c:pt>
                <c:pt idx="100">
                  <c:v>13.5</c:v>
                </c:pt>
                <c:pt idx="101">
                  <c:v>9.25</c:v>
                </c:pt>
                <c:pt idx="102">
                  <c:v>13.5</c:v>
                </c:pt>
                <c:pt idx="103">
                  <c:v>9.25</c:v>
                </c:pt>
                <c:pt idx="104">
                  <c:v>13.5</c:v>
                </c:pt>
                <c:pt idx="105">
                  <c:v>9.25</c:v>
                </c:pt>
                <c:pt idx="106">
                  <c:v>13.5</c:v>
                </c:pt>
                <c:pt idx="107">
                  <c:v>9.25</c:v>
                </c:pt>
                <c:pt idx="108">
                  <c:v>13.5</c:v>
                </c:pt>
                <c:pt idx="109">
                  <c:v>9.25</c:v>
                </c:pt>
                <c:pt idx="110">
                  <c:v>13.5</c:v>
                </c:pt>
                <c:pt idx="111">
                  <c:v>9.25</c:v>
                </c:pt>
                <c:pt idx="112">
                  <c:v>13.5</c:v>
                </c:pt>
                <c:pt idx="113">
                  <c:v>9.25</c:v>
                </c:pt>
                <c:pt idx="114">
                  <c:v>13.5</c:v>
                </c:pt>
                <c:pt idx="115">
                  <c:v>9.25</c:v>
                </c:pt>
                <c:pt idx="116">
                  <c:v>13.5</c:v>
                </c:pt>
                <c:pt idx="117">
                  <c:v>9.25</c:v>
                </c:pt>
                <c:pt idx="118">
                  <c:v>13.5</c:v>
                </c:pt>
                <c:pt idx="119">
                  <c:v>9.25</c:v>
                </c:pt>
                <c:pt idx="120">
                  <c:v>13.5</c:v>
                </c:pt>
                <c:pt idx="121">
                  <c:v>9.25</c:v>
                </c:pt>
                <c:pt idx="122">
                  <c:v>13.5</c:v>
                </c:pt>
                <c:pt idx="123">
                  <c:v>9.25</c:v>
                </c:pt>
                <c:pt idx="124">
                  <c:v>13.5</c:v>
                </c:pt>
                <c:pt idx="125">
                  <c:v>9.25</c:v>
                </c:pt>
                <c:pt idx="126">
                  <c:v>13.5</c:v>
                </c:pt>
                <c:pt idx="127">
                  <c:v>9.25</c:v>
                </c:pt>
                <c:pt idx="128">
                  <c:v>13.5</c:v>
                </c:pt>
                <c:pt idx="129">
                  <c:v>9.25</c:v>
                </c:pt>
                <c:pt idx="130">
                  <c:v>13.5</c:v>
                </c:pt>
                <c:pt idx="131">
                  <c:v>9.25</c:v>
                </c:pt>
                <c:pt idx="132">
                  <c:v>13.5</c:v>
                </c:pt>
                <c:pt idx="133">
                  <c:v>9.25</c:v>
                </c:pt>
                <c:pt idx="134">
                  <c:v>13.5</c:v>
                </c:pt>
                <c:pt idx="135">
                  <c:v>9.25</c:v>
                </c:pt>
                <c:pt idx="136">
                  <c:v>13.5</c:v>
                </c:pt>
                <c:pt idx="137">
                  <c:v>9.25</c:v>
                </c:pt>
                <c:pt idx="138">
                  <c:v>13.5</c:v>
                </c:pt>
                <c:pt idx="139">
                  <c:v>9.25</c:v>
                </c:pt>
                <c:pt idx="140">
                  <c:v>13.5</c:v>
                </c:pt>
                <c:pt idx="141">
                  <c:v>9.25</c:v>
                </c:pt>
                <c:pt idx="142">
                  <c:v>13.5</c:v>
                </c:pt>
                <c:pt idx="143">
                  <c:v>9.25</c:v>
                </c:pt>
                <c:pt idx="144">
                  <c:v>13.5</c:v>
                </c:pt>
                <c:pt idx="145">
                  <c:v>9.25</c:v>
                </c:pt>
                <c:pt idx="146">
                  <c:v>13.5</c:v>
                </c:pt>
                <c:pt idx="147">
                  <c:v>9.25</c:v>
                </c:pt>
                <c:pt idx="148">
                  <c:v>13.5</c:v>
                </c:pt>
                <c:pt idx="149">
                  <c:v>9.25</c:v>
                </c:pt>
                <c:pt idx="150">
                  <c:v>13.5</c:v>
                </c:pt>
                <c:pt idx="151">
                  <c:v>9.25</c:v>
                </c:pt>
                <c:pt idx="152">
                  <c:v>13.5</c:v>
                </c:pt>
                <c:pt idx="153">
                  <c:v>9.25</c:v>
                </c:pt>
                <c:pt idx="154">
                  <c:v>13.5</c:v>
                </c:pt>
                <c:pt idx="155">
                  <c:v>9.25</c:v>
                </c:pt>
                <c:pt idx="156">
                  <c:v>13.5</c:v>
                </c:pt>
                <c:pt idx="157">
                  <c:v>9.25</c:v>
                </c:pt>
                <c:pt idx="158">
                  <c:v>13.5</c:v>
                </c:pt>
                <c:pt idx="159">
                  <c:v>9.25</c:v>
                </c:pt>
                <c:pt idx="160">
                  <c:v>13.5</c:v>
                </c:pt>
                <c:pt idx="161">
                  <c:v>9.25</c:v>
                </c:pt>
                <c:pt idx="162">
                  <c:v>13.5</c:v>
                </c:pt>
                <c:pt idx="163">
                  <c:v>9.25</c:v>
                </c:pt>
                <c:pt idx="164">
                  <c:v>13.5</c:v>
                </c:pt>
                <c:pt idx="165">
                  <c:v>9.25</c:v>
                </c:pt>
                <c:pt idx="166">
                  <c:v>13.5</c:v>
                </c:pt>
                <c:pt idx="167">
                  <c:v>9.25</c:v>
                </c:pt>
                <c:pt idx="168">
                  <c:v>13.5</c:v>
                </c:pt>
                <c:pt idx="169">
                  <c:v>9.25</c:v>
                </c:pt>
                <c:pt idx="170">
                  <c:v>13.5</c:v>
                </c:pt>
                <c:pt idx="171">
                  <c:v>9.25</c:v>
                </c:pt>
                <c:pt idx="172">
                  <c:v>13.5</c:v>
                </c:pt>
                <c:pt idx="173">
                  <c:v>9.25</c:v>
                </c:pt>
                <c:pt idx="174">
                  <c:v>13.5</c:v>
                </c:pt>
                <c:pt idx="175">
                  <c:v>9.25</c:v>
                </c:pt>
                <c:pt idx="176">
                  <c:v>13.5</c:v>
                </c:pt>
                <c:pt idx="177">
                  <c:v>9.25</c:v>
                </c:pt>
                <c:pt idx="178">
                  <c:v>13.5</c:v>
                </c:pt>
                <c:pt idx="179">
                  <c:v>9.25</c:v>
                </c:pt>
                <c:pt idx="180">
                  <c:v>13.5</c:v>
                </c:pt>
                <c:pt idx="181">
                  <c:v>9.25</c:v>
                </c:pt>
                <c:pt idx="182">
                  <c:v>13.5</c:v>
                </c:pt>
                <c:pt idx="183">
                  <c:v>9.25</c:v>
                </c:pt>
                <c:pt idx="184">
                  <c:v>13.5</c:v>
                </c:pt>
                <c:pt idx="185">
                  <c:v>9.25</c:v>
                </c:pt>
                <c:pt idx="186">
                  <c:v>13.5</c:v>
                </c:pt>
                <c:pt idx="187">
                  <c:v>9.25</c:v>
                </c:pt>
                <c:pt idx="188">
                  <c:v>13.5</c:v>
                </c:pt>
                <c:pt idx="189">
                  <c:v>9.25</c:v>
                </c:pt>
                <c:pt idx="190">
                  <c:v>13.5</c:v>
                </c:pt>
                <c:pt idx="191">
                  <c:v>9.25</c:v>
                </c:pt>
                <c:pt idx="192">
                  <c:v>13.5</c:v>
                </c:pt>
                <c:pt idx="193">
                  <c:v>9.25</c:v>
                </c:pt>
                <c:pt idx="194">
                  <c:v>13.5</c:v>
                </c:pt>
                <c:pt idx="195">
                  <c:v>9.25</c:v>
                </c:pt>
                <c:pt idx="196">
                  <c:v>13.5</c:v>
                </c:pt>
                <c:pt idx="197">
                  <c:v>9.25</c:v>
                </c:pt>
                <c:pt idx="198">
                  <c:v>13.5</c:v>
                </c:pt>
                <c:pt idx="199">
                  <c:v>9.25</c:v>
                </c:pt>
                <c:pt idx="200">
                  <c:v>13.5</c:v>
                </c:pt>
                <c:pt idx="201">
                  <c:v>9.25</c:v>
                </c:pt>
                <c:pt idx="202">
                  <c:v>13.5</c:v>
                </c:pt>
                <c:pt idx="203">
                  <c:v>9.25</c:v>
                </c:pt>
                <c:pt idx="204">
                  <c:v>13.5</c:v>
                </c:pt>
                <c:pt idx="205">
                  <c:v>9.25</c:v>
                </c:pt>
                <c:pt idx="206">
                  <c:v>13.5</c:v>
                </c:pt>
                <c:pt idx="207">
                  <c:v>9.25</c:v>
                </c:pt>
                <c:pt idx="208">
                  <c:v>13.5</c:v>
                </c:pt>
                <c:pt idx="209">
                  <c:v>9.25</c:v>
                </c:pt>
                <c:pt idx="210">
                  <c:v>13.5</c:v>
                </c:pt>
                <c:pt idx="211">
                  <c:v>9.25</c:v>
                </c:pt>
                <c:pt idx="212">
                  <c:v>13.5</c:v>
                </c:pt>
                <c:pt idx="213">
                  <c:v>9.25</c:v>
                </c:pt>
                <c:pt idx="214">
                  <c:v>13.5</c:v>
                </c:pt>
                <c:pt idx="215">
                  <c:v>9.25</c:v>
                </c:pt>
                <c:pt idx="216">
                  <c:v>13.5</c:v>
                </c:pt>
                <c:pt idx="217">
                  <c:v>9.25</c:v>
                </c:pt>
                <c:pt idx="218">
                  <c:v>13.5</c:v>
                </c:pt>
                <c:pt idx="219">
                  <c:v>9.25</c:v>
                </c:pt>
                <c:pt idx="220">
                  <c:v>13.5</c:v>
                </c:pt>
                <c:pt idx="221">
                  <c:v>9.25</c:v>
                </c:pt>
                <c:pt idx="222">
                  <c:v>13.5</c:v>
                </c:pt>
                <c:pt idx="223">
                  <c:v>9.25</c:v>
                </c:pt>
                <c:pt idx="224">
                  <c:v>13.5</c:v>
                </c:pt>
                <c:pt idx="225">
                  <c:v>9.25</c:v>
                </c:pt>
                <c:pt idx="226">
                  <c:v>13.5</c:v>
                </c:pt>
                <c:pt idx="227">
                  <c:v>9.25</c:v>
                </c:pt>
                <c:pt idx="228">
                  <c:v>13.5</c:v>
                </c:pt>
                <c:pt idx="229">
                  <c:v>9.25</c:v>
                </c:pt>
                <c:pt idx="230">
                  <c:v>13.5</c:v>
                </c:pt>
                <c:pt idx="231">
                  <c:v>9.25</c:v>
                </c:pt>
                <c:pt idx="232">
                  <c:v>13.5</c:v>
                </c:pt>
                <c:pt idx="233">
                  <c:v>9.25</c:v>
                </c:pt>
                <c:pt idx="234">
                  <c:v>13.5</c:v>
                </c:pt>
                <c:pt idx="235">
                  <c:v>9.25</c:v>
                </c:pt>
                <c:pt idx="236">
                  <c:v>13.5</c:v>
                </c:pt>
                <c:pt idx="237">
                  <c:v>9.25</c:v>
                </c:pt>
                <c:pt idx="238">
                  <c:v>13.5</c:v>
                </c:pt>
                <c:pt idx="239">
                  <c:v>9.25</c:v>
                </c:pt>
                <c:pt idx="240">
                  <c:v>13.5</c:v>
                </c:pt>
                <c:pt idx="241">
                  <c:v>9.25</c:v>
                </c:pt>
                <c:pt idx="242">
                  <c:v>13.5</c:v>
                </c:pt>
                <c:pt idx="243">
                  <c:v>9.25</c:v>
                </c:pt>
                <c:pt idx="244">
                  <c:v>13.5</c:v>
                </c:pt>
                <c:pt idx="245">
                  <c:v>9.25</c:v>
                </c:pt>
                <c:pt idx="246">
                  <c:v>13.5</c:v>
                </c:pt>
                <c:pt idx="247">
                  <c:v>9.25</c:v>
                </c:pt>
                <c:pt idx="248">
                  <c:v>13.5</c:v>
                </c:pt>
                <c:pt idx="249">
                  <c:v>9.25</c:v>
                </c:pt>
                <c:pt idx="250">
                  <c:v>13.5</c:v>
                </c:pt>
                <c:pt idx="251">
                  <c:v>9.25</c:v>
                </c:pt>
                <c:pt idx="252">
                  <c:v>13.5</c:v>
                </c:pt>
                <c:pt idx="253">
                  <c:v>9.25</c:v>
                </c:pt>
                <c:pt idx="254">
                  <c:v>13.5</c:v>
                </c:pt>
                <c:pt idx="255">
                  <c:v>9.25</c:v>
                </c:pt>
                <c:pt idx="256">
                  <c:v>13.5</c:v>
                </c:pt>
                <c:pt idx="257">
                  <c:v>9.25</c:v>
                </c:pt>
                <c:pt idx="258">
                  <c:v>13.5</c:v>
                </c:pt>
                <c:pt idx="259">
                  <c:v>9.25</c:v>
                </c:pt>
                <c:pt idx="260">
                  <c:v>13.5</c:v>
                </c:pt>
                <c:pt idx="261">
                  <c:v>9.25</c:v>
                </c:pt>
                <c:pt idx="262">
                  <c:v>13.5</c:v>
                </c:pt>
                <c:pt idx="263">
                  <c:v>9.25</c:v>
                </c:pt>
                <c:pt idx="264">
                  <c:v>13.5</c:v>
                </c:pt>
                <c:pt idx="265">
                  <c:v>9.25</c:v>
                </c:pt>
                <c:pt idx="266">
                  <c:v>13.5</c:v>
                </c:pt>
                <c:pt idx="267">
                  <c:v>9.25</c:v>
                </c:pt>
                <c:pt idx="268">
                  <c:v>13.5</c:v>
                </c:pt>
                <c:pt idx="269">
                  <c:v>9.25</c:v>
                </c:pt>
                <c:pt idx="270">
                  <c:v>13.5</c:v>
                </c:pt>
                <c:pt idx="271">
                  <c:v>9.25</c:v>
                </c:pt>
                <c:pt idx="272">
                  <c:v>13.5</c:v>
                </c:pt>
                <c:pt idx="273">
                  <c:v>9.25</c:v>
                </c:pt>
                <c:pt idx="274">
                  <c:v>13.5</c:v>
                </c:pt>
                <c:pt idx="275">
                  <c:v>9.25</c:v>
                </c:pt>
                <c:pt idx="276">
                  <c:v>13.5</c:v>
                </c:pt>
                <c:pt idx="277">
                  <c:v>9.25</c:v>
                </c:pt>
                <c:pt idx="278">
                  <c:v>13.5</c:v>
                </c:pt>
                <c:pt idx="279">
                  <c:v>9.25</c:v>
                </c:pt>
                <c:pt idx="280">
                  <c:v>13.5</c:v>
                </c:pt>
                <c:pt idx="281">
                  <c:v>9.25</c:v>
                </c:pt>
                <c:pt idx="282">
                  <c:v>13.5</c:v>
                </c:pt>
                <c:pt idx="283">
                  <c:v>9.25</c:v>
                </c:pt>
                <c:pt idx="284">
                  <c:v>13.5</c:v>
                </c:pt>
                <c:pt idx="285">
                  <c:v>9.25</c:v>
                </c:pt>
                <c:pt idx="286">
                  <c:v>13.5</c:v>
                </c:pt>
                <c:pt idx="287">
                  <c:v>9.25</c:v>
                </c:pt>
                <c:pt idx="288">
                  <c:v>13.5</c:v>
                </c:pt>
                <c:pt idx="289">
                  <c:v>9.25</c:v>
                </c:pt>
                <c:pt idx="290">
                  <c:v>13.5</c:v>
                </c:pt>
                <c:pt idx="291">
                  <c:v>9.25</c:v>
                </c:pt>
                <c:pt idx="292">
                  <c:v>13.5</c:v>
                </c:pt>
                <c:pt idx="293">
                  <c:v>9.25</c:v>
                </c:pt>
                <c:pt idx="294">
                  <c:v>13.5</c:v>
                </c:pt>
                <c:pt idx="295">
                  <c:v>9.25</c:v>
                </c:pt>
                <c:pt idx="296">
                  <c:v>13.5</c:v>
                </c:pt>
                <c:pt idx="297">
                  <c:v>9.25</c:v>
                </c:pt>
                <c:pt idx="298">
                  <c:v>13.5</c:v>
                </c:pt>
                <c:pt idx="299">
                  <c:v>9.25</c:v>
                </c:pt>
                <c:pt idx="300">
                  <c:v>13.5</c:v>
                </c:pt>
                <c:pt idx="301">
                  <c:v>9.25</c:v>
                </c:pt>
                <c:pt idx="302">
                  <c:v>13.5</c:v>
                </c:pt>
                <c:pt idx="303">
                  <c:v>9.25</c:v>
                </c:pt>
                <c:pt idx="304">
                  <c:v>13.5</c:v>
                </c:pt>
                <c:pt idx="305">
                  <c:v>9.25</c:v>
                </c:pt>
                <c:pt idx="306">
                  <c:v>13.5</c:v>
                </c:pt>
                <c:pt idx="307">
                  <c:v>9.25</c:v>
                </c:pt>
                <c:pt idx="308">
                  <c:v>13.5</c:v>
                </c:pt>
                <c:pt idx="309">
                  <c:v>9.25</c:v>
                </c:pt>
                <c:pt idx="310">
                  <c:v>13.5</c:v>
                </c:pt>
                <c:pt idx="311">
                  <c:v>9.25</c:v>
                </c:pt>
                <c:pt idx="312">
                  <c:v>13.5</c:v>
                </c:pt>
                <c:pt idx="313">
                  <c:v>9.25</c:v>
                </c:pt>
                <c:pt idx="314">
                  <c:v>13.5</c:v>
                </c:pt>
                <c:pt idx="315">
                  <c:v>9.25</c:v>
                </c:pt>
                <c:pt idx="316">
                  <c:v>13.5</c:v>
                </c:pt>
                <c:pt idx="317">
                  <c:v>9.25</c:v>
                </c:pt>
                <c:pt idx="318">
                  <c:v>13.5</c:v>
                </c:pt>
                <c:pt idx="319">
                  <c:v>9.25</c:v>
                </c:pt>
                <c:pt idx="320">
                  <c:v>13.5</c:v>
                </c:pt>
                <c:pt idx="321">
                  <c:v>9.25</c:v>
                </c:pt>
                <c:pt idx="322">
                  <c:v>13.5</c:v>
                </c:pt>
                <c:pt idx="323">
                  <c:v>9.25</c:v>
                </c:pt>
                <c:pt idx="324">
                  <c:v>13.5</c:v>
                </c:pt>
                <c:pt idx="325">
                  <c:v>9.25</c:v>
                </c:pt>
                <c:pt idx="326">
                  <c:v>13.5</c:v>
                </c:pt>
                <c:pt idx="327">
                  <c:v>9.25</c:v>
                </c:pt>
                <c:pt idx="328">
                  <c:v>13.5</c:v>
                </c:pt>
                <c:pt idx="329">
                  <c:v>9.25</c:v>
                </c:pt>
                <c:pt idx="330">
                  <c:v>13.5</c:v>
                </c:pt>
                <c:pt idx="331">
                  <c:v>9.25</c:v>
                </c:pt>
                <c:pt idx="332">
                  <c:v>13.5</c:v>
                </c:pt>
                <c:pt idx="333">
                  <c:v>9.25</c:v>
                </c:pt>
                <c:pt idx="334">
                  <c:v>13.5</c:v>
                </c:pt>
                <c:pt idx="335">
                  <c:v>9.25</c:v>
                </c:pt>
                <c:pt idx="336">
                  <c:v>13.5</c:v>
                </c:pt>
                <c:pt idx="337">
                  <c:v>9.25</c:v>
                </c:pt>
                <c:pt idx="338">
                  <c:v>13.5</c:v>
                </c:pt>
                <c:pt idx="339">
                  <c:v>9.25</c:v>
                </c:pt>
                <c:pt idx="340">
                  <c:v>13.5</c:v>
                </c:pt>
                <c:pt idx="341">
                  <c:v>9.25</c:v>
                </c:pt>
                <c:pt idx="342">
                  <c:v>13.5</c:v>
                </c:pt>
                <c:pt idx="343">
                  <c:v>9.25</c:v>
                </c:pt>
                <c:pt idx="344">
                  <c:v>13.5</c:v>
                </c:pt>
                <c:pt idx="345">
                  <c:v>9.25</c:v>
                </c:pt>
                <c:pt idx="346">
                  <c:v>13.5</c:v>
                </c:pt>
                <c:pt idx="347">
                  <c:v>9.25</c:v>
                </c:pt>
                <c:pt idx="348">
                  <c:v>13.5</c:v>
                </c:pt>
                <c:pt idx="349">
                  <c:v>9.25</c:v>
                </c:pt>
                <c:pt idx="350">
                  <c:v>13.5</c:v>
                </c:pt>
                <c:pt idx="351">
                  <c:v>9.25</c:v>
                </c:pt>
                <c:pt idx="352">
                  <c:v>13.5</c:v>
                </c:pt>
                <c:pt idx="353">
                  <c:v>9.25</c:v>
                </c:pt>
                <c:pt idx="354">
                  <c:v>13.5</c:v>
                </c:pt>
                <c:pt idx="355">
                  <c:v>9.25</c:v>
                </c:pt>
                <c:pt idx="356">
                  <c:v>13.5</c:v>
                </c:pt>
                <c:pt idx="357">
                  <c:v>9.25</c:v>
                </c:pt>
                <c:pt idx="358">
                  <c:v>13.5</c:v>
                </c:pt>
                <c:pt idx="359">
                  <c:v>9.25</c:v>
                </c:pt>
                <c:pt idx="360">
                  <c:v>13.5</c:v>
                </c:pt>
                <c:pt idx="361">
                  <c:v>9.25</c:v>
                </c:pt>
                <c:pt idx="362">
                  <c:v>13.5</c:v>
                </c:pt>
                <c:pt idx="363">
                  <c:v>9.25</c:v>
                </c:pt>
                <c:pt idx="364">
                  <c:v>13.5</c:v>
                </c:pt>
                <c:pt idx="365">
                  <c:v>9.25</c:v>
                </c:pt>
                <c:pt idx="366">
                  <c:v>13.5</c:v>
                </c:pt>
                <c:pt idx="367">
                  <c:v>9.25</c:v>
                </c:pt>
                <c:pt idx="368">
                  <c:v>13.5</c:v>
                </c:pt>
                <c:pt idx="369">
                  <c:v>9.25</c:v>
                </c:pt>
                <c:pt idx="370">
                  <c:v>13.5</c:v>
                </c:pt>
                <c:pt idx="371">
                  <c:v>9.25</c:v>
                </c:pt>
                <c:pt idx="372">
                  <c:v>13.5</c:v>
                </c:pt>
                <c:pt idx="373">
                  <c:v>9.25</c:v>
                </c:pt>
                <c:pt idx="374">
                  <c:v>13.5</c:v>
                </c:pt>
                <c:pt idx="375">
                  <c:v>9.25</c:v>
                </c:pt>
                <c:pt idx="376">
                  <c:v>13.5</c:v>
                </c:pt>
                <c:pt idx="377">
                  <c:v>9.25</c:v>
                </c:pt>
                <c:pt idx="378">
                  <c:v>13.5</c:v>
                </c:pt>
                <c:pt idx="379">
                  <c:v>9.25</c:v>
                </c:pt>
                <c:pt idx="380">
                  <c:v>13.5</c:v>
                </c:pt>
                <c:pt idx="381">
                  <c:v>9.25</c:v>
                </c:pt>
                <c:pt idx="382">
                  <c:v>13.5</c:v>
                </c:pt>
                <c:pt idx="383">
                  <c:v>9.25</c:v>
                </c:pt>
                <c:pt idx="384">
                  <c:v>13.5</c:v>
                </c:pt>
                <c:pt idx="385">
                  <c:v>9.25</c:v>
                </c:pt>
                <c:pt idx="386">
                  <c:v>13.5</c:v>
                </c:pt>
                <c:pt idx="387">
                  <c:v>9.25</c:v>
                </c:pt>
                <c:pt idx="388">
                  <c:v>13.5</c:v>
                </c:pt>
                <c:pt idx="389">
                  <c:v>9.25</c:v>
                </c:pt>
                <c:pt idx="390">
                  <c:v>13.5</c:v>
                </c:pt>
                <c:pt idx="391">
                  <c:v>9.25</c:v>
                </c:pt>
                <c:pt idx="392">
                  <c:v>13.5</c:v>
                </c:pt>
                <c:pt idx="393">
                  <c:v>9.25</c:v>
                </c:pt>
                <c:pt idx="394">
                  <c:v>13.5</c:v>
                </c:pt>
                <c:pt idx="395">
                  <c:v>9.25</c:v>
                </c:pt>
                <c:pt idx="396">
                  <c:v>13.5</c:v>
                </c:pt>
                <c:pt idx="397">
                  <c:v>9.25</c:v>
                </c:pt>
                <c:pt idx="398">
                  <c:v>13.5</c:v>
                </c:pt>
                <c:pt idx="399">
                  <c:v>9.25</c:v>
                </c:pt>
                <c:pt idx="400">
                  <c:v>13.5</c:v>
                </c:pt>
                <c:pt idx="401">
                  <c:v>9.25</c:v>
                </c:pt>
                <c:pt idx="402">
                  <c:v>13.5</c:v>
                </c:pt>
                <c:pt idx="403">
                  <c:v>9.25</c:v>
                </c:pt>
                <c:pt idx="404">
                  <c:v>13.5</c:v>
                </c:pt>
                <c:pt idx="405">
                  <c:v>9.25</c:v>
                </c:pt>
                <c:pt idx="406">
                  <c:v>13.5</c:v>
                </c:pt>
                <c:pt idx="407">
                  <c:v>9.25</c:v>
                </c:pt>
                <c:pt idx="408">
                  <c:v>13.5</c:v>
                </c:pt>
                <c:pt idx="409">
                  <c:v>9.25</c:v>
                </c:pt>
                <c:pt idx="410">
                  <c:v>13.5</c:v>
                </c:pt>
                <c:pt idx="411">
                  <c:v>9.25</c:v>
                </c:pt>
                <c:pt idx="412">
                  <c:v>13.5</c:v>
                </c:pt>
                <c:pt idx="413">
                  <c:v>9.25</c:v>
                </c:pt>
                <c:pt idx="414">
                  <c:v>13.5</c:v>
                </c:pt>
                <c:pt idx="415">
                  <c:v>9.25</c:v>
                </c:pt>
                <c:pt idx="416">
                  <c:v>13.5</c:v>
                </c:pt>
                <c:pt idx="417">
                  <c:v>9.25</c:v>
                </c:pt>
                <c:pt idx="418">
                  <c:v>13.5</c:v>
                </c:pt>
                <c:pt idx="419">
                  <c:v>9.25</c:v>
                </c:pt>
                <c:pt idx="420">
                  <c:v>13.5</c:v>
                </c:pt>
                <c:pt idx="421">
                  <c:v>9.25</c:v>
                </c:pt>
                <c:pt idx="422">
                  <c:v>13.5</c:v>
                </c:pt>
                <c:pt idx="423">
                  <c:v>9.25</c:v>
                </c:pt>
                <c:pt idx="424">
                  <c:v>13.5</c:v>
                </c:pt>
                <c:pt idx="425">
                  <c:v>9.25</c:v>
                </c:pt>
                <c:pt idx="426">
                  <c:v>13.5</c:v>
                </c:pt>
                <c:pt idx="427">
                  <c:v>9.25</c:v>
                </c:pt>
                <c:pt idx="428">
                  <c:v>13.5</c:v>
                </c:pt>
                <c:pt idx="429">
                  <c:v>9.25</c:v>
                </c:pt>
                <c:pt idx="430">
                  <c:v>13.5</c:v>
                </c:pt>
                <c:pt idx="431">
                  <c:v>9.25</c:v>
                </c:pt>
                <c:pt idx="432">
                  <c:v>13.5</c:v>
                </c:pt>
                <c:pt idx="433">
                  <c:v>9.25</c:v>
                </c:pt>
                <c:pt idx="434">
                  <c:v>13.5</c:v>
                </c:pt>
                <c:pt idx="435">
                  <c:v>9.25</c:v>
                </c:pt>
                <c:pt idx="436">
                  <c:v>13.5</c:v>
                </c:pt>
                <c:pt idx="437">
                  <c:v>9.25</c:v>
                </c:pt>
                <c:pt idx="438">
                  <c:v>13.5</c:v>
                </c:pt>
                <c:pt idx="439">
                  <c:v>9.25</c:v>
                </c:pt>
                <c:pt idx="440">
                  <c:v>13.5</c:v>
                </c:pt>
                <c:pt idx="441">
                  <c:v>9.25</c:v>
                </c:pt>
                <c:pt idx="442">
                  <c:v>13.5</c:v>
                </c:pt>
                <c:pt idx="443">
                  <c:v>9.25</c:v>
                </c:pt>
                <c:pt idx="444">
                  <c:v>13.5</c:v>
                </c:pt>
                <c:pt idx="445">
                  <c:v>9.25</c:v>
                </c:pt>
                <c:pt idx="446">
                  <c:v>13.5</c:v>
                </c:pt>
                <c:pt idx="447">
                  <c:v>9.25</c:v>
                </c:pt>
                <c:pt idx="448">
                  <c:v>13.5</c:v>
                </c:pt>
                <c:pt idx="449">
                  <c:v>9.25</c:v>
                </c:pt>
                <c:pt idx="450">
                  <c:v>13.5</c:v>
                </c:pt>
                <c:pt idx="451">
                  <c:v>9.25</c:v>
                </c:pt>
                <c:pt idx="452">
                  <c:v>13.5</c:v>
                </c:pt>
                <c:pt idx="453">
                  <c:v>9.25</c:v>
                </c:pt>
                <c:pt idx="454">
                  <c:v>13.5</c:v>
                </c:pt>
                <c:pt idx="455">
                  <c:v>9.25</c:v>
                </c:pt>
                <c:pt idx="456">
                  <c:v>13.5</c:v>
                </c:pt>
                <c:pt idx="457">
                  <c:v>9.25</c:v>
                </c:pt>
                <c:pt idx="458">
                  <c:v>13.5</c:v>
                </c:pt>
                <c:pt idx="459">
                  <c:v>9.25</c:v>
                </c:pt>
                <c:pt idx="460">
                  <c:v>13.5</c:v>
                </c:pt>
                <c:pt idx="461">
                  <c:v>9.25</c:v>
                </c:pt>
                <c:pt idx="462">
                  <c:v>13.5</c:v>
                </c:pt>
                <c:pt idx="463">
                  <c:v>9.25</c:v>
                </c:pt>
                <c:pt idx="464">
                  <c:v>13.5</c:v>
                </c:pt>
                <c:pt idx="465">
                  <c:v>9.25</c:v>
                </c:pt>
                <c:pt idx="466">
                  <c:v>13.5</c:v>
                </c:pt>
                <c:pt idx="467">
                  <c:v>9.25</c:v>
                </c:pt>
                <c:pt idx="468">
                  <c:v>13.5</c:v>
                </c:pt>
                <c:pt idx="469">
                  <c:v>9.25</c:v>
                </c:pt>
                <c:pt idx="470">
                  <c:v>13.5</c:v>
                </c:pt>
                <c:pt idx="471">
                  <c:v>9.25</c:v>
                </c:pt>
                <c:pt idx="472">
                  <c:v>13.5</c:v>
                </c:pt>
                <c:pt idx="473">
                  <c:v>9.25</c:v>
                </c:pt>
                <c:pt idx="474">
                  <c:v>13.5</c:v>
                </c:pt>
                <c:pt idx="475">
                  <c:v>9.25</c:v>
                </c:pt>
                <c:pt idx="476">
                  <c:v>13.5</c:v>
                </c:pt>
                <c:pt idx="477">
                  <c:v>9.25</c:v>
                </c:pt>
                <c:pt idx="478">
                  <c:v>13.5</c:v>
                </c:pt>
                <c:pt idx="479">
                  <c:v>9.25</c:v>
                </c:pt>
                <c:pt idx="480">
                  <c:v>13.5</c:v>
                </c:pt>
                <c:pt idx="481">
                  <c:v>9.25</c:v>
                </c:pt>
                <c:pt idx="482">
                  <c:v>13.5</c:v>
                </c:pt>
                <c:pt idx="483">
                  <c:v>9.25</c:v>
                </c:pt>
                <c:pt idx="484">
                  <c:v>13.5</c:v>
                </c:pt>
                <c:pt idx="485">
                  <c:v>9.25</c:v>
                </c:pt>
                <c:pt idx="486">
                  <c:v>13.5</c:v>
                </c:pt>
                <c:pt idx="487">
                  <c:v>9.25</c:v>
                </c:pt>
                <c:pt idx="488">
                  <c:v>13.5</c:v>
                </c:pt>
                <c:pt idx="489">
                  <c:v>9.25</c:v>
                </c:pt>
                <c:pt idx="490">
                  <c:v>13.5</c:v>
                </c:pt>
                <c:pt idx="491">
                  <c:v>9.25</c:v>
                </c:pt>
                <c:pt idx="492">
                  <c:v>13.5</c:v>
                </c:pt>
                <c:pt idx="493">
                  <c:v>9.25</c:v>
                </c:pt>
                <c:pt idx="494">
                  <c:v>13.5</c:v>
                </c:pt>
                <c:pt idx="495">
                  <c:v>9.25</c:v>
                </c:pt>
                <c:pt idx="496">
                  <c:v>13.5</c:v>
                </c:pt>
                <c:pt idx="497">
                  <c:v>9.25</c:v>
                </c:pt>
                <c:pt idx="498">
                  <c:v>13.5</c:v>
                </c:pt>
                <c:pt idx="499">
                  <c:v>9.25</c:v>
                </c:pt>
                <c:pt idx="500">
                  <c:v>13.5</c:v>
                </c:pt>
                <c:pt idx="501">
                  <c:v>9.25</c:v>
                </c:pt>
                <c:pt idx="502">
                  <c:v>13.5</c:v>
                </c:pt>
                <c:pt idx="503">
                  <c:v>9.25</c:v>
                </c:pt>
                <c:pt idx="504">
                  <c:v>13.5</c:v>
                </c:pt>
                <c:pt idx="505">
                  <c:v>9.25</c:v>
                </c:pt>
                <c:pt idx="506">
                  <c:v>13.5</c:v>
                </c:pt>
                <c:pt idx="507">
                  <c:v>9.25</c:v>
                </c:pt>
                <c:pt idx="508">
                  <c:v>13.5</c:v>
                </c:pt>
                <c:pt idx="509">
                  <c:v>9.25</c:v>
                </c:pt>
                <c:pt idx="510">
                  <c:v>13.5</c:v>
                </c:pt>
                <c:pt idx="511">
                  <c:v>9.25</c:v>
                </c:pt>
                <c:pt idx="512">
                  <c:v>13.5</c:v>
                </c:pt>
                <c:pt idx="513">
                  <c:v>9.25</c:v>
                </c:pt>
                <c:pt idx="514">
                  <c:v>13.5</c:v>
                </c:pt>
                <c:pt idx="515">
                  <c:v>9.25</c:v>
                </c:pt>
                <c:pt idx="516">
                  <c:v>13.5</c:v>
                </c:pt>
                <c:pt idx="517">
                  <c:v>9.25</c:v>
                </c:pt>
                <c:pt idx="518">
                  <c:v>13.5</c:v>
                </c:pt>
                <c:pt idx="519">
                  <c:v>9.25</c:v>
                </c:pt>
                <c:pt idx="520">
                  <c:v>13.5</c:v>
                </c:pt>
                <c:pt idx="521">
                  <c:v>9.25</c:v>
                </c:pt>
                <c:pt idx="522">
                  <c:v>13.5</c:v>
                </c:pt>
                <c:pt idx="523">
                  <c:v>9.25</c:v>
                </c:pt>
                <c:pt idx="524">
                  <c:v>13.5</c:v>
                </c:pt>
                <c:pt idx="525">
                  <c:v>9.25</c:v>
                </c:pt>
                <c:pt idx="526">
                  <c:v>13.5</c:v>
                </c:pt>
                <c:pt idx="527">
                  <c:v>9.25</c:v>
                </c:pt>
                <c:pt idx="528">
                  <c:v>13.5</c:v>
                </c:pt>
                <c:pt idx="529">
                  <c:v>9.25</c:v>
                </c:pt>
                <c:pt idx="530">
                  <c:v>13.5</c:v>
                </c:pt>
                <c:pt idx="531">
                  <c:v>9.25</c:v>
                </c:pt>
                <c:pt idx="532">
                  <c:v>13.5</c:v>
                </c:pt>
                <c:pt idx="533">
                  <c:v>9.25</c:v>
                </c:pt>
                <c:pt idx="534">
                  <c:v>13.5</c:v>
                </c:pt>
                <c:pt idx="535">
                  <c:v>9.25</c:v>
                </c:pt>
                <c:pt idx="536">
                  <c:v>13.5</c:v>
                </c:pt>
                <c:pt idx="537">
                  <c:v>9.25</c:v>
                </c:pt>
                <c:pt idx="538">
                  <c:v>13.5</c:v>
                </c:pt>
                <c:pt idx="539">
                  <c:v>9.25</c:v>
                </c:pt>
                <c:pt idx="540">
                  <c:v>13.5</c:v>
                </c:pt>
                <c:pt idx="541">
                  <c:v>9.25</c:v>
                </c:pt>
                <c:pt idx="542">
                  <c:v>13.5</c:v>
                </c:pt>
                <c:pt idx="543">
                  <c:v>9.25</c:v>
                </c:pt>
                <c:pt idx="544">
                  <c:v>13.5</c:v>
                </c:pt>
                <c:pt idx="545">
                  <c:v>9.25</c:v>
                </c:pt>
                <c:pt idx="546">
                  <c:v>13.5</c:v>
                </c:pt>
                <c:pt idx="547">
                  <c:v>9.25</c:v>
                </c:pt>
                <c:pt idx="548">
                  <c:v>13.5</c:v>
                </c:pt>
                <c:pt idx="549">
                  <c:v>9.25</c:v>
                </c:pt>
                <c:pt idx="550">
                  <c:v>13.5</c:v>
                </c:pt>
                <c:pt idx="551">
                  <c:v>9.25</c:v>
                </c:pt>
                <c:pt idx="552">
                  <c:v>13.5</c:v>
                </c:pt>
                <c:pt idx="553">
                  <c:v>9.25</c:v>
                </c:pt>
                <c:pt idx="554">
                  <c:v>13.5</c:v>
                </c:pt>
                <c:pt idx="555">
                  <c:v>9.25</c:v>
                </c:pt>
                <c:pt idx="556">
                  <c:v>13.5</c:v>
                </c:pt>
                <c:pt idx="557">
                  <c:v>9.25</c:v>
                </c:pt>
                <c:pt idx="558">
                  <c:v>13.5</c:v>
                </c:pt>
                <c:pt idx="559">
                  <c:v>9.25</c:v>
                </c:pt>
                <c:pt idx="560">
                  <c:v>13.5</c:v>
                </c:pt>
                <c:pt idx="561">
                  <c:v>9.25</c:v>
                </c:pt>
                <c:pt idx="562">
                  <c:v>13.5</c:v>
                </c:pt>
                <c:pt idx="563">
                  <c:v>9.25</c:v>
                </c:pt>
                <c:pt idx="564">
                  <c:v>13.5</c:v>
                </c:pt>
                <c:pt idx="565">
                  <c:v>9.25</c:v>
                </c:pt>
                <c:pt idx="566">
                  <c:v>13.5</c:v>
                </c:pt>
                <c:pt idx="567">
                  <c:v>9.25</c:v>
                </c:pt>
                <c:pt idx="568">
                  <c:v>13.5</c:v>
                </c:pt>
                <c:pt idx="569">
                  <c:v>9.25</c:v>
                </c:pt>
                <c:pt idx="570">
                  <c:v>13.5</c:v>
                </c:pt>
                <c:pt idx="571">
                  <c:v>9.25</c:v>
                </c:pt>
                <c:pt idx="572">
                  <c:v>13.5</c:v>
                </c:pt>
                <c:pt idx="573">
                  <c:v>9.25</c:v>
                </c:pt>
                <c:pt idx="574">
                  <c:v>13.5</c:v>
                </c:pt>
                <c:pt idx="575">
                  <c:v>9.25</c:v>
                </c:pt>
                <c:pt idx="576">
                  <c:v>13.5</c:v>
                </c:pt>
                <c:pt idx="577">
                  <c:v>9.25</c:v>
                </c:pt>
                <c:pt idx="578">
                  <c:v>13.5</c:v>
                </c:pt>
                <c:pt idx="579">
                  <c:v>9.25</c:v>
                </c:pt>
                <c:pt idx="580">
                  <c:v>13.5</c:v>
                </c:pt>
                <c:pt idx="581">
                  <c:v>9.25</c:v>
                </c:pt>
                <c:pt idx="582">
                  <c:v>13.5</c:v>
                </c:pt>
                <c:pt idx="583">
                  <c:v>9.25</c:v>
                </c:pt>
                <c:pt idx="584">
                  <c:v>13.5</c:v>
                </c:pt>
                <c:pt idx="585">
                  <c:v>9.25</c:v>
                </c:pt>
                <c:pt idx="586">
                  <c:v>13.5</c:v>
                </c:pt>
                <c:pt idx="587">
                  <c:v>9.25</c:v>
                </c:pt>
                <c:pt idx="588">
                  <c:v>13.5</c:v>
                </c:pt>
                <c:pt idx="589">
                  <c:v>9.25</c:v>
                </c:pt>
                <c:pt idx="590">
                  <c:v>13.5</c:v>
                </c:pt>
                <c:pt idx="591">
                  <c:v>9.25</c:v>
                </c:pt>
                <c:pt idx="592">
                  <c:v>13.5</c:v>
                </c:pt>
                <c:pt idx="593">
                  <c:v>9.25</c:v>
                </c:pt>
                <c:pt idx="594">
                  <c:v>13.5</c:v>
                </c:pt>
                <c:pt idx="595">
                  <c:v>9.25</c:v>
                </c:pt>
                <c:pt idx="596">
                  <c:v>13.5</c:v>
                </c:pt>
                <c:pt idx="597">
                  <c:v>9.25</c:v>
                </c:pt>
                <c:pt idx="598">
                  <c:v>13.5</c:v>
                </c:pt>
                <c:pt idx="599">
                  <c:v>9.25</c:v>
                </c:pt>
                <c:pt idx="600">
                  <c:v>13.5</c:v>
                </c:pt>
                <c:pt idx="601">
                  <c:v>9.25</c:v>
                </c:pt>
                <c:pt idx="602">
                  <c:v>13.5</c:v>
                </c:pt>
                <c:pt idx="603">
                  <c:v>9.25</c:v>
                </c:pt>
                <c:pt idx="604">
                  <c:v>13.5</c:v>
                </c:pt>
                <c:pt idx="605">
                  <c:v>9.25</c:v>
                </c:pt>
                <c:pt idx="606">
                  <c:v>13.5</c:v>
                </c:pt>
                <c:pt idx="607">
                  <c:v>9.25</c:v>
                </c:pt>
                <c:pt idx="608">
                  <c:v>13.5</c:v>
                </c:pt>
                <c:pt idx="609">
                  <c:v>9.25</c:v>
                </c:pt>
                <c:pt idx="610">
                  <c:v>13.5</c:v>
                </c:pt>
                <c:pt idx="611">
                  <c:v>9.25</c:v>
                </c:pt>
                <c:pt idx="612">
                  <c:v>13.5</c:v>
                </c:pt>
                <c:pt idx="613">
                  <c:v>9.25</c:v>
                </c:pt>
                <c:pt idx="614">
                  <c:v>13.5</c:v>
                </c:pt>
                <c:pt idx="615">
                  <c:v>9.25</c:v>
                </c:pt>
                <c:pt idx="616">
                  <c:v>13.5</c:v>
                </c:pt>
                <c:pt idx="617">
                  <c:v>9.25</c:v>
                </c:pt>
                <c:pt idx="618">
                  <c:v>13.5</c:v>
                </c:pt>
                <c:pt idx="619">
                  <c:v>9.25</c:v>
                </c:pt>
                <c:pt idx="620">
                  <c:v>13.5</c:v>
                </c:pt>
                <c:pt idx="621">
                  <c:v>9.25</c:v>
                </c:pt>
                <c:pt idx="622">
                  <c:v>13.5</c:v>
                </c:pt>
                <c:pt idx="623">
                  <c:v>9.25</c:v>
                </c:pt>
                <c:pt idx="624">
                  <c:v>13.5</c:v>
                </c:pt>
                <c:pt idx="625">
                  <c:v>9.25</c:v>
                </c:pt>
                <c:pt idx="626">
                  <c:v>13.5</c:v>
                </c:pt>
                <c:pt idx="627">
                  <c:v>9.25</c:v>
                </c:pt>
                <c:pt idx="628">
                  <c:v>13.5</c:v>
                </c:pt>
                <c:pt idx="629">
                  <c:v>9.25</c:v>
                </c:pt>
                <c:pt idx="630">
                  <c:v>13.5</c:v>
                </c:pt>
                <c:pt idx="631">
                  <c:v>9.25</c:v>
                </c:pt>
                <c:pt idx="632">
                  <c:v>13.5</c:v>
                </c:pt>
                <c:pt idx="633">
                  <c:v>9.25</c:v>
                </c:pt>
                <c:pt idx="634">
                  <c:v>13.5</c:v>
                </c:pt>
                <c:pt idx="635">
                  <c:v>9.25</c:v>
                </c:pt>
                <c:pt idx="636">
                  <c:v>13.5</c:v>
                </c:pt>
                <c:pt idx="637">
                  <c:v>9.25</c:v>
                </c:pt>
                <c:pt idx="638">
                  <c:v>13.5</c:v>
                </c:pt>
                <c:pt idx="639">
                  <c:v>9.25</c:v>
                </c:pt>
                <c:pt idx="640">
                  <c:v>13.5</c:v>
                </c:pt>
                <c:pt idx="641">
                  <c:v>9.25</c:v>
                </c:pt>
                <c:pt idx="642">
                  <c:v>13.5</c:v>
                </c:pt>
                <c:pt idx="643">
                  <c:v>9.25</c:v>
                </c:pt>
                <c:pt idx="644">
                  <c:v>13.5</c:v>
                </c:pt>
                <c:pt idx="645">
                  <c:v>9.25</c:v>
                </c:pt>
                <c:pt idx="646">
                  <c:v>13.5</c:v>
                </c:pt>
                <c:pt idx="647">
                  <c:v>9.25</c:v>
                </c:pt>
                <c:pt idx="648">
                  <c:v>13.5</c:v>
                </c:pt>
                <c:pt idx="649">
                  <c:v>9.25</c:v>
                </c:pt>
                <c:pt idx="650">
                  <c:v>13.5</c:v>
                </c:pt>
                <c:pt idx="651">
                  <c:v>9.25</c:v>
                </c:pt>
                <c:pt idx="652">
                  <c:v>13.5</c:v>
                </c:pt>
                <c:pt idx="653">
                  <c:v>9.25</c:v>
                </c:pt>
                <c:pt idx="654">
                  <c:v>13.5</c:v>
                </c:pt>
                <c:pt idx="655">
                  <c:v>9.25</c:v>
                </c:pt>
                <c:pt idx="656">
                  <c:v>13.5</c:v>
                </c:pt>
                <c:pt idx="657">
                  <c:v>9.25</c:v>
                </c:pt>
                <c:pt idx="658">
                  <c:v>13.5</c:v>
                </c:pt>
                <c:pt idx="659">
                  <c:v>9.25</c:v>
                </c:pt>
                <c:pt idx="660">
                  <c:v>13.5</c:v>
                </c:pt>
                <c:pt idx="661">
                  <c:v>9.25</c:v>
                </c:pt>
                <c:pt idx="662">
                  <c:v>13.5</c:v>
                </c:pt>
                <c:pt idx="663">
                  <c:v>9.25</c:v>
                </c:pt>
                <c:pt idx="664">
                  <c:v>13.5</c:v>
                </c:pt>
                <c:pt idx="665">
                  <c:v>9.25</c:v>
                </c:pt>
                <c:pt idx="666">
                  <c:v>13.5</c:v>
                </c:pt>
                <c:pt idx="667">
                  <c:v>9.25</c:v>
                </c:pt>
                <c:pt idx="668">
                  <c:v>13.5</c:v>
                </c:pt>
                <c:pt idx="669">
                  <c:v>9.25</c:v>
                </c:pt>
                <c:pt idx="670">
                  <c:v>13.5</c:v>
                </c:pt>
                <c:pt idx="671">
                  <c:v>9.25</c:v>
                </c:pt>
                <c:pt idx="672">
                  <c:v>13.5</c:v>
                </c:pt>
                <c:pt idx="673">
                  <c:v>9.25</c:v>
                </c:pt>
                <c:pt idx="674">
                  <c:v>13.5</c:v>
                </c:pt>
                <c:pt idx="675">
                  <c:v>9.25</c:v>
                </c:pt>
                <c:pt idx="676">
                  <c:v>13.5</c:v>
                </c:pt>
                <c:pt idx="677">
                  <c:v>9.25</c:v>
                </c:pt>
                <c:pt idx="678">
                  <c:v>13.5</c:v>
                </c:pt>
                <c:pt idx="679">
                  <c:v>9.25</c:v>
                </c:pt>
                <c:pt idx="680">
                  <c:v>13.5</c:v>
                </c:pt>
                <c:pt idx="681">
                  <c:v>9.25</c:v>
                </c:pt>
                <c:pt idx="682">
                  <c:v>13.5</c:v>
                </c:pt>
                <c:pt idx="683">
                  <c:v>9.25</c:v>
                </c:pt>
                <c:pt idx="684">
                  <c:v>13.5</c:v>
                </c:pt>
                <c:pt idx="685">
                  <c:v>9.25</c:v>
                </c:pt>
                <c:pt idx="686">
                  <c:v>13.5</c:v>
                </c:pt>
                <c:pt idx="687">
                  <c:v>9.25</c:v>
                </c:pt>
                <c:pt idx="688">
                  <c:v>13.5</c:v>
                </c:pt>
                <c:pt idx="689">
                  <c:v>9.25</c:v>
                </c:pt>
                <c:pt idx="690">
                  <c:v>13.5</c:v>
                </c:pt>
                <c:pt idx="691">
                  <c:v>9.25</c:v>
                </c:pt>
                <c:pt idx="692">
                  <c:v>13.5</c:v>
                </c:pt>
                <c:pt idx="693">
                  <c:v>9.25</c:v>
                </c:pt>
                <c:pt idx="694">
                  <c:v>13.5</c:v>
                </c:pt>
                <c:pt idx="695">
                  <c:v>9.25</c:v>
                </c:pt>
                <c:pt idx="696">
                  <c:v>13.5</c:v>
                </c:pt>
                <c:pt idx="697">
                  <c:v>9.25</c:v>
                </c:pt>
                <c:pt idx="698">
                  <c:v>13.5</c:v>
                </c:pt>
                <c:pt idx="699">
                  <c:v>9.25</c:v>
                </c:pt>
              </c:numCache>
            </c:numRef>
          </c:yVal>
          <c:smooth val="0"/>
        </c:ser>
        <c:ser>
          <c:idx val="3"/>
          <c:order val="3"/>
          <c:spPr>
            <a:ln w="12700">
              <a:solidFill>
                <a:srgbClr val="000000"/>
              </a:solidFill>
              <a:prstDash val="solid"/>
            </a:ln>
            <a:effectLst/>
          </c:spPr>
          <c:marker>
            <c:symbol val="none"/>
          </c:marker>
          <c:xVal>
            <c:numLit>
              <c:formatCode>General</c:formatCode>
              <c:ptCount val="23"/>
              <c:pt idx="0">
                <c:v>0.9</c:v>
              </c:pt>
              <c:pt idx="1">
                <c:v>1.1000000000000001</c:v>
              </c:pt>
              <c:pt idx="2">
                <c:v>1</c:v>
              </c:pt>
              <c:pt idx="3">
                <c:v>1</c:v>
              </c:pt>
              <c:pt idx="4">
                <c:v>0.75</c:v>
              </c:pt>
              <c:pt idx="5">
                <c:v>1.25</c:v>
              </c:pt>
              <c:pt idx="6">
                <c:v>1.25</c:v>
              </c:pt>
              <c:pt idx="7">
                <c:v>1.25</c:v>
              </c:pt>
              <c:pt idx="8">
                <c:v>1.25</c:v>
              </c:pt>
              <c:pt idx="9">
                <c:v>1.25</c:v>
              </c:pt>
              <c:pt idx="10">
                <c:v>1</c:v>
              </c:pt>
              <c:pt idx="11">
                <c:v>1</c:v>
              </c:pt>
              <c:pt idx="12">
                <c:v>1.1000000000000001</c:v>
              </c:pt>
              <c:pt idx="13">
                <c:v>0.9</c:v>
              </c:pt>
              <c:pt idx="14">
                <c:v>1</c:v>
              </c:pt>
              <c:pt idx="15">
                <c:v>1</c:v>
              </c:pt>
              <c:pt idx="16">
                <c:v>0.75</c:v>
              </c:pt>
              <c:pt idx="17">
                <c:v>0.75</c:v>
              </c:pt>
              <c:pt idx="18">
                <c:v>0.75</c:v>
              </c:pt>
              <c:pt idx="19">
                <c:v>1.25</c:v>
              </c:pt>
              <c:pt idx="20">
                <c:v>0.75</c:v>
              </c:pt>
              <c:pt idx="21">
                <c:v>0.75</c:v>
              </c:pt>
              <c:pt idx="22">
                <c:v>0.75</c:v>
              </c:pt>
            </c:numLit>
          </c:xVal>
          <c:yVal>
            <c:numLit>
              <c:formatCode>General</c:formatCode>
              <c:ptCount val="23"/>
              <c:pt idx="0">
                <c:v>15</c:v>
              </c:pt>
              <c:pt idx="1">
                <c:v>15</c:v>
              </c:pt>
              <c:pt idx="2">
                <c:v>15</c:v>
              </c:pt>
              <c:pt idx="3">
                <c:v>13.5</c:v>
              </c:pt>
              <c:pt idx="4">
                <c:v>13.5</c:v>
              </c:pt>
              <c:pt idx="5">
                <c:v>13.5</c:v>
              </c:pt>
              <c:pt idx="6">
                <c:v>13.5</c:v>
              </c:pt>
              <c:pt idx="7">
                <c:v>11</c:v>
              </c:pt>
              <c:pt idx="8">
                <c:v>9.25</c:v>
              </c:pt>
              <c:pt idx="9">
                <c:v>9.25</c:v>
              </c:pt>
              <c:pt idx="10">
                <c:v>9.25</c:v>
              </c:pt>
              <c:pt idx="11">
                <c:v>8</c:v>
              </c:pt>
              <c:pt idx="12">
                <c:v>8</c:v>
              </c:pt>
              <c:pt idx="13">
                <c:v>8</c:v>
              </c:pt>
              <c:pt idx="14">
                <c:v>8</c:v>
              </c:pt>
              <c:pt idx="15">
                <c:v>9.25</c:v>
              </c:pt>
              <c:pt idx="16">
                <c:v>9.25</c:v>
              </c:pt>
              <c:pt idx="17">
                <c:v>9.25</c:v>
              </c:pt>
              <c:pt idx="18">
                <c:v>11</c:v>
              </c:pt>
              <c:pt idx="19">
                <c:v>11</c:v>
              </c:pt>
              <c:pt idx="20">
                <c:v>11</c:v>
              </c:pt>
              <c:pt idx="21">
                <c:v>13.5</c:v>
              </c:pt>
              <c:pt idx="22">
                <c:v>13.5</c:v>
              </c:pt>
            </c:numLit>
          </c:yVal>
          <c:smooth val="0"/>
        </c:ser>
        <c:dLbls>
          <c:showLegendKey val="0"/>
          <c:showVal val="0"/>
          <c:showCatName val="0"/>
          <c:showSerName val="0"/>
          <c:showPercent val="0"/>
          <c:showBubbleSize val="0"/>
        </c:dLbls>
        <c:axId val="138784128"/>
        <c:axId val="138784704"/>
      </c:scatterChart>
      <c:valAx>
        <c:axId val="138784128"/>
        <c:scaling>
          <c:orientation val="minMax"/>
          <c:max val="2"/>
          <c:min val="0"/>
        </c:scaling>
        <c:delete val="0"/>
        <c:axPos val="b"/>
        <c:numFmt formatCode="General" sourceLinked="0"/>
        <c:majorTickMark val="none"/>
        <c:minorTickMark val="none"/>
        <c:tickLblPos val="none"/>
        <c:spPr>
          <a:ln w="9525">
            <a:noFill/>
          </a:ln>
        </c:spPr>
        <c:txPr>
          <a:bodyPr/>
          <a:lstStyle/>
          <a:p>
            <a:pPr>
              <a:defRPr sz="700"/>
            </a:pPr>
            <a:endParaRPr lang="en-US"/>
          </a:p>
        </c:txPr>
        <c:crossAx val="138784704"/>
        <c:crosses val="autoZero"/>
        <c:crossBetween val="midCat"/>
      </c:valAx>
      <c:valAx>
        <c:axId val="138784704"/>
        <c:scaling>
          <c:orientation val="minMax"/>
          <c:max val="16"/>
          <c:min val="8"/>
        </c:scaling>
        <c:delete val="0"/>
        <c:axPos val="l"/>
        <c:title>
          <c:tx>
            <c:rich>
              <a:bodyPr/>
              <a:lstStyle/>
              <a:p>
                <a:pPr>
                  <a:defRPr sz="800" b="1">
                    <a:latin typeface="Arial"/>
                    <a:ea typeface="Arial"/>
                    <a:cs typeface="Arial"/>
                  </a:defRPr>
                </a:pPr>
                <a:r>
                  <a:rPr lang="en-GB"/>
                  <a:t>X1</a:t>
                </a:r>
              </a:p>
            </c:rich>
          </c:tx>
          <c:layout/>
          <c:overlay val="0"/>
        </c:title>
        <c:numFmt formatCode="General" sourceLinked="0"/>
        <c:majorTickMark val="out"/>
        <c:minorTickMark val="none"/>
        <c:tickLblPos val="nextTo"/>
        <c:txPr>
          <a:bodyPr/>
          <a:lstStyle/>
          <a:p>
            <a:pPr>
              <a:defRPr sz="700"/>
            </a:pPr>
            <a:endParaRPr lang="en-US"/>
          </a:p>
        </c:txPr>
        <c:crossAx val="138784128"/>
        <c:crosses val="autoZero"/>
        <c:crossBetween val="midCat"/>
      </c:valAx>
      <c:spPr>
        <a:ln w="25400">
          <a:noFill/>
        </a:ln>
      </c:spPr>
    </c:plotArea>
    <c:legend>
      <c:legendPos val="r"/>
      <c:legendEntry>
        <c:idx val="2"/>
        <c:delete val="1"/>
      </c:legendEntry>
      <c:legendEntry>
        <c:idx val="3"/>
        <c:delete val="1"/>
      </c:legendEntry>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GB"/>
              <a:t>Satisfaction Study</a:t>
            </a:r>
          </a:p>
        </c:rich>
      </c:tx>
      <c:layout>
        <c:manualLayout>
          <c:xMode val="edge"/>
          <c:yMode val="edge"/>
          <c:x val="0.25634133872130971"/>
          <c:y val="7.9699658904655732E-2"/>
        </c:manualLayout>
      </c:layout>
      <c:overlay val="0"/>
    </c:title>
    <c:autoTitleDeleted val="0"/>
    <c:plotArea>
      <c:layout/>
      <c:barChart>
        <c:barDir val="col"/>
        <c:grouping val="clustered"/>
        <c:varyColors val="0"/>
        <c:ser>
          <c:idx val="0"/>
          <c:order val="0"/>
          <c:invertIfNegative val="0"/>
          <c:cat>
            <c:strRef>
              <c:f>'Questionnaire 1'!$B$2:$F$2</c:f>
              <c:strCache>
                <c:ptCount val="5"/>
                <c:pt idx="0">
                  <c:v>Not at all</c:v>
                </c:pt>
                <c:pt idx="1">
                  <c:v>A Little</c:v>
                </c:pt>
                <c:pt idx="2">
                  <c:v>Moderatly</c:v>
                </c:pt>
                <c:pt idx="3">
                  <c:v>Quite a bit</c:v>
                </c:pt>
                <c:pt idx="4">
                  <c:v>Extremely</c:v>
                </c:pt>
              </c:strCache>
            </c:strRef>
          </c:cat>
          <c:val>
            <c:numRef>
              <c:f>'Questionnaire 1'!$B$27:$F$27</c:f>
              <c:numCache>
                <c:formatCode>General</c:formatCode>
                <c:ptCount val="5"/>
                <c:pt idx="0">
                  <c:v>6</c:v>
                </c:pt>
                <c:pt idx="1">
                  <c:v>8</c:v>
                </c:pt>
                <c:pt idx="2">
                  <c:v>5</c:v>
                </c:pt>
                <c:pt idx="3">
                  <c:v>5</c:v>
                </c:pt>
                <c:pt idx="4">
                  <c:v>0</c:v>
                </c:pt>
              </c:numCache>
            </c:numRef>
          </c:val>
        </c:ser>
        <c:dLbls>
          <c:showLegendKey val="0"/>
          <c:showVal val="0"/>
          <c:showCatName val="0"/>
          <c:showSerName val="0"/>
          <c:showPercent val="0"/>
          <c:showBubbleSize val="0"/>
        </c:dLbls>
        <c:gapWidth val="150"/>
        <c:axId val="185260032"/>
        <c:axId val="138785856"/>
      </c:barChart>
      <c:catAx>
        <c:axId val="185260032"/>
        <c:scaling>
          <c:orientation val="minMax"/>
        </c:scaling>
        <c:delete val="0"/>
        <c:axPos val="b"/>
        <c:majorTickMark val="none"/>
        <c:minorTickMark val="none"/>
        <c:tickLblPos val="nextTo"/>
        <c:crossAx val="138785856"/>
        <c:crosses val="autoZero"/>
        <c:auto val="1"/>
        <c:lblAlgn val="ctr"/>
        <c:lblOffset val="100"/>
        <c:noMultiLvlLbl val="0"/>
      </c:catAx>
      <c:valAx>
        <c:axId val="138785856"/>
        <c:scaling>
          <c:orientation val="minMax"/>
        </c:scaling>
        <c:delete val="0"/>
        <c:axPos val="l"/>
        <c:majorGridlines/>
        <c:title>
          <c:tx>
            <c:rich>
              <a:bodyPr/>
              <a:lstStyle/>
              <a:p>
                <a:pPr>
                  <a:defRPr/>
                </a:pPr>
                <a:r>
                  <a:rPr lang="en-US"/>
                  <a:t>Frequency</a:t>
                </a:r>
              </a:p>
            </c:rich>
          </c:tx>
          <c:layout/>
          <c:overlay val="0"/>
        </c:title>
        <c:numFmt formatCode="General" sourceLinked="1"/>
        <c:majorTickMark val="none"/>
        <c:minorTickMark val="none"/>
        <c:tickLblPos val="nextTo"/>
        <c:crossAx val="185260032"/>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Feuil2!$B$1</c:f>
              <c:strCache>
                <c:ptCount val="1"/>
                <c:pt idx="0">
                  <c:v>Not at all</c:v>
                </c:pt>
              </c:strCache>
            </c:strRef>
          </c:tx>
          <c:marker>
            <c:symbol val="none"/>
          </c:marker>
          <c:cat>
            <c:strRef>
              <c:f>Feuil2!$A$2:$A$6</c:f>
              <c:strCache>
                <c:ptCount val="5"/>
                <c:pt idx="0">
                  <c:v>Time 1</c:v>
                </c:pt>
                <c:pt idx="1">
                  <c:v>Time 2</c:v>
                </c:pt>
                <c:pt idx="2">
                  <c:v>Time 3</c:v>
                </c:pt>
                <c:pt idx="3">
                  <c:v>Time 4</c:v>
                </c:pt>
                <c:pt idx="4">
                  <c:v>Time 5</c:v>
                </c:pt>
              </c:strCache>
            </c:strRef>
          </c:cat>
          <c:val>
            <c:numRef>
              <c:f>Feuil2!$B$2:$B$6</c:f>
              <c:numCache>
                <c:formatCode>General</c:formatCode>
                <c:ptCount val="5"/>
                <c:pt idx="0">
                  <c:v>6</c:v>
                </c:pt>
                <c:pt idx="1">
                  <c:v>6.5</c:v>
                </c:pt>
                <c:pt idx="2">
                  <c:v>5</c:v>
                </c:pt>
                <c:pt idx="3">
                  <c:v>8</c:v>
                </c:pt>
                <c:pt idx="4">
                  <c:v>9</c:v>
                </c:pt>
              </c:numCache>
            </c:numRef>
          </c:val>
          <c:smooth val="0"/>
        </c:ser>
        <c:ser>
          <c:idx val="1"/>
          <c:order val="1"/>
          <c:tx>
            <c:strRef>
              <c:f>Feuil2!$C$1</c:f>
              <c:strCache>
                <c:ptCount val="1"/>
                <c:pt idx="0">
                  <c:v>A Little</c:v>
                </c:pt>
              </c:strCache>
            </c:strRef>
          </c:tx>
          <c:marker>
            <c:symbol val="none"/>
          </c:marker>
          <c:cat>
            <c:strRef>
              <c:f>Feuil2!$A$2:$A$6</c:f>
              <c:strCache>
                <c:ptCount val="5"/>
                <c:pt idx="0">
                  <c:v>Time 1</c:v>
                </c:pt>
                <c:pt idx="1">
                  <c:v>Time 2</c:v>
                </c:pt>
                <c:pt idx="2">
                  <c:v>Time 3</c:v>
                </c:pt>
                <c:pt idx="3">
                  <c:v>Time 4</c:v>
                </c:pt>
                <c:pt idx="4">
                  <c:v>Time 5</c:v>
                </c:pt>
              </c:strCache>
            </c:strRef>
          </c:cat>
          <c:val>
            <c:numRef>
              <c:f>Feuil2!$C$2:$C$6</c:f>
              <c:numCache>
                <c:formatCode>General</c:formatCode>
                <c:ptCount val="5"/>
                <c:pt idx="0">
                  <c:v>8</c:v>
                </c:pt>
                <c:pt idx="1">
                  <c:v>8</c:v>
                </c:pt>
                <c:pt idx="2">
                  <c:v>11</c:v>
                </c:pt>
                <c:pt idx="3">
                  <c:v>9</c:v>
                </c:pt>
                <c:pt idx="4">
                  <c:v>13</c:v>
                </c:pt>
              </c:numCache>
            </c:numRef>
          </c:val>
          <c:smooth val="0"/>
        </c:ser>
        <c:ser>
          <c:idx val="2"/>
          <c:order val="2"/>
          <c:tx>
            <c:strRef>
              <c:f>Feuil2!$D$1</c:f>
              <c:strCache>
                <c:ptCount val="1"/>
                <c:pt idx="0">
                  <c:v>Moderatly</c:v>
                </c:pt>
              </c:strCache>
            </c:strRef>
          </c:tx>
          <c:marker>
            <c:symbol val="none"/>
          </c:marker>
          <c:cat>
            <c:strRef>
              <c:f>Feuil2!$A$2:$A$6</c:f>
              <c:strCache>
                <c:ptCount val="5"/>
                <c:pt idx="0">
                  <c:v>Time 1</c:v>
                </c:pt>
                <c:pt idx="1">
                  <c:v>Time 2</c:v>
                </c:pt>
                <c:pt idx="2">
                  <c:v>Time 3</c:v>
                </c:pt>
                <c:pt idx="3">
                  <c:v>Time 4</c:v>
                </c:pt>
                <c:pt idx="4">
                  <c:v>Time 5</c:v>
                </c:pt>
              </c:strCache>
            </c:strRef>
          </c:cat>
          <c:val>
            <c:numRef>
              <c:f>Feuil2!$D$2:$D$6</c:f>
              <c:numCache>
                <c:formatCode>General</c:formatCode>
                <c:ptCount val="5"/>
                <c:pt idx="0">
                  <c:v>5</c:v>
                </c:pt>
                <c:pt idx="1">
                  <c:v>7</c:v>
                </c:pt>
                <c:pt idx="2">
                  <c:v>5</c:v>
                </c:pt>
                <c:pt idx="3">
                  <c:v>6</c:v>
                </c:pt>
                <c:pt idx="4">
                  <c:v>4</c:v>
                </c:pt>
              </c:numCache>
            </c:numRef>
          </c:val>
          <c:smooth val="0"/>
        </c:ser>
        <c:ser>
          <c:idx val="3"/>
          <c:order val="3"/>
          <c:tx>
            <c:strRef>
              <c:f>Feuil2!$E$1</c:f>
              <c:strCache>
                <c:ptCount val="1"/>
                <c:pt idx="0">
                  <c:v>Quite a bit</c:v>
                </c:pt>
              </c:strCache>
            </c:strRef>
          </c:tx>
          <c:marker>
            <c:symbol val="none"/>
          </c:marker>
          <c:cat>
            <c:strRef>
              <c:f>Feuil2!$A$2:$A$6</c:f>
              <c:strCache>
                <c:ptCount val="5"/>
                <c:pt idx="0">
                  <c:v>Time 1</c:v>
                </c:pt>
                <c:pt idx="1">
                  <c:v>Time 2</c:v>
                </c:pt>
                <c:pt idx="2">
                  <c:v>Time 3</c:v>
                </c:pt>
                <c:pt idx="3">
                  <c:v>Time 4</c:v>
                </c:pt>
                <c:pt idx="4">
                  <c:v>Time 5</c:v>
                </c:pt>
              </c:strCache>
            </c:strRef>
          </c:cat>
          <c:val>
            <c:numRef>
              <c:f>Feuil2!$E$2:$E$6</c:f>
              <c:numCache>
                <c:formatCode>General</c:formatCode>
                <c:ptCount val="5"/>
                <c:pt idx="0">
                  <c:v>5</c:v>
                </c:pt>
                <c:pt idx="1">
                  <c:v>4</c:v>
                </c:pt>
                <c:pt idx="2">
                  <c:v>3</c:v>
                </c:pt>
                <c:pt idx="3">
                  <c:v>5</c:v>
                </c:pt>
                <c:pt idx="4">
                  <c:v>2</c:v>
                </c:pt>
              </c:numCache>
            </c:numRef>
          </c:val>
          <c:smooth val="0"/>
        </c:ser>
        <c:dLbls>
          <c:showLegendKey val="0"/>
          <c:showVal val="0"/>
          <c:showCatName val="0"/>
          <c:showSerName val="0"/>
          <c:showPercent val="0"/>
          <c:showBubbleSize val="0"/>
        </c:dLbls>
        <c:marker val="1"/>
        <c:smooth val="0"/>
        <c:axId val="169121280"/>
        <c:axId val="138788160"/>
      </c:lineChart>
      <c:catAx>
        <c:axId val="169121280"/>
        <c:scaling>
          <c:orientation val="minMax"/>
        </c:scaling>
        <c:delete val="0"/>
        <c:axPos val="b"/>
        <c:majorTickMark val="out"/>
        <c:minorTickMark val="none"/>
        <c:tickLblPos val="nextTo"/>
        <c:crossAx val="138788160"/>
        <c:crosses val="autoZero"/>
        <c:auto val="1"/>
        <c:lblAlgn val="ctr"/>
        <c:lblOffset val="100"/>
        <c:noMultiLvlLbl val="0"/>
      </c:catAx>
      <c:valAx>
        <c:axId val="138788160"/>
        <c:scaling>
          <c:orientation val="minMax"/>
        </c:scaling>
        <c:delete val="0"/>
        <c:axPos val="l"/>
        <c:majorGridlines/>
        <c:numFmt formatCode="General" sourceLinked="1"/>
        <c:majorTickMark val="out"/>
        <c:minorTickMark val="none"/>
        <c:tickLblPos val="nextTo"/>
        <c:crossAx val="16912128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00" b="1">
                <a:latin typeface="Arial"/>
                <a:ea typeface="Arial"/>
                <a:cs typeface="Arial"/>
              </a:defRPr>
            </a:pPr>
            <a:r>
              <a:rPr lang="en-GB"/>
              <a:t>Q-Q plot (meanhr)</a:t>
            </a:r>
          </a:p>
        </c:rich>
      </c:tx>
      <c:layout/>
      <c:overlay val="0"/>
    </c:title>
    <c:autoTitleDeleted val="0"/>
    <c:plotArea>
      <c:layout/>
      <c:scatterChart>
        <c:scatterStyle val="lineMarker"/>
        <c:varyColors val="0"/>
        <c:ser>
          <c:idx val="0"/>
          <c:order val="0"/>
          <c:spPr>
            <a:ln w="25400">
              <a:noFill/>
            </a:ln>
            <a:effectLst/>
          </c:spPr>
          <c:marker>
            <c:symbol val="circle"/>
            <c:size val="3"/>
            <c:spPr>
              <a:solidFill>
                <a:srgbClr val="3266FF"/>
              </a:solidFill>
              <a:ln w="6350">
                <a:solidFill>
                  <a:srgbClr val="3266FF"/>
                </a:solidFill>
                <a:prstDash val="solid"/>
              </a:ln>
            </c:spPr>
          </c:marker>
          <c:xVal>
            <c:numRef>
              <c:f>'Normality tests_HID'!$C$1:$C$6</c:f>
              <c:numCache>
                <c:formatCode>General</c:formatCode>
                <c:ptCount val="6"/>
                <c:pt idx="0">
                  <c:v>57.863253</c:v>
                </c:pt>
                <c:pt idx="1">
                  <c:v>58.279161999999999</c:v>
                </c:pt>
                <c:pt idx="2">
                  <c:v>60.551099000000001</c:v>
                </c:pt>
                <c:pt idx="3">
                  <c:v>91.474103999999997</c:v>
                </c:pt>
                <c:pt idx="4">
                  <c:v>92.937169999999995</c:v>
                </c:pt>
                <c:pt idx="5">
                  <c:v>93.645562999999996</c:v>
                </c:pt>
              </c:numCache>
            </c:numRef>
          </c:xVal>
          <c:yVal>
            <c:numRef>
              <c:f>'Normality tests_HID'!$D$1:$D$6</c:f>
              <c:numCache>
                <c:formatCode>General</c:formatCode>
                <c:ptCount val="6"/>
                <c:pt idx="0">
                  <c:v>54.949630474822655</c:v>
                </c:pt>
                <c:pt idx="1">
                  <c:v>65.127391600143199</c:v>
                </c:pt>
                <c:pt idx="2">
                  <c:v>72.436920376857429</c:v>
                </c:pt>
                <c:pt idx="3">
                  <c:v>79.146529956475902</c:v>
                </c:pt>
                <c:pt idx="4">
                  <c:v>86.456058733190133</c:v>
                </c:pt>
                <c:pt idx="5">
                  <c:v>96.633819858510677</c:v>
                </c:pt>
              </c:numCache>
            </c:numRef>
          </c:yVal>
          <c:smooth val="0"/>
        </c:ser>
        <c:ser>
          <c:idx val="1"/>
          <c:order val="1"/>
          <c:spPr>
            <a:ln w="3175">
              <a:solidFill>
                <a:srgbClr val="000000"/>
              </a:solidFill>
              <a:prstDash val="lgDash"/>
            </a:ln>
          </c:spPr>
          <c:marker>
            <c:symbol val="none"/>
          </c:marker>
          <c:xVal>
            <c:numLit>
              <c:formatCode>General</c:formatCode>
              <c:ptCount val="2"/>
              <c:pt idx="0">
                <c:v>50</c:v>
              </c:pt>
              <c:pt idx="1">
                <c:v>100</c:v>
              </c:pt>
            </c:numLit>
          </c:xVal>
          <c:yVal>
            <c:numLit>
              <c:formatCode>General</c:formatCode>
              <c:ptCount val="2"/>
              <c:pt idx="0">
                <c:v>50</c:v>
              </c:pt>
              <c:pt idx="1">
                <c:v>100</c:v>
              </c:pt>
            </c:numLit>
          </c:yVal>
          <c:smooth val="0"/>
        </c:ser>
        <c:dLbls>
          <c:showLegendKey val="0"/>
          <c:showVal val="0"/>
          <c:showCatName val="0"/>
          <c:showSerName val="0"/>
          <c:showPercent val="0"/>
          <c:showBubbleSize val="0"/>
        </c:dLbls>
        <c:axId val="138723328"/>
        <c:axId val="138723904"/>
      </c:scatterChart>
      <c:valAx>
        <c:axId val="138723328"/>
        <c:scaling>
          <c:orientation val="minMax"/>
          <c:max val="100"/>
          <c:min val="50"/>
        </c:scaling>
        <c:delete val="0"/>
        <c:axPos val="b"/>
        <c:title>
          <c:tx>
            <c:rich>
              <a:bodyPr/>
              <a:lstStyle/>
              <a:p>
                <a:pPr>
                  <a:defRPr sz="800" b="1">
                    <a:latin typeface="Arial"/>
                    <a:ea typeface="Arial"/>
                    <a:cs typeface="Arial"/>
                  </a:defRPr>
                </a:pPr>
                <a:r>
                  <a:rPr lang="en-GB"/>
                  <a:t>meanhr</a:t>
                </a:r>
              </a:p>
            </c:rich>
          </c:tx>
          <c:layout/>
          <c:overlay val="0"/>
        </c:title>
        <c:numFmt formatCode="General" sourceLinked="0"/>
        <c:majorTickMark val="cross"/>
        <c:minorTickMark val="none"/>
        <c:tickLblPos val="nextTo"/>
        <c:txPr>
          <a:bodyPr rot="0" vert="horz"/>
          <a:lstStyle/>
          <a:p>
            <a:pPr>
              <a:defRPr sz="700"/>
            </a:pPr>
            <a:endParaRPr lang="en-US"/>
          </a:p>
        </c:txPr>
        <c:crossAx val="138723904"/>
        <c:crosses val="autoZero"/>
        <c:crossBetween val="midCat"/>
      </c:valAx>
      <c:valAx>
        <c:axId val="138723904"/>
        <c:scaling>
          <c:orientation val="minMax"/>
          <c:max val="100"/>
          <c:min val="50"/>
        </c:scaling>
        <c:delete val="0"/>
        <c:axPos val="l"/>
        <c:title>
          <c:tx>
            <c:rich>
              <a:bodyPr/>
              <a:lstStyle/>
              <a:p>
                <a:pPr>
                  <a:defRPr sz="800" b="1">
                    <a:latin typeface="Arial"/>
                    <a:ea typeface="Arial"/>
                    <a:cs typeface="Arial"/>
                  </a:defRPr>
                </a:pPr>
                <a:r>
                  <a:rPr lang="en-GB"/>
                  <a:t>Quantile - Normal (75,79; 16,93)</a:t>
                </a:r>
              </a:p>
            </c:rich>
          </c:tx>
          <c:layout/>
          <c:overlay val="0"/>
        </c:title>
        <c:numFmt formatCode="General" sourceLinked="0"/>
        <c:majorTickMark val="cross"/>
        <c:minorTickMark val="none"/>
        <c:tickLblPos val="nextTo"/>
        <c:txPr>
          <a:bodyPr/>
          <a:lstStyle/>
          <a:p>
            <a:pPr>
              <a:defRPr sz="700"/>
            </a:pPr>
            <a:endParaRPr lang="en-US"/>
          </a:p>
        </c:txPr>
        <c:crossAx val="138723328"/>
        <c:crosses val="autoZero"/>
        <c:crossBetween val="midCat"/>
      </c:valAx>
      <c:spPr>
        <a:ln>
          <a:solidFill>
            <a:srgbClr val="C0C0C0"/>
          </a:solidFill>
          <a:prstDash val="solid"/>
        </a:ln>
      </c:spPr>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900" b="1">
                <a:latin typeface="Arial"/>
                <a:ea typeface="Arial"/>
                <a:cs typeface="Arial"/>
              </a:defRPr>
            </a:pPr>
            <a:r>
              <a:rPr lang="en-GB"/>
              <a:t>Regression of Sales by Number of Companies (R²=0,164)</a:t>
            </a:r>
          </a:p>
        </c:rich>
      </c:tx>
      <c:layout/>
      <c:overlay val="0"/>
    </c:title>
    <c:autoTitleDeleted val="0"/>
    <c:plotArea>
      <c:layout/>
      <c:scatterChart>
        <c:scatterStyle val="lineMarker"/>
        <c:varyColors val="0"/>
        <c:ser>
          <c:idx val="0"/>
          <c:order val="0"/>
          <c:spPr>
            <a:ln w="25400">
              <a:noFill/>
            </a:ln>
            <a:effectLst/>
          </c:spPr>
          <c:marker>
            <c:symbol val="circle"/>
            <c:size val="3"/>
            <c:spPr>
              <a:solidFill>
                <a:srgbClr val="3266FF"/>
              </a:solidFill>
              <a:ln w="0">
                <a:solidFill>
                  <a:srgbClr val="3266FF"/>
                </a:solidFill>
                <a:prstDash val="solid"/>
              </a:ln>
            </c:spPr>
          </c:marker>
          <c:xVal>
            <c:numRef>
              <c:f>'[Example (2).xls]Linear regression4'!$D$94:$D$113</c:f>
              <c:numCache>
                <c:formatCode>0.000</c:formatCode>
                <c:ptCount val="20"/>
                <c:pt idx="0">
                  <c:v>216</c:v>
                </c:pt>
                <c:pt idx="1">
                  <c:v>372</c:v>
                </c:pt>
                <c:pt idx="2">
                  <c:v>365</c:v>
                </c:pt>
                <c:pt idx="3">
                  <c:v>222</c:v>
                </c:pt>
                <c:pt idx="4">
                  <c:v>143</c:v>
                </c:pt>
                <c:pt idx="5">
                  <c:v>405</c:v>
                </c:pt>
                <c:pt idx="6">
                  <c:v>371</c:v>
                </c:pt>
                <c:pt idx="7">
                  <c:v>233</c:v>
                </c:pt>
                <c:pt idx="8">
                  <c:v>277</c:v>
                </c:pt>
                <c:pt idx="9">
                  <c:v>122</c:v>
                </c:pt>
                <c:pt idx="10">
                  <c:v>9</c:v>
                </c:pt>
                <c:pt idx="11">
                  <c:v>446</c:v>
                </c:pt>
                <c:pt idx="12">
                  <c:v>348</c:v>
                </c:pt>
                <c:pt idx="13">
                  <c:v>97</c:v>
                </c:pt>
                <c:pt idx="14">
                  <c:v>176</c:v>
                </c:pt>
                <c:pt idx="15">
                  <c:v>859</c:v>
                </c:pt>
                <c:pt idx="16">
                  <c:v>733</c:v>
                </c:pt>
                <c:pt idx="17">
                  <c:v>33</c:v>
                </c:pt>
                <c:pt idx="18">
                  <c:v>212</c:v>
                </c:pt>
                <c:pt idx="19">
                  <c:v>167</c:v>
                </c:pt>
              </c:numCache>
            </c:numRef>
          </c:xVal>
          <c:yVal>
            <c:numRef>
              <c:f>'[Example (2).xls]Linear regression4'!$E$94:$E$113</c:f>
              <c:numCache>
                <c:formatCode>0.000</c:formatCode>
                <c:ptCount val="20"/>
                <c:pt idx="0">
                  <c:v>901.9</c:v>
                </c:pt>
                <c:pt idx="1">
                  <c:v>1282.5</c:v>
                </c:pt>
                <c:pt idx="2">
                  <c:v>3088.5</c:v>
                </c:pt>
                <c:pt idx="3">
                  <c:v>4725.8</c:v>
                </c:pt>
                <c:pt idx="4">
                  <c:v>398</c:v>
                </c:pt>
                <c:pt idx="5">
                  <c:v>967.4</c:v>
                </c:pt>
                <c:pt idx="6">
                  <c:v>686.3</c:v>
                </c:pt>
                <c:pt idx="7">
                  <c:v>2721.6</c:v>
                </c:pt>
                <c:pt idx="8">
                  <c:v>224.3</c:v>
                </c:pt>
                <c:pt idx="9">
                  <c:v>186.4</c:v>
                </c:pt>
                <c:pt idx="10">
                  <c:v>71.900000000000006</c:v>
                </c:pt>
                <c:pt idx="11">
                  <c:v>431</c:v>
                </c:pt>
                <c:pt idx="12">
                  <c:v>2090.1</c:v>
                </c:pt>
                <c:pt idx="13">
                  <c:v>274.8</c:v>
                </c:pt>
                <c:pt idx="14">
                  <c:v>581.6</c:v>
                </c:pt>
                <c:pt idx="15">
                  <c:v>1500.4</c:v>
                </c:pt>
                <c:pt idx="16">
                  <c:v>3688.7</c:v>
                </c:pt>
                <c:pt idx="17">
                  <c:v>37</c:v>
                </c:pt>
                <c:pt idx="18">
                  <c:v>2073.5</c:v>
                </c:pt>
                <c:pt idx="19">
                  <c:v>211.2</c:v>
                </c:pt>
              </c:numCache>
            </c:numRef>
          </c:yVal>
          <c:smooth val="0"/>
        </c:ser>
        <c:ser>
          <c:idx val="1"/>
          <c:order val="1"/>
          <c:spPr>
            <a:ln w="25400">
              <a:noFill/>
            </a:ln>
            <a:effectLst/>
          </c:spPr>
          <c:marker>
            <c:symbol val="circle"/>
            <c:size val="3"/>
            <c:spPr>
              <a:solidFill>
                <a:srgbClr val="3266FF"/>
              </a:solidFill>
              <a:ln w="0">
                <a:solidFill>
                  <a:srgbClr val="3266FF"/>
                </a:solidFill>
                <a:prstDash val="solid"/>
              </a:ln>
            </c:spPr>
          </c:marker>
          <c:xVal>
            <c:numLit>
              <c:formatCode>General</c:formatCode>
              <c:ptCount val="1"/>
              <c:pt idx="0">
                <c:v>372</c:v>
              </c:pt>
            </c:numLit>
          </c:xVal>
          <c:yVal>
            <c:numLit>
              <c:formatCode>General</c:formatCode>
              <c:ptCount val="1"/>
              <c:pt idx="0">
                <c:v>1282.5</c:v>
              </c:pt>
            </c:numLit>
          </c:yVal>
          <c:smooth val="0"/>
        </c:ser>
        <c:ser>
          <c:idx val="2"/>
          <c:order val="2"/>
          <c:tx>
            <c:v>Model(Sales)</c:v>
          </c:tx>
          <c:spPr>
            <a:ln w="12700">
              <a:solidFill>
                <a:srgbClr val="000000"/>
              </a:solidFill>
              <a:prstDash val="solid"/>
            </a:ln>
            <a:effectLst/>
          </c:spPr>
          <c:marker>
            <c:symbol val="none"/>
          </c:marker>
          <c:xVal>
            <c:numLit>
              <c:formatCode>General</c:formatCode>
              <c:ptCount val="2"/>
              <c:pt idx="0">
                <c:v>-76</c:v>
              </c:pt>
              <c:pt idx="1">
                <c:v>944</c:v>
              </c:pt>
            </c:numLit>
          </c:xVal>
          <c:yVal>
            <c:numLit>
              <c:formatCode>General</c:formatCode>
              <c:ptCount val="2"/>
              <c:pt idx="0">
                <c:v>370.00348158846543</c:v>
              </c:pt>
              <c:pt idx="1">
                <c:v>2979.570363324106</c:v>
              </c:pt>
            </c:numLit>
          </c:yVal>
          <c:smooth val="0"/>
        </c:ser>
        <c:ser>
          <c:idx val="3"/>
          <c:order val="3"/>
          <c:tx>
            <c:v>Conf. interval (Mean 95%)</c:v>
          </c:tx>
          <c:spPr>
            <a:ln w="12700">
              <a:solidFill>
                <a:srgbClr val="C0C0C0"/>
              </a:solidFill>
              <a:prstDash val="sysDash"/>
            </a:ln>
            <a:effectLst/>
          </c:spPr>
          <c:marker>
            <c:symbol val="none"/>
          </c:marker>
          <c:xVal>
            <c:numRef>
              <c:f>'Linear regression4'!xdata1</c:f>
              <c:numCache>
                <c:formatCode>General</c:formatCode>
                <c:ptCount val="70"/>
                <c:pt idx="0">
                  <c:v>-76</c:v>
                </c:pt>
                <c:pt idx="1">
                  <c:v>-61.217391304300001</c:v>
                </c:pt>
                <c:pt idx="2">
                  <c:v>-46.434782608600003</c:v>
                </c:pt>
                <c:pt idx="3">
                  <c:v>-31.652173912899997</c:v>
                </c:pt>
                <c:pt idx="4">
                  <c:v>-16.869565217199998</c:v>
                </c:pt>
                <c:pt idx="5">
                  <c:v>-2.0869565214999994</c:v>
                </c:pt>
                <c:pt idx="6">
                  <c:v>12.695652174200006</c:v>
                </c:pt>
                <c:pt idx="7">
                  <c:v>27.478260869899998</c:v>
                </c:pt>
                <c:pt idx="8">
                  <c:v>42.260869565600004</c:v>
                </c:pt>
                <c:pt idx="9">
                  <c:v>57.04347826130001</c:v>
                </c:pt>
                <c:pt idx="10">
                  <c:v>71.826086957000001</c:v>
                </c:pt>
                <c:pt idx="11">
                  <c:v>86.608695652699993</c:v>
                </c:pt>
                <c:pt idx="12">
                  <c:v>101.39130434840001</c:v>
                </c:pt>
                <c:pt idx="13">
                  <c:v>116.1739130441</c:v>
                </c:pt>
                <c:pt idx="14">
                  <c:v>130.9565217398</c:v>
                </c:pt>
                <c:pt idx="15">
                  <c:v>145.73913043550002</c:v>
                </c:pt>
                <c:pt idx="16">
                  <c:v>160.52173913120001</c:v>
                </c:pt>
                <c:pt idx="17">
                  <c:v>175.3043478269</c:v>
                </c:pt>
                <c:pt idx="18">
                  <c:v>190.08695652260002</c:v>
                </c:pt>
                <c:pt idx="19">
                  <c:v>204.86956521830001</c:v>
                </c:pt>
                <c:pt idx="20">
                  <c:v>219.652173914</c:v>
                </c:pt>
                <c:pt idx="21">
                  <c:v>234.43478260969999</c:v>
                </c:pt>
                <c:pt idx="22">
                  <c:v>249.21739130539999</c:v>
                </c:pt>
                <c:pt idx="23">
                  <c:v>264.00000000110003</c:v>
                </c:pt>
                <c:pt idx="24">
                  <c:v>278.78260869680003</c:v>
                </c:pt>
                <c:pt idx="25">
                  <c:v>293.56521739250002</c:v>
                </c:pt>
                <c:pt idx="26">
                  <c:v>308.34782608820001</c:v>
                </c:pt>
                <c:pt idx="27">
                  <c:v>323.1304347839</c:v>
                </c:pt>
                <c:pt idx="28">
                  <c:v>337.91304347959999</c:v>
                </c:pt>
                <c:pt idx="29">
                  <c:v>352.69565217530004</c:v>
                </c:pt>
                <c:pt idx="30">
                  <c:v>367.47826087100003</c:v>
                </c:pt>
                <c:pt idx="31">
                  <c:v>382.26086956670002</c:v>
                </c:pt>
                <c:pt idx="32">
                  <c:v>397.04347826240001</c:v>
                </c:pt>
                <c:pt idx="33">
                  <c:v>411.82608695810001</c:v>
                </c:pt>
                <c:pt idx="34">
                  <c:v>426.6086956538</c:v>
                </c:pt>
                <c:pt idx="35">
                  <c:v>441.39130434950005</c:v>
                </c:pt>
                <c:pt idx="36">
                  <c:v>456.17391304520004</c:v>
                </c:pt>
                <c:pt idx="37">
                  <c:v>470.95652174090003</c:v>
                </c:pt>
                <c:pt idx="38">
                  <c:v>485.73913043660002</c:v>
                </c:pt>
                <c:pt idx="39">
                  <c:v>500.52173913230001</c:v>
                </c:pt>
                <c:pt idx="40">
                  <c:v>515.304347828</c:v>
                </c:pt>
                <c:pt idx="41">
                  <c:v>530.0869565237</c:v>
                </c:pt>
                <c:pt idx="42">
                  <c:v>544.86956521939999</c:v>
                </c:pt>
                <c:pt idx="43">
                  <c:v>559.65217391509998</c:v>
                </c:pt>
                <c:pt idx="44">
                  <c:v>574.43478261079997</c:v>
                </c:pt>
                <c:pt idx="45">
                  <c:v>589.21739130650008</c:v>
                </c:pt>
                <c:pt idx="46">
                  <c:v>604.00000000220007</c:v>
                </c:pt>
                <c:pt idx="47">
                  <c:v>618.78260869790006</c:v>
                </c:pt>
                <c:pt idx="48">
                  <c:v>633.56521739360005</c:v>
                </c:pt>
                <c:pt idx="49">
                  <c:v>648.34782608930004</c:v>
                </c:pt>
                <c:pt idx="50">
                  <c:v>663.13043478500003</c:v>
                </c:pt>
                <c:pt idx="51">
                  <c:v>677.91304348070003</c:v>
                </c:pt>
                <c:pt idx="52">
                  <c:v>692.69565217640002</c:v>
                </c:pt>
                <c:pt idx="53">
                  <c:v>707.47826087210001</c:v>
                </c:pt>
                <c:pt idx="54">
                  <c:v>722.2608695678</c:v>
                </c:pt>
                <c:pt idx="55">
                  <c:v>737.04347826349999</c:v>
                </c:pt>
                <c:pt idx="56">
                  <c:v>751.82608695919998</c:v>
                </c:pt>
                <c:pt idx="57">
                  <c:v>766.60869565489998</c:v>
                </c:pt>
                <c:pt idx="58">
                  <c:v>781.39130435060008</c:v>
                </c:pt>
                <c:pt idx="59">
                  <c:v>796.17391304630007</c:v>
                </c:pt>
                <c:pt idx="60">
                  <c:v>810.95652174200006</c:v>
                </c:pt>
                <c:pt idx="61">
                  <c:v>825.73913043770006</c:v>
                </c:pt>
                <c:pt idx="62">
                  <c:v>840.52173913340005</c:v>
                </c:pt>
                <c:pt idx="63">
                  <c:v>855.30434782910004</c:v>
                </c:pt>
                <c:pt idx="64">
                  <c:v>870.08695652480003</c:v>
                </c:pt>
                <c:pt idx="65">
                  <c:v>884.86956522050002</c:v>
                </c:pt>
                <c:pt idx="66">
                  <c:v>899.65217391620001</c:v>
                </c:pt>
                <c:pt idx="67">
                  <c:v>914.4347826119</c:v>
                </c:pt>
                <c:pt idx="68">
                  <c:v>929.2173913076</c:v>
                </c:pt>
                <c:pt idx="69">
                  <c:v>944.00000000329999</c:v>
                </c:pt>
              </c:numCache>
            </c:numRef>
          </c:xVal>
          <c:yVal>
            <c:numRef>
              <c:f>'Linear regression4'!ydata2</c:f>
              <c:numCache>
                <c:formatCode>General</c:formatCode>
                <c:ptCount val="70"/>
                <c:pt idx="0">
                  <c:v>-835.64373735057848</c:v>
                </c:pt>
                <c:pt idx="1">
                  <c:v>-761.15933150947217</c:v>
                </c:pt>
                <c:pt idx="2">
                  <c:v>-687.07112834089912</c:v>
                </c:pt>
                <c:pt idx="3">
                  <c:v>-613.41842988579697</c:v>
                </c:pt>
                <c:pt idx="4">
                  <c:v>-540.24533968688468</c:v>
                </c:pt>
                <c:pt idx="5">
                  <c:v>-467.60140309122346</c:v>
                </c:pt>
                <c:pt idx="6">
                  <c:v>-395.54232332917832</c:v>
                </c:pt>
                <c:pt idx="7">
                  <c:v>-324.13075435138705</c:v>
                </c:pt>
                <c:pt idx="8">
                  <c:v>-253.43716659346364</c:v>
                </c:pt>
                <c:pt idx="9">
                  <c:v>-183.54077430421069</c:v>
                </c:pt>
                <c:pt idx="10">
                  <c:v>-114.53050181343031</c:v>
                </c:pt>
                <c:pt idx="11">
                  <c:v>-46.505949957616508</c:v>
                </c:pt>
                <c:pt idx="12">
                  <c:v>20.421698384377692</c:v>
                </c:pt>
                <c:pt idx="13">
                  <c:v>86.128924017037207</c:v>
                </c:pt>
                <c:pt idx="14">
                  <c:v>150.47939529095652</c:v>
                </c:pt>
                <c:pt idx="15">
                  <c:v>213.32393903640013</c:v>
                </c:pt>
                <c:pt idx="16">
                  <c:v>274.50117041233523</c:v>
                </c:pt>
                <c:pt idx="17">
                  <c:v>333.83902794663447</c:v>
                </c:pt>
                <c:pt idx="18">
                  <c:v>391.15747079147332</c:v>
                </c:pt>
                <c:pt idx="19">
                  <c:v>446.27256145687852</c:v>
                </c:pt>
                <c:pt idx="20">
                  <c:v>499.00205604195673</c:v>
                </c:pt>
                <c:pt idx="21">
                  <c:v>549.17243853686637</c:v>
                </c:pt>
                <c:pt idx="22">
                  <c:v>596.62706894915527</c:v>
                </c:pt>
                <c:pt idx="23">
                  <c:v>641.2348033369193</c:v>
                </c:pt>
                <c:pt idx="24">
                  <c:v>682.89816326566665</c:v>
                </c:pt>
                <c:pt idx="25">
                  <c:v>721.55998427863119</c:v>
                </c:pt>
                <c:pt idx="26">
                  <c:v>757.20754715314263</c:v>
                </c:pt>
                <c:pt idx="27">
                  <c:v>789.87352069854865</c:v>
                </c:pt>
                <c:pt idx="28">
                  <c:v>819.63355754490544</c:v>
                </c:pt>
                <c:pt idx="29">
                  <c:v>846.60094333665108</c:v>
                </c:pt>
                <c:pt idx="30">
                  <c:v>870.91914323832543</c:v>
                </c:pt>
                <c:pt idx="31">
                  <c:v>892.75330591191346</c:v>
                </c:pt>
                <c:pt idx="32">
                  <c:v>912.28175297197151</c:v>
                </c:pt>
                <c:pt idx="33">
                  <c:v>929.68826254539499</c:v>
                </c:pt>
                <c:pt idx="34">
                  <c:v>945.15564963768463</c:v>
                </c:pt>
                <c:pt idx="35">
                  <c:v>958.86084707123405</c:v>
                </c:pt>
                <c:pt idx="36">
                  <c:v>970.97145766583503</c:v>
                </c:pt>
                <c:pt idx="37">
                  <c:v>981.64360124204984</c:v>
                </c:pt>
                <c:pt idx="38">
                  <c:v>991.02081128747921</c:v>
                </c:pt>
                <c:pt idx="39">
                  <c:v>999.23372486517553</c:v>
                </c:pt>
                <c:pt idx="40">
                  <c:v>1006.4003328231609</c:v>
                </c:pt>
                <c:pt idx="41">
                  <c:v>1012.6265970495664</c:v>
                </c:pt>
                <c:pt idx="42">
                  <c:v>1018.0072848921927</c:v>
                </c:pt>
                <c:pt idx="43">
                  <c:v>1022.6269108285746</c:v>
                </c:pt>
                <c:pt idx="44">
                  <c:v>1026.5607088754177</c:v>
                </c:pt>
                <c:pt idx="45">
                  <c:v>1029.8755853510427</c:v>
                </c:pt>
                <c:pt idx="46">
                  <c:v>1032.6310210301697</c:v>
                </c:pt>
                <c:pt idx="47">
                  <c:v>1034.8799055728091</c:v>
                </c:pt>
                <c:pt idx="48">
                  <c:v>1036.6692965865454</c:v>
                </c:pt>
                <c:pt idx="49">
                  <c:v>1038.0411019012429</c:v>
                </c:pt>
                <c:pt idx="50">
                  <c:v>1039.0326875110068</c:v>
                </c:pt>
                <c:pt idx="51">
                  <c:v>1039.6774158809224</c:v>
                </c:pt>
                <c:pt idx="52">
                  <c:v>1040.0051204553588</c:v>
                </c:pt>
                <c:pt idx="53">
                  <c:v>1040.0425226227749</c:v>
                </c:pt>
                <c:pt idx="54">
                  <c:v>1039.8135973576475</c:v>
                </c:pt>
                <c:pt idx="55">
                  <c:v>1039.3398934575466</c:v>
                </c:pt>
                <c:pt idx="56">
                  <c:v>1038.6408138457666</c:v>
                </c:pt>
                <c:pt idx="57">
                  <c:v>1037.7338608976552</c:v>
                </c:pt>
                <c:pt idx="58">
                  <c:v>1036.6348512224679</c:v>
                </c:pt>
                <c:pt idx="59">
                  <c:v>1035.358103822781</c:v>
                </c:pt>
                <c:pt idx="60">
                  <c:v>1033.916605077228</c:v>
                </c:pt>
                <c:pt idx="61">
                  <c:v>1032.3221535581138</c:v>
                </c:pt>
                <c:pt idx="62">
                  <c:v>1030.585487306035</c:v>
                </c:pt>
                <c:pt idx="63">
                  <c:v>1028.716395838632</c:v>
                </c:pt>
                <c:pt idx="64">
                  <c:v>1026.7238188675162</c:v>
                </c:pt>
                <c:pt idx="65">
                  <c:v>1024.6159334328677</c:v>
                </c:pt>
                <c:pt idx="66">
                  <c:v>1022.4002309353241</c:v>
                </c:pt>
                <c:pt idx="67">
                  <c:v>1020.0835853457309</c:v>
                </c:pt>
                <c:pt idx="68">
                  <c:v>1017.6723137012827</c:v>
                </c:pt>
                <c:pt idx="69">
                  <c:v>1015.1722298482089</c:v>
                </c:pt>
              </c:numCache>
            </c:numRef>
          </c:yVal>
          <c:smooth val="0"/>
        </c:ser>
        <c:ser>
          <c:idx val="4"/>
          <c:order val="4"/>
          <c:spPr>
            <a:ln w="12700">
              <a:solidFill>
                <a:srgbClr val="C0C0C0"/>
              </a:solidFill>
              <a:prstDash val="sysDash"/>
            </a:ln>
            <a:effectLst/>
          </c:spPr>
          <c:marker>
            <c:symbol val="none"/>
          </c:marker>
          <c:xVal>
            <c:numRef>
              <c:f>'Linear regression4'!xdata3</c:f>
              <c:numCache>
                <c:formatCode>General</c:formatCode>
                <c:ptCount val="70"/>
                <c:pt idx="0">
                  <c:v>-76</c:v>
                </c:pt>
                <c:pt idx="1">
                  <c:v>-61.217391304300001</c:v>
                </c:pt>
                <c:pt idx="2">
                  <c:v>-46.434782608600003</c:v>
                </c:pt>
                <c:pt idx="3">
                  <c:v>-31.652173912899997</c:v>
                </c:pt>
                <c:pt idx="4">
                  <c:v>-16.869565217199998</c:v>
                </c:pt>
                <c:pt idx="5">
                  <c:v>-2.0869565214999994</c:v>
                </c:pt>
                <c:pt idx="6">
                  <c:v>12.695652174200006</c:v>
                </c:pt>
                <c:pt idx="7">
                  <c:v>27.478260869899998</c:v>
                </c:pt>
                <c:pt idx="8">
                  <c:v>42.260869565600004</c:v>
                </c:pt>
                <c:pt idx="9">
                  <c:v>57.04347826130001</c:v>
                </c:pt>
                <c:pt idx="10">
                  <c:v>71.826086957000001</c:v>
                </c:pt>
                <c:pt idx="11">
                  <c:v>86.608695652699993</c:v>
                </c:pt>
                <c:pt idx="12">
                  <c:v>101.39130434840001</c:v>
                </c:pt>
                <c:pt idx="13">
                  <c:v>116.1739130441</c:v>
                </c:pt>
                <c:pt idx="14">
                  <c:v>130.9565217398</c:v>
                </c:pt>
                <c:pt idx="15">
                  <c:v>145.73913043550002</c:v>
                </c:pt>
                <c:pt idx="16">
                  <c:v>160.52173913120001</c:v>
                </c:pt>
                <c:pt idx="17">
                  <c:v>175.3043478269</c:v>
                </c:pt>
                <c:pt idx="18">
                  <c:v>190.08695652260002</c:v>
                </c:pt>
                <c:pt idx="19">
                  <c:v>204.86956521830001</c:v>
                </c:pt>
                <c:pt idx="20">
                  <c:v>219.652173914</c:v>
                </c:pt>
                <c:pt idx="21">
                  <c:v>234.43478260969999</c:v>
                </c:pt>
                <c:pt idx="22">
                  <c:v>249.21739130539999</c:v>
                </c:pt>
                <c:pt idx="23">
                  <c:v>264.00000000110003</c:v>
                </c:pt>
                <c:pt idx="24">
                  <c:v>278.78260869680003</c:v>
                </c:pt>
                <c:pt idx="25">
                  <c:v>293.56521739250002</c:v>
                </c:pt>
                <c:pt idx="26">
                  <c:v>308.34782608820001</c:v>
                </c:pt>
                <c:pt idx="27">
                  <c:v>323.1304347839</c:v>
                </c:pt>
                <c:pt idx="28">
                  <c:v>337.91304347959999</c:v>
                </c:pt>
                <c:pt idx="29">
                  <c:v>352.69565217530004</c:v>
                </c:pt>
                <c:pt idx="30">
                  <c:v>367.47826087100003</c:v>
                </c:pt>
                <c:pt idx="31">
                  <c:v>382.26086956670002</c:v>
                </c:pt>
                <c:pt idx="32">
                  <c:v>397.04347826240001</c:v>
                </c:pt>
                <c:pt idx="33">
                  <c:v>411.82608695810001</c:v>
                </c:pt>
                <c:pt idx="34">
                  <c:v>426.6086956538</c:v>
                </c:pt>
                <c:pt idx="35">
                  <c:v>441.39130434950005</c:v>
                </c:pt>
                <c:pt idx="36">
                  <c:v>456.17391304520004</c:v>
                </c:pt>
                <c:pt idx="37">
                  <c:v>470.95652174090003</c:v>
                </c:pt>
                <c:pt idx="38">
                  <c:v>485.73913043660002</c:v>
                </c:pt>
                <c:pt idx="39">
                  <c:v>500.52173913230001</c:v>
                </c:pt>
                <c:pt idx="40">
                  <c:v>515.304347828</c:v>
                </c:pt>
                <c:pt idx="41">
                  <c:v>530.0869565237</c:v>
                </c:pt>
                <c:pt idx="42">
                  <c:v>544.86956521939999</c:v>
                </c:pt>
                <c:pt idx="43">
                  <c:v>559.65217391509998</c:v>
                </c:pt>
                <c:pt idx="44">
                  <c:v>574.43478261079997</c:v>
                </c:pt>
                <c:pt idx="45">
                  <c:v>589.21739130650008</c:v>
                </c:pt>
                <c:pt idx="46">
                  <c:v>604.00000000220007</c:v>
                </c:pt>
                <c:pt idx="47">
                  <c:v>618.78260869790006</c:v>
                </c:pt>
                <c:pt idx="48">
                  <c:v>633.56521739360005</c:v>
                </c:pt>
                <c:pt idx="49">
                  <c:v>648.34782608930004</c:v>
                </c:pt>
                <c:pt idx="50">
                  <c:v>663.13043478500003</c:v>
                </c:pt>
                <c:pt idx="51">
                  <c:v>677.91304348070003</c:v>
                </c:pt>
                <c:pt idx="52">
                  <c:v>692.69565217640002</c:v>
                </c:pt>
                <c:pt idx="53">
                  <c:v>707.47826087210001</c:v>
                </c:pt>
                <c:pt idx="54">
                  <c:v>722.2608695678</c:v>
                </c:pt>
                <c:pt idx="55">
                  <c:v>737.04347826349999</c:v>
                </c:pt>
                <c:pt idx="56">
                  <c:v>751.82608695919998</c:v>
                </c:pt>
                <c:pt idx="57">
                  <c:v>766.60869565489998</c:v>
                </c:pt>
                <c:pt idx="58">
                  <c:v>781.39130435060008</c:v>
                </c:pt>
                <c:pt idx="59">
                  <c:v>796.17391304630007</c:v>
                </c:pt>
                <c:pt idx="60">
                  <c:v>810.95652174200006</c:v>
                </c:pt>
                <c:pt idx="61">
                  <c:v>825.73913043770006</c:v>
                </c:pt>
                <c:pt idx="62">
                  <c:v>840.52173913340005</c:v>
                </c:pt>
                <c:pt idx="63">
                  <c:v>855.30434782910004</c:v>
                </c:pt>
                <c:pt idx="64">
                  <c:v>870.08695652480003</c:v>
                </c:pt>
                <c:pt idx="65">
                  <c:v>884.86956522050002</c:v>
                </c:pt>
                <c:pt idx="66">
                  <c:v>899.65217391620001</c:v>
                </c:pt>
                <c:pt idx="67">
                  <c:v>914.4347826119</c:v>
                </c:pt>
                <c:pt idx="68">
                  <c:v>929.2173913076</c:v>
                </c:pt>
                <c:pt idx="69">
                  <c:v>944.00000000329999</c:v>
                </c:pt>
              </c:numCache>
            </c:numRef>
          </c:xVal>
          <c:yVal>
            <c:numRef>
              <c:f>'Linear regression4'!ydata4</c:f>
              <c:numCache>
                <c:formatCode>General</c:formatCode>
                <c:ptCount val="70"/>
                <c:pt idx="0">
                  <c:v>1575.6507005275091</c:v>
                </c:pt>
                <c:pt idx="1">
                  <c:v>1576.805914447101</c:v>
                </c:pt>
                <c:pt idx="2">
                  <c:v>1578.3573310392258</c:v>
                </c:pt>
                <c:pt idx="3">
                  <c:v>1580.3442523448218</c:v>
                </c:pt>
                <c:pt idx="4">
                  <c:v>1582.8107819066076</c:v>
                </c:pt>
                <c:pt idx="5">
                  <c:v>1585.8064650716442</c:v>
                </c:pt>
                <c:pt idx="6">
                  <c:v>1589.3870050702972</c:v>
                </c:pt>
                <c:pt idx="7">
                  <c:v>1593.6150558532036</c:v>
                </c:pt>
                <c:pt idx="8">
                  <c:v>1598.5610878559783</c:v>
                </c:pt>
                <c:pt idx="9">
                  <c:v>1604.3043153274234</c:v>
                </c:pt>
                <c:pt idx="10">
                  <c:v>1610.933662597341</c:v>
                </c:pt>
                <c:pt idx="11">
                  <c:v>1618.5487305022252</c:v>
                </c:pt>
                <c:pt idx="12">
                  <c:v>1627.260701920929</c:v>
                </c:pt>
                <c:pt idx="13">
                  <c:v>1637.1930960489676</c:v>
                </c:pt>
                <c:pt idx="14">
                  <c:v>1648.4822445357461</c:v>
                </c:pt>
                <c:pt idx="15">
                  <c:v>1661.2773205510007</c:v>
                </c:pt>
                <c:pt idx="16">
                  <c:v>1675.7397089357632</c:v>
                </c:pt>
                <c:pt idx="17">
                  <c:v>1692.041471162162</c:v>
                </c:pt>
                <c:pt idx="18">
                  <c:v>1710.3626480780213</c:v>
                </c:pt>
                <c:pt idx="19">
                  <c:v>1730.8871771733143</c:v>
                </c:pt>
                <c:pt idx="20">
                  <c:v>1753.797302348934</c:v>
                </c:pt>
                <c:pt idx="21">
                  <c:v>1779.266539614722</c:v>
                </c:pt>
                <c:pt idx="22">
                  <c:v>1807.4515289631313</c:v>
                </c:pt>
                <c:pt idx="23">
                  <c:v>1838.4834143360654</c:v>
                </c:pt>
                <c:pt idx="24">
                  <c:v>1872.4596741680164</c:v>
                </c:pt>
                <c:pt idx="25">
                  <c:v>1909.4374729157491</c:v>
                </c:pt>
                <c:pt idx="26">
                  <c:v>1949.429529801936</c:v>
                </c:pt>
                <c:pt idx="27">
                  <c:v>1992.4031760172281</c:v>
                </c:pt>
                <c:pt idx="28">
                  <c:v>2038.2827589315691</c:v>
                </c:pt>
                <c:pt idx="29">
                  <c:v>2086.9549929005216</c:v>
                </c:pt>
                <c:pt idx="30">
                  <c:v>2138.2764127595451</c:v>
                </c:pt>
                <c:pt idx="31">
                  <c:v>2192.0818698466555</c:v>
                </c:pt>
                <c:pt idx="32">
                  <c:v>2248.1930425472951</c:v>
                </c:pt>
                <c:pt idx="33">
                  <c:v>2306.4261527345693</c:v>
                </c:pt>
                <c:pt idx="34">
                  <c:v>2366.5983854029778</c:v>
                </c:pt>
                <c:pt idx="35">
                  <c:v>2428.5328077301265</c:v>
                </c:pt>
                <c:pt idx="36">
                  <c:v>2492.0618168962237</c:v>
                </c:pt>
                <c:pt idx="37">
                  <c:v>2557.0292930807063</c:v>
                </c:pt>
                <c:pt idx="38">
                  <c:v>2623.2917027959752</c:v>
                </c:pt>
                <c:pt idx="39">
                  <c:v>2690.7184089789771</c:v>
                </c:pt>
                <c:pt idx="40">
                  <c:v>2759.191420781689</c:v>
                </c:pt>
                <c:pt idx="41">
                  <c:v>2828.6047763159818</c:v>
                </c:pt>
                <c:pt idx="42">
                  <c:v>2898.8637082340538</c:v>
                </c:pt>
                <c:pt idx="43">
                  <c:v>2969.8837020583701</c:v>
                </c:pt>
                <c:pt idx="44">
                  <c:v>3041.5895237722243</c:v>
                </c:pt>
                <c:pt idx="45">
                  <c:v>3113.9142670572983</c:v>
                </c:pt>
                <c:pt idx="46">
                  <c:v>3186.7984511388686</c:v>
                </c:pt>
                <c:pt idx="47">
                  <c:v>3260.1891863569276</c:v>
                </c:pt>
                <c:pt idx="48">
                  <c:v>3334.0394151038895</c:v>
                </c:pt>
                <c:pt idx="49">
                  <c:v>3408.3072295498896</c:v>
                </c:pt>
                <c:pt idx="50">
                  <c:v>3482.9552637008237</c:v>
                </c:pt>
                <c:pt idx="51">
                  <c:v>3557.9501550916066</c:v>
                </c:pt>
                <c:pt idx="52">
                  <c:v>3633.2620702778672</c:v>
                </c:pt>
                <c:pt idx="53">
                  <c:v>3708.8642878711494</c:v>
                </c:pt>
                <c:pt idx="54">
                  <c:v>3784.7328328969752</c:v>
                </c:pt>
                <c:pt idx="55">
                  <c:v>3860.8461565577741</c:v>
                </c:pt>
                <c:pt idx="56">
                  <c:v>3937.1848559302516</c:v>
                </c:pt>
                <c:pt idx="57">
                  <c:v>4013.7314286390611</c:v>
                </c:pt>
                <c:pt idx="58">
                  <c:v>4090.4700580749468</c:v>
                </c:pt>
                <c:pt idx="59">
                  <c:v>4167.3864252353314</c:v>
                </c:pt>
                <c:pt idx="60">
                  <c:v>4244.4675437415817</c:v>
                </c:pt>
                <c:pt idx="61">
                  <c:v>4321.7016150213949</c:v>
                </c:pt>
                <c:pt idx="62">
                  <c:v>4399.0779010341712</c:v>
                </c:pt>
                <c:pt idx="63">
                  <c:v>4476.5866122622729</c:v>
                </c:pt>
                <c:pt idx="64">
                  <c:v>4554.2188089940855</c:v>
                </c:pt>
                <c:pt idx="65">
                  <c:v>4631.9663141894325</c:v>
                </c:pt>
                <c:pt idx="66">
                  <c:v>4709.8216364476739</c:v>
                </c:pt>
                <c:pt idx="67">
                  <c:v>4787.7779017979647</c:v>
                </c:pt>
                <c:pt idx="68">
                  <c:v>4865.8287932031108</c:v>
                </c:pt>
                <c:pt idx="69">
                  <c:v>4943.9684968168831</c:v>
                </c:pt>
              </c:numCache>
            </c:numRef>
          </c:yVal>
          <c:smooth val="0"/>
        </c:ser>
        <c:ser>
          <c:idx val="5"/>
          <c:order val="5"/>
          <c:tx>
            <c:v>Conf. interval (Obs 95%)</c:v>
          </c:tx>
          <c:spPr>
            <a:ln w="12700">
              <a:solidFill>
                <a:srgbClr val="5F5F5F"/>
              </a:solidFill>
              <a:prstDash val="solid"/>
            </a:ln>
            <a:effectLst/>
          </c:spPr>
          <c:marker>
            <c:symbol val="none"/>
          </c:marker>
          <c:xVal>
            <c:numRef>
              <c:f>'Linear regression4'!xdata5</c:f>
              <c:numCache>
                <c:formatCode>General</c:formatCode>
                <c:ptCount val="100"/>
                <c:pt idx="0">
                  <c:v>-76</c:v>
                </c:pt>
                <c:pt idx="1">
                  <c:v>-65.696969697</c:v>
                </c:pt>
                <c:pt idx="2">
                  <c:v>-55.393939394</c:v>
                </c:pt>
                <c:pt idx="3">
                  <c:v>-45.090909091</c:v>
                </c:pt>
                <c:pt idx="4">
                  <c:v>-34.787878788</c:v>
                </c:pt>
                <c:pt idx="5">
                  <c:v>-24.484848485000001</c:v>
                </c:pt>
                <c:pt idx="6">
                  <c:v>-14.181818182000001</c:v>
                </c:pt>
                <c:pt idx="7">
                  <c:v>-3.8787878790000008</c:v>
                </c:pt>
                <c:pt idx="8">
                  <c:v>6.4242424239999991</c:v>
                </c:pt>
                <c:pt idx="9">
                  <c:v>16.727272726999999</c:v>
                </c:pt>
                <c:pt idx="10">
                  <c:v>27.030303029999999</c:v>
                </c:pt>
                <c:pt idx="11">
                  <c:v>37.333333332999999</c:v>
                </c:pt>
                <c:pt idx="12">
                  <c:v>47.636363635999999</c:v>
                </c:pt>
                <c:pt idx="13">
                  <c:v>57.939393939000013</c:v>
                </c:pt>
                <c:pt idx="14">
                  <c:v>68.242424241999998</c:v>
                </c:pt>
                <c:pt idx="15">
                  <c:v>78.545454544999984</c:v>
                </c:pt>
                <c:pt idx="16">
                  <c:v>88.848484847999998</c:v>
                </c:pt>
                <c:pt idx="17">
                  <c:v>99.151515151000012</c:v>
                </c:pt>
                <c:pt idx="18">
                  <c:v>109.454545454</c:v>
                </c:pt>
                <c:pt idx="19">
                  <c:v>119.75757575699998</c:v>
                </c:pt>
                <c:pt idx="20">
                  <c:v>130.06060606</c:v>
                </c:pt>
                <c:pt idx="21">
                  <c:v>140.36363636300001</c:v>
                </c:pt>
                <c:pt idx="22">
                  <c:v>150.666666666</c:v>
                </c:pt>
                <c:pt idx="23">
                  <c:v>160.96969696899998</c:v>
                </c:pt>
                <c:pt idx="24">
                  <c:v>171.272727272</c:v>
                </c:pt>
                <c:pt idx="25">
                  <c:v>181.57575757500001</c:v>
                </c:pt>
                <c:pt idx="26">
                  <c:v>191.87878787800003</c:v>
                </c:pt>
                <c:pt idx="27">
                  <c:v>202.18181818099998</c:v>
                </c:pt>
                <c:pt idx="28">
                  <c:v>212.484848484</c:v>
                </c:pt>
                <c:pt idx="29">
                  <c:v>222.78787878700001</c:v>
                </c:pt>
                <c:pt idx="30">
                  <c:v>233.09090908999997</c:v>
                </c:pt>
                <c:pt idx="31">
                  <c:v>243.39393939299998</c:v>
                </c:pt>
                <c:pt idx="32">
                  <c:v>253.696969696</c:v>
                </c:pt>
                <c:pt idx="33">
                  <c:v>263.99999999900001</c:v>
                </c:pt>
                <c:pt idx="34">
                  <c:v>274.30303030200002</c:v>
                </c:pt>
                <c:pt idx="35">
                  <c:v>284.60606060499998</c:v>
                </c:pt>
                <c:pt idx="36">
                  <c:v>294.909090908</c:v>
                </c:pt>
                <c:pt idx="37">
                  <c:v>305.21212121100001</c:v>
                </c:pt>
                <c:pt idx="38">
                  <c:v>315.51515151399997</c:v>
                </c:pt>
                <c:pt idx="39">
                  <c:v>325.81818181699998</c:v>
                </c:pt>
                <c:pt idx="40">
                  <c:v>336.12121212</c:v>
                </c:pt>
                <c:pt idx="41">
                  <c:v>346.42424242300001</c:v>
                </c:pt>
                <c:pt idx="42">
                  <c:v>356.72727272600002</c:v>
                </c:pt>
                <c:pt idx="43">
                  <c:v>367.03030302899998</c:v>
                </c:pt>
                <c:pt idx="44">
                  <c:v>377.333333332</c:v>
                </c:pt>
                <c:pt idx="45">
                  <c:v>387.63636363500001</c:v>
                </c:pt>
                <c:pt idx="46">
                  <c:v>397.93939393799997</c:v>
                </c:pt>
                <c:pt idx="47">
                  <c:v>408.24242424099998</c:v>
                </c:pt>
                <c:pt idx="48">
                  <c:v>418.54545454399999</c:v>
                </c:pt>
                <c:pt idx="49">
                  <c:v>428.84848484700001</c:v>
                </c:pt>
                <c:pt idx="50">
                  <c:v>439.15151515000002</c:v>
                </c:pt>
                <c:pt idx="51">
                  <c:v>449.45454545300004</c:v>
                </c:pt>
                <c:pt idx="52">
                  <c:v>459.75757575600005</c:v>
                </c:pt>
                <c:pt idx="53">
                  <c:v>470.06060605899995</c:v>
                </c:pt>
                <c:pt idx="54">
                  <c:v>480.36363636199997</c:v>
                </c:pt>
                <c:pt idx="55">
                  <c:v>490.66666666499998</c:v>
                </c:pt>
                <c:pt idx="56">
                  <c:v>500.96969696799999</c:v>
                </c:pt>
                <c:pt idx="57">
                  <c:v>511.27272727100001</c:v>
                </c:pt>
                <c:pt idx="58">
                  <c:v>521.57575757400002</c:v>
                </c:pt>
                <c:pt idx="59">
                  <c:v>531.87878787700004</c:v>
                </c:pt>
                <c:pt idx="60">
                  <c:v>542.18181817999994</c:v>
                </c:pt>
                <c:pt idx="61">
                  <c:v>552.48484848299995</c:v>
                </c:pt>
                <c:pt idx="62">
                  <c:v>562.78787878599996</c:v>
                </c:pt>
                <c:pt idx="63">
                  <c:v>573.09090908899998</c:v>
                </c:pt>
                <c:pt idx="64">
                  <c:v>583.39393939199999</c:v>
                </c:pt>
                <c:pt idx="65">
                  <c:v>593.69696969500001</c:v>
                </c:pt>
                <c:pt idx="66">
                  <c:v>603.99999999800002</c:v>
                </c:pt>
                <c:pt idx="67">
                  <c:v>614.30303030100004</c:v>
                </c:pt>
                <c:pt idx="68">
                  <c:v>624.60606060400005</c:v>
                </c:pt>
                <c:pt idx="69">
                  <c:v>634.90909090699995</c:v>
                </c:pt>
                <c:pt idx="70">
                  <c:v>645.21212120999996</c:v>
                </c:pt>
                <c:pt idx="71">
                  <c:v>655.51515151299998</c:v>
                </c:pt>
                <c:pt idx="72">
                  <c:v>665.81818181599999</c:v>
                </c:pt>
                <c:pt idx="73">
                  <c:v>676.12121211900001</c:v>
                </c:pt>
                <c:pt idx="74">
                  <c:v>686.42424242200002</c:v>
                </c:pt>
                <c:pt idx="75">
                  <c:v>696.72727272500003</c:v>
                </c:pt>
                <c:pt idx="76">
                  <c:v>707.03030302799993</c:v>
                </c:pt>
                <c:pt idx="77">
                  <c:v>717.33333333099995</c:v>
                </c:pt>
                <c:pt idx="78">
                  <c:v>727.63636363399996</c:v>
                </c:pt>
                <c:pt idx="79">
                  <c:v>737.93939393699998</c:v>
                </c:pt>
                <c:pt idx="80">
                  <c:v>748.24242423999999</c:v>
                </c:pt>
                <c:pt idx="81">
                  <c:v>758.54545454300001</c:v>
                </c:pt>
                <c:pt idx="82">
                  <c:v>768.84848484600002</c:v>
                </c:pt>
                <c:pt idx="83">
                  <c:v>779.15151514900003</c:v>
                </c:pt>
                <c:pt idx="84">
                  <c:v>789.45454545200005</c:v>
                </c:pt>
                <c:pt idx="85">
                  <c:v>799.75757575499995</c:v>
                </c:pt>
                <c:pt idx="86">
                  <c:v>810.06060605799996</c:v>
                </c:pt>
                <c:pt idx="87">
                  <c:v>820.36363636099998</c:v>
                </c:pt>
                <c:pt idx="88">
                  <c:v>830.66666666399999</c:v>
                </c:pt>
                <c:pt idx="89">
                  <c:v>840.969696967</c:v>
                </c:pt>
                <c:pt idx="90">
                  <c:v>851.27272727000002</c:v>
                </c:pt>
                <c:pt idx="91">
                  <c:v>861.57575757300003</c:v>
                </c:pt>
                <c:pt idx="92">
                  <c:v>871.87878787599993</c:v>
                </c:pt>
                <c:pt idx="93">
                  <c:v>882.18181817899995</c:v>
                </c:pt>
                <c:pt idx="94">
                  <c:v>892.48484848199996</c:v>
                </c:pt>
                <c:pt idx="95">
                  <c:v>902.78787878499998</c:v>
                </c:pt>
                <c:pt idx="96">
                  <c:v>913.09090908799999</c:v>
                </c:pt>
                <c:pt idx="97">
                  <c:v>923.393939391</c:v>
                </c:pt>
                <c:pt idx="98">
                  <c:v>933.69696969400002</c:v>
                </c:pt>
                <c:pt idx="99">
                  <c:v>943.99999999700003</c:v>
                </c:pt>
              </c:numCache>
            </c:numRef>
          </c:xVal>
          <c:yVal>
            <c:numRef>
              <c:f>'Linear regression4'!ydata6</c:f>
              <c:numCache>
                <c:formatCode>General</c:formatCode>
                <c:ptCount val="100"/>
                <c:pt idx="0">
                  <c:v>-2546.6899003086228</c:v>
                </c:pt>
                <c:pt idx="1">
                  <c:v>-2509.8444140336856</c:v>
                </c:pt>
                <c:pt idx="2">
                  <c:v>-2473.2617236743349</c:v>
                </c:pt>
                <c:pt idx="3">
                  <c:v>-2436.9446220087066</c:v>
                </c:pt>
                <c:pt idx="4">
                  <c:v>-2400.8958674322216</c:v>
                </c:pt>
                <c:pt idx="5">
                  <c:v>-2365.118180792017</c:v>
                </c:pt>
                <c:pt idx="6">
                  <c:v>-2329.6142421827185</c:v>
                </c:pt>
                <c:pt idx="7">
                  <c:v>-2294.3866877103333</c:v>
                </c:pt>
                <c:pt idx="8">
                  <c:v>-2259.4381062314324</c:v>
                </c:pt>
                <c:pt idx="9">
                  <c:v>-2224.7710360751889</c:v>
                </c:pt>
                <c:pt idx="10">
                  <c:v>-2190.3879617562498</c:v>
                </c:pt>
                <c:pt idx="11">
                  <c:v>-2156.291310686745</c:v>
                </c:pt>
                <c:pt idx="12">
                  <c:v>-2122.4834498960895</c:v>
                </c:pt>
                <c:pt idx="13">
                  <c:v>-2088.966682767521</c:v>
                </c:pt>
                <c:pt idx="14">
                  <c:v>-2055.7432458005906</c:v>
                </c:pt>
                <c:pt idx="15">
                  <c:v>-2022.8153054090428</c:v>
                </c:pt>
                <c:pt idx="16">
                  <c:v>-1990.1849547637153</c:v>
                </c:pt>
                <c:pt idx="17">
                  <c:v>-1957.8542106902173</c:v>
                </c:pt>
                <c:pt idx="18">
                  <c:v>-1925.8250106312485</c:v>
                </c:pt>
                <c:pt idx="19">
                  <c:v>-1894.0992096834566</c:v>
                </c:pt>
                <c:pt idx="20">
                  <c:v>-1862.6785777187285</c:v>
                </c:pt>
                <c:pt idx="21">
                  <c:v>-1831.5647965997323</c:v>
                </c:pt>
                <c:pt idx="22">
                  <c:v>-1800.7594574994152</c:v>
                </c:pt>
                <c:pt idx="23">
                  <c:v>-1770.264058333988</c:v>
                </c:pt>
                <c:pt idx="24">
                  <c:v>-1740.0800013186727</c:v>
                </c:pt>
                <c:pt idx="25">
                  <c:v>-1710.2085906552168</c:v>
                </c:pt>
                <c:pt idx="26">
                  <c:v>-1680.6510303598156</c:v>
                </c:pt>
                <c:pt idx="27">
                  <c:v>-1651.4084222396666</c:v>
                </c:pt>
                <c:pt idx="28">
                  <c:v>-1622.4817640259425</c:v>
                </c:pt>
                <c:pt idx="29">
                  <c:v>-1593.8719476704296</c:v>
                </c:pt>
                <c:pt idx="30">
                  <c:v>-1565.579757812528</c:v>
                </c:pt>
                <c:pt idx="31">
                  <c:v>-1537.6058704226848</c:v>
                </c:pt>
                <c:pt idx="32">
                  <c:v>-1509.9508516277072</c:v>
                </c:pt>
                <c:pt idx="33">
                  <c:v>-1482.615156722657</c:v>
                </c:pt>
                <c:pt idx="34">
                  <c:v>-1455.5991293733628</c:v>
                </c:pt>
                <c:pt idx="35">
                  <c:v>-1428.9030010127753</c:v>
                </c:pt>
                <c:pt idx="36">
                  <c:v>-1402.5268904336481</c:v>
                </c:pt>
                <c:pt idx="37">
                  <c:v>-1376.4708035792087</c:v>
                </c:pt>
                <c:pt idx="38">
                  <c:v>-1350.7346335326815</c:v>
                </c:pt>
                <c:pt idx="39">
                  <c:v>-1325.318160705704</c:v>
                </c:pt>
                <c:pt idx="40">
                  <c:v>-1300.2210532248678</c:v>
                </c:pt>
                <c:pt idx="41">
                  <c:v>-1275.4428675147842</c:v>
                </c:pt>
                <c:pt idx="42">
                  <c:v>-1250.9830490753152</c:v>
                </c:pt>
                <c:pt idx="43">
                  <c:v>-1226.8409334497692</c:v>
                </c:pt>
                <c:pt idx="44">
                  <c:v>-1203.0157473801651</c:v>
                </c:pt>
                <c:pt idx="45">
                  <c:v>-1179.5066101448822</c:v>
                </c:pt>
                <c:pt idx="46">
                  <c:v>-1156.3125350733644</c:v>
                </c:pt>
                <c:pt idx="47">
                  <c:v>-1133.4324312318463</c:v>
                </c:pt>
                <c:pt idx="48">
                  <c:v>-1110.8651052734799</c:v>
                </c:pt>
                <c:pt idx="49">
                  <c:v>-1088.6092634456668</c:v>
                </c:pt>
                <c:pt idx="50">
                  <c:v>-1066.6635137468688</c:v>
                </c:pt>
                <c:pt idx="51">
                  <c:v>-1045.0263682247069</c:v>
                </c:pt>
                <c:pt idx="52">
                  <c:v>-1023.696245406758</c:v>
                </c:pt>
                <c:pt idx="53">
                  <c:v>-1002.6714728550796</c:v>
                </c:pt>
                <c:pt idx="54">
                  <c:v>-981.95028983520569</c:v>
                </c:pt>
                <c:pt idx="55">
                  <c:v>-961.53085009010965</c:v>
                </c:pt>
                <c:pt idx="56">
                  <c:v>-941.41122470945675</c:v>
                </c:pt>
                <c:pt idx="57">
                  <c:v>-921.58940508431897</c:v>
                </c:pt>
                <c:pt idx="58">
                  <c:v>-902.06330593747134</c:v>
                </c:pt>
                <c:pt idx="59">
                  <c:v>-882.83076841937464</c:v>
                </c:pt>
                <c:pt idx="60">
                  <c:v>-863.88956325997287</c:v>
                </c:pt>
                <c:pt idx="61">
                  <c:v>-845.23739396652218</c:v>
                </c:pt>
                <c:pt idx="62">
                  <c:v>-826.87190005783214</c:v>
                </c:pt>
                <c:pt idx="63">
                  <c:v>-808.7906603254205</c:v>
                </c:pt>
                <c:pt idx="64">
                  <c:v>-790.99119611238757</c:v>
                </c:pt>
                <c:pt idx="65">
                  <c:v>-773.47097460099349</c:v>
                </c:pt>
                <c:pt idx="66">
                  <c:v>-756.22741210027471</c:v>
                </c:pt>
                <c:pt idx="67">
                  <c:v>-739.25787732535537</c:v>
                </c:pt>
                <c:pt idx="68">
                  <c:v>-722.55969466042916</c:v>
                </c:pt>
                <c:pt idx="69">
                  <c:v>-706.13014739781875</c:v>
                </c:pt>
                <c:pt idx="70">
                  <c:v>-689.96648094588227</c:v>
                </c:pt>
                <c:pt idx="71">
                  <c:v>-674.06590599896026</c:v>
                </c:pt>
                <c:pt idx="72">
                  <c:v>-658.42560166299745</c:v>
                </c:pt>
                <c:pt idx="73">
                  <c:v>-643.04271853090268</c:v>
                </c:pt>
                <c:pt idx="74">
                  <c:v>-627.91438170215406</c:v>
                </c:pt>
                <c:pt idx="75">
                  <c:v>-613.03769374161038</c:v>
                </c:pt>
                <c:pt idx="76">
                  <c:v>-598.40973757293386</c:v>
                </c:pt>
                <c:pt idx="77">
                  <c:v>-584.02757930247617</c:v>
                </c:pt>
                <c:pt idx="78">
                  <c:v>-569.88827096992372</c:v>
                </c:pt>
                <c:pt idx="79">
                  <c:v>-555.98885322241176</c:v>
                </c:pt>
                <c:pt idx="80">
                  <c:v>-542.32635790927498</c:v>
                </c:pt>
                <c:pt idx="81">
                  <c:v>-528.89781059497591</c:v>
                </c:pt>
                <c:pt idx="82">
                  <c:v>-515.70023298817114</c:v>
                </c:pt>
                <c:pt idx="83">
                  <c:v>-502.73064528525356</c:v>
                </c:pt>
                <c:pt idx="84">
                  <c:v>-489.98606842707568</c:v>
                </c:pt>
                <c:pt idx="85">
                  <c:v>-477.46352626790667</c:v>
                </c:pt>
                <c:pt idx="86">
                  <c:v>-465.16004765601519</c:v>
                </c:pt>
                <c:pt idx="87">
                  <c:v>-453.07266842556191</c:v>
                </c:pt>
                <c:pt idx="88">
                  <c:v>-441.19843329982086</c:v>
                </c:pt>
                <c:pt idx="89">
                  <c:v>-429.53439770597879</c:v>
                </c:pt>
                <c:pt idx="90">
                  <c:v>-418.07762950204233</c:v>
                </c:pt>
                <c:pt idx="91">
                  <c:v>-406.82521061662783</c:v>
                </c:pt>
                <c:pt idx="92">
                  <c:v>-395.77423860260296</c:v>
                </c:pt>
                <c:pt idx="93">
                  <c:v>-384.92182810575878</c:v>
                </c:pt>
                <c:pt idx="94">
                  <c:v>-374.2651122498869</c:v>
                </c:pt>
                <c:pt idx="95">
                  <c:v>-363.8012439397703</c:v>
                </c:pt>
                <c:pt idx="96">
                  <c:v>-353.52739708376475</c:v>
                </c:pt>
                <c:pt idx="97">
                  <c:v>-343.44076773776851</c:v>
                </c:pt>
                <c:pt idx="98">
                  <c:v>-333.53857517248525</c:v>
                </c:pt>
                <c:pt idx="99">
                  <c:v>-323.81806286599613</c:v>
                </c:pt>
              </c:numCache>
            </c:numRef>
          </c:yVal>
          <c:smooth val="0"/>
        </c:ser>
        <c:ser>
          <c:idx val="6"/>
          <c:order val="6"/>
          <c:spPr>
            <a:ln w="12700">
              <a:solidFill>
                <a:srgbClr val="5F5F5F"/>
              </a:solidFill>
              <a:prstDash val="solid"/>
            </a:ln>
            <a:effectLst/>
          </c:spPr>
          <c:marker>
            <c:symbol val="none"/>
          </c:marker>
          <c:xVal>
            <c:numRef>
              <c:f>'Linear regression4'!xdata7</c:f>
              <c:numCache>
                <c:formatCode>General</c:formatCode>
                <c:ptCount val="100"/>
                <c:pt idx="0">
                  <c:v>-76</c:v>
                </c:pt>
                <c:pt idx="1">
                  <c:v>-65.696969697</c:v>
                </c:pt>
                <c:pt idx="2">
                  <c:v>-55.393939394</c:v>
                </c:pt>
                <c:pt idx="3">
                  <c:v>-45.090909091</c:v>
                </c:pt>
                <c:pt idx="4">
                  <c:v>-34.787878788</c:v>
                </c:pt>
                <c:pt idx="5">
                  <c:v>-24.484848485000001</c:v>
                </c:pt>
                <c:pt idx="6">
                  <c:v>-14.181818182000001</c:v>
                </c:pt>
                <c:pt idx="7">
                  <c:v>-3.8787878790000008</c:v>
                </c:pt>
                <c:pt idx="8">
                  <c:v>6.4242424239999991</c:v>
                </c:pt>
                <c:pt idx="9">
                  <c:v>16.727272726999999</c:v>
                </c:pt>
                <c:pt idx="10">
                  <c:v>27.030303029999999</c:v>
                </c:pt>
                <c:pt idx="11">
                  <c:v>37.333333332999999</c:v>
                </c:pt>
                <c:pt idx="12">
                  <c:v>47.636363635999999</c:v>
                </c:pt>
                <c:pt idx="13">
                  <c:v>57.939393939000013</c:v>
                </c:pt>
                <c:pt idx="14">
                  <c:v>68.242424241999998</c:v>
                </c:pt>
                <c:pt idx="15">
                  <c:v>78.545454544999984</c:v>
                </c:pt>
                <c:pt idx="16">
                  <c:v>88.848484847999998</c:v>
                </c:pt>
                <c:pt idx="17">
                  <c:v>99.151515151000012</c:v>
                </c:pt>
                <c:pt idx="18">
                  <c:v>109.454545454</c:v>
                </c:pt>
                <c:pt idx="19">
                  <c:v>119.75757575699998</c:v>
                </c:pt>
                <c:pt idx="20">
                  <c:v>130.06060606</c:v>
                </c:pt>
                <c:pt idx="21">
                  <c:v>140.36363636300001</c:v>
                </c:pt>
                <c:pt idx="22">
                  <c:v>150.666666666</c:v>
                </c:pt>
                <c:pt idx="23">
                  <c:v>160.96969696899998</c:v>
                </c:pt>
                <c:pt idx="24">
                  <c:v>171.272727272</c:v>
                </c:pt>
                <c:pt idx="25">
                  <c:v>181.57575757500001</c:v>
                </c:pt>
                <c:pt idx="26">
                  <c:v>191.87878787800003</c:v>
                </c:pt>
                <c:pt idx="27">
                  <c:v>202.18181818099998</c:v>
                </c:pt>
                <c:pt idx="28">
                  <c:v>212.484848484</c:v>
                </c:pt>
                <c:pt idx="29">
                  <c:v>222.78787878700001</c:v>
                </c:pt>
                <c:pt idx="30">
                  <c:v>233.09090908999997</c:v>
                </c:pt>
                <c:pt idx="31">
                  <c:v>243.39393939299998</c:v>
                </c:pt>
                <c:pt idx="32">
                  <c:v>253.696969696</c:v>
                </c:pt>
                <c:pt idx="33">
                  <c:v>263.99999999900001</c:v>
                </c:pt>
                <c:pt idx="34">
                  <c:v>274.30303030200002</c:v>
                </c:pt>
                <c:pt idx="35">
                  <c:v>284.60606060499998</c:v>
                </c:pt>
                <c:pt idx="36">
                  <c:v>294.909090908</c:v>
                </c:pt>
                <c:pt idx="37">
                  <c:v>305.21212121100001</c:v>
                </c:pt>
                <c:pt idx="38">
                  <c:v>315.51515151399997</c:v>
                </c:pt>
                <c:pt idx="39">
                  <c:v>325.81818181699998</c:v>
                </c:pt>
                <c:pt idx="40">
                  <c:v>336.12121212</c:v>
                </c:pt>
                <c:pt idx="41">
                  <c:v>346.42424242300001</c:v>
                </c:pt>
                <c:pt idx="42">
                  <c:v>356.72727272600002</c:v>
                </c:pt>
                <c:pt idx="43">
                  <c:v>367.03030302899998</c:v>
                </c:pt>
                <c:pt idx="44">
                  <c:v>377.333333332</c:v>
                </c:pt>
                <c:pt idx="45">
                  <c:v>387.63636363500001</c:v>
                </c:pt>
                <c:pt idx="46">
                  <c:v>397.93939393799997</c:v>
                </c:pt>
                <c:pt idx="47">
                  <c:v>408.24242424099998</c:v>
                </c:pt>
                <c:pt idx="48">
                  <c:v>418.54545454399999</c:v>
                </c:pt>
                <c:pt idx="49">
                  <c:v>428.84848484700001</c:v>
                </c:pt>
                <c:pt idx="50">
                  <c:v>439.15151515000002</c:v>
                </c:pt>
                <c:pt idx="51">
                  <c:v>449.45454545300004</c:v>
                </c:pt>
                <c:pt idx="52">
                  <c:v>459.75757575600005</c:v>
                </c:pt>
                <c:pt idx="53">
                  <c:v>470.06060605899995</c:v>
                </c:pt>
                <c:pt idx="54">
                  <c:v>480.36363636199997</c:v>
                </c:pt>
                <c:pt idx="55">
                  <c:v>490.66666666499998</c:v>
                </c:pt>
                <c:pt idx="56">
                  <c:v>500.96969696799999</c:v>
                </c:pt>
                <c:pt idx="57">
                  <c:v>511.27272727100001</c:v>
                </c:pt>
                <c:pt idx="58">
                  <c:v>521.57575757400002</c:v>
                </c:pt>
                <c:pt idx="59">
                  <c:v>531.87878787700004</c:v>
                </c:pt>
                <c:pt idx="60">
                  <c:v>542.18181817999994</c:v>
                </c:pt>
                <c:pt idx="61">
                  <c:v>552.48484848299995</c:v>
                </c:pt>
                <c:pt idx="62">
                  <c:v>562.78787878599996</c:v>
                </c:pt>
                <c:pt idx="63">
                  <c:v>573.09090908899998</c:v>
                </c:pt>
                <c:pt idx="64">
                  <c:v>583.39393939199999</c:v>
                </c:pt>
                <c:pt idx="65">
                  <c:v>593.69696969500001</c:v>
                </c:pt>
                <c:pt idx="66">
                  <c:v>603.99999999800002</c:v>
                </c:pt>
                <c:pt idx="67">
                  <c:v>614.30303030100004</c:v>
                </c:pt>
                <c:pt idx="68">
                  <c:v>624.60606060400005</c:v>
                </c:pt>
                <c:pt idx="69">
                  <c:v>634.90909090699995</c:v>
                </c:pt>
                <c:pt idx="70">
                  <c:v>645.21212120999996</c:v>
                </c:pt>
                <c:pt idx="71">
                  <c:v>655.51515151299998</c:v>
                </c:pt>
                <c:pt idx="72">
                  <c:v>665.81818181599999</c:v>
                </c:pt>
                <c:pt idx="73">
                  <c:v>676.12121211900001</c:v>
                </c:pt>
                <c:pt idx="74">
                  <c:v>686.42424242200002</c:v>
                </c:pt>
                <c:pt idx="75">
                  <c:v>696.72727272500003</c:v>
                </c:pt>
                <c:pt idx="76">
                  <c:v>707.03030302799993</c:v>
                </c:pt>
                <c:pt idx="77">
                  <c:v>717.33333333099995</c:v>
                </c:pt>
                <c:pt idx="78">
                  <c:v>727.63636363399996</c:v>
                </c:pt>
                <c:pt idx="79">
                  <c:v>737.93939393699998</c:v>
                </c:pt>
                <c:pt idx="80">
                  <c:v>748.24242423999999</c:v>
                </c:pt>
                <c:pt idx="81">
                  <c:v>758.54545454300001</c:v>
                </c:pt>
                <c:pt idx="82">
                  <c:v>768.84848484600002</c:v>
                </c:pt>
                <c:pt idx="83">
                  <c:v>779.15151514900003</c:v>
                </c:pt>
                <c:pt idx="84">
                  <c:v>789.45454545200005</c:v>
                </c:pt>
                <c:pt idx="85">
                  <c:v>799.75757575499995</c:v>
                </c:pt>
                <c:pt idx="86">
                  <c:v>810.06060605799996</c:v>
                </c:pt>
                <c:pt idx="87">
                  <c:v>820.36363636099998</c:v>
                </c:pt>
                <c:pt idx="88">
                  <c:v>830.66666666399999</c:v>
                </c:pt>
                <c:pt idx="89">
                  <c:v>840.969696967</c:v>
                </c:pt>
                <c:pt idx="90">
                  <c:v>851.27272727000002</c:v>
                </c:pt>
                <c:pt idx="91">
                  <c:v>861.57575757300003</c:v>
                </c:pt>
                <c:pt idx="92">
                  <c:v>871.87878787599993</c:v>
                </c:pt>
                <c:pt idx="93">
                  <c:v>882.18181817899995</c:v>
                </c:pt>
                <c:pt idx="94">
                  <c:v>892.48484848199996</c:v>
                </c:pt>
                <c:pt idx="95">
                  <c:v>902.78787878499998</c:v>
                </c:pt>
                <c:pt idx="96">
                  <c:v>913.09090908799999</c:v>
                </c:pt>
                <c:pt idx="97">
                  <c:v>923.393939391</c:v>
                </c:pt>
                <c:pt idx="98">
                  <c:v>933.69696969400002</c:v>
                </c:pt>
                <c:pt idx="99">
                  <c:v>943.99999999700003</c:v>
                </c:pt>
              </c:numCache>
            </c:numRef>
          </c:xVal>
          <c:yVal>
            <c:numRef>
              <c:f>'Linear regression4'!ydata8</c:f>
              <c:numCache>
                <c:formatCode>General</c:formatCode>
                <c:ptCount val="100"/>
                <c:pt idx="0">
                  <c:v>3286.6968634855539</c:v>
                </c:pt>
                <c:pt idx="1">
                  <c:v>3302.5699000738073</c:v>
                </c:pt>
                <c:pt idx="2">
                  <c:v>3318.7057325776482</c:v>
                </c:pt>
                <c:pt idx="3">
                  <c:v>3335.1071537752105</c:v>
                </c:pt>
                <c:pt idx="4">
                  <c:v>3351.776922061917</c:v>
                </c:pt>
                <c:pt idx="5">
                  <c:v>3368.717758284904</c:v>
                </c:pt>
                <c:pt idx="6">
                  <c:v>3385.9323425387961</c:v>
                </c:pt>
                <c:pt idx="7">
                  <c:v>3403.4233109296024</c:v>
                </c:pt>
                <c:pt idx="8">
                  <c:v>3421.1932523138921</c:v>
                </c:pt>
                <c:pt idx="9">
                  <c:v>3439.2447050208402</c:v>
                </c:pt>
                <c:pt idx="10">
                  <c:v>3457.5801535650917</c:v>
                </c:pt>
                <c:pt idx="11">
                  <c:v>3476.2020253587784</c:v>
                </c:pt>
                <c:pt idx="12">
                  <c:v>3495.1126874313145</c:v>
                </c:pt>
                <c:pt idx="13">
                  <c:v>3514.3144431659375</c:v>
                </c:pt>
                <c:pt idx="14">
                  <c:v>3533.8095290621977</c:v>
                </c:pt>
                <c:pt idx="15">
                  <c:v>3553.6001115338413</c:v>
                </c:pt>
                <c:pt idx="16">
                  <c:v>3573.6882837517046</c:v>
                </c:pt>
                <c:pt idx="17">
                  <c:v>3594.0760625413982</c:v>
                </c:pt>
                <c:pt idx="18">
                  <c:v>3614.76538534562</c:v>
                </c:pt>
                <c:pt idx="19">
                  <c:v>3635.7581072610196</c:v>
                </c:pt>
                <c:pt idx="20">
                  <c:v>3657.0559981594824</c:v>
                </c:pt>
                <c:pt idx="21">
                  <c:v>3678.6607399036775</c:v>
                </c:pt>
                <c:pt idx="22">
                  <c:v>3700.5739236665513</c:v>
                </c:pt>
                <c:pt idx="23">
                  <c:v>3722.7970473643154</c:v>
                </c:pt>
                <c:pt idx="24">
                  <c:v>3745.3315132121916</c:v>
                </c:pt>
                <c:pt idx="25">
                  <c:v>3768.178625411927</c:v>
                </c:pt>
                <c:pt idx="26">
                  <c:v>3791.3395879797167</c:v>
                </c:pt>
                <c:pt idx="27">
                  <c:v>3814.8155027227585</c:v>
                </c:pt>
                <c:pt idx="28">
                  <c:v>3838.6073673722258</c:v>
                </c:pt>
                <c:pt idx="29">
                  <c:v>3862.7160738799043</c:v>
                </c:pt>
                <c:pt idx="30">
                  <c:v>3887.1424068851934</c:v>
                </c:pt>
                <c:pt idx="31">
                  <c:v>3911.8870423585417</c:v>
                </c:pt>
                <c:pt idx="32">
                  <c:v>3936.950546426755</c:v>
                </c:pt>
                <c:pt idx="33">
                  <c:v>3962.3333743848962</c:v>
                </c:pt>
                <c:pt idx="34">
                  <c:v>3988.0358698987934</c:v>
                </c:pt>
                <c:pt idx="35">
                  <c:v>4014.0582644013966</c:v>
                </c:pt>
                <c:pt idx="36">
                  <c:v>4040.4006766854609</c:v>
                </c:pt>
                <c:pt idx="37">
                  <c:v>4067.063112694213</c:v>
                </c:pt>
                <c:pt idx="38">
                  <c:v>4094.0454655108765</c:v>
                </c:pt>
                <c:pt idx="39">
                  <c:v>4121.3475155470906</c:v>
                </c:pt>
                <c:pt idx="40">
                  <c:v>4148.9689309294445</c:v>
                </c:pt>
                <c:pt idx="41">
                  <c:v>4176.9092680825524</c:v>
                </c:pt>
                <c:pt idx="42">
                  <c:v>4205.167972506275</c:v>
                </c:pt>
                <c:pt idx="43">
                  <c:v>4233.74437974392</c:v>
                </c:pt>
                <c:pt idx="44">
                  <c:v>4262.637716537507</c:v>
                </c:pt>
                <c:pt idx="45">
                  <c:v>4291.8471021654159</c:v>
                </c:pt>
                <c:pt idx="46">
                  <c:v>4321.371549957089</c:v>
                </c:pt>
                <c:pt idx="47">
                  <c:v>4351.209968978761</c:v>
                </c:pt>
                <c:pt idx="48">
                  <c:v>4381.3611658835871</c:v>
                </c:pt>
                <c:pt idx="49">
                  <c:v>4411.8238469189655</c:v>
                </c:pt>
                <c:pt idx="50">
                  <c:v>4442.5966200833573</c:v>
                </c:pt>
                <c:pt idx="51">
                  <c:v>4473.6779974243873</c:v>
                </c:pt>
                <c:pt idx="52">
                  <c:v>4505.0663974696299</c:v>
                </c:pt>
                <c:pt idx="53">
                  <c:v>4536.7601477811422</c:v>
                </c:pt>
                <c:pt idx="54">
                  <c:v>4568.7574876244589</c:v>
                </c:pt>
                <c:pt idx="55">
                  <c:v>4601.056570742554</c:v>
                </c:pt>
                <c:pt idx="56">
                  <c:v>4633.6554682250935</c:v>
                </c:pt>
                <c:pt idx="57">
                  <c:v>4666.5521714631459</c:v>
                </c:pt>
                <c:pt idx="58">
                  <c:v>4699.7445951794898</c:v>
                </c:pt>
                <c:pt idx="59">
                  <c:v>4733.2305805245851</c:v>
                </c:pt>
                <c:pt idx="60">
                  <c:v>4767.007898228374</c:v>
                </c:pt>
                <c:pt idx="61">
                  <c:v>4801.0742517981143</c:v>
                </c:pt>
                <c:pt idx="62">
                  <c:v>4835.4272807526149</c:v>
                </c:pt>
                <c:pt idx="63">
                  <c:v>4870.0645638833948</c:v>
                </c:pt>
                <c:pt idx="64">
                  <c:v>4904.983622533553</c:v>
                </c:pt>
                <c:pt idx="65">
                  <c:v>4940.1819238853495</c:v>
                </c:pt>
                <c:pt idx="66">
                  <c:v>4975.6568842478227</c:v>
                </c:pt>
                <c:pt idx="67">
                  <c:v>5011.4058723360949</c:v>
                </c:pt>
                <c:pt idx="68">
                  <c:v>5047.4262125343594</c:v>
                </c:pt>
                <c:pt idx="69">
                  <c:v>5083.71518813494</c:v>
                </c:pt>
                <c:pt idx="70">
                  <c:v>5120.2700445461942</c:v>
                </c:pt>
                <c:pt idx="71">
                  <c:v>5157.0879924624642</c:v>
                </c:pt>
                <c:pt idx="72">
                  <c:v>5194.1662109896915</c:v>
                </c:pt>
                <c:pt idx="73">
                  <c:v>5231.5018507207888</c:v>
                </c:pt>
                <c:pt idx="74">
                  <c:v>5269.0920367552317</c:v>
                </c:pt>
                <c:pt idx="75">
                  <c:v>5306.9338716578786</c:v>
                </c:pt>
                <c:pt idx="76">
                  <c:v>5345.0244383523932</c:v>
                </c:pt>
                <c:pt idx="77">
                  <c:v>5383.3608029451261</c:v>
                </c:pt>
                <c:pt idx="78">
                  <c:v>5421.9400174757657</c:v>
                </c:pt>
                <c:pt idx="79">
                  <c:v>5460.7591225914439</c:v>
                </c:pt>
                <c:pt idx="80">
                  <c:v>5499.8151501414995</c:v>
                </c:pt>
                <c:pt idx="81">
                  <c:v>5539.105125690392</c:v>
                </c:pt>
                <c:pt idx="82">
                  <c:v>5578.626070946777</c:v>
                </c:pt>
                <c:pt idx="83">
                  <c:v>5618.3750061070514</c:v>
                </c:pt>
                <c:pt idx="84">
                  <c:v>5658.3489521120646</c:v>
                </c:pt>
                <c:pt idx="85">
                  <c:v>5698.5449328160867</c:v>
                </c:pt>
                <c:pt idx="86">
                  <c:v>5738.9599770673858</c:v>
                </c:pt>
                <c:pt idx="87">
                  <c:v>5779.5911207001245</c:v>
                </c:pt>
                <c:pt idx="88">
                  <c:v>5820.4354084375746</c:v>
                </c:pt>
                <c:pt idx="89">
                  <c:v>5861.4898957069236</c:v>
                </c:pt>
                <c:pt idx="90">
                  <c:v>5902.7516503661782</c:v>
                </c:pt>
                <c:pt idx="91">
                  <c:v>5944.2177543439557</c:v>
                </c:pt>
                <c:pt idx="92">
                  <c:v>5985.885305193121</c:v>
                </c:pt>
                <c:pt idx="93">
                  <c:v>6027.7514175594679</c:v>
                </c:pt>
                <c:pt idx="94">
                  <c:v>6069.8132245667875</c:v>
                </c:pt>
                <c:pt idx="95">
                  <c:v>6112.0678791198625</c:v>
                </c:pt>
                <c:pt idx="96">
                  <c:v>6154.5125551270467</c:v>
                </c:pt>
                <c:pt idx="97">
                  <c:v>6197.1444486442424</c:v>
                </c:pt>
                <c:pt idx="98">
                  <c:v>6239.9607789421507</c:v>
                </c:pt>
                <c:pt idx="99">
                  <c:v>6282.9587894988526</c:v>
                </c:pt>
              </c:numCache>
            </c:numRef>
          </c:yVal>
          <c:smooth val="0"/>
        </c:ser>
        <c:dLbls>
          <c:showLegendKey val="0"/>
          <c:showVal val="0"/>
          <c:showCatName val="0"/>
          <c:showSerName val="0"/>
          <c:showPercent val="0"/>
          <c:showBubbleSize val="0"/>
        </c:dLbls>
        <c:axId val="247229824"/>
        <c:axId val="247230400"/>
      </c:scatterChart>
      <c:valAx>
        <c:axId val="247229824"/>
        <c:scaling>
          <c:orientation val="minMax"/>
          <c:max val="1000"/>
          <c:min val="-200"/>
        </c:scaling>
        <c:delete val="0"/>
        <c:axPos val="b"/>
        <c:title>
          <c:tx>
            <c:rich>
              <a:bodyPr/>
              <a:lstStyle/>
              <a:p>
                <a:pPr>
                  <a:defRPr sz="800" b="1">
                    <a:latin typeface="Arial"/>
                    <a:ea typeface="Arial"/>
                    <a:cs typeface="Arial"/>
                  </a:defRPr>
                </a:pPr>
                <a:r>
                  <a:rPr lang="en-GB"/>
                  <a:t>Number of Companies</a:t>
                </a:r>
              </a:p>
            </c:rich>
          </c:tx>
          <c:layout/>
          <c:overlay val="0"/>
        </c:title>
        <c:numFmt formatCode="General" sourceLinked="0"/>
        <c:majorTickMark val="cross"/>
        <c:minorTickMark val="none"/>
        <c:tickLblPos val="nextTo"/>
        <c:txPr>
          <a:bodyPr rot="0" vert="horz"/>
          <a:lstStyle/>
          <a:p>
            <a:pPr>
              <a:defRPr sz="700"/>
            </a:pPr>
            <a:endParaRPr lang="en-US"/>
          </a:p>
        </c:txPr>
        <c:crossAx val="247230400"/>
        <c:crosses val="autoZero"/>
        <c:crossBetween val="midCat"/>
      </c:valAx>
      <c:valAx>
        <c:axId val="247230400"/>
        <c:scaling>
          <c:orientation val="minMax"/>
          <c:max val="7000"/>
          <c:min val="-3000"/>
        </c:scaling>
        <c:delete val="0"/>
        <c:axPos val="l"/>
        <c:title>
          <c:tx>
            <c:rich>
              <a:bodyPr/>
              <a:lstStyle/>
              <a:p>
                <a:pPr>
                  <a:defRPr sz="800" b="1">
                    <a:latin typeface="Arial"/>
                    <a:ea typeface="Arial"/>
                    <a:cs typeface="Arial"/>
                  </a:defRPr>
                </a:pPr>
                <a:r>
                  <a:rPr lang="en-GB"/>
                  <a:t>Sales</a:t>
                </a:r>
              </a:p>
            </c:rich>
          </c:tx>
          <c:layout/>
          <c:overlay val="0"/>
        </c:title>
        <c:numFmt formatCode="General" sourceLinked="0"/>
        <c:majorTickMark val="cross"/>
        <c:minorTickMark val="none"/>
        <c:tickLblPos val="nextTo"/>
        <c:txPr>
          <a:bodyPr/>
          <a:lstStyle/>
          <a:p>
            <a:pPr>
              <a:defRPr sz="700"/>
            </a:pPr>
            <a:endParaRPr lang="en-US"/>
          </a:p>
        </c:txPr>
        <c:crossAx val="247229824"/>
        <c:crosses val="autoZero"/>
        <c:crossBetween val="midCat"/>
      </c:valAx>
      <c:spPr>
        <a:ln>
          <a:solidFill>
            <a:srgbClr val="C0C0C0"/>
          </a:solidFill>
          <a:prstDash val="solid"/>
        </a:ln>
      </c:spPr>
    </c:plotArea>
    <c:legend>
      <c:legendPos val="b"/>
      <c:legendEntry>
        <c:idx val="0"/>
        <c:delete val="1"/>
      </c:legendEntry>
      <c:legendEntry>
        <c:idx val="1"/>
        <c:delete val="1"/>
      </c:legendEntry>
      <c:legendEntry>
        <c:idx val="4"/>
        <c:delete val="1"/>
      </c:legendEntry>
      <c:legendEntry>
        <c:idx val="6"/>
        <c:delete val="1"/>
      </c:legendEntry>
      <c:layout/>
      <c:overlay val="0"/>
      <c:spPr>
        <a:ln w="12700">
          <a:solidFill>
            <a:srgbClr val="000000"/>
          </a:solidFill>
          <a:prstDash val="solid"/>
        </a:ln>
      </c:spPr>
      <c:txPr>
        <a:bodyPr/>
        <a:lstStyle/>
        <a:p>
          <a:pPr>
            <a:defRPr sz="900" b="0"/>
          </a:pPr>
          <a:endParaRPr lang="en-US"/>
        </a:p>
      </c:txPr>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6.wmf"/><Relationship Id="rId7" Type="http://schemas.openxmlformats.org/officeDocument/2006/relationships/image" Target="../media/image110.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5.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01.wmf"/><Relationship Id="rId1" Type="http://schemas.openxmlformats.org/officeDocument/2006/relationships/image" Target="../media/image1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438CA-4F5A-4306-9224-875181414CB4}" type="datetimeFigureOut">
              <a:rPr lang="fr-FR" smtClean="0"/>
              <a:t>30/04/2017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E83203-2E37-4A54-9C2C-391B25D378E0}" type="slidenum">
              <a:rPr lang="fr-FR" smtClean="0"/>
              <a:t>‹N°›</a:t>
            </a:fld>
            <a:endParaRPr lang="fr-FR"/>
          </a:p>
        </p:txBody>
      </p:sp>
    </p:spTree>
    <p:extLst>
      <p:ext uri="{BB962C8B-B14F-4D97-AF65-F5344CB8AC3E}">
        <p14:creationId xmlns:p14="http://schemas.microsoft.com/office/powerpoint/2010/main" val="2443849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6E83203-2E37-4A54-9C2C-391B25D378E0}" type="slidenum">
              <a:rPr lang="fr-FR" smtClean="0"/>
              <a:t>11</a:t>
            </a:fld>
            <a:endParaRPr lang="fr-FR"/>
          </a:p>
        </p:txBody>
      </p:sp>
    </p:spTree>
    <p:extLst>
      <p:ext uri="{BB962C8B-B14F-4D97-AF65-F5344CB8AC3E}">
        <p14:creationId xmlns:p14="http://schemas.microsoft.com/office/powerpoint/2010/main" val="96342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10"/>
          </p:nvPr>
        </p:nvSpPr>
        <p:spPr/>
        <p:txBody>
          <a:bodyPr/>
          <a:lstStyle/>
          <a:p>
            <a:fld id="{F6E83203-2E37-4A54-9C2C-391B25D378E0}" type="slidenum">
              <a:rPr lang="fr-FR" smtClean="0"/>
              <a:t>20</a:t>
            </a:fld>
            <a:endParaRPr lang="fr-FR"/>
          </a:p>
        </p:txBody>
      </p:sp>
    </p:spTree>
    <p:extLst>
      <p:ext uri="{BB962C8B-B14F-4D97-AF65-F5344CB8AC3E}">
        <p14:creationId xmlns:p14="http://schemas.microsoft.com/office/powerpoint/2010/main" val="3848864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a:t>
            </a:r>
            <a:r>
              <a:rPr lang="fr-FR" baseline="0" dirty="0" smtClean="0"/>
              <a:t> = 1x2x3x…</a:t>
            </a:r>
            <a:r>
              <a:rPr lang="fr-FR" baseline="0" dirty="0" err="1" smtClean="0"/>
              <a:t>xn</a:t>
            </a:r>
            <a:endParaRPr lang="en-GB" dirty="0"/>
          </a:p>
        </p:txBody>
      </p:sp>
      <p:sp>
        <p:nvSpPr>
          <p:cNvPr id="4" name="Espace réservé du numéro de diapositive 3"/>
          <p:cNvSpPr>
            <a:spLocks noGrp="1"/>
          </p:cNvSpPr>
          <p:nvPr>
            <p:ph type="sldNum" sz="quarter" idx="10"/>
          </p:nvPr>
        </p:nvSpPr>
        <p:spPr/>
        <p:txBody>
          <a:bodyPr/>
          <a:lstStyle/>
          <a:p>
            <a:fld id="{F6E83203-2E37-4A54-9C2C-391B25D378E0}" type="slidenum">
              <a:rPr lang="fr-FR" smtClean="0"/>
              <a:t>39</a:t>
            </a:fld>
            <a:endParaRPr lang="fr-FR"/>
          </a:p>
        </p:txBody>
      </p:sp>
    </p:spTree>
    <p:extLst>
      <p:ext uri="{BB962C8B-B14F-4D97-AF65-F5344CB8AC3E}">
        <p14:creationId xmlns:p14="http://schemas.microsoft.com/office/powerpoint/2010/main" val="235262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10"/>
          </p:nvPr>
        </p:nvSpPr>
        <p:spPr/>
        <p:txBody>
          <a:bodyPr/>
          <a:lstStyle/>
          <a:p>
            <a:fld id="{F6E83203-2E37-4A54-9C2C-391B25D378E0}" type="slidenum">
              <a:rPr lang="fr-FR" smtClean="0"/>
              <a:t>123</a:t>
            </a:fld>
            <a:endParaRPr lang="fr-FR"/>
          </a:p>
        </p:txBody>
      </p:sp>
    </p:spTree>
    <p:extLst>
      <p:ext uri="{BB962C8B-B14F-4D97-AF65-F5344CB8AC3E}">
        <p14:creationId xmlns:p14="http://schemas.microsoft.com/office/powerpoint/2010/main" val="677110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10"/>
          </p:nvPr>
        </p:nvSpPr>
        <p:spPr/>
        <p:txBody>
          <a:bodyPr/>
          <a:lstStyle/>
          <a:p>
            <a:fld id="{F6E83203-2E37-4A54-9C2C-391B25D378E0}" type="slidenum">
              <a:rPr lang="fr-FR" smtClean="0"/>
              <a:t>160</a:t>
            </a:fld>
            <a:endParaRPr lang="fr-FR"/>
          </a:p>
        </p:txBody>
      </p:sp>
    </p:spTree>
    <p:extLst>
      <p:ext uri="{BB962C8B-B14F-4D97-AF65-F5344CB8AC3E}">
        <p14:creationId xmlns:p14="http://schemas.microsoft.com/office/powerpoint/2010/main" val="3990479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10"/>
          </p:nvPr>
        </p:nvSpPr>
        <p:spPr/>
        <p:txBody>
          <a:bodyPr/>
          <a:lstStyle/>
          <a:p>
            <a:fld id="{F6E83203-2E37-4A54-9C2C-391B25D378E0}" type="slidenum">
              <a:rPr lang="fr-FR" smtClean="0"/>
              <a:t>177</a:t>
            </a:fld>
            <a:endParaRPr lang="fr-FR"/>
          </a:p>
        </p:txBody>
      </p:sp>
    </p:spTree>
    <p:extLst>
      <p:ext uri="{BB962C8B-B14F-4D97-AF65-F5344CB8AC3E}">
        <p14:creationId xmlns:p14="http://schemas.microsoft.com/office/powerpoint/2010/main" val="3990479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smtClean="0"/>
              <a:t>Modifiez le style du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D31D56-4271-4BF4-BB01-4C64EBA8298D}" type="datetime1">
              <a:rPr lang="fr-FR" smtClean="0"/>
              <a:t>30/04/2017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A7CCF91-222A-460F-9820-BF6DA2D552DD}" type="slidenum">
              <a:rPr lang="fr-FR" smtClean="0"/>
              <a:t>‹N°›</a:t>
            </a:fld>
            <a:endParaRPr lang="fr-F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FED42ADD-C3BE-4CDF-B939-8941FB81DE53}" type="datetime1">
              <a:rPr lang="fr-FR" smtClean="0"/>
              <a:t>30/04/2017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A7CCF91-222A-460F-9820-BF6DA2D552DD}"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74C752D-9AF8-44B1-A970-AEA850FF2E16}" type="datetime1">
              <a:rPr lang="fr-FR" smtClean="0"/>
              <a:t>30/04/2017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A7CCF91-222A-460F-9820-BF6DA2D552DD}"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4F7782D7-BC57-4DB0-ADE9-7CD6B71884E0}" type="datetime1">
              <a:rPr lang="fr-FR" smtClean="0"/>
              <a:t>30/04/2017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A7CCF91-222A-460F-9820-BF6DA2D552DD}"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fr-FR" smtClean="0"/>
              <a:t>Modifiez le style du titre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85D3141-2209-4CDD-9E48-33FCE4CD6896}" type="datetime1">
              <a:rPr lang="fr-FR" smtClean="0"/>
              <a:t>30/04/2017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A7CCF91-222A-460F-9820-BF6DA2D552DD}" type="slidenum">
              <a:rPr lang="fr-FR" smtClean="0"/>
              <a:t>‹N°›</a:t>
            </a:fld>
            <a:endParaRPr lang="fr-F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D699E8B-4EF8-49B5-8D48-3135CF2432D7}" type="datetime1">
              <a:rPr lang="fr-FR" smtClean="0"/>
              <a:t>30/04/2017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A7CCF91-222A-460F-9820-BF6DA2D552DD}"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7343937A-D1DE-4410-8EFC-87365FBCBB81}" type="datetime1">
              <a:rPr lang="fr-FR" smtClean="0"/>
              <a:t>30/04/2017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A7CCF91-222A-460F-9820-BF6DA2D552DD}" type="slidenum">
              <a:rPr lang="fr-FR" smtClean="0"/>
              <a:t>‹N°›</a:t>
            </a:fld>
            <a:endParaRPr lang="fr-F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33A53FDA-1C05-4B4C-AB9F-6AC7217EFDF0}" type="datetime1">
              <a:rPr lang="fr-FR" smtClean="0"/>
              <a:t>30/04/2017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A7CCF91-222A-460F-9820-BF6DA2D552DD}"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E0719-8490-4205-9F09-52A45FFA490A}" type="datetime1">
              <a:rPr lang="fr-FR" smtClean="0"/>
              <a:t>30/04/2017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A7CCF91-222A-460F-9820-BF6DA2D552DD}"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76A7354-B3D7-4B37-8BDD-3BA0921BC5C2}" type="datetime1">
              <a:rPr lang="fr-FR" smtClean="0"/>
              <a:t>30/04/2017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A7CCF91-222A-460F-9820-BF6DA2D552DD}" type="slidenum">
              <a:rPr lang="fr-FR" smtClean="0"/>
              <a:t>‹N°›</a:t>
            </a:fld>
            <a:endParaRPr lang="fr-F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F5DE644-9ECC-4286-9D59-5CCEFCF4FAE6}" type="datetime1">
              <a:rPr lang="fr-FR" smtClean="0"/>
              <a:t>30/04/2017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A7CCF91-222A-460F-9820-BF6DA2D552DD}"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9BC1F2A-D761-41A8-A2EC-4F4C9AED2A66}" type="datetime1">
              <a:rPr lang="fr-FR" smtClean="0"/>
              <a:t>30/04/2017</a:t>
            </a:fld>
            <a:endParaRPr lang="fr-F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fr-F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A7CCF91-222A-460F-9820-BF6DA2D552DD}"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80.png"/><Relationship Id="rId4" Type="http://schemas.openxmlformats.org/officeDocument/2006/relationships/image" Target="../media/image79.w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82.gif"/><Relationship Id="rId4" Type="http://schemas.openxmlformats.org/officeDocument/2006/relationships/image" Target="../media/image81.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84.wmf"/><Relationship Id="rId5" Type="http://schemas.openxmlformats.org/officeDocument/2006/relationships/oleObject" Target="../embeddings/oleObject58.bin"/><Relationship Id="rId4" Type="http://schemas.openxmlformats.org/officeDocument/2006/relationships/image" Target="../media/image83.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88.png"/><Relationship Id="rId4" Type="http://schemas.openxmlformats.org/officeDocument/2006/relationships/image" Target="../media/image87.wmf"/></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8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94.wmf"/></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95.wmf"/></Relationships>
</file>

<file path=ppt/slides/_rels/slide15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96.wmf"/><Relationship Id="rId4" Type="http://schemas.openxmlformats.org/officeDocument/2006/relationships/oleObject" Target="../embeddings/oleObject63.bin"/></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99.wmf"/><Relationship Id="rId5" Type="http://schemas.openxmlformats.org/officeDocument/2006/relationships/oleObject" Target="../embeddings/oleObject65.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67.bin"/></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102.wmf"/></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103.wmf"/></Relationships>
</file>

<file path=ppt/slides/_rels/slide157.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108.wmf"/><Relationship Id="rId2" Type="http://schemas.openxmlformats.org/officeDocument/2006/relationships/slideLayout" Target="../slideLayouts/slideLayout2.xml"/><Relationship Id="rId16" Type="http://schemas.openxmlformats.org/officeDocument/2006/relationships/image" Target="../media/image110.wmf"/><Relationship Id="rId1" Type="http://schemas.openxmlformats.org/officeDocument/2006/relationships/vmlDrawing" Target="../drawings/vmlDrawing34.vml"/><Relationship Id="rId6" Type="http://schemas.openxmlformats.org/officeDocument/2006/relationships/image" Target="../media/image105.wmf"/><Relationship Id="rId11" Type="http://schemas.openxmlformats.org/officeDocument/2006/relationships/oleObject" Target="../embeddings/oleObject74.bin"/><Relationship Id="rId5" Type="http://schemas.openxmlformats.org/officeDocument/2006/relationships/oleObject" Target="../embeddings/oleObject71.bin"/><Relationship Id="rId15" Type="http://schemas.openxmlformats.org/officeDocument/2006/relationships/oleObject" Target="../embeddings/oleObject76.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73.bin"/><Relationship Id="rId14" Type="http://schemas.openxmlformats.org/officeDocument/2006/relationships/image" Target="../media/image109.wmf"/></Relationships>
</file>

<file path=ppt/slides/_rels/slide158.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111.wmf"/></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1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115.wmf"/></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17.wmf"/><Relationship Id="rId5" Type="http://schemas.openxmlformats.org/officeDocument/2006/relationships/oleObject" Target="../embeddings/oleObject81.bin"/><Relationship Id="rId4" Type="http://schemas.openxmlformats.org/officeDocument/2006/relationships/image" Target="../media/image116.wmf"/></Relationships>
</file>

<file path=ppt/slides/_rels/slide167.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01.wmf"/><Relationship Id="rId5" Type="http://schemas.openxmlformats.org/officeDocument/2006/relationships/oleObject" Target="../embeddings/oleObject83.bin"/><Relationship Id="rId4" Type="http://schemas.openxmlformats.org/officeDocument/2006/relationships/image" Target="../media/image118.wmf"/></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120.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121.wmf"/></Relationships>
</file>

<file path=ppt/slides/_rels/slide172.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103.wmf"/></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111.wmf"/></Relationships>
</file>

<file path=ppt/slides/_rels/slide176.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112.wmf"/></Relationships>
</file>

<file path=ppt/slides/_rels/slide17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45.vml"/><Relationship Id="rId5" Type="http://schemas.openxmlformats.org/officeDocument/2006/relationships/image" Target="../media/image123.wmf"/><Relationship Id="rId4" Type="http://schemas.openxmlformats.org/officeDocument/2006/relationships/oleObject" Target="../embeddings/oleObject90.bin"/></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80.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hyperlink" Target="https://ocw.mit.edu/courses/mathematics/18-05-introduction-to-probability-and-statistics-spring-2014" TargetMode="External"/><Relationship Id="rId2" Type="http://schemas.openxmlformats.org/officeDocument/2006/relationships/hyperlink" Target="http://www.cas.lancs.ac.uk/glossary_v1.1/main.html" TargetMode="External"/><Relationship Id="rId1" Type="http://schemas.openxmlformats.org/officeDocument/2006/relationships/slideLayout" Target="../slideLayouts/slideLayout2.xml"/><Relationship Id="rId5" Type="http://schemas.openxmlformats.org/officeDocument/2006/relationships/hyperlink" Target="http://www.ruf.rice.edu/~lane/" TargetMode="External"/><Relationship Id="rId4" Type="http://schemas.openxmlformats.org/officeDocument/2006/relationships/hyperlink" Target="https://creativecommons.org/licenses/by-nc-sa/4.0/" TargetMode="Externa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2.png"/><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2.wmf"/></Relationships>
</file>

<file path=ppt/slides/_rels/slide3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4.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17.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32.wmf"/><Relationship Id="rId3" Type="http://schemas.openxmlformats.org/officeDocument/2006/relationships/notesSlide" Target="../notesSlides/notesSlide3.xml"/><Relationship Id="rId7" Type="http://schemas.openxmlformats.org/officeDocument/2006/relationships/image" Target="../media/image29.wmf"/><Relationship Id="rId12"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0.bin"/><Relationship Id="rId11" Type="http://schemas.openxmlformats.org/officeDocument/2006/relationships/image" Target="../media/image31.wmf"/><Relationship Id="rId5" Type="http://schemas.openxmlformats.org/officeDocument/2006/relationships/image" Target="../media/image28.wmf"/><Relationship Id="rId15" Type="http://schemas.openxmlformats.org/officeDocument/2006/relationships/image" Target="../media/image33.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30.wmf"/><Relationship Id="rId14" Type="http://schemas.openxmlformats.org/officeDocument/2006/relationships/oleObject" Target="../embeddings/oleObject2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6.wmf"/><Relationship Id="rId5" Type="http://schemas.openxmlformats.org/officeDocument/2006/relationships/oleObject" Target="../embeddings/oleObject26.bin"/><Relationship Id="rId4" Type="http://schemas.openxmlformats.org/officeDocument/2006/relationships/image" Target="../media/image35.wmf"/></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0.wmf"/><Relationship Id="rId5" Type="http://schemas.openxmlformats.org/officeDocument/2006/relationships/oleObject" Target="../embeddings/oleObject29.bin"/><Relationship Id="rId4" Type="http://schemas.openxmlformats.org/officeDocument/2006/relationships/image" Target="../media/image39.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2.bin"/><Relationship Id="rId5" Type="http://schemas.openxmlformats.org/officeDocument/2006/relationships/image" Target="../media/image48.wmf"/><Relationship Id="rId4" Type="http://schemas.openxmlformats.org/officeDocument/2006/relationships/oleObject" Target="../embeddings/oleObject31.bin"/></Relationships>
</file>

<file path=ppt/slides/_rels/slide5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52.wmf"/></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6.wmf"/></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3.wmf"/><Relationship Id="rId5" Type="http://schemas.openxmlformats.org/officeDocument/2006/relationships/oleObject" Target="../embeddings/oleObject36.bin"/><Relationship Id="rId4" Type="http://schemas.openxmlformats.org/officeDocument/2006/relationships/image" Target="../media/image62.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6.wmf"/><Relationship Id="rId5" Type="http://schemas.openxmlformats.org/officeDocument/2006/relationships/oleObject" Target="../embeddings/oleObject39.bin"/><Relationship Id="rId4" Type="http://schemas.openxmlformats.org/officeDocument/2006/relationships/image" Target="../media/image65.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3.wmf"/><Relationship Id="rId5" Type="http://schemas.openxmlformats.org/officeDocument/2006/relationships/oleObject" Target="../embeddings/oleObject41.bin"/><Relationship Id="rId4" Type="http://schemas.openxmlformats.org/officeDocument/2006/relationships/image" Target="../media/image62.wmf"/></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8.wmf"/><Relationship Id="rId5" Type="http://schemas.openxmlformats.org/officeDocument/2006/relationships/oleObject" Target="../embeddings/oleObject44.bin"/><Relationship Id="rId4" Type="http://schemas.openxmlformats.org/officeDocument/2006/relationships/image" Target="../media/image67.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0.wmf"/><Relationship Id="rId5" Type="http://schemas.openxmlformats.org/officeDocument/2006/relationships/oleObject" Target="../embeddings/oleObject46.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48.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5.wmf"/><Relationship Id="rId5" Type="http://schemas.openxmlformats.org/officeDocument/2006/relationships/oleObject" Target="../embeddings/oleObject50.bin"/><Relationship Id="rId4" Type="http://schemas.openxmlformats.org/officeDocument/2006/relationships/image" Target="../media/image74.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7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6.wmf"/><Relationship Id="rId5" Type="http://schemas.openxmlformats.org/officeDocument/2006/relationships/oleObject" Target="../embeddings/oleObject54.bin"/><Relationship Id="rId4" Type="http://schemas.openxmlformats.org/officeDocument/2006/relationships/image" Target="../media/image75.wmf"/></Relationships>
</file>

<file path=ppt/slides/_rels/slide9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dirty="0" err="1" smtClean="0"/>
              <a:t>Statistics</a:t>
            </a:r>
            <a:r>
              <a:rPr lang="fr-FR" dirty="0" smtClean="0"/>
              <a:t> and </a:t>
            </a:r>
            <a:r>
              <a:rPr lang="fr-FR" dirty="0" err="1" smtClean="0"/>
              <a:t>Econometrics</a:t>
            </a:r>
            <a:r>
              <a:rPr lang="fr-FR" dirty="0" smtClean="0"/>
              <a:t> in Management</a:t>
            </a:r>
            <a:endParaRPr lang="fr-FR" dirty="0"/>
          </a:p>
        </p:txBody>
      </p:sp>
      <p:sp>
        <p:nvSpPr>
          <p:cNvPr id="3" name="Sous-titre 2"/>
          <p:cNvSpPr>
            <a:spLocks noGrp="1"/>
          </p:cNvSpPr>
          <p:nvPr>
            <p:ph type="subTitle" idx="1"/>
          </p:nvPr>
        </p:nvSpPr>
        <p:spPr/>
        <p:txBody>
          <a:bodyPr/>
          <a:lstStyle/>
          <a:p>
            <a:r>
              <a:rPr lang="fr-FR" dirty="0" smtClean="0"/>
              <a:t>Pr Laurent Germain</a:t>
            </a:r>
          </a:p>
          <a:p>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a:t>
            </a:fld>
            <a:endParaRPr lang="fr-FR"/>
          </a:p>
        </p:txBody>
      </p:sp>
    </p:spTree>
    <p:extLst>
      <p:ext uri="{BB962C8B-B14F-4D97-AF65-F5344CB8AC3E}">
        <p14:creationId xmlns:p14="http://schemas.microsoft.com/office/powerpoint/2010/main" val="338878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Descriptive </a:t>
            </a:r>
            <a:r>
              <a:rPr lang="fr-FR" dirty="0" err="1" smtClean="0"/>
              <a:t>statistics</a:t>
            </a:r>
            <a:endParaRPr lang="fr-FR" dirty="0"/>
          </a:p>
        </p:txBody>
      </p:sp>
      <p:sp>
        <p:nvSpPr>
          <p:cNvPr id="5" name="Espace réservé du texte 4"/>
          <p:cNvSpPr>
            <a:spLocks noGrp="1"/>
          </p:cNvSpPr>
          <p:nvPr>
            <p:ph type="body" idx="1"/>
          </p:nvPr>
        </p:nvSpPr>
        <p:spPr/>
        <p:txBody>
          <a:bodyPr/>
          <a:lstStyle/>
          <a:p>
            <a:r>
              <a:rPr lang="fr-FR" dirty="0" err="1" smtClean="0"/>
              <a:t>Chapter</a:t>
            </a:r>
            <a:r>
              <a:rPr lang="fr-FR" dirty="0" smtClean="0"/>
              <a:t> 1</a:t>
            </a:r>
            <a:endParaRPr lang="fr-FR" dirty="0"/>
          </a:p>
        </p:txBody>
      </p:sp>
      <p:sp>
        <p:nvSpPr>
          <p:cNvPr id="2" name="Espace réservé du numéro de diapositive 1"/>
          <p:cNvSpPr>
            <a:spLocks noGrp="1"/>
          </p:cNvSpPr>
          <p:nvPr>
            <p:ph type="sldNum" sz="quarter" idx="12"/>
          </p:nvPr>
        </p:nvSpPr>
        <p:spPr/>
        <p:txBody>
          <a:bodyPr/>
          <a:lstStyle/>
          <a:p>
            <a:fld id="{FA7CCF91-222A-460F-9820-BF6DA2D552DD}" type="slidenum">
              <a:rPr lang="fr-FR" smtClean="0"/>
              <a:t>10</a:t>
            </a:fld>
            <a:endParaRPr lang="fr-FR"/>
          </a:p>
        </p:txBody>
      </p:sp>
    </p:spTree>
    <p:extLst>
      <p:ext uri="{BB962C8B-B14F-4D97-AF65-F5344CB8AC3E}">
        <p14:creationId xmlns:p14="http://schemas.microsoft.com/office/powerpoint/2010/main" val="328965887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Parametric</a:t>
            </a:r>
            <a:r>
              <a:rPr lang="fr-FR" dirty="0"/>
              <a:t> Tests: </a:t>
            </a:r>
            <a:r>
              <a:rPr lang="fr-FR" dirty="0" err="1" smtClean="0"/>
              <a:t>Parameters</a:t>
            </a:r>
            <a:endParaRPr lang="en-GB" dirty="0"/>
          </a:p>
        </p:txBody>
      </p:sp>
      <p:sp>
        <p:nvSpPr>
          <p:cNvPr id="3" name="Espace réservé du contenu 2"/>
          <p:cNvSpPr>
            <a:spLocks noGrp="1"/>
          </p:cNvSpPr>
          <p:nvPr>
            <p:ph idx="1"/>
          </p:nvPr>
        </p:nvSpPr>
        <p:spPr/>
        <p:txBody>
          <a:bodyPr/>
          <a:lstStyle/>
          <a:p>
            <a:r>
              <a:rPr lang="en-GB" dirty="0" smtClean="0"/>
              <a:t>Large sample: sample of size has to be higher than 30</a:t>
            </a:r>
          </a:p>
          <a:p>
            <a:r>
              <a:rPr lang="en-GB" dirty="0" smtClean="0"/>
              <a:t>Small sample: sample of size has to be smaller or equal to 30.</a:t>
            </a:r>
          </a:p>
          <a:p>
            <a:endParaRPr lang="en-GB" dirty="0" smtClean="0"/>
          </a:p>
          <a:p>
            <a:r>
              <a:rPr lang="en-GB" dirty="0" smtClean="0"/>
              <a:t>Larger the sample, better the statistics.</a:t>
            </a:r>
          </a:p>
          <a:p>
            <a:endParaRPr lang="en-GB" dirty="0" smtClean="0"/>
          </a:p>
          <a:p>
            <a:r>
              <a:rPr lang="en-GB" dirty="0" smtClean="0"/>
              <a:t>To do a Parametric tests, your sample has to respect the following conditions:</a:t>
            </a:r>
          </a:p>
          <a:p>
            <a:pPr marL="731520" lvl="1" indent="-457200">
              <a:buFont typeface="+mj-lt"/>
              <a:buAutoNum type="arabicPeriod"/>
            </a:pPr>
            <a:r>
              <a:rPr lang="en-GB" dirty="0" smtClean="0"/>
              <a:t>The samples have to be independent. And the number of observations has to be large.</a:t>
            </a:r>
          </a:p>
          <a:p>
            <a:pPr marL="731520" lvl="1" indent="-457200">
              <a:buFont typeface="+mj-lt"/>
              <a:buAutoNum type="arabicPeriod"/>
            </a:pPr>
            <a:r>
              <a:rPr lang="en-GB" dirty="0" smtClean="0"/>
              <a:t>The observations has to follow a Normal distribution.</a:t>
            </a:r>
          </a:p>
          <a:p>
            <a:pPr marL="731520" lvl="1" indent="-457200">
              <a:buFont typeface="+mj-lt"/>
              <a:buAutoNum type="arabicPeriod"/>
            </a:pPr>
            <a:endParaRPr lang="fr-FR" dirty="0"/>
          </a:p>
          <a:p>
            <a:pPr marL="731520" lvl="1" indent="-457200">
              <a:buFont typeface="+mj-lt"/>
              <a:buAutoNum type="arabicPeriod"/>
            </a:pPr>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100</a:t>
            </a:fld>
            <a:endParaRPr lang="fr-FR"/>
          </a:p>
        </p:txBody>
      </p:sp>
    </p:spTree>
    <p:extLst>
      <p:ext uri="{BB962C8B-B14F-4D97-AF65-F5344CB8AC3E}">
        <p14:creationId xmlns:p14="http://schemas.microsoft.com/office/powerpoint/2010/main" val="220099066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Z-test</a:t>
            </a:r>
            <a:endParaRPr lang="en-GB" dirty="0"/>
          </a:p>
        </p:txBody>
      </p:sp>
      <p:sp>
        <p:nvSpPr>
          <p:cNvPr id="3" name="Espace réservé du contenu 2"/>
          <p:cNvSpPr>
            <a:spLocks noGrp="1"/>
          </p:cNvSpPr>
          <p:nvPr>
            <p:ph idx="1"/>
          </p:nvPr>
        </p:nvSpPr>
        <p:spPr/>
        <p:txBody>
          <a:bodyPr/>
          <a:lstStyle/>
          <a:p>
            <a:r>
              <a:rPr lang="en-GB" dirty="0" smtClean="0"/>
              <a:t>A z-test is used for testing the mean of a population versus a standard, or comparing the means of two populations with large samples.</a:t>
            </a:r>
          </a:p>
          <a:p>
            <a:endParaRPr lang="en-GB" dirty="0" smtClean="0"/>
          </a:p>
          <a:p>
            <a:r>
              <a:rPr lang="en-GB" dirty="0" smtClean="0"/>
              <a:t>It is also used for testing the proportion of some characteristic versus a standard proportion, or comparing the proportion of two populations.</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101</a:t>
            </a:fld>
            <a:endParaRPr lang="fr-FR"/>
          </a:p>
        </p:txBody>
      </p:sp>
    </p:spTree>
    <p:extLst>
      <p:ext uri="{BB962C8B-B14F-4D97-AF65-F5344CB8AC3E}">
        <p14:creationId xmlns:p14="http://schemas.microsoft.com/office/powerpoint/2010/main" val="182802797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Student’s</a:t>
            </a:r>
            <a:r>
              <a:rPr lang="fr-FR" dirty="0"/>
              <a:t> t-test : </a:t>
            </a:r>
            <a:r>
              <a:rPr lang="fr-FR" dirty="0" err="1" smtClean="0"/>
              <a:t>Student</a:t>
            </a:r>
            <a:r>
              <a:rPr lang="fr-FR" dirty="0" smtClean="0"/>
              <a:t> Distribution</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102</a:t>
            </a:fld>
            <a:endParaRPr lang="fr-FR"/>
          </a:p>
        </p:txBody>
      </p:sp>
      <p:sp>
        <p:nvSpPr>
          <p:cNvPr id="5" name="Rectangle 3"/>
          <p:cNvSpPr>
            <a:spLocks noGrp="1" noChangeArrowheads="1"/>
          </p:cNvSpPr>
          <p:nvPr>
            <p:ph idx="1"/>
          </p:nvPr>
        </p:nvSpPr>
        <p:spPr/>
        <p:txBody>
          <a:bodyPr/>
          <a:lstStyle/>
          <a:p>
            <a:pPr marL="0" indent="0">
              <a:buNone/>
            </a:pPr>
            <a:r>
              <a:rPr lang="fr-FR" altLang="fr-FR" dirty="0" err="1" smtClean="0"/>
              <a:t>Definition</a:t>
            </a:r>
            <a:r>
              <a:rPr lang="fr-FR" altLang="fr-FR" dirty="0" smtClean="0"/>
              <a:t>: </a:t>
            </a:r>
          </a:p>
          <a:p>
            <a:pPr>
              <a:buFont typeface="Wingdings" pitchFamily="2" charset="2"/>
              <a:buNone/>
            </a:pPr>
            <a:r>
              <a:rPr lang="fr-FR" altLang="fr-FR" sz="2300" dirty="0" smtClean="0"/>
              <a:t>If X</a:t>
            </a:r>
            <a:r>
              <a:rPr lang="en-US" altLang="fr-FR" sz="2300" dirty="0" smtClean="0"/>
              <a:t>~N(0;1) and Y~</a:t>
            </a:r>
            <a:r>
              <a:rPr lang="en-US" altLang="fr-FR" sz="2300" dirty="0" smtClean="0">
                <a:sym typeface="Symbol" pitchFamily="18" charset="2"/>
              </a:rPr>
              <a:t>²(n) with X et Y independent variables, then:</a:t>
            </a:r>
          </a:p>
          <a:p>
            <a:pPr>
              <a:buFont typeface="Wingdings" pitchFamily="2" charset="2"/>
              <a:buNone/>
            </a:pPr>
            <a:endParaRPr lang="en-US" altLang="fr-FR" sz="2300" dirty="0" smtClean="0">
              <a:sym typeface="Symbol" pitchFamily="18" charset="2"/>
            </a:endParaRPr>
          </a:p>
          <a:p>
            <a:pPr>
              <a:buFont typeface="Wingdings" pitchFamily="2" charset="2"/>
              <a:buNone/>
            </a:pPr>
            <a:r>
              <a:rPr lang="en-US" altLang="fr-FR" sz="2300" dirty="0" smtClean="0">
                <a:sym typeface="Symbol" pitchFamily="18" charset="2"/>
              </a:rPr>
              <a:t>				</a:t>
            </a:r>
            <a:r>
              <a:rPr lang="en-US" altLang="fr-FR" sz="2300" dirty="0">
                <a:sym typeface="Symbol" pitchFamily="18" charset="2"/>
              </a:rPr>
              <a:t>is </a:t>
            </a:r>
            <a:r>
              <a:rPr lang="en-US" altLang="fr-FR" sz="2300" dirty="0" smtClean="0">
                <a:sym typeface="Symbol" pitchFamily="18" charset="2"/>
              </a:rPr>
              <a:t>    T(n</a:t>
            </a:r>
            <a:r>
              <a:rPr lang="en-US" altLang="fr-FR" sz="2300" dirty="0">
                <a:sym typeface="Symbol" pitchFamily="18" charset="2"/>
              </a:rPr>
              <a:t>)</a:t>
            </a:r>
            <a:endParaRPr lang="en-US" altLang="fr-FR" sz="2300" dirty="0" smtClean="0">
              <a:sym typeface="Symbol" pitchFamily="18" charset="2"/>
            </a:endParaRPr>
          </a:p>
          <a:p>
            <a:pPr>
              <a:buFont typeface="Wingdings" pitchFamily="2" charset="2"/>
              <a:buNone/>
            </a:pPr>
            <a:endParaRPr lang="en-US" altLang="fr-FR" sz="2300" dirty="0">
              <a:sym typeface="Symbol" pitchFamily="18" charset="2"/>
            </a:endParaRPr>
          </a:p>
          <a:p>
            <a:pPr>
              <a:buFont typeface="Wingdings" pitchFamily="2" charset="2"/>
              <a:buNone/>
            </a:pPr>
            <a:endParaRPr lang="en-US" altLang="fr-FR" sz="2300" dirty="0" smtClean="0">
              <a:sym typeface="Symbol" pitchFamily="18" charset="2"/>
            </a:endParaRPr>
          </a:p>
          <a:p>
            <a:pPr>
              <a:buFont typeface="Wingdings" pitchFamily="2" charset="2"/>
              <a:buNone/>
            </a:pPr>
            <a:endParaRPr lang="en-US" altLang="fr-FR" sz="2300" dirty="0" smtClean="0">
              <a:sym typeface="Wingdings" panose="05000000000000000000" pitchFamily="2" charset="2"/>
            </a:endParaRPr>
          </a:p>
          <a:p>
            <a:pPr>
              <a:buFont typeface="Wingdings" pitchFamily="2" charset="2"/>
              <a:buNone/>
            </a:pPr>
            <a:r>
              <a:rPr lang="en-US" altLang="fr-FR" sz="2300" dirty="0" smtClean="0">
                <a:sym typeface="Wingdings" panose="05000000000000000000" pitchFamily="2" charset="2"/>
              </a:rPr>
              <a:t> </a:t>
            </a:r>
            <a:r>
              <a:rPr lang="en-US" altLang="fr-FR" sz="2300" dirty="0" smtClean="0">
                <a:sym typeface="Symbol" pitchFamily="18" charset="2"/>
              </a:rPr>
              <a:t>Student distributed with n degrees of freedom (</a:t>
            </a:r>
            <a:r>
              <a:rPr lang="en-US" altLang="fr-FR" sz="2300" dirty="0" err="1" smtClean="0">
                <a:sym typeface="Symbol" pitchFamily="18" charset="2"/>
              </a:rPr>
              <a:t>dof</a:t>
            </a:r>
            <a:r>
              <a:rPr lang="en-US" altLang="fr-FR" sz="2300" dirty="0" smtClean="0">
                <a:sym typeface="Symbol" pitchFamily="18" charset="2"/>
              </a:rPr>
              <a:t>)</a:t>
            </a:r>
          </a:p>
          <a:p>
            <a:pPr>
              <a:buFont typeface="Wingdings" pitchFamily="2" charset="2"/>
              <a:buNone/>
            </a:pPr>
            <a:r>
              <a:rPr lang="en-US" altLang="fr-FR" sz="2300" dirty="0">
                <a:sym typeface="Wingdings" panose="05000000000000000000" pitchFamily="2" charset="2"/>
              </a:rPr>
              <a:t> </a:t>
            </a:r>
            <a:r>
              <a:rPr lang="en-US" altLang="fr-FR" sz="2300" dirty="0" smtClean="0">
                <a:sym typeface="Symbol" pitchFamily="18" charset="2"/>
              </a:rPr>
              <a:t>When n&gt;30 T(n)~N(0,1)</a:t>
            </a:r>
          </a:p>
          <a:p>
            <a:pPr>
              <a:buFont typeface="Wingdings" pitchFamily="2" charset="2"/>
              <a:buNone/>
            </a:pPr>
            <a:endParaRPr lang="en-US" altLang="fr-FR" sz="2300" dirty="0" smtClean="0">
              <a:sym typeface="Symbol" pitchFamily="18" charset="2"/>
            </a:endParaRPr>
          </a:p>
          <a:p>
            <a:pPr>
              <a:buFont typeface="Wingdings" pitchFamily="2" charset="2"/>
              <a:buNone/>
            </a:pPr>
            <a:endParaRPr lang="en-US" altLang="fr-FR" sz="2300" dirty="0" smtClean="0">
              <a:sym typeface="Symbol" pitchFamily="18" charset="2"/>
            </a:endParaRPr>
          </a:p>
        </p:txBody>
      </p:sp>
      <p:graphicFrame>
        <p:nvGraphicFramePr>
          <p:cNvPr id="6" name="Objet 5"/>
          <p:cNvGraphicFramePr>
            <a:graphicFrameLocks noGrp="1" noChangeAspect="1"/>
          </p:cNvGraphicFramePr>
          <p:nvPr>
            <p:extLst>
              <p:ext uri="{D42A27DB-BD31-4B8C-83A1-F6EECF244321}">
                <p14:modId xmlns:p14="http://schemas.microsoft.com/office/powerpoint/2010/main" val="594361622"/>
              </p:ext>
            </p:extLst>
          </p:nvPr>
        </p:nvGraphicFramePr>
        <p:xfrm>
          <a:off x="1258888" y="3141663"/>
          <a:ext cx="1225550" cy="1100137"/>
        </p:xfrm>
        <a:graphic>
          <a:graphicData uri="http://schemas.openxmlformats.org/presentationml/2006/ole">
            <mc:AlternateContent xmlns:mc="http://schemas.openxmlformats.org/markup-compatibility/2006">
              <mc:Choice xmlns:v="urn:schemas-microsoft-com:vml" Requires="v">
                <p:oleObj spid="_x0000_s5326" name="Equation" r:id="rId3" imgW="634680" imgH="533160" progId="Equation.3">
                  <p:embed/>
                </p:oleObj>
              </mc:Choice>
              <mc:Fallback>
                <p:oleObj name="Equation" r:id="rId3" imgW="634680" imgH="533160" progId="Equation.3">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141663"/>
                        <a:ext cx="12255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Picture 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2780928"/>
            <a:ext cx="3910744" cy="1946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68112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Student’s</a:t>
            </a:r>
            <a:r>
              <a:rPr lang="fr-FR" dirty="0" smtClean="0"/>
              <a:t> t-test: Fisher Distribution</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103</a:t>
            </a:fld>
            <a:endParaRPr lang="fr-FR"/>
          </a:p>
        </p:txBody>
      </p:sp>
      <p:sp>
        <p:nvSpPr>
          <p:cNvPr id="5" name="Rectangle 3"/>
          <p:cNvSpPr txBox="1">
            <a:spLocks noChangeArrowheads="1"/>
          </p:cNvSpPr>
          <p:nvPr/>
        </p:nvSpPr>
        <p:spPr>
          <a:xfrm>
            <a:off x="251520" y="1628800"/>
            <a:ext cx="7688262" cy="4114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fr-FR" altLang="fr-FR" smtClean="0"/>
              <a:t>Definition: </a:t>
            </a:r>
          </a:p>
          <a:p>
            <a:pPr>
              <a:buFont typeface="Wingdings" pitchFamily="2" charset="2"/>
              <a:buNone/>
            </a:pPr>
            <a:r>
              <a:rPr lang="fr-FR" altLang="fr-FR" sz="2300" smtClean="0"/>
              <a:t>Let X et Y two independent variables with X</a:t>
            </a:r>
            <a:r>
              <a:rPr lang="en-US" altLang="fr-FR" sz="2300" smtClean="0"/>
              <a:t>~</a:t>
            </a:r>
            <a:r>
              <a:rPr lang="en-US" altLang="fr-FR" sz="2300" smtClean="0">
                <a:sym typeface="Symbol" pitchFamily="18" charset="2"/>
              </a:rPr>
              <a:t>²(n) and </a:t>
            </a:r>
            <a:r>
              <a:rPr lang="fr-FR" altLang="fr-FR" sz="2300" smtClean="0"/>
              <a:t>Y</a:t>
            </a:r>
            <a:r>
              <a:rPr lang="en-US" altLang="fr-FR" sz="2300" smtClean="0"/>
              <a:t>~</a:t>
            </a:r>
            <a:r>
              <a:rPr lang="en-US" altLang="fr-FR" sz="2300" smtClean="0">
                <a:sym typeface="Symbol" pitchFamily="18" charset="2"/>
              </a:rPr>
              <a:t>²(p), then:</a:t>
            </a:r>
          </a:p>
          <a:p>
            <a:pPr>
              <a:buFont typeface="Wingdings" pitchFamily="2" charset="2"/>
              <a:buNone/>
            </a:pPr>
            <a:endParaRPr lang="en-US" altLang="fr-FR" sz="2300" smtClean="0">
              <a:sym typeface="Symbol" pitchFamily="18" charset="2"/>
            </a:endParaRPr>
          </a:p>
          <a:p>
            <a:endParaRPr lang="en-US" altLang="fr-FR" sz="2300" smtClean="0">
              <a:sym typeface="Symbol" pitchFamily="18" charset="2"/>
            </a:endParaRPr>
          </a:p>
          <a:p>
            <a:pPr>
              <a:buFont typeface="Wingdings" pitchFamily="2" charset="2"/>
              <a:buNone/>
            </a:pPr>
            <a:r>
              <a:rPr lang="en-US" altLang="fr-FR" sz="2300" smtClean="0">
                <a:sym typeface="Symbol" pitchFamily="18" charset="2"/>
              </a:rPr>
              <a:t>			is  F(n;p)</a:t>
            </a:r>
          </a:p>
          <a:p>
            <a:pPr>
              <a:buFont typeface="Wingdings" pitchFamily="2" charset="2"/>
              <a:buNone/>
            </a:pPr>
            <a:endParaRPr lang="en-US" altLang="fr-FR" sz="2300" smtClean="0">
              <a:sym typeface="Symbol" pitchFamily="18" charset="2"/>
            </a:endParaRPr>
          </a:p>
          <a:p>
            <a:pPr>
              <a:buFont typeface="Wingdings" pitchFamily="2" charset="2"/>
              <a:buNone/>
            </a:pPr>
            <a:r>
              <a:rPr lang="en-US" altLang="fr-FR" sz="2300" smtClean="0">
                <a:sym typeface="Wingdings" panose="05000000000000000000" pitchFamily="2" charset="2"/>
              </a:rPr>
              <a:t> </a:t>
            </a:r>
            <a:r>
              <a:rPr lang="en-US" altLang="fr-FR" sz="2300" smtClean="0">
                <a:sym typeface="Symbol" pitchFamily="18" charset="2"/>
              </a:rPr>
              <a:t>Fisher distributed with n and p degrees of freedom</a:t>
            </a:r>
            <a:endParaRPr lang="fr-FR" altLang="fr-FR" sz="2300" smtClean="0">
              <a:sym typeface="Symbol" pitchFamily="18" charset="2"/>
            </a:endParaRPr>
          </a:p>
          <a:p>
            <a:pPr>
              <a:buFont typeface="Wingdings" pitchFamily="2" charset="2"/>
              <a:buNone/>
            </a:pPr>
            <a:endParaRPr lang="fr-FR" altLang="fr-FR" dirty="0" smtClean="0">
              <a:sym typeface="Symbol" pitchFamily="18" charset="2"/>
            </a:endParaRPr>
          </a:p>
        </p:txBody>
      </p:sp>
      <p:graphicFrame>
        <p:nvGraphicFramePr>
          <p:cNvPr id="6" name="Objet 5"/>
          <p:cNvGraphicFramePr>
            <a:graphicFrameLocks noGrp="1" noChangeAspect="1"/>
          </p:cNvGraphicFramePr>
          <p:nvPr>
            <p:extLst>
              <p:ext uri="{D42A27DB-BD31-4B8C-83A1-F6EECF244321}">
                <p14:modId xmlns:p14="http://schemas.microsoft.com/office/powerpoint/2010/main" val="2936422328"/>
              </p:ext>
            </p:extLst>
          </p:nvPr>
        </p:nvGraphicFramePr>
        <p:xfrm>
          <a:off x="1116013" y="3429000"/>
          <a:ext cx="792162" cy="996950"/>
        </p:xfrm>
        <a:graphic>
          <a:graphicData uri="http://schemas.openxmlformats.org/presentationml/2006/ole">
            <mc:AlternateContent xmlns:mc="http://schemas.openxmlformats.org/markup-compatibility/2006">
              <mc:Choice xmlns:v="urn:schemas-microsoft-com:vml" Requires="v">
                <p:oleObj spid="_x0000_s6350" name="Équation" r:id="rId3" imgW="342720" imgH="431640" progId="Equation.3">
                  <p:embed/>
                </p:oleObj>
              </mc:Choice>
              <mc:Fallback>
                <p:oleObj name="Équation" r:id="rId3" imgW="342720" imgH="431640" progId="Equation.3">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429000"/>
                        <a:ext cx="792162"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Picture 4" descr="http://spiral.univ-lyon1.fr/mathsv/cours/stats/chap4/c4p3/c4p3_fichiers/image040.gif"/>
          <p:cNvPicPr>
            <a:picLocks noChangeAspect="1" noChangeArrowheads="1"/>
          </p:cNvPicPr>
          <p:nvPr/>
        </p:nvPicPr>
        <p:blipFill>
          <a:blip r:embed="rId5"/>
          <a:srcRect/>
          <a:stretch>
            <a:fillRect/>
          </a:stretch>
        </p:blipFill>
        <p:spPr bwMode="auto">
          <a:xfrm>
            <a:off x="5004048" y="2852936"/>
            <a:ext cx="2675012" cy="1660859"/>
          </a:xfrm>
          <a:prstGeom prst="rect">
            <a:avLst/>
          </a:prstGeom>
          <a:noFill/>
        </p:spPr>
      </p:pic>
    </p:spTree>
    <p:extLst>
      <p:ext uri="{BB962C8B-B14F-4D97-AF65-F5344CB8AC3E}">
        <p14:creationId xmlns:p14="http://schemas.microsoft.com/office/powerpoint/2010/main" val="238836250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Student’s</a:t>
            </a:r>
            <a:r>
              <a:rPr lang="fr-FR" dirty="0"/>
              <a:t> </a:t>
            </a:r>
            <a:r>
              <a:rPr lang="fr-FR" dirty="0" smtClean="0"/>
              <a:t>t-test: One </a:t>
            </a:r>
            <a:r>
              <a:rPr lang="fr-FR" dirty="0" err="1" smtClean="0"/>
              <a:t>sample</a:t>
            </a:r>
            <a:r>
              <a:rPr lang="fr-FR" dirty="0" smtClean="0"/>
              <a:t> t-test</a:t>
            </a:r>
            <a:endParaRPr lang="en-GB" dirty="0"/>
          </a:p>
        </p:txBody>
      </p:sp>
      <p:sp>
        <p:nvSpPr>
          <p:cNvPr id="3" name="Espace réservé du contenu 2"/>
          <p:cNvSpPr>
            <a:spLocks noGrp="1"/>
          </p:cNvSpPr>
          <p:nvPr>
            <p:ph idx="1"/>
          </p:nvPr>
        </p:nvSpPr>
        <p:spPr/>
        <p:txBody>
          <a:bodyPr>
            <a:normAutofit/>
          </a:bodyPr>
          <a:lstStyle/>
          <a:p>
            <a:r>
              <a:rPr lang="en-GB" dirty="0" smtClean="0"/>
              <a:t>Assumptio</a:t>
            </a:r>
            <a:r>
              <a:rPr lang="en-GB" dirty="0" smtClean="0"/>
              <a:t>ns:</a:t>
            </a:r>
          </a:p>
          <a:p>
            <a:pPr lvl="1"/>
            <a:r>
              <a:rPr lang="en-GB" dirty="0" smtClean="0"/>
              <a:t>Data are continuous from a single random sample</a:t>
            </a:r>
          </a:p>
          <a:p>
            <a:pPr lvl="1"/>
            <a:r>
              <a:rPr lang="en-GB" dirty="0" smtClean="0"/>
              <a:t>The test assume the population is normally distributed</a:t>
            </a:r>
          </a:p>
          <a:p>
            <a:pPr lvl="1"/>
            <a:r>
              <a:rPr lang="en-GB" dirty="0" smtClean="0"/>
              <a:t>Sample has to be equal or greater than 30.</a:t>
            </a:r>
          </a:p>
          <a:p>
            <a:pPr lvl="1"/>
            <a:endParaRPr lang="en-GB" dirty="0" smtClean="0"/>
          </a:p>
          <a:p>
            <a:r>
              <a:rPr lang="en-GB" dirty="0" smtClean="0"/>
              <a:t>In the one-sample t-test, the null hypothesis is that the observed mean is equal to a specify value (theoretical mean)</a:t>
            </a:r>
          </a:p>
          <a:p>
            <a:endParaRPr lang="en-GB" dirty="0" smtClean="0"/>
          </a:p>
          <a:p>
            <a:r>
              <a:rPr lang="en-GB" dirty="0" smtClean="0"/>
              <a:t>We can use it  in XLSTAT</a:t>
            </a:r>
            <a:r>
              <a:rPr lang="fr-FR" dirty="0" smtClean="0"/>
              <a:t>:</a:t>
            </a:r>
          </a:p>
          <a:p>
            <a:r>
              <a:rPr lang="fr-FR" dirty="0" err="1" smtClean="0">
                <a:solidFill>
                  <a:srgbClr val="00B050"/>
                </a:solidFill>
              </a:rPr>
              <a:t>Parametric</a:t>
            </a:r>
            <a:r>
              <a:rPr lang="fr-FR" dirty="0" smtClean="0">
                <a:solidFill>
                  <a:srgbClr val="00B050"/>
                </a:solidFill>
              </a:rPr>
              <a:t> tests </a:t>
            </a:r>
            <a:r>
              <a:rPr lang="fr-FR" dirty="0" smtClean="0">
                <a:solidFill>
                  <a:srgbClr val="00B050"/>
                </a:solidFill>
                <a:sym typeface="Wingdings" panose="05000000000000000000" pitchFamily="2" charset="2"/>
              </a:rPr>
              <a:t> One </a:t>
            </a:r>
            <a:r>
              <a:rPr lang="fr-FR" dirty="0" err="1" smtClean="0">
                <a:solidFill>
                  <a:srgbClr val="00B050"/>
                </a:solidFill>
                <a:sym typeface="Wingdings" panose="05000000000000000000" pitchFamily="2" charset="2"/>
              </a:rPr>
              <a:t>sample</a:t>
            </a:r>
            <a:r>
              <a:rPr lang="fr-FR" dirty="0" smtClean="0">
                <a:solidFill>
                  <a:srgbClr val="00B050"/>
                </a:solidFill>
                <a:sym typeface="Wingdings" panose="05000000000000000000" pitchFamily="2" charset="2"/>
              </a:rPr>
              <a:t> t test and z test</a:t>
            </a:r>
            <a:endParaRPr lang="fr-FR" dirty="0">
              <a:solidFill>
                <a:srgbClr val="00B050"/>
              </a:solidFill>
            </a:endParaRPr>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104</a:t>
            </a:fld>
            <a:endParaRPr lang="fr-FR"/>
          </a:p>
        </p:txBody>
      </p:sp>
    </p:spTree>
    <p:extLst>
      <p:ext uri="{BB962C8B-B14F-4D97-AF65-F5344CB8AC3E}">
        <p14:creationId xmlns:p14="http://schemas.microsoft.com/office/powerpoint/2010/main" val="204589206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a:t>Student’s</a:t>
            </a:r>
            <a:r>
              <a:rPr lang="fr-FR" dirty="0"/>
              <a:t> t-test</a:t>
            </a:r>
            <a:r>
              <a:rPr lang="fr-FR" dirty="0" smtClean="0"/>
              <a:t>: on </a:t>
            </a:r>
            <a:r>
              <a:rPr lang="fr-FR" dirty="0" err="1" smtClean="0"/>
              <a:t>two</a:t>
            </a:r>
            <a:r>
              <a:rPr lang="fr-FR" dirty="0" smtClean="0"/>
              <a:t> </a:t>
            </a:r>
            <a:r>
              <a:rPr lang="fr-FR" dirty="0" err="1" smtClean="0"/>
              <a:t>independent</a:t>
            </a:r>
            <a:r>
              <a:rPr lang="fr-FR" dirty="0" smtClean="0"/>
              <a:t> </a:t>
            </a:r>
            <a:r>
              <a:rPr lang="fr-FR" dirty="0" err="1" smtClean="0"/>
              <a:t>samples</a:t>
            </a:r>
            <a:endParaRPr lang="en-GB" dirty="0"/>
          </a:p>
        </p:txBody>
      </p:sp>
      <p:sp>
        <p:nvSpPr>
          <p:cNvPr id="3" name="Espace réservé du contenu 2"/>
          <p:cNvSpPr>
            <a:spLocks noGrp="1"/>
          </p:cNvSpPr>
          <p:nvPr>
            <p:ph idx="1"/>
          </p:nvPr>
        </p:nvSpPr>
        <p:spPr/>
        <p:txBody>
          <a:bodyPr>
            <a:normAutofit lnSpcReduction="10000"/>
          </a:bodyPr>
          <a:lstStyle/>
          <a:p>
            <a:r>
              <a:rPr lang="fr-FR" dirty="0" err="1" smtClean="0"/>
              <a:t>Assumptions</a:t>
            </a:r>
            <a:r>
              <a:rPr lang="fr-FR" dirty="0" smtClean="0"/>
              <a:t>:</a:t>
            </a:r>
          </a:p>
          <a:p>
            <a:pPr lvl="1"/>
            <a:r>
              <a:rPr lang="fr-FR" dirty="0" err="1" smtClean="0"/>
              <a:t>Samples</a:t>
            </a:r>
            <a:r>
              <a:rPr lang="fr-FR" dirty="0" smtClean="0"/>
              <a:t> must </a:t>
            </a:r>
            <a:r>
              <a:rPr lang="fr-FR" dirty="0" err="1" smtClean="0"/>
              <a:t>be</a:t>
            </a:r>
            <a:r>
              <a:rPr lang="fr-FR" dirty="0" smtClean="0"/>
              <a:t> </a:t>
            </a:r>
            <a:r>
              <a:rPr lang="fr-FR" dirty="0" err="1" smtClean="0"/>
              <a:t>independent</a:t>
            </a:r>
            <a:r>
              <a:rPr lang="fr-FR" dirty="0" smtClean="0"/>
              <a:t>, </a:t>
            </a:r>
            <a:r>
              <a:rPr lang="fr-FR" dirty="0" err="1" smtClean="0"/>
              <a:t>there</a:t>
            </a:r>
            <a:r>
              <a:rPr lang="fr-FR" dirty="0" smtClean="0"/>
              <a:t> </a:t>
            </a:r>
            <a:r>
              <a:rPr lang="fr-FR" dirty="0" err="1" smtClean="0"/>
              <a:t>can</a:t>
            </a:r>
            <a:r>
              <a:rPr lang="fr-FR" dirty="0" smtClean="0"/>
              <a:t> </a:t>
            </a:r>
            <a:r>
              <a:rPr lang="fr-FR" dirty="0" err="1" smtClean="0"/>
              <a:t>be</a:t>
            </a:r>
            <a:r>
              <a:rPr lang="fr-FR" dirty="0" smtClean="0"/>
              <a:t> no </a:t>
            </a:r>
            <a:r>
              <a:rPr lang="fr-FR" dirty="0" err="1" smtClean="0"/>
              <a:t>relationship</a:t>
            </a:r>
            <a:r>
              <a:rPr lang="fr-FR" dirty="0" smtClean="0"/>
              <a:t> </a:t>
            </a:r>
            <a:r>
              <a:rPr lang="fr-FR" dirty="0" err="1" smtClean="0"/>
              <a:t>between</a:t>
            </a:r>
            <a:r>
              <a:rPr lang="fr-FR" dirty="0" smtClean="0"/>
              <a:t> the </a:t>
            </a:r>
            <a:r>
              <a:rPr lang="fr-FR" dirty="0" err="1" smtClean="0"/>
              <a:t>two</a:t>
            </a:r>
            <a:r>
              <a:rPr lang="fr-FR" dirty="0" smtClean="0"/>
              <a:t> </a:t>
            </a:r>
            <a:r>
              <a:rPr lang="fr-FR" dirty="0" err="1" smtClean="0"/>
              <a:t>samples</a:t>
            </a:r>
            <a:endParaRPr lang="fr-FR" dirty="0" smtClean="0"/>
          </a:p>
          <a:p>
            <a:pPr lvl="1"/>
            <a:r>
              <a:rPr lang="fr-FR" dirty="0" smtClean="0"/>
              <a:t>Population must </a:t>
            </a:r>
            <a:r>
              <a:rPr lang="fr-FR" dirty="0" err="1" smtClean="0"/>
              <a:t>be</a:t>
            </a:r>
            <a:r>
              <a:rPr lang="fr-FR" dirty="0" smtClean="0"/>
              <a:t> </a:t>
            </a:r>
            <a:r>
              <a:rPr lang="fr-FR" dirty="0" err="1" smtClean="0"/>
              <a:t>normally</a:t>
            </a:r>
            <a:r>
              <a:rPr lang="fr-FR" dirty="0" smtClean="0"/>
              <a:t> </a:t>
            </a:r>
            <a:r>
              <a:rPr lang="fr-FR" dirty="0" err="1" smtClean="0"/>
              <a:t>distributed</a:t>
            </a:r>
            <a:r>
              <a:rPr lang="fr-FR" dirty="0" smtClean="0"/>
              <a:t> and standard </a:t>
            </a:r>
            <a:r>
              <a:rPr lang="fr-FR" dirty="0" err="1" smtClean="0"/>
              <a:t>deviation</a:t>
            </a:r>
            <a:r>
              <a:rPr lang="fr-FR" dirty="0" smtClean="0"/>
              <a:t> </a:t>
            </a:r>
            <a:r>
              <a:rPr lang="fr-FR" dirty="0" err="1" smtClean="0"/>
              <a:t>known</a:t>
            </a:r>
            <a:r>
              <a:rPr lang="fr-FR" dirty="0" smtClean="0"/>
              <a:t> (</a:t>
            </a:r>
            <a:r>
              <a:rPr lang="fr-FR" dirty="0" err="1" smtClean="0"/>
              <a:t>sample</a:t>
            </a:r>
            <a:r>
              <a:rPr lang="fr-FR" dirty="0" smtClean="0"/>
              <a:t> size &gt; 30)</a:t>
            </a:r>
          </a:p>
          <a:p>
            <a:pPr lvl="1"/>
            <a:r>
              <a:rPr lang="fr-FR" dirty="0" err="1" smtClean="0"/>
              <a:t>Should</a:t>
            </a:r>
            <a:r>
              <a:rPr lang="fr-FR" dirty="0" smtClean="0"/>
              <a:t> </a:t>
            </a:r>
            <a:r>
              <a:rPr lang="en-GB" dirty="0" smtClean="0"/>
              <a:t>not </a:t>
            </a:r>
            <a:r>
              <a:rPr lang="en-GB" dirty="0"/>
              <a:t>be used if more than two means </a:t>
            </a:r>
            <a:r>
              <a:rPr lang="en-GB" dirty="0" smtClean="0"/>
              <a:t>are tested </a:t>
            </a:r>
            <a:r>
              <a:rPr lang="en-GB" dirty="0"/>
              <a:t>unless adjustments are made </a:t>
            </a:r>
            <a:r>
              <a:rPr lang="en-GB" dirty="0" smtClean="0"/>
              <a:t>to significance </a:t>
            </a:r>
            <a:r>
              <a:rPr lang="en-GB" dirty="0"/>
              <a:t>levels</a:t>
            </a:r>
            <a:endParaRPr lang="fr-FR" dirty="0" smtClean="0"/>
          </a:p>
          <a:p>
            <a:pPr marL="0" indent="0">
              <a:buNone/>
            </a:pPr>
            <a:endParaRPr lang="fr-FR" dirty="0"/>
          </a:p>
          <a:p>
            <a:r>
              <a:rPr lang="fr-FR" dirty="0" err="1" smtClean="0"/>
              <a:t>Hypothesis</a:t>
            </a:r>
            <a:endParaRPr lang="fr-FR" dirty="0"/>
          </a:p>
          <a:p>
            <a:pPr lvl="1"/>
            <a:r>
              <a:rPr lang="fr-FR" dirty="0" smtClean="0"/>
              <a:t>The </a:t>
            </a:r>
            <a:r>
              <a:rPr lang="fr-FR" dirty="0" err="1" smtClean="0"/>
              <a:t>null</a:t>
            </a:r>
            <a:r>
              <a:rPr lang="fr-FR" dirty="0" smtClean="0"/>
              <a:t> </a:t>
            </a:r>
            <a:r>
              <a:rPr lang="fr-FR" dirty="0" err="1" smtClean="0"/>
              <a:t>Hypothesis</a:t>
            </a:r>
            <a:r>
              <a:rPr lang="fr-FR" dirty="0" smtClean="0"/>
              <a:t> </a:t>
            </a:r>
            <a:r>
              <a:rPr lang="fr-FR" dirty="0" err="1" smtClean="0"/>
              <a:t>is</a:t>
            </a:r>
            <a:r>
              <a:rPr lang="fr-FR" dirty="0" smtClean="0"/>
              <a:t> </a:t>
            </a:r>
            <a:r>
              <a:rPr lang="fr-FR" dirty="0" err="1" smtClean="0"/>
              <a:t>means</a:t>
            </a:r>
            <a:r>
              <a:rPr lang="fr-FR" dirty="0" smtClean="0"/>
              <a:t> </a:t>
            </a:r>
            <a:r>
              <a:rPr lang="fr-FR" dirty="0" smtClean="0"/>
              <a:t>are </a:t>
            </a:r>
            <a:r>
              <a:rPr lang="fr-FR" dirty="0" err="1" smtClean="0"/>
              <a:t>identical</a:t>
            </a:r>
            <a:endParaRPr lang="fr-FR" dirty="0" smtClean="0"/>
          </a:p>
          <a:p>
            <a:endParaRPr lang="fr-FR" dirty="0" smtClean="0"/>
          </a:p>
          <a:p>
            <a:r>
              <a:rPr lang="fr-FR" dirty="0" err="1"/>
              <a:t>We</a:t>
            </a:r>
            <a:r>
              <a:rPr lang="fr-FR" dirty="0"/>
              <a:t> </a:t>
            </a:r>
            <a:r>
              <a:rPr lang="fr-FR" dirty="0" err="1"/>
              <a:t>can</a:t>
            </a:r>
            <a:r>
              <a:rPr lang="fr-FR" dirty="0"/>
              <a:t> use </a:t>
            </a:r>
            <a:r>
              <a:rPr lang="fr-FR" dirty="0" err="1"/>
              <a:t>it</a:t>
            </a:r>
            <a:r>
              <a:rPr lang="fr-FR" dirty="0"/>
              <a:t>  in XLSTAT</a:t>
            </a:r>
            <a:r>
              <a:rPr lang="fr-FR" dirty="0" smtClean="0"/>
              <a:t>:</a:t>
            </a:r>
            <a:endParaRPr lang="fr-FR" dirty="0"/>
          </a:p>
          <a:p>
            <a:r>
              <a:rPr lang="fr-FR" dirty="0" err="1">
                <a:solidFill>
                  <a:srgbClr val="00B050"/>
                </a:solidFill>
              </a:rPr>
              <a:t>Parametric</a:t>
            </a:r>
            <a:r>
              <a:rPr lang="fr-FR" dirty="0">
                <a:solidFill>
                  <a:srgbClr val="00B050"/>
                </a:solidFill>
              </a:rPr>
              <a:t> tests </a:t>
            </a:r>
            <a:r>
              <a:rPr lang="fr-FR" dirty="0">
                <a:solidFill>
                  <a:srgbClr val="00B050"/>
                </a:solidFill>
                <a:sym typeface="Wingdings" panose="05000000000000000000" pitchFamily="2" charset="2"/>
              </a:rPr>
              <a:t> </a:t>
            </a:r>
            <a:r>
              <a:rPr lang="fr-FR" dirty="0" err="1" smtClean="0">
                <a:solidFill>
                  <a:srgbClr val="00B050"/>
                </a:solidFill>
                <a:sym typeface="Wingdings" panose="05000000000000000000" pitchFamily="2" charset="2"/>
              </a:rPr>
              <a:t>Two</a:t>
            </a:r>
            <a:r>
              <a:rPr lang="fr-FR" dirty="0" smtClean="0">
                <a:solidFill>
                  <a:srgbClr val="00B050"/>
                </a:solidFill>
                <a:sym typeface="Wingdings" panose="05000000000000000000" pitchFamily="2" charset="2"/>
              </a:rPr>
              <a:t> </a:t>
            </a:r>
            <a:r>
              <a:rPr lang="fr-FR" dirty="0" err="1" smtClean="0">
                <a:solidFill>
                  <a:srgbClr val="00B050"/>
                </a:solidFill>
                <a:sym typeface="Wingdings" panose="05000000000000000000" pitchFamily="2" charset="2"/>
              </a:rPr>
              <a:t>samples</a:t>
            </a:r>
            <a:r>
              <a:rPr lang="fr-FR" dirty="0" smtClean="0">
                <a:solidFill>
                  <a:srgbClr val="00B050"/>
                </a:solidFill>
                <a:sym typeface="Wingdings" panose="05000000000000000000" pitchFamily="2" charset="2"/>
              </a:rPr>
              <a:t> </a:t>
            </a:r>
            <a:r>
              <a:rPr lang="fr-FR" dirty="0">
                <a:solidFill>
                  <a:srgbClr val="00B050"/>
                </a:solidFill>
                <a:sym typeface="Wingdings" panose="05000000000000000000" pitchFamily="2" charset="2"/>
              </a:rPr>
              <a:t>t test and z test</a:t>
            </a:r>
            <a:endParaRPr lang="fr-FR" dirty="0">
              <a:solidFill>
                <a:srgbClr val="00B050"/>
              </a:solidFill>
            </a:endParaRPr>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105</a:t>
            </a:fld>
            <a:endParaRPr lang="fr-FR"/>
          </a:p>
        </p:txBody>
      </p:sp>
    </p:spTree>
    <p:extLst>
      <p:ext uri="{BB962C8B-B14F-4D97-AF65-F5344CB8AC3E}">
        <p14:creationId xmlns:p14="http://schemas.microsoft.com/office/powerpoint/2010/main" val="7297032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a:t>Student’s</a:t>
            </a:r>
            <a:r>
              <a:rPr lang="fr-FR" dirty="0"/>
              <a:t> </a:t>
            </a:r>
            <a:r>
              <a:rPr lang="fr-FR" dirty="0" smtClean="0"/>
              <a:t>t-test: on </a:t>
            </a:r>
            <a:r>
              <a:rPr lang="fr-FR" dirty="0" err="1" smtClean="0"/>
              <a:t>two</a:t>
            </a:r>
            <a:r>
              <a:rPr lang="fr-FR" dirty="0" smtClean="0"/>
              <a:t> </a:t>
            </a:r>
            <a:r>
              <a:rPr lang="fr-FR" dirty="0" err="1" smtClean="0"/>
              <a:t>paired</a:t>
            </a:r>
            <a:r>
              <a:rPr lang="fr-FR" dirty="0" smtClean="0"/>
              <a:t> </a:t>
            </a:r>
            <a:r>
              <a:rPr lang="fr-FR" dirty="0" err="1" smtClean="0"/>
              <a:t>samples</a:t>
            </a:r>
            <a:endParaRPr lang="en-GB" dirty="0"/>
          </a:p>
        </p:txBody>
      </p:sp>
      <p:sp>
        <p:nvSpPr>
          <p:cNvPr id="3" name="Espace réservé du contenu 2"/>
          <p:cNvSpPr>
            <a:spLocks noGrp="1"/>
          </p:cNvSpPr>
          <p:nvPr>
            <p:ph idx="1"/>
          </p:nvPr>
        </p:nvSpPr>
        <p:spPr/>
        <p:txBody>
          <a:bodyPr>
            <a:normAutofit fontScale="77500" lnSpcReduction="20000"/>
          </a:bodyPr>
          <a:lstStyle/>
          <a:p>
            <a:r>
              <a:rPr lang="fr-FR" dirty="0" smtClean="0"/>
              <a:t>The </a:t>
            </a:r>
            <a:r>
              <a:rPr lang="fr-FR" dirty="0" err="1" smtClean="0"/>
              <a:t>paired</a:t>
            </a:r>
            <a:r>
              <a:rPr lang="fr-FR" dirty="0" smtClean="0"/>
              <a:t> </a:t>
            </a:r>
            <a:r>
              <a:rPr lang="fr-FR" dirty="0" err="1" smtClean="0"/>
              <a:t>sample</a:t>
            </a:r>
            <a:r>
              <a:rPr lang="fr-FR" dirty="0" smtClean="0"/>
              <a:t> t-test </a:t>
            </a:r>
            <a:r>
              <a:rPr lang="fr-FR" dirty="0" err="1" smtClean="0"/>
              <a:t>is</a:t>
            </a:r>
            <a:r>
              <a:rPr lang="fr-FR" dirty="0" smtClean="0"/>
              <a:t> a </a:t>
            </a:r>
            <a:r>
              <a:rPr lang="fr-FR" dirty="0" err="1" smtClean="0"/>
              <a:t>statistical</a:t>
            </a:r>
            <a:r>
              <a:rPr lang="fr-FR" dirty="0" smtClean="0"/>
              <a:t> </a:t>
            </a:r>
            <a:r>
              <a:rPr lang="fr-FR" dirty="0" err="1" smtClean="0"/>
              <a:t>procedure</a:t>
            </a:r>
            <a:r>
              <a:rPr lang="fr-FR" dirty="0" smtClean="0"/>
              <a:t> </a:t>
            </a:r>
            <a:r>
              <a:rPr lang="fr-FR" dirty="0" err="1" smtClean="0"/>
              <a:t>used</a:t>
            </a:r>
            <a:r>
              <a:rPr lang="fr-FR" dirty="0" smtClean="0"/>
              <a:t> to </a:t>
            </a:r>
            <a:r>
              <a:rPr lang="fr-FR" dirty="0" err="1" smtClean="0"/>
              <a:t>determine</a:t>
            </a:r>
            <a:r>
              <a:rPr lang="fr-FR" dirty="0" smtClean="0"/>
              <a:t> </a:t>
            </a:r>
            <a:r>
              <a:rPr lang="fr-FR" dirty="0" err="1" smtClean="0"/>
              <a:t>whether</a:t>
            </a:r>
            <a:r>
              <a:rPr lang="fr-FR" dirty="0" smtClean="0"/>
              <a:t> the </a:t>
            </a:r>
            <a:r>
              <a:rPr lang="fr-FR" dirty="0" err="1" smtClean="0"/>
              <a:t>mean</a:t>
            </a:r>
            <a:r>
              <a:rPr lang="fr-FR" dirty="0" smtClean="0"/>
              <a:t> </a:t>
            </a:r>
            <a:r>
              <a:rPr lang="fr-FR" dirty="0" err="1" smtClean="0"/>
              <a:t>difference</a:t>
            </a:r>
            <a:r>
              <a:rPr lang="fr-FR" dirty="0" smtClean="0"/>
              <a:t> </a:t>
            </a:r>
            <a:r>
              <a:rPr lang="fr-FR" dirty="0" err="1" smtClean="0"/>
              <a:t>between</a:t>
            </a:r>
            <a:r>
              <a:rPr lang="fr-FR" dirty="0" smtClean="0"/>
              <a:t> </a:t>
            </a:r>
            <a:r>
              <a:rPr lang="fr-FR" dirty="0" err="1" smtClean="0"/>
              <a:t>two</a:t>
            </a:r>
            <a:r>
              <a:rPr lang="fr-FR" dirty="0" smtClean="0"/>
              <a:t> sets of observations </a:t>
            </a:r>
            <a:r>
              <a:rPr lang="fr-FR" dirty="0" err="1" smtClean="0"/>
              <a:t>is</a:t>
            </a:r>
            <a:r>
              <a:rPr lang="fr-FR" dirty="0" smtClean="0"/>
              <a:t> </a:t>
            </a:r>
            <a:r>
              <a:rPr lang="fr-FR" dirty="0" err="1" smtClean="0"/>
              <a:t>zero</a:t>
            </a:r>
            <a:r>
              <a:rPr lang="fr-FR" dirty="0" smtClean="0"/>
              <a:t>.</a:t>
            </a:r>
          </a:p>
          <a:p>
            <a:endParaRPr lang="fr-FR" dirty="0" smtClean="0"/>
          </a:p>
          <a:p>
            <a:r>
              <a:rPr lang="fr-FR" dirty="0" err="1" smtClean="0"/>
              <a:t>Assumptions</a:t>
            </a:r>
            <a:r>
              <a:rPr lang="fr-FR" dirty="0" smtClean="0"/>
              <a:t>:</a:t>
            </a:r>
          </a:p>
          <a:p>
            <a:pPr lvl="1"/>
            <a:r>
              <a:rPr lang="en-GB" dirty="0" smtClean="0"/>
              <a:t>The </a:t>
            </a:r>
            <a:r>
              <a:rPr lang="en-GB" dirty="0"/>
              <a:t>dependent variable must be </a:t>
            </a:r>
            <a:r>
              <a:rPr lang="en-GB" dirty="0" smtClean="0"/>
              <a:t>continuous.</a:t>
            </a:r>
            <a:endParaRPr lang="en-GB" dirty="0"/>
          </a:p>
          <a:p>
            <a:pPr lvl="1" fontAlgn="base"/>
            <a:r>
              <a:rPr lang="en-GB" dirty="0" smtClean="0"/>
              <a:t>The </a:t>
            </a:r>
            <a:r>
              <a:rPr lang="en-GB" dirty="0"/>
              <a:t>observations are independent of one another.</a:t>
            </a:r>
          </a:p>
          <a:p>
            <a:pPr lvl="1" fontAlgn="base"/>
            <a:r>
              <a:rPr lang="en-GB" dirty="0" smtClean="0"/>
              <a:t>The </a:t>
            </a:r>
            <a:r>
              <a:rPr lang="en-GB" dirty="0"/>
              <a:t>dependent variable should be approximately normally distributed.</a:t>
            </a:r>
          </a:p>
          <a:p>
            <a:pPr lvl="1" fontAlgn="base"/>
            <a:r>
              <a:rPr lang="en-GB" dirty="0" smtClean="0"/>
              <a:t>The </a:t>
            </a:r>
            <a:r>
              <a:rPr lang="en-GB" dirty="0"/>
              <a:t>dependent variable should not contain any outliers</a:t>
            </a:r>
          </a:p>
          <a:p>
            <a:pPr marL="0" indent="0">
              <a:buNone/>
            </a:pPr>
            <a:endParaRPr lang="fr-FR" dirty="0"/>
          </a:p>
          <a:p>
            <a:pPr fontAlgn="base"/>
            <a:r>
              <a:rPr lang="fr-FR" dirty="0" err="1" smtClean="0"/>
              <a:t>Hypothesis</a:t>
            </a:r>
            <a:endParaRPr lang="fr-FR" dirty="0" smtClean="0"/>
          </a:p>
          <a:p>
            <a:pPr lvl="1" fontAlgn="base"/>
            <a:r>
              <a:rPr lang="fr-FR" dirty="0" smtClean="0"/>
              <a:t>The </a:t>
            </a:r>
            <a:r>
              <a:rPr lang="fr-FR" dirty="0" err="1"/>
              <a:t>null</a:t>
            </a:r>
            <a:r>
              <a:rPr lang="fr-FR" dirty="0"/>
              <a:t> </a:t>
            </a:r>
            <a:r>
              <a:rPr lang="fr-FR" dirty="0" err="1"/>
              <a:t>Hypothesis</a:t>
            </a:r>
            <a:r>
              <a:rPr lang="fr-FR" dirty="0"/>
              <a:t> </a:t>
            </a:r>
            <a:r>
              <a:rPr lang="fr-FR" dirty="0" err="1"/>
              <a:t>is</a:t>
            </a:r>
            <a:r>
              <a:rPr lang="fr-FR" dirty="0"/>
              <a:t> </a:t>
            </a:r>
            <a:r>
              <a:rPr lang="fr-FR" dirty="0" err="1"/>
              <a:t>means</a:t>
            </a:r>
            <a:r>
              <a:rPr lang="fr-FR" dirty="0"/>
              <a:t> are </a:t>
            </a:r>
            <a:r>
              <a:rPr lang="fr-FR" dirty="0" err="1" smtClean="0"/>
              <a:t>identical</a:t>
            </a:r>
            <a:r>
              <a:rPr lang="en-GB" dirty="0"/>
              <a:t> </a:t>
            </a:r>
            <a:endParaRPr lang="en-GB" dirty="0"/>
          </a:p>
          <a:p>
            <a:pPr lvl="1" fontAlgn="base"/>
            <a:r>
              <a:rPr lang="en-GB" dirty="0" smtClean="0"/>
              <a:t>The </a:t>
            </a:r>
            <a:r>
              <a:rPr lang="en-GB" dirty="0"/>
              <a:t>two-tailed alternative hypothesis </a:t>
            </a:r>
            <a:r>
              <a:rPr lang="en-GB" dirty="0" smtClean="0"/>
              <a:t>assumes </a:t>
            </a:r>
            <a:r>
              <a:rPr lang="en-GB" dirty="0"/>
              <a:t>that </a:t>
            </a:r>
            <a:r>
              <a:rPr lang="en-GB" dirty="0" smtClean="0"/>
              <a:t>is not </a:t>
            </a:r>
            <a:r>
              <a:rPr lang="en-GB" dirty="0"/>
              <a:t>equal to </a:t>
            </a:r>
            <a:r>
              <a:rPr lang="en-GB" dirty="0" smtClean="0"/>
              <a:t>zero.</a:t>
            </a:r>
          </a:p>
          <a:p>
            <a:pPr lvl="1" fontAlgn="base"/>
            <a:r>
              <a:rPr lang="en-GB" dirty="0" smtClean="0"/>
              <a:t>The </a:t>
            </a:r>
            <a:r>
              <a:rPr lang="en-GB" dirty="0"/>
              <a:t>upper-tailed alternative hypothesis </a:t>
            </a:r>
            <a:r>
              <a:rPr lang="en-GB" dirty="0" smtClean="0"/>
              <a:t>assumes </a:t>
            </a:r>
            <a:r>
              <a:rPr lang="en-GB" dirty="0"/>
              <a:t>that </a:t>
            </a:r>
            <a:r>
              <a:rPr lang="en-GB" dirty="0" smtClean="0"/>
              <a:t>is </a:t>
            </a:r>
            <a:r>
              <a:rPr lang="en-GB" dirty="0"/>
              <a:t>greater than </a:t>
            </a:r>
            <a:r>
              <a:rPr lang="en-GB" dirty="0" smtClean="0"/>
              <a:t>zero.</a:t>
            </a:r>
          </a:p>
          <a:p>
            <a:pPr lvl="1" fontAlgn="base"/>
            <a:r>
              <a:rPr lang="en-GB" dirty="0" smtClean="0"/>
              <a:t>The </a:t>
            </a:r>
            <a:r>
              <a:rPr lang="en-GB" dirty="0"/>
              <a:t>lower-tailed alternative </a:t>
            </a:r>
            <a:r>
              <a:rPr lang="en-GB" dirty="0" smtClean="0"/>
              <a:t>hypothesis </a:t>
            </a:r>
            <a:r>
              <a:rPr lang="en-GB" dirty="0"/>
              <a:t>assumes that </a:t>
            </a:r>
            <a:r>
              <a:rPr lang="en-GB" dirty="0" smtClean="0"/>
              <a:t>is less </a:t>
            </a:r>
            <a:r>
              <a:rPr lang="en-GB" dirty="0"/>
              <a:t>than zero.</a:t>
            </a:r>
          </a:p>
          <a:p>
            <a:endParaRPr lang="fr-FR" dirty="0"/>
          </a:p>
          <a:p>
            <a:endParaRPr lang="fr-FR" dirty="0"/>
          </a:p>
          <a:p>
            <a:r>
              <a:rPr lang="fr-FR" dirty="0" err="1"/>
              <a:t>We</a:t>
            </a:r>
            <a:r>
              <a:rPr lang="fr-FR" dirty="0"/>
              <a:t> </a:t>
            </a:r>
            <a:r>
              <a:rPr lang="fr-FR" dirty="0" err="1"/>
              <a:t>can</a:t>
            </a:r>
            <a:r>
              <a:rPr lang="fr-FR" dirty="0"/>
              <a:t> use </a:t>
            </a:r>
            <a:r>
              <a:rPr lang="fr-FR" dirty="0" err="1"/>
              <a:t>it</a:t>
            </a:r>
            <a:r>
              <a:rPr lang="fr-FR" dirty="0"/>
              <a:t>  in XLSTAT:</a:t>
            </a:r>
          </a:p>
          <a:p>
            <a:pPr marL="0" indent="0">
              <a:buNone/>
            </a:pPr>
            <a:r>
              <a:rPr lang="fr-FR" dirty="0" smtClean="0">
                <a:solidFill>
                  <a:srgbClr val="00B050"/>
                </a:solidFill>
              </a:rPr>
              <a:t>	</a:t>
            </a:r>
            <a:r>
              <a:rPr lang="fr-FR" dirty="0" err="1" smtClean="0">
                <a:solidFill>
                  <a:srgbClr val="00B050"/>
                </a:solidFill>
              </a:rPr>
              <a:t>Parametric</a:t>
            </a:r>
            <a:r>
              <a:rPr lang="fr-FR" dirty="0" smtClean="0">
                <a:solidFill>
                  <a:srgbClr val="00B050"/>
                </a:solidFill>
              </a:rPr>
              <a:t> </a:t>
            </a:r>
            <a:r>
              <a:rPr lang="fr-FR" dirty="0">
                <a:solidFill>
                  <a:srgbClr val="00B050"/>
                </a:solidFill>
              </a:rPr>
              <a:t>tests </a:t>
            </a:r>
            <a:r>
              <a:rPr lang="fr-FR" dirty="0">
                <a:solidFill>
                  <a:srgbClr val="00B050"/>
                </a:solidFill>
                <a:sym typeface="Wingdings" panose="05000000000000000000" pitchFamily="2" charset="2"/>
              </a:rPr>
              <a:t> </a:t>
            </a:r>
            <a:r>
              <a:rPr lang="fr-FR" dirty="0" err="1">
                <a:solidFill>
                  <a:srgbClr val="00B050"/>
                </a:solidFill>
                <a:sym typeface="Wingdings" panose="05000000000000000000" pitchFamily="2" charset="2"/>
              </a:rPr>
              <a:t>Two</a:t>
            </a:r>
            <a:r>
              <a:rPr lang="fr-FR" dirty="0">
                <a:solidFill>
                  <a:srgbClr val="00B050"/>
                </a:solidFill>
                <a:sym typeface="Wingdings" panose="05000000000000000000" pitchFamily="2" charset="2"/>
              </a:rPr>
              <a:t> </a:t>
            </a:r>
            <a:r>
              <a:rPr lang="fr-FR" dirty="0" err="1">
                <a:solidFill>
                  <a:srgbClr val="00B050"/>
                </a:solidFill>
                <a:sym typeface="Wingdings" panose="05000000000000000000" pitchFamily="2" charset="2"/>
              </a:rPr>
              <a:t>samples</a:t>
            </a:r>
            <a:r>
              <a:rPr lang="fr-FR" dirty="0">
                <a:solidFill>
                  <a:srgbClr val="00B050"/>
                </a:solidFill>
                <a:sym typeface="Wingdings" panose="05000000000000000000" pitchFamily="2" charset="2"/>
              </a:rPr>
              <a:t> t test and z </a:t>
            </a:r>
            <a:r>
              <a:rPr lang="fr-FR" dirty="0" smtClean="0">
                <a:solidFill>
                  <a:srgbClr val="00B050"/>
                </a:solidFill>
                <a:sym typeface="Wingdings" panose="05000000000000000000" pitchFamily="2" charset="2"/>
              </a:rPr>
              <a:t>test</a:t>
            </a:r>
            <a:endParaRPr lang="fr-FR" dirty="0">
              <a:solidFill>
                <a:srgbClr val="00B050"/>
              </a:solidFill>
            </a:endParaRPr>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106</a:t>
            </a:fld>
            <a:endParaRPr lang="fr-FR"/>
          </a:p>
        </p:txBody>
      </p:sp>
    </p:spTree>
    <p:extLst>
      <p:ext uri="{BB962C8B-B14F-4D97-AF65-F5344CB8AC3E}">
        <p14:creationId xmlns:p14="http://schemas.microsoft.com/office/powerpoint/2010/main" val="23883625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Student’s</a:t>
            </a:r>
            <a:r>
              <a:rPr lang="fr-FR" dirty="0" smtClean="0"/>
              <a:t> t-test: </a:t>
            </a:r>
            <a:r>
              <a:rPr lang="fr-FR" dirty="0" err="1" smtClean="0"/>
              <a:t>Summary</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107</a:t>
            </a:fld>
            <a:endParaRPr lang="fr-FR"/>
          </a:p>
        </p:txBody>
      </p:sp>
      <p:graphicFrame>
        <p:nvGraphicFramePr>
          <p:cNvPr id="5" name="Group 76"/>
          <p:cNvGraphicFramePr>
            <a:graphicFrameLocks/>
          </p:cNvGraphicFramePr>
          <p:nvPr>
            <p:extLst>
              <p:ext uri="{D42A27DB-BD31-4B8C-83A1-F6EECF244321}">
                <p14:modId xmlns:p14="http://schemas.microsoft.com/office/powerpoint/2010/main" val="4098020118"/>
              </p:ext>
            </p:extLst>
          </p:nvPr>
        </p:nvGraphicFramePr>
        <p:xfrm>
          <a:off x="323528" y="2420888"/>
          <a:ext cx="8569325" cy="3371088"/>
        </p:xfrm>
        <a:graphic>
          <a:graphicData uri="http://schemas.openxmlformats.org/drawingml/2006/table">
            <a:tbl>
              <a:tblPr/>
              <a:tblGrid>
                <a:gridCol w="2070100"/>
                <a:gridCol w="1924050"/>
                <a:gridCol w="2414588"/>
                <a:gridCol w="2160587"/>
              </a:tblGrid>
              <a:tr h="2476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1" i="0" u="none" strike="noStrike" cap="none" normalizeH="0" baseline="0" dirty="0" smtClean="0">
                          <a:ln>
                            <a:noFill/>
                          </a:ln>
                          <a:solidFill>
                            <a:schemeClr val="tx1"/>
                          </a:solidFill>
                          <a:effectLst/>
                          <a:latin typeface="Tahoma" pitchFamily="34" charset="0"/>
                          <a:sym typeface="Symbol" pitchFamily="18" charset="2"/>
                        </a:rPr>
                        <a:t>Test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1" i="0" u="none" strike="noStrike" cap="none" normalizeH="0" baseline="0" dirty="0" err="1" smtClean="0">
                          <a:ln>
                            <a:noFill/>
                          </a:ln>
                          <a:solidFill>
                            <a:schemeClr val="tx1"/>
                          </a:solidFill>
                          <a:effectLst/>
                          <a:latin typeface="Tahoma" pitchFamily="34" charset="0"/>
                        </a:rPr>
                        <a:t>Hypothesis</a:t>
                      </a:r>
                      <a:endParaRPr kumimoji="0" lang="fr-FR"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1" i="0" u="none" strike="noStrike" cap="none" normalizeH="0" baseline="0" dirty="0" err="1" smtClean="0">
                          <a:ln>
                            <a:noFill/>
                          </a:ln>
                          <a:solidFill>
                            <a:schemeClr val="tx1"/>
                          </a:solidFill>
                          <a:effectLst/>
                          <a:latin typeface="Tahoma" pitchFamily="34" charset="0"/>
                        </a:rPr>
                        <a:t>Statistics</a:t>
                      </a:r>
                      <a:endParaRPr kumimoji="0" lang="fr-FR"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1" i="0" u="none" strike="noStrike" cap="none" normalizeH="0" baseline="0" dirty="0" err="1" smtClean="0">
                          <a:ln>
                            <a:noFill/>
                          </a:ln>
                          <a:solidFill>
                            <a:schemeClr val="tx1"/>
                          </a:solidFill>
                          <a:effectLst/>
                          <a:latin typeface="Tahoma" pitchFamily="34" charset="0"/>
                        </a:rPr>
                        <a:t>Reject</a:t>
                      </a:r>
                      <a:r>
                        <a:rPr kumimoji="0" lang="fr-FR" sz="2000" b="1" i="0" u="none" strike="noStrike" cap="none" normalizeH="0" baseline="0" dirty="0" smtClean="0">
                          <a:ln>
                            <a:noFill/>
                          </a:ln>
                          <a:solidFill>
                            <a:schemeClr val="tx1"/>
                          </a:solidFill>
                          <a:effectLst/>
                          <a:latin typeface="Tahoma" pitchFamily="34" charset="0"/>
                        </a:rPr>
                        <a:t> of  </a:t>
                      </a:r>
                      <a:r>
                        <a:rPr kumimoji="0" lang="fr-FR" sz="2000" b="1" i="0" u="none" strike="noStrike" cap="none" normalizeH="0" baseline="0" dirty="0" smtClean="0">
                          <a:ln>
                            <a:noFill/>
                          </a:ln>
                          <a:solidFill>
                            <a:schemeClr val="tx1"/>
                          </a:solidFill>
                          <a:effectLst/>
                          <a:latin typeface="Tahoma" pitchFamily="34" charset="0"/>
                        </a:rPr>
                        <a:t>H</a:t>
                      </a:r>
                      <a:r>
                        <a:rPr kumimoji="0" lang="fr-FR" sz="2000" b="1" i="0" u="none" strike="noStrike" cap="none" normalizeH="0" baseline="-25000" dirty="0" smtClean="0">
                          <a:ln>
                            <a:noFill/>
                          </a:ln>
                          <a:solidFill>
                            <a:schemeClr val="tx1"/>
                          </a:solidFill>
                          <a:effectLst/>
                          <a:latin typeface="Tahoma" pitchFamily="34" charset="0"/>
                        </a:rPr>
                        <a:t>0</a:t>
                      </a:r>
                      <a:endParaRPr kumimoji="0" lang="fr-FR"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77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dirty="0" smtClean="0">
                          <a:ln>
                            <a:noFill/>
                          </a:ln>
                          <a:solidFill>
                            <a:schemeClr val="tx1"/>
                          </a:solidFill>
                          <a:effectLst/>
                          <a:latin typeface="Tahoma" pitchFamily="34" charset="0"/>
                        </a:rPr>
                        <a:t>Test </a:t>
                      </a:r>
                      <a:r>
                        <a:rPr kumimoji="0" lang="fr-FR" sz="1600" b="0" i="0" u="none" strike="noStrike" cap="none" normalizeH="0" baseline="0" dirty="0" err="1" smtClean="0">
                          <a:ln>
                            <a:noFill/>
                          </a:ln>
                          <a:solidFill>
                            <a:schemeClr val="tx1"/>
                          </a:solidFill>
                          <a:effectLst/>
                          <a:latin typeface="Tahoma" pitchFamily="34" charset="0"/>
                        </a:rPr>
                        <a:t>with</a:t>
                      </a:r>
                      <a:r>
                        <a:rPr kumimoji="0" lang="fr-FR" sz="1600" b="0" i="0" u="none" strike="noStrike" cap="none" normalizeH="0" baseline="0" dirty="0" smtClean="0">
                          <a:ln>
                            <a:noFill/>
                          </a:ln>
                          <a:solidFill>
                            <a:schemeClr val="tx1"/>
                          </a:solidFill>
                          <a:effectLst/>
                          <a:latin typeface="Tahoma" pitchFamily="34" charset="0"/>
                        </a:rPr>
                        <a:t> a </a:t>
                      </a:r>
                      <a:r>
                        <a:rPr kumimoji="0" lang="fr-FR" sz="1600" b="0" i="0" u="none" strike="noStrike" cap="none" normalizeH="0" baseline="0" dirty="0" err="1" smtClean="0">
                          <a:ln>
                            <a:noFill/>
                          </a:ln>
                          <a:solidFill>
                            <a:schemeClr val="tx1"/>
                          </a:solidFill>
                          <a:effectLst/>
                          <a:latin typeface="Tahoma" pitchFamily="34" charset="0"/>
                        </a:rPr>
                        <a:t>mean</a:t>
                      </a:r>
                      <a:r>
                        <a:rPr kumimoji="0" lang="fr-FR" sz="1600" b="0" i="0" u="none" strike="noStrike" cap="none" normalizeH="0" baseline="0" dirty="0" smtClean="0">
                          <a:ln>
                            <a:noFill/>
                          </a:ln>
                          <a:solidFill>
                            <a:schemeClr val="tx1"/>
                          </a:solidFill>
                          <a:effectLst/>
                          <a:latin typeface="Tahoma" pitchFamily="34" charset="0"/>
                        </a:rPr>
                        <a:t> and a standard </a:t>
                      </a:r>
                      <a:r>
                        <a:rPr kumimoji="0" lang="fr-FR" sz="1600" b="0" i="0" u="none" strike="noStrike" cap="none" normalizeH="0" baseline="0" dirty="0" err="1" smtClean="0">
                          <a:ln>
                            <a:noFill/>
                          </a:ln>
                          <a:solidFill>
                            <a:schemeClr val="tx1"/>
                          </a:solidFill>
                          <a:effectLst/>
                          <a:latin typeface="Tahoma" pitchFamily="34" charset="0"/>
                        </a:rPr>
                        <a:t>deviation</a:t>
                      </a:r>
                      <a:r>
                        <a:rPr kumimoji="0" lang="fr-FR" sz="1600" b="0" i="0" u="none" strike="noStrike" cap="none" normalizeH="0" baseline="0" dirty="0" smtClean="0">
                          <a:ln>
                            <a:noFill/>
                          </a:ln>
                          <a:solidFill>
                            <a:schemeClr val="tx1"/>
                          </a:solidFill>
                          <a:effectLst/>
                          <a:latin typeface="Tahoma" pitchFamily="34" charset="0"/>
                        </a:rPr>
                        <a:t> </a:t>
                      </a:r>
                      <a:r>
                        <a:rPr kumimoji="0" lang="fr-FR" sz="1600" b="0" i="0" u="none" strike="noStrike" cap="none" normalizeH="0" baseline="0" dirty="0" err="1" smtClean="0">
                          <a:ln>
                            <a:noFill/>
                          </a:ln>
                          <a:solidFill>
                            <a:schemeClr val="tx1"/>
                          </a:solidFill>
                          <a:effectLst/>
                          <a:latin typeface="Tahoma" pitchFamily="34" charset="0"/>
                        </a:rPr>
                        <a:t>known</a:t>
                      </a:r>
                      <a:endParaRPr kumimoji="0" lang="fr-FR" sz="1600" b="0" i="0" u="none" strike="noStrike" cap="none" normalizeH="0" baseline="0" dirty="0" smtClean="0">
                        <a:ln>
                          <a:noFill/>
                        </a:ln>
                        <a:solidFill>
                          <a:schemeClr val="tx1"/>
                        </a:solidFill>
                        <a:effectLst/>
                        <a:latin typeface="Tahoma" pitchFamily="34" charset="0"/>
                        <a:sym typeface="Symbol" pitchFamily="18" charset="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tx1"/>
                          </a:solidFill>
                          <a:effectLst/>
                          <a:latin typeface="Tahoma" pitchFamily="34" charset="0"/>
                        </a:rPr>
                        <a:t>H</a:t>
                      </a:r>
                      <a:r>
                        <a:rPr kumimoji="0" lang="fr-FR" sz="1600" b="0" i="0" u="none" strike="noStrike" cap="none" normalizeH="0" baseline="-25000" smtClean="0">
                          <a:ln>
                            <a:noFill/>
                          </a:ln>
                          <a:solidFill>
                            <a:schemeClr val="tx1"/>
                          </a:solidFill>
                          <a:effectLst/>
                          <a:latin typeface="Tahoma" pitchFamily="34" charset="0"/>
                        </a:rPr>
                        <a:t>0 </a:t>
                      </a:r>
                      <a:r>
                        <a:rPr kumimoji="0" lang="fr-FR" sz="1600" b="0" i="0" u="none" strike="noStrike" cap="none" normalizeH="0" baseline="0" smtClean="0">
                          <a:ln>
                            <a:noFill/>
                          </a:ln>
                          <a:solidFill>
                            <a:schemeClr val="tx1"/>
                          </a:solidFill>
                          <a:effectLst/>
                          <a:latin typeface="Tahoma" pitchFamily="34" charset="0"/>
                        </a:rPr>
                        <a:t>: m=m</a:t>
                      </a:r>
                      <a:r>
                        <a:rPr kumimoji="0" lang="fr-FR" sz="1600" b="0" i="0" u="none" strike="noStrike" cap="none" normalizeH="0" baseline="-25000" smtClean="0">
                          <a:ln>
                            <a:noFill/>
                          </a:ln>
                          <a:solidFill>
                            <a:schemeClr val="tx1"/>
                          </a:solidFill>
                          <a:effectLst/>
                          <a:latin typeface="Tahoma" pitchFamily="34" charset="0"/>
                        </a:rPr>
                        <a:t>0 </a:t>
                      </a:r>
                      <a:r>
                        <a:rPr kumimoji="0" lang="fr-FR" sz="1600" b="0" i="0" u="none" strike="noStrike" cap="none" normalizeH="0" baseline="0" smtClean="0">
                          <a:ln>
                            <a:noFill/>
                          </a:ln>
                          <a:solidFill>
                            <a:schemeClr val="tx1"/>
                          </a:solidFill>
                          <a:effectLst/>
                          <a:latin typeface="Tahoma" pitchFamily="34" charset="0"/>
                        </a:rPr>
                        <a:t>contre </a:t>
                      </a:r>
                      <a:r>
                        <a:rPr kumimoji="0" lang="fr-FR" sz="1600" b="0" i="0" u="none" strike="noStrike" cap="none" normalizeH="0" baseline="-25000" smtClean="0">
                          <a:ln>
                            <a:noFill/>
                          </a:ln>
                          <a:solidFill>
                            <a:schemeClr val="tx1"/>
                          </a:solidFill>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tx1"/>
                          </a:solidFill>
                          <a:effectLst/>
                          <a:latin typeface="Tahoma" pitchFamily="34" charset="0"/>
                        </a:rPr>
                        <a:t>H</a:t>
                      </a:r>
                      <a:r>
                        <a:rPr kumimoji="0" lang="fr-FR" sz="1600" b="0" i="0" u="none" strike="noStrike" cap="none" normalizeH="0" baseline="-25000" smtClean="0">
                          <a:ln>
                            <a:noFill/>
                          </a:ln>
                          <a:solidFill>
                            <a:schemeClr val="tx1"/>
                          </a:solidFill>
                          <a:effectLst/>
                          <a:latin typeface="Tahoma" pitchFamily="34" charset="0"/>
                        </a:rPr>
                        <a:t>1 </a:t>
                      </a:r>
                      <a:r>
                        <a:rPr kumimoji="0" lang="fr-FR" sz="1600" b="0" i="0" u="none" strike="noStrike" cap="none" normalizeH="0" baseline="0" smtClean="0">
                          <a:ln>
                            <a:noFill/>
                          </a:ln>
                          <a:solidFill>
                            <a:schemeClr val="tx1"/>
                          </a:solidFill>
                          <a:effectLst/>
                          <a:latin typeface="Tahoma" pitchFamily="34" charset="0"/>
                        </a:rPr>
                        <a:t>: m</a:t>
                      </a:r>
                      <a:r>
                        <a:rPr kumimoji="0" lang="fr-FR" sz="1600" b="0" i="0" u="none" strike="noStrike" cap="none" normalizeH="0" baseline="0" smtClean="0">
                          <a:ln>
                            <a:noFill/>
                          </a:ln>
                          <a:solidFill>
                            <a:schemeClr val="tx1"/>
                          </a:solidFill>
                          <a:effectLst/>
                          <a:latin typeface="Tahoma" pitchFamily="34" charset="0"/>
                          <a:sym typeface="Symbol" pitchFamily="18" charset="2"/>
                        </a:rPr>
                        <a:t>m</a:t>
                      </a:r>
                      <a:r>
                        <a:rPr kumimoji="0" lang="fr-FR" sz="1600" b="0" i="0" u="none" strike="noStrike" cap="none" normalizeH="0" baseline="-25000" smtClean="0">
                          <a:ln>
                            <a:noFill/>
                          </a:ln>
                          <a:solidFill>
                            <a:schemeClr val="tx1"/>
                          </a:solidFill>
                          <a:effectLst/>
                          <a:latin typeface="Tahoma" pitchFamily="34" charset="0"/>
                        </a:rPr>
                        <a:t>0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tx1"/>
                          </a:solidFill>
                          <a:effectLst/>
                          <a:latin typeface="Tahoma" pitchFamily="34" charset="0"/>
                        </a:rPr>
                        <a:t>      ou m</a:t>
                      </a:r>
                      <a:r>
                        <a:rPr kumimoji="0" lang="fr-FR" sz="1600" b="0" i="0" u="none" strike="noStrike" cap="none" normalizeH="0" baseline="0" smtClean="0">
                          <a:ln>
                            <a:noFill/>
                          </a:ln>
                          <a:solidFill>
                            <a:schemeClr val="tx1"/>
                          </a:solidFill>
                          <a:effectLst/>
                          <a:latin typeface="Tahoma" pitchFamily="34" charset="0"/>
                          <a:sym typeface="Symbol" pitchFamily="18" charset="2"/>
                        </a:rPr>
                        <a:t>&lt;m</a:t>
                      </a:r>
                      <a:r>
                        <a:rPr kumimoji="0" lang="fr-FR" sz="1600" b="0" i="0" u="none" strike="noStrike" cap="none" normalizeH="0" baseline="-25000" smtClean="0">
                          <a:ln>
                            <a:noFill/>
                          </a:ln>
                          <a:solidFill>
                            <a:schemeClr val="tx1"/>
                          </a:solidFill>
                          <a:effectLst/>
                          <a:latin typeface="Tahoma" pitchFamily="34" charset="0"/>
                        </a:rPr>
                        <a:t>0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tx1"/>
                          </a:solidFill>
                          <a:effectLst/>
                          <a:latin typeface="Tahoma" pitchFamily="34" charset="0"/>
                        </a:rPr>
                        <a:t>      ou m</a:t>
                      </a:r>
                      <a:r>
                        <a:rPr kumimoji="0" lang="fr-FR" sz="1600" b="0" i="0" u="none" strike="noStrike" cap="none" normalizeH="0" baseline="0" smtClean="0">
                          <a:ln>
                            <a:noFill/>
                          </a:ln>
                          <a:solidFill>
                            <a:schemeClr val="tx1"/>
                          </a:solidFill>
                          <a:effectLst/>
                          <a:latin typeface="Tahoma" pitchFamily="34" charset="0"/>
                          <a:sym typeface="Symbol" pitchFamily="18" charset="2"/>
                        </a:rPr>
                        <a:t>&gt;m</a:t>
                      </a:r>
                      <a:r>
                        <a:rPr kumimoji="0" lang="fr-FR" sz="1600" b="0" i="0" u="none" strike="noStrike" cap="none" normalizeH="0" baseline="-2500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600" b="0" i="0" u="none" strike="noStrike" cap="none" normalizeH="0" baseline="0" dirty="0" smtClean="0">
                        <a:ln>
                          <a:noFill/>
                        </a:ln>
                        <a:solidFill>
                          <a:schemeClr val="tx1"/>
                        </a:solidFill>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dirty="0" smtClean="0">
                          <a:ln>
                            <a:noFill/>
                          </a:ln>
                          <a:solidFill>
                            <a:schemeClr val="tx1"/>
                          </a:solidFill>
                          <a:effectLst/>
                          <a:latin typeface="Tahoma" pitchFamily="34" charset="0"/>
                        </a:rPr>
                        <a:t>Under </a:t>
                      </a:r>
                      <a:r>
                        <a:rPr kumimoji="0" lang="fr-FR" sz="1600" b="0" i="0" u="none" strike="noStrike" cap="none" normalizeH="0" baseline="0" dirty="0" smtClean="0">
                          <a:ln>
                            <a:noFill/>
                          </a:ln>
                          <a:solidFill>
                            <a:schemeClr val="tx1"/>
                          </a:solidFill>
                          <a:effectLst/>
                          <a:latin typeface="Tahoma" pitchFamily="34" charset="0"/>
                        </a:rPr>
                        <a:t>H</a:t>
                      </a:r>
                      <a:r>
                        <a:rPr kumimoji="0" lang="fr-FR" sz="1600" b="0" i="0" u="none" strike="noStrike" cap="none" normalizeH="0" baseline="-25000" dirty="0" smtClean="0">
                          <a:ln>
                            <a:noFill/>
                          </a:ln>
                          <a:solidFill>
                            <a:schemeClr val="tx1"/>
                          </a:solidFill>
                          <a:effectLst/>
                          <a:latin typeface="Tahoma" pitchFamily="34" charset="0"/>
                        </a:rPr>
                        <a:t>0</a:t>
                      </a:r>
                      <a:r>
                        <a:rPr kumimoji="0" lang="fr-FR" sz="1600" b="0" i="0" u="none" strike="noStrike" cap="none" normalizeH="0" baseline="0" dirty="0" smtClean="0">
                          <a:ln>
                            <a:noFill/>
                          </a:ln>
                          <a:solidFill>
                            <a:schemeClr val="tx1"/>
                          </a:solidFill>
                          <a:effectLst/>
                          <a:latin typeface="Tahoma" pitchFamily="34" charset="0"/>
                        </a:rPr>
                        <a:t>, 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600" b="0" i="0" u="none" strike="noStrike" cap="none" normalizeH="0" baseline="0" dirty="0" smtClean="0">
                        <a:ln>
                          <a:noFill/>
                        </a:ln>
                        <a:solidFill>
                          <a:schemeClr val="tx1"/>
                        </a:solidFill>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dirty="0" err="1" smtClean="0">
                          <a:ln>
                            <a:noFill/>
                          </a:ln>
                          <a:solidFill>
                            <a:schemeClr val="tx1"/>
                          </a:solidFill>
                          <a:effectLst/>
                          <a:latin typeface="Tahoma" pitchFamily="34" charset="0"/>
                        </a:rPr>
                        <a:t>Follows</a:t>
                      </a:r>
                      <a:r>
                        <a:rPr kumimoji="0" lang="fr-FR" sz="1600" b="0" i="0" u="none" strike="noStrike" cap="none" normalizeH="0" baseline="0" dirty="0" smtClean="0">
                          <a:ln>
                            <a:noFill/>
                          </a:ln>
                          <a:solidFill>
                            <a:schemeClr val="tx1"/>
                          </a:solidFill>
                          <a:effectLst/>
                          <a:latin typeface="Tahoma" pitchFamily="34" charset="0"/>
                        </a:rPr>
                        <a:t> a normal distribution N(0;1</a:t>
                      </a:r>
                      <a:r>
                        <a:rPr kumimoji="0" lang="fr-FR" sz="1800" b="0" i="0" u="none" strike="noStrike" cap="none" normalizeH="0" baseline="0" dirty="0" smtClean="0">
                          <a:ln>
                            <a:noFill/>
                          </a:ln>
                          <a:solidFill>
                            <a:schemeClr val="tx1"/>
                          </a:solidFill>
                          <a:effectLst/>
                          <a:latin typeface="Tahoma" pitchFamily="34" charset="0"/>
                        </a:rPr>
                        <a:t>)</a:t>
                      </a:r>
                      <a:endParaRPr kumimoji="0" lang="fr-FR" sz="28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600" b="0" i="0" u="none" strike="noStrike" cap="none" normalizeH="0" baseline="0" dirty="0" smtClean="0">
                        <a:ln>
                          <a:noFill/>
                        </a:ln>
                        <a:solidFill>
                          <a:schemeClr val="tx1"/>
                        </a:solidFill>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dirty="0" smtClean="0">
                          <a:ln>
                            <a:noFill/>
                          </a:ln>
                          <a:solidFill>
                            <a:schemeClr val="tx1"/>
                          </a:solidFill>
                          <a:effectLst/>
                          <a:latin typeface="Tahoma" pitchFamily="34" charset="0"/>
                        </a:rPr>
                        <a:t>Si |T|&gt;t</a:t>
                      </a:r>
                      <a:r>
                        <a:rPr kumimoji="0" lang="fr-FR" sz="1600" b="0" i="0" u="none" strike="noStrike" cap="none" normalizeH="0" baseline="-25000" dirty="0" smtClean="0">
                          <a:ln>
                            <a:noFill/>
                          </a:ln>
                          <a:solidFill>
                            <a:schemeClr val="tx1"/>
                          </a:solidFill>
                          <a:effectLst/>
                          <a:latin typeface="Tahoma" pitchFamily="34" charset="0"/>
                          <a:sym typeface="Symbol" pitchFamily="18" charset="2"/>
                        </a:rPr>
                        <a:t>/2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dirty="0" smtClean="0">
                          <a:ln>
                            <a:noFill/>
                          </a:ln>
                          <a:solidFill>
                            <a:schemeClr val="tx1"/>
                          </a:solidFill>
                          <a:effectLst/>
                          <a:latin typeface="Tahoma" pitchFamily="34" charset="0"/>
                          <a:sym typeface="Symbol" pitchFamily="18" charset="2"/>
                        </a:rPr>
                        <a:t>       ou T&lt; - </a:t>
                      </a:r>
                      <a:r>
                        <a:rPr kumimoji="0" lang="fr-FR" sz="1600" b="0" i="0" u="none" strike="noStrike" cap="none" normalizeH="0" baseline="0" dirty="0" smtClean="0">
                          <a:ln>
                            <a:noFill/>
                          </a:ln>
                          <a:solidFill>
                            <a:schemeClr val="tx1"/>
                          </a:solidFill>
                          <a:effectLst/>
                          <a:latin typeface="Tahoma" pitchFamily="34" charset="0"/>
                        </a:rPr>
                        <a:t>t</a:t>
                      </a:r>
                      <a:r>
                        <a:rPr kumimoji="0" lang="fr-FR" sz="1600" b="0" i="0" u="none" strike="noStrike" cap="none" normalizeH="0" baseline="-25000" dirty="0" smtClean="0">
                          <a:ln>
                            <a:noFill/>
                          </a:ln>
                          <a:solidFill>
                            <a:schemeClr val="tx1"/>
                          </a:solidFill>
                          <a:effectLst/>
                          <a:latin typeface="Tahoma" pitchFamily="34" charset="0"/>
                          <a:sym typeface="Symbol" pitchFamily="18" charset="2"/>
                        </a:rPr>
                        <a:t></a:t>
                      </a:r>
                      <a:endParaRPr kumimoji="0" lang="fr-FR" sz="1600" b="0" i="0" u="none" strike="noStrike" cap="none" normalizeH="0" baseline="0" dirty="0" smtClean="0">
                        <a:ln>
                          <a:noFill/>
                        </a:ln>
                        <a:solidFill>
                          <a:schemeClr val="tx1"/>
                        </a:solidFill>
                        <a:effectLst/>
                        <a:latin typeface="Tahoma" pitchFamily="34" charset="0"/>
                        <a:sym typeface="Symbol" pitchFamily="18" charset="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dirty="0" smtClean="0">
                          <a:ln>
                            <a:noFill/>
                          </a:ln>
                          <a:solidFill>
                            <a:schemeClr val="tx1"/>
                          </a:solidFill>
                          <a:effectLst/>
                          <a:latin typeface="Tahoma" pitchFamily="34" charset="0"/>
                          <a:sym typeface="Symbol" pitchFamily="18" charset="2"/>
                        </a:rPr>
                        <a:t>       ou T&gt; </a:t>
                      </a:r>
                      <a:r>
                        <a:rPr kumimoji="0" lang="fr-FR" sz="1600" b="0" i="0" u="none" strike="noStrike" cap="none" normalizeH="0" baseline="0" dirty="0" smtClean="0">
                          <a:ln>
                            <a:noFill/>
                          </a:ln>
                          <a:solidFill>
                            <a:schemeClr val="tx1"/>
                          </a:solidFill>
                          <a:effectLst/>
                          <a:latin typeface="Tahoma" pitchFamily="34" charset="0"/>
                        </a:rPr>
                        <a:t>t</a:t>
                      </a:r>
                      <a:r>
                        <a:rPr kumimoji="0" lang="fr-FR" sz="1600" b="0" i="0" u="none" strike="noStrike" cap="none" normalizeH="0" baseline="-25000" dirty="0" smtClean="0">
                          <a:ln>
                            <a:noFill/>
                          </a:ln>
                          <a:solidFill>
                            <a:schemeClr val="tx1"/>
                          </a:solidFill>
                          <a:effectLst/>
                          <a:latin typeface="Tahoma" pitchFamily="34" charset="0"/>
                          <a:sym typeface="Symbol" pitchFamily="18" charset="2"/>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778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dirty="0" smtClean="0">
                          <a:ln>
                            <a:noFill/>
                          </a:ln>
                          <a:solidFill>
                            <a:schemeClr val="tx1"/>
                          </a:solidFill>
                          <a:effectLst/>
                          <a:latin typeface="Tahoma" pitchFamily="34" charset="0"/>
                        </a:rPr>
                        <a:t>Test </a:t>
                      </a:r>
                      <a:r>
                        <a:rPr kumimoji="0" lang="fr-FR" sz="1600" b="0" i="0" u="none" strike="noStrike" cap="none" normalizeH="0" baseline="0" dirty="0" err="1" smtClean="0">
                          <a:ln>
                            <a:noFill/>
                          </a:ln>
                          <a:solidFill>
                            <a:schemeClr val="tx1"/>
                          </a:solidFill>
                          <a:effectLst/>
                          <a:latin typeface="Tahoma" pitchFamily="34" charset="0"/>
                        </a:rPr>
                        <a:t>with</a:t>
                      </a:r>
                      <a:r>
                        <a:rPr kumimoji="0" lang="fr-FR" sz="1600" b="0" i="0" u="none" strike="noStrike" cap="none" normalizeH="0" baseline="0" dirty="0" smtClean="0">
                          <a:ln>
                            <a:noFill/>
                          </a:ln>
                          <a:solidFill>
                            <a:schemeClr val="tx1"/>
                          </a:solidFill>
                          <a:effectLst/>
                          <a:latin typeface="Tahoma" pitchFamily="34" charset="0"/>
                        </a:rPr>
                        <a:t> a </a:t>
                      </a:r>
                      <a:r>
                        <a:rPr kumimoji="0" lang="fr-FR" sz="1600" b="0" i="0" u="none" strike="noStrike" cap="none" normalizeH="0" baseline="0" dirty="0" err="1" smtClean="0">
                          <a:ln>
                            <a:noFill/>
                          </a:ln>
                          <a:solidFill>
                            <a:schemeClr val="tx1"/>
                          </a:solidFill>
                          <a:effectLst/>
                          <a:latin typeface="Tahoma" pitchFamily="34" charset="0"/>
                        </a:rPr>
                        <a:t>mean</a:t>
                      </a:r>
                      <a:r>
                        <a:rPr kumimoji="0" lang="fr-FR" sz="1600" b="0" i="0" u="none" strike="noStrike" cap="none" normalizeH="0" baseline="0" dirty="0" smtClean="0">
                          <a:ln>
                            <a:noFill/>
                          </a:ln>
                          <a:solidFill>
                            <a:schemeClr val="tx1"/>
                          </a:solidFill>
                          <a:effectLst/>
                          <a:latin typeface="Tahoma" pitchFamily="34" charset="0"/>
                        </a:rPr>
                        <a:t>, and a standard </a:t>
                      </a:r>
                      <a:r>
                        <a:rPr kumimoji="0" lang="fr-FR" sz="1600" b="0" i="0" u="none" strike="noStrike" cap="none" normalizeH="0" baseline="0" dirty="0" err="1" smtClean="0">
                          <a:ln>
                            <a:noFill/>
                          </a:ln>
                          <a:solidFill>
                            <a:schemeClr val="tx1"/>
                          </a:solidFill>
                          <a:effectLst/>
                          <a:latin typeface="Tahoma" pitchFamily="34" charset="0"/>
                        </a:rPr>
                        <a:t>deviation</a:t>
                      </a:r>
                      <a:r>
                        <a:rPr kumimoji="0" lang="fr-FR" sz="1600" b="0" i="0" u="none" strike="noStrike" cap="none" normalizeH="0" baseline="0" dirty="0" smtClean="0">
                          <a:ln>
                            <a:noFill/>
                          </a:ln>
                          <a:solidFill>
                            <a:schemeClr val="tx1"/>
                          </a:solidFill>
                          <a:effectLst/>
                          <a:latin typeface="Tahoma" pitchFamily="34" charset="0"/>
                        </a:rPr>
                        <a:t> </a:t>
                      </a:r>
                      <a:r>
                        <a:rPr kumimoji="0" lang="fr-FR" sz="1600" b="0" i="0" u="none" strike="noStrike" cap="none" normalizeH="0" baseline="0" dirty="0" err="1" smtClean="0">
                          <a:ln>
                            <a:noFill/>
                          </a:ln>
                          <a:solidFill>
                            <a:schemeClr val="tx1"/>
                          </a:solidFill>
                          <a:effectLst/>
                          <a:latin typeface="Tahoma" pitchFamily="34" charset="0"/>
                        </a:rPr>
                        <a:t>unknown</a:t>
                      </a:r>
                      <a:endParaRPr kumimoji="0" lang="fr-FR" sz="1600" b="0" i="0" u="none" strike="noStrike" cap="none" normalizeH="0" baseline="0" dirty="0" smtClean="0">
                        <a:ln>
                          <a:noFill/>
                        </a:ln>
                        <a:solidFill>
                          <a:schemeClr val="tx1"/>
                        </a:solidFill>
                        <a:effectLst/>
                        <a:latin typeface="Tahoma" pitchFamily="34" charset="0"/>
                        <a:sym typeface="Symbol" pitchFamily="18" charset="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tx1"/>
                          </a:solidFill>
                          <a:effectLst/>
                          <a:latin typeface="Tahoma" pitchFamily="34" charset="0"/>
                        </a:rPr>
                        <a:t>H</a:t>
                      </a:r>
                      <a:r>
                        <a:rPr kumimoji="0" lang="fr-FR" sz="1600" b="0" i="0" u="none" strike="noStrike" cap="none" normalizeH="0" baseline="-25000" smtClean="0">
                          <a:ln>
                            <a:noFill/>
                          </a:ln>
                          <a:solidFill>
                            <a:schemeClr val="tx1"/>
                          </a:solidFill>
                          <a:effectLst/>
                          <a:latin typeface="Tahoma" pitchFamily="34" charset="0"/>
                        </a:rPr>
                        <a:t>0 </a:t>
                      </a:r>
                      <a:r>
                        <a:rPr kumimoji="0" lang="fr-FR" sz="1600" b="0" i="0" u="none" strike="noStrike" cap="none" normalizeH="0" baseline="0" smtClean="0">
                          <a:ln>
                            <a:noFill/>
                          </a:ln>
                          <a:solidFill>
                            <a:schemeClr val="tx1"/>
                          </a:solidFill>
                          <a:effectLst/>
                          <a:latin typeface="Tahoma" pitchFamily="34" charset="0"/>
                        </a:rPr>
                        <a:t>: m=m</a:t>
                      </a:r>
                      <a:r>
                        <a:rPr kumimoji="0" lang="fr-FR" sz="1600" b="0" i="0" u="none" strike="noStrike" cap="none" normalizeH="0" baseline="-25000" smtClean="0">
                          <a:ln>
                            <a:noFill/>
                          </a:ln>
                          <a:solidFill>
                            <a:schemeClr val="tx1"/>
                          </a:solidFill>
                          <a:effectLst/>
                          <a:latin typeface="Tahoma" pitchFamily="34" charset="0"/>
                        </a:rPr>
                        <a:t>0 </a:t>
                      </a:r>
                      <a:r>
                        <a:rPr kumimoji="0" lang="fr-FR" sz="1600" b="0" i="0" u="none" strike="noStrike" cap="none" normalizeH="0" baseline="0" smtClean="0">
                          <a:ln>
                            <a:noFill/>
                          </a:ln>
                          <a:solidFill>
                            <a:schemeClr val="tx1"/>
                          </a:solidFill>
                          <a:effectLst/>
                          <a:latin typeface="Tahoma" pitchFamily="34" charset="0"/>
                        </a:rPr>
                        <a:t>contre </a:t>
                      </a:r>
                      <a:r>
                        <a:rPr kumimoji="0" lang="fr-FR" sz="1600" b="0" i="0" u="none" strike="noStrike" cap="none" normalizeH="0" baseline="-25000" smtClean="0">
                          <a:ln>
                            <a:noFill/>
                          </a:ln>
                          <a:solidFill>
                            <a:schemeClr val="tx1"/>
                          </a:solidFill>
                          <a:effectLst/>
                          <a:latin typeface="Tahoma" pitchFamily="34" charset="0"/>
                        </a:rPr>
                        <a:t>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tx1"/>
                          </a:solidFill>
                          <a:effectLst/>
                          <a:latin typeface="Tahoma" pitchFamily="34" charset="0"/>
                        </a:rPr>
                        <a:t>H</a:t>
                      </a:r>
                      <a:r>
                        <a:rPr kumimoji="0" lang="fr-FR" sz="1600" b="0" i="0" u="none" strike="noStrike" cap="none" normalizeH="0" baseline="-25000" smtClean="0">
                          <a:ln>
                            <a:noFill/>
                          </a:ln>
                          <a:solidFill>
                            <a:schemeClr val="tx1"/>
                          </a:solidFill>
                          <a:effectLst/>
                          <a:latin typeface="Tahoma" pitchFamily="34" charset="0"/>
                        </a:rPr>
                        <a:t>1 </a:t>
                      </a:r>
                      <a:r>
                        <a:rPr kumimoji="0" lang="fr-FR" sz="1600" b="0" i="0" u="none" strike="noStrike" cap="none" normalizeH="0" baseline="0" smtClean="0">
                          <a:ln>
                            <a:noFill/>
                          </a:ln>
                          <a:solidFill>
                            <a:schemeClr val="tx1"/>
                          </a:solidFill>
                          <a:effectLst/>
                          <a:latin typeface="Tahoma" pitchFamily="34" charset="0"/>
                        </a:rPr>
                        <a:t>: m</a:t>
                      </a:r>
                      <a:r>
                        <a:rPr kumimoji="0" lang="fr-FR" sz="1600" b="0" i="0" u="none" strike="noStrike" cap="none" normalizeH="0" baseline="0" smtClean="0">
                          <a:ln>
                            <a:noFill/>
                          </a:ln>
                          <a:solidFill>
                            <a:schemeClr val="tx1"/>
                          </a:solidFill>
                          <a:effectLst/>
                          <a:latin typeface="Tahoma" pitchFamily="34" charset="0"/>
                          <a:sym typeface="Symbol" pitchFamily="18" charset="2"/>
                        </a:rPr>
                        <a:t>m</a:t>
                      </a:r>
                      <a:r>
                        <a:rPr kumimoji="0" lang="fr-FR" sz="1600" b="0" i="0" u="none" strike="noStrike" cap="none" normalizeH="0" baseline="-25000" smtClean="0">
                          <a:ln>
                            <a:noFill/>
                          </a:ln>
                          <a:solidFill>
                            <a:schemeClr val="tx1"/>
                          </a:solidFill>
                          <a:effectLst/>
                          <a:latin typeface="Tahoma" pitchFamily="34" charset="0"/>
                        </a:rPr>
                        <a:t>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tx1"/>
                          </a:solidFill>
                          <a:effectLst/>
                          <a:latin typeface="Tahoma" pitchFamily="34" charset="0"/>
                        </a:rPr>
                        <a:t>      ou m</a:t>
                      </a:r>
                      <a:r>
                        <a:rPr kumimoji="0" lang="fr-FR" sz="1600" b="0" i="0" u="none" strike="noStrike" cap="none" normalizeH="0" baseline="0" smtClean="0">
                          <a:ln>
                            <a:noFill/>
                          </a:ln>
                          <a:solidFill>
                            <a:schemeClr val="tx1"/>
                          </a:solidFill>
                          <a:effectLst/>
                          <a:latin typeface="Tahoma" pitchFamily="34" charset="0"/>
                          <a:sym typeface="Symbol" pitchFamily="18" charset="2"/>
                        </a:rPr>
                        <a:t>&lt;m</a:t>
                      </a:r>
                      <a:r>
                        <a:rPr kumimoji="0" lang="fr-FR" sz="1600" b="0" i="0" u="none" strike="noStrike" cap="none" normalizeH="0" baseline="-25000" smtClean="0">
                          <a:ln>
                            <a:noFill/>
                          </a:ln>
                          <a:solidFill>
                            <a:schemeClr val="tx1"/>
                          </a:solidFill>
                          <a:effectLst/>
                          <a:latin typeface="Tahoma" pitchFamily="34" charset="0"/>
                        </a:rPr>
                        <a:t>0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tx1"/>
                          </a:solidFill>
                          <a:effectLst/>
                          <a:latin typeface="Tahoma" pitchFamily="34" charset="0"/>
                        </a:rPr>
                        <a:t>      ou m</a:t>
                      </a:r>
                      <a:r>
                        <a:rPr kumimoji="0" lang="fr-FR" sz="1600" b="0" i="0" u="none" strike="noStrike" cap="none" normalizeH="0" baseline="0" smtClean="0">
                          <a:ln>
                            <a:noFill/>
                          </a:ln>
                          <a:solidFill>
                            <a:schemeClr val="tx1"/>
                          </a:solidFill>
                          <a:effectLst/>
                          <a:latin typeface="Tahoma" pitchFamily="34" charset="0"/>
                          <a:sym typeface="Symbol" pitchFamily="18" charset="2"/>
                        </a:rPr>
                        <a:t>&gt;m</a:t>
                      </a:r>
                      <a:r>
                        <a:rPr kumimoji="0" lang="fr-FR" sz="1600" b="0" i="0" u="none" strike="noStrike" cap="none" normalizeH="0" baseline="-25000" smtClean="0">
                          <a:ln>
                            <a:noFill/>
                          </a:ln>
                          <a:solidFill>
                            <a:schemeClr val="tx1"/>
                          </a:solidFill>
                          <a:effectLst/>
                          <a:latin typeface="Tahoma" pitchFamily="34" charset="0"/>
                        </a:rPr>
                        <a:t>0</a:t>
                      </a:r>
                      <a:endParaRPr kumimoji="0" lang="fr-FR"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600" b="0" i="0" u="none" strike="noStrike" cap="none" normalizeH="0" baseline="0" dirty="0" smtClean="0">
                        <a:ln>
                          <a:noFill/>
                        </a:ln>
                        <a:solidFill>
                          <a:schemeClr val="tx1"/>
                        </a:solidFill>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dirty="0" smtClean="0">
                          <a:ln>
                            <a:noFill/>
                          </a:ln>
                          <a:solidFill>
                            <a:schemeClr val="tx1"/>
                          </a:solidFill>
                          <a:effectLst/>
                          <a:latin typeface="Tahoma" pitchFamily="34" charset="0"/>
                        </a:rPr>
                        <a:t>Sous H</a:t>
                      </a:r>
                      <a:r>
                        <a:rPr kumimoji="0" lang="fr-FR" sz="1600" b="0" i="0" u="none" strike="noStrike" cap="none" normalizeH="0" baseline="-25000" dirty="0" smtClean="0">
                          <a:ln>
                            <a:noFill/>
                          </a:ln>
                          <a:solidFill>
                            <a:schemeClr val="tx1"/>
                          </a:solidFill>
                          <a:effectLst/>
                          <a:latin typeface="Tahoma" pitchFamily="34" charset="0"/>
                        </a:rPr>
                        <a:t>0</a:t>
                      </a:r>
                      <a:r>
                        <a:rPr kumimoji="0" lang="fr-FR" sz="1600" b="0" i="0" u="none" strike="noStrike" cap="none" normalizeH="0" baseline="0" dirty="0" smtClean="0">
                          <a:ln>
                            <a:noFill/>
                          </a:ln>
                          <a:solidFill>
                            <a:schemeClr val="tx1"/>
                          </a:solidFill>
                          <a:effectLst/>
                          <a:latin typeface="Tahoma" pitchFamily="34" charset="0"/>
                        </a:rPr>
                        <a:t>, 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600" b="0" i="0" u="none" strike="noStrike" cap="none" normalizeH="0" baseline="0" dirty="0" smtClean="0">
                        <a:ln>
                          <a:noFill/>
                        </a:ln>
                        <a:solidFill>
                          <a:schemeClr val="tx1"/>
                        </a:solidFill>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dirty="0" err="1" smtClean="0">
                          <a:ln>
                            <a:noFill/>
                          </a:ln>
                          <a:solidFill>
                            <a:schemeClr val="tx1"/>
                          </a:solidFill>
                          <a:effectLst/>
                          <a:latin typeface="Tahoma" pitchFamily="34" charset="0"/>
                        </a:rPr>
                        <a:t>Follows</a:t>
                      </a:r>
                      <a:r>
                        <a:rPr kumimoji="0" lang="fr-FR" sz="1600" b="0" i="0" u="none" strike="noStrike" cap="none" normalizeH="0" baseline="0" dirty="0" smtClean="0">
                          <a:ln>
                            <a:noFill/>
                          </a:ln>
                          <a:solidFill>
                            <a:schemeClr val="tx1"/>
                          </a:solidFill>
                          <a:effectLst/>
                          <a:latin typeface="Tahoma" pitchFamily="34" charset="0"/>
                        </a:rPr>
                        <a:t> a </a:t>
                      </a:r>
                      <a:r>
                        <a:rPr kumimoji="0" lang="fr-FR" sz="1600" b="0" i="0" u="none" strike="noStrike" cap="none" normalizeH="0" baseline="0" dirty="0" err="1" smtClean="0">
                          <a:ln>
                            <a:noFill/>
                          </a:ln>
                          <a:solidFill>
                            <a:schemeClr val="tx1"/>
                          </a:solidFill>
                          <a:effectLst/>
                          <a:latin typeface="Tahoma" pitchFamily="34" charset="0"/>
                        </a:rPr>
                        <a:t>Student</a:t>
                      </a:r>
                      <a:r>
                        <a:rPr kumimoji="0" lang="fr-FR" sz="1600" b="0" i="0" u="none" strike="noStrike" cap="none" normalizeH="0" baseline="0" dirty="0" smtClean="0">
                          <a:ln>
                            <a:noFill/>
                          </a:ln>
                          <a:solidFill>
                            <a:schemeClr val="tx1"/>
                          </a:solidFill>
                          <a:effectLst/>
                          <a:latin typeface="Tahoma" pitchFamily="34" charset="0"/>
                        </a:rPr>
                        <a:t> distribution(n-1</a:t>
                      </a:r>
                      <a:r>
                        <a:rPr kumimoji="0" lang="fr-FR"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600" b="0" i="0" u="none" strike="noStrike" cap="none" normalizeH="0" baseline="0" dirty="0" smtClean="0">
                        <a:ln>
                          <a:noFill/>
                        </a:ln>
                        <a:solidFill>
                          <a:schemeClr val="tx1"/>
                        </a:solidFill>
                        <a:effectLst/>
                        <a:latin typeface="Tahoma"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dirty="0" smtClean="0">
                          <a:ln>
                            <a:noFill/>
                          </a:ln>
                          <a:solidFill>
                            <a:schemeClr val="tx1"/>
                          </a:solidFill>
                          <a:effectLst/>
                          <a:latin typeface="Tahoma" pitchFamily="34" charset="0"/>
                        </a:rPr>
                        <a:t>Si |T|&gt;t</a:t>
                      </a:r>
                      <a:r>
                        <a:rPr kumimoji="0" lang="fr-FR" sz="1600" b="0" i="0" u="none" strike="noStrike" cap="none" normalizeH="0" baseline="-25000" dirty="0" smtClean="0">
                          <a:ln>
                            <a:noFill/>
                          </a:ln>
                          <a:solidFill>
                            <a:schemeClr val="tx1"/>
                          </a:solidFill>
                          <a:effectLst/>
                          <a:latin typeface="Tahoma" pitchFamily="34" charset="0"/>
                          <a:sym typeface="Symbol" pitchFamily="18" charset="2"/>
                        </a:rPr>
                        <a:t>/2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dirty="0" smtClean="0">
                          <a:ln>
                            <a:noFill/>
                          </a:ln>
                          <a:solidFill>
                            <a:schemeClr val="tx1"/>
                          </a:solidFill>
                          <a:effectLst/>
                          <a:latin typeface="Tahoma" pitchFamily="34" charset="0"/>
                          <a:sym typeface="Symbol" pitchFamily="18" charset="2"/>
                        </a:rPr>
                        <a:t>       ou T&lt; - </a:t>
                      </a:r>
                      <a:r>
                        <a:rPr kumimoji="0" lang="fr-FR" sz="1600" b="0" i="0" u="none" strike="noStrike" cap="none" normalizeH="0" baseline="0" dirty="0" smtClean="0">
                          <a:ln>
                            <a:noFill/>
                          </a:ln>
                          <a:solidFill>
                            <a:schemeClr val="tx1"/>
                          </a:solidFill>
                          <a:effectLst/>
                          <a:latin typeface="Tahoma" pitchFamily="34" charset="0"/>
                        </a:rPr>
                        <a:t>t</a:t>
                      </a:r>
                      <a:r>
                        <a:rPr kumimoji="0" lang="fr-FR" sz="1600" b="0" i="0" u="none" strike="noStrike" cap="none" normalizeH="0" baseline="-25000" dirty="0" smtClean="0">
                          <a:ln>
                            <a:noFill/>
                          </a:ln>
                          <a:solidFill>
                            <a:schemeClr val="tx1"/>
                          </a:solidFill>
                          <a:effectLst/>
                          <a:latin typeface="Tahoma" pitchFamily="34" charset="0"/>
                          <a:sym typeface="Symbol" pitchFamily="18" charset="2"/>
                        </a:rPr>
                        <a:t></a:t>
                      </a:r>
                      <a:endParaRPr kumimoji="0" lang="fr-FR" sz="1600" b="0" i="0" u="none" strike="noStrike" cap="none" normalizeH="0" baseline="0" dirty="0" smtClean="0">
                        <a:ln>
                          <a:noFill/>
                        </a:ln>
                        <a:solidFill>
                          <a:schemeClr val="tx1"/>
                        </a:solidFill>
                        <a:effectLst/>
                        <a:latin typeface="Tahoma" pitchFamily="34" charset="0"/>
                        <a:sym typeface="Symbol" pitchFamily="18" charset="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dirty="0" smtClean="0">
                          <a:ln>
                            <a:noFill/>
                          </a:ln>
                          <a:solidFill>
                            <a:schemeClr val="tx1"/>
                          </a:solidFill>
                          <a:effectLst/>
                          <a:latin typeface="Tahoma" pitchFamily="34" charset="0"/>
                          <a:sym typeface="Symbol" pitchFamily="18" charset="2"/>
                        </a:rPr>
                        <a:t>       ou T&gt; </a:t>
                      </a:r>
                      <a:r>
                        <a:rPr kumimoji="0" lang="fr-FR" sz="1600" b="0" i="0" u="none" strike="noStrike" cap="none" normalizeH="0" baseline="0" dirty="0" smtClean="0">
                          <a:ln>
                            <a:noFill/>
                          </a:ln>
                          <a:solidFill>
                            <a:schemeClr val="tx1"/>
                          </a:solidFill>
                          <a:effectLst/>
                          <a:latin typeface="Tahoma" pitchFamily="34" charset="0"/>
                        </a:rPr>
                        <a:t>t</a:t>
                      </a:r>
                      <a:r>
                        <a:rPr kumimoji="0" lang="fr-FR" sz="1600" b="0" i="0" u="none" strike="noStrike" cap="none" normalizeH="0" baseline="-25000" dirty="0" smtClean="0">
                          <a:ln>
                            <a:noFill/>
                          </a:ln>
                          <a:solidFill>
                            <a:schemeClr val="tx1"/>
                          </a:solidFill>
                          <a:effectLst/>
                          <a:latin typeface="Tahoma" pitchFamily="34" charset="0"/>
                          <a:sym typeface="Symbol" pitchFamily="18" charset="2"/>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6" name="Objet 5"/>
          <p:cNvGraphicFramePr>
            <a:graphicFrameLocks noGrp="1" noChangeAspect="1"/>
          </p:cNvGraphicFramePr>
          <p:nvPr>
            <p:extLst>
              <p:ext uri="{D42A27DB-BD31-4B8C-83A1-F6EECF244321}">
                <p14:modId xmlns:p14="http://schemas.microsoft.com/office/powerpoint/2010/main" val="4134199170"/>
              </p:ext>
            </p:extLst>
          </p:nvPr>
        </p:nvGraphicFramePr>
        <p:xfrm>
          <a:off x="5610076" y="3107432"/>
          <a:ext cx="546100" cy="609600"/>
        </p:xfrm>
        <a:graphic>
          <a:graphicData uri="http://schemas.openxmlformats.org/presentationml/2006/ole">
            <mc:AlternateContent xmlns:mc="http://schemas.openxmlformats.org/markup-compatibility/2006">
              <mc:Choice xmlns:v="urn:schemas-microsoft-com:vml" Requires="v">
                <p:oleObj spid="_x0000_s89132" name="Equation" r:id="rId3" imgW="545863" imgH="609336" progId="Equation.3">
                  <p:embed/>
                </p:oleObj>
              </mc:Choice>
              <mc:Fallback>
                <p:oleObj name="Equation" r:id="rId3" imgW="545863" imgH="609336" progId="Equation.3">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0076" y="3107432"/>
                        <a:ext cx="546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t 6"/>
          <p:cNvGraphicFramePr>
            <a:graphicFrameLocks noGrp="1" noChangeAspect="1"/>
          </p:cNvGraphicFramePr>
          <p:nvPr>
            <p:extLst>
              <p:ext uri="{D42A27DB-BD31-4B8C-83A1-F6EECF244321}">
                <p14:modId xmlns:p14="http://schemas.microsoft.com/office/powerpoint/2010/main" val="399484034"/>
              </p:ext>
            </p:extLst>
          </p:nvPr>
        </p:nvGraphicFramePr>
        <p:xfrm>
          <a:off x="5682084" y="4293096"/>
          <a:ext cx="546100" cy="609600"/>
        </p:xfrm>
        <a:graphic>
          <a:graphicData uri="http://schemas.openxmlformats.org/presentationml/2006/ole">
            <mc:AlternateContent xmlns:mc="http://schemas.openxmlformats.org/markup-compatibility/2006">
              <mc:Choice xmlns:v="urn:schemas-microsoft-com:vml" Requires="v">
                <p:oleObj spid="_x0000_s89133" name="Equation" r:id="rId5" imgW="545863" imgH="609336" progId="Equation.3">
                  <p:embed/>
                </p:oleObj>
              </mc:Choice>
              <mc:Fallback>
                <p:oleObj name="Equation" r:id="rId5" imgW="545863" imgH="609336" progId="Equation.3">
                  <p:embed/>
                  <p:pic>
                    <p:nvPicPr>
                      <p:cNvPr id="0" name="Object 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2084" y="4293096"/>
                        <a:ext cx="5461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7671541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Student’s</a:t>
            </a:r>
            <a:r>
              <a:rPr lang="fr-FR" dirty="0" smtClean="0"/>
              <a:t> t-test: </a:t>
            </a:r>
            <a:r>
              <a:rPr lang="fr-FR" dirty="0" err="1" smtClean="0"/>
              <a:t>Example</a:t>
            </a:r>
            <a:endParaRPr lang="en-GB" dirty="0"/>
          </a:p>
        </p:txBody>
      </p:sp>
      <p:sp>
        <p:nvSpPr>
          <p:cNvPr id="3" name="Espace réservé du contenu 2"/>
          <p:cNvSpPr>
            <a:spLocks noGrp="1"/>
          </p:cNvSpPr>
          <p:nvPr>
            <p:ph idx="1"/>
          </p:nvPr>
        </p:nvSpPr>
        <p:spPr/>
        <p:txBody>
          <a:bodyPr/>
          <a:lstStyle/>
          <a:p>
            <a:r>
              <a:rPr lang="en-GB" sz="1800" dirty="0" smtClean="0"/>
              <a:t>After studying the evolution of the telecommunication industry, we suppose that the time spent on the phone is 20 hours per person and per year. A survey in which 500 person have participated, gives us a mean of 23 hours </a:t>
            </a:r>
            <a:r>
              <a:rPr lang="en-GB" sz="1800" dirty="0" err="1" smtClean="0"/>
              <a:t>woth</a:t>
            </a:r>
            <a:r>
              <a:rPr lang="en-GB" sz="1800" dirty="0" smtClean="0"/>
              <a:t> a standard deviation of 3. Does our </a:t>
            </a:r>
            <a:r>
              <a:rPr lang="en-GB" sz="1800" dirty="0" err="1" smtClean="0"/>
              <a:t>hypotesis</a:t>
            </a:r>
            <a:r>
              <a:rPr lang="en-GB" sz="1800" dirty="0" smtClean="0"/>
              <a:t> is included in this survey?</a:t>
            </a:r>
          </a:p>
          <a:p>
            <a:endParaRPr lang="en-GB" sz="1800" dirty="0" smtClean="0"/>
          </a:p>
          <a:p>
            <a:endParaRPr lang="fr-FR" sz="1800" dirty="0"/>
          </a:p>
          <a:p>
            <a:endParaRPr lang="fr-FR" sz="1800" dirty="0" smtClean="0"/>
          </a:p>
          <a:p>
            <a:r>
              <a:rPr lang="fr-FR" sz="1800" dirty="0" smtClean="0"/>
              <a:t>The test </a:t>
            </a:r>
            <a:r>
              <a:rPr lang="fr-FR" sz="1800" dirty="0" err="1" smtClean="0"/>
              <a:t>here</a:t>
            </a:r>
            <a:r>
              <a:rPr lang="fr-FR" sz="1800" dirty="0" smtClean="0"/>
              <a:t> </a:t>
            </a:r>
            <a:r>
              <a:rPr lang="fr-FR" sz="1800" dirty="0" err="1" smtClean="0"/>
              <a:t>is</a:t>
            </a:r>
            <a:r>
              <a:rPr lang="fr-FR" sz="1800" dirty="0" smtClean="0"/>
              <a:t> H</a:t>
            </a:r>
            <a:r>
              <a:rPr lang="fr-FR" sz="1800" baseline="-25000" dirty="0" smtClean="0"/>
              <a:t>0</a:t>
            </a:r>
            <a:r>
              <a:rPr lang="fr-FR" sz="1800" dirty="0" smtClean="0"/>
              <a:t>: m = 20 </a:t>
            </a:r>
            <a:r>
              <a:rPr lang="fr-FR" sz="1800" dirty="0" err="1" smtClean="0"/>
              <a:t>against</a:t>
            </a:r>
            <a:r>
              <a:rPr lang="fr-FR" sz="1800" dirty="0" smtClean="0"/>
              <a:t> H</a:t>
            </a:r>
            <a:r>
              <a:rPr lang="fr-FR" sz="1800" baseline="-25000" dirty="0" smtClean="0"/>
              <a:t>1</a:t>
            </a:r>
            <a:r>
              <a:rPr lang="fr-FR" sz="1800" dirty="0" smtClean="0"/>
              <a:t>: m ≠ 20</a:t>
            </a:r>
          </a:p>
          <a:p>
            <a:r>
              <a:rPr lang="fr-FR" sz="1800" dirty="0" smtClean="0"/>
              <a:t>The </a:t>
            </a:r>
            <a:r>
              <a:rPr lang="fr-FR" sz="1800" dirty="0" err="1" smtClean="0"/>
              <a:t>statistical</a:t>
            </a:r>
            <a:r>
              <a:rPr lang="fr-FR" sz="1800" dirty="0" smtClean="0"/>
              <a:t> test </a:t>
            </a:r>
            <a:r>
              <a:rPr lang="fr-FR" sz="1800" dirty="0" err="1" smtClean="0"/>
              <a:t>is</a:t>
            </a:r>
            <a:r>
              <a:rPr lang="fr-FR" sz="1800" dirty="0" smtClean="0"/>
              <a:t>: T=(23-20)/3=1</a:t>
            </a:r>
          </a:p>
          <a:p>
            <a:endParaRPr lang="fr-FR" sz="1800" dirty="0" smtClean="0"/>
          </a:p>
          <a:p>
            <a:r>
              <a:rPr lang="fr-FR" sz="1800" dirty="0" smtClean="0"/>
              <a:t>In the course of Confidence </a:t>
            </a:r>
            <a:r>
              <a:rPr lang="fr-FR" sz="1800" dirty="0" err="1" smtClean="0"/>
              <a:t>Interval</a:t>
            </a:r>
            <a:r>
              <a:rPr lang="fr-FR" sz="1800" dirty="0" smtClean="0"/>
              <a:t>, </a:t>
            </a:r>
            <a:r>
              <a:rPr lang="fr-FR" sz="1800" dirty="0" err="1" smtClean="0"/>
              <a:t>we</a:t>
            </a:r>
            <a:r>
              <a:rPr lang="fr-FR" sz="1800" dirty="0" smtClean="0"/>
              <a:t> know </a:t>
            </a:r>
            <a:r>
              <a:rPr lang="fr-FR" sz="1800" dirty="0" err="1" smtClean="0"/>
              <a:t>that</a:t>
            </a:r>
            <a:r>
              <a:rPr lang="fr-FR" sz="1800" dirty="0" smtClean="0"/>
              <a:t> the value for </a:t>
            </a:r>
            <a:r>
              <a:rPr lang="fr-FR" sz="1800" dirty="0"/>
              <a:t>t</a:t>
            </a:r>
            <a:r>
              <a:rPr lang="el-GR" sz="1800" baseline="-25000" dirty="0"/>
              <a:t>α</a:t>
            </a:r>
            <a:r>
              <a:rPr lang="fr-FR" sz="1800" baseline="-25000" dirty="0"/>
              <a:t>/2 </a:t>
            </a:r>
            <a:r>
              <a:rPr lang="fr-FR" sz="1800" dirty="0" err="1" smtClean="0"/>
              <a:t>with</a:t>
            </a:r>
            <a:r>
              <a:rPr lang="fr-FR" sz="1800" dirty="0" smtClean="0"/>
              <a:t> a  </a:t>
            </a:r>
            <a:r>
              <a:rPr lang="fr-FR" sz="1800" dirty="0" err="1" smtClean="0"/>
              <a:t>risk</a:t>
            </a:r>
            <a:r>
              <a:rPr lang="fr-FR" sz="1800" dirty="0" smtClean="0"/>
              <a:t> at 5% </a:t>
            </a:r>
            <a:r>
              <a:rPr lang="fr-FR" sz="1800" dirty="0" err="1" smtClean="0"/>
              <a:t>is</a:t>
            </a:r>
            <a:r>
              <a:rPr lang="fr-FR" sz="1800" dirty="0" smtClean="0"/>
              <a:t> 1,96.</a:t>
            </a:r>
          </a:p>
          <a:p>
            <a:r>
              <a:rPr lang="fr-FR" sz="1800" dirty="0" err="1" smtClean="0"/>
              <a:t>Here</a:t>
            </a:r>
            <a:r>
              <a:rPr lang="fr-FR" sz="1800" dirty="0" smtClean="0"/>
              <a:t> T&lt;1,96 </a:t>
            </a:r>
            <a:r>
              <a:rPr lang="fr-FR" sz="1800" dirty="0" err="1" smtClean="0"/>
              <a:t>so</a:t>
            </a:r>
            <a:r>
              <a:rPr lang="fr-FR" sz="1800" dirty="0" smtClean="0"/>
              <a:t> </a:t>
            </a:r>
            <a:r>
              <a:rPr lang="fr-FR" sz="1800" dirty="0" err="1" smtClean="0"/>
              <a:t>we</a:t>
            </a:r>
            <a:r>
              <a:rPr lang="fr-FR" sz="1800" dirty="0" smtClean="0"/>
              <a:t> </a:t>
            </a:r>
            <a:r>
              <a:rPr lang="fr-FR" sz="1800" dirty="0" err="1" smtClean="0"/>
              <a:t>cannot</a:t>
            </a:r>
            <a:r>
              <a:rPr lang="fr-FR" sz="1800" dirty="0" smtClean="0"/>
              <a:t> </a:t>
            </a:r>
            <a:r>
              <a:rPr lang="fr-FR" sz="1800" dirty="0" err="1" smtClean="0"/>
              <a:t>reject</a:t>
            </a:r>
            <a:r>
              <a:rPr lang="fr-FR" sz="1800" dirty="0" smtClean="0"/>
              <a:t> the </a:t>
            </a:r>
            <a:r>
              <a:rPr lang="fr-FR" sz="1800" dirty="0" err="1" smtClean="0"/>
              <a:t>null</a:t>
            </a:r>
            <a:r>
              <a:rPr lang="fr-FR" sz="1800" dirty="0" smtClean="0"/>
              <a:t> </a:t>
            </a:r>
            <a:r>
              <a:rPr lang="fr-FR" sz="1800" dirty="0" err="1" smtClean="0"/>
              <a:t>hypothesis</a:t>
            </a:r>
            <a:r>
              <a:rPr lang="fr-FR" sz="1800" dirty="0" smtClean="0"/>
              <a:t>..</a:t>
            </a:r>
            <a:endParaRPr lang="fr-FR" sz="1800" baseline="-25000" dirty="0"/>
          </a:p>
          <a:p>
            <a:pPr marL="0" indent="0">
              <a:buNone/>
            </a:pPr>
            <a:endParaRPr lang="en-GB" dirty="0" smtClean="0"/>
          </a:p>
          <a:p>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108</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1207248867"/>
              </p:ext>
            </p:extLst>
          </p:nvPr>
        </p:nvGraphicFramePr>
        <p:xfrm>
          <a:off x="2411760" y="2852936"/>
          <a:ext cx="3816424" cy="741680"/>
        </p:xfrm>
        <a:graphic>
          <a:graphicData uri="http://schemas.openxmlformats.org/drawingml/2006/table">
            <a:tbl>
              <a:tblPr firstRow="1" bandRow="1">
                <a:tableStyleId>{5C22544A-7EE6-4342-B048-85BDC9FD1C3A}</a:tableStyleId>
              </a:tblPr>
              <a:tblGrid>
                <a:gridCol w="627380"/>
                <a:gridCol w="830580"/>
                <a:gridCol w="2358464"/>
              </a:tblGrid>
              <a:tr h="370840">
                <a:tc>
                  <a:txBody>
                    <a:bodyPr/>
                    <a:lstStyle/>
                    <a:p>
                      <a:r>
                        <a:rPr lang="fr-FR" b="0" dirty="0" smtClean="0">
                          <a:solidFill>
                            <a:schemeClr val="tx1"/>
                          </a:solidFill>
                        </a:rPr>
                        <a:t>n</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b="0" dirty="0" err="1" smtClean="0">
                          <a:solidFill>
                            <a:schemeClr val="tx1"/>
                          </a:solidFill>
                        </a:rPr>
                        <a:t>Mean</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b="0" dirty="0" smtClean="0">
                          <a:solidFill>
                            <a:schemeClr val="tx1"/>
                          </a:solidFill>
                        </a:rPr>
                        <a:t>Standard</a:t>
                      </a:r>
                      <a:r>
                        <a:rPr lang="fr-FR" b="0" baseline="0" dirty="0" smtClean="0">
                          <a:solidFill>
                            <a:schemeClr val="tx1"/>
                          </a:solidFill>
                        </a:rPr>
                        <a:t> </a:t>
                      </a:r>
                      <a:r>
                        <a:rPr lang="fr-FR" b="0" baseline="0" dirty="0" err="1" smtClean="0">
                          <a:solidFill>
                            <a:schemeClr val="tx1"/>
                          </a:solidFill>
                        </a:rPr>
                        <a:t>Deviation</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fr-FR" dirty="0" smtClean="0">
                          <a:solidFill>
                            <a:schemeClr val="tx1"/>
                          </a:solidFill>
                        </a:rPr>
                        <a:t>500</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dirty="0" smtClean="0">
                          <a:solidFill>
                            <a:schemeClr val="tx1"/>
                          </a:solidFill>
                        </a:rPr>
                        <a:t>23</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fr-FR" dirty="0" smtClean="0">
                          <a:solidFill>
                            <a:schemeClr val="tx1"/>
                          </a:solidFill>
                        </a:rPr>
                        <a:t>3</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4037273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Correlation</a:t>
            </a:r>
            <a:r>
              <a:rPr lang="fr-FR" dirty="0" smtClean="0"/>
              <a:t> Coefficient</a:t>
            </a:r>
            <a:endParaRPr lang="en-GB" dirty="0"/>
          </a:p>
        </p:txBody>
      </p:sp>
      <p:sp>
        <p:nvSpPr>
          <p:cNvPr id="3" name="Espace réservé du contenu 2"/>
          <p:cNvSpPr>
            <a:spLocks noGrp="1"/>
          </p:cNvSpPr>
          <p:nvPr>
            <p:ph idx="1"/>
          </p:nvPr>
        </p:nvSpPr>
        <p:spPr/>
        <p:txBody>
          <a:bodyPr>
            <a:normAutofit lnSpcReduction="10000"/>
          </a:bodyPr>
          <a:lstStyle/>
          <a:p>
            <a:r>
              <a:rPr lang="fr-FR" dirty="0" err="1" smtClean="0"/>
              <a:t>Correlation</a:t>
            </a:r>
            <a:r>
              <a:rPr lang="fr-FR" dirty="0" smtClean="0"/>
              <a:t> Coefficient </a:t>
            </a:r>
            <a:r>
              <a:rPr lang="fr-FR" dirty="0" err="1" smtClean="0"/>
              <a:t>is</a:t>
            </a:r>
            <a:r>
              <a:rPr lang="fr-FR" dirty="0" smtClean="0"/>
              <a:t> a </a:t>
            </a:r>
            <a:r>
              <a:rPr lang="fr-FR" dirty="0" err="1" smtClean="0"/>
              <a:t>measure</a:t>
            </a:r>
            <a:r>
              <a:rPr lang="fr-FR" dirty="0" smtClean="0"/>
              <a:t> of the </a:t>
            </a:r>
            <a:r>
              <a:rPr lang="fr-FR" dirty="0" err="1" smtClean="0"/>
              <a:t>linear</a:t>
            </a:r>
            <a:r>
              <a:rPr lang="fr-FR" dirty="0" smtClean="0"/>
              <a:t> </a:t>
            </a:r>
            <a:r>
              <a:rPr lang="fr-FR" dirty="0" err="1" smtClean="0"/>
              <a:t>correlation</a:t>
            </a:r>
            <a:r>
              <a:rPr lang="fr-FR" dirty="0" smtClean="0"/>
              <a:t> </a:t>
            </a:r>
            <a:r>
              <a:rPr lang="fr-FR" dirty="0" err="1" smtClean="0"/>
              <a:t>between</a:t>
            </a:r>
            <a:r>
              <a:rPr lang="fr-FR" dirty="0" smtClean="0"/>
              <a:t> </a:t>
            </a:r>
            <a:r>
              <a:rPr lang="fr-FR" dirty="0" err="1" smtClean="0"/>
              <a:t>two</a:t>
            </a:r>
            <a:r>
              <a:rPr lang="fr-FR" dirty="0" smtClean="0"/>
              <a:t> variables.</a:t>
            </a:r>
            <a:endParaRPr lang="fr-FR" dirty="0" smtClean="0"/>
          </a:p>
          <a:p>
            <a:endParaRPr lang="fr-FR" dirty="0" smtClean="0"/>
          </a:p>
          <a:p>
            <a:r>
              <a:rPr lang="fr-FR" dirty="0" smtClean="0"/>
              <a:t>This </a:t>
            </a:r>
            <a:r>
              <a:rPr lang="fr-FR" dirty="0" err="1" smtClean="0"/>
              <a:t>measure</a:t>
            </a:r>
            <a:r>
              <a:rPr lang="fr-FR" dirty="0" smtClean="0"/>
              <a:t> </a:t>
            </a:r>
            <a:r>
              <a:rPr lang="fr-FR" dirty="0" err="1" smtClean="0"/>
              <a:t>is</a:t>
            </a:r>
            <a:r>
              <a:rPr lang="fr-FR" dirty="0" smtClean="0"/>
              <a:t> </a:t>
            </a:r>
            <a:r>
              <a:rPr lang="fr-FR" dirty="0" err="1" smtClean="0"/>
              <a:t>used</a:t>
            </a:r>
            <a:r>
              <a:rPr lang="fr-FR" dirty="0" smtClean="0"/>
              <a:t> in </a:t>
            </a:r>
            <a:r>
              <a:rPr lang="fr-FR" dirty="0" err="1" smtClean="0"/>
              <a:t>general</a:t>
            </a:r>
            <a:r>
              <a:rPr lang="fr-FR" dirty="0" smtClean="0"/>
              <a:t> </a:t>
            </a:r>
            <a:r>
              <a:rPr lang="fr-FR" dirty="0" err="1" smtClean="0"/>
              <a:t>used</a:t>
            </a:r>
            <a:r>
              <a:rPr lang="fr-FR" dirty="0" smtClean="0"/>
              <a:t> for </a:t>
            </a:r>
            <a:r>
              <a:rPr lang="fr-FR" dirty="0" err="1" smtClean="0"/>
              <a:t>linear</a:t>
            </a:r>
            <a:r>
              <a:rPr lang="fr-FR" dirty="0" smtClean="0"/>
              <a:t> </a:t>
            </a:r>
            <a:r>
              <a:rPr lang="fr-FR" dirty="0" err="1" smtClean="0"/>
              <a:t>regression</a:t>
            </a:r>
            <a:r>
              <a:rPr lang="fr-FR" dirty="0" smtClean="0"/>
              <a:t>.</a:t>
            </a:r>
            <a:endParaRPr lang="fr-FR" dirty="0"/>
          </a:p>
          <a:p>
            <a:endParaRPr lang="fr-FR" dirty="0"/>
          </a:p>
          <a:p>
            <a:r>
              <a:rPr lang="fr-FR" dirty="0" smtClean="0"/>
              <a:t>The value </a:t>
            </a:r>
            <a:r>
              <a:rPr lang="fr-FR" dirty="0" err="1" smtClean="0"/>
              <a:t>can</a:t>
            </a:r>
            <a:r>
              <a:rPr lang="fr-FR" dirty="0" smtClean="0"/>
              <a:t> </a:t>
            </a:r>
            <a:r>
              <a:rPr lang="fr-FR" dirty="0" err="1" smtClean="0"/>
              <a:t>be</a:t>
            </a:r>
            <a:r>
              <a:rPr lang="fr-FR" dirty="0" smtClean="0"/>
              <a:t> </a:t>
            </a:r>
            <a:r>
              <a:rPr lang="fr-FR" dirty="0" err="1" smtClean="0"/>
              <a:t>between</a:t>
            </a:r>
            <a:r>
              <a:rPr lang="fr-FR" dirty="0" smtClean="0"/>
              <a:t> [-1,1]. </a:t>
            </a:r>
          </a:p>
          <a:p>
            <a:pPr lvl="1"/>
            <a:r>
              <a:rPr lang="fr-FR" dirty="0" smtClean="0"/>
              <a:t>0 </a:t>
            </a:r>
            <a:r>
              <a:rPr lang="fr-FR" dirty="0" err="1" smtClean="0"/>
              <a:t>is</a:t>
            </a:r>
            <a:r>
              <a:rPr lang="fr-FR" dirty="0" smtClean="0"/>
              <a:t> no </a:t>
            </a:r>
            <a:r>
              <a:rPr lang="fr-FR" dirty="0" err="1" smtClean="0"/>
              <a:t>linear</a:t>
            </a:r>
            <a:r>
              <a:rPr lang="fr-FR" dirty="0" smtClean="0"/>
              <a:t> </a:t>
            </a:r>
            <a:r>
              <a:rPr lang="fr-FR" dirty="0" err="1" smtClean="0"/>
              <a:t>correlation</a:t>
            </a:r>
            <a:endParaRPr lang="fr-FR" dirty="0" smtClean="0"/>
          </a:p>
          <a:p>
            <a:pPr lvl="1"/>
            <a:r>
              <a:rPr lang="fr-FR" dirty="0" smtClean="0"/>
              <a:t>- 1 </a:t>
            </a:r>
            <a:r>
              <a:rPr lang="fr-FR" dirty="0" err="1" smtClean="0"/>
              <a:t>is</a:t>
            </a:r>
            <a:r>
              <a:rPr lang="fr-FR" dirty="0" smtClean="0"/>
              <a:t> total </a:t>
            </a:r>
            <a:r>
              <a:rPr lang="fr-FR" dirty="0" err="1" smtClean="0"/>
              <a:t>negative</a:t>
            </a:r>
            <a:r>
              <a:rPr lang="fr-FR" dirty="0" smtClean="0"/>
              <a:t> </a:t>
            </a:r>
            <a:r>
              <a:rPr lang="fr-FR" dirty="0" err="1" smtClean="0"/>
              <a:t>correlation</a:t>
            </a:r>
            <a:endParaRPr lang="fr-FR" dirty="0" smtClean="0"/>
          </a:p>
          <a:p>
            <a:pPr lvl="1"/>
            <a:r>
              <a:rPr lang="fr-FR" dirty="0" smtClean="0"/>
              <a:t>+1 </a:t>
            </a:r>
            <a:r>
              <a:rPr lang="fr-FR" dirty="0" err="1" smtClean="0"/>
              <a:t>is</a:t>
            </a:r>
            <a:r>
              <a:rPr lang="fr-FR" dirty="0" smtClean="0"/>
              <a:t> total positive </a:t>
            </a:r>
            <a:r>
              <a:rPr lang="fr-FR" dirty="0" err="1" smtClean="0"/>
              <a:t>correlation</a:t>
            </a:r>
            <a:endParaRPr lang="fr-FR" dirty="0" smtClean="0"/>
          </a:p>
          <a:p>
            <a:pPr lvl="1"/>
            <a:endParaRPr lang="fr-FR" dirty="0"/>
          </a:p>
          <a:p>
            <a:r>
              <a:rPr lang="fr-FR" dirty="0" err="1"/>
              <a:t>We</a:t>
            </a:r>
            <a:r>
              <a:rPr lang="fr-FR" dirty="0"/>
              <a:t> </a:t>
            </a:r>
            <a:r>
              <a:rPr lang="fr-FR" dirty="0" err="1"/>
              <a:t>can</a:t>
            </a:r>
            <a:r>
              <a:rPr lang="fr-FR" dirty="0"/>
              <a:t> use </a:t>
            </a:r>
            <a:r>
              <a:rPr lang="fr-FR" dirty="0" err="1"/>
              <a:t>it</a:t>
            </a:r>
            <a:r>
              <a:rPr lang="fr-FR" dirty="0"/>
              <a:t>  in XLSTAT:</a:t>
            </a:r>
          </a:p>
          <a:p>
            <a:pPr marL="0" indent="0">
              <a:buNone/>
            </a:pPr>
            <a:r>
              <a:rPr lang="fr-FR" dirty="0">
                <a:solidFill>
                  <a:srgbClr val="00B050"/>
                </a:solidFill>
              </a:rPr>
              <a:t>	</a:t>
            </a:r>
            <a:r>
              <a:rPr lang="fr-FR" dirty="0" err="1" smtClean="0">
                <a:solidFill>
                  <a:srgbClr val="00B050"/>
                </a:solidFill>
              </a:rPr>
              <a:t>Correlation</a:t>
            </a:r>
            <a:r>
              <a:rPr lang="fr-FR" dirty="0" smtClean="0">
                <a:solidFill>
                  <a:srgbClr val="00B050"/>
                </a:solidFill>
              </a:rPr>
              <a:t>/ Association tests </a:t>
            </a:r>
            <a:r>
              <a:rPr lang="fr-FR" dirty="0">
                <a:solidFill>
                  <a:srgbClr val="00B050"/>
                </a:solidFill>
                <a:sym typeface="Wingdings" panose="05000000000000000000" pitchFamily="2" charset="2"/>
              </a:rPr>
              <a:t> </a:t>
            </a:r>
            <a:r>
              <a:rPr lang="fr-FR" dirty="0" err="1" smtClean="0">
                <a:solidFill>
                  <a:srgbClr val="00B050"/>
                </a:solidFill>
                <a:sym typeface="Wingdings" panose="05000000000000000000" pitchFamily="2" charset="2"/>
              </a:rPr>
              <a:t>Correlation</a:t>
            </a:r>
            <a:r>
              <a:rPr lang="fr-FR" dirty="0" smtClean="0">
                <a:solidFill>
                  <a:srgbClr val="00B050"/>
                </a:solidFill>
                <a:sym typeface="Wingdings" panose="05000000000000000000" pitchFamily="2" charset="2"/>
              </a:rPr>
              <a:t> tests</a:t>
            </a:r>
          </a:p>
          <a:p>
            <a:pPr lvl="1"/>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109</a:t>
            </a:fld>
            <a:endParaRPr lang="fr-FR"/>
          </a:p>
        </p:txBody>
      </p:sp>
    </p:spTree>
    <p:extLst>
      <p:ext uri="{BB962C8B-B14F-4D97-AF65-F5344CB8AC3E}">
        <p14:creationId xmlns:p14="http://schemas.microsoft.com/office/powerpoint/2010/main" val="1820468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1/2</a:t>
            </a:r>
            <a:endParaRPr lang="fr-FR" dirty="0"/>
          </a:p>
        </p:txBody>
      </p:sp>
      <p:sp>
        <p:nvSpPr>
          <p:cNvPr id="3" name="Espace réservé du contenu 2"/>
          <p:cNvSpPr>
            <a:spLocks noGrp="1"/>
          </p:cNvSpPr>
          <p:nvPr>
            <p:ph idx="1"/>
          </p:nvPr>
        </p:nvSpPr>
        <p:spPr/>
        <p:txBody>
          <a:bodyPr>
            <a:normAutofit fontScale="92500" lnSpcReduction="10000"/>
          </a:bodyPr>
          <a:lstStyle/>
          <a:p>
            <a:r>
              <a:rPr lang="en-GB" dirty="0" smtClean="0"/>
              <a:t>What are the Descriptive Statistics?</a:t>
            </a:r>
          </a:p>
          <a:p>
            <a:pPr lvl="1"/>
            <a:r>
              <a:rPr lang="en-GB" dirty="0" smtClean="0"/>
              <a:t>According to Weiss (1999), Descriptive Statistics consist of methods for organizing and summarizing information. It includes the construction of graphs, charts, tables and the calculation of various descriptive measures : Mean, variation, percentiles, etc.</a:t>
            </a:r>
          </a:p>
          <a:p>
            <a:endParaRPr lang="en-GB" dirty="0" smtClean="0"/>
          </a:p>
          <a:p>
            <a:r>
              <a:rPr lang="en-GB" dirty="0" smtClean="0"/>
              <a:t>We have to do a difference between two kinds of data</a:t>
            </a:r>
          </a:p>
          <a:p>
            <a:pPr marL="731520" lvl="1" indent="-457200">
              <a:buFont typeface="+mj-lt"/>
              <a:buAutoNum type="arabicPeriod"/>
            </a:pPr>
            <a:r>
              <a:rPr lang="en-GB" dirty="0" smtClean="0"/>
              <a:t>Qualitative Data : are the results of categorizing or describing attributes of a population</a:t>
            </a:r>
          </a:p>
          <a:p>
            <a:pPr lvl="5">
              <a:buFont typeface="Wingdings" panose="05000000000000000000" pitchFamily="2" charset="2"/>
              <a:buChar char="Ø"/>
            </a:pPr>
            <a:r>
              <a:rPr lang="en-GB" dirty="0" smtClean="0"/>
              <a:t>Example: gender, etc.</a:t>
            </a:r>
          </a:p>
          <a:p>
            <a:pPr marL="731520" lvl="1" indent="-457200">
              <a:buFont typeface="+mj-lt"/>
              <a:buAutoNum type="arabicPeriod"/>
            </a:pPr>
            <a:r>
              <a:rPr lang="en-GB" dirty="0" smtClean="0"/>
              <a:t>Quantitative Data : are the results of counting or measuring attributes of a population</a:t>
            </a:r>
          </a:p>
          <a:p>
            <a:pPr lvl="5">
              <a:buFont typeface="Wingdings" panose="05000000000000000000" pitchFamily="2" charset="2"/>
              <a:buChar char="Ø"/>
            </a:pPr>
            <a:r>
              <a:rPr lang="en-GB" dirty="0" smtClean="0"/>
              <a:t>Example: age, grades, etc.</a:t>
            </a:r>
          </a:p>
          <a:p>
            <a:endParaRPr lang="en-GB" dirty="0" smtClean="0"/>
          </a:p>
          <a:p>
            <a:r>
              <a:rPr lang="en-GB" dirty="0" smtClean="0"/>
              <a:t>In this part of the course, we will only focus on the Quantitative Data.</a:t>
            </a:r>
          </a:p>
          <a:p>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11</a:t>
            </a:fld>
            <a:endParaRPr lang="fr-FR"/>
          </a:p>
        </p:txBody>
      </p:sp>
    </p:spTree>
    <p:extLst>
      <p:ext uri="{BB962C8B-B14F-4D97-AF65-F5344CB8AC3E}">
        <p14:creationId xmlns:p14="http://schemas.microsoft.com/office/powerpoint/2010/main" val="78831757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Correlation</a:t>
            </a:r>
            <a:r>
              <a:rPr lang="fr-FR" dirty="0" smtClean="0"/>
              <a:t> Coefficient: </a:t>
            </a:r>
            <a:r>
              <a:rPr lang="fr-FR" dirty="0" err="1" smtClean="0"/>
              <a:t>Example</a:t>
            </a:r>
            <a:endParaRPr lang="en-GB" dirty="0"/>
          </a:p>
        </p:txBody>
      </p:sp>
      <p:sp>
        <p:nvSpPr>
          <p:cNvPr id="3" name="Espace réservé du contenu 2"/>
          <p:cNvSpPr>
            <a:spLocks noGrp="1"/>
          </p:cNvSpPr>
          <p:nvPr>
            <p:ph idx="1"/>
          </p:nvPr>
        </p:nvSpPr>
        <p:spPr/>
        <p:txBody>
          <a:bodyPr>
            <a:normAutofit fontScale="85000" lnSpcReduction="20000"/>
          </a:bodyPr>
          <a:lstStyle/>
          <a:p>
            <a:r>
              <a:rPr lang="fr-FR" dirty="0" smtClean="0"/>
              <a:t>A manager </a:t>
            </a:r>
            <a:r>
              <a:rPr lang="fr-FR" dirty="0" err="1" smtClean="0"/>
              <a:t>wants</a:t>
            </a:r>
            <a:r>
              <a:rPr lang="fr-FR" dirty="0" smtClean="0"/>
              <a:t> to </a:t>
            </a:r>
            <a:r>
              <a:rPr lang="fr-FR" dirty="0" err="1" smtClean="0"/>
              <a:t>calculate</a:t>
            </a:r>
            <a:r>
              <a:rPr lang="fr-FR" dirty="0" smtClean="0"/>
              <a:t> the </a:t>
            </a:r>
            <a:r>
              <a:rPr lang="fr-FR" dirty="0" err="1" smtClean="0"/>
              <a:t>correlation</a:t>
            </a:r>
            <a:r>
              <a:rPr lang="fr-FR" dirty="0" smtClean="0"/>
              <a:t> </a:t>
            </a:r>
            <a:r>
              <a:rPr lang="fr-FR" dirty="0" err="1" smtClean="0"/>
              <a:t>between</a:t>
            </a:r>
            <a:r>
              <a:rPr lang="fr-FR" dirty="0" smtClean="0"/>
              <a:t> the stock </a:t>
            </a:r>
            <a:r>
              <a:rPr lang="fr-FR" dirty="0" err="1" smtClean="0"/>
              <a:t>price</a:t>
            </a:r>
            <a:r>
              <a:rPr lang="fr-FR" dirty="0" smtClean="0"/>
              <a:t> and the sales per </a:t>
            </a:r>
            <a:r>
              <a:rPr lang="fr-FR" dirty="0" err="1" smtClean="0"/>
              <a:t>year</a:t>
            </a:r>
            <a:r>
              <a:rPr lang="fr-FR" dirty="0" smtClean="0"/>
              <a:t> for 5 </a:t>
            </a:r>
            <a:r>
              <a:rPr lang="fr-FR" dirty="0" err="1" smtClean="0"/>
              <a:t>years</a:t>
            </a:r>
            <a:r>
              <a:rPr lang="fr-FR" dirty="0" smtClean="0"/>
              <a:t>.</a:t>
            </a:r>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smtClean="0"/>
          </a:p>
          <a:p>
            <a:r>
              <a:rPr lang="fr-FR" dirty="0" err="1" smtClean="0"/>
              <a:t>We</a:t>
            </a:r>
            <a:r>
              <a:rPr lang="fr-FR" dirty="0" smtClean="0"/>
              <a:t> </a:t>
            </a:r>
            <a:r>
              <a:rPr lang="fr-FR" dirty="0" err="1" smtClean="0"/>
              <a:t>can</a:t>
            </a:r>
            <a:r>
              <a:rPr lang="fr-FR" dirty="0" smtClean="0"/>
              <a:t> </a:t>
            </a:r>
            <a:r>
              <a:rPr lang="fr-FR" dirty="0" err="1" smtClean="0"/>
              <a:t>see</a:t>
            </a:r>
            <a:r>
              <a:rPr lang="fr-FR" dirty="0" smtClean="0"/>
              <a:t> </a:t>
            </a:r>
            <a:r>
              <a:rPr lang="fr-FR" dirty="0" err="1" smtClean="0"/>
              <a:t>that</a:t>
            </a:r>
            <a:r>
              <a:rPr lang="fr-FR" dirty="0" smtClean="0"/>
              <a:t> the </a:t>
            </a:r>
            <a:r>
              <a:rPr lang="fr-FR" dirty="0" err="1" smtClean="0"/>
              <a:t>correlation</a:t>
            </a:r>
            <a:r>
              <a:rPr lang="fr-FR" dirty="0" smtClean="0"/>
              <a:t> </a:t>
            </a:r>
            <a:r>
              <a:rPr lang="fr-FR" dirty="0" err="1" smtClean="0"/>
              <a:t>between</a:t>
            </a:r>
            <a:r>
              <a:rPr lang="fr-FR" dirty="0" smtClean="0"/>
              <a:t> the </a:t>
            </a:r>
            <a:r>
              <a:rPr lang="fr-FR" dirty="0" err="1" smtClean="0"/>
              <a:t>two</a:t>
            </a:r>
            <a:r>
              <a:rPr lang="fr-FR" dirty="0" smtClean="0"/>
              <a:t> variables </a:t>
            </a:r>
            <a:r>
              <a:rPr lang="fr-FR" dirty="0" err="1" smtClean="0"/>
              <a:t>is</a:t>
            </a:r>
            <a:r>
              <a:rPr lang="fr-FR" dirty="0" smtClean="0"/>
              <a:t> </a:t>
            </a:r>
            <a:r>
              <a:rPr lang="fr-FR" dirty="0" err="1" smtClean="0"/>
              <a:t>strong</a:t>
            </a:r>
            <a:r>
              <a:rPr lang="fr-FR" dirty="0" smtClean="0"/>
              <a:t> </a:t>
            </a:r>
            <a:r>
              <a:rPr lang="fr-FR" dirty="0" err="1" smtClean="0"/>
              <a:t>because</a:t>
            </a:r>
            <a:r>
              <a:rPr lang="fr-FR" dirty="0" smtClean="0"/>
              <a:t> </a:t>
            </a:r>
            <a:r>
              <a:rPr lang="fr-FR" dirty="0" err="1" smtClean="0"/>
              <a:t>it</a:t>
            </a:r>
            <a:r>
              <a:rPr lang="fr-FR" dirty="0" smtClean="0"/>
              <a:t> </a:t>
            </a:r>
            <a:r>
              <a:rPr lang="fr-FR" dirty="0" err="1" smtClean="0"/>
              <a:t>is</a:t>
            </a:r>
            <a:r>
              <a:rPr lang="fr-FR" dirty="0" smtClean="0"/>
              <a:t> </a:t>
            </a:r>
            <a:r>
              <a:rPr lang="fr-FR" dirty="0" err="1" smtClean="0"/>
              <a:t>near</a:t>
            </a:r>
            <a:r>
              <a:rPr lang="fr-FR" dirty="0" smtClean="0"/>
              <a:t> 1..</a:t>
            </a:r>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110</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2578308098"/>
              </p:ext>
            </p:extLst>
          </p:nvPr>
        </p:nvGraphicFramePr>
        <p:xfrm>
          <a:off x="1572344" y="2276872"/>
          <a:ext cx="6096000" cy="138176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fr-FR" b="0" dirty="0" err="1" smtClean="0">
                          <a:solidFill>
                            <a:schemeClr val="tx1"/>
                          </a:solidFill>
                        </a:rPr>
                        <a:t>Year</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b="0" dirty="0" smtClean="0">
                          <a:solidFill>
                            <a:schemeClr val="tx1"/>
                          </a:solidFill>
                        </a:rPr>
                        <a:t>1</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b="0" dirty="0" smtClean="0">
                          <a:solidFill>
                            <a:schemeClr val="tx1"/>
                          </a:solidFill>
                        </a:rPr>
                        <a:t>2</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b="0" dirty="0" smtClean="0">
                          <a:solidFill>
                            <a:schemeClr val="tx1"/>
                          </a:solidFill>
                        </a:rPr>
                        <a:t>3</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b="0" dirty="0" smtClean="0">
                          <a:solidFill>
                            <a:schemeClr val="tx1"/>
                          </a:solidFill>
                        </a:rPr>
                        <a:t>4</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b="0" dirty="0" smtClean="0">
                          <a:solidFill>
                            <a:schemeClr val="tx1"/>
                          </a:solidFill>
                        </a:rPr>
                        <a:t>5</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fr-FR" b="0" dirty="0" smtClean="0">
                          <a:solidFill>
                            <a:schemeClr val="tx1"/>
                          </a:solidFill>
                        </a:rPr>
                        <a:t>Sales</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b="0" dirty="0" smtClean="0">
                          <a:solidFill>
                            <a:schemeClr val="tx1"/>
                          </a:solidFill>
                        </a:rPr>
                        <a:t>120</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b="0" dirty="0" smtClean="0">
                          <a:solidFill>
                            <a:schemeClr val="tx1"/>
                          </a:solidFill>
                        </a:rPr>
                        <a:t>155</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b="0" dirty="0" smtClean="0">
                          <a:solidFill>
                            <a:schemeClr val="tx1"/>
                          </a:solidFill>
                        </a:rPr>
                        <a:t>123</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b="0" dirty="0" smtClean="0">
                          <a:solidFill>
                            <a:schemeClr val="tx1"/>
                          </a:solidFill>
                        </a:rPr>
                        <a:t>160</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b="0" dirty="0" smtClean="0">
                          <a:solidFill>
                            <a:schemeClr val="tx1"/>
                          </a:solidFill>
                        </a:rPr>
                        <a:t>178</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fr-FR" b="0" dirty="0" smtClean="0">
                          <a:solidFill>
                            <a:schemeClr val="tx1"/>
                          </a:solidFill>
                        </a:rPr>
                        <a:t>Stock Price</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b="0" dirty="0" smtClean="0">
                          <a:solidFill>
                            <a:schemeClr val="tx1"/>
                          </a:solidFill>
                        </a:rPr>
                        <a:t>12,50</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b="0" dirty="0" smtClean="0">
                          <a:solidFill>
                            <a:schemeClr val="tx1"/>
                          </a:solidFill>
                        </a:rPr>
                        <a:t>13,20</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b="0" dirty="0" smtClean="0">
                          <a:solidFill>
                            <a:schemeClr val="tx1"/>
                          </a:solidFill>
                        </a:rPr>
                        <a:t>12,60</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b="0" dirty="0" smtClean="0">
                          <a:solidFill>
                            <a:schemeClr val="tx1"/>
                          </a:solidFill>
                        </a:rPr>
                        <a:t>13,8</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b="0" dirty="0" smtClean="0">
                          <a:solidFill>
                            <a:schemeClr val="tx1"/>
                          </a:solidFill>
                        </a:rPr>
                        <a:t>15,2</a:t>
                      </a:r>
                      <a:endParaRPr lang="en-GB"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933056"/>
            <a:ext cx="5172075"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65822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XL-STAT: </a:t>
            </a:r>
            <a:r>
              <a:rPr lang="fr-FR" dirty="0" err="1" smtClean="0"/>
              <a:t>Parametric</a:t>
            </a:r>
            <a:r>
              <a:rPr lang="fr-FR" dirty="0" smtClean="0"/>
              <a:t> Tests (1/2)</a:t>
            </a:r>
            <a:endParaRPr lang="en-GB" dirty="0"/>
          </a:p>
        </p:txBody>
      </p:sp>
      <p:sp>
        <p:nvSpPr>
          <p:cNvPr id="3" name="Espace réservé du contenu 2"/>
          <p:cNvSpPr>
            <a:spLocks noGrp="1"/>
          </p:cNvSpPr>
          <p:nvPr>
            <p:ph idx="1"/>
          </p:nvPr>
        </p:nvSpPr>
        <p:spPr/>
        <p:txBody>
          <a:bodyPr>
            <a:normAutofit lnSpcReduction="10000"/>
          </a:bodyPr>
          <a:lstStyle/>
          <a:p>
            <a:r>
              <a:rPr lang="fr-FR" dirty="0"/>
              <a:t>Go in </a:t>
            </a:r>
            <a:r>
              <a:rPr lang="fr-FR" dirty="0">
                <a:solidFill>
                  <a:srgbClr val="00B050"/>
                </a:solidFill>
              </a:rPr>
              <a:t>XLSTAT </a:t>
            </a:r>
            <a:r>
              <a:rPr lang="fr-FR" dirty="0" smtClean="0">
                <a:solidFill>
                  <a:srgbClr val="00B050"/>
                </a:solidFill>
                <a:sym typeface="Wingdings" panose="05000000000000000000" pitchFamily="2" charset="2"/>
              </a:rPr>
              <a:t></a:t>
            </a:r>
            <a:r>
              <a:rPr lang="fr-FR" dirty="0" err="1" smtClean="0">
                <a:solidFill>
                  <a:srgbClr val="00B050"/>
                </a:solidFill>
                <a:sym typeface="Wingdings" panose="05000000000000000000" pitchFamily="2" charset="2"/>
              </a:rPr>
              <a:t>Parametric</a:t>
            </a:r>
            <a:r>
              <a:rPr lang="fr-FR" dirty="0" smtClean="0">
                <a:solidFill>
                  <a:srgbClr val="00B050"/>
                </a:solidFill>
                <a:sym typeface="Wingdings" panose="05000000000000000000" pitchFamily="2" charset="2"/>
              </a:rPr>
              <a:t> tests </a:t>
            </a:r>
            <a:r>
              <a:rPr lang="fr-FR" dirty="0" err="1" smtClean="0">
                <a:solidFill>
                  <a:srgbClr val="00B050"/>
                </a:solidFill>
                <a:sym typeface="Wingdings" panose="05000000000000000000" pitchFamily="2" charset="2"/>
              </a:rPr>
              <a:t>Choose</a:t>
            </a:r>
            <a:r>
              <a:rPr lang="fr-FR" dirty="0" smtClean="0">
                <a:solidFill>
                  <a:srgbClr val="00B050"/>
                </a:solidFill>
                <a:sym typeface="Wingdings" panose="05000000000000000000" pitchFamily="2" charset="2"/>
              </a:rPr>
              <a:t> </a:t>
            </a:r>
            <a:r>
              <a:rPr lang="fr-FR" dirty="0" err="1" smtClean="0">
                <a:solidFill>
                  <a:srgbClr val="00B050"/>
                </a:solidFill>
                <a:sym typeface="Wingdings" panose="05000000000000000000" pitchFamily="2" charset="2"/>
              </a:rPr>
              <a:t>according</a:t>
            </a:r>
            <a:r>
              <a:rPr lang="fr-FR" dirty="0" smtClean="0">
                <a:solidFill>
                  <a:srgbClr val="00B050"/>
                </a:solidFill>
                <a:sym typeface="Wingdings" panose="05000000000000000000" pitchFamily="2" charset="2"/>
              </a:rPr>
              <a:t> to </a:t>
            </a:r>
            <a:r>
              <a:rPr lang="fr-FR" dirty="0" err="1" smtClean="0">
                <a:solidFill>
                  <a:srgbClr val="00B050"/>
                </a:solidFill>
                <a:sym typeface="Wingdings" panose="05000000000000000000" pitchFamily="2" charset="2"/>
              </a:rPr>
              <a:t>your</a:t>
            </a:r>
            <a:r>
              <a:rPr lang="fr-FR" dirty="0" smtClean="0">
                <a:solidFill>
                  <a:srgbClr val="00B050"/>
                </a:solidFill>
                <a:sym typeface="Wingdings" panose="05000000000000000000" pitchFamily="2" charset="2"/>
              </a:rPr>
              <a:t> </a:t>
            </a:r>
            <a:r>
              <a:rPr lang="fr-FR" dirty="0" err="1" smtClean="0">
                <a:solidFill>
                  <a:srgbClr val="00B050"/>
                </a:solidFill>
                <a:sym typeface="Wingdings" panose="05000000000000000000" pitchFamily="2" charset="2"/>
              </a:rPr>
              <a:t>sample</a:t>
            </a:r>
            <a:endParaRPr lang="fr-FR" dirty="0">
              <a:solidFill>
                <a:srgbClr val="00B050"/>
              </a:solidFill>
              <a:sym typeface="Wingdings" panose="05000000000000000000" pitchFamily="2" charset="2"/>
            </a:endParaRPr>
          </a:p>
          <a:p>
            <a:endParaRPr lang="fr-FR" b="1" dirty="0">
              <a:sym typeface="Wingdings" panose="05000000000000000000" pitchFamily="2" charset="2"/>
            </a:endParaRPr>
          </a:p>
          <a:p>
            <a:r>
              <a:rPr lang="fr-FR" dirty="0" smtClean="0">
                <a:sym typeface="Wingdings" panose="05000000000000000000" pitchFamily="2" charset="2"/>
              </a:rPr>
              <a:t>For </a:t>
            </a:r>
            <a:r>
              <a:rPr lang="fr-FR" dirty="0" err="1" smtClean="0">
                <a:sym typeface="Wingdings" panose="05000000000000000000" pitchFamily="2" charset="2"/>
              </a:rPr>
              <a:t>every</a:t>
            </a:r>
            <a:r>
              <a:rPr lang="fr-FR" dirty="0" smtClean="0">
                <a:sym typeface="Wingdings" panose="05000000000000000000" pitchFamily="2" charset="2"/>
              </a:rPr>
              <a:t> </a:t>
            </a:r>
            <a:r>
              <a:rPr lang="fr-FR" dirty="0" err="1" smtClean="0">
                <a:sym typeface="Wingdings" panose="05000000000000000000" pitchFamily="2" charset="2"/>
              </a:rPr>
              <a:t>Parametric</a:t>
            </a:r>
            <a:r>
              <a:rPr lang="fr-FR" dirty="0" smtClean="0">
                <a:sym typeface="Wingdings" panose="05000000000000000000" pitchFamily="2" charset="2"/>
              </a:rPr>
              <a:t> tests:</a:t>
            </a:r>
          </a:p>
          <a:p>
            <a:pPr lvl="1"/>
            <a:r>
              <a:rPr lang="fr-FR" dirty="0" smtClean="0">
                <a:sym typeface="Wingdings" panose="05000000000000000000" pitchFamily="2" charset="2"/>
              </a:rPr>
              <a:t>In</a:t>
            </a:r>
            <a:r>
              <a:rPr lang="fr-FR" dirty="0">
                <a:sym typeface="Wingdings" panose="05000000000000000000" pitchFamily="2" charset="2"/>
              </a:rPr>
              <a:t>  « General »  Tab </a:t>
            </a:r>
            <a:r>
              <a:rPr lang="fr-FR" dirty="0">
                <a:sym typeface="Wingdings" panose="05000000000000000000" pitchFamily="2" charset="2"/>
              </a:rPr>
              <a:t>:Select </a:t>
            </a:r>
            <a:r>
              <a:rPr lang="fr-FR" dirty="0" err="1">
                <a:sym typeface="Wingdings" panose="05000000000000000000" pitchFamily="2" charset="2"/>
              </a:rPr>
              <a:t>your</a:t>
            </a:r>
            <a:r>
              <a:rPr lang="fr-FR" dirty="0">
                <a:sym typeface="Wingdings" panose="05000000000000000000" pitchFamily="2" charset="2"/>
              </a:rPr>
              <a:t> data on « </a:t>
            </a:r>
            <a:r>
              <a:rPr lang="fr-FR" dirty="0" err="1">
                <a:sym typeface="Wingdings" panose="05000000000000000000" pitchFamily="2" charset="2"/>
              </a:rPr>
              <a:t>Sample</a:t>
            </a:r>
            <a:r>
              <a:rPr lang="fr-FR" dirty="0">
                <a:sym typeface="Wingdings" panose="05000000000000000000" pitchFamily="2" charset="2"/>
              </a:rPr>
              <a:t>» </a:t>
            </a:r>
          </a:p>
          <a:p>
            <a:pPr lvl="1"/>
            <a:r>
              <a:rPr lang="fr-FR" dirty="0">
                <a:sym typeface="Wingdings" panose="05000000000000000000" pitchFamily="2" charset="2"/>
              </a:rPr>
              <a:t>Select the format of </a:t>
            </a:r>
            <a:r>
              <a:rPr lang="fr-FR" dirty="0" err="1">
                <a:sym typeface="Wingdings" panose="05000000000000000000" pitchFamily="2" charset="2"/>
              </a:rPr>
              <a:t>your</a:t>
            </a:r>
            <a:r>
              <a:rPr lang="fr-FR" dirty="0">
                <a:sym typeface="Wingdings" panose="05000000000000000000" pitchFamily="2" charset="2"/>
              </a:rPr>
              <a:t> data.</a:t>
            </a:r>
          </a:p>
          <a:p>
            <a:pPr lvl="1"/>
            <a:r>
              <a:rPr lang="fr-FR" dirty="0">
                <a:sym typeface="Wingdings" panose="05000000000000000000" pitchFamily="2" charset="2"/>
              </a:rPr>
              <a:t>In Tests: select </a:t>
            </a:r>
            <a:r>
              <a:rPr lang="fr-FR" dirty="0" err="1">
                <a:sym typeface="Wingdings" panose="05000000000000000000" pitchFamily="2" charset="2"/>
              </a:rPr>
              <a:t>what</a:t>
            </a:r>
            <a:r>
              <a:rPr lang="fr-FR" dirty="0">
                <a:sym typeface="Wingdings" panose="05000000000000000000" pitchFamily="2" charset="2"/>
              </a:rPr>
              <a:t> tests fit </a:t>
            </a:r>
            <a:r>
              <a:rPr lang="fr-FR" dirty="0" err="1">
                <a:sym typeface="Wingdings" panose="05000000000000000000" pitchFamily="2" charset="2"/>
              </a:rPr>
              <a:t>you</a:t>
            </a:r>
            <a:endParaRPr lang="fr-FR" dirty="0">
              <a:sym typeface="Wingdings" panose="05000000000000000000" pitchFamily="2" charset="2"/>
            </a:endParaRPr>
          </a:p>
          <a:p>
            <a:pPr lvl="1"/>
            <a:r>
              <a:rPr lang="fr-FR" dirty="0">
                <a:sym typeface="Wingdings" panose="05000000000000000000" pitchFamily="2" charset="2"/>
              </a:rPr>
              <a:t>Select </a:t>
            </a:r>
            <a:r>
              <a:rPr lang="fr-FR" dirty="0" err="1">
                <a:sym typeface="Wingdings" panose="05000000000000000000" pitchFamily="2" charset="2"/>
              </a:rPr>
              <a:t>where</a:t>
            </a:r>
            <a:r>
              <a:rPr lang="fr-FR" dirty="0">
                <a:sym typeface="Wingdings" panose="05000000000000000000" pitchFamily="2" charset="2"/>
              </a:rPr>
              <a:t> </a:t>
            </a:r>
            <a:r>
              <a:rPr lang="fr-FR" dirty="0" err="1">
                <a:sym typeface="Wingdings" panose="05000000000000000000" pitchFamily="2" charset="2"/>
              </a:rPr>
              <a:t>you</a:t>
            </a:r>
            <a:r>
              <a:rPr lang="fr-FR" dirty="0">
                <a:sym typeface="Wingdings" panose="05000000000000000000" pitchFamily="2" charset="2"/>
              </a:rPr>
              <a:t> </a:t>
            </a:r>
            <a:r>
              <a:rPr lang="fr-FR" sz="2100" dirty="0" err="1">
                <a:sym typeface="Wingdings" panose="05000000000000000000" pitchFamily="2" charset="2"/>
              </a:rPr>
              <a:t>want</a:t>
            </a:r>
            <a:r>
              <a:rPr lang="fr-FR" sz="2100" dirty="0">
                <a:sym typeface="Wingdings" panose="05000000000000000000" pitchFamily="2" charset="2"/>
              </a:rPr>
              <a:t> </a:t>
            </a:r>
            <a:r>
              <a:rPr lang="fr-FR" sz="2100" dirty="0" smtClean="0">
                <a:sym typeface="Wingdings" panose="05000000000000000000" pitchFamily="2" charset="2"/>
              </a:rPr>
              <a:t>the </a:t>
            </a:r>
            <a:r>
              <a:rPr lang="fr-FR" sz="2100" dirty="0">
                <a:sym typeface="Wingdings" panose="05000000000000000000" pitchFamily="2" charset="2"/>
              </a:rPr>
              <a:t>tests </a:t>
            </a:r>
            <a:r>
              <a:rPr lang="fr-FR" sz="2100" dirty="0" smtClean="0">
                <a:sym typeface="Wingdings" panose="05000000000000000000" pitchFamily="2" charset="2"/>
              </a:rPr>
              <a:t>: </a:t>
            </a:r>
            <a:r>
              <a:rPr lang="fr-FR" sz="2100" dirty="0">
                <a:sym typeface="Wingdings" panose="05000000000000000000" pitchFamily="2" charset="2"/>
              </a:rPr>
              <a:t>Range, </a:t>
            </a:r>
            <a:r>
              <a:rPr lang="fr-FR" sz="2100" dirty="0" err="1">
                <a:sym typeface="Wingdings" panose="05000000000000000000" pitchFamily="2" charset="2"/>
              </a:rPr>
              <a:t>Sheet</a:t>
            </a:r>
            <a:r>
              <a:rPr lang="fr-FR" sz="2100" dirty="0">
                <a:sym typeface="Wingdings" panose="05000000000000000000" pitchFamily="2" charset="2"/>
              </a:rPr>
              <a:t> or </a:t>
            </a:r>
            <a:r>
              <a:rPr lang="fr-FR" sz="2100" dirty="0" err="1">
                <a:sym typeface="Wingdings" panose="05000000000000000000" pitchFamily="2" charset="2"/>
              </a:rPr>
              <a:t>workbook</a:t>
            </a:r>
            <a:r>
              <a:rPr lang="fr-FR" sz="2100" dirty="0">
                <a:sym typeface="Wingdings" panose="05000000000000000000" pitchFamily="2" charset="2"/>
              </a:rPr>
              <a:t> </a:t>
            </a:r>
          </a:p>
          <a:p>
            <a:endParaRPr lang="fr-FR" dirty="0" smtClean="0">
              <a:sym typeface="Wingdings" panose="05000000000000000000" pitchFamily="2" charset="2"/>
            </a:endParaRPr>
          </a:p>
          <a:p>
            <a:pPr marL="182880" lvl="1"/>
            <a:r>
              <a:rPr lang="fr-FR" sz="2400" dirty="0">
                <a:sym typeface="Wingdings" panose="05000000000000000000" pitchFamily="2" charset="2"/>
              </a:rPr>
              <a:t>In  « Options »  Tab :</a:t>
            </a:r>
          </a:p>
          <a:p>
            <a:pPr lvl="1"/>
            <a:r>
              <a:rPr lang="fr-FR" dirty="0" smtClean="0">
                <a:sym typeface="Wingdings" panose="05000000000000000000" pitchFamily="2" charset="2"/>
              </a:rPr>
              <a:t>Alternative </a:t>
            </a:r>
            <a:r>
              <a:rPr lang="fr-FR" dirty="0" err="1" smtClean="0">
                <a:sym typeface="Wingdings" panose="05000000000000000000" pitchFamily="2" charset="2"/>
              </a:rPr>
              <a:t>Hypothesis</a:t>
            </a:r>
            <a:r>
              <a:rPr lang="fr-FR" dirty="0" smtClean="0">
                <a:sym typeface="Wingdings" panose="05000000000000000000" pitchFamily="2" charset="2"/>
              </a:rPr>
              <a:t>: </a:t>
            </a:r>
            <a:r>
              <a:rPr lang="fr-FR" dirty="0" err="1" smtClean="0">
                <a:sym typeface="Wingdings" panose="05000000000000000000" pitchFamily="2" charset="2"/>
              </a:rPr>
              <a:t>choose</a:t>
            </a:r>
            <a:r>
              <a:rPr lang="fr-FR" dirty="0" smtClean="0">
                <a:sym typeface="Wingdings" panose="05000000000000000000" pitchFamily="2" charset="2"/>
              </a:rPr>
              <a:t> </a:t>
            </a:r>
            <a:r>
              <a:rPr lang="fr-FR" dirty="0" err="1" smtClean="0">
                <a:sym typeface="Wingdings" panose="05000000000000000000" pitchFamily="2" charset="2"/>
              </a:rPr>
              <a:t>what</a:t>
            </a:r>
            <a:r>
              <a:rPr lang="fr-FR" dirty="0" smtClean="0">
                <a:sym typeface="Wingdings" panose="05000000000000000000" pitchFamily="2" charset="2"/>
              </a:rPr>
              <a:t> </a:t>
            </a:r>
            <a:r>
              <a:rPr lang="fr-FR" dirty="0" err="1" smtClean="0">
                <a:sym typeface="Wingdings" panose="05000000000000000000" pitchFamily="2" charset="2"/>
              </a:rPr>
              <a:t>fits</a:t>
            </a:r>
            <a:r>
              <a:rPr lang="fr-FR" dirty="0" smtClean="0">
                <a:sym typeface="Wingdings" panose="05000000000000000000" pitchFamily="2" charset="2"/>
              </a:rPr>
              <a:t> </a:t>
            </a:r>
            <a:r>
              <a:rPr lang="fr-FR" dirty="0" err="1" smtClean="0">
                <a:sym typeface="Wingdings" panose="05000000000000000000" pitchFamily="2" charset="2"/>
              </a:rPr>
              <a:t>you</a:t>
            </a:r>
            <a:r>
              <a:rPr lang="fr-FR" dirty="0" smtClean="0">
                <a:sym typeface="Wingdings" panose="05000000000000000000" pitchFamily="2" charset="2"/>
              </a:rPr>
              <a:t>.</a:t>
            </a:r>
          </a:p>
          <a:p>
            <a:pPr lvl="1"/>
            <a:r>
              <a:rPr lang="fr-FR" dirty="0" smtClean="0">
                <a:sym typeface="Wingdings" panose="05000000000000000000" pitchFamily="2" charset="2"/>
              </a:rPr>
              <a:t>The </a:t>
            </a:r>
            <a:r>
              <a:rPr lang="fr-FR" dirty="0" err="1" smtClean="0">
                <a:sym typeface="Wingdings" panose="05000000000000000000" pitchFamily="2" charset="2"/>
              </a:rPr>
              <a:t>significance</a:t>
            </a:r>
            <a:r>
              <a:rPr lang="fr-FR" dirty="0" smtClean="0">
                <a:sym typeface="Wingdings" panose="05000000000000000000" pitchFamily="2" charset="2"/>
              </a:rPr>
              <a:t> </a:t>
            </a:r>
            <a:r>
              <a:rPr lang="fr-FR" dirty="0" err="1" smtClean="0">
                <a:sym typeface="Wingdings" panose="05000000000000000000" pitchFamily="2" charset="2"/>
              </a:rPr>
              <a:t>level</a:t>
            </a:r>
            <a:r>
              <a:rPr lang="fr-FR" dirty="0" smtClean="0">
                <a:sym typeface="Wingdings" panose="05000000000000000000" pitchFamily="2" charset="2"/>
              </a:rPr>
              <a:t> </a:t>
            </a:r>
            <a:r>
              <a:rPr lang="fr-FR" dirty="0" err="1" smtClean="0">
                <a:sym typeface="Wingdings" panose="05000000000000000000" pitchFamily="2" charset="2"/>
              </a:rPr>
              <a:t>is</a:t>
            </a:r>
            <a:r>
              <a:rPr lang="fr-FR" dirty="0" smtClean="0">
                <a:sym typeface="Wingdings" panose="05000000000000000000" pitchFamily="2" charset="2"/>
              </a:rPr>
              <a:t> 5% </a:t>
            </a:r>
            <a:r>
              <a:rPr lang="fr-FR" dirty="0" err="1" smtClean="0">
                <a:sym typeface="Wingdings" panose="05000000000000000000" pitchFamily="2" charset="2"/>
              </a:rPr>
              <a:t>most</a:t>
            </a:r>
            <a:r>
              <a:rPr lang="fr-FR" dirty="0" smtClean="0">
                <a:sym typeface="Wingdings" panose="05000000000000000000" pitchFamily="2" charset="2"/>
              </a:rPr>
              <a:t> all the time.</a:t>
            </a:r>
          </a:p>
          <a:p>
            <a:pPr lvl="1"/>
            <a:r>
              <a:rPr lang="fr-FR" dirty="0" smtClean="0">
                <a:sym typeface="Wingdings" panose="05000000000000000000" pitchFamily="2" charset="2"/>
              </a:rPr>
              <a:t>Check </a:t>
            </a:r>
            <a:r>
              <a:rPr lang="fr-FR" dirty="0" err="1" smtClean="0">
                <a:sym typeface="Wingdings" panose="05000000000000000000" pitchFamily="2" charset="2"/>
              </a:rPr>
              <a:t>Asymptotic</a:t>
            </a:r>
            <a:r>
              <a:rPr lang="fr-FR" dirty="0" smtClean="0">
                <a:sym typeface="Wingdings" panose="05000000000000000000" pitchFamily="2" charset="2"/>
              </a:rPr>
              <a:t> p-value</a:t>
            </a:r>
            <a:endParaRPr lang="fr-FR" dirty="0" smtClean="0">
              <a:sym typeface="Wingdings" panose="05000000000000000000" pitchFamily="2" charset="2"/>
            </a:endParaRPr>
          </a:p>
          <a:p>
            <a:pPr marL="274320" lvl="1" indent="0">
              <a:buNone/>
            </a:pPr>
            <a:endParaRPr lang="fr-FR" dirty="0">
              <a:sym typeface="Wingdings" panose="05000000000000000000" pitchFamily="2" charset="2"/>
            </a:endParaRPr>
          </a:p>
          <a:p>
            <a:pPr lvl="1"/>
            <a:endParaRPr lang="fr-FR" sz="2100" dirty="0" smtClean="0">
              <a:sym typeface="Wingdings" panose="05000000000000000000" pitchFamily="2" charset="2"/>
            </a:endParaRPr>
          </a:p>
          <a:p>
            <a:pPr marL="274320" lvl="1" indent="0">
              <a:buNone/>
            </a:pPr>
            <a:endParaRPr lang="fr-FR" sz="2100" dirty="0">
              <a:sym typeface="Wingdings" panose="05000000000000000000" pitchFamily="2" charset="2"/>
            </a:endParaRPr>
          </a:p>
          <a:p>
            <a:pPr lvl="2"/>
            <a:endParaRPr lang="fr-FR" sz="2400" dirty="0">
              <a:sym typeface="Wingdings" panose="05000000000000000000" pitchFamily="2" charset="2"/>
            </a:endParaRPr>
          </a:p>
          <a:p>
            <a:pPr marL="0" indent="0">
              <a:buNone/>
            </a:pPr>
            <a:endParaRPr lang="en-GB"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111</a:t>
            </a:fld>
            <a:endParaRPr lang="fr-FR"/>
          </a:p>
        </p:txBody>
      </p:sp>
    </p:spTree>
    <p:extLst>
      <p:ext uri="{BB962C8B-B14F-4D97-AF65-F5344CB8AC3E}">
        <p14:creationId xmlns:p14="http://schemas.microsoft.com/office/powerpoint/2010/main" val="27152160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XL-STAT: </a:t>
            </a:r>
            <a:r>
              <a:rPr lang="fr-FR" dirty="0" err="1" smtClean="0"/>
              <a:t>Parametric</a:t>
            </a:r>
            <a:r>
              <a:rPr lang="fr-FR" dirty="0" smtClean="0"/>
              <a:t> Tests </a:t>
            </a:r>
            <a:r>
              <a:rPr lang="fr-FR" dirty="0" smtClean="0"/>
              <a:t>(2/2</a:t>
            </a:r>
            <a:r>
              <a:rPr lang="fr-FR" dirty="0" smtClean="0"/>
              <a:t>)</a:t>
            </a:r>
            <a:endParaRPr lang="en-GB" dirty="0"/>
          </a:p>
        </p:txBody>
      </p:sp>
      <p:sp>
        <p:nvSpPr>
          <p:cNvPr id="3" name="Espace réservé du contenu 2"/>
          <p:cNvSpPr>
            <a:spLocks noGrp="1"/>
          </p:cNvSpPr>
          <p:nvPr>
            <p:ph idx="1"/>
          </p:nvPr>
        </p:nvSpPr>
        <p:spPr/>
        <p:txBody>
          <a:bodyPr>
            <a:normAutofit/>
          </a:bodyPr>
          <a:lstStyle/>
          <a:p>
            <a:pPr marL="285750" lvl="2">
              <a:buSzPct val="85000"/>
            </a:pPr>
            <a:r>
              <a:rPr lang="en-GB" sz="2400" dirty="0" smtClean="0">
                <a:sym typeface="Wingdings" panose="05000000000000000000" pitchFamily="2" charset="2"/>
              </a:rPr>
              <a:t>In « Outputs » Tab:</a:t>
            </a:r>
          </a:p>
          <a:p>
            <a:pPr marL="560070" lvl="3">
              <a:buSzPct val="85000"/>
            </a:pPr>
            <a:r>
              <a:rPr lang="en-GB" sz="2400" dirty="0" smtClean="0">
                <a:sym typeface="Wingdings" panose="05000000000000000000" pitchFamily="2" charset="2"/>
              </a:rPr>
              <a:t>As you can see you can have also the Descriptive Statistics, Confidence interval, Detailed Results, Summary of comparisons, </a:t>
            </a:r>
            <a:r>
              <a:rPr lang="en-GB" sz="2400" dirty="0" err="1" smtClean="0">
                <a:sym typeface="Wingdings" panose="05000000000000000000" pitchFamily="2" charset="2"/>
              </a:rPr>
              <a:t>etc</a:t>
            </a:r>
            <a:endParaRPr lang="en-GB" sz="2400" dirty="0" smtClean="0">
              <a:sym typeface="Wingdings" panose="05000000000000000000" pitchFamily="2" charset="2"/>
            </a:endParaRPr>
          </a:p>
          <a:p>
            <a:pPr marL="548640" lvl="2" indent="0">
              <a:buNone/>
            </a:pPr>
            <a:endParaRPr lang="en-GB" dirty="0" smtClean="0">
              <a:sym typeface="Wingdings" panose="05000000000000000000" pitchFamily="2" charset="2"/>
            </a:endParaRPr>
          </a:p>
          <a:p>
            <a:pPr marL="285750" lvl="2">
              <a:buSzPct val="85000"/>
            </a:pPr>
            <a:r>
              <a:rPr lang="en-GB" sz="2400" dirty="0" smtClean="0">
                <a:sym typeface="Wingdings" panose="05000000000000000000" pitchFamily="2" charset="2"/>
              </a:rPr>
              <a:t>In « Charts » Tab:</a:t>
            </a:r>
          </a:p>
          <a:p>
            <a:pPr marL="560070" lvl="3">
              <a:buSzPct val="85000"/>
            </a:pPr>
            <a:r>
              <a:rPr lang="en-GB" sz="2400" dirty="0" smtClean="0">
                <a:sym typeface="Wingdings" panose="05000000000000000000" pitchFamily="2" charset="2"/>
              </a:rPr>
              <a:t>You can select the kind of chart you want..</a:t>
            </a:r>
          </a:p>
          <a:p>
            <a:pPr marL="560070" lvl="3">
              <a:buSzPct val="85000"/>
            </a:pPr>
            <a:endParaRPr lang="en-GB" sz="2400" dirty="0" smtClean="0">
              <a:sym typeface="Wingdings" panose="05000000000000000000" pitchFamily="2" charset="2"/>
            </a:endParaRPr>
          </a:p>
          <a:p>
            <a:pPr marL="560070" lvl="3">
              <a:buSzPct val="85000"/>
            </a:pPr>
            <a:endParaRPr lang="en-GB" dirty="0" smtClean="0">
              <a:sym typeface="Wingdings" panose="05000000000000000000" pitchFamily="2" charset="2"/>
            </a:endParaRPr>
          </a:p>
          <a:p>
            <a:r>
              <a:rPr lang="en-GB" dirty="0" smtClean="0">
                <a:sym typeface="Wingdings" panose="05000000000000000000" pitchFamily="2" charset="2"/>
              </a:rPr>
              <a:t>Then you click on OK and the tests will appear.</a:t>
            </a:r>
          </a:p>
          <a:p>
            <a:pPr marL="0" indent="0">
              <a:buNone/>
            </a:pPr>
            <a:endParaRPr lang="en-GB"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112</a:t>
            </a:fld>
            <a:endParaRPr lang="fr-FR"/>
          </a:p>
        </p:txBody>
      </p:sp>
    </p:spTree>
    <p:extLst>
      <p:ext uri="{BB962C8B-B14F-4D97-AF65-F5344CB8AC3E}">
        <p14:creationId xmlns:p14="http://schemas.microsoft.com/office/powerpoint/2010/main" val="124206896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ANOVA: </a:t>
            </a:r>
            <a:r>
              <a:rPr lang="fr-FR" dirty="0" err="1" smtClean="0"/>
              <a:t>Definition</a:t>
            </a:r>
            <a:endParaRPr lang="fr-FR" dirty="0"/>
          </a:p>
        </p:txBody>
      </p:sp>
      <p:sp>
        <p:nvSpPr>
          <p:cNvPr id="3" name="Espace réservé du contenu 2"/>
          <p:cNvSpPr>
            <a:spLocks noGrp="1"/>
          </p:cNvSpPr>
          <p:nvPr>
            <p:ph idx="1"/>
          </p:nvPr>
        </p:nvSpPr>
        <p:spPr/>
        <p:txBody>
          <a:bodyPr>
            <a:normAutofit fontScale="92500" lnSpcReduction="10000"/>
          </a:bodyPr>
          <a:lstStyle/>
          <a:p>
            <a:r>
              <a:rPr lang="en-GB" dirty="0" smtClean="0"/>
              <a:t>Analysis of Variance (ANOVA) is a statistical method used to test differences between two or more means.</a:t>
            </a:r>
          </a:p>
          <a:p>
            <a:endParaRPr lang="en-GB" dirty="0" smtClean="0"/>
          </a:p>
          <a:p>
            <a:r>
              <a:rPr lang="en-GB" dirty="0" smtClean="0"/>
              <a:t>ANOVA is a method for testing differences among means by analysing variance.</a:t>
            </a:r>
          </a:p>
          <a:p>
            <a:endParaRPr lang="en-GB" dirty="0" smtClean="0"/>
          </a:p>
          <a:p>
            <a:r>
              <a:rPr lang="en-GB" dirty="0" smtClean="0"/>
              <a:t>ANOVA tests the non-specific null hypothesis that all the population means are equal.</a:t>
            </a:r>
          </a:p>
          <a:p>
            <a:endParaRPr lang="en-GB" dirty="0" smtClean="0"/>
          </a:p>
          <a:p>
            <a:r>
              <a:rPr lang="en-GB" dirty="0" smtClean="0"/>
              <a:t>If the null hypothesis is rejected that means at least one population mean is different from at least one other mean.</a:t>
            </a:r>
          </a:p>
          <a:p>
            <a:endParaRPr lang="en-GB" dirty="0" smtClean="0"/>
          </a:p>
          <a:p>
            <a:r>
              <a:rPr lang="en-GB" dirty="0" smtClean="0"/>
              <a:t>Limitation: ANOVA does not give you what mean is different</a:t>
            </a:r>
            <a:r>
              <a:rPr lang="fr-FR" dirty="0" smtClean="0"/>
              <a:t>.</a:t>
            </a:r>
            <a:endParaRPr lang="fr-FR" dirty="0" smtClean="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113</a:t>
            </a:fld>
            <a:endParaRPr lang="fr-FR"/>
          </a:p>
        </p:txBody>
      </p:sp>
    </p:spTree>
    <p:extLst>
      <p:ext uri="{BB962C8B-B14F-4D97-AF65-F5344CB8AC3E}">
        <p14:creationId xmlns:p14="http://schemas.microsoft.com/office/powerpoint/2010/main" val="55660862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ANOVA: a One-</a:t>
            </a:r>
            <a:r>
              <a:rPr lang="fr-FR" dirty="0" err="1" smtClean="0"/>
              <a:t>Way</a:t>
            </a:r>
            <a:r>
              <a:rPr lang="fr-FR" dirty="0" smtClean="0"/>
              <a:t> ANOVA</a:t>
            </a:r>
            <a:endParaRPr lang="fr-FR" dirty="0"/>
          </a:p>
        </p:txBody>
      </p:sp>
      <p:sp>
        <p:nvSpPr>
          <p:cNvPr id="3" name="Espace réservé du contenu 2"/>
          <p:cNvSpPr>
            <a:spLocks noGrp="1"/>
          </p:cNvSpPr>
          <p:nvPr>
            <p:ph idx="1"/>
          </p:nvPr>
        </p:nvSpPr>
        <p:spPr/>
        <p:txBody>
          <a:bodyPr/>
          <a:lstStyle/>
          <a:p>
            <a:r>
              <a:rPr lang="fr-FR" dirty="0" smtClean="0"/>
              <a:t>It compares </a:t>
            </a:r>
            <a:r>
              <a:rPr lang="fr-FR" dirty="0" err="1" smtClean="0"/>
              <a:t>three</a:t>
            </a:r>
            <a:r>
              <a:rPr lang="fr-FR" dirty="0" smtClean="0"/>
              <a:t> or more </a:t>
            </a:r>
            <a:r>
              <a:rPr lang="fr-FR" dirty="0" err="1" smtClean="0"/>
              <a:t>unmatched</a:t>
            </a:r>
            <a:r>
              <a:rPr lang="fr-FR" dirty="0" smtClean="0"/>
              <a:t> groups </a:t>
            </a:r>
            <a:r>
              <a:rPr lang="fr-FR" dirty="0" err="1" smtClean="0"/>
              <a:t>when</a:t>
            </a:r>
            <a:r>
              <a:rPr lang="fr-FR" dirty="0" smtClean="0"/>
              <a:t> data are </a:t>
            </a:r>
            <a:r>
              <a:rPr lang="fr-FR" dirty="0" err="1" smtClean="0"/>
              <a:t>categorized</a:t>
            </a:r>
            <a:r>
              <a:rPr lang="fr-FR" dirty="0" smtClean="0"/>
              <a:t> in one </a:t>
            </a:r>
            <a:r>
              <a:rPr lang="fr-FR" dirty="0" err="1" smtClean="0"/>
              <a:t>way</a:t>
            </a:r>
            <a:r>
              <a:rPr lang="fr-FR" dirty="0" smtClean="0"/>
              <a:t>.</a:t>
            </a:r>
          </a:p>
          <a:p>
            <a:endParaRPr lang="fr-FR" dirty="0" smtClean="0"/>
          </a:p>
          <a:p>
            <a:r>
              <a:rPr lang="fr-FR" dirty="0" smtClean="0"/>
              <a:t>The </a:t>
            </a:r>
            <a:r>
              <a:rPr lang="fr-FR" dirty="0" err="1" smtClean="0"/>
              <a:t>null</a:t>
            </a:r>
            <a:r>
              <a:rPr lang="fr-FR" dirty="0" smtClean="0"/>
              <a:t> </a:t>
            </a:r>
            <a:r>
              <a:rPr lang="fr-FR" dirty="0" err="1" smtClean="0"/>
              <a:t>Hypothesis</a:t>
            </a:r>
            <a:r>
              <a:rPr lang="fr-FR" dirty="0" smtClean="0"/>
              <a:t> </a:t>
            </a:r>
            <a:r>
              <a:rPr lang="fr-FR" dirty="0" err="1" smtClean="0"/>
              <a:t>is</a:t>
            </a:r>
            <a:r>
              <a:rPr lang="fr-FR" dirty="0" smtClean="0"/>
              <a:t> H</a:t>
            </a:r>
            <a:r>
              <a:rPr lang="fr-FR" baseline="-25000" dirty="0" smtClean="0"/>
              <a:t>0</a:t>
            </a:r>
            <a:r>
              <a:rPr lang="fr-FR" dirty="0" smtClean="0"/>
              <a:t>, m1 = m2 =…=</a:t>
            </a:r>
            <a:r>
              <a:rPr lang="fr-FR" dirty="0" err="1" smtClean="0"/>
              <a:t>mk</a:t>
            </a:r>
            <a:endParaRPr lang="fr-FR" dirty="0" smtClean="0"/>
          </a:p>
          <a:p>
            <a:endParaRPr lang="fr-FR" dirty="0" smtClean="0"/>
          </a:p>
          <a:p>
            <a:r>
              <a:rPr lang="fr-FR" dirty="0" smtClean="0"/>
              <a:t>Y </a:t>
            </a:r>
            <a:r>
              <a:rPr lang="fr-FR" dirty="0" err="1" smtClean="0"/>
              <a:t>is</a:t>
            </a:r>
            <a:r>
              <a:rPr lang="fr-FR" dirty="0" smtClean="0"/>
              <a:t> the quantitative variable</a:t>
            </a:r>
          </a:p>
          <a:p>
            <a:r>
              <a:rPr lang="fr-FR" dirty="0" smtClean="0"/>
              <a:t>X </a:t>
            </a:r>
            <a:r>
              <a:rPr lang="fr-FR" dirty="0" err="1" smtClean="0"/>
              <a:t>is</a:t>
            </a:r>
            <a:r>
              <a:rPr lang="fr-FR" dirty="0" smtClean="0"/>
              <a:t> the factor, qualitative variable </a:t>
            </a:r>
            <a:r>
              <a:rPr lang="fr-FR" dirty="0" err="1" smtClean="0"/>
              <a:t>with</a:t>
            </a:r>
            <a:r>
              <a:rPr lang="fr-FR" dirty="0" smtClean="0"/>
              <a:t> K </a:t>
            </a:r>
            <a:r>
              <a:rPr lang="fr-FR" dirty="0" err="1" smtClean="0"/>
              <a:t>modalities</a:t>
            </a:r>
            <a:endParaRPr lang="fr-FR" dirty="0" smtClean="0"/>
          </a:p>
          <a:p>
            <a:endParaRPr lang="fr-FR" dirty="0"/>
          </a:p>
          <a:p>
            <a:r>
              <a:rPr lang="fr-FR" dirty="0" err="1" smtClean="0"/>
              <a:t>Purpose</a:t>
            </a:r>
            <a:r>
              <a:rPr lang="fr-FR" dirty="0" smtClean="0"/>
              <a:t>: </a:t>
            </a:r>
            <a:r>
              <a:rPr lang="fr-FR" dirty="0" err="1" smtClean="0"/>
              <a:t>Measure</a:t>
            </a:r>
            <a:r>
              <a:rPr lang="fr-FR" dirty="0" smtClean="0"/>
              <a:t> the influence of the Qualitative variable X on the quantitative variable Y.</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114</a:t>
            </a:fld>
            <a:endParaRPr lang="fr-FR"/>
          </a:p>
        </p:txBody>
      </p:sp>
    </p:spTree>
    <p:extLst>
      <p:ext uri="{BB962C8B-B14F-4D97-AF65-F5344CB8AC3E}">
        <p14:creationId xmlns:p14="http://schemas.microsoft.com/office/powerpoint/2010/main" val="156770821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ANOVA: A </a:t>
            </a:r>
            <a:r>
              <a:rPr lang="fr-FR" dirty="0" err="1" smtClean="0"/>
              <a:t>Two-Way</a:t>
            </a:r>
            <a:r>
              <a:rPr lang="fr-FR" dirty="0" smtClean="0"/>
              <a:t> ANOVA</a:t>
            </a:r>
            <a:endParaRPr lang="fr-FR" dirty="0"/>
          </a:p>
        </p:txBody>
      </p:sp>
      <p:sp>
        <p:nvSpPr>
          <p:cNvPr id="3" name="Espace réservé du contenu 2"/>
          <p:cNvSpPr>
            <a:spLocks noGrp="1"/>
          </p:cNvSpPr>
          <p:nvPr>
            <p:ph idx="1"/>
          </p:nvPr>
        </p:nvSpPr>
        <p:spPr/>
        <p:txBody>
          <a:bodyPr/>
          <a:lstStyle/>
          <a:p>
            <a:r>
              <a:rPr lang="en-GB" dirty="0" smtClean="0"/>
              <a:t>A Two-Way ANOVA is used to determine the effect of two nominal predictor variables on a continuous outcome variable.</a:t>
            </a:r>
          </a:p>
          <a:p>
            <a:endParaRPr lang="en-GB" dirty="0" smtClean="0"/>
          </a:p>
          <a:p>
            <a:r>
              <a:rPr lang="en-GB" dirty="0" smtClean="0"/>
              <a:t>A Two-Way ANOVA test analyses the effect of the independent variables on the expected outcome along with their relationship to the outcome itself.</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115</a:t>
            </a:fld>
            <a:endParaRPr lang="fr-FR"/>
          </a:p>
        </p:txBody>
      </p:sp>
    </p:spTree>
    <p:extLst>
      <p:ext uri="{BB962C8B-B14F-4D97-AF65-F5344CB8AC3E}">
        <p14:creationId xmlns:p14="http://schemas.microsoft.com/office/powerpoint/2010/main" val="156770821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ANOVA: </a:t>
            </a:r>
            <a:r>
              <a:rPr lang="fr-FR" dirty="0" err="1" smtClean="0"/>
              <a:t>Example</a:t>
            </a:r>
            <a:r>
              <a:rPr lang="fr-FR" dirty="0" smtClean="0"/>
              <a:t> (1/2)</a:t>
            </a:r>
            <a:endParaRPr lang="en-GB" dirty="0"/>
          </a:p>
        </p:txBody>
      </p:sp>
      <p:sp>
        <p:nvSpPr>
          <p:cNvPr id="3" name="Espace réservé du contenu 2"/>
          <p:cNvSpPr>
            <a:spLocks noGrp="1"/>
          </p:cNvSpPr>
          <p:nvPr>
            <p:ph idx="1"/>
          </p:nvPr>
        </p:nvSpPr>
        <p:spPr/>
        <p:txBody>
          <a:bodyPr/>
          <a:lstStyle/>
          <a:p>
            <a:r>
              <a:rPr lang="fr-FR" dirty="0" smtClean="0"/>
              <a:t>The seller of IPEE </a:t>
            </a:r>
            <a:r>
              <a:rPr lang="fr-FR" dirty="0" err="1" smtClean="0"/>
              <a:t>wants</a:t>
            </a:r>
            <a:r>
              <a:rPr lang="fr-FR" dirty="0" smtClean="0"/>
              <a:t> to change the </a:t>
            </a:r>
            <a:r>
              <a:rPr lang="fr-FR" dirty="0" err="1" smtClean="0"/>
              <a:t>color</a:t>
            </a:r>
            <a:r>
              <a:rPr lang="fr-FR" dirty="0" smtClean="0"/>
              <a:t> of </a:t>
            </a:r>
            <a:r>
              <a:rPr lang="fr-FR" dirty="0" err="1" smtClean="0"/>
              <a:t>his</a:t>
            </a:r>
            <a:r>
              <a:rPr lang="fr-FR" dirty="0" smtClean="0"/>
              <a:t> </a:t>
            </a:r>
            <a:r>
              <a:rPr lang="fr-FR" dirty="0" err="1" smtClean="0"/>
              <a:t>goods</a:t>
            </a:r>
            <a:r>
              <a:rPr lang="fr-FR" dirty="0" smtClean="0"/>
              <a:t> (</a:t>
            </a:r>
            <a:r>
              <a:rPr lang="fr-FR" dirty="0" err="1" smtClean="0"/>
              <a:t>boards</a:t>
            </a:r>
            <a:r>
              <a:rPr lang="fr-FR" dirty="0" smtClean="0"/>
              <a:t>) but </a:t>
            </a:r>
            <a:r>
              <a:rPr lang="fr-FR" dirty="0" err="1" smtClean="0"/>
              <a:t>he</a:t>
            </a:r>
            <a:r>
              <a:rPr lang="fr-FR" dirty="0" smtClean="0"/>
              <a:t> </a:t>
            </a:r>
            <a:r>
              <a:rPr lang="fr-FR" dirty="0" err="1" smtClean="0"/>
              <a:t>does</a:t>
            </a:r>
            <a:r>
              <a:rPr lang="fr-FR" dirty="0" smtClean="0"/>
              <a:t> not know </a:t>
            </a:r>
            <a:r>
              <a:rPr lang="fr-FR" dirty="0" err="1" smtClean="0"/>
              <a:t>what</a:t>
            </a:r>
            <a:r>
              <a:rPr lang="fr-FR" dirty="0" smtClean="0"/>
              <a:t> </a:t>
            </a:r>
            <a:r>
              <a:rPr lang="fr-FR" dirty="0" err="1" smtClean="0"/>
              <a:t>color</a:t>
            </a:r>
            <a:r>
              <a:rPr lang="fr-FR" dirty="0" smtClean="0"/>
              <a:t> </a:t>
            </a:r>
            <a:r>
              <a:rPr lang="fr-FR" dirty="0" err="1" smtClean="0"/>
              <a:t>is</a:t>
            </a:r>
            <a:r>
              <a:rPr lang="fr-FR" dirty="0" smtClean="0"/>
              <a:t> </a:t>
            </a:r>
            <a:r>
              <a:rPr lang="fr-FR" dirty="0" err="1" smtClean="0"/>
              <a:t>going</a:t>
            </a:r>
            <a:r>
              <a:rPr lang="fr-FR" dirty="0" smtClean="0"/>
              <a:t> to </a:t>
            </a:r>
            <a:r>
              <a:rPr lang="fr-FR" dirty="0" err="1" smtClean="0"/>
              <a:t>be</a:t>
            </a:r>
            <a:r>
              <a:rPr lang="fr-FR" dirty="0" smtClean="0"/>
              <a:t> </a:t>
            </a:r>
            <a:r>
              <a:rPr lang="fr-FR" dirty="0" err="1" smtClean="0"/>
              <a:t>selled</a:t>
            </a:r>
            <a:r>
              <a:rPr lang="fr-FR" dirty="0" smtClean="0"/>
              <a:t> the </a:t>
            </a:r>
            <a:r>
              <a:rPr lang="fr-FR" dirty="0" err="1" smtClean="0"/>
              <a:t>most</a:t>
            </a:r>
            <a:r>
              <a:rPr lang="fr-FR" dirty="0" smtClean="0"/>
              <a:t>. He </a:t>
            </a:r>
            <a:r>
              <a:rPr lang="fr-FR" dirty="0" err="1" smtClean="0"/>
              <a:t>decides</a:t>
            </a:r>
            <a:r>
              <a:rPr lang="fr-FR" dirty="0" smtClean="0"/>
              <a:t> to </a:t>
            </a:r>
            <a:r>
              <a:rPr lang="fr-FR" dirty="0" err="1" smtClean="0"/>
              <a:t>study</a:t>
            </a:r>
            <a:r>
              <a:rPr lang="fr-FR" dirty="0" smtClean="0"/>
              <a:t> the </a:t>
            </a:r>
            <a:r>
              <a:rPr lang="fr-FR" dirty="0" err="1" smtClean="0"/>
              <a:t>sell</a:t>
            </a:r>
            <a:r>
              <a:rPr lang="fr-FR" dirty="0" smtClean="0"/>
              <a:t> of </a:t>
            </a:r>
            <a:r>
              <a:rPr lang="fr-FR" dirty="0" err="1" smtClean="0"/>
              <a:t>two</a:t>
            </a:r>
            <a:r>
              <a:rPr lang="fr-FR" dirty="0" smtClean="0"/>
              <a:t> </a:t>
            </a:r>
            <a:r>
              <a:rPr lang="fr-FR" dirty="0" err="1" smtClean="0"/>
              <a:t>colors</a:t>
            </a:r>
            <a:r>
              <a:rPr lang="fr-FR" dirty="0" smtClean="0"/>
              <a:t> : </a:t>
            </a:r>
            <a:r>
              <a:rPr lang="fr-FR" dirty="0" err="1" smtClean="0"/>
              <a:t>blue</a:t>
            </a:r>
            <a:r>
              <a:rPr lang="fr-FR" dirty="0" smtClean="0"/>
              <a:t> and </a:t>
            </a:r>
            <a:r>
              <a:rPr lang="fr-FR" dirty="0" err="1" smtClean="0"/>
              <a:t>red</a:t>
            </a:r>
            <a:r>
              <a:rPr lang="fr-FR" dirty="0" smtClean="0"/>
              <a:t>. The </a:t>
            </a:r>
            <a:r>
              <a:rPr lang="fr-FR" dirty="0" err="1" smtClean="0"/>
              <a:t>study</a:t>
            </a:r>
            <a:r>
              <a:rPr lang="fr-FR" dirty="0" smtClean="0"/>
              <a:t> </a:t>
            </a:r>
            <a:r>
              <a:rPr lang="fr-FR" dirty="0" err="1" smtClean="0"/>
              <a:t>lasts</a:t>
            </a:r>
            <a:r>
              <a:rPr lang="fr-FR" dirty="0"/>
              <a:t> </a:t>
            </a:r>
            <a:r>
              <a:rPr lang="fr-FR" dirty="0" smtClean="0"/>
              <a:t>four </a:t>
            </a:r>
            <a:r>
              <a:rPr lang="fr-FR" dirty="0" err="1" smtClean="0"/>
              <a:t>days</a:t>
            </a:r>
            <a:r>
              <a:rPr lang="fr-FR" dirty="0" smtClean="0"/>
              <a:t>.</a:t>
            </a:r>
            <a:endParaRPr lang="fr-FR" dirty="0"/>
          </a:p>
          <a:p>
            <a:endParaRPr lang="fr-FR" dirty="0" smtClean="0"/>
          </a:p>
          <a:p>
            <a:endParaRPr lang="fr-FR" dirty="0"/>
          </a:p>
          <a:p>
            <a:endParaRPr lang="fr-FR" dirty="0" smtClean="0"/>
          </a:p>
          <a:p>
            <a:endParaRPr lang="fr-FR"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116</a:t>
            </a:fld>
            <a:endParaRPr lang="fr-FR"/>
          </a:p>
        </p:txBody>
      </p:sp>
      <p:graphicFrame>
        <p:nvGraphicFramePr>
          <p:cNvPr id="6" name="Tableau 5"/>
          <p:cNvGraphicFramePr>
            <a:graphicFrameLocks noGrp="1"/>
          </p:cNvGraphicFramePr>
          <p:nvPr>
            <p:extLst>
              <p:ext uri="{D42A27DB-BD31-4B8C-83A1-F6EECF244321}">
                <p14:modId xmlns:p14="http://schemas.microsoft.com/office/powerpoint/2010/main" val="2459821992"/>
              </p:ext>
            </p:extLst>
          </p:nvPr>
        </p:nvGraphicFramePr>
        <p:xfrm>
          <a:off x="2987824" y="3212976"/>
          <a:ext cx="3237538" cy="3559264"/>
        </p:xfrm>
        <a:graphic>
          <a:graphicData uri="http://schemas.openxmlformats.org/drawingml/2006/table">
            <a:tbl>
              <a:tblPr/>
              <a:tblGrid>
                <a:gridCol w="1121294"/>
                <a:gridCol w="1058122"/>
                <a:gridCol w="1058122"/>
              </a:tblGrid>
              <a:tr h="596624">
                <a:tc>
                  <a:txBody>
                    <a:bodyPr/>
                    <a:lstStyle/>
                    <a:p>
                      <a:pPr algn="ctr" fontAlgn="b"/>
                      <a:r>
                        <a:rPr lang="fr-FR" sz="1400" b="0" i="0" u="none" strike="noStrike" dirty="0" smtClean="0">
                          <a:solidFill>
                            <a:schemeClr val="bg1"/>
                          </a:solidFill>
                          <a:effectLst/>
                          <a:latin typeface="Arial"/>
                        </a:rPr>
                        <a:t>Day</a:t>
                      </a:r>
                      <a:endParaRPr lang="fr-FR" sz="1400" b="0" i="0" u="none" strike="noStrike" dirty="0">
                        <a:solidFill>
                          <a:schemeClr val="bg1"/>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fr-FR" sz="1400" b="0" i="0" u="none" strike="noStrike" dirty="0" smtClean="0">
                          <a:solidFill>
                            <a:schemeClr val="bg1"/>
                          </a:solidFill>
                          <a:effectLst/>
                          <a:latin typeface="Arial"/>
                        </a:rPr>
                        <a:t>Sales</a:t>
                      </a:r>
                      <a:endParaRPr lang="fr-FR" sz="1400" b="0" i="0" u="none" strike="noStrike" dirty="0">
                        <a:solidFill>
                          <a:schemeClr val="bg1"/>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fontAlgn="b"/>
                      <a:r>
                        <a:rPr lang="fr-FR" sz="1400" b="0" i="0" u="none" strike="noStrike" dirty="0" err="1" smtClean="0">
                          <a:solidFill>
                            <a:schemeClr val="bg1"/>
                          </a:solidFill>
                          <a:effectLst/>
                          <a:latin typeface="Arial"/>
                        </a:rPr>
                        <a:t>Color</a:t>
                      </a:r>
                      <a:endParaRPr lang="fr-FR" sz="1400" b="0" i="0" u="none" strike="noStrike" dirty="0">
                        <a:solidFill>
                          <a:schemeClr val="bg1"/>
                        </a:solidFill>
                        <a:effectLst/>
                        <a:latin typeface="Arial"/>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370330">
                <a:tc>
                  <a:txBody>
                    <a:bodyPr/>
                    <a:lstStyle/>
                    <a:p>
                      <a:pPr algn="ctr" fontAlgn="b"/>
                      <a:r>
                        <a:rPr lang="fr-FR" sz="1400" b="0" i="0" u="none" strike="noStrike" dirty="0" smtClean="0">
                          <a:effectLst/>
                          <a:latin typeface="Arial"/>
                        </a:rPr>
                        <a:t>1</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smtClean="0">
                          <a:effectLst/>
                          <a:latin typeface="Arial"/>
                        </a:rPr>
                        <a:t>10</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smtClean="0">
                          <a:effectLst/>
                          <a:latin typeface="Arial"/>
                        </a:rPr>
                        <a:t>Blue</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0330">
                <a:tc>
                  <a:txBody>
                    <a:bodyPr/>
                    <a:lstStyle/>
                    <a:p>
                      <a:pPr algn="ctr" fontAlgn="b"/>
                      <a:r>
                        <a:rPr lang="fr-FR" sz="1400" b="0" i="0" u="none" strike="noStrike" dirty="0" smtClean="0">
                          <a:effectLst/>
                          <a:latin typeface="Arial"/>
                        </a:rPr>
                        <a:t>1</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smtClean="0">
                          <a:effectLst/>
                          <a:latin typeface="Arial"/>
                        </a:rPr>
                        <a:t>12</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err="1" smtClean="0">
                          <a:effectLst/>
                          <a:latin typeface="Arial"/>
                        </a:rPr>
                        <a:t>Red</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0330">
                <a:tc>
                  <a:txBody>
                    <a:bodyPr/>
                    <a:lstStyle/>
                    <a:p>
                      <a:pPr algn="ctr" fontAlgn="b"/>
                      <a:r>
                        <a:rPr lang="fr-FR" sz="1400" b="0" i="0" u="none" strike="noStrike" dirty="0" smtClean="0">
                          <a:effectLst/>
                          <a:latin typeface="Arial"/>
                        </a:rPr>
                        <a:t>2</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smtClean="0">
                          <a:effectLst/>
                          <a:latin typeface="Arial"/>
                        </a:rPr>
                        <a:t>15</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smtClean="0">
                          <a:effectLst/>
                          <a:latin typeface="Arial"/>
                        </a:rPr>
                        <a:t>Blue</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0330">
                <a:tc>
                  <a:txBody>
                    <a:bodyPr/>
                    <a:lstStyle/>
                    <a:p>
                      <a:pPr algn="ctr" fontAlgn="b"/>
                      <a:r>
                        <a:rPr lang="fr-FR" sz="1400" b="0" i="0" u="none" strike="noStrike" baseline="0" dirty="0" smtClean="0">
                          <a:effectLst/>
                          <a:latin typeface="Arial"/>
                        </a:rPr>
                        <a:t>2</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smtClean="0">
                          <a:effectLst/>
                          <a:latin typeface="Arial"/>
                        </a:rPr>
                        <a:t>8</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err="1" smtClean="0">
                          <a:effectLst/>
                          <a:latin typeface="Arial"/>
                        </a:rPr>
                        <a:t>Red</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0330">
                <a:tc>
                  <a:txBody>
                    <a:bodyPr/>
                    <a:lstStyle/>
                    <a:p>
                      <a:pPr algn="ctr" fontAlgn="b"/>
                      <a:r>
                        <a:rPr lang="fr-FR" sz="1400" b="0" i="0" u="none" strike="noStrike" dirty="0" smtClean="0">
                          <a:effectLst/>
                          <a:latin typeface="Arial"/>
                        </a:rPr>
                        <a:t>3</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smtClean="0">
                          <a:effectLst/>
                          <a:latin typeface="Arial"/>
                        </a:rPr>
                        <a:t>13</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smtClean="0">
                          <a:effectLst/>
                          <a:latin typeface="Arial"/>
                        </a:rPr>
                        <a:t>Blue</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0330">
                <a:tc>
                  <a:txBody>
                    <a:bodyPr/>
                    <a:lstStyle/>
                    <a:p>
                      <a:pPr algn="ctr" fontAlgn="b"/>
                      <a:r>
                        <a:rPr lang="fr-FR" sz="1400" b="0" i="0" u="none" strike="noStrike" dirty="0" smtClean="0">
                          <a:effectLst/>
                          <a:latin typeface="Arial"/>
                        </a:rPr>
                        <a:t>2</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smtClean="0">
                          <a:effectLst/>
                          <a:latin typeface="Arial"/>
                        </a:rPr>
                        <a:t>6</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err="1" smtClean="0">
                          <a:effectLst/>
                          <a:latin typeface="Arial"/>
                        </a:rPr>
                        <a:t>Red</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0330">
                <a:tc>
                  <a:txBody>
                    <a:bodyPr/>
                    <a:lstStyle/>
                    <a:p>
                      <a:pPr algn="ctr" fontAlgn="b"/>
                      <a:r>
                        <a:rPr lang="fr-FR" sz="1400" b="0" i="0" u="none" strike="noStrike" baseline="0" dirty="0" smtClean="0">
                          <a:effectLst/>
                          <a:latin typeface="Arial"/>
                        </a:rPr>
                        <a:t>4</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smtClean="0">
                          <a:effectLst/>
                          <a:latin typeface="Arial"/>
                        </a:rPr>
                        <a:t>11</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smtClean="0">
                          <a:effectLst/>
                          <a:latin typeface="Arial"/>
                        </a:rPr>
                        <a:t>Blue</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0330">
                <a:tc>
                  <a:txBody>
                    <a:bodyPr/>
                    <a:lstStyle/>
                    <a:p>
                      <a:pPr algn="ctr" fontAlgn="b"/>
                      <a:r>
                        <a:rPr lang="fr-FR" sz="1400" b="0" i="0" u="none" strike="noStrike" baseline="0" dirty="0" smtClean="0">
                          <a:effectLst/>
                          <a:latin typeface="Arial"/>
                        </a:rPr>
                        <a:t>4</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smtClean="0">
                          <a:effectLst/>
                          <a:latin typeface="Arial"/>
                        </a:rPr>
                        <a:t>12</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400" b="0" i="0" u="none" strike="noStrike" dirty="0" err="1" smtClean="0">
                          <a:effectLst/>
                          <a:latin typeface="Arial"/>
                        </a:rPr>
                        <a:t>Red</a:t>
                      </a:r>
                      <a:endParaRPr lang="fr-FR" sz="1400" b="0" i="0" u="none" strike="noStrike" dirty="0">
                        <a:effectLst/>
                        <a:latin typeface="Arial"/>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5260018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ANOVA: </a:t>
            </a:r>
            <a:r>
              <a:rPr lang="fr-FR" dirty="0" err="1" smtClean="0"/>
              <a:t>Example</a:t>
            </a:r>
            <a:r>
              <a:rPr lang="fr-FR" dirty="0" smtClean="0"/>
              <a:t> (2/2)</a:t>
            </a:r>
            <a:endParaRPr lang="en-GB" dirty="0"/>
          </a:p>
        </p:txBody>
      </p:sp>
      <p:sp>
        <p:nvSpPr>
          <p:cNvPr id="3" name="Espace réservé du contenu 2"/>
          <p:cNvSpPr>
            <a:spLocks noGrp="1"/>
          </p:cNvSpPr>
          <p:nvPr>
            <p:ph idx="1"/>
          </p:nvPr>
        </p:nvSpPr>
        <p:spPr/>
        <p:txBody>
          <a:bodyPr>
            <a:normAutofit lnSpcReduction="10000"/>
          </a:bodyPr>
          <a:lstStyle/>
          <a:p>
            <a:r>
              <a:rPr lang="fr-FR" sz="1900" dirty="0" smtClean="0"/>
              <a:t>Question: Have the </a:t>
            </a:r>
            <a:r>
              <a:rPr lang="fr-FR" sz="1900" dirty="0" err="1" smtClean="0"/>
              <a:t>color</a:t>
            </a:r>
            <a:r>
              <a:rPr lang="fr-FR" sz="1900" dirty="0" smtClean="0"/>
              <a:t> an influence on the sales?</a:t>
            </a:r>
          </a:p>
          <a:p>
            <a:r>
              <a:rPr lang="fr-FR" sz="1900" dirty="0" err="1" smtClean="0"/>
              <a:t>Hypothesis</a:t>
            </a:r>
            <a:r>
              <a:rPr lang="fr-FR" sz="1900" dirty="0" smtClean="0"/>
              <a:t>:</a:t>
            </a:r>
          </a:p>
          <a:p>
            <a:r>
              <a:rPr lang="fr-FR" sz="1900" dirty="0" smtClean="0"/>
              <a:t>H</a:t>
            </a:r>
            <a:r>
              <a:rPr lang="fr-FR" sz="1900" baseline="-25000" dirty="0" smtClean="0"/>
              <a:t>0</a:t>
            </a:r>
            <a:r>
              <a:rPr lang="fr-FR" sz="1900" dirty="0" smtClean="0"/>
              <a:t> the </a:t>
            </a:r>
            <a:r>
              <a:rPr lang="fr-FR" sz="1900" dirty="0" err="1" smtClean="0"/>
              <a:t>color</a:t>
            </a:r>
            <a:r>
              <a:rPr lang="fr-FR" sz="1900" dirty="0" smtClean="0"/>
              <a:t> of the </a:t>
            </a:r>
            <a:r>
              <a:rPr lang="fr-FR" sz="1900" dirty="0" err="1" smtClean="0"/>
              <a:t>board</a:t>
            </a:r>
            <a:r>
              <a:rPr lang="fr-FR" sz="1900" dirty="0" smtClean="0"/>
              <a:t> </a:t>
            </a:r>
            <a:r>
              <a:rPr lang="fr-FR" sz="1900" dirty="0" err="1" smtClean="0"/>
              <a:t>does</a:t>
            </a:r>
            <a:r>
              <a:rPr lang="fr-FR" sz="1900" dirty="0" smtClean="0"/>
              <a:t> not influence the sales</a:t>
            </a:r>
          </a:p>
          <a:p>
            <a:r>
              <a:rPr lang="fr-FR" sz="1900" dirty="0" smtClean="0"/>
              <a:t>H</a:t>
            </a:r>
            <a:r>
              <a:rPr lang="fr-FR" sz="1900" baseline="-25000" dirty="0" smtClean="0"/>
              <a:t>1</a:t>
            </a:r>
            <a:r>
              <a:rPr lang="fr-FR" sz="1900" dirty="0" smtClean="0"/>
              <a:t> the </a:t>
            </a:r>
            <a:r>
              <a:rPr lang="fr-FR" sz="1900" dirty="0" err="1" smtClean="0"/>
              <a:t>color</a:t>
            </a:r>
            <a:r>
              <a:rPr lang="fr-FR" sz="1900" dirty="0" smtClean="0"/>
              <a:t> of the </a:t>
            </a:r>
            <a:r>
              <a:rPr lang="fr-FR" sz="1900" dirty="0" err="1" smtClean="0"/>
              <a:t>board</a:t>
            </a:r>
            <a:r>
              <a:rPr lang="fr-FR" sz="1900" dirty="0" smtClean="0"/>
              <a:t> influences the sales</a:t>
            </a:r>
          </a:p>
          <a:p>
            <a:endParaRPr lang="fr-FR" sz="1900" dirty="0"/>
          </a:p>
          <a:p>
            <a:r>
              <a:rPr lang="fr-FR" sz="1900" dirty="0" err="1" smtClean="0"/>
              <a:t>Results</a:t>
            </a:r>
            <a:r>
              <a:rPr lang="fr-FR" sz="1900" dirty="0" smtClean="0"/>
              <a:t>:</a:t>
            </a:r>
          </a:p>
          <a:p>
            <a:endParaRPr lang="fr-FR" dirty="0"/>
          </a:p>
          <a:p>
            <a:endParaRPr lang="fr-FR" dirty="0" smtClean="0"/>
          </a:p>
          <a:p>
            <a:endParaRPr lang="fr-FR" dirty="0"/>
          </a:p>
          <a:p>
            <a:endParaRPr lang="fr-FR" dirty="0" smtClean="0"/>
          </a:p>
          <a:p>
            <a:endParaRPr lang="fr-FR" dirty="0"/>
          </a:p>
          <a:p>
            <a:r>
              <a:rPr lang="fr-FR" sz="1800" dirty="0" smtClean="0"/>
              <a:t>The </a:t>
            </a:r>
            <a:r>
              <a:rPr lang="fr-FR" sz="1800" dirty="0" err="1" smtClean="0"/>
              <a:t>statistic</a:t>
            </a:r>
            <a:r>
              <a:rPr lang="fr-FR" sz="1800" dirty="0" smtClean="0"/>
              <a:t> test F=2,174 </a:t>
            </a:r>
          </a:p>
          <a:p>
            <a:r>
              <a:rPr lang="fr-FR" sz="1800" dirty="0" smtClean="0"/>
              <a:t>The p-value </a:t>
            </a:r>
            <a:r>
              <a:rPr lang="fr-FR" sz="1800" dirty="0" err="1" smtClean="0"/>
              <a:t>is</a:t>
            </a:r>
            <a:r>
              <a:rPr lang="fr-FR" sz="1800" dirty="0" smtClean="0"/>
              <a:t> 0,191 &gt; 5% </a:t>
            </a:r>
            <a:r>
              <a:rPr lang="fr-FR" sz="1800" dirty="0" err="1" smtClean="0"/>
              <a:t>so</a:t>
            </a:r>
            <a:r>
              <a:rPr lang="fr-FR" sz="1800" dirty="0" smtClean="0"/>
              <a:t> </a:t>
            </a:r>
            <a:r>
              <a:rPr lang="fr-FR" sz="1800" dirty="0" err="1" smtClean="0"/>
              <a:t>we</a:t>
            </a:r>
            <a:r>
              <a:rPr lang="fr-FR" sz="1800" dirty="0" smtClean="0"/>
              <a:t> </a:t>
            </a:r>
            <a:r>
              <a:rPr lang="fr-FR" sz="1800" dirty="0" err="1" smtClean="0"/>
              <a:t>accept</a:t>
            </a:r>
            <a:r>
              <a:rPr lang="fr-FR" sz="1800" dirty="0" smtClean="0"/>
              <a:t> the H</a:t>
            </a:r>
            <a:r>
              <a:rPr lang="fr-FR" sz="1800" baseline="-25000" dirty="0" smtClean="0"/>
              <a:t>0</a:t>
            </a:r>
            <a:r>
              <a:rPr lang="fr-FR" sz="1800" dirty="0" smtClean="0"/>
              <a:t> </a:t>
            </a:r>
            <a:r>
              <a:rPr lang="fr-FR" sz="1800" dirty="0" err="1" smtClean="0"/>
              <a:t>hypothesis</a:t>
            </a:r>
            <a:r>
              <a:rPr lang="fr-FR" sz="1800" dirty="0" smtClean="0"/>
              <a:t>.</a:t>
            </a:r>
          </a:p>
          <a:p>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117</a:t>
            </a:fld>
            <a:endParaRPr lang="fr-FR"/>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99" y="3573016"/>
            <a:ext cx="64293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62289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XL-STAT: </a:t>
            </a:r>
            <a:r>
              <a:rPr lang="fr-FR" dirty="0" err="1" smtClean="0"/>
              <a:t>Parametric</a:t>
            </a:r>
            <a:r>
              <a:rPr lang="fr-FR" dirty="0" smtClean="0"/>
              <a:t> Tests (1/2)</a:t>
            </a:r>
            <a:endParaRPr lang="en-GB" dirty="0"/>
          </a:p>
        </p:txBody>
      </p:sp>
      <p:sp>
        <p:nvSpPr>
          <p:cNvPr id="3" name="Espace réservé du contenu 2"/>
          <p:cNvSpPr>
            <a:spLocks noGrp="1"/>
          </p:cNvSpPr>
          <p:nvPr>
            <p:ph idx="1"/>
          </p:nvPr>
        </p:nvSpPr>
        <p:spPr/>
        <p:txBody>
          <a:bodyPr>
            <a:normAutofit lnSpcReduction="10000"/>
          </a:bodyPr>
          <a:lstStyle/>
          <a:p>
            <a:r>
              <a:rPr lang="fr-FR" dirty="0"/>
              <a:t>Go in </a:t>
            </a:r>
            <a:r>
              <a:rPr lang="fr-FR" dirty="0">
                <a:solidFill>
                  <a:srgbClr val="00B050"/>
                </a:solidFill>
              </a:rPr>
              <a:t>XLSTAT </a:t>
            </a:r>
            <a:r>
              <a:rPr lang="fr-FR" dirty="0" smtClean="0">
                <a:solidFill>
                  <a:srgbClr val="00B050"/>
                </a:solidFill>
                <a:sym typeface="Wingdings" panose="05000000000000000000" pitchFamily="2" charset="2"/>
              </a:rPr>
              <a:t></a:t>
            </a:r>
            <a:r>
              <a:rPr lang="fr-FR" dirty="0" err="1" smtClean="0">
                <a:solidFill>
                  <a:srgbClr val="00B050"/>
                </a:solidFill>
                <a:sym typeface="Wingdings" panose="05000000000000000000" pitchFamily="2" charset="2"/>
              </a:rPr>
              <a:t>Modelling</a:t>
            </a:r>
            <a:r>
              <a:rPr lang="fr-FR" dirty="0" smtClean="0">
                <a:solidFill>
                  <a:srgbClr val="00B050"/>
                </a:solidFill>
                <a:sym typeface="Wingdings" panose="05000000000000000000" pitchFamily="2" charset="2"/>
              </a:rPr>
              <a:t> Data </a:t>
            </a:r>
            <a:r>
              <a:rPr lang="fr-FR" dirty="0" err="1" smtClean="0">
                <a:solidFill>
                  <a:srgbClr val="00B050"/>
                </a:solidFill>
                <a:sym typeface="Wingdings" panose="05000000000000000000" pitchFamily="2" charset="2"/>
              </a:rPr>
              <a:t>Choos</a:t>
            </a:r>
            <a:r>
              <a:rPr lang="fr-FR" dirty="0" smtClean="0">
                <a:solidFill>
                  <a:srgbClr val="00B050"/>
                </a:solidFill>
                <a:sym typeface="Wingdings" panose="05000000000000000000" pitchFamily="2" charset="2"/>
              </a:rPr>
              <a:t> e </a:t>
            </a:r>
            <a:r>
              <a:rPr lang="fr-FR" dirty="0" err="1" smtClean="0">
                <a:solidFill>
                  <a:srgbClr val="00B050"/>
                </a:solidFill>
                <a:sym typeface="Wingdings" panose="05000000000000000000" pitchFamily="2" charset="2"/>
              </a:rPr>
              <a:t>according</a:t>
            </a:r>
            <a:r>
              <a:rPr lang="fr-FR" dirty="0" smtClean="0">
                <a:solidFill>
                  <a:srgbClr val="00B050"/>
                </a:solidFill>
                <a:sym typeface="Wingdings" panose="05000000000000000000" pitchFamily="2" charset="2"/>
              </a:rPr>
              <a:t> to </a:t>
            </a:r>
            <a:r>
              <a:rPr lang="fr-FR" dirty="0" err="1" smtClean="0">
                <a:solidFill>
                  <a:srgbClr val="00B050"/>
                </a:solidFill>
                <a:sym typeface="Wingdings" panose="05000000000000000000" pitchFamily="2" charset="2"/>
              </a:rPr>
              <a:t>your</a:t>
            </a:r>
            <a:r>
              <a:rPr lang="fr-FR" dirty="0" smtClean="0">
                <a:solidFill>
                  <a:srgbClr val="00B050"/>
                </a:solidFill>
                <a:sym typeface="Wingdings" panose="05000000000000000000" pitchFamily="2" charset="2"/>
              </a:rPr>
              <a:t> </a:t>
            </a:r>
            <a:r>
              <a:rPr lang="fr-FR" dirty="0" err="1" smtClean="0">
                <a:solidFill>
                  <a:srgbClr val="00B050"/>
                </a:solidFill>
                <a:sym typeface="Wingdings" panose="05000000000000000000" pitchFamily="2" charset="2"/>
              </a:rPr>
              <a:t>sample</a:t>
            </a:r>
            <a:endParaRPr lang="fr-FR" dirty="0">
              <a:solidFill>
                <a:srgbClr val="00B050"/>
              </a:solidFill>
              <a:sym typeface="Wingdings" panose="05000000000000000000" pitchFamily="2" charset="2"/>
            </a:endParaRPr>
          </a:p>
          <a:p>
            <a:endParaRPr lang="fr-FR" b="1" dirty="0">
              <a:sym typeface="Wingdings" panose="05000000000000000000" pitchFamily="2" charset="2"/>
            </a:endParaRPr>
          </a:p>
          <a:p>
            <a:r>
              <a:rPr lang="fr-FR" dirty="0" smtClean="0">
                <a:sym typeface="Wingdings" panose="05000000000000000000" pitchFamily="2" charset="2"/>
              </a:rPr>
              <a:t>For </a:t>
            </a:r>
            <a:r>
              <a:rPr lang="fr-FR" dirty="0" err="1" smtClean="0">
                <a:sym typeface="Wingdings" panose="05000000000000000000" pitchFamily="2" charset="2"/>
              </a:rPr>
              <a:t>every</a:t>
            </a:r>
            <a:r>
              <a:rPr lang="fr-FR" dirty="0" smtClean="0">
                <a:sym typeface="Wingdings" panose="05000000000000000000" pitchFamily="2" charset="2"/>
              </a:rPr>
              <a:t> </a:t>
            </a:r>
            <a:r>
              <a:rPr lang="fr-FR" dirty="0" err="1" smtClean="0">
                <a:sym typeface="Wingdings" panose="05000000000000000000" pitchFamily="2" charset="2"/>
              </a:rPr>
              <a:t>Parametric</a:t>
            </a:r>
            <a:r>
              <a:rPr lang="fr-FR" dirty="0" smtClean="0">
                <a:sym typeface="Wingdings" panose="05000000000000000000" pitchFamily="2" charset="2"/>
              </a:rPr>
              <a:t> tests:</a:t>
            </a:r>
          </a:p>
          <a:p>
            <a:pPr lvl="1"/>
            <a:r>
              <a:rPr lang="fr-FR" dirty="0" smtClean="0">
                <a:sym typeface="Wingdings" panose="05000000000000000000" pitchFamily="2" charset="2"/>
              </a:rPr>
              <a:t>In</a:t>
            </a:r>
            <a:r>
              <a:rPr lang="fr-FR" dirty="0">
                <a:sym typeface="Wingdings" panose="05000000000000000000" pitchFamily="2" charset="2"/>
              </a:rPr>
              <a:t>  « General »  Tab </a:t>
            </a:r>
            <a:r>
              <a:rPr lang="fr-FR" dirty="0">
                <a:sym typeface="Wingdings" panose="05000000000000000000" pitchFamily="2" charset="2"/>
              </a:rPr>
              <a:t>:Select </a:t>
            </a:r>
            <a:r>
              <a:rPr lang="fr-FR" dirty="0" err="1">
                <a:sym typeface="Wingdings" panose="05000000000000000000" pitchFamily="2" charset="2"/>
              </a:rPr>
              <a:t>your</a:t>
            </a:r>
            <a:r>
              <a:rPr lang="fr-FR" dirty="0">
                <a:sym typeface="Wingdings" panose="05000000000000000000" pitchFamily="2" charset="2"/>
              </a:rPr>
              <a:t> data on « </a:t>
            </a:r>
            <a:r>
              <a:rPr lang="fr-FR" dirty="0" err="1">
                <a:sym typeface="Wingdings" panose="05000000000000000000" pitchFamily="2" charset="2"/>
              </a:rPr>
              <a:t>Sample</a:t>
            </a:r>
            <a:r>
              <a:rPr lang="fr-FR" dirty="0">
                <a:sym typeface="Wingdings" panose="05000000000000000000" pitchFamily="2" charset="2"/>
              </a:rPr>
              <a:t>» </a:t>
            </a:r>
          </a:p>
          <a:p>
            <a:pPr lvl="1"/>
            <a:r>
              <a:rPr lang="fr-FR" dirty="0">
                <a:sym typeface="Wingdings" panose="05000000000000000000" pitchFamily="2" charset="2"/>
              </a:rPr>
              <a:t>Select the format of </a:t>
            </a:r>
            <a:r>
              <a:rPr lang="fr-FR" dirty="0" err="1">
                <a:sym typeface="Wingdings" panose="05000000000000000000" pitchFamily="2" charset="2"/>
              </a:rPr>
              <a:t>your</a:t>
            </a:r>
            <a:r>
              <a:rPr lang="fr-FR" dirty="0">
                <a:sym typeface="Wingdings" panose="05000000000000000000" pitchFamily="2" charset="2"/>
              </a:rPr>
              <a:t> data.</a:t>
            </a:r>
          </a:p>
          <a:p>
            <a:pPr lvl="1"/>
            <a:r>
              <a:rPr lang="fr-FR" dirty="0">
                <a:sym typeface="Wingdings" panose="05000000000000000000" pitchFamily="2" charset="2"/>
              </a:rPr>
              <a:t>In Tests: select </a:t>
            </a:r>
            <a:r>
              <a:rPr lang="fr-FR" dirty="0" err="1">
                <a:sym typeface="Wingdings" panose="05000000000000000000" pitchFamily="2" charset="2"/>
              </a:rPr>
              <a:t>what</a:t>
            </a:r>
            <a:r>
              <a:rPr lang="fr-FR" dirty="0">
                <a:sym typeface="Wingdings" panose="05000000000000000000" pitchFamily="2" charset="2"/>
              </a:rPr>
              <a:t> tests fit </a:t>
            </a:r>
            <a:r>
              <a:rPr lang="fr-FR" dirty="0" err="1">
                <a:sym typeface="Wingdings" panose="05000000000000000000" pitchFamily="2" charset="2"/>
              </a:rPr>
              <a:t>you</a:t>
            </a:r>
            <a:endParaRPr lang="fr-FR" dirty="0">
              <a:sym typeface="Wingdings" panose="05000000000000000000" pitchFamily="2" charset="2"/>
            </a:endParaRPr>
          </a:p>
          <a:p>
            <a:pPr lvl="1"/>
            <a:r>
              <a:rPr lang="fr-FR" dirty="0">
                <a:sym typeface="Wingdings" panose="05000000000000000000" pitchFamily="2" charset="2"/>
              </a:rPr>
              <a:t>Select </a:t>
            </a:r>
            <a:r>
              <a:rPr lang="fr-FR" dirty="0" err="1">
                <a:sym typeface="Wingdings" panose="05000000000000000000" pitchFamily="2" charset="2"/>
              </a:rPr>
              <a:t>where</a:t>
            </a:r>
            <a:r>
              <a:rPr lang="fr-FR" dirty="0">
                <a:sym typeface="Wingdings" panose="05000000000000000000" pitchFamily="2" charset="2"/>
              </a:rPr>
              <a:t> </a:t>
            </a:r>
            <a:r>
              <a:rPr lang="fr-FR" dirty="0" err="1">
                <a:sym typeface="Wingdings" panose="05000000000000000000" pitchFamily="2" charset="2"/>
              </a:rPr>
              <a:t>you</a:t>
            </a:r>
            <a:r>
              <a:rPr lang="fr-FR" dirty="0">
                <a:sym typeface="Wingdings" panose="05000000000000000000" pitchFamily="2" charset="2"/>
              </a:rPr>
              <a:t> </a:t>
            </a:r>
            <a:r>
              <a:rPr lang="fr-FR" sz="2100" dirty="0" err="1">
                <a:sym typeface="Wingdings" panose="05000000000000000000" pitchFamily="2" charset="2"/>
              </a:rPr>
              <a:t>want</a:t>
            </a:r>
            <a:r>
              <a:rPr lang="fr-FR" sz="2100" dirty="0">
                <a:sym typeface="Wingdings" panose="05000000000000000000" pitchFamily="2" charset="2"/>
              </a:rPr>
              <a:t> </a:t>
            </a:r>
            <a:r>
              <a:rPr lang="fr-FR" sz="2100" dirty="0" smtClean="0">
                <a:sym typeface="Wingdings" panose="05000000000000000000" pitchFamily="2" charset="2"/>
              </a:rPr>
              <a:t>the </a:t>
            </a:r>
            <a:r>
              <a:rPr lang="fr-FR" sz="2100" dirty="0">
                <a:sym typeface="Wingdings" panose="05000000000000000000" pitchFamily="2" charset="2"/>
              </a:rPr>
              <a:t>tests </a:t>
            </a:r>
            <a:r>
              <a:rPr lang="fr-FR" sz="2100" dirty="0" smtClean="0">
                <a:sym typeface="Wingdings" panose="05000000000000000000" pitchFamily="2" charset="2"/>
              </a:rPr>
              <a:t>: </a:t>
            </a:r>
            <a:r>
              <a:rPr lang="fr-FR" sz="2100" dirty="0">
                <a:sym typeface="Wingdings" panose="05000000000000000000" pitchFamily="2" charset="2"/>
              </a:rPr>
              <a:t>Range, </a:t>
            </a:r>
            <a:r>
              <a:rPr lang="fr-FR" sz="2100" dirty="0" err="1">
                <a:sym typeface="Wingdings" panose="05000000000000000000" pitchFamily="2" charset="2"/>
              </a:rPr>
              <a:t>Sheet</a:t>
            </a:r>
            <a:r>
              <a:rPr lang="fr-FR" sz="2100" dirty="0">
                <a:sym typeface="Wingdings" panose="05000000000000000000" pitchFamily="2" charset="2"/>
              </a:rPr>
              <a:t> or </a:t>
            </a:r>
            <a:r>
              <a:rPr lang="fr-FR" sz="2100" dirty="0" err="1">
                <a:sym typeface="Wingdings" panose="05000000000000000000" pitchFamily="2" charset="2"/>
              </a:rPr>
              <a:t>workbook</a:t>
            </a:r>
            <a:r>
              <a:rPr lang="fr-FR" sz="2100" dirty="0">
                <a:sym typeface="Wingdings" panose="05000000000000000000" pitchFamily="2" charset="2"/>
              </a:rPr>
              <a:t> </a:t>
            </a:r>
          </a:p>
          <a:p>
            <a:endParaRPr lang="fr-FR" dirty="0" smtClean="0">
              <a:sym typeface="Wingdings" panose="05000000000000000000" pitchFamily="2" charset="2"/>
            </a:endParaRPr>
          </a:p>
          <a:p>
            <a:pPr marL="182880" lvl="1"/>
            <a:r>
              <a:rPr lang="fr-FR" sz="2400" dirty="0">
                <a:sym typeface="Wingdings" panose="05000000000000000000" pitchFamily="2" charset="2"/>
              </a:rPr>
              <a:t>In  « Options »  Tab :</a:t>
            </a:r>
          </a:p>
          <a:p>
            <a:pPr lvl="1"/>
            <a:r>
              <a:rPr lang="fr-FR" dirty="0" smtClean="0">
                <a:sym typeface="Wingdings" panose="05000000000000000000" pitchFamily="2" charset="2"/>
              </a:rPr>
              <a:t>Alternative </a:t>
            </a:r>
            <a:r>
              <a:rPr lang="fr-FR" dirty="0" err="1" smtClean="0">
                <a:sym typeface="Wingdings" panose="05000000000000000000" pitchFamily="2" charset="2"/>
              </a:rPr>
              <a:t>Hypothesis</a:t>
            </a:r>
            <a:r>
              <a:rPr lang="fr-FR" dirty="0" smtClean="0">
                <a:sym typeface="Wingdings" panose="05000000000000000000" pitchFamily="2" charset="2"/>
              </a:rPr>
              <a:t>: </a:t>
            </a:r>
            <a:r>
              <a:rPr lang="fr-FR" dirty="0" err="1" smtClean="0">
                <a:sym typeface="Wingdings" panose="05000000000000000000" pitchFamily="2" charset="2"/>
              </a:rPr>
              <a:t>choose</a:t>
            </a:r>
            <a:r>
              <a:rPr lang="fr-FR" dirty="0" smtClean="0">
                <a:sym typeface="Wingdings" panose="05000000000000000000" pitchFamily="2" charset="2"/>
              </a:rPr>
              <a:t> </a:t>
            </a:r>
            <a:r>
              <a:rPr lang="fr-FR" dirty="0" err="1" smtClean="0">
                <a:sym typeface="Wingdings" panose="05000000000000000000" pitchFamily="2" charset="2"/>
              </a:rPr>
              <a:t>what</a:t>
            </a:r>
            <a:r>
              <a:rPr lang="fr-FR" dirty="0" smtClean="0">
                <a:sym typeface="Wingdings" panose="05000000000000000000" pitchFamily="2" charset="2"/>
              </a:rPr>
              <a:t> </a:t>
            </a:r>
            <a:r>
              <a:rPr lang="fr-FR" dirty="0" err="1" smtClean="0">
                <a:sym typeface="Wingdings" panose="05000000000000000000" pitchFamily="2" charset="2"/>
              </a:rPr>
              <a:t>fits</a:t>
            </a:r>
            <a:r>
              <a:rPr lang="fr-FR" dirty="0" smtClean="0">
                <a:sym typeface="Wingdings" panose="05000000000000000000" pitchFamily="2" charset="2"/>
              </a:rPr>
              <a:t> </a:t>
            </a:r>
            <a:r>
              <a:rPr lang="fr-FR" dirty="0" err="1" smtClean="0">
                <a:sym typeface="Wingdings" panose="05000000000000000000" pitchFamily="2" charset="2"/>
              </a:rPr>
              <a:t>you</a:t>
            </a:r>
            <a:r>
              <a:rPr lang="fr-FR" dirty="0" smtClean="0">
                <a:sym typeface="Wingdings" panose="05000000000000000000" pitchFamily="2" charset="2"/>
              </a:rPr>
              <a:t>.</a:t>
            </a:r>
          </a:p>
          <a:p>
            <a:pPr lvl="1"/>
            <a:r>
              <a:rPr lang="fr-FR" dirty="0" smtClean="0">
                <a:sym typeface="Wingdings" panose="05000000000000000000" pitchFamily="2" charset="2"/>
              </a:rPr>
              <a:t>The </a:t>
            </a:r>
            <a:r>
              <a:rPr lang="fr-FR" dirty="0" err="1" smtClean="0">
                <a:sym typeface="Wingdings" panose="05000000000000000000" pitchFamily="2" charset="2"/>
              </a:rPr>
              <a:t>significance</a:t>
            </a:r>
            <a:r>
              <a:rPr lang="fr-FR" dirty="0" smtClean="0">
                <a:sym typeface="Wingdings" panose="05000000000000000000" pitchFamily="2" charset="2"/>
              </a:rPr>
              <a:t> </a:t>
            </a:r>
            <a:r>
              <a:rPr lang="fr-FR" dirty="0" err="1" smtClean="0">
                <a:sym typeface="Wingdings" panose="05000000000000000000" pitchFamily="2" charset="2"/>
              </a:rPr>
              <a:t>level</a:t>
            </a:r>
            <a:r>
              <a:rPr lang="fr-FR" dirty="0" smtClean="0">
                <a:sym typeface="Wingdings" panose="05000000000000000000" pitchFamily="2" charset="2"/>
              </a:rPr>
              <a:t> </a:t>
            </a:r>
            <a:r>
              <a:rPr lang="fr-FR" dirty="0" err="1" smtClean="0">
                <a:sym typeface="Wingdings" panose="05000000000000000000" pitchFamily="2" charset="2"/>
              </a:rPr>
              <a:t>is</a:t>
            </a:r>
            <a:r>
              <a:rPr lang="fr-FR" dirty="0" smtClean="0">
                <a:sym typeface="Wingdings" panose="05000000000000000000" pitchFamily="2" charset="2"/>
              </a:rPr>
              <a:t> 5% </a:t>
            </a:r>
            <a:r>
              <a:rPr lang="fr-FR" dirty="0" err="1" smtClean="0">
                <a:sym typeface="Wingdings" panose="05000000000000000000" pitchFamily="2" charset="2"/>
              </a:rPr>
              <a:t>most</a:t>
            </a:r>
            <a:r>
              <a:rPr lang="fr-FR" dirty="0" smtClean="0">
                <a:sym typeface="Wingdings" panose="05000000000000000000" pitchFamily="2" charset="2"/>
              </a:rPr>
              <a:t> all the time.</a:t>
            </a:r>
          </a:p>
          <a:p>
            <a:pPr lvl="1"/>
            <a:r>
              <a:rPr lang="fr-FR" dirty="0" smtClean="0">
                <a:sym typeface="Wingdings" panose="05000000000000000000" pitchFamily="2" charset="2"/>
              </a:rPr>
              <a:t>Check </a:t>
            </a:r>
            <a:r>
              <a:rPr lang="fr-FR" dirty="0" err="1" smtClean="0">
                <a:sym typeface="Wingdings" panose="05000000000000000000" pitchFamily="2" charset="2"/>
              </a:rPr>
              <a:t>Asymptotic</a:t>
            </a:r>
            <a:r>
              <a:rPr lang="fr-FR" dirty="0" smtClean="0">
                <a:sym typeface="Wingdings" panose="05000000000000000000" pitchFamily="2" charset="2"/>
              </a:rPr>
              <a:t> p-value</a:t>
            </a:r>
            <a:endParaRPr lang="fr-FR" dirty="0" smtClean="0">
              <a:sym typeface="Wingdings" panose="05000000000000000000" pitchFamily="2" charset="2"/>
            </a:endParaRPr>
          </a:p>
          <a:p>
            <a:pPr marL="274320" lvl="1" indent="0">
              <a:buNone/>
            </a:pPr>
            <a:endParaRPr lang="fr-FR" dirty="0">
              <a:sym typeface="Wingdings" panose="05000000000000000000" pitchFamily="2" charset="2"/>
            </a:endParaRPr>
          </a:p>
          <a:p>
            <a:pPr lvl="1"/>
            <a:endParaRPr lang="fr-FR" sz="2100" dirty="0" smtClean="0">
              <a:sym typeface="Wingdings" panose="05000000000000000000" pitchFamily="2" charset="2"/>
            </a:endParaRPr>
          </a:p>
          <a:p>
            <a:pPr marL="274320" lvl="1" indent="0">
              <a:buNone/>
            </a:pPr>
            <a:endParaRPr lang="fr-FR" sz="2100" dirty="0">
              <a:sym typeface="Wingdings" panose="05000000000000000000" pitchFamily="2" charset="2"/>
            </a:endParaRPr>
          </a:p>
          <a:p>
            <a:pPr lvl="2"/>
            <a:endParaRPr lang="fr-FR" sz="2400" dirty="0">
              <a:sym typeface="Wingdings" panose="05000000000000000000" pitchFamily="2" charset="2"/>
            </a:endParaRPr>
          </a:p>
          <a:p>
            <a:pPr marL="0" indent="0">
              <a:buNone/>
            </a:pPr>
            <a:endParaRPr lang="en-GB"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118</a:t>
            </a:fld>
            <a:endParaRPr lang="fr-FR"/>
          </a:p>
        </p:txBody>
      </p:sp>
    </p:spTree>
    <p:extLst>
      <p:ext uri="{BB962C8B-B14F-4D97-AF65-F5344CB8AC3E}">
        <p14:creationId xmlns:p14="http://schemas.microsoft.com/office/powerpoint/2010/main" val="132526913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XL-STAT: </a:t>
            </a:r>
            <a:r>
              <a:rPr lang="fr-FR" dirty="0" err="1" smtClean="0"/>
              <a:t>Parametric</a:t>
            </a:r>
            <a:r>
              <a:rPr lang="fr-FR" dirty="0" smtClean="0"/>
              <a:t> Tests </a:t>
            </a:r>
            <a:r>
              <a:rPr lang="fr-FR" dirty="0" smtClean="0"/>
              <a:t>(2/2</a:t>
            </a:r>
            <a:r>
              <a:rPr lang="fr-FR" dirty="0" smtClean="0"/>
              <a:t>)</a:t>
            </a:r>
            <a:endParaRPr lang="en-GB" dirty="0"/>
          </a:p>
        </p:txBody>
      </p:sp>
      <p:sp>
        <p:nvSpPr>
          <p:cNvPr id="3" name="Espace réservé du contenu 2"/>
          <p:cNvSpPr>
            <a:spLocks noGrp="1"/>
          </p:cNvSpPr>
          <p:nvPr>
            <p:ph idx="1"/>
          </p:nvPr>
        </p:nvSpPr>
        <p:spPr/>
        <p:txBody>
          <a:bodyPr>
            <a:normAutofit/>
          </a:bodyPr>
          <a:lstStyle/>
          <a:p>
            <a:pPr marL="285750" lvl="2">
              <a:buSzPct val="85000"/>
            </a:pPr>
            <a:r>
              <a:rPr lang="fr-FR" sz="2400" dirty="0" smtClean="0">
                <a:sym typeface="Wingdings" panose="05000000000000000000" pitchFamily="2" charset="2"/>
              </a:rPr>
              <a:t>In </a:t>
            </a:r>
            <a:r>
              <a:rPr lang="fr-FR" sz="2400" dirty="0">
                <a:sym typeface="Wingdings" panose="05000000000000000000" pitchFamily="2" charset="2"/>
              </a:rPr>
              <a:t>« Outputs » Tab:</a:t>
            </a:r>
          </a:p>
          <a:p>
            <a:pPr marL="560070" lvl="3">
              <a:buSzPct val="85000"/>
            </a:pPr>
            <a:r>
              <a:rPr lang="fr-FR" sz="2400" dirty="0">
                <a:sym typeface="Wingdings" panose="05000000000000000000" pitchFamily="2" charset="2"/>
              </a:rPr>
              <a:t>As </a:t>
            </a:r>
            <a:r>
              <a:rPr lang="fr-FR" sz="2400" dirty="0" err="1">
                <a:sym typeface="Wingdings" panose="05000000000000000000" pitchFamily="2" charset="2"/>
              </a:rPr>
              <a:t>you</a:t>
            </a:r>
            <a:r>
              <a:rPr lang="fr-FR" sz="2400" dirty="0">
                <a:sym typeface="Wingdings" panose="05000000000000000000" pitchFamily="2" charset="2"/>
              </a:rPr>
              <a:t> </a:t>
            </a:r>
            <a:r>
              <a:rPr lang="fr-FR" sz="2400" dirty="0" err="1">
                <a:sym typeface="Wingdings" panose="05000000000000000000" pitchFamily="2" charset="2"/>
              </a:rPr>
              <a:t>can</a:t>
            </a:r>
            <a:r>
              <a:rPr lang="fr-FR" sz="2400" dirty="0">
                <a:sym typeface="Wingdings" panose="05000000000000000000" pitchFamily="2" charset="2"/>
              </a:rPr>
              <a:t> </a:t>
            </a:r>
            <a:r>
              <a:rPr lang="fr-FR" sz="2400" dirty="0" err="1">
                <a:sym typeface="Wingdings" panose="05000000000000000000" pitchFamily="2" charset="2"/>
              </a:rPr>
              <a:t>see</a:t>
            </a:r>
            <a:r>
              <a:rPr lang="fr-FR" sz="2400" dirty="0">
                <a:sym typeface="Wingdings" panose="05000000000000000000" pitchFamily="2" charset="2"/>
              </a:rPr>
              <a:t> </a:t>
            </a:r>
            <a:r>
              <a:rPr lang="fr-FR" sz="2400" dirty="0" err="1">
                <a:sym typeface="Wingdings" panose="05000000000000000000" pitchFamily="2" charset="2"/>
              </a:rPr>
              <a:t>you</a:t>
            </a:r>
            <a:r>
              <a:rPr lang="fr-FR" sz="2400" dirty="0">
                <a:sym typeface="Wingdings" panose="05000000000000000000" pitchFamily="2" charset="2"/>
              </a:rPr>
              <a:t> </a:t>
            </a:r>
            <a:r>
              <a:rPr lang="fr-FR" sz="2400" dirty="0" err="1">
                <a:sym typeface="Wingdings" panose="05000000000000000000" pitchFamily="2" charset="2"/>
              </a:rPr>
              <a:t>can</a:t>
            </a:r>
            <a:r>
              <a:rPr lang="fr-FR" sz="2400" dirty="0">
                <a:sym typeface="Wingdings" panose="05000000000000000000" pitchFamily="2" charset="2"/>
              </a:rPr>
              <a:t> have </a:t>
            </a:r>
            <a:r>
              <a:rPr lang="fr-FR" sz="2400" dirty="0" err="1">
                <a:sym typeface="Wingdings" panose="05000000000000000000" pitchFamily="2" charset="2"/>
              </a:rPr>
              <a:t>also</a:t>
            </a:r>
            <a:r>
              <a:rPr lang="fr-FR" sz="2400" dirty="0">
                <a:sym typeface="Wingdings" panose="05000000000000000000" pitchFamily="2" charset="2"/>
              </a:rPr>
              <a:t> the Descriptive </a:t>
            </a:r>
            <a:r>
              <a:rPr lang="fr-FR" sz="2400" dirty="0" err="1" smtClean="0">
                <a:sym typeface="Wingdings" panose="05000000000000000000" pitchFamily="2" charset="2"/>
              </a:rPr>
              <a:t>Statistics</a:t>
            </a:r>
            <a:r>
              <a:rPr lang="fr-FR" sz="2400" dirty="0" smtClean="0">
                <a:sym typeface="Wingdings" panose="05000000000000000000" pitchFamily="2" charset="2"/>
              </a:rPr>
              <a:t>, Confidence </a:t>
            </a:r>
            <a:r>
              <a:rPr lang="fr-FR" sz="2400" dirty="0" err="1" smtClean="0">
                <a:sym typeface="Wingdings" panose="05000000000000000000" pitchFamily="2" charset="2"/>
              </a:rPr>
              <a:t>interval</a:t>
            </a:r>
            <a:r>
              <a:rPr lang="fr-FR" sz="2400" dirty="0" smtClean="0">
                <a:sym typeface="Wingdings" panose="05000000000000000000" pitchFamily="2" charset="2"/>
              </a:rPr>
              <a:t>, </a:t>
            </a:r>
            <a:r>
              <a:rPr lang="fr-FR" sz="2400" dirty="0" err="1" smtClean="0">
                <a:sym typeface="Wingdings" panose="05000000000000000000" pitchFamily="2" charset="2"/>
              </a:rPr>
              <a:t>Detailed</a:t>
            </a:r>
            <a:r>
              <a:rPr lang="fr-FR" sz="2400" dirty="0" smtClean="0">
                <a:sym typeface="Wingdings" panose="05000000000000000000" pitchFamily="2" charset="2"/>
              </a:rPr>
              <a:t> </a:t>
            </a:r>
            <a:r>
              <a:rPr lang="fr-FR" sz="2400" dirty="0" err="1" smtClean="0">
                <a:sym typeface="Wingdings" panose="05000000000000000000" pitchFamily="2" charset="2"/>
              </a:rPr>
              <a:t>Results</a:t>
            </a:r>
            <a:r>
              <a:rPr lang="fr-FR" sz="2400" dirty="0" smtClean="0">
                <a:sym typeface="Wingdings" panose="05000000000000000000" pitchFamily="2" charset="2"/>
              </a:rPr>
              <a:t>, </a:t>
            </a:r>
            <a:r>
              <a:rPr lang="fr-FR" sz="2400" dirty="0" err="1" smtClean="0">
                <a:sym typeface="Wingdings" panose="05000000000000000000" pitchFamily="2" charset="2"/>
              </a:rPr>
              <a:t>Summary</a:t>
            </a:r>
            <a:r>
              <a:rPr lang="fr-FR" sz="2400" dirty="0" smtClean="0">
                <a:sym typeface="Wingdings" panose="05000000000000000000" pitchFamily="2" charset="2"/>
              </a:rPr>
              <a:t> of comparaisons, </a:t>
            </a:r>
            <a:r>
              <a:rPr lang="fr-FR" sz="2400" dirty="0" err="1" smtClean="0">
                <a:sym typeface="Wingdings" panose="05000000000000000000" pitchFamily="2" charset="2"/>
              </a:rPr>
              <a:t>etc</a:t>
            </a:r>
            <a:endParaRPr lang="fr-FR" sz="2400" dirty="0">
              <a:sym typeface="Wingdings" panose="05000000000000000000" pitchFamily="2" charset="2"/>
            </a:endParaRPr>
          </a:p>
          <a:p>
            <a:pPr marL="548640" lvl="2" indent="0">
              <a:buNone/>
            </a:pPr>
            <a:endParaRPr lang="fr-FR" dirty="0">
              <a:sym typeface="Wingdings" panose="05000000000000000000" pitchFamily="2" charset="2"/>
            </a:endParaRPr>
          </a:p>
          <a:p>
            <a:pPr marL="285750" lvl="2">
              <a:buSzPct val="85000"/>
            </a:pPr>
            <a:r>
              <a:rPr lang="fr-FR" sz="2400" dirty="0">
                <a:sym typeface="Wingdings" panose="05000000000000000000" pitchFamily="2" charset="2"/>
              </a:rPr>
              <a:t>In « Charts » Tab:</a:t>
            </a:r>
          </a:p>
          <a:p>
            <a:pPr marL="560070" lvl="3">
              <a:buSzPct val="85000"/>
            </a:pPr>
            <a:r>
              <a:rPr lang="fr-FR" sz="2400" dirty="0">
                <a:sym typeface="Wingdings" panose="05000000000000000000" pitchFamily="2" charset="2"/>
              </a:rPr>
              <a:t>You </a:t>
            </a:r>
            <a:r>
              <a:rPr lang="fr-FR" sz="2400" dirty="0" err="1">
                <a:sym typeface="Wingdings" panose="05000000000000000000" pitchFamily="2" charset="2"/>
              </a:rPr>
              <a:t>can</a:t>
            </a:r>
            <a:r>
              <a:rPr lang="fr-FR" sz="2400" dirty="0">
                <a:sym typeface="Wingdings" panose="05000000000000000000" pitchFamily="2" charset="2"/>
              </a:rPr>
              <a:t> select the </a:t>
            </a:r>
            <a:r>
              <a:rPr lang="fr-FR" sz="2400" dirty="0" err="1">
                <a:sym typeface="Wingdings" panose="05000000000000000000" pitchFamily="2" charset="2"/>
              </a:rPr>
              <a:t>kind</a:t>
            </a:r>
            <a:r>
              <a:rPr lang="fr-FR" sz="2400" dirty="0">
                <a:sym typeface="Wingdings" panose="05000000000000000000" pitchFamily="2" charset="2"/>
              </a:rPr>
              <a:t> of chart </a:t>
            </a:r>
            <a:r>
              <a:rPr lang="fr-FR" sz="2400" dirty="0" err="1">
                <a:sym typeface="Wingdings" panose="05000000000000000000" pitchFamily="2" charset="2"/>
              </a:rPr>
              <a:t>you</a:t>
            </a:r>
            <a:r>
              <a:rPr lang="fr-FR" sz="2400" dirty="0">
                <a:sym typeface="Wingdings" panose="05000000000000000000" pitchFamily="2" charset="2"/>
              </a:rPr>
              <a:t> </a:t>
            </a:r>
            <a:r>
              <a:rPr lang="fr-FR" sz="2400" dirty="0" err="1">
                <a:sym typeface="Wingdings" panose="05000000000000000000" pitchFamily="2" charset="2"/>
              </a:rPr>
              <a:t>want</a:t>
            </a:r>
            <a:r>
              <a:rPr lang="fr-FR" sz="2400" dirty="0">
                <a:sym typeface="Wingdings" panose="05000000000000000000" pitchFamily="2" charset="2"/>
              </a:rPr>
              <a:t>..</a:t>
            </a:r>
          </a:p>
          <a:p>
            <a:pPr marL="560070" lvl="3">
              <a:buSzPct val="85000"/>
            </a:pPr>
            <a:endParaRPr lang="fr-FR" sz="2400" dirty="0">
              <a:sym typeface="Wingdings" panose="05000000000000000000" pitchFamily="2" charset="2"/>
            </a:endParaRPr>
          </a:p>
          <a:p>
            <a:pPr marL="560070" lvl="3">
              <a:buSzPct val="85000"/>
            </a:pPr>
            <a:endParaRPr lang="fr-FR" dirty="0">
              <a:sym typeface="Wingdings" panose="05000000000000000000" pitchFamily="2" charset="2"/>
            </a:endParaRPr>
          </a:p>
          <a:p>
            <a:r>
              <a:rPr lang="fr-FR" dirty="0" err="1">
                <a:sym typeface="Wingdings" panose="05000000000000000000" pitchFamily="2" charset="2"/>
              </a:rPr>
              <a:t>Then</a:t>
            </a:r>
            <a:r>
              <a:rPr lang="fr-FR" dirty="0">
                <a:sym typeface="Wingdings" panose="05000000000000000000" pitchFamily="2" charset="2"/>
              </a:rPr>
              <a:t> </a:t>
            </a:r>
            <a:r>
              <a:rPr lang="fr-FR" dirty="0" err="1">
                <a:sym typeface="Wingdings" panose="05000000000000000000" pitchFamily="2" charset="2"/>
              </a:rPr>
              <a:t>you</a:t>
            </a:r>
            <a:r>
              <a:rPr lang="fr-FR" dirty="0">
                <a:sym typeface="Wingdings" panose="05000000000000000000" pitchFamily="2" charset="2"/>
              </a:rPr>
              <a:t> click on OK and the </a:t>
            </a:r>
            <a:r>
              <a:rPr lang="fr-FR" dirty="0" smtClean="0">
                <a:sym typeface="Wingdings" panose="05000000000000000000" pitchFamily="2" charset="2"/>
              </a:rPr>
              <a:t>tests </a:t>
            </a:r>
            <a:r>
              <a:rPr lang="fr-FR" dirty="0" err="1">
                <a:sym typeface="Wingdings" panose="05000000000000000000" pitchFamily="2" charset="2"/>
              </a:rPr>
              <a:t>will</a:t>
            </a:r>
            <a:r>
              <a:rPr lang="fr-FR" dirty="0">
                <a:sym typeface="Wingdings" panose="05000000000000000000" pitchFamily="2" charset="2"/>
              </a:rPr>
              <a:t> </a:t>
            </a:r>
            <a:r>
              <a:rPr lang="fr-FR" dirty="0" err="1">
                <a:sym typeface="Wingdings" panose="05000000000000000000" pitchFamily="2" charset="2"/>
              </a:rPr>
              <a:t>appear</a:t>
            </a:r>
            <a:r>
              <a:rPr lang="fr-FR" dirty="0">
                <a:sym typeface="Wingdings" panose="05000000000000000000" pitchFamily="2" charset="2"/>
              </a:rPr>
              <a:t>.</a:t>
            </a:r>
          </a:p>
          <a:p>
            <a:pPr marL="0" indent="0">
              <a:buNone/>
            </a:pPr>
            <a:endParaRPr lang="en-GB"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119</a:t>
            </a:fld>
            <a:endParaRPr lang="fr-FR"/>
          </a:p>
        </p:txBody>
      </p:sp>
    </p:spTree>
    <p:extLst>
      <p:ext uri="{BB962C8B-B14F-4D97-AF65-F5344CB8AC3E}">
        <p14:creationId xmlns:p14="http://schemas.microsoft.com/office/powerpoint/2010/main" val="2986271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2/2</a:t>
            </a:r>
            <a:endParaRPr lang="fr-FR" dirty="0"/>
          </a:p>
        </p:txBody>
      </p:sp>
      <p:sp>
        <p:nvSpPr>
          <p:cNvPr id="3" name="Espace réservé du contenu 2"/>
          <p:cNvSpPr>
            <a:spLocks noGrp="1"/>
          </p:cNvSpPr>
          <p:nvPr>
            <p:ph idx="1"/>
          </p:nvPr>
        </p:nvSpPr>
        <p:spPr/>
        <p:txBody>
          <a:bodyPr>
            <a:normAutofit lnSpcReduction="10000"/>
          </a:bodyPr>
          <a:lstStyle/>
          <a:p>
            <a:r>
              <a:rPr lang="en-GB" dirty="0" smtClean="0"/>
              <a:t>Some important definitions:</a:t>
            </a:r>
          </a:p>
          <a:p>
            <a:endParaRPr lang="en-GB" dirty="0" smtClean="0"/>
          </a:p>
          <a:p>
            <a:pPr lvl="1"/>
            <a:r>
              <a:rPr lang="en-GB" dirty="0" smtClean="0"/>
              <a:t>A </a:t>
            </a:r>
            <a:r>
              <a:rPr lang="en-GB" b="1" u="sng" dirty="0" smtClean="0"/>
              <a:t>population</a:t>
            </a:r>
            <a:r>
              <a:rPr lang="en-GB" dirty="0" smtClean="0"/>
              <a:t>: is the collection of all individuals or items under consideration in a statistical study.</a:t>
            </a:r>
          </a:p>
          <a:p>
            <a:pPr lvl="1"/>
            <a:r>
              <a:rPr lang="fr-FR" dirty="0" smtClean="0"/>
              <a:t>A </a:t>
            </a:r>
            <a:r>
              <a:rPr lang="fr-FR" b="1" u="sng" dirty="0" smtClean="0"/>
              <a:t>Data</a:t>
            </a:r>
            <a:r>
              <a:rPr lang="fr-FR" dirty="0" smtClean="0"/>
              <a:t>: Observations </a:t>
            </a:r>
            <a:r>
              <a:rPr lang="fr-FR" dirty="0" err="1" smtClean="0"/>
              <a:t>recorded</a:t>
            </a:r>
            <a:r>
              <a:rPr lang="fr-FR" dirty="0" smtClean="0"/>
              <a:t> </a:t>
            </a:r>
            <a:r>
              <a:rPr lang="fr-FR" dirty="0" err="1" smtClean="0"/>
              <a:t>during</a:t>
            </a:r>
            <a:r>
              <a:rPr lang="fr-FR" dirty="0" smtClean="0"/>
              <a:t> </a:t>
            </a:r>
            <a:r>
              <a:rPr lang="fr-FR" dirty="0" err="1" smtClean="0"/>
              <a:t>research</a:t>
            </a:r>
            <a:r>
              <a:rPr lang="fr-FR" dirty="0" smtClean="0"/>
              <a:t> (</a:t>
            </a:r>
            <a:r>
              <a:rPr lang="fr-FR" dirty="0" err="1" smtClean="0"/>
              <a:t>it</a:t>
            </a:r>
            <a:r>
              <a:rPr lang="fr-FR" dirty="0" smtClean="0"/>
              <a:t> </a:t>
            </a:r>
            <a:r>
              <a:rPr lang="fr-FR" dirty="0" err="1" smtClean="0"/>
              <a:t>can</a:t>
            </a:r>
            <a:r>
              <a:rPr lang="fr-FR" dirty="0" smtClean="0"/>
              <a:t> </a:t>
            </a:r>
            <a:r>
              <a:rPr lang="fr-FR" dirty="0" err="1" smtClean="0"/>
              <a:t>be</a:t>
            </a:r>
            <a:r>
              <a:rPr lang="fr-FR" dirty="0" smtClean="0"/>
              <a:t> </a:t>
            </a:r>
            <a:r>
              <a:rPr lang="fr-FR" dirty="0" err="1" smtClean="0"/>
              <a:t>quantitatitive</a:t>
            </a:r>
            <a:r>
              <a:rPr lang="fr-FR" dirty="0" smtClean="0"/>
              <a:t> or qualitative data: </a:t>
            </a:r>
            <a:r>
              <a:rPr lang="fr-FR" dirty="0" err="1" smtClean="0"/>
              <a:t>we</a:t>
            </a:r>
            <a:r>
              <a:rPr lang="fr-FR" dirty="0" smtClean="0"/>
              <a:t> </a:t>
            </a:r>
            <a:r>
              <a:rPr lang="fr-FR" dirty="0" err="1" smtClean="0"/>
              <a:t>will</a:t>
            </a:r>
            <a:r>
              <a:rPr lang="fr-FR" dirty="0" smtClean="0"/>
              <a:t> focus on </a:t>
            </a:r>
            <a:r>
              <a:rPr lang="fr-FR" dirty="0" err="1" smtClean="0"/>
              <a:t>this</a:t>
            </a:r>
            <a:r>
              <a:rPr lang="fr-FR" dirty="0" smtClean="0"/>
              <a:t> part </a:t>
            </a:r>
            <a:r>
              <a:rPr lang="fr-FR" dirty="0" err="1" smtClean="0"/>
              <a:t>only</a:t>
            </a:r>
            <a:r>
              <a:rPr lang="fr-FR" dirty="0" smtClean="0"/>
              <a:t> in quantitative data)</a:t>
            </a:r>
            <a:endParaRPr lang="en-GB" dirty="0" smtClean="0"/>
          </a:p>
          <a:p>
            <a:pPr lvl="1"/>
            <a:r>
              <a:rPr lang="en-GB" dirty="0" smtClean="0"/>
              <a:t>A </a:t>
            </a:r>
            <a:r>
              <a:rPr lang="en-GB" b="1" u="sng" dirty="0" smtClean="0"/>
              <a:t>sample</a:t>
            </a:r>
            <a:r>
              <a:rPr lang="en-GB" dirty="0" smtClean="0"/>
              <a:t>: is that part of a population from which information is collected</a:t>
            </a:r>
          </a:p>
          <a:p>
            <a:pPr lvl="1"/>
            <a:r>
              <a:rPr lang="en-GB" dirty="0" smtClean="0"/>
              <a:t>A </a:t>
            </a:r>
            <a:r>
              <a:rPr lang="en-GB" b="1" u="sng" dirty="0" smtClean="0"/>
              <a:t>parameter</a:t>
            </a:r>
            <a:r>
              <a:rPr lang="en-GB" dirty="0" smtClean="0"/>
              <a:t> is an unknown numerical summary of the population</a:t>
            </a:r>
          </a:p>
          <a:p>
            <a:pPr lvl="1"/>
            <a:r>
              <a:rPr lang="en-GB" dirty="0" smtClean="0"/>
              <a:t>A </a:t>
            </a:r>
            <a:r>
              <a:rPr lang="en-GB" b="1" u="sng" dirty="0" smtClean="0"/>
              <a:t>variable</a:t>
            </a:r>
            <a:r>
              <a:rPr lang="en-GB" dirty="0" smtClean="0"/>
              <a:t> is any characteristic that varies from one individual member of the population to another. A variable can be quantitative or qualitative.</a:t>
            </a:r>
          </a:p>
          <a:p>
            <a:pPr lvl="1"/>
            <a:r>
              <a:rPr lang="en-GB" dirty="0" smtClean="0"/>
              <a:t>Each individual piece of data is called an </a:t>
            </a:r>
            <a:r>
              <a:rPr lang="en-GB" b="1" u="sng" dirty="0" smtClean="0"/>
              <a:t>observation</a:t>
            </a:r>
            <a:r>
              <a:rPr lang="en-GB" dirty="0" smtClean="0"/>
              <a:t> and all the observation for particular variables is called </a:t>
            </a:r>
            <a:r>
              <a:rPr lang="en-GB" b="1" u="sng" dirty="0" smtClean="0"/>
              <a:t>data set</a:t>
            </a:r>
            <a:r>
              <a:rPr lang="en-GB" dirty="0" smtClean="0"/>
              <a:t>.</a:t>
            </a:r>
          </a:p>
          <a:p>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12</a:t>
            </a:fld>
            <a:endParaRPr lang="fr-FR"/>
          </a:p>
        </p:txBody>
      </p:sp>
    </p:spTree>
    <p:extLst>
      <p:ext uri="{BB962C8B-B14F-4D97-AF65-F5344CB8AC3E}">
        <p14:creationId xmlns:p14="http://schemas.microsoft.com/office/powerpoint/2010/main" val="377861458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Nonparametric</a:t>
            </a:r>
            <a:r>
              <a:rPr lang="fr-FR" dirty="0" smtClean="0"/>
              <a:t> Tests: </a:t>
            </a:r>
            <a:r>
              <a:rPr lang="fr-FR" dirty="0" err="1" smtClean="0"/>
              <a:t>Definition</a:t>
            </a:r>
            <a:endParaRPr lang="en-GB" dirty="0"/>
          </a:p>
        </p:txBody>
      </p:sp>
      <p:sp>
        <p:nvSpPr>
          <p:cNvPr id="3" name="Espace réservé du contenu 2"/>
          <p:cNvSpPr>
            <a:spLocks noGrp="1"/>
          </p:cNvSpPr>
          <p:nvPr>
            <p:ph idx="1"/>
          </p:nvPr>
        </p:nvSpPr>
        <p:spPr/>
        <p:txBody>
          <a:bodyPr>
            <a:normAutofit/>
          </a:bodyPr>
          <a:lstStyle/>
          <a:p>
            <a:r>
              <a:rPr lang="fr-FR" dirty="0" err="1" smtClean="0"/>
              <a:t>We</a:t>
            </a:r>
            <a:r>
              <a:rPr lang="fr-FR" dirty="0" smtClean="0"/>
              <a:t> </a:t>
            </a:r>
            <a:r>
              <a:rPr lang="fr-FR" dirty="0" err="1" smtClean="0"/>
              <a:t>will</a:t>
            </a:r>
            <a:r>
              <a:rPr lang="fr-FR" dirty="0" smtClean="0"/>
              <a:t> use a </a:t>
            </a:r>
            <a:r>
              <a:rPr lang="fr-FR" dirty="0" err="1" smtClean="0"/>
              <a:t>nonparametric</a:t>
            </a:r>
            <a:r>
              <a:rPr lang="fr-FR" dirty="0" smtClean="0"/>
              <a:t> test if </a:t>
            </a:r>
            <a:r>
              <a:rPr lang="fr-FR" dirty="0" err="1" smtClean="0"/>
              <a:t>there</a:t>
            </a:r>
            <a:r>
              <a:rPr lang="fr-FR" dirty="0" smtClean="0"/>
              <a:t> </a:t>
            </a:r>
            <a:r>
              <a:rPr lang="fr-FR" dirty="0" err="1" smtClean="0"/>
              <a:t>is</a:t>
            </a:r>
            <a:r>
              <a:rPr lang="fr-FR" dirty="0" smtClean="0"/>
              <a:t> no </a:t>
            </a:r>
            <a:r>
              <a:rPr lang="fr-FR" dirty="0" err="1" smtClean="0"/>
              <a:t>knowledge</a:t>
            </a:r>
            <a:r>
              <a:rPr lang="fr-FR" dirty="0" smtClean="0"/>
              <a:t> about the population or </a:t>
            </a:r>
            <a:r>
              <a:rPr lang="fr-FR" dirty="0" err="1" smtClean="0"/>
              <a:t>parameters</a:t>
            </a:r>
            <a:r>
              <a:rPr lang="fr-FR" dirty="0" smtClean="0"/>
              <a:t>, but </a:t>
            </a:r>
            <a:r>
              <a:rPr lang="fr-FR" dirty="0" err="1" smtClean="0"/>
              <a:t>still</a:t>
            </a:r>
            <a:r>
              <a:rPr lang="fr-FR" dirty="0" smtClean="0"/>
              <a:t> </a:t>
            </a:r>
            <a:r>
              <a:rPr lang="fr-FR" dirty="0" err="1" smtClean="0"/>
              <a:t>is</a:t>
            </a:r>
            <a:r>
              <a:rPr lang="fr-FR" dirty="0" smtClean="0"/>
              <a:t> </a:t>
            </a:r>
            <a:r>
              <a:rPr lang="fr-FR" dirty="0" err="1" smtClean="0"/>
              <a:t>required</a:t>
            </a:r>
            <a:r>
              <a:rPr lang="fr-FR" dirty="0" smtClean="0"/>
              <a:t> to test the </a:t>
            </a:r>
            <a:r>
              <a:rPr lang="fr-FR" dirty="0" err="1" smtClean="0"/>
              <a:t>hypothesis</a:t>
            </a:r>
            <a:r>
              <a:rPr lang="fr-FR" dirty="0" smtClean="0"/>
              <a:t> of the population.</a:t>
            </a:r>
            <a:endParaRPr lang="fr-FR" dirty="0"/>
          </a:p>
          <a:p>
            <a:endParaRPr lang="fr-FR" dirty="0" smtClean="0"/>
          </a:p>
          <a:p>
            <a:r>
              <a:rPr lang="fr-FR" dirty="0" err="1" smtClean="0"/>
              <a:t>They</a:t>
            </a:r>
            <a:r>
              <a:rPr lang="fr-FR" dirty="0" smtClean="0"/>
              <a:t> are not </a:t>
            </a:r>
            <a:r>
              <a:rPr lang="fr-FR" dirty="0" err="1" smtClean="0"/>
              <a:t>normally</a:t>
            </a:r>
            <a:r>
              <a:rPr lang="fr-FR" dirty="0" smtClean="0"/>
              <a:t> </a:t>
            </a:r>
            <a:r>
              <a:rPr lang="fr-FR" dirty="0" err="1" smtClean="0"/>
              <a:t>distributed</a:t>
            </a:r>
            <a:r>
              <a:rPr lang="fr-FR" dirty="0" smtClean="0"/>
              <a:t>, </a:t>
            </a:r>
            <a:r>
              <a:rPr lang="fr-FR" dirty="0" err="1" smtClean="0"/>
              <a:t>that</a:t>
            </a:r>
            <a:r>
              <a:rPr lang="fr-FR" dirty="0" smtClean="0"/>
              <a:t> </a:t>
            </a:r>
            <a:r>
              <a:rPr lang="fr-FR" dirty="0" err="1" smtClean="0"/>
              <a:t>is</a:t>
            </a:r>
            <a:r>
              <a:rPr lang="fr-FR" dirty="0" smtClean="0"/>
              <a:t> </a:t>
            </a:r>
            <a:r>
              <a:rPr lang="fr-FR" dirty="0" err="1" smtClean="0"/>
              <a:t>why</a:t>
            </a:r>
            <a:r>
              <a:rPr lang="fr-FR" dirty="0" smtClean="0"/>
              <a:t> </a:t>
            </a:r>
            <a:r>
              <a:rPr lang="fr-FR" dirty="0" err="1" smtClean="0"/>
              <a:t>you</a:t>
            </a:r>
            <a:r>
              <a:rPr lang="fr-FR" dirty="0" smtClean="0"/>
              <a:t> </a:t>
            </a:r>
            <a:r>
              <a:rPr lang="fr-FR" dirty="0" err="1" smtClean="0"/>
              <a:t>should</a:t>
            </a:r>
            <a:r>
              <a:rPr lang="fr-FR" dirty="0" smtClean="0"/>
              <a:t> do a </a:t>
            </a:r>
            <a:r>
              <a:rPr lang="fr-FR" dirty="0" err="1" smtClean="0"/>
              <a:t>normality</a:t>
            </a:r>
            <a:r>
              <a:rPr lang="fr-FR" dirty="0" smtClean="0"/>
              <a:t> test </a:t>
            </a:r>
            <a:r>
              <a:rPr lang="fr-FR" dirty="0" err="1" smtClean="0"/>
              <a:t>before</a:t>
            </a:r>
            <a:r>
              <a:rPr lang="fr-FR" dirty="0" smtClean="0"/>
              <a:t> </a:t>
            </a:r>
            <a:r>
              <a:rPr lang="fr-FR" dirty="0" err="1" smtClean="0"/>
              <a:t>any</a:t>
            </a:r>
            <a:r>
              <a:rPr lang="fr-FR" dirty="0" smtClean="0"/>
              <a:t> </a:t>
            </a:r>
            <a:r>
              <a:rPr lang="fr-FR" dirty="0" err="1" smtClean="0"/>
              <a:t>other</a:t>
            </a:r>
            <a:r>
              <a:rPr lang="fr-FR" dirty="0" smtClean="0"/>
              <a:t> </a:t>
            </a:r>
            <a:r>
              <a:rPr lang="fr-FR" dirty="0" err="1" smtClean="0"/>
              <a:t>statistical</a:t>
            </a:r>
            <a:r>
              <a:rPr lang="fr-FR" dirty="0" smtClean="0"/>
              <a:t> test.</a:t>
            </a:r>
          </a:p>
          <a:p>
            <a:endParaRPr lang="fr-FR" dirty="0" smtClean="0"/>
          </a:p>
          <a:p>
            <a:r>
              <a:rPr lang="fr-FR" dirty="0" smtClean="0"/>
              <a:t>The </a:t>
            </a:r>
            <a:r>
              <a:rPr lang="fr-FR" dirty="0" err="1" smtClean="0"/>
              <a:t>null</a:t>
            </a:r>
            <a:r>
              <a:rPr lang="fr-FR" dirty="0" smtClean="0"/>
              <a:t> </a:t>
            </a:r>
            <a:r>
              <a:rPr lang="fr-FR" dirty="0" err="1" smtClean="0"/>
              <a:t>hypothesis</a:t>
            </a:r>
            <a:r>
              <a:rPr lang="fr-FR" dirty="0" smtClean="0"/>
              <a:t> </a:t>
            </a:r>
            <a:r>
              <a:rPr lang="fr-FR" dirty="0" err="1" smtClean="0"/>
              <a:t>is</a:t>
            </a:r>
            <a:r>
              <a:rPr lang="fr-FR" dirty="0" smtClean="0"/>
              <a:t> free </a:t>
            </a:r>
            <a:r>
              <a:rPr lang="fr-FR" dirty="0" err="1" smtClean="0"/>
              <a:t>from</a:t>
            </a:r>
            <a:r>
              <a:rPr lang="fr-FR" dirty="0" smtClean="0"/>
              <a:t> </a:t>
            </a:r>
            <a:r>
              <a:rPr lang="fr-FR" dirty="0" err="1" smtClean="0"/>
              <a:t>parameters</a:t>
            </a:r>
            <a:r>
              <a:rPr lang="fr-FR" dirty="0" smtClean="0"/>
              <a:t>.</a:t>
            </a:r>
          </a:p>
          <a:p>
            <a:endParaRPr lang="fr-FR" dirty="0"/>
          </a:p>
          <a:p>
            <a:r>
              <a:rPr lang="fr-FR" dirty="0" err="1" smtClean="0"/>
              <a:t>Example</a:t>
            </a:r>
            <a:r>
              <a:rPr lang="fr-FR" dirty="0" smtClean="0"/>
              <a:t>: Mann-Whitney, Rank-</a:t>
            </a:r>
            <a:r>
              <a:rPr lang="fr-FR" dirty="0" err="1" smtClean="0"/>
              <a:t>Sum</a:t>
            </a:r>
            <a:r>
              <a:rPr lang="fr-FR" dirty="0" smtClean="0"/>
              <a:t> test, </a:t>
            </a:r>
            <a:r>
              <a:rPr lang="fr-FR" dirty="0" err="1" smtClean="0"/>
              <a:t>Krustal</a:t>
            </a:r>
            <a:r>
              <a:rPr lang="fr-FR" dirty="0" smtClean="0"/>
              <a:t>-Wallis test, </a:t>
            </a:r>
            <a:r>
              <a:rPr lang="fr-FR" dirty="0" err="1" smtClean="0"/>
              <a:t>etc</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120</a:t>
            </a:fld>
            <a:endParaRPr lang="fr-FR"/>
          </a:p>
        </p:txBody>
      </p:sp>
    </p:spTree>
    <p:extLst>
      <p:ext uri="{BB962C8B-B14F-4D97-AF65-F5344CB8AC3E}">
        <p14:creationId xmlns:p14="http://schemas.microsoft.com/office/powerpoint/2010/main" val="388904331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Chi-Square: Chi-Square Distribution</a:t>
            </a:r>
            <a:endParaRPr lang="fr-FR" dirty="0"/>
          </a:p>
        </p:txBody>
      </p:sp>
      <p:sp>
        <p:nvSpPr>
          <p:cNvPr id="3" name="Espace réservé du contenu 2"/>
          <p:cNvSpPr>
            <a:spLocks noGrp="1"/>
          </p:cNvSpPr>
          <p:nvPr>
            <p:ph idx="1"/>
          </p:nvPr>
        </p:nvSpPr>
        <p:spPr/>
        <p:txBody>
          <a:bodyPr>
            <a:noAutofit/>
          </a:bodyPr>
          <a:lstStyle/>
          <a:p>
            <a:r>
              <a:rPr lang="fr-FR" sz="2200" dirty="0" smtClean="0"/>
              <a:t>The Chi-Square </a:t>
            </a:r>
            <a:r>
              <a:rPr lang="fr-FR" sz="2200" dirty="0" err="1" smtClean="0"/>
              <a:t>is</a:t>
            </a:r>
            <a:r>
              <a:rPr lang="fr-FR" sz="2200" dirty="0" smtClean="0"/>
              <a:t> one of the </a:t>
            </a:r>
            <a:r>
              <a:rPr lang="fr-FR" sz="2200" dirty="0" err="1" smtClean="0"/>
              <a:t>most</a:t>
            </a:r>
            <a:r>
              <a:rPr lang="fr-FR" sz="2200" dirty="0" smtClean="0"/>
              <a:t> </a:t>
            </a:r>
            <a:r>
              <a:rPr lang="fr-FR" sz="2200" dirty="0" err="1" smtClean="0"/>
              <a:t>used</a:t>
            </a:r>
            <a:r>
              <a:rPr lang="fr-FR" sz="2200" dirty="0" smtClean="0"/>
              <a:t> case of </a:t>
            </a:r>
            <a:r>
              <a:rPr lang="fr-FR" sz="2200" dirty="0" err="1" smtClean="0"/>
              <a:t>nonparametric</a:t>
            </a:r>
            <a:r>
              <a:rPr lang="fr-FR" sz="2200" dirty="0" smtClean="0"/>
              <a:t> tests.</a:t>
            </a:r>
          </a:p>
          <a:p>
            <a:r>
              <a:rPr lang="fr-FR" sz="2200" dirty="0" smtClean="0"/>
              <a:t>The Chi-Square </a:t>
            </a:r>
            <a:r>
              <a:rPr lang="fr-FR" sz="2200" dirty="0" err="1" smtClean="0"/>
              <a:t>statistics</a:t>
            </a:r>
            <a:r>
              <a:rPr lang="fr-FR" sz="2200" dirty="0" smtClean="0"/>
              <a:t> </a:t>
            </a:r>
            <a:r>
              <a:rPr lang="fr-FR" sz="2200" dirty="0" err="1" smtClean="0"/>
              <a:t>is</a:t>
            </a:r>
            <a:r>
              <a:rPr lang="fr-FR" sz="2200" dirty="0" smtClean="0"/>
              <a:t> </a:t>
            </a:r>
            <a:r>
              <a:rPr lang="fr-FR" sz="2200" dirty="0" err="1" smtClean="0"/>
              <a:t>used</a:t>
            </a:r>
            <a:r>
              <a:rPr lang="fr-FR" sz="2200" dirty="0" smtClean="0"/>
              <a:t> to:</a:t>
            </a:r>
          </a:p>
          <a:p>
            <a:pPr lvl="1"/>
            <a:r>
              <a:rPr lang="fr-FR" dirty="0" err="1"/>
              <a:t>D</a:t>
            </a:r>
            <a:r>
              <a:rPr lang="fr-FR" dirty="0" err="1" smtClean="0"/>
              <a:t>etermine</a:t>
            </a:r>
            <a:r>
              <a:rPr lang="fr-FR" dirty="0" smtClean="0"/>
              <a:t> if a distribution of </a:t>
            </a:r>
            <a:r>
              <a:rPr lang="fr-FR" dirty="0" err="1" smtClean="0"/>
              <a:t>observed</a:t>
            </a:r>
            <a:r>
              <a:rPr lang="fr-FR" dirty="0" smtClean="0"/>
              <a:t> </a:t>
            </a:r>
            <a:r>
              <a:rPr lang="fr-FR" dirty="0" err="1" smtClean="0"/>
              <a:t>frequencies</a:t>
            </a:r>
            <a:r>
              <a:rPr lang="fr-FR" dirty="0" smtClean="0"/>
              <a:t> </a:t>
            </a:r>
            <a:r>
              <a:rPr lang="fr-FR" dirty="0" err="1" smtClean="0"/>
              <a:t>differs</a:t>
            </a:r>
            <a:r>
              <a:rPr lang="fr-FR" dirty="0" smtClean="0"/>
              <a:t> </a:t>
            </a:r>
            <a:r>
              <a:rPr lang="fr-FR" dirty="0" err="1" smtClean="0"/>
              <a:t>from</a:t>
            </a:r>
            <a:r>
              <a:rPr lang="fr-FR" dirty="0" smtClean="0"/>
              <a:t> the </a:t>
            </a:r>
            <a:r>
              <a:rPr lang="fr-FR" dirty="0" err="1" smtClean="0"/>
              <a:t>theoretical</a:t>
            </a:r>
            <a:r>
              <a:rPr lang="fr-FR" dirty="0" smtClean="0"/>
              <a:t> </a:t>
            </a:r>
            <a:r>
              <a:rPr lang="fr-FR" dirty="0" err="1" smtClean="0"/>
              <a:t>expected</a:t>
            </a:r>
            <a:r>
              <a:rPr lang="fr-FR" dirty="0" smtClean="0"/>
              <a:t> </a:t>
            </a:r>
            <a:r>
              <a:rPr lang="fr-FR" dirty="0" err="1" smtClean="0"/>
              <a:t>frequencies</a:t>
            </a:r>
            <a:r>
              <a:rPr lang="fr-FR" dirty="0" smtClean="0"/>
              <a:t>.</a:t>
            </a:r>
          </a:p>
          <a:p>
            <a:pPr lvl="2"/>
            <a:r>
              <a:rPr lang="fr-FR" sz="2000" dirty="0" smtClean="0"/>
              <a:t>H</a:t>
            </a:r>
            <a:r>
              <a:rPr lang="fr-FR" sz="2000" baseline="-25000" dirty="0" smtClean="0"/>
              <a:t>0</a:t>
            </a:r>
            <a:r>
              <a:rPr lang="fr-FR" sz="2000" dirty="0" smtClean="0"/>
              <a:t>: distribution </a:t>
            </a:r>
            <a:r>
              <a:rPr lang="fr-FR" sz="2000" dirty="0" err="1" smtClean="0"/>
              <a:t>follows</a:t>
            </a:r>
            <a:r>
              <a:rPr lang="fr-FR" sz="2000" dirty="0" smtClean="0"/>
              <a:t> a normal distribution</a:t>
            </a:r>
          </a:p>
          <a:p>
            <a:pPr lvl="2"/>
            <a:r>
              <a:rPr lang="fr-FR" sz="2000" dirty="0" smtClean="0"/>
              <a:t>H</a:t>
            </a:r>
            <a:r>
              <a:rPr lang="fr-FR" sz="2000" baseline="-25000" dirty="0" smtClean="0"/>
              <a:t>1</a:t>
            </a:r>
            <a:r>
              <a:rPr lang="fr-FR" sz="2000" dirty="0" smtClean="0"/>
              <a:t>: distribution </a:t>
            </a:r>
            <a:r>
              <a:rPr lang="fr-FR" sz="2000" dirty="0" err="1" smtClean="0"/>
              <a:t>does</a:t>
            </a:r>
            <a:r>
              <a:rPr lang="fr-FR" sz="2000" dirty="0" smtClean="0"/>
              <a:t> not </a:t>
            </a:r>
            <a:r>
              <a:rPr lang="fr-FR" sz="2000" dirty="0" err="1" smtClean="0"/>
              <a:t>follow</a:t>
            </a:r>
            <a:r>
              <a:rPr lang="fr-FR" sz="2000" dirty="0" smtClean="0"/>
              <a:t> a normal distribution</a:t>
            </a:r>
          </a:p>
          <a:p>
            <a:pPr lvl="1"/>
            <a:r>
              <a:rPr lang="fr-FR" dirty="0" smtClean="0"/>
              <a:t>Control the </a:t>
            </a:r>
            <a:r>
              <a:rPr lang="fr-FR" dirty="0" err="1" smtClean="0"/>
              <a:t>representativity</a:t>
            </a:r>
            <a:r>
              <a:rPr lang="fr-FR" dirty="0" smtClean="0"/>
              <a:t> of a </a:t>
            </a:r>
            <a:r>
              <a:rPr lang="fr-FR" dirty="0" err="1" smtClean="0"/>
              <a:t>sample</a:t>
            </a:r>
            <a:r>
              <a:rPr lang="fr-FR" dirty="0" smtClean="0"/>
              <a:t>:</a:t>
            </a:r>
          </a:p>
          <a:p>
            <a:pPr lvl="2"/>
            <a:r>
              <a:rPr lang="fr-FR" sz="2000" dirty="0" smtClean="0"/>
              <a:t>H</a:t>
            </a:r>
            <a:r>
              <a:rPr lang="fr-FR" sz="2000" baseline="-25000" dirty="0" smtClean="0"/>
              <a:t>0</a:t>
            </a:r>
            <a:r>
              <a:rPr lang="fr-FR" sz="2000" dirty="0" smtClean="0"/>
              <a:t>: distribution </a:t>
            </a:r>
            <a:r>
              <a:rPr lang="fr-FR" sz="2000" dirty="0" err="1" smtClean="0"/>
              <a:t>is</a:t>
            </a:r>
            <a:r>
              <a:rPr lang="fr-FR" sz="2000" dirty="0" smtClean="0"/>
              <a:t> in accordance </a:t>
            </a:r>
            <a:r>
              <a:rPr lang="fr-FR" sz="2000" dirty="0" err="1" smtClean="0"/>
              <a:t>with</a:t>
            </a:r>
            <a:r>
              <a:rPr lang="fr-FR" sz="2000" dirty="0" smtClean="0"/>
              <a:t> the quotas</a:t>
            </a:r>
          </a:p>
          <a:p>
            <a:pPr lvl="2"/>
            <a:r>
              <a:rPr lang="fr-FR" sz="2000" dirty="0" smtClean="0"/>
              <a:t>H</a:t>
            </a:r>
            <a:r>
              <a:rPr lang="fr-FR" sz="2000" baseline="-25000" dirty="0" smtClean="0"/>
              <a:t>1</a:t>
            </a:r>
            <a:r>
              <a:rPr lang="fr-FR" sz="2000" dirty="0" smtClean="0"/>
              <a:t>: distribution </a:t>
            </a:r>
            <a:r>
              <a:rPr lang="fr-FR" sz="2000" dirty="0" err="1" smtClean="0"/>
              <a:t>is</a:t>
            </a:r>
            <a:r>
              <a:rPr lang="fr-FR" sz="2000" dirty="0" smtClean="0"/>
              <a:t> not in accordance </a:t>
            </a:r>
            <a:r>
              <a:rPr lang="fr-FR" sz="2000" dirty="0" err="1" smtClean="0"/>
              <a:t>woth</a:t>
            </a:r>
            <a:r>
              <a:rPr lang="fr-FR" sz="2000" dirty="0" smtClean="0"/>
              <a:t> the quotas</a:t>
            </a:r>
          </a:p>
          <a:p>
            <a:pPr lvl="1"/>
            <a:r>
              <a:rPr lang="fr-FR" dirty="0" err="1" smtClean="0"/>
              <a:t>Determine</a:t>
            </a:r>
            <a:r>
              <a:rPr lang="fr-FR" dirty="0" smtClean="0"/>
              <a:t> if </a:t>
            </a:r>
            <a:r>
              <a:rPr lang="fr-FR" dirty="0" err="1" smtClean="0"/>
              <a:t>there</a:t>
            </a:r>
            <a:r>
              <a:rPr lang="fr-FR" dirty="0" smtClean="0"/>
              <a:t> </a:t>
            </a:r>
            <a:r>
              <a:rPr lang="fr-FR" dirty="0" err="1" smtClean="0"/>
              <a:t>is</a:t>
            </a:r>
            <a:r>
              <a:rPr lang="fr-FR" dirty="0" smtClean="0"/>
              <a:t> a </a:t>
            </a:r>
            <a:r>
              <a:rPr lang="fr-FR" dirty="0" err="1" smtClean="0"/>
              <a:t>link</a:t>
            </a:r>
            <a:r>
              <a:rPr lang="fr-FR" dirty="0" smtClean="0"/>
              <a:t> </a:t>
            </a:r>
            <a:r>
              <a:rPr lang="fr-FR" dirty="0" err="1" smtClean="0"/>
              <a:t>between</a:t>
            </a:r>
            <a:r>
              <a:rPr lang="fr-FR" dirty="0" smtClean="0"/>
              <a:t> </a:t>
            </a:r>
            <a:r>
              <a:rPr lang="fr-FR" dirty="0" err="1" smtClean="0"/>
              <a:t>two</a:t>
            </a:r>
            <a:r>
              <a:rPr lang="fr-FR" dirty="0" smtClean="0"/>
              <a:t> variables:</a:t>
            </a:r>
          </a:p>
          <a:p>
            <a:pPr lvl="2"/>
            <a:r>
              <a:rPr lang="fr-FR" sz="2000" dirty="0" smtClean="0"/>
              <a:t>H</a:t>
            </a:r>
            <a:r>
              <a:rPr lang="fr-FR" sz="2000" baseline="-25000" dirty="0" smtClean="0"/>
              <a:t>0</a:t>
            </a:r>
            <a:r>
              <a:rPr lang="fr-FR" sz="2000" dirty="0" smtClean="0"/>
              <a:t>: 2 variables are </a:t>
            </a:r>
            <a:r>
              <a:rPr lang="fr-FR" sz="2000" dirty="0" err="1" smtClean="0"/>
              <a:t>idenpendent</a:t>
            </a:r>
            <a:endParaRPr lang="fr-FR" sz="2000" dirty="0" smtClean="0"/>
          </a:p>
          <a:p>
            <a:pPr lvl="2"/>
            <a:r>
              <a:rPr lang="fr-FR" sz="2000" dirty="0" smtClean="0"/>
              <a:t>H</a:t>
            </a:r>
            <a:r>
              <a:rPr lang="fr-FR" sz="2000" baseline="-25000" dirty="0" smtClean="0"/>
              <a:t>1</a:t>
            </a:r>
            <a:r>
              <a:rPr lang="fr-FR" sz="2000" dirty="0" smtClean="0"/>
              <a:t>: 2 variables are </a:t>
            </a:r>
            <a:r>
              <a:rPr lang="fr-FR" sz="2000" dirty="0" err="1" smtClean="0"/>
              <a:t>dependent</a:t>
            </a:r>
            <a:endParaRPr lang="fr-FR" sz="2000" dirty="0" smtClean="0"/>
          </a:p>
          <a:p>
            <a:endParaRPr lang="fr-FR" sz="2000" dirty="0" smtClean="0"/>
          </a:p>
          <a:p>
            <a:pPr marL="0" indent="0">
              <a:buNone/>
            </a:pPr>
            <a:r>
              <a:rPr lang="fr-FR" sz="2200" dirty="0" smtClean="0"/>
              <a:t>.</a:t>
            </a:r>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121</a:t>
            </a:fld>
            <a:endParaRPr lang="fr-FR"/>
          </a:p>
        </p:txBody>
      </p:sp>
    </p:spTree>
    <p:extLst>
      <p:ext uri="{BB962C8B-B14F-4D97-AF65-F5344CB8AC3E}">
        <p14:creationId xmlns:p14="http://schemas.microsoft.com/office/powerpoint/2010/main" val="44954032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Chi-Square</a:t>
            </a:r>
            <a:r>
              <a:rPr lang="fr-FR" dirty="0"/>
              <a:t>: </a:t>
            </a:r>
            <a:r>
              <a:rPr lang="fr-FR" dirty="0" smtClean="0"/>
              <a:t>Chi-Square </a:t>
            </a:r>
            <a:r>
              <a:rPr lang="fr-FR" dirty="0"/>
              <a:t>Distribution</a:t>
            </a:r>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122</a:t>
            </a:fld>
            <a:endParaRPr lang="fr-FR"/>
          </a:p>
        </p:txBody>
      </p:sp>
      <p:sp>
        <p:nvSpPr>
          <p:cNvPr id="5" name="Rectangle 3"/>
          <p:cNvSpPr txBox="1">
            <a:spLocks noChangeArrowheads="1"/>
          </p:cNvSpPr>
          <p:nvPr/>
        </p:nvSpPr>
        <p:spPr>
          <a:xfrm>
            <a:off x="251520" y="1628800"/>
            <a:ext cx="8424862" cy="4547022"/>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fr-FR" altLang="fr-FR" dirty="0" err="1" smtClean="0"/>
              <a:t>Definition</a:t>
            </a:r>
            <a:r>
              <a:rPr lang="fr-FR" altLang="fr-FR" dirty="0" smtClean="0"/>
              <a:t>:</a:t>
            </a:r>
          </a:p>
          <a:p>
            <a:pPr>
              <a:buFont typeface="Wingdings" pitchFamily="2" charset="2"/>
              <a:buNone/>
            </a:pPr>
            <a:r>
              <a:rPr lang="fr-FR" altLang="fr-FR" dirty="0" smtClean="0"/>
              <a:t>Let (X</a:t>
            </a:r>
            <a:r>
              <a:rPr lang="fr-FR" altLang="fr-FR" baseline="-25000" dirty="0" smtClean="0"/>
              <a:t>1</a:t>
            </a:r>
            <a:r>
              <a:rPr lang="fr-FR" altLang="fr-FR" dirty="0" smtClean="0"/>
              <a:t>,X</a:t>
            </a:r>
            <a:r>
              <a:rPr lang="fr-FR" altLang="fr-FR" baseline="-25000" dirty="0" smtClean="0"/>
              <a:t>2</a:t>
            </a:r>
            <a:r>
              <a:rPr lang="fr-FR" altLang="fr-FR" dirty="0" smtClean="0"/>
              <a:t> ,…,</a:t>
            </a:r>
            <a:r>
              <a:rPr lang="fr-FR" altLang="fr-FR" dirty="0" err="1" smtClean="0"/>
              <a:t>X</a:t>
            </a:r>
            <a:r>
              <a:rPr lang="fr-FR" altLang="fr-FR" baseline="-25000" dirty="0" err="1" smtClean="0"/>
              <a:t>n</a:t>
            </a:r>
            <a:r>
              <a:rPr lang="fr-FR" altLang="fr-FR" dirty="0" smtClean="0"/>
              <a:t>) a </a:t>
            </a:r>
            <a:r>
              <a:rPr lang="fr-FR" altLang="fr-FR" dirty="0" err="1" smtClean="0"/>
              <a:t>sample</a:t>
            </a:r>
            <a:r>
              <a:rPr lang="fr-FR" altLang="fr-FR" dirty="0" smtClean="0"/>
              <a:t> </a:t>
            </a:r>
            <a:r>
              <a:rPr lang="fr-FR" altLang="fr-FR" dirty="0" err="1" smtClean="0"/>
              <a:t>with</a:t>
            </a:r>
            <a:r>
              <a:rPr lang="fr-FR" altLang="fr-FR" dirty="0" smtClean="0"/>
              <a:t> </a:t>
            </a:r>
            <a:r>
              <a:rPr lang="fr-FR" altLang="fr-FR" dirty="0" err="1" smtClean="0"/>
              <a:t>gaussian</a:t>
            </a:r>
            <a:r>
              <a:rPr lang="fr-FR" altLang="fr-FR" dirty="0" smtClean="0"/>
              <a:t> distribution N(0;1).</a:t>
            </a:r>
            <a:r>
              <a:rPr lang="fr-FR" altLang="fr-FR" dirty="0" smtClean="0">
                <a:sym typeface="Symbol" pitchFamily="18" charset="2"/>
              </a:rPr>
              <a:t> </a:t>
            </a:r>
          </a:p>
          <a:p>
            <a:pPr>
              <a:buFont typeface="Wingdings" pitchFamily="2" charset="2"/>
              <a:buNone/>
            </a:pPr>
            <a:endParaRPr lang="fr-FR" altLang="fr-FR" dirty="0" smtClean="0">
              <a:sym typeface="Symbol" pitchFamily="18" charset="2"/>
            </a:endParaRPr>
          </a:p>
          <a:p>
            <a:pPr>
              <a:buFont typeface="Wingdings" pitchFamily="2" charset="2"/>
              <a:buNone/>
            </a:pPr>
            <a:r>
              <a:rPr lang="fr-FR" altLang="fr-FR" dirty="0" err="1" smtClean="0">
                <a:sym typeface="Symbol" pitchFamily="18" charset="2"/>
              </a:rPr>
              <a:t>Then</a:t>
            </a:r>
            <a:r>
              <a:rPr lang="fr-FR" altLang="fr-FR" dirty="0" smtClean="0">
                <a:sym typeface="Symbol" pitchFamily="18" charset="2"/>
              </a:rPr>
              <a:t>:</a:t>
            </a:r>
          </a:p>
          <a:p>
            <a:pPr>
              <a:buFont typeface="Wingdings" pitchFamily="2" charset="2"/>
              <a:buNone/>
            </a:pPr>
            <a:endParaRPr lang="fr-FR" altLang="fr-FR" dirty="0" smtClean="0">
              <a:sym typeface="Symbol" pitchFamily="18" charset="2"/>
            </a:endParaRPr>
          </a:p>
          <a:p>
            <a:pPr>
              <a:buFont typeface="Arial" pitchFamily="34" charset="0"/>
              <a:buNone/>
            </a:pPr>
            <a:r>
              <a:rPr lang="fr-FR" altLang="fr-FR" dirty="0" smtClean="0">
                <a:sym typeface="Symbol" pitchFamily="18" charset="2"/>
              </a:rPr>
              <a:t>		              </a:t>
            </a:r>
            <a:r>
              <a:rPr lang="fr-FR" altLang="fr-FR" dirty="0">
                <a:sym typeface="Symbol" pitchFamily="18" charset="2"/>
              </a:rPr>
              <a:t> </a:t>
            </a:r>
            <a:r>
              <a:rPr lang="fr-FR" altLang="fr-FR" dirty="0" smtClean="0">
                <a:sym typeface="Symbol" pitchFamily="18" charset="2"/>
              </a:rPr>
              <a:t>     </a:t>
            </a:r>
            <a:r>
              <a:rPr lang="fr-FR" altLang="fr-FR" dirty="0" err="1" smtClean="0">
                <a:sym typeface="Symbol" pitchFamily="18" charset="2"/>
              </a:rPr>
              <a:t>is</a:t>
            </a:r>
            <a:r>
              <a:rPr lang="fr-FR" altLang="fr-FR" dirty="0" smtClean="0">
                <a:sym typeface="Symbol" pitchFamily="18" charset="2"/>
              </a:rPr>
              <a:t> </a:t>
            </a:r>
            <a:r>
              <a:rPr lang="en-US" altLang="fr-FR" dirty="0" smtClean="0">
                <a:sym typeface="Symbol" pitchFamily="18" charset="2"/>
              </a:rPr>
              <a:t>²(n)</a:t>
            </a:r>
            <a:r>
              <a:rPr lang="fr-FR" altLang="fr-FR" dirty="0" smtClean="0">
                <a:sym typeface="Symbol" pitchFamily="18" charset="2"/>
              </a:rPr>
              <a:t> </a:t>
            </a:r>
          </a:p>
          <a:p>
            <a:pPr>
              <a:buFont typeface="Arial" pitchFamily="34" charset="0"/>
              <a:buNone/>
            </a:pPr>
            <a:endParaRPr lang="fr-FR" altLang="fr-FR" dirty="0" smtClean="0">
              <a:sym typeface="Symbol" pitchFamily="18" charset="2"/>
            </a:endParaRPr>
          </a:p>
          <a:p>
            <a:pPr>
              <a:buFont typeface="Arial" pitchFamily="34" charset="0"/>
              <a:buNone/>
            </a:pPr>
            <a:endParaRPr lang="fr-FR" altLang="fr-FR" dirty="0" smtClean="0">
              <a:sym typeface="Wingdings" panose="05000000000000000000" pitchFamily="2" charset="2"/>
            </a:endParaRPr>
          </a:p>
          <a:p>
            <a:pPr>
              <a:buFont typeface="Arial" pitchFamily="34" charset="0"/>
              <a:buNone/>
            </a:pPr>
            <a:r>
              <a:rPr lang="fr-FR" altLang="fr-FR" dirty="0" smtClean="0">
                <a:sym typeface="Wingdings" panose="05000000000000000000" pitchFamily="2" charset="2"/>
              </a:rPr>
              <a:t>F</a:t>
            </a:r>
            <a:r>
              <a:rPr lang="fr-FR" altLang="fr-FR" baseline="-25000" dirty="0" smtClean="0">
                <a:sym typeface="Wingdings" panose="05000000000000000000" pitchFamily="2" charset="2"/>
              </a:rPr>
              <a:t>o</a:t>
            </a:r>
            <a:r>
              <a:rPr lang="fr-FR" altLang="fr-FR" dirty="0" smtClean="0">
                <a:sym typeface="Wingdings" panose="05000000000000000000" pitchFamily="2" charset="2"/>
              </a:rPr>
              <a:t>: </a:t>
            </a:r>
            <a:r>
              <a:rPr lang="fr-FR" altLang="fr-FR" dirty="0" err="1" smtClean="0">
                <a:sym typeface="Wingdings" panose="05000000000000000000" pitchFamily="2" charset="2"/>
              </a:rPr>
              <a:t>Observed</a:t>
            </a:r>
            <a:r>
              <a:rPr lang="fr-FR" altLang="fr-FR" dirty="0" smtClean="0">
                <a:sym typeface="Wingdings" panose="05000000000000000000" pitchFamily="2" charset="2"/>
              </a:rPr>
              <a:t> </a:t>
            </a:r>
            <a:r>
              <a:rPr lang="fr-FR" altLang="fr-FR" dirty="0" err="1" smtClean="0">
                <a:sym typeface="Wingdings" panose="05000000000000000000" pitchFamily="2" charset="2"/>
              </a:rPr>
              <a:t>Frequency</a:t>
            </a:r>
            <a:endParaRPr lang="fr-FR" altLang="fr-FR" dirty="0" smtClean="0">
              <a:sym typeface="Wingdings" panose="05000000000000000000" pitchFamily="2" charset="2"/>
            </a:endParaRPr>
          </a:p>
          <a:p>
            <a:pPr>
              <a:buFont typeface="Arial" pitchFamily="34" charset="0"/>
              <a:buNone/>
            </a:pPr>
            <a:r>
              <a:rPr lang="fr-FR" altLang="fr-FR" dirty="0" smtClean="0">
                <a:sym typeface="Wingdings" panose="05000000000000000000" pitchFamily="2" charset="2"/>
              </a:rPr>
              <a:t>F</a:t>
            </a:r>
            <a:r>
              <a:rPr lang="fr-FR" altLang="fr-FR" baseline="-25000" dirty="0" smtClean="0">
                <a:sym typeface="Wingdings" panose="05000000000000000000" pitchFamily="2" charset="2"/>
              </a:rPr>
              <a:t>e</a:t>
            </a:r>
            <a:r>
              <a:rPr lang="fr-FR" altLang="fr-FR" dirty="0" smtClean="0">
                <a:sym typeface="Wingdings" panose="05000000000000000000" pitchFamily="2" charset="2"/>
              </a:rPr>
              <a:t>: </a:t>
            </a:r>
            <a:r>
              <a:rPr lang="fr-FR" altLang="fr-FR" dirty="0" err="1" smtClean="0">
                <a:sym typeface="Wingdings" panose="05000000000000000000" pitchFamily="2" charset="2"/>
              </a:rPr>
              <a:t>Expected</a:t>
            </a:r>
            <a:r>
              <a:rPr lang="fr-FR" altLang="fr-FR" dirty="0" smtClean="0">
                <a:sym typeface="Wingdings" panose="05000000000000000000" pitchFamily="2" charset="2"/>
              </a:rPr>
              <a:t> </a:t>
            </a:r>
            <a:r>
              <a:rPr lang="fr-FR" altLang="fr-FR" dirty="0" err="1" smtClean="0">
                <a:sym typeface="Wingdings" panose="05000000000000000000" pitchFamily="2" charset="2"/>
              </a:rPr>
              <a:t>Frequency</a:t>
            </a:r>
            <a:endParaRPr lang="fr-FR" altLang="fr-FR" dirty="0" smtClean="0">
              <a:sym typeface="Wingdings" panose="05000000000000000000" pitchFamily="2" charset="2"/>
            </a:endParaRPr>
          </a:p>
          <a:p>
            <a:pPr>
              <a:buFont typeface="Arial" pitchFamily="34" charset="0"/>
              <a:buNone/>
            </a:pPr>
            <a:endParaRPr lang="fr-FR" altLang="fr-FR" dirty="0" smtClean="0">
              <a:sym typeface="Wingdings" panose="05000000000000000000" pitchFamily="2" charset="2"/>
            </a:endParaRPr>
          </a:p>
          <a:p>
            <a:pPr>
              <a:buFont typeface="Arial" pitchFamily="34" charset="0"/>
              <a:buNone/>
            </a:pPr>
            <a:r>
              <a:rPr lang="fr-FR" altLang="fr-FR" dirty="0" smtClean="0">
                <a:sym typeface="Wingdings" panose="05000000000000000000" pitchFamily="2" charset="2"/>
              </a:rPr>
              <a:t> </a:t>
            </a:r>
            <a:r>
              <a:rPr lang="fr-FR" altLang="fr-FR" dirty="0" smtClean="0">
                <a:sym typeface="Symbol" pitchFamily="18" charset="2"/>
              </a:rPr>
              <a:t> Chi square </a:t>
            </a:r>
            <a:r>
              <a:rPr lang="fr-FR" altLang="fr-FR" dirty="0" err="1" smtClean="0">
                <a:sym typeface="Symbol" pitchFamily="18" charset="2"/>
              </a:rPr>
              <a:t>distributed</a:t>
            </a:r>
            <a:r>
              <a:rPr lang="fr-FR" altLang="fr-FR" dirty="0" smtClean="0">
                <a:sym typeface="Symbol" pitchFamily="18" charset="2"/>
              </a:rPr>
              <a:t> </a:t>
            </a:r>
            <a:r>
              <a:rPr lang="fr-FR" altLang="fr-FR" dirty="0" err="1" smtClean="0">
                <a:sym typeface="Symbol" pitchFamily="18" charset="2"/>
              </a:rPr>
              <a:t>with</a:t>
            </a:r>
            <a:r>
              <a:rPr lang="fr-FR" altLang="fr-FR" dirty="0" smtClean="0">
                <a:sym typeface="Symbol" pitchFamily="18" charset="2"/>
              </a:rPr>
              <a:t> n </a:t>
            </a:r>
            <a:r>
              <a:rPr lang="fr-FR" altLang="fr-FR" dirty="0" err="1" smtClean="0">
                <a:sym typeface="Symbol" pitchFamily="18" charset="2"/>
              </a:rPr>
              <a:t>degrees</a:t>
            </a:r>
            <a:r>
              <a:rPr lang="fr-FR" altLang="fr-FR" dirty="0" smtClean="0">
                <a:sym typeface="Symbol" pitchFamily="18" charset="2"/>
              </a:rPr>
              <a:t> of </a:t>
            </a:r>
            <a:r>
              <a:rPr lang="fr-FR" altLang="fr-FR" dirty="0" err="1" smtClean="0">
                <a:sym typeface="Symbol" pitchFamily="18" charset="2"/>
              </a:rPr>
              <a:t>freedom</a:t>
            </a:r>
            <a:r>
              <a:rPr lang="fr-FR" altLang="fr-FR" dirty="0" smtClean="0">
                <a:sym typeface="Symbol" pitchFamily="18" charset="2"/>
              </a:rPr>
              <a:t> (</a:t>
            </a:r>
            <a:r>
              <a:rPr lang="fr-FR" altLang="fr-FR" dirty="0" err="1" smtClean="0">
                <a:sym typeface="Symbol" pitchFamily="18" charset="2"/>
              </a:rPr>
              <a:t>dof</a:t>
            </a:r>
            <a:r>
              <a:rPr lang="fr-FR" altLang="fr-FR" dirty="0" smtClean="0">
                <a:sym typeface="Symbol" pitchFamily="18" charset="2"/>
              </a:rPr>
              <a:t>)</a:t>
            </a:r>
          </a:p>
        </p:txBody>
      </p:sp>
      <p:graphicFrame>
        <p:nvGraphicFramePr>
          <p:cNvPr id="6" name="Objet 5"/>
          <p:cNvGraphicFramePr>
            <a:graphicFrameLocks noGrp="1" noChangeAspect="1"/>
          </p:cNvGraphicFramePr>
          <p:nvPr>
            <p:extLst>
              <p:ext uri="{D42A27DB-BD31-4B8C-83A1-F6EECF244321}">
                <p14:modId xmlns:p14="http://schemas.microsoft.com/office/powerpoint/2010/main" val="2195000981"/>
              </p:ext>
            </p:extLst>
          </p:nvPr>
        </p:nvGraphicFramePr>
        <p:xfrm>
          <a:off x="67717" y="3602038"/>
          <a:ext cx="2632075" cy="1081087"/>
        </p:xfrm>
        <a:graphic>
          <a:graphicData uri="http://schemas.openxmlformats.org/presentationml/2006/ole">
            <mc:AlternateContent xmlns:mc="http://schemas.openxmlformats.org/markup-compatibility/2006">
              <mc:Choice xmlns:v="urn:schemas-microsoft-com:vml" Requires="v">
                <p:oleObj spid="_x0000_s7376" name="Équation" r:id="rId3" imgW="1143000" imgH="469800" progId="Equation.3">
                  <p:embed/>
                </p:oleObj>
              </mc:Choice>
              <mc:Fallback>
                <p:oleObj name="Équation" r:id="rId3" imgW="1143000" imgH="469800" progId="Equation.3">
                  <p:embed/>
                  <p:pic>
                    <p:nvPicPr>
                      <p:cNvPr id="0" name="Object 2"/>
                      <p:cNvPicPr>
                        <a:picLocks noGrp="1" noChangeAspect="1" noChangeArrowheads="1"/>
                      </p:cNvPicPr>
                      <p:nvPr/>
                    </p:nvPicPr>
                    <p:blipFill>
                      <a:blip r:embed="rId4"/>
                      <a:srcRect/>
                      <a:stretch>
                        <a:fillRect/>
                      </a:stretch>
                    </p:blipFill>
                    <p:spPr bwMode="auto">
                      <a:xfrm>
                        <a:off x="67717" y="3602038"/>
                        <a:ext cx="263207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28" y="3068960"/>
            <a:ext cx="4939923" cy="2234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483595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Chi-Square: Test </a:t>
            </a:r>
            <a:r>
              <a:rPr lang="fr-FR" dirty="0" err="1" smtClean="0"/>
              <a:t>Results</a:t>
            </a:r>
            <a:endParaRPr lang="fr-FR" dirty="0"/>
          </a:p>
        </p:txBody>
      </p:sp>
      <p:sp>
        <p:nvSpPr>
          <p:cNvPr id="3" name="Espace réservé du contenu 2"/>
          <p:cNvSpPr>
            <a:spLocks noGrp="1"/>
          </p:cNvSpPr>
          <p:nvPr>
            <p:ph sz="half" idx="2"/>
          </p:nvPr>
        </p:nvSpPr>
        <p:spPr>
          <a:xfrm>
            <a:off x="518863" y="1772816"/>
            <a:ext cx="3931920" cy="3951288"/>
          </a:xfrm>
        </p:spPr>
        <p:txBody>
          <a:bodyPr>
            <a:noAutofit/>
          </a:bodyPr>
          <a:lstStyle/>
          <a:p>
            <a:pPr marL="0" indent="0">
              <a:buNone/>
            </a:pPr>
            <a:endParaRPr lang="fr-FR" sz="2200" dirty="0" smtClean="0"/>
          </a:p>
          <a:p>
            <a:pPr marL="0" indent="0">
              <a:buNone/>
            </a:pPr>
            <a:r>
              <a:rPr lang="fr-FR" sz="2200" dirty="0" smtClean="0"/>
              <a:t>.</a:t>
            </a:r>
            <a:r>
              <a:rPr lang="fr-FR" sz="2200" dirty="0" smtClean="0"/>
              <a:t>If X² </a:t>
            </a:r>
            <a:r>
              <a:rPr lang="fr-FR" sz="2200" dirty="0" smtClean="0"/>
              <a:t>&gt; X²</a:t>
            </a:r>
            <a:r>
              <a:rPr lang="el-GR" sz="2200" baseline="-25000" dirty="0" smtClean="0"/>
              <a:t>α</a:t>
            </a:r>
            <a:r>
              <a:rPr lang="fr-FR" sz="2200" baseline="-25000" dirty="0" smtClean="0"/>
              <a:t>v </a:t>
            </a:r>
            <a:r>
              <a:rPr lang="fr-FR" sz="2200" dirty="0" err="1" smtClean="0"/>
              <a:t>with</a:t>
            </a:r>
            <a:r>
              <a:rPr lang="fr-FR" sz="2200" dirty="0" smtClean="0"/>
              <a:t> the </a:t>
            </a:r>
            <a:r>
              <a:rPr lang="fr-FR" sz="2200" dirty="0" err="1" smtClean="0"/>
              <a:t>risk</a:t>
            </a:r>
            <a:r>
              <a:rPr lang="fr-FR" sz="2200" dirty="0" smtClean="0"/>
              <a:t>  alpha </a:t>
            </a:r>
            <a:r>
              <a:rPr lang="fr-FR" sz="2200" dirty="0" err="1" smtClean="0"/>
              <a:t>given</a:t>
            </a:r>
            <a:r>
              <a:rPr lang="fr-FR" sz="2200" dirty="0" smtClean="0"/>
              <a:t> and for a </a:t>
            </a:r>
            <a:r>
              <a:rPr lang="fr-FR" sz="2200" dirty="0" err="1" smtClean="0"/>
              <a:t>degree</a:t>
            </a:r>
            <a:r>
              <a:rPr lang="fr-FR" sz="2200" dirty="0" smtClean="0"/>
              <a:t> of </a:t>
            </a:r>
            <a:r>
              <a:rPr lang="fr-FR" sz="2200" dirty="0" err="1" smtClean="0"/>
              <a:t>freedom</a:t>
            </a:r>
            <a:r>
              <a:rPr lang="fr-FR" sz="2200" dirty="0" smtClean="0"/>
              <a:t> </a:t>
            </a:r>
            <a:r>
              <a:rPr lang="fr-FR" sz="2200" dirty="0" err="1" smtClean="0"/>
              <a:t>given</a:t>
            </a:r>
            <a:r>
              <a:rPr lang="fr-FR" sz="2200" dirty="0" smtClean="0"/>
              <a:t> v, Chi-Square </a:t>
            </a:r>
            <a:r>
              <a:rPr lang="fr-FR" sz="2200" dirty="0" err="1" smtClean="0"/>
              <a:t>is</a:t>
            </a:r>
            <a:r>
              <a:rPr lang="fr-FR" sz="2200" dirty="0" smtClean="0"/>
              <a:t> significatif </a:t>
            </a:r>
            <a:r>
              <a:rPr lang="fr-FR" sz="2200" dirty="0" err="1" smtClean="0"/>
              <a:t>with</a:t>
            </a:r>
            <a:r>
              <a:rPr lang="fr-FR" sz="2200" dirty="0" smtClean="0"/>
              <a:t> a </a:t>
            </a:r>
            <a:r>
              <a:rPr lang="fr-FR" sz="2200" dirty="0" err="1" smtClean="0"/>
              <a:t>risk</a:t>
            </a:r>
            <a:r>
              <a:rPr lang="fr-FR" sz="2200" dirty="0" smtClean="0"/>
              <a:t> and </a:t>
            </a:r>
            <a:r>
              <a:rPr lang="fr-FR" sz="2200" dirty="0" err="1" smtClean="0"/>
              <a:t>we</a:t>
            </a:r>
            <a:r>
              <a:rPr lang="fr-FR" sz="2200" dirty="0" smtClean="0"/>
              <a:t> </a:t>
            </a:r>
            <a:r>
              <a:rPr lang="fr-FR" sz="2200" dirty="0" err="1" smtClean="0"/>
              <a:t>reject</a:t>
            </a:r>
            <a:r>
              <a:rPr lang="fr-FR" sz="2200" dirty="0" smtClean="0"/>
              <a:t> H</a:t>
            </a:r>
            <a:r>
              <a:rPr lang="fr-FR" sz="2200" baseline="-25000" dirty="0" smtClean="0"/>
              <a:t>0</a:t>
            </a:r>
          </a:p>
          <a:p>
            <a:pPr marL="0" indent="0">
              <a:buNone/>
            </a:pPr>
            <a:endParaRPr lang="fr-FR" sz="2200" dirty="0"/>
          </a:p>
          <a:p>
            <a:pPr marL="0" indent="0">
              <a:buNone/>
            </a:pPr>
            <a:r>
              <a:rPr lang="fr-FR" sz="2200" dirty="0" smtClean="0"/>
              <a:t>If X² &lt; X²</a:t>
            </a:r>
            <a:r>
              <a:rPr lang="el-GR" sz="2200" baseline="-25000" dirty="0" smtClean="0"/>
              <a:t>α</a:t>
            </a:r>
            <a:r>
              <a:rPr lang="fr-FR" sz="2200" baseline="-25000" dirty="0"/>
              <a:t>v</a:t>
            </a:r>
            <a:r>
              <a:rPr lang="fr-FR" sz="2200" dirty="0" smtClean="0"/>
              <a:t> </a:t>
            </a:r>
            <a:r>
              <a:rPr lang="fr-FR" sz="2200" dirty="0" err="1" smtClean="0"/>
              <a:t>with</a:t>
            </a:r>
            <a:r>
              <a:rPr lang="fr-FR" sz="2200" dirty="0" smtClean="0"/>
              <a:t> a </a:t>
            </a:r>
            <a:r>
              <a:rPr lang="fr-FR" sz="2200" dirty="0" err="1" smtClean="0"/>
              <a:t>risk</a:t>
            </a:r>
            <a:r>
              <a:rPr lang="fr-FR" sz="2200" dirty="0" smtClean="0"/>
              <a:t> alpha </a:t>
            </a:r>
            <a:r>
              <a:rPr lang="fr-FR" sz="2200" dirty="0" err="1" smtClean="0"/>
              <a:t>given</a:t>
            </a:r>
            <a:r>
              <a:rPr lang="fr-FR" sz="2200" dirty="0" smtClean="0"/>
              <a:t> and for a </a:t>
            </a:r>
            <a:r>
              <a:rPr lang="fr-FR" sz="2200" dirty="0" err="1" smtClean="0"/>
              <a:t>degree</a:t>
            </a:r>
            <a:r>
              <a:rPr lang="fr-FR" sz="2200" dirty="0" smtClean="0"/>
              <a:t> of </a:t>
            </a:r>
            <a:r>
              <a:rPr lang="fr-FR" sz="2200" dirty="0" err="1" smtClean="0"/>
              <a:t>freedom</a:t>
            </a:r>
            <a:r>
              <a:rPr lang="fr-FR" sz="2200" dirty="0" smtClean="0"/>
              <a:t> v, Chi-Square </a:t>
            </a:r>
            <a:r>
              <a:rPr lang="fr-FR" sz="2200" dirty="0" err="1" smtClean="0"/>
              <a:t>is</a:t>
            </a:r>
            <a:r>
              <a:rPr lang="fr-FR" sz="2200" dirty="0" smtClean="0"/>
              <a:t> </a:t>
            </a:r>
            <a:r>
              <a:rPr lang="fr-FR" sz="2200" dirty="0" err="1" smtClean="0"/>
              <a:t>nonsignificatif</a:t>
            </a:r>
            <a:r>
              <a:rPr lang="fr-FR" sz="2200" dirty="0" smtClean="0"/>
              <a:t> </a:t>
            </a:r>
            <a:r>
              <a:rPr lang="fr-FR" sz="2200" dirty="0" err="1" smtClean="0"/>
              <a:t>with</a:t>
            </a:r>
            <a:r>
              <a:rPr lang="fr-FR" sz="2200" dirty="0" smtClean="0"/>
              <a:t> a </a:t>
            </a:r>
            <a:r>
              <a:rPr lang="fr-FR" sz="2200" dirty="0" err="1" smtClean="0"/>
              <a:t>risk</a:t>
            </a:r>
            <a:r>
              <a:rPr lang="fr-FR" sz="2200" dirty="0" smtClean="0"/>
              <a:t> alpha and </a:t>
            </a:r>
            <a:r>
              <a:rPr lang="fr-FR" sz="2200" dirty="0" err="1" smtClean="0"/>
              <a:t>we</a:t>
            </a:r>
            <a:r>
              <a:rPr lang="fr-FR" sz="2200" dirty="0" smtClean="0"/>
              <a:t> </a:t>
            </a:r>
            <a:r>
              <a:rPr lang="fr-FR" sz="2200" dirty="0" err="1" smtClean="0"/>
              <a:t>accept</a:t>
            </a:r>
            <a:r>
              <a:rPr lang="fr-FR" sz="2200" dirty="0"/>
              <a:t> H</a:t>
            </a:r>
            <a:r>
              <a:rPr lang="fr-FR" sz="2200" baseline="-25000" dirty="0"/>
              <a:t>0</a:t>
            </a:r>
          </a:p>
          <a:p>
            <a:pPr marL="0" indent="0">
              <a:buNone/>
            </a:pPr>
            <a:r>
              <a:rPr lang="fr-FR" sz="2200" dirty="0" smtClean="0"/>
              <a:t> </a:t>
            </a:r>
            <a:endParaRPr lang="fr-FR" sz="2200" dirty="0" smtClean="0"/>
          </a:p>
        </p:txBody>
      </p:sp>
      <p:graphicFrame>
        <p:nvGraphicFramePr>
          <p:cNvPr id="8" name="Espace réservé du contenu 7"/>
          <p:cNvGraphicFramePr>
            <a:graphicFrameLocks noGrp="1"/>
          </p:cNvGraphicFramePr>
          <p:nvPr>
            <p:ph sz="quarter" idx="4"/>
            <p:extLst>
              <p:ext uri="{D42A27DB-BD31-4B8C-83A1-F6EECF244321}">
                <p14:modId xmlns:p14="http://schemas.microsoft.com/office/powerpoint/2010/main" val="2059063907"/>
              </p:ext>
            </p:extLst>
          </p:nvPr>
        </p:nvGraphicFramePr>
        <p:xfrm>
          <a:off x="4816226" y="1772816"/>
          <a:ext cx="3932238" cy="4348480"/>
        </p:xfrm>
        <a:graphic>
          <a:graphicData uri="http://schemas.openxmlformats.org/drawingml/2006/table">
            <a:tbl>
              <a:tblPr firstRow="1" bandRow="1">
                <a:tableStyleId>{5C22544A-7EE6-4342-B048-85BDC9FD1C3A}</a:tableStyleId>
              </a:tblPr>
              <a:tblGrid>
                <a:gridCol w="1966119"/>
                <a:gridCol w="1966119"/>
              </a:tblGrid>
              <a:tr h="370840">
                <a:tc>
                  <a:txBody>
                    <a:bodyPr/>
                    <a:lstStyle/>
                    <a:p>
                      <a:r>
                        <a:rPr lang="fr-FR" dirty="0" err="1" smtClean="0"/>
                        <a:t>Degree</a:t>
                      </a:r>
                      <a:r>
                        <a:rPr lang="fr-FR" dirty="0" smtClean="0"/>
                        <a:t> of </a:t>
                      </a:r>
                      <a:r>
                        <a:rPr lang="fr-FR" dirty="0" err="1" smtClean="0"/>
                        <a:t>freedom</a:t>
                      </a:r>
                      <a:r>
                        <a:rPr lang="fr-FR" dirty="0" smtClean="0"/>
                        <a:t> (v)</a:t>
                      </a:r>
                      <a:endParaRPr lang="en-GB" dirty="0"/>
                    </a:p>
                  </a:txBody>
                  <a:tcPr/>
                </a:tc>
                <a:tc>
                  <a:txBody>
                    <a:bodyPr/>
                    <a:lstStyle/>
                    <a:p>
                      <a:r>
                        <a:rPr lang="fr-FR" dirty="0" smtClean="0"/>
                        <a:t>Chi-Square</a:t>
                      </a:r>
                      <a:r>
                        <a:rPr lang="fr-FR" baseline="0" dirty="0" smtClean="0"/>
                        <a:t> (</a:t>
                      </a:r>
                      <a:r>
                        <a:rPr lang="el-GR" baseline="0" dirty="0" smtClean="0"/>
                        <a:t>α</a:t>
                      </a:r>
                      <a:r>
                        <a:rPr lang="fr-FR" baseline="0" dirty="0" smtClean="0"/>
                        <a:t>=5%)</a:t>
                      </a:r>
                      <a:endParaRPr lang="en-GB" dirty="0"/>
                    </a:p>
                  </a:txBody>
                  <a:tcPr/>
                </a:tc>
              </a:tr>
              <a:tr h="370840">
                <a:tc>
                  <a:txBody>
                    <a:bodyPr/>
                    <a:lstStyle/>
                    <a:p>
                      <a:r>
                        <a:rPr lang="fr-FR" dirty="0" smtClean="0"/>
                        <a:t>1</a:t>
                      </a:r>
                      <a:endParaRPr lang="en-GB" dirty="0"/>
                    </a:p>
                  </a:txBody>
                  <a:tcPr/>
                </a:tc>
                <a:tc>
                  <a:txBody>
                    <a:bodyPr/>
                    <a:lstStyle/>
                    <a:p>
                      <a:r>
                        <a:rPr lang="fr-FR" dirty="0" smtClean="0"/>
                        <a:t>3,84</a:t>
                      </a:r>
                      <a:endParaRPr lang="en-GB" dirty="0"/>
                    </a:p>
                  </a:txBody>
                  <a:tcPr/>
                </a:tc>
              </a:tr>
              <a:tr h="370840">
                <a:tc>
                  <a:txBody>
                    <a:bodyPr/>
                    <a:lstStyle/>
                    <a:p>
                      <a:r>
                        <a:rPr lang="fr-FR" dirty="0" smtClean="0"/>
                        <a:t>2</a:t>
                      </a:r>
                      <a:endParaRPr lang="en-GB" dirty="0"/>
                    </a:p>
                  </a:txBody>
                  <a:tcPr/>
                </a:tc>
                <a:tc>
                  <a:txBody>
                    <a:bodyPr/>
                    <a:lstStyle/>
                    <a:p>
                      <a:r>
                        <a:rPr lang="fr-FR" dirty="0" smtClean="0"/>
                        <a:t>5,99</a:t>
                      </a:r>
                      <a:endParaRPr lang="en-GB" dirty="0"/>
                    </a:p>
                  </a:txBody>
                  <a:tcPr/>
                </a:tc>
              </a:tr>
              <a:tr h="370840">
                <a:tc>
                  <a:txBody>
                    <a:bodyPr/>
                    <a:lstStyle/>
                    <a:p>
                      <a:r>
                        <a:rPr lang="fr-FR" dirty="0" smtClean="0"/>
                        <a:t>3</a:t>
                      </a:r>
                      <a:endParaRPr lang="en-GB" dirty="0"/>
                    </a:p>
                  </a:txBody>
                  <a:tcPr/>
                </a:tc>
                <a:tc>
                  <a:txBody>
                    <a:bodyPr/>
                    <a:lstStyle/>
                    <a:p>
                      <a:r>
                        <a:rPr lang="fr-FR" dirty="0" smtClean="0"/>
                        <a:t>7,81</a:t>
                      </a:r>
                      <a:endParaRPr lang="en-GB" dirty="0"/>
                    </a:p>
                  </a:txBody>
                  <a:tcPr/>
                </a:tc>
              </a:tr>
              <a:tr h="370840">
                <a:tc>
                  <a:txBody>
                    <a:bodyPr/>
                    <a:lstStyle/>
                    <a:p>
                      <a:r>
                        <a:rPr lang="fr-FR" dirty="0" smtClean="0"/>
                        <a:t>4</a:t>
                      </a:r>
                      <a:endParaRPr lang="en-GB" dirty="0"/>
                    </a:p>
                  </a:txBody>
                  <a:tcPr/>
                </a:tc>
                <a:tc>
                  <a:txBody>
                    <a:bodyPr/>
                    <a:lstStyle/>
                    <a:p>
                      <a:r>
                        <a:rPr lang="fr-FR" dirty="0" smtClean="0"/>
                        <a:t>9,49</a:t>
                      </a:r>
                      <a:endParaRPr lang="en-GB" dirty="0"/>
                    </a:p>
                  </a:txBody>
                  <a:tcPr/>
                </a:tc>
              </a:tr>
              <a:tr h="370840">
                <a:tc>
                  <a:txBody>
                    <a:bodyPr/>
                    <a:lstStyle/>
                    <a:p>
                      <a:r>
                        <a:rPr lang="fr-FR" dirty="0" smtClean="0"/>
                        <a:t>5</a:t>
                      </a:r>
                      <a:endParaRPr lang="en-GB" dirty="0"/>
                    </a:p>
                  </a:txBody>
                  <a:tcPr/>
                </a:tc>
                <a:tc>
                  <a:txBody>
                    <a:bodyPr/>
                    <a:lstStyle/>
                    <a:p>
                      <a:r>
                        <a:rPr lang="fr-FR" dirty="0" smtClean="0"/>
                        <a:t>11</a:t>
                      </a:r>
                      <a:r>
                        <a:rPr lang="en-GB" dirty="0" smtClean="0"/>
                        <a:t>,07</a:t>
                      </a:r>
                      <a:endParaRPr lang="fr-FR" dirty="0" smtClean="0"/>
                    </a:p>
                  </a:txBody>
                  <a:tcPr/>
                </a:tc>
              </a:tr>
              <a:tr h="370840">
                <a:tc>
                  <a:txBody>
                    <a:bodyPr/>
                    <a:lstStyle/>
                    <a:p>
                      <a:r>
                        <a:rPr lang="fr-FR" dirty="0" smtClean="0"/>
                        <a:t>6</a:t>
                      </a:r>
                      <a:endParaRPr lang="en-GB" dirty="0"/>
                    </a:p>
                  </a:txBody>
                  <a:tcPr/>
                </a:tc>
                <a:tc>
                  <a:txBody>
                    <a:bodyPr/>
                    <a:lstStyle/>
                    <a:p>
                      <a:r>
                        <a:rPr lang="fr-FR" dirty="0" smtClean="0"/>
                        <a:t>12,59</a:t>
                      </a:r>
                      <a:endParaRPr lang="en-GB" dirty="0"/>
                    </a:p>
                  </a:txBody>
                  <a:tcPr/>
                </a:tc>
              </a:tr>
              <a:tr h="370840">
                <a:tc>
                  <a:txBody>
                    <a:bodyPr/>
                    <a:lstStyle/>
                    <a:p>
                      <a:r>
                        <a:rPr lang="fr-FR" dirty="0" smtClean="0"/>
                        <a:t>7</a:t>
                      </a:r>
                      <a:endParaRPr lang="en-GB" dirty="0"/>
                    </a:p>
                  </a:txBody>
                  <a:tcPr/>
                </a:tc>
                <a:tc>
                  <a:txBody>
                    <a:bodyPr/>
                    <a:lstStyle/>
                    <a:p>
                      <a:r>
                        <a:rPr lang="fr-FR" dirty="0" smtClean="0"/>
                        <a:t>14,07</a:t>
                      </a:r>
                      <a:endParaRPr lang="en-GB" dirty="0"/>
                    </a:p>
                  </a:txBody>
                  <a:tcPr/>
                </a:tc>
              </a:tr>
              <a:tr h="370840">
                <a:tc>
                  <a:txBody>
                    <a:bodyPr/>
                    <a:lstStyle/>
                    <a:p>
                      <a:r>
                        <a:rPr lang="fr-FR" dirty="0" smtClean="0"/>
                        <a:t>8</a:t>
                      </a:r>
                      <a:endParaRPr lang="en-GB" dirty="0"/>
                    </a:p>
                  </a:txBody>
                  <a:tcPr/>
                </a:tc>
                <a:tc>
                  <a:txBody>
                    <a:bodyPr/>
                    <a:lstStyle/>
                    <a:p>
                      <a:r>
                        <a:rPr lang="fr-FR" dirty="0" smtClean="0"/>
                        <a:t>15,51</a:t>
                      </a:r>
                      <a:endParaRPr lang="en-GB" dirty="0"/>
                    </a:p>
                  </a:txBody>
                  <a:tcPr/>
                </a:tc>
              </a:tr>
              <a:tr h="370840">
                <a:tc>
                  <a:txBody>
                    <a:bodyPr/>
                    <a:lstStyle/>
                    <a:p>
                      <a:r>
                        <a:rPr lang="fr-FR" dirty="0" smtClean="0"/>
                        <a:t>9</a:t>
                      </a:r>
                      <a:endParaRPr lang="en-GB" dirty="0"/>
                    </a:p>
                  </a:txBody>
                  <a:tcPr/>
                </a:tc>
                <a:tc>
                  <a:txBody>
                    <a:bodyPr/>
                    <a:lstStyle/>
                    <a:p>
                      <a:r>
                        <a:rPr lang="fr-FR" dirty="0" smtClean="0"/>
                        <a:t>16,92</a:t>
                      </a:r>
                      <a:endParaRPr lang="en-GB" dirty="0"/>
                    </a:p>
                  </a:txBody>
                  <a:tcPr/>
                </a:tc>
              </a:tr>
              <a:tr h="370840">
                <a:tc>
                  <a:txBody>
                    <a:bodyPr/>
                    <a:lstStyle/>
                    <a:p>
                      <a:r>
                        <a:rPr lang="fr-FR" dirty="0" smtClean="0"/>
                        <a:t>10</a:t>
                      </a:r>
                      <a:endParaRPr lang="en-GB" dirty="0"/>
                    </a:p>
                  </a:txBody>
                  <a:tcPr/>
                </a:tc>
                <a:tc>
                  <a:txBody>
                    <a:bodyPr/>
                    <a:lstStyle/>
                    <a:p>
                      <a:r>
                        <a:rPr lang="fr-FR" dirty="0" smtClean="0"/>
                        <a:t>18,31</a:t>
                      </a:r>
                      <a:endParaRPr lang="en-GB" dirty="0"/>
                    </a:p>
                  </a:txBody>
                  <a:tcPr/>
                </a:tc>
              </a:tr>
            </a:tbl>
          </a:graphicData>
        </a:graphic>
      </p:graphicFrame>
      <p:sp>
        <p:nvSpPr>
          <p:cNvPr id="4" name="Espace réservé du numéro de diapositive 3"/>
          <p:cNvSpPr>
            <a:spLocks noGrp="1"/>
          </p:cNvSpPr>
          <p:nvPr>
            <p:ph type="sldNum" sz="quarter" idx="12"/>
          </p:nvPr>
        </p:nvSpPr>
        <p:spPr/>
        <p:txBody>
          <a:bodyPr/>
          <a:lstStyle/>
          <a:p>
            <a:fld id="{FA7CCF91-222A-460F-9820-BF6DA2D552DD}" type="slidenum">
              <a:rPr lang="fr-FR" smtClean="0"/>
              <a:t>123</a:t>
            </a:fld>
            <a:endParaRPr lang="fr-FR"/>
          </a:p>
        </p:txBody>
      </p:sp>
    </p:spTree>
    <p:extLst>
      <p:ext uri="{BB962C8B-B14F-4D97-AF65-F5344CB8AC3E}">
        <p14:creationId xmlns:p14="http://schemas.microsoft.com/office/powerpoint/2010/main" val="259629173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Two</a:t>
            </a:r>
            <a:r>
              <a:rPr lang="fr-FR" dirty="0" smtClean="0"/>
              <a:t> Types of Chi-Square</a:t>
            </a:r>
            <a:endParaRPr lang="fr-FR" dirty="0"/>
          </a:p>
        </p:txBody>
      </p:sp>
      <p:sp>
        <p:nvSpPr>
          <p:cNvPr id="3" name="Espace réservé du contenu 2"/>
          <p:cNvSpPr>
            <a:spLocks noGrp="1"/>
          </p:cNvSpPr>
          <p:nvPr>
            <p:ph idx="1"/>
          </p:nvPr>
        </p:nvSpPr>
        <p:spPr/>
        <p:txBody>
          <a:bodyPr/>
          <a:lstStyle/>
          <a:p>
            <a:r>
              <a:rPr lang="fr-FR" dirty="0" smtClean="0"/>
              <a:t>There are </a:t>
            </a:r>
            <a:r>
              <a:rPr lang="fr-FR" dirty="0" err="1" smtClean="0"/>
              <a:t>two</a:t>
            </a:r>
            <a:r>
              <a:rPr lang="fr-FR" dirty="0" smtClean="0"/>
              <a:t> types of chi-square test:</a:t>
            </a:r>
          </a:p>
          <a:p>
            <a:endParaRPr lang="fr-FR" dirty="0" smtClean="0"/>
          </a:p>
          <a:p>
            <a:r>
              <a:rPr lang="fr-FR" dirty="0" smtClean="0"/>
              <a:t>Chi-square test for </a:t>
            </a:r>
            <a:r>
              <a:rPr lang="fr-FR" dirty="0" err="1" smtClean="0"/>
              <a:t>goodness</a:t>
            </a:r>
            <a:r>
              <a:rPr lang="fr-FR" dirty="0" smtClean="0"/>
              <a:t> of fit </a:t>
            </a:r>
            <a:r>
              <a:rPr lang="en-GB" dirty="0"/>
              <a:t>which </a:t>
            </a:r>
            <a:r>
              <a:rPr lang="en-GB" dirty="0" smtClean="0"/>
              <a:t>compares the </a:t>
            </a:r>
            <a:r>
              <a:rPr lang="en-GB" dirty="0"/>
              <a:t>expected and observed values to determine </a:t>
            </a:r>
            <a:r>
              <a:rPr lang="en-GB" dirty="0" smtClean="0"/>
              <a:t>how well </a:t>
            </a:r>
            <a:r>
              <a:rPr lang="en-GB" dirty="0"/>
              <a:t>an experimenter's predictions fit the data</a:t>
            </a:r>
            <a:r>
              <a:rPr lang="fr-FR" dirty="0" smtClean="0"/>
              <a:t> </a:t>
            </a:r>
          </a:p>
          <a:p>
            <a:endParaRPr lang="fr-FR" dirty="0" smtClean="0"/>
          </a:p>
          <a:p>
            <a:r>
              <a:rPr lang="fr-FR" dirty="0" smtClean="0"/>
              <a:t>Chi-square test for </a:t>
            </a:r>
            <a:r>
              <a:rPr lang="fr-FR" dirty="0" err="1" smtClean="0"/>
              <a:t>independence</a:t>
            </a:r>
            <a:r>
              <a:rPr lang="fr-FR" dirty="0" smtClean="0"/>
              <a:t> </a:t>
            </a:r>
            <a:r>
              <a:rPr lang="en-GB" dirty="0"/>
              <a:t>which </a:t>
            </a:r>
            <a:r>
              <a:rPr lang="en-GB" dirty="0" smtClean="0"/>
              <a:t>compares two </a:t>
            </a:r>
            <a:r>
              <a:rPr lang="en-GB" dirty="0"/>
              <a:t>sets of categories to determine whether the </a:t>
            </a:r>
            <a:r>
              <a:rPr lang="en-GB" dirty="0" smtClean="0"/>
              <a:t>two groups </a:t>
            </a:r>
            <a:r>
              <a:rPr lang="en-GB" dirty="0"/>
              <a:t>are distributed differently among </a:t>
            </a:r>
            <a:r>
              <a:rPr lang="en-GB" dirty="0" smtClean="0"/>
              <a:t>the categories </a:t>
            </a:r>
            <a:r>
              <a:rPr lang="en-GB" dirty="0"/>
              <a:t>(</a:t>
            </a:r>
            <a:r>
              <a:rPr lang="en-GB" dirty="0" err="1"/>
              <a:t>McGibbon</a:t>
            </a:r>
            <a:r>
              <a:rPr lang="en-GB" dirty="0"/>
              <a:t>, 2006)</a:t>
            </a:r>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124</a:t>
            </a:fld>
            <a:endParaRPr lang="fr-FR"/>
          </a:p>
        </p:txBody>
      </p:sp>
    </p:spTree>
    <p:extLst>
      <p:ext uri="{BB962C8B-B14F-4D97-AF65-F5344CB8AC3E}">
        <p14:creationId xmlns:p14="http://schemas.microsoft.com/office/powerpoint/2010/main" val="55483595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Chi-square test for </a:t>
            </a:r>
            <a:r>
              <a:rPr lang="fr-FR" dirty="0" err="1"/>
              <a:t>G</a:t>
            </a:r>
            <a:r>
              <a:rPr lang="fr-FR" dirty="0" err="1" smtClean="0"/>
              <a:t>oodness</a:t>
            </a:r>
            <a:r>
              <a:rPr lang="fr-FR" dirty="0" smtClean="0"/>
              <a:t> of fit</a:t>
            </a:r>
            <a:endParaRPr lang="en-GB" dirty="0"/>
          </a:p>
        </p:txBody>
      </p:sp>
      <p:sp>
        <p:nvSpPr>
          <p:cNvPr id="3" name="Espace réservé du contenu 2"/>
          <p:cNvSpPr>
            <a:spLocks noGrp="1"/>
          </p:cNvSpPr>
          <p:nvPr>
            <p:ph idx="1"/>
          </p:nvPr>
        </p:nvSpPr>
        <p:spPr/>
        <p:txBody>
          <a:bodyPr/>
          <a:lstStyle/>
          <a:p>
            <a:r>
              <a:rPr lang="en-GB" dirty="0"/>
              <a:t>Goodness of fit means how well a statistical </a:t>
            </a:r>
            <a:r>
              <a:rPr lang="en-GB" dirty="0" smtClean="0"/>
              <a:t>model fits </a:t>
            </a:r>
            <a:r>
              <a:rPr lang="en-GB" dirty="0"/>
              <a:t>a set of </a:t>
            </a:r>
            <a:r>
              <a:rPr lang="en-GB" dirty="0" smtClean="0"/>
              <a:t>observations</a:t>
            </a:r>
          </a:p>
          <a:p>
            <a:endParaRPr lang="en-GB" dirty="0"/>
          </a:p>
          <a:p>
            <a:r>
              <a:rPr lang="en-GB" dirty="0"/>
              <a:t> A measure of goodness of fit typically summarize </a:t>
            </a:r>
            <a:r>
              <a:rPr lang="en-GB" dirty="0" smtClean="0"/>
              <a:t>the discrepancy </a:t>
            </a:r>
            <a:r>
              <a:rPr lang="en-GB" dirty="0"/>
              <a:t>between observed values and </a:t>
            </a:r>
            <a:r>
              <a:rPr lang="en-GB" dirty="0" smtClean="0"/>
              <a:t>the values </a:t>
            </a:r>
            <a:r>
              <a:rPr lang="en-GB" dirty="0"/>
              <a:t>expected under the model in question</a:t>
            </a:r>
          </a:p>
          <a:p>
            <a:endParaRPr lang="en-GB" dirty="0" smtClean="0"/>
          </a:p>
          <a:p>
            <a:r>
              <a:rPr lang="en-GB" dirty="0" smtClean="0"/>
              <a:t>The </a:t>
            </a:r>
            <a:r>
              <a:rPr lang="en-GB" dirty="0"/>
              <a:t>null hypothesis is that the observed values </a:t>
            </a:r>
            <a:r>
              <a:rPr lang="en-GB" dirty="0" smtClean="0"/>
              <a:t>are close </a:t>
            </a:r>
            <a:r>
              <a:rPr lang="en-GB" dirty="0"/>
              <a:t>to the predicted values and the </a:t>
            </a:r>
            <a:r>
              <a:rPr lang="en-GB" dirty="0" smtClean="0"/>
              <a:t>alternative hypothesis </a:t>
            </a:r>
            <a:r>
              <a:rPr lang="en-GB" dirty="0"/>
              <a:t>is that they are not close to the </a:t>
            </a:r>
            <a:r>
              <a:rPr lang="en-GB" dirty="0" smtClean="0"/>
              <a:t>predicted values</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125</a:t>
            </a:fld>
            <a:endParaRPr lang="fr-FR"/>
          </a:p>
        </p:txBody>
      </p:sp>
    </p:spTree>
    <p:extLst>
      <p:ext uri="{BB962C8B-B14F-4D97-AF65-F5344CB8AC3E}">
        <p14:creationId xmlns:p14="http://schemas.microsoft.com/office/powerpoint/2010/main" val="385232170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Chi-square test for Independence</a:t>
            </a:r>
            <a:endParaRPr lang="en-GB" dirty="0"/>
          </a:p>
        </p:txBody>
      </p:sp>
      <p:sp>
        <p:nvSpPr>
          <p:cNvPr id="3" name="Espace réservé du contenu 2"/>
          <p:cNvSpPr>
            <a:spLocks noGrp="1"/>
          </p:cNvSpPr>
          <p:nvPr>
            <p:ph idx="1"/>
          </p:nvPr>
        </p:nvSpPr>
        <p:spPr/>
        <p:txBody>
          <a:bodyPr>
            <a:normAutofit fontScale="92500" lnSpcReduction="10000"/>
          </a:bodyPr>
          <a:lstStyle/>
          <a:p>
            <a:r>
              <a:rPr lang="en-GB" dirty="0"/>
              <a:t>The chi-square test for independence is used to determine </a:t>
            </a:r>
            <a:r>
              <a:rPr lang="en-GB" dirty="0" smtClean="0"/>
              <a:t>the relationship </a:t>
            </a:r>
            <a:r>
              <a:rPr lang="en-GB" dirty="0"/>
              <a:t>between two variables of a sample. In this </a:t>
            </a:r>
            <a:r>
              <a:rPr lang="en-GB" dirty="0" smtClean="0"/>
              <a:t>context  independence </a:t>
            </a:r>
            <a:r>
              <a:rPr lang="en-GB" dirty="0"/>
              <a:t>means that the two factors are not </a:t>
            </a:r>
            <a:r>
              <a:rPr lang="en-GB" dirty="0" smtClean="0"/>
              <a:t>related. Typically </a:t>
            </a:r>
            <a:r>
              <a:rPr lang="en-GB" dirty="0"/>
              <a:t>in social science research, we are interested in </a:t>
            </a:r>
            <a:r>
              <a:rPr lang="en-GB" dirty="0" smtClean="0"/>
              <a:t>finding factors </a:t>
            </a:r>
            <a:r>
              <a:rPr lang="en-GB" dirty="0"/>
              <a:t>that are related (e.g., education and income</a:t>
            </a:r>
            <a:r>
              <a:rPr lang="en-GB" dirty="0" smtClean="0"/>
              <a:t>) </a:t>
            </a:r>
          </a:p>
          <a:p>
            <a:endParaRPr lang="en-GB" dirty="0"/>
          </a:p>
          <a:p>
            <a:r>
              <a:rPr lang="en-GB" dirty="0" smtClean="0"/>
              <a:t>The </a:t>
            </a:r>
            <a:r>
              <a:rPr lang="en-GB" dirty="0"/>
              <a:t>null hypothesis is that the two variables are independent </a:t>
            </a:r>
            <a:r>
              <a:rPr lang="en-GB" dirty="0" smtClean="0"/>
              <a:t>and the </a:t>
            </a:r>
            <a:r>
              <a:rPr lang="en-GB" dirty="0"/>
              <a:t>alternative hypothesis is that the two variables are </a:t>
            </a:r>
            <a:r>
              <a:rPr lang="en-GB" dirty="0" smtClean="0"/>
              <a:t>not independent</a:t>
            </a:r>
            <a:endParaRPr lang="en-GB" dirty="0"/>
          </a:p>
          <a:p>
            <a:endParaRPr lang="en-GB" dirty="0"/>
          </a:p>
          <a:p>
            <a:r>
              <a:rPr lang="en-GB" dirty="0" smtClean="0"/>
              <a:t>It </a:t>
            </a:r>
            <a:r>
              <a:rPr lang="en-GB" dirty="0"/>
              <a:t>is important to keep in mind that the chi-square test for </a:t>
            </a:r>
            <a:r>
              <a:rPr lang="en-GB" dirty="0" smtClean="0"/>
              <a:t>independence only </a:t>
            </a:r>
            <a:r>
              <a:rPr lang="en-GB" dirty="0"/>
              <a:t>tests whether two variables are independent or not…it cannot </a:t>
            </a:r>
            <a:r>
              <a:rPr lang="en-GB" dirty="0" smtClean="0"/>
              <a:t>address questions </a:t>
            </a:r>
            <a:r>
              <a:rPr lang="en-GB" dirty="0"/>
              <a:t>of which is greater or less</a:t>
            </a:r>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126</a:t>
            </a:fld>
            <a:endParaRPr lang="fr-FR"/>
          </a:p>
        </p:txBody>
      </p:sp>
    </p:spTree>
    <p:extLst>
      <p:ext uri="{BB962C8B-B14F-4D97-AF65-F5344CB8AC3E}">
        <p14:creationId xmlns:p14="http://schemas.microsoft.com/office/powerpoint/2010/main" val="77576127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Chi-Square: </a:t>
            </a:r>
            <a:r>
              <a:rPr lang="fr-FR" dirty="0" err="1" smtClean="0"/>
              <a:t>Example</a:t>
            </a:r>
            <a:r>
              <a:rPr lang="fr-FR" dirty="0" smtClean="0"/>
              <a:t> (1/2)</a:t>
            </a:r>
            <a:endParaRPr lang="en-GB" dirty="0"/>
          </a:p>
        </p:txBody>
      </p:sp>
      <p:sp>
        <p:nvSpPr>
          <p:cNvPr id="3" name="Espace réservé du contenu 2"/>
          <p:cNvSpPr>
            <a:spLocks noGrp="1"/>
          </p:cNvSpPr>
          <p:nvPr>
            <p:ph idx="1"/>
          </p:nvPr>
        </p:nvSpPr>
        <p:spPr/>
        <p:txBody>
          <a:bodyPr/>
          <a:lstStyle/>
          <a:p>
            <a:r>
              <a:rPr lang="fr-FR" dirty="0" smtClean="0"/>
              <a:t>You are </a:t>
            </a:r>
            <a:r>
              <a:rPr lang="fr-FR" dirty="0" err="1" smtClean="0"/>
              <a:t>studying</a:t>
            </a:r>
            <a:r>
              <a:rPr lang="fr-FR" dirty="0" smtClean="0"/>
              <a:t> the </a:t>
            </a:r>
            <a:r>
              <a:rPr lang="fr-FR" dirty="0" err="1" smtClean="0"/>
              <a:t>socio-professional</a:t>
            </a:r>
            <a:r>
              <a:rPr lang="fr-FR" dirty="0" smtClean="0"/>
              <a:t> </a:t>
            </a:r>
            <a:r>
              <a:rPr lang="fr-FR" dirty="0" err="1" smtClean="0"/>
              <a:t>category</a:t>
            </a:r>
            <a:r>
              <a:rPr lang="fr-FR" dirty="0" smtClean="0"/>
              <a:t> of </a:t>
            </a:r>
            <a:r>
              <a:rPr lang="fr-FR" dirty="0" err="1" smtClean="0"/>
              <a:t>your</a:t>
            </a:r>
            <a:r>
              <a:rPr lang="fr-FR" dirty="0" smtClean="0"/>
              <a:t> country. You have a </a:t>
            </a:r>
            <a:r>
              <a:rPr lang="fr-FR" dirty="0" err="1" smtClean="0"/>
              <a:t>sample</a:t>
            </a:r>
            <a:r>
              <a:rPr lang="fr-FR" dirty="0" smtClean="0"/>
              <a:t> of 300 </a:t>
            </a:r>
            <a:r>
              <a:rPr lang="fr-FR" dirty="0" err="1" smtClean="0"/>
              <a:t>person</a:t>
            </a:r>
            <a:r>
              <a:rPr lang="fr-FR" dirty="0" smtClean="0"/>
              <a:t>.</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127</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3287165448"/>
              </p:ext>
            </p:extLst>
          </p:nvPr>
        </p:nvGraphicFramePr>
        <p:xfrm>
          <a:off x="1475656" y="2492896"/>
          <a:ext cx="5806440" cy="4079240"/>
        </p:xfrm>
        <a:graphic>
          <a:graphicData uri="http://schemas.openxmlformats.org/drawingml/2006/table">
            <a:tbl>
              <a:tblPr firstRow="1" bandRow="1">
                <a:tableStyleId>{5C22544A-7EE6-4342-B048-85BDC9FD1C3A}</a:tableStyleId>
              </a:tblPr>
              <a:tblGrid>
                <a:gridCol w="3319780"/>
                <a:gridCol w="1427480"/>
                <a:gridCol w="1059180"/>
              </a:tblGrid>
              <a:tr h="370840">
                <a:tc>
                  <a:txBody>
                    <a:bodyPr/>
                    <a:lstStyle/>
                    <a:p>
                      <a:r>
                        <a:rPr lang="fr-FR" dirty="0" err="1" smtClean="0"/>
                        <a:t>Socio-professional</a:t>
                      </a:r>
                      <a:r>
                        <a:rPr lang="fr-FR" dirty="0" smtClean="0"/>
                        <a:t> </a:t>
                      </a:r>
                      <a:r>
                        <a:rPr lang="fr-FR" dirty="0" err="1" smtClean="0"/>
                        <a:t>category</a:t>
                      </a:r>
                      <a:endParaRPr lang="en-GB" dirty="0"/>
                    </a:p>
                  </a:txBody>
                  <a:tcPr/>
                </a:tc>
                <a:tc>
                  <a:txBody>
                    <a:bodyPr/>
                    <a:lstStyle/>
                    <a:p>
                      <a:r>
                        <a:rPr lang="fr-FR" dirty="0" smtClean="0"/>
                        <a:t>Population</a:t>
                      </a:r>
                      <a:endParaRPr lang="en-GB" dirty="0"/>
                    </a:p>
                  </a:txBody>
                  <a:tcPr/>
                </a:tc>
                <a:tc>
                  <a:txBody>
                    <a:bodyPr/>
                    <a:lstStyle/>
                    <a:p>
                      <a:r>
                        <a:rPr lang="fr-FR" dirty="0" err="1" smtClean="0"/>
                        <a:t>Sample</a:t>
                      </a:r>
                      <a:endParaRPr lang="en-GB" dirty="0"/>
                    </a:p>
                  </a:txBody>
                  <a:tcPr/>
                </a:tc>
              </a:tr>
              <a:tr h="370840">
                <a:tc>
                  <a:txBody>
                    <a:bodyPr/>
                    <a:lstStyle/>
                    <a:p>
                      <a:r>
                        <a:rPr lang="fr-FR" dirty="0" smtClean="0"/>
                        <a:t>Farmer</a:t>
                      </a:r>
                      <a:endParaRPr lang="en-GB" dirty="0"/>
                    </a:p>
                  </a:txBody>
                  <a:tcPr/>
                </a:tc>
                <a:tc>
                  <a:txBody>
                    <a:bodyPr/>
                    <a:lstStyle/>
                    <a:p>
                      <a:r>
                        <a:rPr lang="fr-FR" dirty="0" smtClean="0"/>
                        <a:t>2%</a:t>
                      </a:r>
                      <a:endParaRPr lang="en-GB" dirty="0"/>
                    </a:p>
                  </a:txBody>
                  <a:tcPr/>
                </a:tc>
                <a:tc>
                  <a:txBody>
                    <a:bodyPr/>
                    <a:lstStyle/>
                    <a:p>
                      <a:r>
                        <a:rPr lang="fr-FR" dirty="0" smtClean="0"/>
                        <a:t>6</a:t>
                      </a:r>
                      <a:endParaRPr lang="en-GB" dirty="0"/>
                    </a:p>
                  </a:txBody>
                  <a:tcPr/>
                </a:tc>
              </a:tr>
              <a:tr h="370840">
                <a:tc>
                  <a:txBody>
                    <a:bodyPr/>
                    <a:lstStyle/>
                    <a:p>
                      <a:r>
                        <a:rPr lang="fr-FR" dirty="0" err="1" smtClean="0"/>
                        <a:t>Craftmans</a:t>
                      </a:r>
                      <a:r>
                        <a:rPr lang="fr-FR" dirty="0" smtClean="0"/>
                        <a:t>, Merchant</a:t>
                      </a:r>
                      <a:endParaRPr lang="en-GB" dirty="0"/>
                    </a:p>
                  </a:txBody>
                  <a:tcPr/>
                </a:tc>
                <a:tc>
                  <a:txBody>
                    <a:bodyPr/>
                    <a:lstStyle/>
                    <a:p>
                      <a:r>
                        <a:rPr lang="fr-FR" dirty="0" smtClean="0"/>
                        <a:t>5%</a:t>
                      </a:r>
                      <a:endParaRPr lang="en-GB" dirty="0"/>
                    </a:p>
                  </a:txBody>
                  <a:tcPr/>
                </a:tc>
                <a:tc>
                  <a:txBody>
                    <a:bodyPr/>
                    <a:lstStyle/>
                    <a:p>
                      <a:r>
                        <a:rPr lang="fr-FR" dirty="0" smtClean="0"/>
                        <a:t>14</a:t>
                      </a:r>
                      <a:endParaRPr lang="en-GB" dirty="0"/>
                    </a:p>
                  </a:txBody>
                  <a:tcPr/>
                </a:tc>
              </a:tr>
              <a:tr h="370840">
                <a:tc>
                  <a:txBody>
                    <a:bodyPr/>
                    <a:lstStyle/>
                    <a:p>
                      <a:r>
                        <a:rPr lang="fr-FR" dirty="0" smtClean="0"/>
                        <a:t>Senior</a:t>
                      </a:r>
                      <a:r>
                        <a:rPr lang="fr-FR" baseline="0" dirty="0" smtClean="0"/>
                        <a:t> </a:t>
                      </a:r>
                      <a:r>
                        <a:rPr lang="fr-FR" baseline="0" dirty="0" err="1" smtClean="0"/>
                        <a:t>Executive</a:t>
                      </a:r>
                      <a:endParaRPr lang="en-GB" dirty="0"/>
                    </a:p>
                  </a:txBody>
                  <a:tcPr/>
                </a:tc>
                <a:tc>
                  <a:txBody>
                    <a:bodyPr/>
                    <a:lstStyle/>
                    <a:p>
                      <a:r>
                        <a:rPr lang="fr-FR" dirty="0" smtClean="0"/>
                        <a:t>7%</a:t>
                      </a:r>
                      <a:endParaRPr lang="en-GB" dirty="0"/>
                    </a:p>
                  </a:txBody>
                  <a:tcPr/>
                </a:tc>
                <a:tc>
                  <a:txBody>
                    <a:bodyPr/>
                    <a:lstStyle/>
                    <a:p>
                      <a:r>
                        <a:rPr lang="fr-FR" dirty="0" smtClean="0"/>
                        <a:t>23</a:t>
                      </a:r>
                      <a:endParaRPr lang="en-GB" dirty="0"/>
                    </a:p>
                  </a:txBody>
                  <a:tcPr/>
                </a:tc>
              </a:tr>
              <a:tr h="370840">
                <a:tc>
                  <a:txBody>
                    <a:bodyPr/>
                    <a:lstStyle/>
                    <a:p>
                      <a:r>
                        <a:rPr lang="fr-FR" dirty="0" smtClean="0"/>
                        <a:t>Middle Manager</a:t>
                      </a:r>
                      <a:endParaRPr lang="en-GB" dirty="0"/>
                    </a:p>
                  </a:txBody>
                  <a:tcPr/>
                </a:tc>
                <a:tc>
                  <a:txBody>
                    <a:bodyPr/>
                    <a:lstStyle/>
                    <a:p>
                      <a:r>
                        <a:rPr lang="fr-FR" dirty="0" smtClean="0"/>
                        <a:t>13%</a:t>
                      </a:r>
                      <a:endParaRPr lang="en-GB" dirty="0"/>
                    </a:p>
                  </a:txBody>
                  <a:tcPr/>
                </a:tc>
                <a:tc>
                  <a:txBody>
                    <a:bodyPr/>
                    <a:lstStyle/>
                    <a:p>
                      <a:r>
                        <a:rPr lang="fr-FR" dirty="0" smtClean="0"/>
                        <a:t>32</a:t>
                      </a:r>
                      <a:endParaRPr lang="en-GB" dirty="0"/>
                    </a:p>
                  </a:txBody>
                  <a:tcPr/>
                </a:tc>
              </a:tr>
              <a:tr h="370840">
                <a:tc>
                  <a:txBody>
                    <a:bodyPr/>
                    <a:lstStyle/>
                    <a:p>
                      <a:r>
                        <a:rPr lang="fr-FR" dirty="0" err="1" smtClean="0"/>
                        <a:t>Employee</a:t>
                      </a:r>
                      <a:endParaRPr lang="en-GB" dirty="0"/>
                    </a:p>
                  </a:txBody>
                  <a:tcPr/>
                </a:tc>
                <a:tc>
                  <a:txBody>
                    <a:bodyPr/>
                    <a:lstStyle/>
                    <a:p>
                      <a:r>
                        <a:rPr lang="fr-FR" dirty="0" smtClean="0"/>
                        <a:t>17%</a:t>
                      </a:r>
                      <a:endParaRPr lang="en-GB" dirty="0"/>
                    </a:p>
                  </a:txBody>
                  <a:tcPr/>
                </a:tc>
                <a:tc>
                  <a:txBody>
                    <a:bodyPr/>
                    <a:lstStyle/>
                    <a:p>
                      <a:r>
                        <a:rPr lang="fr-FR" dirty="0" smtClean="0"/>
                        <a:t>60</a:t>
                      </a:r>
                      <a:endParaRPr lang="en-GB" dirty="0"/>
                    </a:p>
                  </a:txBody>
                  <a:tcPr/>
                </a:tc>
              </a:tr>
              <a:tr h="370840">
                <a:tc>
                  <a:txBody>
                    <a:bodyPr/>
                    <a:lstStyle/>
                    <a:p>
                      <a:r>
                        <a:rPr lang="fr-FR" dirty="0" err="1" smtClean="0"/>
                        <a:t>Worker</a:t>
                      </a:r>
                      <a:endParaRPr lang="en-GB" dirty="0"/>
                    </a:p>
                  </a:txBody>
                  <a:tcPr/>
                </a:tc>
                <a:tc>
                  <a:txBody>
                    <a:bodyPr/>
                    <a:lstStyle/>
                    <a:p>
                      <a:r>
                        <a:rPr lang="fr-FR" dirty="0" smtClean="0"/>
                        <a:t>13%</a:t>
                      </a:r>
                      <a:endParaRPr lang="en-GB" dirty="0"/>
                    </a:p>
                  </a:txBody>
                  <a:tcPr/>
                </a:tc>
                <a:tc>
                  <a:txBody>
                    <a:bodyPr/>
                    <a:lstStyle/>
                    <a:p>
                      <a:r>
                        <a:rPr lang="fr-FR" dirty="0" smtClean="0"/>
                        <a:t>48</a:t>
                      </a:r>
                      <a:endParaRPr lang="en-GB" dirty="0"/>
                    </a:p>
                  </a:txBody>
                  <a:tcPr/>
                </a:tc>
              </a:tr>
              <a:tr h="370840">
                <a:tc>
                  <a:txBody>
                    <a:bodyPr/>
                    <a:lstStyle/>
                    <a:p>
                      <a:r>
                        <a:rPr lang="fr-FR" dirty="0" err="1" smtClean="0"/>
                        <a:t>Retiree</a:t>
                      </a:r>
                      <a:endParaRPr lang="en-GB" dirty="0"/>
                    </a:p>
                  </a:txBody>
                  <a:tcPr/>
                </a:tc>
                <a:tc>
                  <a:txBody>
                    <a:bodyPr/>
                    <a:lstStyle/>
                    <a:p>
                      <a:r>
                        <a:rPr lang="fr-FR" dirty="0" smtClean="0"/>
                        <a:t>14%</a:t>
                      </a:r>
                      <a:endParaRPr lang="en-GB" dirty="0"/>
                    </a:p>
                  </a:txBody>
                  <a:tcPr/>
                </a:tc>
                <a:tc>
                  <a:txBody>
                    <a:bodyPr/>
                    <a:lstStyle/>
                    <a:p>
                      <a:r>
                        <a:rPr lang="fr-FR" dirty="0" smtClean="0"/>
                        <a:t>30</a:t>
                      </a:r>
                      <a:endParaRPr lang="en-GB" dirty="0"/>
                    </a:p>
                  </a:txBody>
                  <a:tcPr/>
                </a:tc>
              </a:tr>
              <a:tr h="370840">
                <a:tc>
                  <a:txBody>
                    <a:bodyPr/>
                    <a:lstStyle/>
                    <a:p>
                      <a:r>
                        <a:rPr lang="fr-FR" dirty="0" err="1" smtClean="0"/>
                        <a:t>Student</a:t>
                      </a:r>
                      <a:endParaRPr lang="en-GB" dirty="0"/>
                    </a:p>
                  </a:txBody>
                  <a:tcPr/>
                </a:tc>
                <a:tc>
                  <a:txBody>
                    <a:bodyPr/>
                    <a:lstStyle/>
                    <a:p>
                      <a:r>
                        <a:rPr lang="fr-FR" dirty="0" smtClean="0"/>
                        <a:t>18%</a:t>
                      </a:r>
                      <a:endParaRPr lang="en-GB" dirty="0"/>
                    </a:p>
                  </a:txBody>
                  <a:tcPr/>
                </a:tc>
                <a:tc>
                  <a:txBody>
                    <a:bodyPr/>
                    <a:lstStyle/>
                    <a:p>
                      <a:r>
                        <a:rPr lang="fr-FR" dirty="0" smtClean="0"/>
                        <a:t>60</a:t>
                      </a:r>
                      <a:endParaRPr lang="en-GB" dirty="0"/>
                    </a:p>
                  </a:txBody>
                  <a:tcPr/>
                </a:tc>
              </a:tr>
              <a:tr h="370840">
                <a:tc>
                  <a:txBody>
                    <a:bodyPr/>
                    <a:lstStyle/>
                    <a:p>
                      <a:r>
                        <a:rPr lang="fr-FR" dirty="0" err="1" smtClean="0"/>
                        <a:t>Unemployed</a:t>
                      </a:r>
                      <a:endParaRPr lang="en-GB" dirty="0"/>
                    </a:p>
                  </a:txBody>
                  <a:tcPr/>
                </a:tc>
                <a:tc>
                  <a:txBody>
                    <a:bodyPr/>
                    <a:lstStyle/>
                    <a:p>
                      <a:r>
                        <a:rPr lang="fr-FR" dirty="0" smtClean="0"/>
                        <a:t>11%</a:t>
                      </a:r>
                      <a:endParaRPr lang="en-GB" dirty="0"/>
                    </a:p>
                  </a:txBody>
                  <a:tcPr/>
                </a:tc>
                <a:tc>
                  <a:txBody>
                    <a:bodyPr/>
                    <a:lstStyle/>
                    <a:p>
                      <a:r>
                        <a:rPr lang="fr-FR" dirty="0" smtClean="0"/>
                        <a:t>27</a:t>
                      </a:r>
                      <a:endParaRPr lang="en-GB" dirty="0"/>
                    </a:p>
                  </a:txBody>
                  <a:tcPr/>
                </a:tc>
              </a:tr>
              <a:tr h="370840">
                <a:tc>
                  <a:txBody>
                    <a:bodyPr/>
                    <a:lstStyle/>
                    <a:p>
                      <a:r>
                        <a:rPr lang="fr-FR" dirty="0" smtClean="0"/>
                        <a:t>Total</a:t>
                      </a:r>
                      <a:endParaRPr lang="en-GB" dirty="0"/>
                    </a:p>
                  </a:txBody>
                  <a:tcPr/>
                </a:tc>
                <a:tc>
                  <a:txBody>
                    <a:bodyPr/>
                    <a:lstStyle/>
                    <a:p>
                      <a:r>
                        <a:rPr lang="fr-FR" dirty="0" smtClean="0"/>
                        <a:t>100%</a:t>
                      </a:r>
                      <a:endParaRPr lang="en-GB" dirty="0"/>
                    </a:p>
                  </a:txBody>
                  <a:tcPr/>
                </a:tc>
                <a:tc>
                  <a:txBody>
                    <a:bodyPr/>
                    <a:lstStyle/>
                    <a:p>
                      <a:r>
                        <a:rPr lang="fr-FR" dirty="0" smtClean="0"/>
                        <a:t>300</a:t>
                      </a:r>
                      <a:endParaRPr lang="en-GB" dirty="0"/>
                    </a:p>
                  </a:txBody>
                  <a:tcPr/>
                </a:tc>
              </a:tr>
            </a:tbl>
          </a:graphicData>
        </a:graphic>
      </p:graphicFrame>
    </p:spTree>
    <p:extLst>
      <p:ext uri="{BB962C8B-B14F-4D97-AF65-F5344CB8AC3E}">
        <p14:creationId xmlns:p14="http://schemas.microsoft.com/office/powerpoint/2010/main" val="36291042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Chi-Square: </a:t>
            </a:r>
            <a:r>
              <a:rPr lang="fr-FR" dirty="0" err="1" smtClean="0"/>
              <a:t>Example</a:t>
            </a:r>
            <a:r>
              <a:rPr lang="fr-FR" dirty="0" smtClean="0"/>
              <a:t> (2/2)</a:t>
            </a:r>
            <a:endParaRPr lang="en-GB" dirty="0"/>
          </a:p>
        </p:txBody>
      </p:sp>
      <p:sp>
        <p:nvSpPr>
          <p:cNvPr id="3" name="Espace réservé du contenu 2"/>
          <p:cNvSpPr>
            <a:spLocks noGrp="1"/>
          </p:cNvSpPr>
          <p:nvPr>
            <p:ph idx="1"/>
          </p:nvPr>
        </p:nvSpPr>
        <p:spPr/>
        <p:txBody>
          <a:bodyPr/>
          <a:lstStyle/>
          <a:p>
            <a:r>
              <a:rPr lang="fr-FR" sz="2000" dirty="0" smtClean="0"/>
              <a:t>Is the </a:t>
            </a:r>
            <a:r>
              <a:rPr lang="fr-FR" sz="2000" dirty="0" err="1" smtClean="0"/>
              <a:t>sample</a:t>
            </a:r>
            <a:r>
              <a:rPr lang="fr-FR" sz="2000" dirty="0" smtClean="0"/>
              <a:t> a good </a:t>
            </a:r>
            <a:r>
              <a:rPr lang="fr-FR" sz="2000" dirty="0" err="1" smtClean="0"/>
              <a:t>representation</a:t>
            </a:r>
            <a:r>
              <a:rPr lang="fr-FR" sz="2000" dirty="0" smtClean="0"/>
              <a:t> of the reality?</a:t>
            </a:r>
          </a:p>
          <a:p>
            <a:r>
              <a:rPr lang="fr-FR" sz="2000" dirty="0" err="1" smtClean="0"/>
              <a:t>Here</a:t>
            </a:r>
            <a:r>
              <a:rPr lang="fr-FR" sz="2000" dirty="0" smtClean="0"/>
              <a:t>, the </a:t>
            </a:r>
            <a:r>
              <a:rPr lang="fr-FR" sz="2000" dirty="0" err="1" smtClean="0"/>
              <a:t>degree</a:t>
            </a:r>
            <a:r>
              <a:rPr lang="fr-FR" sz="2000" dirty="0" smtClean="0"/>
              <a:t> of </a:t>
            </a:r>
            <a:r>
              <a:rPr lang="fr-FR" sz="2000" dirty="0" err="1" smtClean="0"/>
              <a:t>freedom</a:t>
            </a:r>
            <a:r>
              <a:rPr lang="fr-FR" sz="2000" dirty="0" smtClean="0"/>
              <a:t> </a:t>
            </a:r>
            <a:r>
              <a:rPr lang="fr-FR" sz="2000" dirty="0" err="1" smtClean="0"/>
              <a:t>is</a:t>
            </a:r>
            <a:r>
              <a:rPr lang="fr-FR" sz="2000" dirty="0" smtClean="0"/>
              <a:t> 8, </a:t>
            </a:r>
            <a:r>
              <a:rPr lang="fr-FR" sz="2000" dirty="0" err="1" smtClean="0"/>
              <a:t>so</a:t>
            </a:r>
            <a:r>
              <a:rPr lang="fr-FR" sz="2000" dirty="0" smtClean="0"/>
              <a:t> </a:t>
            </a:r>
            <a:r>
              <a:rPr lang="fr-FR" sz="2000" dirty="0" err="1" smtClean="0"/>
              <a:t>according</a:t>
            </a:r>
            <a:r>
              <a:rPr lang="fr-FR" sz="2000" dirty="0" smtClean="0"/>
              <a:t> to the table, the </a:t>
            </a:r>
            <a:r>
              <a:rPr lang="fr-FR" sz="2000" dirty="0" err="1" smtClean="0"/>
              <a:t>limit</a:t>
            </a:r>
            <a:r>
              <a:rPr lang="fr-FR" sz="2000" dirty="0" smtClean="0"/>
              <a:t> chi-square for a </a:t>
            </a:r>
            <a:r>
              <a:rPr lang="fr-FR" sz="2000" dirty="0" err="1" smtClean="0"/>
              <a:t>risk</a:t>
            </a:r>
            <a:r>
              <a:rPr lang="fr-FR" sz="2000" dirty="0" smtClean="0"/>
              <a:t> at 5% </a:t>
            </a:r>
            <a:r>
              <a:rPr lang="fr-FR" sz="2000" dirty="0" err="1" smtClean="0"/>
              <a:t>is</a:t>
            </a:r>
            <a:r>
              <a:rPr lang="fr-FR" sz="2000" dirty="0" smtClean="0"/>
              <a:t> 15,51.</a:t>
            </a:r>
          </a:p>
          <a:p>
            <a:endParaRPr lang="fr-FR" sz="2000" dirty="0"/>
          </a:p>
          <a:p>
            <a:endParaRPr lang="fr-FR" sz="2000" dirty="0" smtClean="0"/>
          </a:p>
          <a:p>
            <a:endParaRPr lang="fr-FR" sz="2000" dirty="0"/>
          </a:p>
          <a:p>
            <a:endParaRPr lang="fr-FR" sz="2000" dirty="0" smtClean="0"/>
          </a:p>
          <a:p>
            <a:endParaRPr lang="fr-FR" sz="2000" dirty="0"/>
          </a:p>
          <a:p>
            <a:endParaRPr lang="fr-FR" sz="2000" dirty="0" smtClean="0"/>
          </a:p>
          <a:p>
            <a:endParaRPr lang="fr-FR" sz="2000" dirty="0" smtClean="0"/>
          </a:p>
          <a:p>
            <a:r>
              <a:rPr lang="fr-FR" sz="2000" dirty="0" err="1" smtClean="0"/>
              <a:t>Here</a:t>
            </a:r>
            <a:r>
              <a:rPr lang="fr-FR" sz="2000" dirty="0" smtClean="0"/>
              <a:t> </a:t>
            </a:r>
            <a:r>
              <a:rPr lang="fr-FR" sz="2000" dirty="0" err="1" smtClean="0"/>
              <a:t>we</a:t>
            </a:r>
            <a:r>
              <a:rPr lang="fr-FR" sz="2000" dirty="0" smtClean="0"/>
              <a:t> </a:t>
            </a:r>
            <a:r>
              <a:rPr lang="fr-FR" sz="2000" dirty="0" err="1" smtClean="0"/>
              <a:t>see</a:t>
            </a:r>
            <a:r>
              <a:rPr lang="fr-FR" sz="2000" dirty="0" smtClean="0"/>
              <a:t> </a:t>
            </a:r>
            <a:r>
              <a:rPr lang="fr-FR" sz="2000" dirty="0" err="1" smtClean="0"/>
              <a:t>that</a:t>
            </a:r>
            <a:r>
              <a:rPr lang="fr-FR" sz="2000" dirty="0" smtClean="0"/>
              <a:t> the Chi-Square </a:t>
            </a:r>
            <a:r>
              <a:rPr lang="fr-FR" sz="2000" dirty="0" err="1" smtClean="0"/>
              <a:t>is</a:t>
            </a:r>
            <a:r>
              <a:rPr lang="fr-FR" sz="2000" dirty="0" smtClean="0"/>
              <a:t> 10,36 &lt; 15,51. So </a:t>
            </a:r>
            <a:r>
              <a:rPr lang="fr-FR" sz="2000" dirty="0" err="1" smtClean="0"/>
              <a:t>we</a:t>
            </a:r>
            <a:r>
              <a:rPr lang="fr-FR" sz="2000" dirty="0" smtClean="0"/>
              <a:t> </a:t>
            </a:r>
            <a:r>
              <a:rPr lang="fr-FR" sz="2000" dirty="0" err="1" smtClean="0"/>
              <a:t>accept</a:t>
            </a:r>
            <a:r>
              <a:rPr lang="fr-FR" sz="2000" dirty="0" smtClean="0"/>
              <a:t> the </a:t>
            </a:r>
            <a:r>
              <a:rPr lang="fr-FR" sz="2000" dirty="0" err="1" smtClean="0"/>
              <a:t>hypothesis</a:t>
            </a:r>
            <a:r>
              <a:rPr lang="fr-FR" sz="2000" dirty="0" smtClean="0"/>
              <a:t>: The </a:t>
            </a:r>
            <a:r>
              <a:rPr lang="fr-FR" sz="2000" dirty="0" err="1" smtClean="0"/>
              <a:t>Sample</a:t>
            </a:r>
            <a:r>
              <a:rPr lang="fr-FR" sz="2000" dirty="0" smtClean="0"/>
              <a:t> </a:t>
            </a:r>
            <a:r>
              <a:rPr lang="fr-FR" sz="2000" dirty="0" err="1" smtClean="0"/>
              <a:t>is</a:t>
            </a:r>
            <a:r>
              <a:rPr lang="fr-FR" sz="2000" dirty="0" smtClean="0"/>
              <a:t> a good </a:t>
            </a:r>
            <a:r>
              <a:rPr lang="fr-FR" sz="2000" dirty="0" err="1" smtClean="0"/>
              <a:t>representation</a:t>
            </a:r>
            <a:r>
              <a:rPr lang="fr-FR" sz="2000" dirty="0" smtClean="0"/>
              <a:t> of the reality.</a:t>
            </a:r>
            <a:endParaRPr lang="fr-FR" sz="2000" dirty="0"/>
          </a:p>
          <a:p>
            <a:pPr marL="0" indent="0">
              <a:buNone/>
            </a:pPr>
            <a:endParaRPr lang="fr-FR" sz="2000" dirty="0"/>
          </a:p>
          <a:p>
            <a:pPr marL="0" indent="0">
              <a:buNone/>
            </a:pP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128</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343229113"/>
              </p:ext>
            </p:extLst>
          </p:nvPr>
        </p:nvGraphicFramePr>
        <p:xfrm>
          <a:off x="1979712" y="2852936"/>
          <a:ext cx="3937000" cy="2179320"/>
        </p:xfrm>
        <a:graphic>
          <a:graphicData uri="http://schemas.openxmlformats.org/drawingml/2006/table">
            <a:tbl>
              <a:tblPr firstRow="1" bandRow="1">
                <a:tableStyleId>{5C22544A-7EE6-4342-B048-85BDC9FD1C3A}</a:tableStyleId>
              </a:tblPr>
              <a:tblGrid>
                <a:gridCol w="787400"/>
                <a:gridCol w="787400"/>
                <a:gridCol w="787400"/>
                <a:gridCol w="787400"/>
                <a:gridCol w="787400"/>
              </a:tblGrid>
              <a:tr h="388620">
                <a:tc>
                  <a:txBody>
                    <a:bodyPr/>
                    <a:lstStyle/>
                    <a:p>
                      <a:pPr algn="ctr" rtl="0" fontAlgn="ctr"/>
                      <a:r>
                        <a:rPr lang="en-GB" sz="800" u="none" strike="noStrike">
                          <a:effectLst/>
                        </a:rPr>
                        <a:t>Socio-professional category</a:t>
                      </a:r>
                      <a:endParaRPr lang="en-GB" sz="800" b="1" i="0" u="none" strike="noStrike">
                        <a:effectLst/>
                        <a:latin typeface="Arial"/>
                      </a:endParaRPr>
                    </a:p>
                  </a:txBody>
                  <a:tcPr marL="0" marR="0" marT="0" marB="0" anchor="ctr"/>
                </a:tc>
                <a:tc>
                  <a:txBody>
                    <a:bodyPr/>
                    <a:lstStyle/>
                    <a:p>
                      <a:pPr algn="ctr" fontAlgn="b"/>
                      <a:r>
                        <a:rPr lang="en-GB" sz="1000" u="none" strike="noStrike">
                          <a:effectLst/>
                        </a:rPr>
                        <a:t>Population </a:t>
                      </a:r>
                      <a:endParaRPr lang="en-GB" sz="1000" b="0" i="0" u="none" strike="noStrike">
                        <a:effectLst/>
                        <a:latin typeface="Arial"/>
                      </a:endParaRPr>
                    </a:p>
                  </a:txBody>
                  <a:tcPr marL="0" marR="0" marT="0" marB="0" anchor="ctr"/>
                </a:tc>
                <a:tc>
                  <a:txBody>
                    <a:bodyPr/>
                    <a:lstStyle/>
                    <a:p>
                      <a:pPr algn="ctr" fontAlgn="b"/>
                      <a:r>
                        <a:rPr lang="en-GB" sz="1000" u="none" strike="noStrike">
                          <a:effectLst/>
                        </a:rPr>
                        <a:t>Sample</a:t>
                      </a:r>
                      <a:endParaRPr lang="en-GB" sz="1000" b="0" i="0" u="none" strike="noStrike">
                        <a:effectLst/>
                        <a:latin typeface="Arial"/>
                      </a:endParaRPr>
                    </a:p>
                  </a:txBody>
                  <a:tcPr marL="0" marR="0" marT="0" marB="0" anchor="ctr"/>
                </a:tc>
                <a:tc>
                  <a:txBody>
                    <a:bodyPr/>
                    <a:lstStyle/>
                    <a:p>
                      <a:pPr algn="ctr" fontAlgn="b"/>
                      <a:r>
                        <a:rPr lang="en-GB" sz="1000" u="none" strike="noStrike">
                          <a:effectLst/>
                        </a:rPr>
                        <a:t>Theorique</a:t>
                      </a:r>
                      <a:endParaRPr lang="en-GB" sz="1000" b="0" i="0" u="none" strike="noStrike">
                        <a:effectLst/>
                        <a:latin typeface="Arial"/>
                      </a:endParaRPr>
                    </a:p>
                  </a:txBody>
                  <a:tcPr marL="0" marR="0" marT="0" marB="0" anchor="ctr"/>
                </a:tc>
                <a:tc>
                  <a:txBody>
                    <a:bodyPr/>
                    <a:lstStyle/>
                    <a:p>
                      <a:pPr algn="ctr" fontAlgn="b"/>
                      <a:r>
                        <a:rPr lang="en-GB" sz="1000" u="none" strike="noStrike" dirty="0">
                          <a:effectLst/>
                        </a:rPr>
                        <a:t>Chi-square</a:t>
                      </a:r>
                      <a:endParaRPr lang="en-GB" sz="1000" b="0" i="0" u="none" strike="noStrike" dirty="0">
                        <a:effectLst/>
                        <a:latin typeface="Arial"/>
                      </a:endParaRPr>
                    </a:p>
                  </a:txBody>
                  <a:tcPr marL="0" marR="0" marT="0" marB="0" anchor="ctr"/>
                </a:tc>
              </a:tr>
              <a:tr h="167640">
                <a:tc>
                  <a:txBody>
                    <a:bodyPr/>
                    <a:lstStyle/>
                    <a:p>
                      <a:pPr algn="l" rtl="0" fontAlgn="ctr"/>
                      <a:r>
                        <a:rPr lang="en-GB" sz="800" u="none" strike="noStrike">
                          <a:effectLst/>
                        </a:rPr>
                        <a:t>Farmer</a:t>
                      </a:r>
                      <a:endParaRPr lang="en-GB" sz="800" b="0" i="0" u="none" strike="noStrike">
                        <a:effectLst/>
                        <a:latin typeface="Arial"/>
                      </a:endParaRPr>
                    </a:p>
                  </a:txBody>
                  <a:tcPr marL="0" marR="0" marT="0" marB="0" anchor="ctr"/>
                </a:tc>
                <a:tc>
                  <a:txBody>
                    <a:bodyPr/>
                    <a:lstStyle/>
                    <a:p>
                      <a:pPr algn="ctr" rtl="0" fontAlgn="ctr"/>
                      <a:r>
                        <a:rPr lang="en-GB" sz="1000" u="none" strike="noStrike">
                          <a:effectLst/>
                        </a:rPr>
                        <a:t>2%</a:t>
                      </a:r>
                      <a:endParaRPr lang="en-GB" sz="1000" b="1" i="0" u="none" strike="noStrike">
                        <a:effectLst/>
                        <a:latin typeface="Arial"/>
                      </a:endParaRPr>
                    </a:p>
                  </a:txBody>
                  <a:tcPr marL="0" marR="0" marT="0" marB="0" anchor="ctr"/>
                </a:tc>
                <a:tc>
                  <a:txBody>
                    <a:bodyPr/>
                    <a:lstStyle/>
                    <a:p>
                      <a:pPr algn="ctr" rtl="0" fontAlgn="ctr"/>
                      <a:r>
                        <a:rPr lang="en-GB" sz="900" u="none" strike="noStrike">
                          <a:effectLst/>
                        </a:rPr>
                        <a:t>6</a:t>
                      </a:r>
                      <a:endParaRPr lang="en-GB" sz="900" b="1" i="0" u="none" strike="noStrike">
                        <a:effectLst/>
                        <a:latin typeface="Arial"/>
                      </a:endParaRPr>
                    </a:p>
                  </a:txBody>
                  <a:tcPr marL="0" marR="0" marT="0" marB="0" anchor="ctr"/>
                </a:tc>
                <a:tc>
                  <a:txBody>
                    <a:bodyPr/>
                    <a:lstStyle/>
                    <a:p>
                      <a:pPr algn="l" fontAlgn="b"/>
                      <a:r>
                        <a:rPr lang="en-GB" sz="1000" u="none" strike="noStrike">
                          <a:effectLst/>
                        </a:rPr>
                        <a:t>          6,00   </a:t>
                      </a:r>
                      <a:endParaRPr lang="en-GB" sz="1000" b="0" i="0" u="none" strike="noStrike">
                        <a:effectLst/>
                        <a:latin typeface="Arial"/>
                      </a:endParaRPr>
                    </a:p>
                  </a:txBody>
                  <a:tcPr marL="0" marR="0" marT="0" marB="0" anchor="b"/>
                </a:tc>
                <a:tc>
                  <a:txBody>
                    <a:bodyPr/>
                    <a:lstStyle/>
                    <a:p>
                      <a:pPr algn="l" fontAlgn="b"/>
                      <a:r>
                        <a:rPr lang="en-GB" sz="1000" u="none" strike="noStrike">
                          <a:effectLst/>
                        </a:rPr>
                        <a:t>             -     </a:t>
                      </a:r>
                      <a:endParaRPr lang="en-GB" sz="1000" b="0" i="0" u="none" strike="noStrike">
                        <a:effectLst/>
                        <a:latin typeface="Arial"/>
                      </a:endParaRPr>
                    </a:p>
                  </a:txBody>
                  <a:tcPr marL="0" marR="0" marT="0" marB="0" anchor="b"/>
                </a:tc>
              </a:tr>
              <a:tr h="259080">
                <a:tc>
                  <a:txBody>
                    <a:bodyPr/>
                    <a:lstStyle/>
                    <a:p>
                      <a:pPr algn="l" rtl="0" fontAlgn="ctr"/>
                      <a:r>
                        <a:rPr lang="en-GB" sz="800" u="none" strike="noStrike">
                          <a:effectLst/>
                        </a:rPr>
                        <a:t>Craftmans, Merchant</a:t>
                      </a:r>
                      <a:endParaRPr lang="en-GB" sz="800" b="0" i="0" u="none" strike="noStrike">
                        <a:effectLst/>
                        <a:latin typeface="Arial"/>
                      </a:endParaRPr>
                    </a:p>
                  </a:txBody>
                  <a:tcPr marL="0" marR="0" marT="0" marB="0" anchor="ctr"/>
                </a:tc>
                <a:tc>
                  <a:txBody>
                    <a:bodyPr/>
                    <a:lstStyle/>
                    <a:p>
                      <a:pPr algn="ctr" rtl="0" fontAlgn="ctr"/>
                      <a:r>
                        <a:rPr lang="en-GB" sz="1000" u="none" strike="noStrike">
                          <a:effectLst/>
                        </a:rPr>
                        <a:t>5%</a:t>
                      </a:r>
                      <a:endParaRPr lang="en-GB" sz="1000" b="0" i="0" u="none" strike="noStrike">
                        <a:effectLst/>
                        <a:latin typeface="Arial"/>
                      </a:endParaRPr>
                    </a:p>
                  </a:txBody>
                  <a:tcPr marL="0" marR="0" marT="0" marB="0" anchor="ctr"/>
                </a:tc>
                <a:tc>
                  <a:txBody>
                    <a:bodyPr/>
                    <a:lstStyle/>
                    <a:p>
                      <a:pPr algn="ctr" rtl="0" fontAlgn="ctr"/>
                      <a:r>
                        <a:rPr lang="en-GB" sz="900" u="none" strike="noStrike">
                          <a:effectLst/>
                        </a:rPr>
                        <a:t>14</a:t>
                      </a:r>
                      <a:endParaRPr lang="en-GB" sz="900" b="0" i="0" u="none" strike="noStrike">
                        <a:effectLst/>
                        <a:latin typeface="Arial"/>
                      </a:endParaRPr>
                    </a:p>
                  </a:txBody>
                  <a:tcPr marL="0" marR="0" marT="0" marB="0" anchor="ctr"/>
                </a:tc>
                <a:tc>
                  <a:txBody>
                    <a:bodyPr/>
                    <a:lstStyle/>
                    <a:p>
                      <a:pPr algn="l" fontAlgn="b"/>
                      <a:r>
                        <a:rPr lang="en-GB" sz="1000" u="none" strike="noStrike">
                          <a:effectLst/>
                        </a:rPr>
                        <a:t>        15,00   </a:t>
                      </a:r>
                      <a:endParaRPr lang="en-GB" sz="1000" b="0" i="0" u="none" strike="noStrike">
                        <a:effectLst/>
                        <a:latin typeface="Arial"/>
                      </a:endParaRPr>
                    </a:p>
                  </a:txBody>
                  <a:tcPr marL="0" marR="0" marT="0" marB="0" anchor="b"/>
                </a:tc>
                <a:tc>
                  <a:txBody>
                    <a:bodyPr/>
                    <a:lstStyle/>
                    <a:p>
                      <a:pPr algn="l" fontAlgn="b"/>
                      <a:r>
                        <a:rPr lang="en-GB" sz="1000" u="none" strike="noStrike">
                          <a:effectLst/>
                        </a:rPr>
                        <a:t>          0,07   </a:t>
                      </a:r>
                      <a:endParaRPr lang="en-GB" sz="1000" b="0" i="0" u="none" strike="noStrike">
                        <a:effectLst/>
                        <a:latin typeface="Arial"/>
                      </a:endParaRPr>
                    </a:p>
                  </a:txBody>
                  <a:tcPr marL="0" marR="0" marT="0" marB="0" anchor="b"/>
                </a:tc>
              </a:tr>
              <a:tr h="167640">
                <a:tc>
                  <a:txBody>
                    <a:bodyPr/>
                    <a:lstStyle/>
                    <a:p>
                      <a:pPr algn="l" rtl="0" fontAlgn="ctr"/>
                      <a:r>
                        <a:rPr lang="en-GB" sz="800" u="none" strike="noStrike">
                          <a:effectLst/>
                        </a:rPr>
                        <a:t>Senior Executive</a:t>
                      </a:r>
                      <a:endParaRPr lang="en-GB" sz="800" b="0" i="0" u="none" strike="noStrike">
                        <a:effectLst/>
                        <a:latin typeface="Arial"/>
                      </a:endParaRPr>
                    </a:p>
                  </a:txBody>
                  <a:tcPr marL="0" marR="0" marT="0" marB="0" anchor="ctr"/>
                </a:tc>
                <a:tc>
                  <a:txBody>
                    <a:bodyPr/>
                    <a:lstStyle/>
                    <a:p>
                      <a:pPr algn="ctr" rtl="0" fontAlgn="ctr"/>
                      <a:r>
                        <a:rPr lang="en-GB" sz="1000" u="none" strike="noStrike">
                          <a:effectLst/>
                        </a:rPr>
                        <a:t>7%</a:t>
                      </a:r>
                      <a:endParaRPr lang="en-GB" sz="1000" b="0" i="0" u="none" strike="noStrike">
                        <a:effectLst/>
                        <a:latin typeface="Arial"/>
                      </a:endParaRPr>
                    </a:p>
                  </a:txBody>
                  <a:tcPr marL="0" marR="0" marT="0" marB="0" anchor="ctr"/>
                </a:tc>
                <a:tc>
                  <a:txBody>
                    <a:bodyPr/>
                    <a:lstStyle/>
                    <a:p>
                      <a:pPr algn="ctr" rtl="0" fontAlgn="ctr"/>
                      <a:r>
                        <a:rPr lang="en-GB" sz="900" u="none" strike="noStrike">
                          <a:effectLst/>
                        </a:rPr>
                        <a:t>23</a:t>
                      </a:r>
                      <a:endParaRPr lang="en-GB" sz="900" b="0" i="0" u="none" strike="noStrike">
                        <a:effectLst/>
                        <a:latin typeface="Arial"/>
                      </a:endParaRPr>
                    </a:p>
                  </a:txBody>
                  <a:tcPr marL="0" marR="0" marT="0" marB="0" anchor="ctr"/>
                </a:tc>
                <a:tc>
                  <a:txBody>
                    <a:bodyPr/>
                    <a:lstStyle/>
                    <a:p>
                      <a:pPr algn="l" fontAlgn="b"/>
                      <a:r>
                        <a:rPr lang="en-GB" sz="1000" u="none" strike="noStrike">
                          <a:effectLst/>
                        </a:rPr>
                        <a:t>        21,00   </a:t>
                      </a:r>
                      <a:endParaRPr lang="en-GB" sz="1000" b="0" i="0" u="none" strike="noStrike">
                        <a:effectLst/>
                        <a:latin typeface="Arial"/>
                      </a:endParaRPr>
                    </a:p>
                  </a:txBody>
                  <a:tcPr marL="0" marR="0" marT="0" marB="0" anchor="b"/>
                </a:tc>
                <a:tc>
                  <a:txBody>
                    <a:bodyPr/>
                    <a:lstStyle/>
                    <a:p>
                      <a:pPr algn="l" fontAlgn="b"/>
                      <a:r>
                        <a:rPr lang="en-GB" sz="1000" u="none" strike="noStrike">
                          <a:effectLst/>
                        </a:rPr>
                        <a:t>          0,19   </a:t>
                      </a:r>
                      <a:endParaRPr lang="en-GB" sz="1000" b="0" i="0" u="none" strike="noStrike">
                        <a:effectLst/>
                        <a:latin typeface="Arial"/>
                      </a:endParaRPr>
                    </a:p>
                  </a:txBody>
                  <a:tcPr marL="0" marR="0" marT="0" marB="0" anchor="b"/>
                </a:tc>
              </a:tr>
              <a:tr h="167640">
                <a:tc>
                  <a:txBody>
                    <a:bodyPr/>
                    <a:lstStyle/>
                    <a:p>
                      <a:pPr algn="l" rtl="0" fontAlgn="ctr"/>
                      <a:r>
                        <a:rPr lang="en-GB" sz="800" u="none" strike="noStrike">
                          <a:effectLst/>
                        </a:rPr>
                        <a:t>Middle Manager</a:t>
                      </a:r>
                      <a:endParaRPr lang="en-GB" sz="800" b="0" i="0" u="none" strike="noStrike">
                        <a:effectLst/>
                        <a:latin typeface="Arial"/>
                      </a:endParaRPr>
                    </a:p>
                  </a:txBody>
                  <a:tcPr marL="0" marR="0" marT="0" marB="0" anchor="ctr"/>
                </a:tc>
                <a:tc>
                  <a:txBody>
                    <a:bodyPr/>
                    <a:lstStyle/>
                    <a:p>
                      <a:pPr algn="ctr" rtl="0" fontAlgn="ctr"/>
                      <a:r>
                        <a:rPr lang="en-GB" sz="1000" u="none" strike="noStrike">
                          <a:effectLst/>
                        </a:rPr>
                        <a:t>13%</a:t>
                      </a:r>
                      <a:endParaRPr lang="en-GB" sz="1000" b="0" i="0" u="none" strike="noStrike">
                        <a:effectLst/>
                        <a:latin typeface="Arial"/>
                      </a:endParaRPr>
                    </a:p>
                  </a:txBody>
                  <a:tcPr marL="0" marR="0" marT="0" marB="0" anchor="ctr"/>
                </a:tc>
                <a:tc>
                  <a:txBody>
                    <a:bodyPr/>
                    <a:lstStyle/>
                    <a:p>
                      <a:pPr algn="ctr" rtl="0" fontAlgn="ctr"/>
                      <a:r>
                        <a:rPr lang="en-GB" sz="900" u="none" strike="noStrike">
                          <a:effectLst/>
                        </a:rPr>
                        <a:t>32</a:t>
                      </a:r>
                      <a:endParaRPr lang="en-GB" sz="900" b="0" i="0" u="none" strike="noStrike">
                        <a:effectLst/>
                        <a:latin typeface="Arial"/>
                      </a:endParaRPr>
                    </a:p>
                  </a:txBody>
                  <a:tcPr marL="0" marR="0" marT="0" marB="0" anchor="ctr"/>
                </a:tc>
                <a:tc>
                  <a:txBody>
                    <a:bodyPr/>
                    <a:lstStyle/>
                    <a:p>
                      <a:pPr algn="l" fontAlgn="b"/>
                      <a:r>
                        <a:rPr lang="en-GB" sz="1000" u="none" strike="noStrike">
                          <a:effectLst/>
                        </a:rPr>
                        <a:t>        39,00   </a:t>
                      </a:r>
                      <a:endParaRPr lang="en-GB" sz="1000" b="0" i="0" u="none" strike="noStrike">
                        <a:effectLst/>
                        <a:latin typeface="Arial"/>
                      </a:endParaRPr>
                    </a:p>
                  </a:txBody>
                  <a:tcPr marL="0" marR="0" marT="0" marB="0" anchor="b"/>
                </a:tc>
                <a:tc>
                  <a:txBody>
                    <a:bodyPr/>
                    <a:lstStyle/>
                    <a:p>
                      <a:pPr algn="l" fontAlgn="b"/>
                      <a:r>
                        <a:rPr lang="en-GB" sz="1000" u="none" strike="noStrike">
                          <a:effectLst/>
                        </a:rPr>
                        <a:t>          1,26   </a:t>
                      </a:r>
                      <a:endParaRPr lang="en-GB" sz="1000" b="0" i="0" u="none" strike="noStrike">
                        <a:effectLst/>
                        <a:latin typeface="Arial"/>
                      </a:endParaRPr>
                    </a:p>
                  </a:txBody>
                  <a:tcPr marL="0" marR="0" marT="0" marB="0" anchor="b"/>
                </a:tc>
              </a:tr>
              <a:tr h="175260">
                <a:tc>
                  <a:txBody>
                    <a:bodyPr/>
                    <a:lstStyle/>
                    <a:p>
                      <a:pPr algn="l" rtl="0" fontAlgn="ctr"/>
                      <a:r>
                        <a:rPr lang="en-GB" sz="800" u="none" strike="noStrike">
                          <a:effectLst/>
                        </a:rPr>
                        <a:t>Employee</a:t>
                      </a:r>
                      <a:endParaRPr lang="en-GB" sz="800" b="0" i="0" u="none" strike="noStrike">
                        <a:effectLst/>
                        <a:latin typeface="Arial"/>
                      </a:endParaRPr>
                    </a:p>
                  </a:txBody>
                  <a:tcPr marL="0" marR="0" marT="0" marB="0" anchor="ctr"/>
                </a:tc>
                <a:tc>
                  <a:txBody>
                    <a:bodyPr/>
                    <a:lstStyle/>
                    <a:p>
                      <a:pPr algn="ctr" rtl="0" fontAlgn="ctr"/>
                      <a:r>
                        <a:rPr lang="en-GB" sz="1000" u="none" strike="noStrike">
                          <a:effectLst/>
                        </a:rPr>
                        <a:t>17%</a:t>
                      </a:r>
                      <a:endParaRPr lang="en-GB" sz="1000" b="0" i="0" u="none" strike="noStrike">
                        <a:effectLst/>
                        <a:latin typeface="Arial"/>
                      </a:endParaRPr>
                    </a:p>
                  </a:txBody>
                  <a:tcPr marL="0" marR="0" marT="0" marB="0" anchor="ctr"/>
                </a:tc>
                <a:tc>
                  <a:txBody>
                    <a:bodyPr/>
                    <a:lstStyle/>
                    <a:p>
                      <a:pPr algn="ctr" rtl="0" fontAlgn="ctr"/>
                      <a:r>
                        <a:rPr lang="en-GB" sz="900" u="none" strike="noStrike">
                          <a:effectLst/>
                        </a:rPr>
                        <a:t>60</a:t>
                      </a:r>
                      <a:endParaRPr lang="en-GB" sz="900" b="0" i="0" u="none" strike="noStrike">
                        <a:effectLst/>
                        <a:latin typeface="Arial"/>
                      </a:endParaRPr>
                    </a:p>
                  </a:txBody>
                  <a:tcPr marL="0" marR="0" marT="0" marB="0" anchor="ctr"/>
                </a:tc>
                <a:tc>
                  <a:txBody>
                    <a:bodyPr/>
                    <a:lstStyle/>
                    <a:p>
                      <a:pPr algn="l" fontAlgn="b"/>
                      <a:r>
                        <a:rPr lang="en-GB" sz="1000" u="none" strike="noStrike">
                          <a:effectLst/>
                        </a:rPr>
                        <a:t>        51,00   </a:t>
                      </a:r>
                      <a:endParaRPr lang="en-GB" sz="1000" b="0" i="0" u="none" strike="noStrike">
                        <a:effectLst/>
                        <a:latin typeface="Arial"/>
                      </a:endParaRPr>
                    </a:p>
                  </a:txBody>
                  <a:tcPr marL="0" marR="0" marT="0" marB="0" anchor="b"/>
                </a:tc>
                <a:tc>
                  <a:txBody>
                    <a:bodyPr/>
                    <a:lstStyle/>
                    <a:p>
                      <a:pPr algn="l" fontAlgn="b"/>
                      <a:r>
                        <a:rPr lang="en-GB" sz="1000" u="none" strike="noStrike">
                          <a:effectLst/>
                        </a:rPr>
                        <a:t>          1,59   </a:t>
                      </a:r>
                      <a:endParaRPr lang="en-GB" sz="1000" b="0" i="0" u="none" strike="noStrike">
                        <a:effectLst/>
                        <a:latin typeface="Arial"/>
                      </a:endParaRPr>
                    </a:p>
                  </a:txBody>
                  <a:tcPr marL="0" marR="0" marT="0" marB="0" anchor="b"/>
                </a:tc>
              </a:tr>
              <a:tr h="167640">
                <a:tc>
                  <a:txBody>
                    <a:bodyPr/>
                    <a:lstStyle/>
                    <a:p>
                      <a:pPr algn="l" rtl="0" fontAlgn="ctr"/>
                      <a:r>
                        <a:rPr lang="en-GB" sz="800" u="none" strike="noStrike">
                          <a:effectLst/>
                        </a:rPr>
                        <a:t>Worker</a:t>
                      </a:r>
                      <a:endParaRPr lang="en-GB" sz="800" b="0" i="0" u="none" strike="noStrike">
                        <a:effectLst/>
                        <a:latin typeface="Arial"/>
                      </a:endParaRPr>
                    </a:p>
                  </a:txBody>
                  <a:tcPr marL="0" marR="0" marT="0" marB="0" anchor="ctr"/>
                </a:tc>
                <a:tc>
                  <a:txBody>
                    <a:bodyPr/>
                    <a:lstStyle/>
                    <a:p>
                      <a:pPr algn="ctr" rtl="0" fontAlgn="ctr"/>
                      <a:r>
                        <a:rPr lang="en-GB" sz="1000" u="none" strike="noStrike">
                          <a:effectLst/>
                        </a:rPr>
                        <a:t>13%</a:t>
                      </a:r>
                      <a:endParaRPr lang="en-GB" sz="1000" b="0" i="0" u="none" strike="noStrike">
                        <a:effectLst/>
                        <a:latin typeface="Arial"/>
                      </a:endParaRPr>
                    </a:p>
                  </a:txBody>
                  <a:tcPr marL="0" marR="0" marT="0" marB="0" anchor="ctr"/>
                </a:tc>
                <a:tc>
                  <a:txBody>
                    <a:bodyPr/>
                    <a:lstStyle/>
                    <a:p>
                      <a:pPr algn="ctr" rtl="0" fontAlgn="ctr"/>
                      <a:r>
                        <a:rPr lang="en-GB" sz="900" u="none" strike="noStrike">
                          <a:effectLst/>
                        </a:rPr>
                        <a:t>48</a:t>
                      </a:r>
                      <a:endParaRPr lang="en-GB" sz="900" b="0" i="0" u="none" strike="noStrike">
                        <a:effectLst/>
                        <a:latin typeface="Arial"/>
                      </a:endParaRPr>
                    </a:p>
                  </a:txBody>
                  <a:tcPr marL="0" marR="0" marT="0" marB="0" anchor="ctr"/>
                </a:tc>
                <a:tc>
                  <a:txBody>
                    <a:bodyPr/>
                    <a:lstStyle/>
                    <a:p>
                      <a:pPr algn="l" fontAlgn="b"/>
                      <a:r>
                        <a:rPr lang="en-GB" sz="1000" u="none" strike="noStrike">
                          <a:effectLst/>
                        </a:rPr>
                        <a:t>        39,00   </a:t>
                      </a:r>
                      <a:endParaRPr lang="en-GB" sz="1000" b="0" i="0" u="none" strike="noStrike">
                        <a:effectLst/>
                        <a:latin typeface="Arial"/>
                      </a:endParaRPr>
                    </a:p>
                  </a:txBody>
                  <a:tcPr marL="0" marR="0" marT="0" marB="0" anchor="b"/>
                </a:tc>
                <a:tc>
                  <a:txBody>
                    <a:bodyPr/>
                    <a:lstStyle/>
                    <a:p>
                      <a:pPr algn="l" fontAlgn="b"/>
                      <a:r>
                        <a:rPr lang="en-GB" sz="1000" u="none" strike="noStrike">
                          <a:effectLst/>
                        </a:rPr>
                        <a:t>          2,08   </a:t>
                      </a:r>
                      <a:endParaRPr lang="en-GB" sz="1000" b="0" i="0" u="none" strike="noStrike">
                        <a:effectLst/>
                        <a:latin typeface="Arial"/>
                      </a:endParaRPr>
                    </a:p>
                  </a:txBody>
                  <a:tcPr marL="0" marR="0" marT="0" marB="0" anchor="b"/>
                </a:tc>
              </a:tr>
              <a:tr h="167640">
                <a:tc>
                  <a:txBody>
                    <a:bodyPr/>
                    <a:lstStyle/>
                    <a:p>
                      <a:pPr algn="l" rtl="0" fontAlgn="ctr"/>
                      <a:r>
                        <a:rPr lang="en-GB" sz="800" u="none" strike="noStrike">
                          <a:effectLst/>
                        </a:rPr>
                        <a:t>Retiree</a:t>
                      </a:r>
                      <a:endParaRPr lang="en-GB" sz="800" b="0" i="0" u="none" strike="noStrike">
                        <a:effectLst/>
                        <a:latin typeface="Arial"/>
                      </a:endParaRPr>
                    </a:p>
                  </a:txBody>
                  <a:tcPr marL="0" marR="0" marT="0" marB="0" anchor="ctr"/>
                </a:tc>
                <a:tc>
                  <a:txBody>
                    <a:bodyPr/>
                    <a:lstStyle/>
                    <a:p>
                      <a:pPr algn="ctr" rtl="0" fontAlgn="ctr"/>
                      <a:r>
                        <a:rPr lang="en-GB" sz="1000" u="none" strike="noStrike">
                          <a:effectLst/>
                        </a:rPr>
                        <a:t>14%</a:t>
                      </a:r>
                      <a:endParaRPr lang="en-GB" sz="1000" b="0" i="0" u="none" strike="noStrike">
                        <a:effectLst/>
                        <a:latin typeface="Arial"/>
                      </a:endParaRPr>
                    </a:p>
                  </a:txBody>
                  <a:tcPr marL="0" marR="0" marT="0" marB="0" anchor="ctr"/>
                </a:tc>
                <a:tc>
                  <a:txBody>
                    <a:bodyPr/>
                    <a:lstStyle/>
                    <a:p>
                      <a:pPr algn="ctr" rtl="0" fontAlgn="ctr"/>
                      <a:r>
                        <a:rPr lang="en-GB" sz="900" u="none" strike="noStrike">
                          <a:effectLst/>
                        </a:rPr>
                        <a:t>30</a:t>
                      </a:r>
                      <a:endParaRPr lang="en-GB" sz="900" b="0" i="0" u="none" strike="noStrike">
                        <a:effectLst/>
                        <a:latin typeface="Arial"/>
                      </a:endParaRPr>
                    </a:p>
                  </a:txBody>
                  <a:tcPr marL="0" marR="0" marT="0" marB="0" anchor="ctr"/>
                </a:tc>
                <a:tc>
                  <a:txBody>
                    <a:bodyPr/>
                    <a:lstStyle/>
                    <a:p>
                      <a:pPr algn="l" fontAlgn="b"/>
                      <a:r>
                        <a:rPr lang="en-GB" sz="1000" u="none" strike="noStrike">
                          <a:effectLst/>
                        </a:rPr>
                        <a:t>        42,00   </a:t>
                      </a:r>
                      <a:endParaRPr lang="en-GB" sz="1000" b="0" i="0" u="none" strike="noStrike">
                        <a:effectLst/>
                        <a:latin typeface="Arial"/>
                      </a:endParaRPr>
                    </a:p>
                  </a:txBody>
                  <a:tcPr marL="0" marR="0" marT="0" marB="0" anchor="b"/>
                </a:tc>
                <a:tc>
                  <a:txBody>
                    <a:bodyPr/>
                    <a:lstStyle/>
                    <a:p>
                      <a:pPr algn="l" fontAlgn="b"/>
                      <a:r>
                        <a:rPr lang="en-GB" sz="1000" u="none" strike="noStrike">
                          <a:effectLst/>
                        </a:rPr>
                        <a:t>          3,43   </a:t>
                      </a:r>
                      <a:endParaRPr lang="en-GB" sz="1000" b="0" i="0" u="none" strike="noStrike">
                        <a:effectLst/>
                        <a:latin typeface="Arial"/>
                      </a:endParaRPr>
                    </a:p>
                  </a:txBody>
                  <a:tcPr marL="0" marR="0" marT="0" marB="0" anchor="b"/>
                </a:tc>
              </a:tr>
              <a:tr h="167640">
                <a:tc>
                  <a:txBody>
                    <a:bodyPr/>
                    <a:lstStyle/>
                    <a:p>
                      <a:pPr algn="l" rtl="0" fontAlgn="ctr"/>
                      <a:r>
                        <a:rPr lang="en-GB" sz="800" u="none" strike="noStrike">
                          <a:effectLst/>
                        </a:rPr>
                        <a:t>Student</a:t>
                      </a:r>
                      <a:endParaRPr lang="en-GB" sz="800" b="0" i="0" u="none" strike="noStrike">
                        <a:effectLst/>
                        <a:latin typeface="Arial"/>
                      </a:endParaRPr>
                    </a:p>
                  </a:txBody>
                  <a:tcPr marL="0" marR="0" marT="0" marB="0" anchor="ctr"/>
                </a:tc>
                <a:tc>
                  <a:txBody>
                    <a:bodyPr/>
                    <a:lstStyle/>
                    <a:p>
                      <a:pPr algn="ctr" rtl="0" fontAlgn="ctr"/>
                      <a:r>
                        <a:rPr lang="en-GB" sz="1000" u="none" strike="noStrike">
                          <a:effectLst/>
                        </a:rPr>
                        <a:t>18%</a:t>
                      </a:r>
                      <a:endParaRPr lang="en-GB" sz="1000" b="0" i="0" u="none" strike="noStrike">
                        <a:effectLst/>
                        <a:latin typeface="Arial"/>
                      </a:endParaRPr>
                    </a:p>
                  </a:txBody>
                  <a:tcPr marL="0" marR="0" marT="0" marB="0" anchor="ctr"/>
                </a:tc>
                <a:tc>
                  <a:txBody>
                    <a:bodyPr/>
                    <a:lstStyle/>
                    <a:p>
                      <a:pPr algn="ctr" rtl="0" fontAlgn="ctr"/>
                      <a:r>
                        <a:rPr lang="en-GB" sz="900" u="none" strike="noStrike">
                          <a:effectLst/>
                        </a:rPr>
                        <a:t>60</a:t>
                      </a:r>
                      <a:endParaRPr lang="en-GB" sz="900" b="0" i="0" u="none" strike="noStrike">
                        <a:effectLst/>
                        <a:latin typeface="Arial"/>
                      </a:endParaRPr>
                    </a:p>
                  </a:txBody>
                  <a:tcPr marL="0" marR="0" marT="0" marB="0" anchor="ctr"/>
                </a:tc>
                <a:tc>
                  <a:txBody>
                    <a:bodyPr/>
                    <a:lstStyle/>
                    <a:p>
                      <a:pPr algn="l" fontAlgn="b"/>
                      <a:r>
                        <a:rPr lang="en-GB" sz="1000" u="none" strike="noStrike">
                          <a:effectLst/>
                        </a:rPr>
                        <a:t>        54,00   </a:t>
                      </a:r>
                      <a:endParaRPr lang="en-GB" sz="1000" b="0" i="0" u="none" strike="noStrike">
                        <a:effectLst/>
                        <a:latin typeface="Arial"/>
                      </a:endParaRPr>
                    </a:p>
                  </a:txBody>
                  <a:tcPr marL="0" marR="0" marT="0" marB="0" anchor="b"/>
                </a:tc>
                <a:tc>
                  <a:txBody>
                    <a:bodyPr/>
                    <a:lstStyle/>
                    <a:p>
                      <a:pPr algn="l" fontAlgn="b"/>
                      <a:r>
                        <a:rPr lang="en-GB" sz="1000" u="none" strike="noStrike">
                          <a:effectLst/>
                        </a:rPr>
                        <a:t>          0,67   </a:t>
                      </a:r>
                      <a:endParaRPr lang="en-GB" sz="1000" b="0" i="0" u="none" strike="noStrike">
                        <a:effectLst/>
                        <a:latin typeface="Arial"/>
                      </a:endParaRPr>
                    </a:p>
                  </a:txBody>
                  <a:tcPr marL="0" marR="0" marT="0" marB="0" anchor="b"/>
                </a:tc>
              </a:tr>
              <a:tr h="175260">
                <a:tc>
                  <a:txBody>
                    <a:bodyPr/>
                    <a:lstStyle/>
                    <a:p>
                      <a:pPr algn="l" rtl="0" fontAlgn="ctr"/>
                      <a:r>
                        <a:rPr lang="en-GB" sz="800" u="none" strike="noStrike">
                          <a:effectLst/>
                        </a:rPr>
                        <a:t>Unemployed</a:t>
                      </a:r>
                      <a:endParaRPr lang="en-GB" sz="800" b="0" i="0" u="none" strike="noStrike">
                        <a:effectLst/>
                        <a:latin typeface="Arial"/>
                      </a:endParaRPr>
                    </a:p>
                  </a:txBody>
                  <a:tcPr marL="0" marR="0" marT="0" marB="0" anchor="ctr"/>
                </a:tc>
                <a:tc>
                  <a:txBody>
                    <a:bodyPr/>
                    <a:lstStyle/>
                    <a:p>
                      <a:pPr algn="ctr" rtl="0" fontAlgn="ctr"/>
                      <a:r>
                        <a:rPr lang="en-GB" sz="1000" u="none" strike="noStrike">
                          <a:effectLst/>
                        </a:rPr>
                        <a:t>11%</a:t>
                      </a:r>
                      <a:endParaRPr lang="en-GB" sz="1000" b="0" i="0" u="none" strike="noStrike">
                        <a:effectLst/>
                        <a:latin typeface="Arial"/>
                      </a:endParaRPr>
                    </a:p>
                  </a:txBody>
                  <a:tcPr marL="0" marR="0" marT="0" marB="0" anchor="ctr"/>
                </a:tc>
                <a:tc>
                  <a:txBody>
                    <a:bodyPr/>
                    <a:lstStyle/>
                    <a:p>
                      <a:pPr algn="ctr" rtl="0" fontAlgn="t"/>
                      <a:r>
                        <a:rPr lang="en-GB" sz="900" u="none" strike="noStrike">
                          <a:effectLst/>
                        </a:rPr>
                        <a:t>27</a:t>
                      </a:r>
                      <a:endParaRPr lang="en-GB" sz="900" b="0" i="0" u="none" strike="noStrike">
                        <a:effectLst/>
                        <a:latin typeface="Arial"/>
                      </a:endParaRPr>
                    </a:p>
                  </a:txBody>
                  <a:tcPr marL="0" marR="0" marT="0" marB="0"/>
                </a:tc>
                <a:tc>
                  <a:txBody>
                    <a:bodyPr/>
                    <a:lstStyle/>
                    <a:p>
                      <a:pPr algn="l" fontAlgn="b"/>
                      <a:r>
                        <a:rPr lang="en-GB" sz="1000" u="none" strike="noStrike">
                          <a:effectLst/>
                        </a:rPr>
                        <a:t>        33,00   </a:t>
                      </a:r>
                      <a:endParaRPr lang="en-GB" sz="1000" b="0" i="0" u="none" strike="noStrike">
                        <a:effectLst/>
                        <a:latin typeface="Arial"/>
                      </a:endParaRPr>
                    </a:p>
                  </a:txBody>
                  <a:tcPr marL="0" marR="0" marT="0" marB="0" anchor="b"/>
                </a:tc>
                <a:tc>
                  <a:txBody>
                    <a:bodyPr/>
                    <a:lstStyle/>
                    <a:p>
                      <a:pPr algn="l" fontAlgn="b"/>
                      <a:r>
                        <a:rPr lang="en-GB" sz="1000" u="none" strike="noStrike">
                          <a:effectLst/>
                        </a:rPr>
                        <a:t>          1,09   </a:t>
                      </a:r>
                      <a:endParaRPr lang="en-GB" sz="1000" b="0" i="0" u="none" strike="noStrike">
                        <a:effectLst/>
                        <a:latin typeface="Arial"/>
                      </a:endParaRPr>
                    </a:p>
                  </a:txBody>
                  <a:tcPr marL="0" marR="0" marT="0" marB="0" anchor="b"/>
                </a:tc>
              </a:tr>
              <a:tr h="175260">
                <a:tc>
                  <a:txBody>
                    <a:bodyPr/>
                    <a:lstStyle/>
                    <a:p>
                      <a:pPr algn="l" rtl="0" fontAlgn="ctr"/>
                      <a:r>
                        <a:rPr lang="en-GB" sz="800" u="none" strike="noStrike">
                          <a:effectLst/>
                        </a:rPr>
                        <a:t>Total</a:t>
                      </a:r>
                      <a:endParaRPr lang="en-GB" sz="800" b="0" i="0" u="none" strike="noStrike">
                        <a:effectLst/>
                        <a:latin typeface="Arial"/>
                      </a:endParaRPr>
                    </a:p>
                  </a:txBody>
                  <a:tcPr marL="0" marR="0" marT="0" marB="0" anchor="ctr"/>
                </a:tc>
                <a:tc>
                  <a:txBody>
                    <a:bodyPr/>
                    <a:lstStyle/>
                    <a:p>
                      <a:pPr algn="l" rtl="0" fontAlgn="ctr"/>
                      <a:r>
                        <a:rPr lang="en-GB" sz="1000" u="none" strike="noStrike">
                          <a:effectLst/>
                        </a:rPr>
                        <a:t>100%</a:t>
                      </a:r>
                      <a:endParaRPr lang="en-GB" sz="1000" b="0" i="0" u="none" strike="noStrike">
                        <a:effectLst/>
                        <a:latin typeface="Arial"/>
                      </a:endParaRPr>
                    </a:p>
                  </a:txBody>
                  <a:tcPr marL="0" marR="0" marT="0" marB="0" anchor="ctr"/>
                </a:tc>
                <a:tc>
                  <a:txBody>
                    <a:bodyPr/>
                    <a:lstStyle/>
                    <a:p>
                      <a:pPr algn="l" rtl="0" fontAlgn="ctr"/>
                      <a:r>
                        <a:rPr lang="en-GB" sz="1000" u="none" strike="noStrike">
                          <a:effectLst/>
                        </a:rPr>
                        <a:t>      300,00   </a:t>
                      </a:r>
                      <a:endParaRPr lang="en-GB" sz="1000" b="0" i="0" u="none" strike="noStrike">
                        <a:effectLst/>
                        <a:latin typeface="Arial"/>
                      </a:endParaRPr>
                    </a:p>
                  </a:txBody>
                  <a:tcPr marL="0" marR="0" marT="0" marB="0" anchor="ctr"/>
                </a:tc>
                <a:tc>
                  <a:txBody>
                    <a:bodyPr/>
                    <a:lstStyle/>
                    <a:p>
                      <a:pPr algn="l" rtl="0" fontAlgn="ctr"/>
                      <a:r>
                        <a:rPr lang="en-GB" sz="1000" u="none" strike="noStrike" dirty="0">
                          <a:effectLst/>
                        </a:rPr>
                        <a:t>      300,00   </a:t>
                      </a:r>
                      <a:endParaRPr lang="en-GB" sz="1000" b="0" i="0" u="none" strike="noStrike" dirty="0">
                        <a:effectLst/>
                        <a:latin typeface="Arial"/>
                      </a:endParaRPr>
                    </a:p>
                  </a:txBody>
                  <a:tcPr marL="0" marR="0" marT="0" marB="0" anchor="ctr"/>
                </a:tc>
                <a:tc>
                  <a:txBody>
                    <a:bodyPr/>
                    <a:lstStyle/>
                    <a:p>
                      <a:pPr algn="l" rtl="0" fontAlgn="ctr"/>
                      <a:r>
                        <a:rPr lang="en-GB" sz="1000" u="none" strike="noStrike" dirty="0">
                          <a:effectLst/>
                        </a:rPr>
                        <a:t>        10,36   </a:t>
                      </a:r>
                      <a:endParaRPr lang="en-GB" sz="1000" b="0" i="0" u="none" strike="noStrike" dirty="0">
                        <a:effectLst/>
                        <a:latin typeface="Arial"/>
                      </a:endParaRPr>
                    </a:p>
                  </a:txBody>
                  <a:tcPr marL="0" marR="0" marT="0" marB="0" anchor="ctr"/>
                </a:tc>
              </a:tr>
            </a:tbl>
          </a:graphicData>
        </a:graphic>
      </p:graphicFrame>
    </p:spTree>
    <p:extLst>
      <p:ext uri="{BB962C8B-B14F-4D97-AF65-F5344CB8AC3E}">
        <p14:creationId xmlns:p14="http://schemas.microsoft.com/office/powerpoint/2010/main" val="381280648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Chi-Square: Excel</a:t>
            </a:r>
            <a:endParaRPr lang="en-GB" dirty="0"/>
          </a:p>
        </p:txBody>
      </p:sp>
      <p:sp>
        <p:nvSpPr>
          <p:cNvPr id="3" name="Espace réservé du contenu 2"/>
          <p:cNvSpPr>
            <a:spLocks noGrp="1"/>
          </p:cNvSpPr>
          <p:nvPr>
            <p:ph idx="1"/>
          </p:nvPr>
        </p:nvSpPr>
        <p:spPr/>
        <p:txBody>
          <a:bodyPr/>
          <a:lstStyle/>
          <a:p>
            <a:r>
              <a:rPr lang="fr-FR" dirty="0" smtClean="0"/>
              <a:t>You </a:t>
            </a:r>
            <a:r>
              <a:rPr lang="fr-FR" dirty="0" err="1" smtClean="0"/>
              <a:t>can</a:t>
            </a:r>
            <a:r>
              <a:rPr lang="fr-FR" dirty="0" smtClean="0"/>
              <a:t> do the Chi-Square test in </a:t>
            </a:r>
            <a:r>
              <a:rPr lang="fr-FR" dirty="0" err="1" smtClean="0"/>
              <a:t>excel</a:t>
            </a:r>
            <a:r>
              <a:rPr lang="fr-FR" dirty="0" smtClean="0"/>
              <a:t>:</a:t>
            </a:r>
          </a:p>
          <a:p>
            <a:endParaRPr lang="fr-FR" dirty="0" smtClean="0"/>
          </a:p>
          <a:p>
            <a:r>
              <a:rPr lang="fr-FR" dirty="0" smtClean="0"/>
              <a:t>First </a:t>
            </a:r>
            <a:r>
              <a:rPr lang="fr-FR" dirty="0" err="1" smtClean="0"/>
              <a:t>you</a:t>
            </a:r>
            <a:r>
              <a:rPr lang="fr-FR" dirty="0" smtClean="0"/>
              <a:t> </a:t>
            </a:r>
            <a:r>
              <a:rPr lang="fr-FR" dirty="0" err="1" smtClean="0"/>
              <a:t>should</a:t>
            </a:r>
            <a:r>
              <a:rPr lang="fr-FR" dirty="0" smtClean="0"/>
              <a:t> </a:t>
            </a:r>
            <a:r>
              <a:rPr lang="fr-FR" dirty="0" err="1" smtClean="0"/>
              <a:t>calculate</a:t>
            </a:r>
            <a:r>
              <a:rPr lang="fr-FR" dirty="0" smtClean="0"/>
              <a:t> the </a:t>
            </a:r>
            <a:r>
              <a:rPr lang="fr-FR" dirty="0" err="1" smtClean="0"/>
              <a:t>theoretical</a:t>
            </a:r>
            <a:r>
              <a:rPr lang="fr-FR" dirty="0" smtClean="0"/>
              <a:t> proportion (T). S </a:t>
            </a:r>
            <a:r>
              <a:rPr lang="fr-FR" dirty="0" err="1" smtClean="0"/>
              <a:t>is</a:t>
            </a:r>
            <a:r>
              <a:rPr lang="fr-FR" dirty="0" smtClean="0"/>
              <a:t> </a:t>
            </a:r>
            <a:r>
              <a:rPr lang="fr-FR" dirty="0" err="1" smtClean="0"/>
              <a:t>your</a:t>
            </a:r>
            <a:r>
              <a:rPr lang="fr-FR" dirty="0" smtClean="0"/>
              <a:t> </a:t>
            </a:r>
            <a:r>
              <a:rPr lang="fr-FR" dirty="0" err="1" smtClean="0"/>
              <a:t>sample</a:t>
            </a:r>
            <a:r>
              <a:rPr lang="fr-FR" dirty="0" smtClean="0"/>
              <a:t>.</a:t>
            </a:r>
          </a:p>
          <a:p>
            <a:endParaRPr lang="fr-FR" dirty="0" smtClean="0"/>
          </a:p>
          <a:p>
            <a:r>
              <a:rPr lang="fr-FR" dirty="0" err="1" smtClean="0"/>
              <a:t>Then</a:t>
            </a:r>
            <a:r>
              <a:rPr lang="fr-FR" dirty="0" smtClean="0"/>
              <a:t> to </a:t>
            </a:r>
            <a:r>
              <a:rPr lang="fr-FR" dirty="0" err="1" smtClean="0"/>
              <a:t>compute</a:t>
            </a:r>
            <a:r>
              <a:rPr lang="fr-FR" dirty="0" smtClean="0"/>
              <a:t> the Chi-square </a:t>
            </a:r>
            <a:r>
              <a:rPr lang="fr-FR" dirty="0" err="1" smtClean="0"/>
              <a:t>you</a:t>
            </a:r>
            <a:r>
              <a:rPr lang="fr-FR" dirty="0" smtClean="0"/>
              <a:t> have to :</a:t>
            </a:r>
          </a:p>
          <a:p>
            <a:pPr marL="0" indent="0">
              <a:buNone/>
            </a:pPr>
            <a:endParaRPr lang="fr-FR" dirty="0"/>
          </a:p>
          <a:p>
            <a:pPr marL="0" indent="0">
              <a:buNone/>
            </a:pPr>
            <a:endParaRPr lang="fr-FR" dirty="0" smtClean="0"/>
          </a:p>
          <a:p>
            <a:pPr marL="0" indent="0">
              <a:buNone/>
            </a:pPr>
            <a:endParaRPr lang="fr-FR" dirty="0"/>
          </a:p>
          <a:p>
            <a:r>
              <a:rPr lang="fr-FR" dirty="0" err="1" smtClean="0"/>
              <a:t>Then</a:t>
            </a:r>
            <a:r>
              <a:rPr lang="fr-FR" dirty="0" smtClean="0"/>
              <a:t> compare </a:t>
            </a:r>
            <a:r>
              <a:rPr lang="fr-FR" dirty="0" err="1" smtClean="0"/>
              <a:t>your</a:t>
            </a:r>
            <a:r>
              <a:rPr lang="fr-FR" dirty="0" smtClean="0"/>
              <a:t> chi-square to the </a:t>
            </a:r>
            <a:r>
              <a:rPr lang="fr-FR" dirty="0" err="1" smtClean="0"/>
              <a:t>limit</a:t>
            </a:r>
            <a:r>
              <a:rPr lang="fr-FR" dirty="0" smtClean="0"/>
              <a:t> chi-square.</a:t>
            </a:r>
          </a:p>
          <a:p>
            <a:r>
              <a:rPr lang="fr-FR" dirty="0" err="1" smtClean="0"/>
              <a:t>Finally</a:t>
            </a:r>
            <a:r>
              <a:rPr lang="fr-FR" dirty="0" smtClean="0"/>
              <a:t>, </a:t>
            </a:r>
            <a:r>
              <a:rPr lang="fr-FR" dirty="0" err="1" smtClean="0"/>
              <a:t>accept</a:t>
            </a:r>
            <a:r>
              <a:rPr lang="fr-FR" dirty="0" smtClean="0"/>
              <a:t> or </a:t>
            </a:r>
            <a:r>
              <a:rPr lang="fr-FR" dirty="0" err="1" smtClean="0"/>
              <a:t>reject</a:t>
            </a:r>
            <a:r>
              <a:rPr lang="fr-FR" dirty="0" smtClean="0"/>
              <a:t> </a:t>
            </a:r>
            <a:r>
              <a:rPr lang="fr-FR" dirty="0" err="1" smtClean="0"/>
              <a:t>yout</a:t>
            </a:r>
            <a:r>
              <a:rPr lang="fr-FR" dirty="0" smtClean="0"/>
              <a:t> </a:t>
            </a:r>
            <a:r>
              <a:rPr lang="fr-FR" dirty="0" err="1" smtClean="0"/>
              <a:t>hypothesis</a:t>
            </a:r>
            <a:r>
              <a:rPr lang="fr-FR" dirty="0" smtClean="0"/>
              <a:t>.</a:t>
            </a:r>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129</a:t>
            </a:fld>
            <a:endParaRPr lang="fr-FR"/>
          </a:p>
        </p:txBody>
      </p:sp>
      <p:graphicFrame>
        <p:nvGraphicFramePr>
          <p:cNvPr id="5" name="Objet 4"/>
          <p:cNvGraphicFramePr>
            <a:graphicFrameLocks noGrp="1" noChangeAspect="1"/>
          </p:cNvGraphicFramePr>
          <p:nvPr>
            <p:extLst>
              <p:ext uri="{D42A27DB-BD31-4B8C-83A1-F6EECF244321}">
                <p14:modId xmlns:p14="http://schemas.microsoft.com/office/powerpoint/2010/main" val="2650525717"/>
              </p:ext>
            </p:extLst>
          </p:nvPr>
        </p:nvGraphicFramePr>
        <p:xfrm>
          <a:off x="2987824" y="4149080"/>
          <a:ext cx="2398713" cy="1081087"/>
        </p:xfrm>
        <a:graphic>
          <a:graphicData uri="http://schemas.openxmlformats.org/presentationml/2006/ole">
            <mc:AlternateContent xmlns:mc="http://schemas.openxmlformats.org/markup-compatibility/2006">
              <mc:Choice xmlns:v="urn:schemas-microsoft-com:vml" Requires="v">
                <p:oleObj spid="_x0000_s95251" name="Équation" r:id="rId3" imgW="1041120" imgH="469800" progId="Equation.3">
                  <p:embed/>
                </p:oleObj>
              </mc:Choice>
              <mc:Fallback>
                <p:oleObj name="Équation" r:id="rId3" imgW="1041120" imgH="469800" progId="Equation.3">
                  <p:embed/>
                  <p:pic>
                    <p:nvPicPr>
                      <p:cNvPr id="0" name="Objet 5"/>
                      <p:cNvPicPr>
                        <a:picLocks noGrp="1" noChangeAspect="1" noChangeArrowheads="1"/>
                      </p:cNvPicPr>
                      <p:nvPr/>
                    </p:nvPicPr>
                    <p:blipFill>
                      <a:blip r:embed="rId4"/>
                      <a:srcRect/>
                      <a:stretch>
                        <a:fillRect/>
                      </a:stretch>
                    </p:blipFill>
                    <p:spPr bwMode="auto">
                      <a:xfrm>
                        <a:off x="2987824" y="4149080"/>
                        <a:ext cx="2398713"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79646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 of Data</a:t>
            </a:r>
            <a:endParaRPr lang="en-GB"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2669965510"/>
              </p:ext>
            </p:extLst>
          </p:nvPr>
        </p:nvGraphicFramePr>
        <p:xfrm>
          <a:off x="539552" y="1988840"/>
          <a:ext cx="8161800" cy="4297680"/>
        </p:xfrm>
        <a:graphic>
          <a:graphicData uri="http://schemas.openxmlformats.org/drawingml/2006/table">
            <a:tbl>
              <a:tblPr firstRow="1" bandRow="1">
                <a:tableStyleId>{5C22544A-7EE6-4342-B048-85BDC9FD1C3A}</a:tableStyleId>
              </a:tblPr>
              <a:tblGrid>
                <a:gridCol w="830580"/>
                <a:gridCol w="1082044"/>
                <a:gridCol w="3124588"/>
                <a:gridCol w="3124588"/>
              </a:tblGrid>
              <a:tr h="149736">
                <a:tc>
                  <a:txBody>
                    <a:bodyPr/>
                    <a:lstStyle/>
                    <a:p>
                      <a:r>
                        <a:rPr lang="fr-FR" dirty="0" err="1" smtClean="0"/>
                        <a:t>Level</a:t>
                      </a:r>
                      <a:endParaRPr lang="en-GB" dirty="0"/>
                    </a:p>
                  </a:txBody>
                  <a:tcPr/>
                </a:tc>
                <a:tc>
                  <a:txBody>
                    <a:bodyPr/>
                    <a:lstStyle/>
                    <a:p>
                      <a:r>
                        <a:rPr lang="fr-FR" dirty="0" smtClean="0"/>
                        <a:t>Data Type</a:t>
                      </a:r>
                      <a:endParaRPr lang="en-GB" dirty="0"/>
                    </a:p>
                  </a:txBody>
                  <a:tcPr/>
                </a:tc>
                <a:tc>
                  <a:txBody>
                    <a:bodyPr/>
                    <a:lstStyle/>
                    <a:p>
                      <a:r>
                        <a:rPr lang="fr-FR" dirty="0" err="1" smtClean="0"/>
                        <a:t>Definition</a:t>
                      </a:r>
                      <a:endParaRPr lang="en-GB" dirty="0"/>
                    </a:p>
                  </a:txBody>
                  <a:tcPr/>
                </a:tc>
                <a:tc>
                  <a:txBody>
                    <a:bodyPr/>
                    <a:lstStyle/>
                    <a:p>
                      <a:r>
                        <a:rPr lang="fr-FR" dirty="0" err="1" smtClean="0"/>
                        <a:t>Example</a:t>
                      </a:r>
                      <a:endParaRPr lang="en-GB" dirty="0"/>
                    </a:p>
                  </a:txBody>
                  <a:tcPr/>
                </a:tc>
              </a:tr>
              <a:tr h="370840">
                <a:tc>
                  <a:txBody>
                    <a:bodyPr/>
                    <a:lstStyle/>
                    <a:p>
                      <a:r>
                        <a:rPr lang="fr-FR" dirty="0" smtClean="0"/>
                        <a:t>0</a:t>
                      </a:r>
                      <a:endParaRPr lang="en-GB" dirty="0"/>
                    </a:p>
                  </a:txBody>
                  <a:tcPr/>
                </a:tc>
                <a:tc>
                  <a:txBody>
                    <a:bodyPr/>
                    <a:lstStyle/>
                    <a:p>
                      <a:r>
                        <a:rPr lang="fr-FR" dirty="0" smtClean="0"/>
                        <a:t>Nominal</a:t>
                      </a:r>
                      <a:endParaRPr lang="en-GB" dirty="0"/>
                    </a:p>
                  </a:txBody>
                  <a:tcPr/>
                </a:tc>
                <a:tc>
                  <a:txBody>
                    <a:bodyPr/>
                    <a:lstStyle/>
                    <a:p>
                      <a:r>
                        <a:rPr lang="en-GB" dirty="0" smtClean="0"/>
                        <a:t>Data that has no order,</a:t>
                      </a:r>
                      <a:r>
                        <a:rPr lang="en-GB" baseline="0" dirty="0" smtClean="0"/>
                        <a:t> and the assignment of numbers to categories is purely arbitrary</a:t>
                      </a:r>
                      <a:endParaRPr lang="en-GB" dirty="0"/>
                    </a:p>
                  </a:txBody>
                  <a:tcPr/>
                </a:tc>
                <a:tc>
                  <a:txBody>
                    <a:bodyPr/>
                    <a:lstStyle/>
                    <a:p>
                      <a:r>
                        <a:rPr lang="fr-FR" dirty="0" err="1" smtClean="0"/>
                        <a:t>Ethnicity</a:t>
                      </a:r>
                      <a:r>
                        <a:rPr lang="fr-FR" dirty="0" smtClean="0"/>
                        <a:t>, </a:t>
                      </a:r>
                      <a:r>
                        <a:rPr lang="fr-FR" dirty="0" err="1" smtClean="0"/>
                        <a:t>age</a:t>
                      </a:r>
                      <a:r>
                        <a:rPr lang="fr-FR" dirty="0" smtClean="0"/>
                        <a:t>; </a:t>
                      </a:r>
                      <a:r>
                        <a:rPr lang="fr-FR" dirty="0" err="1" smtClean="0"/>
                        <a:t>gender</a:t>
                      </a:r>
                      <a:endParaRPr lang="en-GB" dirty="0"/>
                    </a:p>
                  </a:txBody>
                  <a:tcPr/>
                </a:tc>
              </a:tr>
              <a:tr h="370840">
                <a:tc>
                  <a:txBody>
                    <a:bodyPr/>
                    <a:lstStyle/>
                    <a:p>
                      <a:r>
                        <a:rPr lang="fr-FR" dirty="0" smtClean="0"/>
                        <a:t>1</a:t>
                      </a:r>
                      <a:endParaRPr lang="en-GB" dirty="0"/>
                    </a:p>
                  </a:txBody>
                  <a:tcPr/>
                </a:tc>
                <a:tc>
                  <a:txBody>
                    <a:bodyPr/>
                    <a:lstStyle/>
                    <a:p>
                      <a:r>
                        <a:rPr lang="fr-FR" dirty="0" smtClean="0"/>
                        <a:t>Ordinal</a:t>
                      </a:r>
                      <a:endParaRPr lang="en-GB" dirty="0"/>
                    </a:p>
                  </a:txBody>
                  <a:tcPr/>
                </a:tc>
                <a:tc>
                  <a:txBody>
                    <a:bodyPr/>
                    <a:lstStyle/>
                    <a:p>
                      <a:r>
                        <a:rPr lang="fr-FR" dirty="0" smtClean="0"/>
                        <a:t>Data </a:t>
                      </a:r>
                      <a:r>
                        <a:rPr lang="fr-FR" dirty="0" err="1" smtClean="0"/>
                        <a:t>that</a:t>
                      </a:r>
                      <a:r>
                        <a:rPr lang="fr-FR" dirty="0" smtClean="0"/>
                        <a:t> has </a:t>
                      </a:r>
                      <a:r>
                        <a:rPr lang="fr-FR" dirty="0" err="1" smtClean="0"/>
                        <a:t>order</a:t>
                      </a:r>
                      <a:r>
                        <a:rPr lang="fr-FR" dirty="0" smtClean="0"/>
                        <a:t>,</a:t>
                      </a:r>
                      <a:r>
                        <a:rPr lang="fr-FR" baseline="0" dirty="0" smtClean="0"/>
                        <a:t> but the </a:t>
                      </a:r>
                      <a:r>
                        <a:rPr lang="fr-FR" baseline="0" dirty="0" err="1" smtClean="0"/>
                        <a:t>intervals</a:t>
                      </a:r>
                      <a:r>
                        <a:rPr lang="fr-FR" baseline="0" dirty="0" smtClean="0"/>
                        <a:t> </a:t>
                      </a:r>
                      <a:r>
                        <a:rPr lang="fr-FR" baseline="0" dirty="0" err="1" smtClean="0"/>
                        <a:t>between</a:t>
                      </a:r>
                      <a:r>
                        <a:rPr lang="fr-FR" baseline="0" dirty="0" smtClean="0"/>
                        <a:t> </a:t>
                      </a:r>
                      <a:r>
                        <a:rPr lang="fr-FR" baseline="0" dirty="0" err="1" smtClean="0"/>
                        <a:t>scale</a:t>
                      </a:r>
                      <a:r>
                        <a:rPr lang="fr-FR" baseline="0" dirty="0" smtClean="0"/>
                        <a:t> points </a:t>
                      </a:r>
                      <a:r>
                        <a:rPr lang="fr-FR" baseline="0" dirty="0" err="1" smtClean="0"/>
                        <a:t>may</a:t>
                      </a:r>
                      <a:r>
                        <a:rPr lang="fr-FR" baseline="0" dirty="0" smtClean="0"/>
                        <a:t> </a:t>
                      </a:r>
                      <a:r>
                        <a:rPr lang="fr-FR" baseline="0" dirty="0" err="1" smtClean="0"/>
                        <a:t>be</a:t>
                      </a:r>
                      <a:r>
                        <a:rPr lang="fr-FR" baseline="0" dirty="0" smtClean="0"/>
                        <a:t> </a:t>
                      </a:r>
                      <a:r>
                        <a:rPr lang="fr-FR" baseline="0" dirty="0" err="1" smtClean="0"/>
                        <a:t>uneven</a:t>
                      </a:r>
                      <a:r>
                        <a:rPr lang="fr-FR" baseline="0" dirty="0" smtClean="0"/>
                        <a:t>.</a:t>
                      </a:r>
                      <a:endParaRPr lang="en-GB" dirty="0"/>
                    </a:p>
                  </a:txBody>
                  <a:tcPr/>
                </a:tc>
                <a:tc>
                  <a:txBody>
                    <a:bodyPr/>
                    <a:lstStyle/>
                    <a:p>
                      <a:r>
                        <a:rPr lang="fr-FR" dirty="0" smtClean="0"/>
                        <a:t>Survey</a:t>
                      </a:r>
                      <a:r>
                        <a:rPr lang="fr-FR" baseline="0" dirty="0" smtClean="0"/>
                        <a:t> </a:t>
                      </a:r>
                      <a:r>
                        <a:rPr lang="fr-FR" baseline="0" dirty="0" err="1" smtClean="0"/>
                        <a:t>scales</a:t>
                      </a:r>
                      <a:endParaRPr lang="en-GB" dirty="0"/>
                    </a:p>
                  </a:txBody>
                  <a:tcPr/>
                </a:tc>
              </a:tr>
              <a:tr h="370840">
                <a:tc>
                  <a:txBody>
                    <a:bodyPr/>
                    <a:lstStyle/>
                    <a:p>
                      <a:r>
                        <a:rPr lang="fr-FR" dirty="0" smtClean="0"/>
                        <a:t>2</a:t>
                      </a:r>
                      <a:endParaRPr lang="en-GB" dirty="0"/>
                    </a:p>
                  </a:txBody>
                  <a:tcPr/>
                </a:tc>
                <a:tc>
                  <a:txBody>
                    <a:bodyPr/>
                    <a:lstStyle/>
                    <a:p>
                      <a:r>
                        <a:rPr lang="fr-FR" dirty="0" err="1" smtClean="0"/>
                        <a:t>Interval</a:t>
                      </a:r>
                      <a:endParaRPr lang="en-GB" dirty="0"/>
                    </a:p>
                  </a:txBody>
                  <a:tcPr/>
                </a:tc>
                <a:tc>
                  <a:txBody>
                    <a:bodyPr/>
                    <a:lstStyle/>
                    <a:p>
                      <a:r>
                        <a:rPr lang="fr-FR" dirty="0" smtClean="0"/>
                        <a:t>Data </a:t>
                      </a:r>
                      <a:r>
                        <a:rPr lang="fr-FR" dirty="0" err="1" smtClean="0"/>
                        <a:t>that</a:t>
                      </a:r>
                      <a:r>
                        <a:rPr lang="fr-FR" dirty="0" smtClean="0"/>
                        <a:t> has </a:t>
                      </a:r>
                      <a:r>
                        <a:rPr lang="fr-FR" dirty="0" err="1" smtClean="0"/>
                        <a:t>order</a:t>
                      </a:r>
                      <a:r>
                        <a:rPr lang="fr-FR" dirty="0" smtClean="0"/>
                        <a:t> and </a:t>
                      </a:r>
                      <a:r>
                        <a:rPr lang="fr-FR" dirty="0" err="1" smtClean="0"/>
                        <a:t>equal</a:t>
                      </a:r>
                      <a:r>
                        <a:rPr lang="fr-FR" baseline="0" dirty="0" smtClean="0"/>
                        <a:t> </a:t>
                      </a:r>
                      <a:r>
                        <a:rPr lang="fr-FR" baseline="0" dirty="0" err="1" smtClean="0"/>
                        <a:t>intervals</a:t>
                      </a:r>
                      <a:r>
                        <a:rPr lang="fr-FR" baseline="0" dirty="0" smtClean="0"/>
                        <a:t> but </a:t>
                      </a:r>
                      <a:r>
                        <a:rPr lang="fr-FR" baseline="0" dirty="0" err="1" smtClean="0"/>
                        <a:t>there</a:t>
                      </a:r>
                      <a:r>
                        <a:rPr lang="fr-FR" baseline="0" dirty="0" smtClean="0"/>
                        <a:t> </a:t>
                      </a:r>
                      <a:r>
                        <a:rPr lang="fr-FR" baseline="0" dirty="0" err="1" smtClean="0"/>
                        <a:t>is</a:t>
                      </a:r>
                      <a:r>
                        <a:rPr lang="fr-FR" baseline="0" dirty="0" smtClean="0"/>
                        <a:t> no </a:t>
                      </a:r>
                      <a:r>
                        <a:rPr lang="fr-FR" baseline="0" dirty="0" err="1" smtClean="0"/>
                        <a:t>natural</a:t>
                      </a:r>
                      <a:r>
                        <a:rPr lang="fr-FR" baseline="0" dirty="0" smtClean="0"/>
                        <a:t> </a:t>
                      </a:r>
                      <a:r>
                        <a:rPr lang="fr-FR" baseline="0" dirty="0" err="1" smtClean="0"/>
                        <a:t>zero</a:t>
                      </a:r>
                      <a:endParaRPr lang="en-GB" dirty="0"/>
                    </a:p>
                  </a:txBody>
                  <a:tcPr/>
                </a:tc>
                <a:tc>
                  <a:txBody>
                    <a:bodyPr/>
                    <a:lstStyle/>
                    <a:p>
                      <a:r>
                        <a:rPr lang="fr-FR" dirty="0" err="1" smtClean="0"/>
                        <a:t>Temperature</a:t>
                      </a:r>
                      <a:r>
                        <a:rPr lang="fr-FR" baseline="0" dirty="0" smtClean="0"/>
                        <a:t> in fahrenheit</a:t>
                      </a:r>
                      <a:endParaRPr lang="en-GB" dirty="0"/>
                    </a:p>
                  </a:txBody>
                  <a:tcPr/>
                </a:tc>
              </a:tr>
              <a:tr h="370840">
                <a:tc>
                  <a:txBody>
                    <a:bodyPr/>
                    <a:lstStyle/>
                    <a:p>
                      <a:r>
                        <a:rPr lang="fr-FR" dirty="0" smtClean="0"/>
                        <a:t>3</a:t>
                      </a:r>
                      <a:endParaRPr lang="en-GB" dirty="0"/>
                    </a:p>
                  </a:txBody>
                  <a:tcPr/>
                </a:tc>
                <a:tc>
                  <a:txBody>
                    <a:bodyPr/>
                    <a:lstStyle/>
                    <a:p>
                      <a:r>
                        <a:rPr lang="fr-FR" dirty="0" smtClean="0"/>
                        <a:t>Ratio</a:t>
                      </a:r>
                      <a:endParaRPr lang="en-GB" dirty="0"/>
                    </a:p>
                  </a:txBody>
                  <a:tcPr/>
                </a:tc>
                <a:tc>
                  <a:txBody>
                    <a:bodyPr/>
                    <a:lstStyle/>
                    <a:p>
                      <a:r>
                        <a:rPr lang="fr-FR" dirty="0" smtClean="0"/>
                        <a:t>Ratio data are </a:t>
                      </a:r>
                      <a:r>
                        <a:rPr lang="fr-FR" dirty="0" err="1" smtClean="0"/>
                        <a:t>interval</a:t>
                      </a:r>
                      <a:r>
                        <a:rPr lang="fr-FR" dirty="0" smtClean="0"/>
                        <a:t> data </a:t>
                      </a:r>
                      <a:r>
                        <a:rPr lang="fr-FR" dirty="0" err="1" smtClean="0"/>
                        <a:t>which</a:t>
                      </a:r>
                      <a:r>
                        <a:rPr lang="fr-FR" dirty="0" smtClean="0"/>
                        <a:t> </a:t>
                      </a:r>
                      <a:r>
                        <a:rPr lang="fr-FR" dirty="0" err="1" smtClean="0"/>
                        <a:t>also</a:t>
                      </a:r>
                      <a:r>
                        <a:rPr lang="fr-FR" dirty="0" smtClean="0"/>
                        <a:t> have a </a:t>
                      </a:r>
                      <a:r>
                        <a:rPr lang="fr-FR" dirty="0" err="1" smtClean="0"/>
                        <a:t>true</a:t>
                      </a:r>
                      <a:r>
                        <a:rPr lang="fr-FR" dirty="0" smtClean="0"/>
                        <a:t> point.</a:t>
                      </a:r>
                      <a:endParaRPr lang="en-GB" dirty="0"/>
                    </a:p>
                  </a:txBody>
                  <a:tcPr/>
                </a:tc>
                <a:tc>
                  <a:txBody>
                    <a:bodyPr/>
                    <a:lstStyle/>
                    <a:p>
                      <a:r>
                        <a:rPr lang="fr-FR" dirty="0" err="1" smtClean="0"/>
                        <a:t>Income</a:t>
                      </a:r>
                      <a:endParaRPr lang="en-GB" dirty="0"/>
                    </a:p>
                  </a:txBody>
                  <a:tcPr/>
                </a:tc>
              </a:tr>
            </a:tbl>
          </a:graphicData>
        </a:graphic>
      </p:graphicFrame>
      <p:sp>
        <p:nvSpPr>
          <p:cNvPr id="4" name="Espace réservé du numéro de diapositive 3"/>
          <p:cNvSpPr>
            <a:spLocks noGrp="1"/>
          </p:cNvSpPr>
          <p:nvPr>
            <p:ph type="sldNum" sz="quarter" idx="12"/>
          </p:nvPr>
        </p:nvSpPr>
        <p:spPr/>
        <p:txBody>
          <a:bodyPr/>
          <a:lstStyle/>
          <a:p>
            <a:fld id="{FA7CCF91-222A-460F-9820-BF6DA2D552DD}" type="slidenum">
              <a:rPr lang="fr-FR" smtClean="0"/>
              <a:t>13</a:t>
            </a:fld>
            <a:endParaRPr lang="fr-FR"/>
          </a:p>
        </p:txBody>
      </p:sp>
    </p:spTree>
    <p:extLst>
      <p:ext uri="{BB962C8B-B14F-4D97-AF65-F5344CB8AC3E}">
        <p14:creationId xmlns:p14="http://schemas.microsoft.com/office/powerpoint/2010/main" val="272483697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XL-STAT: Chi-Square Test(1/2)</a:t>
            </a:r>
            <a:endParaRPr lang="en-GB" dirty="0"/>
          </a:p>
        </p:txBody>
      </p:sp>
      <p:sp>
        <p:nvSpPr>
          <p:cNvPr id="3" name="Espace réservé du contenu 2"/>
          <p:cNvSpPr>
            <a:spLocks noGrp="1"/>
          </p:cNvSpPr>
          <p:nvPr>
            <p:ph idx="1"/>
          </p:nvPr>
        </p:nvSpPr>
        <p:spPr/>
        <p:txBody>
          <a:bodyPr>
            <a:normAutofit/>
          </a:bodyPr>
          <a:lstStyle/>
          <a:p>
            <a:r>
              <a:rPr lang="fr-FR" dirty="0"/>
              <a:t>Go in </a:t>
            </a:r>
            <a:r>
              <a:rPr lang="fr-FR" dirty="0">
                <a:solidFill>
                  <a:srgbClr val="00B050"/>
                </a:solidFill>
              </a:rPr>
              <a:t>XLSTAT </a:t>
            </a:r>
            <a:r>
              <a:rPr lang="fr-FR" dirty="0" smtClean="0">
                <a:solidFill>
                  <a:srgbClr val="00B050"/>
                </a:solidFill>
                <a:sym typeface="Wingdings" panose="05000000000000000000" pitchFamily="2" charset="2"/>
              </a:rPr>
              <a:t></a:t>
            </a:r>
            <a:r>
              <a:rPr lang="fr-FR" dirty="0" err="1" smtClean="0">
                <a:solidFill>
                  <a:srgbClr val="00B050"/>
                </a:solidFill>
                <a:sym typeface="Wingdings" panose="05000000000000000000" pitchFamily="2" charset="2"/>
              </a:rPr>
              <a:t>Correlation</a:t>
            </a:r>
            <a:r>
              <a:rPr lang="fr-FR" dirty="0" smtClean="0">
                <a:solidFill>
                  <a:srgbClr val="00B050"/>
                </a:solidFill>
                <a:sym typeface="Wingdings" panose="05000000000000000000" pitchFamily="2" charset="2"/>
              </a:rPr>
              <a:t> / Association tests </a:t>
            </a:r>
            <a:r>
              <a:rPr lang="fr-FR" dirty="0">
                <a:solidFill>
                  <a:srgbClr val="00B050"/>
                </a:solidFill>
                <a:sym typeface="Wingdings" panose="05000000000000000000" pitchFamily="2" charset="2"/>
              </a:rPr>
              <a:t> </a:t>
            </a:r>
            <a:r>
              <a:rPr lang="fr-FR" dirty="0" smtClean="0">
                <a:solidFill>
                  <a:srgbClr val="00B050"/>
                </a:solidFill>
                <a:sym typeface="Wingdings" panose="05000000000000000000" pitchFamily="2" charset="2"/>
              </a:rPr>
              <a:t>Tests on </a:t>
            </a:r>
            <a:r>
              <a:rPr lang="fr-FR" dirty="0" err="1" smtClean="0">
                <a:solidFill>
                  <a:srgbClr val="00B050"/>
                </a:solidFill>
                <a:sym typeface="Wingdings" panose="05000000000000000000" pitchFamily="2" charset="2"/>
              </a:rPr>
              <a:t>Contingency</a:t>
            </a:r>
            <a:r>
              <a:rPr lang="fr-FR" dirty="0" smtClean="0">
                <a:solidFill>
                  <a:srgbClr val="00B050"/>
                </a:solidFill>
                <a:sym typeface="Wingdings" panose="05000000000000000000" pitchFamily="2" charset="2"/>
              </a:rPr>
              <a:t> tables</a:t>
            </a:r>
          </a:p>
          <a:p>
            <a:endParaRPr lang="fr-FR" dirty="0" smtClean="0">
              <a:solidFill>
                <a:srgbClr val="00B050"/>
              </a:solidFill>
              <a:sym typeface="Wingdings" panose="05000000000000000000" pitchFamily="2" charset="2"/>
            </a:endParaRPr>
          </a:p>
          <a:p>
            <a:r>
              <a:rPr lang="fr-FR" dirty="0">
                <a:sym typeface="Wingdings" panose="05000000000000000000" pitchFamily="2" charset="2"/>
              </a:rPr>
              <a:t>In</a:t>
            </a:r>
            <a:r>
              <a:rPr lang="fr-FR" sz="2900" dirty="0">
                <a:sym typeface="Wingdings" panose="05000000000000000000" pitchFamily="2" charset="2"/>
              </a:rPr>
              <a:t>  « General »  Tab </a:t>
            </a:r>
            <a:r>
              <a:rPr lang="fr-FR" sz="2900" dirty="0" smtClean="0">
                <a:sym typeface="Wingdings" panose="05000000000000000000" pitchFamily="2" charset="2"/>
              </a:rPr>
              <a:t>:</a:t>
            </a:r>
          </a:p>
          <a:p>
            <a:pPr lvl="1"/>
            <a:r>
              <a:rPr lang="fr-FR" sz="2300" dirty="0" smtClean="0">
                <a:sym typeface="Wingdings" panose="05000000000000000000" pitchFamily="2" charset="2"/>
              </a:rPr>
              <a:t>Select </a:t>
            </a:r>
            <a:r>
              <a:rPr lang="fr-FR" sz="2300" dirty="0" err="1">
                <a:sym typeface="Wingdings" panose="05000000000000000000" pitchFamily="2" charset="2"/>
              </a:rPr>
              <a:t>your</a:t>
            </a:r>
            <a:r>
              <a:rPr lang="fr-FR" sz="2300" dirty="0">
                <a:sym typeface="Wingdings" panose="05000000000000000000" pitchFamily="2" charset="2"/>
              </a:rPr>
              <a:t> data on « </a:t>
            </a:r>
            <a:r>
              <a:rPr lang="fr-FR" sz="2300" dirty="0" err="1" smtClean="0">
                <a:sym typeface="Wingdings" panose="05000000000000000000" pitchFamily="2" charset="2"/>
              </a:rPr>
              <a:t>Contingency</a:t>
            </a:r>
            <a:r>
              <a:rPr lang="fr-FR" sz="2300" dirty="0" smtClean="0">
                <a:sym typeface="Wingdings" panose="05000000000000000000" pitchFamily="2" charset="2"/>
              </a:rPr>
              <a:t> table</a:t>
            </a:r>
            <a:r>
              <a:rPr lang="fr-FR" sz="2300" dirty="0">
                <a:sym typeface="Wingdings" panose="05000000000000000000" pitchFamily="2" charset="2"/>
              </a:rPr>
              <a:t> </a:t>
            </a:r>
            <a:r>
              <a:rPr lang="fr-FR" sz="2300" dirty="0" smtClean="0">
                <a:sym typeface="Wingdings" panose="05000000000000000000" pitchFamily="2" charset="2"/>
              </a:rPr>
              <a:t> » select the </a:t>
            </a:r>
            <a:r>
              <a:rPr lang="fr-FR" sz="2300" dirty="0" err="1" smtClean="0">
                <a:sym typeface="Wingdings" panose="05000000000000000000" pitchFamily="2" charset="2"/>
              </a:rPr>
              <a:t>fomat</a:t>
            </a:r>
            <a:r>
              <a:rPr lang="fr-FR" sz="2300" dirty="0" smtClean="0">
                <a:sym typeface="Wingdings" panose="05000000000000000000" pitchFamily="2" charset="2"/>
              </a:rPr>
              <a:t> of </a:t>
            </a:r>
            <a:r>
              <a:rPr lang="fr-FR" sz="2200" dirty="0" smtClean="0">
                <a:sym typeface="Wingdings" panose="05000000000000000000" pitchFamily="2" charset="2"/>
              </a:rPr>
              <a:t>the data</a:t>
            </a:r>
            <a:endParaRPr lang="fr-FR" sz="2200" dirty="0">
              <a:sym typeface="Wingdings" panose="05000000000000000000" pitchFamily="2" charset="2"/>
            </a:endParaRPr>
          </a:p>
          <a:p>
            <a:pPr lvl="1"/>
            <a:r>
              <a:rPr lang="fr-FR" sz="2200" dirty="0">
                <a:sym typeface="Wingdings" panose="05000000000000000000" pitchFamily="2" charset="2"/>
              </a:rPr>
              <a:t>Select </a:t>
            </a:r>
            <a:r>
              <a:rPr lang="fr-FR" sz="2200" dirty="0" err="1">
                <a:sym typeface="Wingdings" panose="05000000000000000000" pitchFamily="2" charset="2"/>
              </a:rPr>
              <a:t>where</a:t>
            </a:r>
            <a:r>
              <a:rPr lang="fr-FR" sz="2200" dirty="0">
                <a:sym typeface="Wingdings" panose="05000000000000000000" pitchFamily="2" charset="2"/>
              </a:rPr>
              <a:t> </a:t>
            </a:r>
            <a:r>
              <a:rPr lang="fr-FR" sz="2200" dirty="0" err="1">
                <a:sym typeface="Wingdings" panose="05000000000000000000" pitchFamily="2" charset="2"/>
              </a:rPr>
              <a:t>you</a:t>
            </a:r>
            <a:r>
              <a:rPr lang="fr-FR" sz="2200" dirty="0">
                <a:sym typeface="Wingdings" panose="05000000000000000000" pitchFamily="2" charset="2"/>
              </a:rPr>
              <a:t> </a:t>
            </a:r>
            <a:r>
              <a:rPr lang="fr-FR" sz="2200" dirty="0" err="1">
                <a:sym typeface="Wingdings" panose="05000000000000000000" pitchFamily="2" charset="2"/>
              </a:rPr>
              <a:t>want</a:t>
            </a:r>
            <a:r>
              <a:rPr lang="fr-FR" sz="2200" dirty="0">
                <a:sym typeface="Wingdings" panose="05000000000000000000" pitchFamily="2" charset="2"/>
              </a:rPr>
              <a:t> the </a:t>
            </a:r>
            <a:r>
              <a:rPr lang="fr-FR" sz="2200" dirty="0" smtClean="0">
                <a:sym typeface="Wingdings" panose="05000000000000000000" pitchFamily="2" charset="2"/>
              </a:rPr>
              <a:t>test </a:t>
            </a:r>
            <a:r>
              <a:rPr lang="fr-FR" sz="2200" dirty="0" err="1" smtClean="0">
                <a:sym typeface="Wingdings" panose="05000000000000000000" pitchFamily="2" charset="2"/>
              </a:rPr>
              <a:t>will</a:t>
            </a:r>
            <a:r>
              <a:rPr lang="fr-FR" sz="2200" dirty="0" smtClean="0">
                <a:sym typeface="Wingdings" panose="05000000000000000000" pitchFamily="2" charset="2"/>
              </a:rPr>
              <a:t> </a:t>
            </a:r>
            <a:r>
              <a:rPr lang="fr-FR" sz="2200" dirty="0" err="1" smtClean="0">
                <a:sym typeface="Wingdings" panose="05000000000000000000" pitchFamily="2" charset="2"/>
              </a:rPr>
              <a:t>appear</a:t>
            </a:r>
            <a:r>
              <a:rPr lang="fr-FR" sz="2200" dirty="0" smtClean="0">
                <a:sym typeface="Wingdings" panose="05000000000000000000" pitchFamily="2" charset="2"/>
              </a:rPr>
              <a:t> </a:t>
            </a:r>
            <a:r>
              <a:rPr lang="fr-FR" sz="2900" dirty="0" smtClean="0">
                <a:sym typeface="Wingdings" panose="05000000000000000000" pitchFamily="2" charset="2"/>
              </a:rPr>
              <a:t>:</a:t>
            </a:r>
            <a:endParaRPr lang="en-GB" dirty="0">
              <a:sym typeface="Wingdings" panose="05000000000000000000" pitchFamily="2" charset="2"/>
            </a:endParaRPr>
          </a:p>
          <a:p>
            <a:r>
              <a:rPr lang="fr-FR" sz="3200" dirty="0">
                <a:sym typeface="Wingdings" panose="05000000000000000000" pitchFamily="2" charset="2"/>
              </a:rPr>
              <a:t>In</a:t>
            </a:r>
            <a:r>
              <a:rPr lang="fr-FR" sz="2900" dirty="0">
                <a:sym typeface="Wingdings" panose="05000000000000000000" pitchFamily="2" charset="2"/>
              </a:rPr>
              <a:t>  « O</a:t>
            </a:r>
            <a:r>
              <a:rPr lang="fr-FR" sz="2900" dirty="0" smtClean="0">
                <a:sym typeface="Wingdings" panose="05000000000000000000" pitchFamily="2" charset="2"/>
              </a:rPr>
              <a:t>ptions»</a:t>
            </a:r>
            <a:r>
              <a:rPr lang="fr-FR" sz="2900" dirty="0">
                <a:sym typeface="Wingdings" panose="05000000000000000000" pitchFamily="2" charset="2"/>
              </a:rPr>
              <a:t>  Tab </a:t>
            </a:r>
            <a:r>
              <a:rPr lang="fr-FR" sz="2900" dirty="0" smtClean="0">
                <a:sym typeface="Wingdings" panose="05000000000000000000" pitchFamily="2" charset="2"/>
              </a:rPr>
              <a:t>:</a:t>
            </a:r>
          </a:p>
          <a:p>
            <a:pPr lvl="1"/>
            <a:r>
              <a:rPr lang="fr-FR" sz="2500" dirty="0" smtClean="0">
                <a:sym typeface="Wingdings" panose="05000000000000000000" pitchFamily="2" charset="2"/>
              </a:rPr>
              <a:t>Select Chi-square test</a:t>
            </a:r>
            <a:endParaRPr lang="fr-FR" sz="2500" dirty="0">
              <a:sym typeface="Wingdings" panose="05000000000000000000" pitchFamily="2" charset="2"/>
            </a:endParaRPr>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130</a:t>
            </a:fld>
            <a:endParaRPr lang="fr-FR"/>
          </a:p>
        </p:txBody>
      </p:sp>
    </p:spTree>
    <p:extLst>
      <p:ext uri="{BB962C8B-B14F-4D97-AF65-F5344CB8AC3E}">
        <p14:creationId xmlns:p14="http://schemas.microsoft.com/office/powerpoint/2010/main" val="104499924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XL-STAT: Chi-Square </a:t>
            </a:r>
            <a:r>
              <a:rPr lang="fr-FR" dirty="0" smtClean="0"/>
              <a:t>Test(2/2</a:t>
            </a:r>
            <a:r>
              <a:rPr lang="fr-FR" dirty="0" smtClean="0"/>
              <a:t>)</a:t>
            </a:r>
            <a:endParaRPr lang="en-GB" dirty="0"/>
          </a:p>
        </p:txBody>
      </p:sp>
      <p:sp>
        <p:nvSpPr>
          <p:cNvPr id="3" name="Espace réservé du contenu 2"/>
          <p:cNvSpPr>
            <a:spLocks noGrp="1"/>
          </p:cNvSpPr>
          <p:nvPr>
            <p:ph idx="1"/>
          </p:nvPr>
        </p:nvSpPr>
        <p:spPr/>
        <p:txBody>
          <a:bodyPr>
            <a:normAutofit fontScale="85000" lnSpcReduction="20000"/>
          </a:bodyPr>
          <a:lstStyle/>
          <a:p>
            <a:pPr marL="342900" lvl="2">
              <a:buSzPct val="85000"/>
            </a:pPr>
            <a:r>
              <a:rPr lang="fr-FR" sz="2900" dirty="0">
                <a:sym typeface="Wingdings" panose="05000000000000000000" pitchFamily="2" charset="2"/>
              </a:rPr>
              <a:t>In « </a:t>
            </a:r>
            <a:r>
              <a:rPr lang="fr-FR" sz="2900" dirty="0" err="1">
                <a:sym typeface="Wingdings" panose="05000000000000000000" pitchFamily="2" charset="2"/>
              </a:rPr>
              <a:t>Missing</a:t>
            </a:r>
            <a:r>
              <a:rPr lang="fr-FR" sz="2900" dirty="0">
                <a:sym typeface="Wingdings" panose="05000000000000000000" pitchFamily="2" charset="2"/>
              </a:rPr>
              <a:t> Data » Tab:</a:t>
            </a:r>
          </a:p>
          <a:p>
            <a:pPr marL="617220" lvl="3">
              <a:buSzPct val="85000"/>
            </a:pPr>
            <a:r>
              <a:rPr lang="fr-FR" sz="2900" dirty="0" err="1" smtClean="0">
                <a:sym typeface="Wingdings" panose="05000000000000000000" pitchFamily="2" charset="2"/>
              </a:rPr>
              <a:t>Choose</a:t>
            </a:r>
            <a:r>
              <a:rPr lang="fr-FR" sz="2900" dirty="0" smtClean="0">
                <a:sym typeface="Wingdings" panose="05000000000000000000" pitchFamily="2" charset="2"/>
              </a:rPr>
              <a:t> the options </a:t>
            </a:r>
            <a:r>
              <a:rPr lang="fr-FR" sz="2900" dirty="0" err="1" smtClean="0">
                <a:sym typeface="Wingdings" panose="05000000000000000000" pitchFamily="2" charset="2"/>
              </a:rPr>
              <a:t>which</a:t>
            </a:r>
            <a:r>
              <a:rPr lang="fr-FR" sz="2900" dirty="0" smtClean="0">
                <a:sym typeface="Wingdings" panose="05000000000000000000" pitchFamily="2" charset="2"/>
              </a:rPr>
              <a:t> </a:t>
            </a:r>
            <a:r>
              <a:rPr lang="fr-FR" sz="2900" dirty="0" err="1" smtClean="0">
                <a:sym typeface="Wingdings" panose="05000000000000000000" pitchFamily="2" charset="2"/>
              </a:rPr>
              <a:t>fits</a:t>
            </a:r>
            <a:r>
              <a:rPr lang="fr-FR" sz="2900" dirty="0" smtClean="0">
                <a:sym typeface="Wingdings" panose="05000000000000000000" pitchFamily="2" charset="2"/>
              </a:rPr>
              <a:t> </a:t>
            </a:r>
            <a:r>
              <a:rPr lang="fr-FR" sz="2900" dirty="0" err="1" smtClean="0">
                <a:sym typeface="Wingdings" panose="05000000000000000000" pitchFamily="2" charset="2"/>
              </a:rPr>
              <a:t>you</a:t>
            </a:r>
            <a:r>
              <a:rPr lang="fr-FR" sz="2900" dirty="0" smtClean="0">
                <a:sym typeface="Wingdings" panose="05000000000000000000" pitchFamily="2" charset="2"/>
              </a:rPr>
              <a:t>.</a:t>
            </a:r>
            <a:endParaRPr lang="fr-FR" sz="2900" dirty="0">
              <a:sym typeface="Wingdings" panose="05000000000000000000" pitchFamily="2" charset="2"/>
            </a:endParaRPr>
          </a:p>
          <a:p>
            <a:pPr marL="617220" lvl="3">
              <a:buSzPct val="85000"/>
            </a:pPr>
            <a:endParaRPr lang="fr-FR" sz="2900" dirty="0">
              <a:sym typeface="Wingdings" panose="05000000000000000000" pitchFamily="2" charset="2"/>
            </a:endParaRPr>
          </a:p>
          <a:p>
            <a:pPr marL="285750" lvl="2">
              <a:buSzPct val="85000"/>
            </a:pPr>
            <a:r>
              <a:rPr lang="fr-FR" sz="2900" dirty="0">
                <a:sym typeface="Wingdings" panose="05000000000000000000" pitchFamily="2" charset="2"/>
              </a:rPr>
              <a:t>In « Outputs » Tab:</a:t>
            </a:r>
          </a:p>
          <a:p>
            <a:pPr lvl="2"/>
            <a:r>
              <a:rPr lang="fr-FR" sz="2300" dirty="0" smtClean="0">
                <a:sym typeface="Wingdings" panose="05000000000000000000" pitchFamily="2" charset="2"/>
              </a:rPr>
              <a:t>Check all the Outputs </a:t>
            </a:r>
            <a:r>
              <a:rPr lang="fr-FR" sz="2300" dirty="0" err="1" smtClean="0">
                <a:sym typeface="Wingdings" panose="05000000000000000000" pitchFamily="2" charset="2"/>
              </a:rPr>
              <a:t>you</a:t>
            </a:r>
            <a:r>
              <a:rPr lang="fr-FR" sz="2300" dirty="0" smtClean="0">
                <a:sym typeface="Wingdings" panose="05000000000000000000" pitchFamily="2" charset="2"/>
              </a:rPr>
              <a:t> </a:t>
            </a:r>
            <a:r>
              <a:rPr lang="fr-FR" sz="2300" dirty="0" err="1" smtClean="0">
                <a:sym typeface="Wingdings" panose="05000000000000000000" pitchFamily="2" charset="2"/>
              </a:rPr>
              <a:t>want</a:t>
            </a:r>
            <a:r>
              <a:rPr lang="fr-FR" sz="2300" dirty="0" smtClean="0">
                <a:sym typeface="Wingdings" panose="05000000000000000000" pitchFamily="2" charset="2"/>
              </a:rPr>
              <a:t>: (</a:t>
            </a:r>
            <a:r>
              <a:rPr lang="fr-FR" sz="2300" dirty="0" err="1" smtClean="0">
                <a:sym typeface="Wingdings" panose="05000000000000000000" pitchFamily="2" charset="2"/>
              </a:rPr>
              <a:t>Contingency</a:t>
            </a:r>
            <a:r>
              <a:rPr lang="fr-FR" sz="2300" dirty="0" smtClean="0">
                <a:sym typeface="Wingdings" panose="05000000000000000000" pitchFamily="2" charset="2"/>
              </a:rPr>
              <a:t> table, Chi-square by </a:t>
            </a:r>
            <a:r>
              <a:rPr lang="fr-FR" sz="2300" dirty="0" err="1" smtClean="0">
                <a:sym typeface="Wingdings" panose="05000000000000000000" pitchFamily="2" charset="2"/>
              </a:rPr>
              <a:t>cell</a:t>
            </a:r>
            <a:r>
              <a:rPr lang="fr-FR" sz="2300" dirty="0" smtClean="0">
                <a:sym typeface="Wingdings" panose="05000000000000000000" pitchFamily="2" charset="2"/>
              </a:rPr>
              <a:t> and Association coefficients are the </a:t>
            </a:r>
            <a:r>
              <a:rPr lang="fr-FR" sz="2300" dirty="0" err="1" smtClean="0">
                <a:sym typeface="Wingdings" panose="05000000000000000000" pitchFamily="2" charset="2"/>
              </a:rPr>
              <a:t>most</a:t>
            </a:r>
            <a:r>
              <a:rPr lang="fr-FR" sz="2300" dirty="0" smtClean="0">
                <a:sym typeface="Wingdings" panose="05000000000000000000" pitchFamily="2" charset="2"/>
              </a:rPr>
              <a:t> important)</a:t>
            </a:r>
          </a:p>
          <a:p>
            <a:pPr lvl="2"/>
            <a:endParaRPr lang="fr-FR" sz="2300" dirty="0">
              <a:sym typeface="Wingdings" panose="05000000000000000000" pitchFamily="2" charset="2"/>
            </a:endParaRPr>
          </a:p>
          <a:p>
            <a:pPr marL="285750" lvl="2">
              <a:buSzPct val="85000"/>
            </a:pPr>
            <a:r>
              <a:rPr lang="fr-FR" sz="2900" dirty="0">
                <a:sym typeface="Wingdings" panose="05000000000000000000" pitchFamily="2" charset="2"/>
              </a:rPr>
              <a:t>In « Charts » Tab:</a:t>
            </a:r>
          </a:p>
          <a:p>
            <a:pPr marL="560070" lvl="3">
              <a:buSzPct val="85000"/>
            </a:pPr>
            <a:r>
              <a:rPr lang="fr-FR" sz="2900" dirty="0">
                <a:sym typeface="Wingdings" panose="05000000000000000000" pitchFamily="2" charset="2"/>
              </a:rPr>
              <a:t>You </a:t>
            </a:r>
            <a:r>
              <a:rPr lang="fr-FR" sz="2900" dirty="0" err="1">
                <a:sym typeface="Wingdings" panose="05000000000000000000" pitchFamily="2" charset="2"/>
              </a:rPr>
              <a:t>can</a:t>
            </a:r>
            <a:r>
              <a:rPr lang="fr-FR" sz="2900" dirty="0">
                <a:sym typeface="Wingdings" panose="05000000000000000000" pitchFamily="2" charset="2"/>
              </a:rPr>
              <a:t> select the </a:t>
            </a:r>
            <a:r>
              <a:rPr lang="fr-FR" sz="2900" dirty="0" smtClean="0">
                <a:sym typeface="Wingdings" panose="05000000000000000000" pitchFamily="2" charset="2"/>
              </a:rPr>
              <a:t>chart if </a:t>
            </a:r>
            <a:r>
              <a:rPr lang="fr-FR" sz="2900" dirty="0" err="1" smtClean="0">
                <a:sym typeface="Wingdings" panose="05000000000000000000" pitchFamily="2" charset="2"/>
              </a:rPr>
              <a:t>you</a:t>
            </a:r>
            <a:r>
              <a:rPr lang="fr-FR" sz="2900" dirty="0" smtClean="0">
                <a:sym typeface="Wingdings" panose="05000000000000000000" pitchFamily="2" charset="2"/>
              </a:rPr>
              <a:t> </a:t>
            </a:r>
            <a:r>
              <a:rPr lang="fr-FR" sz="2900" dirty="0" err="1">
                <a:sym typeface="Wingdings" panose="05000000000000000000" pitchFamily="2" charset="2"/>
              </a:rPr>
              <a:t>want</a:t>
            </a:r>
            <a:r>
              <a:rPr lang="fr-FR" sz="2900" dirty="0">
                <a:sym typeface="Wingdings" panose="05000000000000000000" pitchFamily="2" charset="2"/>
              </a:rPr>
              <a:t>..</a:t>
            </a:r>
          </a:p>
          <a:p>
            <a:pPr marL="560070" lvl="3">
              <a:buSzPct val="85000"/>
            </a:pPr>
            <a:endParaRPr lang="fr-FR" sz="2900" dirty="0">
              <a:sym typeface="Wingdings" panose="05000000000000000000" pitchFamily="2" charset="2"/>
            </a:endParaRPr>
          </a:p>
          <a:p>
            <a:pPr marL="560070" lvl="3">
              <a:buSzPct val="85000"/>
            </a:pPr>
            <a:endParaRPr lang="fr-FR" sz="2100" dirty="0">
              <a:sym typeface="Wingdings" panose="05000000000000000000" pitchFamily="2" charset="2"/>
            </a:endParaRPr>
          </a:p>
          <a:p>
            <a:r>
              <a:rPr lang="fr-FR" sz="2900" dirty="0" err="1">
                <a:sym typeface="Wingdings" panose="05000000000000000000" pitchFamily="2" charset="2"/>
              </a:rPr>
              <a:t>Then</a:t>
            </a:r>
            <a:r>
              <a:rPr lang="fr-FR" sz="2900" dirty="0">
                <a:sym typeface="Wingdings" panose="05000000000000000000" pitchFamily="2" charset="2"/>
              </a:rPr>
              <a:t> </a:t>
            </a:r>
            <a:r>
              <a:rPr lang="fr-FR" sz="2900" dirty="0" err="1">
                <a:sym typeface="Wingdings" panose="05000000000000000000" pitchFamily="2" charset="2"/>
              </a:rPr>
              <a:t>you</a:t>
            </a:r>
            <a:r>
              <a:rPr lang="fr-FR" sz="2900" dirty="0">
                <a:sym typeface="Wingdings" panose="05000000000000000000" pitchFamily="2" charset="2"/>
              </a:rPr>
              <a:t> click on OK and the </a:t>
            </a:r>
            <a:r>
              <a:rPr lang="fr-FR" sz="2900" dirty="0" smtClean="0">
                <a:sym typeface="Wingdings" panose="05000000000000000000" pitchFamily="2" charset="2"/>
              </a:rPr>
              <a:t>Chi-Square </a:t>
            </a:r>
            <a:r>
              <a:rPr lang="fr-FR" sz="2900" dirty="0">
                <a:sym typeface="Wingdings" panose="05000000000000000000" pitchFamily="2" charset="2"/>
              </a:rPr>
              <a:t>tests </a:t>
            </a:r>
            <a:r>
              <a:rPr lang="fr-FR" sz="2900" dirty="0" err="1">
                <a:sym typeface="Wingdings" panose="05000000000000000000" pitchFamily="2" charset="2"/>
              </a:rPr>
              <a:t>will</a:t>
            </a:r>
            <a:r>
              <a:rPr lang="fr-FR" sz="2900" dirty="0">
                <a:sym typeface="Wingdings" panose="05000000000000000000" pitchFamily="2" charset="2"/>
              </a:rPr>
              <a:t> </a:t>
            </a:r>
            <a:r>
              <a:rPr lang="fr-FR" sz="2900" dirty="0" err="1">
                <a:sym typeface="Wingdings" panose="05000000000000000000" pitchFamily="2" charset="2"/>
              </a:rPr>
              <a:t>appear</a:t>
            </a:r>
            <a:r>
              <a:rPr lang="fr-FR" sz="2900" dirty="0">
                <a:sym typeface="Wingdings" panose="05000000000000000000" pitchFamily="2" charset="2"/>
              </a:rPr>
              <a:t>.</a:t>
            </a:r>
            <a:endParaRPr lang="en-GB" dirty="0"/>
          </a:p>
          <a:p>
            <a:pPr lvl="2"/>
            <a:endParaRPr lang="fr-FR" sz="2900" dirty="0">
              <a:sym typeface="Wingdings" panose="05000000000000000000" pitchFamily="2" charset="2"/>
            </a:endParaRPr>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131</a:t>
            </a:fld>
            <a:endParaRPr lang="fr-FR"/>
          </a:p>
        </p:txBody>
      </p:sp>
    </p:spTree>
    <p:extLst>
      <p:ext uri="{BB962C8B-B14F-4D97-AF65-F5344CB8AC3E}">
        <p14:creationId xmlns:p14="http://schemas.microsoft.com/office/powerpoint/2010/main" val="21585485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Wilcoxon</a:t>
            </a:r>
            <a:r>
              <a:rPr lang="fr-FR" dirty="0" smtClean="0"/>
              <a:t> </a:t>
            </a:r>
            <a:r>
              <a:rPr lang="fr-FR" dirty="0" err="1" smtClean="0"/>
              <a:t>Signed</a:t>
            </a:r>
            <a:r>
              <a:rPr lang="fr-FR" dirty="0"/>
              <a:t>-</a:t>
            </a:r>
            <a:r>
              <a:rPr lang="fr-FR" dirty="0" smtClean="0"/>
              <a:t>Rank Test</a:t>
            </a:r>
            <a:endParaRPr lang="en-GB" dirty="0"/>
          </a:p>
        </p:txBody>
      </p:sp>
      <p:sp>
        <p:nvSpPr>
          <p:cNvPr id="3" name="Espace réservé du contenu 2"/>
          <p:cNvSpPr>
            <a:spLocks noGrp="1"/>
          </p:cNvSpPr>
          <p:nvPr>
            <p:ph idx="1"/>
          </p:nvPr>
        </p:nvSpPr>
        <p:spPr/>
        <p:txBody>
          <a:bodyPr>
            <a:normAutofit/>
          </a:bodyPr>
          <a:lstStyle/>
          <a:p>
            <a:r>
              <a:rPr lang="fr-FR" dirty="0" smtClean="0"/>
              <a:t>This test </a:t>
            </a:r>
            <a:r>
              <a:rPr lang="fr-FR" dirty="0" err="1" smtClean="0"/>
              <a:t>estimates</a:t>
            </a:r>
            <a:r>
              <a:rPr lang="fr-FR" dirty="0" smtClean="0"/>
              <a:t> the population </a:t>
            </a:r>
            <a:r>
              <a:rPr lang="fr-FR" dirty="0" err="1" smtClean="0"/>
              <a:t>median</a:t>
            </a:r>
            <a:r>
              <a:rPr lang="fr-FR" dirty="0" smtClean="0"/>
              <a:t> and compare </a:t>
            </a:r>
            <a:r>
              <a:rPr lang="fr-FR" dirty="0" err="1" smtClean="0"/>
              <a:t>it</a:t>
            </a:r>
            <a:r>
              <a:rPr lang="fr-FR" dirty="0" smtClean="0"/>
              <a:t> to a </a:t>
            </a:r>
            <a:r>
              <a:rPr lang="fr-FR" dirty="0" err="1" smtClean="0"/>
              <a:t>reference</a:t>
            </a:r>
            <a:r>
              <a:rPr lang="fr-FR" dirty="0" smtClean="0"/>
              <a:t>/</a:t>
            </a:r>
            <a:r>
              <a:rPr lang="fr-FR" dirty="0" err="1" smtClean="0"/>
              <a:t>target</a:t>
            </a:r>
            <a:r>
              <a:rPr lang="fr-FR" dirty="0" smtClean="0"/>
              <a:t> value. </a:t>
            </a:r>
          </a:p>
          <a:p>
            <a:pPr marL="182880" lvl="1"/>
            <a:endParaRPr lang="en-GB" dirty="0" smtClean="0"/>
          </a:p>
          <a:p>
            <a:pPr marL="182880" lvl="1"/>
            <a:r>
              <a:rPr lang="en-GB" sz="2200" dirty="0" smtClean="0"/>
              <a:t>Used </a:t>
            </a:r>
            <a:r>
              <a:rPr lang="en-GB" sz="2200" dirty="0"/>
              <a:t>to compare two sets of dependent scores (i.e., naturally occurring pairs, researcher-produced pairs, repeated measures)</a:t>
            </a:r>
          </a:p>
          <a:p>
            <a:endParaRPr lang="en-GB" sz="2200" dirty="0" smtClean="0"/>
          </a:p>
          <a:p>
            <a:r>
              <a:rPr lang="en-GB" sz="2200" dirty="0" smtClean="0"/>
              <a:t> </a:t>
            </a:r>
            <a:r>
              <a:rPr lang="fr-FR" sz="2200" dirty="0" err="1" smtClean="0"/>
              <a:t>When</a:t>
            </a:r>
            <a:r>
              <a:rPr lang="fr-FR" sz="2200" dirty="0" smtClean="0"/>
              <a:t> </a:t>
            </a:r>
            <a:r>
              <a:rPr lang="fr-FR" sz="2200" dirty="0" err="1"/>
              <a:t>should</a:t>
            </a:r>
            <a:r>
              <a:rPr lang="fr-FR" sz="2200" dirty="0"/>
              <a:t> I use </a:t>
            </a:r>
            <a:r>
              <a:rPr lang="fr-FR" sz="2200" dirty="0" err="1"/>
              <a:t>it</a:t>
            </a:r>
            <a:r>
              <a:rPr lang="fr-FR" sz="2200" dirty="0"/>
              <a:t>?</a:t>
            </a:r>
          </a:p>
          <a:p>
            <a:pPr marL="274320" lvl="1" indent="0">
              <a:buNone/>
            </a:pPr>
            <a:r>
              <a:rPr lang="fr-FR" sz="2200" dirty="0" smtClean="0"/>
              <a:t>If </a:t>
            </a:r>
            <a:r>
              <a:rPr lang="fr-FR" sz="2200" dirty="0"/>
              <a:t>the distribution </a:t>
            </a:r>
            <a:r>
              <a:rPr lang="fr-FR" sz="2200" dirty="0" err="1" smtClean="0"/>
              <a:t>is</a:t>
            </a:r>
            <a:r>
              <a:rPr lang="fr-FR" sz="2200" dirty="0" smtClean="0"/>
              <a:t> </a:t>
            </a:r>
            <a:r>
              <a:rPr lang="fr-FR" sz="2200" dirty="0" err="1"/>
              <a:t>severely</a:t>
            </a:r>
            <a:r>
              <a:rPr lang="fr-FR" sz="2200" dirty="0"/>
              <a:t> </a:t>
            </a:r>
            <a:r>
              <a:rPr lang="fr-FR" sz="2200" dirty="0" err="1"/>
              <a:t>skewed</a:t>
            </a:r>
            <a:r>
              <a:rPr lang="fr-FR" sz="2200" dirty="0"/>
              <a:t> and </a:t>
            </a:r>
            <a:r>
              <a:rPr lang="fr-FR" sz="2200" dirty="0" err="1" smtClean="0"/>
              <a:t>approximately</a:t>
            </a:r>
            <a:r>
              <a:rPr lang="fr-FR" sz="2200" dirty="0" smtClean="0"/>
              <a:t> </a:t>
            </a:r>
            <a:r>
              <a:rPr lang="fr-FR" sz="2200" dirty="0" err="1" smtClean="0"/>
              <a:t>symmetric</a:t>
            </a:r>
            <a:endParaRPr lang="en-GB" sz="2200" dirty="0"/>
          </a:p>
          <a:p>
            <a:pPr marL="182880" lvl="1"/>
            <a:endParaRPr lang="fr-FR" sz="2200" dirty="0" smtClean="0"/>
          </a:p>
          <a:p>
            <a:pPr marL="182880" lvl="1"/>
            <a:r>
              <a:rPr lang="fr-FR" sz="2200" dirty="0" err="1" smtClean="0"/>
              <a:t>Comparison</a:t>
            </a:r>
            <a:r>
              <a:rPr lang="fr-FR" sz="2200" dirty="0" smtClean="0"/>
              <a:t> </a:t>
            </a:r>
            <a:r>
              <a:rPr lang="fr-FR" sz="2200" dirty="0"/>
              <a:t>of </a:t>
            </a:r>
            <a:r>
              <a:rPr lang="fr-FR" sz="2200" dirty="0" err="1"/>
              <a:t>two</a:t>
            </a:r>
            <a:r>
              <a:rPr lang="fr-FR" sz="2200" dirty="0"/>
              <a:t> </a:t>
            </a:r>
            <a:r>
              <a:rPr lang="fr-FR" sz="2200" dirty="0" err="1"/>
              <a:t>samples</a:t>
            </a:r>
            <a:endParaRPr lang="en-GB" sz="2200"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132</a:t>
            </a:fld>
            <a:endParaRPr lang="fr-FR"/>
          </a:p>
        </p:txBody>
      </p:sp>
    </p:spTree>
    <p:extLst>
      <p:ext uri="{BB962C8B-B14F-4D97-AF65-F5344CB8AC3E}">
        <p14:creationId xmlns:p14="http://schemas.microsoft.com/office/powerpoint/2010/main" val="406410080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Wilcoxon</a:t>
            </a:r>
            <a:r>
              <a:rPr lang="fr-FR" dirty="0" smtClean="0"/>
              <a:t> </a:t>
            </a:r>
            <a:r>
              <a:rPr lang="fr-FR" dirty="0" err="1" smtClean="0"/>
              <a:t>Signed</a:t>
            </a:r>
            <a:r>
              <a:rPr lang="fr-FR" dirty="0"/>
              <a:t>-</a:t>
            </a:r>
            <a:r>
              <a:rPr lang="fr-FR" dirty="0" smtClean="0"/>
              <a:t>Rank Test</a:t>
            </a:r>
            <a:endParaRPr lang="en-GB" dirty="0"/>
          </a:p>
        </p:txBody>
      </p:sp>
      <p:sp>
        <p:nvSpPr>
          <p:cNvPr id="3" name="Espace réservé du contenu 2"/>
          <p:cNvSpPr>
            <a:spLocks noGrp="1"/>
          </p:cNvSpPr>
          <p:nvPr>
            <p:ph idx="1"/>
          </p:nvPr>
        </p:nvSpPr>
        <p:spPr/>
        <p:txBody>
          <a:bodyPr>
            <a:normAutofit lnSpcReduction="10000"/>
          </a:bodyPr>
          <a:lstStyle/>
          <a:p>
            <a:r>
              <a:rPr lang="fr-FR" dirty="0" err="1" smtClean="0"/>
              <a:t>Using</a:t>
            </a:r>
            <a:r>
              <a:rPr lang="fr-FR" dirty="0" smtClean="0"/>
              <a:t> the data </a:t>
            </a:r>
            <a:r>
              <a:rPr lang="fr-FR" dirty="0" err="1" smtClean="0"/>
              <a:t>from</a:t>
            </a:r>
            <a:r>
              <a:rPr lang="fr-FR" dirty="0" smtClean="0"/>
              <a:t> the case </a:t>
            </a:r>
            <a:r>
              <a:rPr lang="fr-FR" dirty="0" err="1" smtClean="0"/>
              <a:t>study</a:t>
            </a:r>
            <a:r>
              <a:rPr lang="fr-FR" dirty="0" smtClean="0"/>
              <a:t> 1, </a:t>
            </a:r>
            <a:r>
              <a:rPr lang="fr-FR" dirty="0" err="1" smtClean="0"/>
              <a:t>we</a:t>
            </a:r>
            <a:r>
              <a:rPr lang="fr-FR" dirty="0" smtClean="0"/>
              <a:t> </a:t>
            </a:r>
            <a:r>
              <a:rPr lang="fr-FR" dirty="0" err="1" smtClean="0"/>
              <a:t>compared</a:t>
            </a:r>
            <a:r>
              <a:rPr lang="fr-FR" dirty="0" smtClean="0"/>
              <a:t> the </a:t>
            </a:r>
            <a:r>
              <a:rPr lang="fr-FR" dirty="0" err="1" smtClean="0"/>
              <a:t>year</a:t>
            </a:r>
            <a:r>
              <a:rPr lang="fr-FR" dirty="0" smtClean="0"/>
              <a:t> 2007 and 2015 </a:t>
            </a:r>
            <a:r>
              <a:rPr lang="fr-FR" dirty="0" err="1" smtClean="0"/>
              <a:t>using</a:t>
            </a:r>
            <a:r>
              <a:rPr lang="fr-FR" dirty="0" smtClean="0"/>
              <a:t> non </a:t>
            </a:r>
            <a:r>
              <a:rPr lang="fr-FR" dirty="0" err="1" smtClean="0"/>
              <a:t>parametrics</a:t>
            </a:r>
            <a:r>
              <a:rPr lang="fr-FR" dirty="0" smtClean="0"/>
              <a:t> tests.</a:t>
            </a:r>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pPr marL="0" indent="0">
              <a:buNone/>
            </a:pPr>
            <a:r>
              <a:rPr lang="fr-FR" dirty="0" smtClean="0"/>
              <a:t>As </a:t>
            </a:r>
            <a:r>
              <a:rPr lang="fr-FR" dirty="0" err="1" smtClean="0"/>
              <a:t>we</a:t>
            </a:r>
            <a:r>
              <a:rPr lang="fr-FR" dirty="0" smtClean="0"/>
              <a:t> </a:t>
            </a:r>
            <a:r>
              <a:rPr lang="fr-FR" dirty="0" err="1" smtClean="0"/>
              <a:t>can</a:t>
            </a:r>
            <a:r>
              <a:rPr lang="fr-FR" dirty="0" smtClean="0"/>
              <a:t> </a:t>
            </a:r>
            <a:r>
              <a:rPr lang="fr-FR" dirty="0" err="1" smtClean="0"/>
              <a:t>see</a:t>
            </a:r>
            <a:r>
              <a:rPr lang="fr-FR" dirty="0" smtClean="0"/>
              <a:t> in </a:t>
            </a:r>
            <a:r>
              <a:rPr lang="fr-FR" dirty="0" err="1" smtClean="0"/>
              <a:t>this</a:t>
            </a:r>
            <a:r>
              <a:rPr lang="fr-FR" dirty="0" smtClean="0"/>
              <a:t> case </a:t>
            </a:r>
            <a:r>
              <a:rPr lang="fr-FR" dirty="0" err="1" smtClean="0"/>
              <a:t>we</a:t>
            </a:r>
            <a:r>
              <a:rPr lang="fr-FR" dirty="0" smtClean="0"/>
              <a:t> have to </a:t>
            </a:r>
            <a:r>
              <a:rPr lang="fr-FR" dirty="0" err="1" smtClean="0"/>
              <a:t>reject</a:t>
            </a:r>
            <a:r>
              <a:rPr lang="fr-FR" dirty="0" smtClean="0"/>
              <a:t> the </a:t>
            </a:r>
            <a:r>
              <a:rPr lang="fr-FR" dirty="0" err="1" smtClean="0"/>
              <a:t>null</a:t>
            </a:r>
            <a:r>
              <a:rPr lang="fr-FR" dirty="0" smtClean="0"/>
              <a:t> </a:t>
            </a:r>
            <a:r>
              <a:rPr lang="fr-FR" dirty="0" err="1" smtClean="0"/>
              <a:t>hypothesis</a:t>
            </a:r>
            <a:r>
              <a:rPr lang="fr-FR" dirty="0" smtClean="0"/>
              <a:t> </a:t>
            </a:r>
            <a:r>
              <a:rPr lang="fr-FR" dirty="0" err="1" smtClean="0"/>
              <a:t>that</a:t>
            </a:r>
            <a:r>
              <a:rPr lang="fr-FR" dirty="0" smtClean="0"/>
              <a:t> </a:t>
            </a:r>
            <a:r>
              <a:rPr lang="fr-FR" dirty="0" err="1" smtClean="0"/>
              <a:t>they</a:t>
            </a:r>
            <a:r>
              <a:rPr lang="fr-FR" dirty="0" smtClean="0"/>
              <a:t> </a:t>
            </a:r>
            <a:r>
              <a:rPr lang="fr-FR" dirty="0" err="1" smtClean="0"/>
              <a:t>follow</a:t>
            </a:r>
            <a:r>
              <a:rPr lang="fr-FR" dirty="0" smtClean="0"/>
              <a:t> a </a:t>
            </a:r>
            <a:r>
              <a:rPr lang="fr-FR" dirty="0" err="1" smtClean="0"/>
              <a:t>same</a:t>
            </a:r>
            <a:r>
              <a:rPr lang="fr-FR" dirty="0" smtClean="0"/>
              <a:t> distribution.</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133</a:t>
            </a:fld>
            <a:endParaRPr lang="fr-FR"/>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92896"/>
            <a:ext cx="6610350" cy="288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902095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Mann-Whitney Test</a:t>
            </a:r>
            <a:endParaRPr lang="en-GB" dirty="0"/>
          </a:p>
        </p:txBody>
      </p:sp>
      <p:sp>
        <p:nvSpPr>
          <p:cNvPr id="3" name="Espace réservé du contenu 2"/>
          <p:cNvSpPr>
            <a:spLocks noGrp="1"/>
          </p:cNvSpPr>
          <p:nvPr>
            <p:ph idx="1"/>
          </p:nvPr>
        </p:nvSpPr>
        <p:spPr/>
        <p:txBody>
          <a:bodyPr>
            <a:normAutofit fontScale="92500" lnSpcReduction="10000"/>
          </a:bodyPr>
          <a:lstStyle/>
          <a:p>
            <a:r>
              <a:rPr lang="fr-FR" dirty="0" smtClean="0"/>
              <a:t>The Mann-Whitney </a:t>
            </a:r>
            <a:r>
              <a:rPr lang="en-GB" dirty="0" smtClean="0"/>
              <a:t>test is a </a:t>
            </a:r>
            <a:r>
              <a:rPr lang="fr-FR" dirty="0" smtClean="0"/>
              <a:t>non </a:t>
            </a:r>
            <a:r>
              <a:rPr lang="en-GB" dirty="0" smtClean="0"/>
              <a:t>parametric test that allows to compare two independent samples. </a:t>
            </a:r>
          </a:p>
          <a:p>
            <a:r>
              <a:rPr lang="en-GB" dirty="0" smtClean="0"/>
              <a:t>It </a:t>
            </a:r>
            <a:r>
              <a:rPr lang="en-GB" dirty="0"/>
              <a:t>will allow you to test for </a:t>
            </a:r>
            <a:r>
              <a:rPr lang="en-GB" dirty="0" smtClean="0"/>
              <a:t>differences between </a:t>
            </a:r>
            <a:r>
              <a:rPr lang="en-GB" dirty="0"/>
              <a:t>two conditions in which </a:t>
            </a:r>
            <a:r>
              <a:rPr lang="en-GB" dirty="0" smtClean="0"/>
              <a:t>different participants </a:t>
            </a:r>
            <a:r>
              <a:rPr lang="en-GB" dirty="0"/>
              <a:t>have been </a:t>
            </a:r>
            <a:r>
              <a:rPr lang="en-GB" dirty="0" smtClean="0"/>
              <a:t>used</a:t>
            </a:r>
          </a:p>
          <a:p>
            <a:endParaRPr lang="en-GB" dirty="0" smtClean="0"/>
          </a:p>
          <a:p>
            <a:r>
              <a:rPr lang="en-GB" dirty="0" smtClean="0"/>
              <a:t>This </a:t>
            </a:r>
            <a:r>
              <a:rPr lang="en-GB" dirty="0"/>
              <a:t>is accomplished by ranking the </a:t>
            </a:r>
            <a:r>
              <a:rPr lang="en-GB" dirty="0" smtClean="0"/>
              <a:t>data rather </a:t>
            </a:r>
            <a:r>
              <a:rPr lang="en-GB" dirty="0"/>
              <a:t>than using the means for each </a:t>
            </a:r>
            <a:r>
              <a:rPr lang="en-GB" dirty="0" smtClean="0"/>
              <a:t>group</a:t>
            </a:r>
          </a:p>
          <a:p>
            <a:endParaRPr lang="en-GB" dirty="0"/>
          </a:p>
          <a:p>
            <a:pPr marL="0" indent="0">
              <a:buNone/>
            </a:pPr>
            <a:r>
              <a:rPr lang="en-GB" dirty="0" smtClean="0"/>
              <a:t>	• </a:t>
            </a:r>
            <a:r>
              <a:rPr lang="en-GB" dirty="0"/>
              <a:t>Lowest score = a rank of 1</a:t>
            </a:r>
          </a:p>
          <a:p>
            <a:pPr marL="0" indent="0">
              <a:buNone/>
            </a:pPr>
            <a:r>
              <a:rPr lang="en-GB" dirty="0" smtClean="0"/>
              <a:t>	• </a:t>
            </a:r>
            <a:r>
              <a:rPr lang="en-GB" dirty="0"/>
              <a:t>Next highest score = a rank of 2, and so </a:t>
            </a:r>
            <a:r>
              <a:rPr lang="en-GB" dirty="0" smtClean="0"/>
              <a:t>on </a:t>
            </a:r>
          </a:p>
          <a:p>
            <a:pPr marL="0" indent="0">
              <a:buNone/>
            </a:pPr>
            <a:r>
              <a:rPr lang="en-GB" dirty="0" smtClean="0"/>
              <a:t>	• </a:t>
            </a:r>
            <a:r>
              <a:rPr lang="en-GB" dirty="0"/>
              <a:t>Tied ranks are given the same rank: the average of </a:t>
            </a:r>
            <a:r>
              <a:rPr lang="en-GB" dirty="0" smtClean="0"/>
              <a:t>the 	potential </a:t>
            </a:r>
            <a:r>
              <a:rPr lang="en-GB" dirty="0"/>
              <a:t>ranks</a:t>
            </a:r>
          </a:p>
          <a:p>
            <a:pPr marL="0" indent="0">
              <a:buNone/>
            </a:pPr>
            <a:r>
              <a:rPr lang="en-GB" dirty="0" smtClean="0"/>
              <a:t>	• </a:t>
            </a:r>
            <a:r>
              <a:rPr lang="en-GB" dirty="0"/>
              <a:t>The analysis is carried out on the ranks rather than </a:t>
            </a:r>
            <a:r>
              <a:rPr lang="en-GB" dirty="0" smtClean="0"/>
              <a:t>the 	actual </a:t>
            </a:r>
            <a:r>
              <a:rPr lang="en-GB" dirty="0"/>
              <a:t>data</a:t>
            </a:r>
            <a:endParaRPr lang="fr-FR"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134</a:t>
            </a:fld>
            <a:endParaRPr lang="fr-FR"/>
          </a:p>
        </p:txBody>
      </p:sp>
    </p:spTree>
    <p:extLst>
      <p:ext uri="{BB962C8B-B14F-4D97-AF65-F5344CB8AC3E}">
        <p14:creationId xmlns:p14="http://schemas.microsoft.com/office/powerpoint/2010/main" val="253189276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Mann-Whitney Test</a:t>
            </a:r>
            <a:endParaRPr lang="en-GB" dirty="0"/>
          </a:p>
        </p:txBody>
      </p:sp>
      <p:sp>
        <p:nvSpPr>
          <p:cNvPr id="3" name="Espace réservé du contenu 2"/>
          <p:cNvSpPr>
            <a:spLocks noGrp="1"/>
          </p:cNvSpPr>
          <p:nvPr>
            <p:ph idx="1"/>
          </p:nvPr>
        </p:nvSpPr>
        <p:spPr/>
        <p:txBody>
          <a:bodyPr>
            <a:normAutofit/>
          </a:bodyPr>
          <a:lstStyle/>
          <a:p>
            <a:r>
              <a:rPr lang="fr-FR" sz="2200" dirty="0" err="1"/>
              <a:t>Using</a:t>
            </a:r>
            <a:r>
              <a:rPr lang="fr-FR" sz="2200" dirty="0"/>
              <a:t> the data </a:t>
            </a:r>
            <a:r>
              <a:rPr lang="fr-FR" sz="2200" dirty="0" err="1"/>
              <a:t>from</a:t>
            </a:r>
            <a:r>
              <a:rPr lang="fr-FR" sz="2200" dirty="0"/>
              <a:t> the case </a:t>
            </a:r>
            <a:r>
              <a:rPr lang="fr-FR" sz="2200" dirty="0" err="1"/>
              <a:t>study</a:t>
            </a:r>
            <a:r>
              <a:rPr lang="fr-FR" sz="2200" dirty="0"/>
              <a:t> 1, </a:t>
            </a:r>
            <a:r>
              <a:rPr lang="fr-FR" sz="2200" dirty="0" err="1"/>
              <a:t>we</a:t>
            </a:r>
            <a:r>
              <a:rPr lang="fr-FR" sz="2200" dirty="0"/>
              <a:t> </a:t>
            </a:r>
            <a:r>
              <a:rPr lang="fr-FR" sz="2200" dirty="0" err="1"/>
              <a:t>compared</a:t>
            </a:r>
            <a:r>
              <a:rPr lang="fr-FR" sz="2200" dirty="0"/>
              <a:t> the </a:t>
            </a:r>
            <a:r>
              <a:rPr lang="fr-FR" sz="2200" dirty="0" err="1"/>
              <a:t>year</a:t>
            </a:r>
            <a:r>
              <a:rPr lang="fr-FR" sz="2200" dirty="0"/>
              <a:t> 2007 and 2015 </a:t>
            </a:r>
            <a:r>
              <a:rPr lang="fr-FR" sz="2200" dirty="0" err="1"/>
              <a:t>using</a:t>
            </a:r>
            <a:r>
              <a:rPr lang="fr-FR" sz="2200" dirty="0"/>
              <a:t> non </a:t>
            </a:r>
            <a:r>
              <a:rPr lang="fr-FR" sz="2200" dirty="0" err="1"/>
              <a:t>parametrics</a:t>
            </a:r>
            <a:r>
              <a:rPr lang="fr-FR" sz="2200" dirty="0"/>
              <a:t> tests</a:t>
            </a:r>
            <a:r>
              <a:rPr lang="fr-FR" sz="2200" dirty="0" smtClean="0"/>
              <a:t>.</a:t>
            </a:r>
          </a:p>
          <a:p>
            <a:endParaRPr lang="fr-FR" sz="2200" dirty="0"/>
          </a:p>
          <a:p>
            <a:endParaRPr lang="fr-FR" sz="2200" dirty="0" smtClean="0"/>
          </a:p>
          <a:p>
            <a:endParaRPr lang="fr-FR" sz="2200" dirty="0"/>
          </a:p>
          <a:p>
            <a:endParaRPr lang="fr-FR" sz="2200" dirty="0" smtClean="0"/>
          </a:p>
          <a:p>
            <a:endParaRPr lang="fr-FR" sz="2200" dirty="0"/>
          </a:p>
          <a:p>
            <a:endParaRPr lang="fr-FR" sz="2200" dirty="0" smtClean="0"/>
          </a:p>
          <a:p>
            <a:endParaRPr lang="fr-FR" sz="2200" dirty="0"/>
          </a:p>
          <a:p>
            <a:endParaRPr lang="fr-FR" sz="2200" dirty="0" smtClean="0"/>
          </a:p>
          <a:p>
            <a:pPr marL="0" indent="0">
              <a:buNone/>
            </a:pPr>
            <a:r>
              <a:rPr lang="fr-FR" sz="2200" dirty="0" err="1" smtClean="0"/>
              <a:t>Here</a:t>
            </a:r>
            <a:r>
              <a:rPr lang="fr-FR" sz="2200" dirty="0" smtClean="0"/>
              <a:t> the p-value </a:t>
            </a:r>
            <a:r>
              <a:rPr lang="fr-FR" sz="2200" dirty="0" err="1" smtClean="0"/>
              <a:t>is</a:t>
            </a:r>
            <a:r>
              <a:rPr lang="fr-FR" sz="2200" dirty="0" smtClean="0"/>
              <a:t> </a:t>
            </a:r>
            <a:r>
              <a:rPr lang="fr-FR" sz="2200" dirty="0" err="1" smtClean="0"/>
              <a:t>higher</a:t>
            </a:r>
            <a:r>
              <a:rPr lang="fr-FR" sz="2200" dirty="0" smtClean="0"/>
              <a:t> </a:t>
            </a:r>
            <a:r>
              <a:rPr lang="fr-FR" sz="2200" dirty="0" err="1" smtClean="0"/>
              <a:t>than</a:t>
            </a:r>
            <a:r>
              <a:rPr lang="fr-FR" sz="2200" dirty="0" smtClean="0"/>
              <a:t> the alpha </a:t>
            </a:r>
            <a:r>
              <a:rPr lang="fr-FR" sz="2200" dirty="0" err="1" smtClean="0"/>
              <a:t>so</a:t>
            </a:r>
            <a:r>
              <a:rPr lang="fr-FR" sz="2200" dirty="0"/>
              <a:t> </a:t>
            </a:r>
            <a:r>
              <a:rPr lang="fr-FR" sz="2200" dirty="0" err="1" smtClean="0"/>
              <a:t>you</a:t>
            </a:r>
            <a:r>
              <a:rPr lang="fr-FR" sz="2200" dirty="0" smtClean="0"/>
              <a:t> </a:t>
            </a:r>
            <a:r>
              <a:rPr lang="fr-FR" sz="2200" dirty="0" err="1" smtClean="0"/>
              <a:t>cannot</a:t>
            </a:r>
            <a:r>
              <a:rPr lang="fr-FR" sz="2200" dirty="0" smtClean="0"/>
              <a:t> </a:t>
            </a:r>
            <a:r>
              <a:rPr lang="fr-FR" sz="2200" dirty="0" err="1" smtClean="0"/>
              <a:t>reject</a:t>
            </a:r>
            <a:r>
              <a:rPr lang="fr-FR" sz="2200" dirty="0" smtClean="0"/>
              <a:t> the </a:t>
            </a:r>
            <a:r>
              <a:rPr lang="fr-FR" sz="2200" dirty="0" err="1" smtClean="0"/>
              <a:t>null</a:t>
            </a:r>
            <a:r>
              <a:rPr lang="fr-FR" sz="2200" dirty="0" smtClean="0"/>
              <a:t> </a:t>
            </a:r>
            <a:r>
              <a:rPr lang="fr-FR" sz="2200" dirty="0" err="1" smtClean="0"/>
              <a:t>hyppothesis</a:t>
            </a:r>
            <a:r>
              <a:rPr lang="fr-FR" sz="2200" dirty="0" smtClean="0"/>
              <a:t>.</a:t>
            </a:r>
            <a:endParaRPr lang="fr-FR" sz="2200" dirty="0"/>
          </a:p>
          <a:p>
            <a:endParaRPr lang="fr-FR"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135</a:t>
            </a:fld>
            <a:endParaRPr lang="fr-FR"/>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8880"/>
            <a:ext cx="7128792" cy="3275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165182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Krustal</a:t>
            </a:r>
            <a:r>
              <a:rPr lang="fr-FR" dirty="0" smtClean="0"/>
              <a:t>-Wallis Test</a:t>
            </a:r>
            <a:endParaRPr lang="en-GB" dirty="0"/>
          </a:p>
        </p:txBody>
      </p:sp>
      <p:sp>
        <p:nvSpPr>
          <p:cNvPr id="3" name="Espace réservé du contenu 2"/>
          <p:cNvSpPr>
            <a:spLocks noGrp="1"/>
          </p:cNvSpPr>
          <p:nvPr>
            <p:ph idx="1"/>
          </p:nvPr>
        </p:nvSpPr>
        <p:spPr>
          <a:xfrm>
            <a:off x="457200" y="1600200"/>
            <a:ext cx="8363272" cy="4876800"/>
          </a:xfrm>
        </p:spPr>
        <p:txBody>
          <a:bodyPr>
            <a:normAutofit/>
          </a:bodyPr>
          <a:lstStyle/>
          <a:p>
            <a:r>
              <a:rPr lang="en-GB" dirty="0"/>
              <a:t>The </a:t>
            </a:r>
            <a:r>
              <a:rPr lang="en-GB" dirty="0" err="1"/>
              <a:t>Kruskal</a:t>
            </a:r>
            <a:r>
              <a:rPr lang="en-GB" dirty="0"/>
              <a:t>-Wallis test (</a:t>
            </a:r>
            <a:r>
              <a:rPr lang="en-GB" dirty="0" err="1"/>
              <a:t>Kruskal</a:t>
            </a:r>
            <a:r>
              <a:rPr lang="en-GB" dirty="0"/>
              <a:t>&amp; Wallis, </a:t>
            </a:r>
            <a:r>
              <a:rPr lang="en-GB" dirty="0" smtClean="0"/>
              <a:t>1952) is </a:t>
            </a:r>
            <a:r>
              <a:rPr lang="en-GB" dirty="0"/>
              <a:t>the non-parametric counterpart of the </a:t>
            </a:r>
            <a:r>
              <a:rPr lang="en-GB" dirty="0" err="1" smtClean="0"/>
              <a:t>oneway</a:t>
            </a:r>
            <a:r>
              <a:rPr lang="en-GB" dirty="0" smtClean="0"/>
              <a:t> independent </a:t>
            </a:r>
            <a:r>
              <a:rPr lang="en-GB" dirty="0"/>
              <a:t>ANOVA</a:t>
            </a:r>
          </a:p>
          <a:p>
            <a:pPr marL="0" indent="0">
              <a:buNone/>
            </a:pPr>
            <a:r>
              <a:rPr lang="en-GB" dirty="0" smtClean="0"/>
              <a:t>	– </a:t>
            </a:r>
            <a:r>
              <a:rPr lang="en-GB" dirty="0"/>
              <a:t>If you have data that have violated an assumption </a:t>
            </a:r>
            <a:r>
              <a:rPr lang="en-GB" dirty="0" smtClean="0"/>
              <a:t>	then </a:t>
            </a:r>
            <a:r>
              <a:rPr lang="en-GB" dirty="0" smtClean="0"/>
              <a:t>this </a:t>
            </a:r>
            <a:r>
              <a:rPr lang="en-GB" dirty="0"/>
              <a:t>test can be a useful way around the problem</a:t>
            </a:r>
          </a:p>
          <a:p>
            <a:pPr marL="0" indent="0">
              <a:buNone/>
            </a:pPr>
            <a:endParaRPr lang="en-GB" dirty="0" smtClean="0"/>
          </a:p>
          <a:p>
            <a:pPr marL="0" indent="0">
              <a:buNone/>
            </a:pPr>
            <a:r>
              <a:rPr lang="en-GB" dirty="0" smtClean="0"/>
              <a:t>• </a:t>
            </a:r>
            <a:r>
              <a:rPr lang="en-GB" dirty="0"/>
              <a:t>The theory for the </a:t>
            </a:r>
            <a:r>
              <a:rPr lang="en-GB" dirty="0" err="1"/>
              <a:t>Kruskal</a:t>
            </a:r>
            <a:r>
              <a:rPr lang="en-GB" dirty="0"/>
              <a:t>-Wallis test is very</a:t>
            </a:r>
          </a:p>
          <a:p>
            <a:r>
              <a:rPr lang="en-GB" dirty="0"/>
              <a:t>similar to that of the Mann-Whitney U </a:t>
            </a:r>
            <a:r>
              <a:rPr lang="en-GB" dirty="0" smtClean="0"/>
              <a:t>and Wilcoxon </a:t>
            </a:r>
            <a:r>
              <a:rPr lang="en-GB" dirty="0"/>
              <a:t>test,</a:t>
            </a:r>
          </a:p>
          <a:p>
            <a:pPr marL="0" indent="0">
              <a:buNone/>
            </a:pPr>
            <a:r>
              <a:rPr lang="en-GB" dirty="0"/>
              <a:t>	</a:t>
            </a:r>
            <a:r>
              <a:rPr lang="en-GB" dirty="0" smtClean="0"/>
              <a:t>– </a:t>
            </a:r>
            <a:r>
              <a:rPr lang="en-GB" dirty="0"/>
              <a:t>Like the Mann-Whitney test, the </a:t>
            </a:r>
            <a:r>
              <a:rPr lang="en-GB" dirty="0" err="1"/>
              <a:t>Kruskal</a:t>
            </a:r>
            <a:r>
              <a:rPr lang="en-GB" dirty="0"/>
              <a:t>-Wallis test </a:t>
            </a:r>
            <a:r>
              <a:rPr lang="en-GB" dirty="0" smtClean="0"/>
              <a:t>	is </a:t>
            </a:r>
            <a:r>
              <a:rPr lang="en-GB" dirty="0" smtClean="0"/>
              <a:t>based </a:t>
            </a:r>
            <a:r>
              <a:rPr lang="en-GB" dirty="0"/>
              <a:t>on ranked data.</a:t>
            </a:r>
          </a:p>
          <a:p>
            <a:pPr marL="0" indent="0">
              <a:buNone/>
            </a:pPr>
            <a:r>
              <a:rPr lang="en-GB" dirty="0"/>
              <a:t>	</a:t>
            </a:r>
            <a:r>
              <a:rPr lang="en-GB" dirty="0" smtClean="0"/>
              <a:t>– </a:t>
            </a:r>
            <a:r>
              <a:rPr lang="en-GB" dirty="0"/>
              <a:t>The sum of ranks for each group is denoted by </a:t>
            </a:r>
            <a:r>
              <a:rPr lang="en-GB" i="1" dirty="0" err="1"/>
              <a:t>Ri</a:t>
            </a:r>
            <a:r>
              <a:rPr lang="en-GB" i="1" dirty="0"/>
              <a:t> </a:t>
            </a:r>
            <a:r>
              <a:rPr lang="en-GB" i="1" dirty="0" smtClean="0"/>
              <a:t>	(</a:t>
            </a:r>
            <a:r>
              <a:rPr lang="en-GB" dirty="0" smtClean="0"/>
              <a:t>where </a:t>
            </a:r>
            <a:r>
              <a:rPr lang="en-GB" i="1" dirty="0" err="1" smtClean="0"/>
              <a:t>i</a:t>
            </a:r>
            <a:r>
              <a:rPr lang="en-GB" i="1" dirty="0" smtClean="0"/>
              <a:t> </a:t>
            </a:r>
            <a:r>
              <a:rPr lang="en-GB" dirty="0"/>
              <a:t>is used to denote the particular group)</a:t>
            </a:r>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136</a:t>
            </a:fld>
            <a:endParaRPr lang="fr-FR"/>
          </a:p>
        </p:txBody>
      </p:sp>
    </p:spTree>
    <p:extLst>
      <p:ext uri="{BB962C8B-B14F-4D97-AF65-F5344CB8AC3E}">
        <p14:creationId xmlns:p14="http://schemas.microsoft.com/office/powerpoint/2010/main" val="234552540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Krustal</a:t>
            </a:r>
            <a:r>
              <a:rPr lang="fr-FR" dirty="0"/>
              <a:t>-Wallis Test</a:t>
            </a:r>
            <a:endParaRPr lang="en-GB" dirty="0"/>
          </a:p>
        </p:txBody>
      </p:sp>
      <p:sp>
        <p:nvSpPr>
          <p:cNvPr id="3" name="Espace réservé du contenu 2"/>
          <p:cNvSpPr>
            <a:spLocks noGrp="1"/>
          </p:cNvSpPr>
          <p:nvPr>
            <p:ph idx="1"/>
          </p:nvPr>
        </p:nvSpPr>
        <p:spPr/>
        <p:txBody>
          <a:bodyPr/>
          <a:lstStyle/>
          <a:p>
            <a:endParaRPr lang="en-GB" dirty="0" smtClean="0"/>
          </a:p>
          <a:p>
            <a:r>
              <a:rPr lang="en-GB" sz="2200" dirty="0" smtClean="0"/>
              <a:t>Once </a:t>
            </a:r>
            <a:r>
              <a:rPr lang="en-GB" sz="2200" dirty="0"/>
              <a:t>the sum of ranks has been </a:t>
            </a:r>
            <a:r>
              <a:rPr lang="en-GB" sz="2200" dirty="0" smtClean="0"/>
              <a:t>calculated for </a:t>
            </a:r>
            <a:r>
              <a:rPr lang="en-GB" sz="2200" dirty="0"/>
              <a:t>each group, the test statistic, </a:t>
            </a:r>
            <a:r>
              <a:rPr lang="en-GB" sz="2200" i="1" dirty="0"/>
              <a:t>H, </a:t>
            </a:r>
            <a:r>
              <a:rPr lang="en-GB" sz="2200" dirty="0" smtClean="0"/>
              <a:t>is calculated </a:t>
            </a:r>
            <a:r>
              <a:rPr lang="en-GB" sz="2200" dirty="0"/>
              <a:t>as:</a:t>
            </a:r>
          </a:p>
          <a:p>
            <a:pPr marL="0" indent="0">
              <a:buNone/>
            </a:pPr>
            <a:r>
              <a:rPr lang="en-GB" sz="2200" dirty="0" smtClean="0"/>
              <a:t>	</a:t>
            </a:r>
          </a:p>
          <a:p>
            <a:pPr marL="0" indent="0">
              <a:buNone/>
            </a:pPr>
            <a:r>
              <a:rPr lang="en-GB" sz="2200" dirty="0"/>
              <a:t>	</a:t>
            </a:r>
            <a:r>
              <a:rPr lang="en-GB" sz="2200" dirty="0" smtClean="0"/>
              <a:t>– </a:t>
            </a:r>
            <a:r>
              <a:rPr lang="en-GB" sz="2200" i="1" dirty="0" err="1" smtClean="0"/>
              <a:t>Ri</a:t>
            </a:r>
            <a:r>
              <a:rPr lang="en-GB" sz="2200" i="1" dirty="0" smtClean="0"/>
              <a:t>  </a:t>
            </a:r>
            <a:r>
              <a:rPr lang="en-GB" sz="2200" dirty="0"/>
              <a:t>is the sum of ranks for each group</a:t>
            </a:r>
          </a:p>
          <a:p>
            <a:pPr marL="0" indent="0">
              <a:buNone/>
            </a:pPr>
            <a:r>
              <a:rPr lang="en-GB" sz="2200" dirty="0" smtClean="0"/>
              <a:t>	– </a:t>
            </a:r>
            <a:r>
              <a:rPr lang="en-GB" sz="2200" i="1" dirty="0"/>
              <a:t>N </a:t>
            </a:r>
            <a:r>
              <a:rPr lang="en-GB" sz="2200" dirty="0"/>
              <a:t>is the total sample size (in this case 80)</a:t>
            </a:r>
          </a:p>
          <a:p>
            <a:pPr marL="0" indent="0">
              <a:buNone/>
            </a:pPr>
            <a:r>
              <a:rPr lang="en-GB" sz="2200" dirty="0" smtClean="0"/>
              <a:t>	– </a:t>
            </a:r>
            <a:r>
              <a:rPr lang="en-GB" sz="2200" i="1" dirty="0" err="1"/>
              <a:t>ni</a:t>
            </a:r>
            <a:r>
              <a:rPr lang="en-GB" sz="2200" i="1" dirty="0"/>
              <a:t> </a:t>
            </a:r>
            <a:r>
              <a:rPr lang="en-GB" sz="2200" dirty="0"/>
              <a:t>is the sample size of a particular group (in </a:t>
            </a:r>
            <a:r>
              <a:rPr lang="en-GB" sz="2200" dirty="0" smtClean="0"/>
              <a:t>this 	case 	we </a:t>
            </a:r>
            <a:r>
              <a:rPr lang="en-GB" sz="2200" dirty="0"/>
              <a:t>have equal sample sizes and they are all </a:t>
            </a:r>
            <a:r>
              <a:rPr lang="en-GB" sz="2200" dirty="0" smtClean="0"/>
              <a:t>20</a:t>
            </a:r>
            <a:r>
              <a:rPr lang="en-GB" sz="2200" dirty="0"/>
              <a:t>)</a:t>
            </a:r>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137</a:t>
            </a:fld>
            <a:endParaRPr lang="fr-FR"/>
          </a:p>
        </p:txBody>
      </p:sp>
    </p:spTree>
    <p:extLst>
      <p:ext uri="{BB962C8B-B14F-4D97-AF65-F5344CB8AC3E}">
        <p14:creationId xmlns:p14="http://schemas.microsoft.com/office/powerpoint/2010/main" val="51944233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Krustal</a:t>
            </a:r>
            <a:r>
              <a:rPr lang="fr-FR" dirty="0"/>
              <a:t>-Wallis Test</a:t>
            </a:r>
            <a:endParaRPr lang="en-GB" dirty="0"/>
          </a:p>
        </p:txBody>
      </p:sp>
      <p:sp>
        <p:nvSpPr>
          <p:cNvPr id="3" name="Espace réservé du contenu 2"/>
          <p:cNvSpPr>
            <a:spLocks noGrp="1"/>
          </p:cNvSpPr>
          <p:nvPr>
            <p:ph idx="1"/>
          </p:nvPr>
        </p:nvSpPr>
        <p:spPr/>
        <p:txBody>
          <a:bodyPr>
            <a:normAutofit lnSpcReduction="10000"/>
          </a:bodyPr>
          <a:lstStyle/>
          <a:p>
            <a:r>
              <a:rPr lang="fr-FR" dirty="0" err="1" smtClean="0"/>
              <a:t>Here</a:t>
            </a:r>
            <a:r>
              <a:rPr lang="fr-FR" dirty="0" smtClean="0"/>
              <a:t>, </a:t>
            </a:r>
            <a:r>
              <a:rPr lang="fr-FR" dirty="0" err="1" smtClean="0"/>
              <a:t>we</a:t>
            </a:r>
            <a:r>
              <a:rPr lang="fr-FR" dirty="0" smtClean="0"/>
              <a:t> compare </a:t>
            </a:r>
            <a:r>
              <a:rPr lang="fr-FR" dirty="0" err="1" smtClean="0"/>
              <a:t>samples</a:t>
            </a:r>
            <a:r>
              <a:rPr lang="fr-FR" dirty="0" smtClean="0"/>
              <a:t> </a:t>
            </a:r>
            <a:r>
              <a:rPr lang="fr-FR" dirty="0" err="1" smtClean="0"/>
              <a:t>from</a:t>
            </a:r>
            <a:r>
              <a:rPr lang="fr-FR" dirty="0" smtClean="0"/>
              <a:t> 2009 to 2015:</a:t>
            </a:r>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pPr marL="0" indent="0">
              <a:buNone/>
            </a:pPr>
            <a:endParaRPr lang="fr-FR" dirty="0" smtClean="0"/>
          </a:p>
          <a:p>
            <a:pPr marL="0" indent="0">
              <a:buNone/>
            </a:pPr>
            <a:r>
              <a:rPr lang="fr-FR" dirty="0" err="1" smtClean="0"/>
              <a:t>Again</a:t>
            </a:r>
            <a:r>
              <a:rPr lang="fr-FR" dirty="0" smtClean="0"/>
              <a:t> </a:t>
            </a:r>
            <a:r>
              <a:rPr lang="fr-FR" dirty="0" err="1" smtClean="0"/>
              <a:t>here</a:t>
            </a:r>
            <a:r>
              <a:rPr lang="fr-FR" dirty="0" smtClean="0"/>
              <a:t> the p-value </a:t>
            </a:r>
            <a:r>
              <a:rPr lang="fr-FR" dirty="0" err="1" smtClean="0"/>
              <a:t>is</a:t>
            </a:r>
            <a:r>
              <a:rPr lang="fr-FR" dirty="0" smtClean="0"/>
              <a:t> </a:t>
            </a:r>
            <a:r>
              <a:rPr lang="fr-FR" dirty="0" err="1" smtClean="0"/>
              <a:t>higher</a:t>
            </a:r>
            <a:r>
              <a:rPr lang="fr-FR" dirty="0" smtClean="0"/>
              <a:t> </a:t>
            </a:r>
            <a:r>
              <a:rPr lang="fr-FR" dirty="0" err="1" smtClean="0"/>
              <a:t>than</a:t>
            </a:r>
            <a:r>
              <a:rPr lang="fr-FR" dirty="0" smtClean="0"/>
              <a:t> the alpha </a:t>
            </a:r>
            <a:r>
              <a:rPr lang="fr-FR" dirty="0" err="1" smtClean="0"/>
              <a:t>so</a:t>
            </a:r>
            <a:r>
              <a:rPr lang="fr-FR" dirty="0" smtClean="0"/>
              <a:t> one </a:t>
            </a:r>
            <a:r>
              <a:rPr lang="fr-FR" dirty="0" err="1" smtClean="0"/>
              <a:t>cannot</a:t>
            </a:r>
            <a:r>
              <a:rPr lang="fr-FR" dirty="0" smtClean="0"/>
              <a:t> </a:t>
            </a:r>
            <a:r>
              <a:rPr lang="fr-FR" dirty="0" err="1" smtClean="0"/>
              <a:t>reject</a:t>
            </a:r>
            <a:r>
              <a:rPr lang="fr-FR" dirty="0" smtClean="0"/>
              <a:t> the </a:t>
            </a:r>
            <a:r>
              <a:rPr lang="fr-FR" dirty="0" err="1" smtClean="0"/>
              <a:t>null</a:t>
            </a:r>
            <a:r>
              <a:rPr lang="fr-FR" dirty="0" smtClean="0"/>
              <a:t> </a:t>
            </a:r>
            <a:r>
              <a:rPr lang="fr-FR" dirty="0" err="1" smtClean="0"/>
              <a:t>hypothesis</a:t>
            </a:r>
            <a:endParaRPr lang="fr-FR" dirty="0" smtClean="0"/>
          </a:p>
          <a:p>
            <a:pPr marL="0" indent="0">
              <a:buNone/>
            </a:pPr>
            <a:endParaRPr lang="en-GB" dirty="0" smtClean="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138</a:t>
            </a:fld>
            <a:endParaRPr lang="fr-FR"/>
          </a:p>
        </p:txBody>
      </p:sp>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060849"/>
            <a:ext cx="8499102" cy="3504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687821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Friedman Test</a:t>
            </a:r>
            <a:endParaRPr lang="en-GB" dirty="0"/>
          </a:p>
        </p:txBody>
      </p:sp>
      <p:sp>
        <p:nvSpPr>
          <p:cNvPr id="3" name="Espace réservé du contenu 2"/>
          <p:cNvSpPr>
            <a:spLocks noGrp="1"/>
          </p:cNvSpPr>
          <p:nvPr>
            <p:ph idx="1"/>
          </p:nvPr>
        </p:nvSpPr>
        <p:spPr/>
        <p:txBody>
          <a:bodyPr>
            <a:normAutofit/>
          </a:bodyPr>
          <a:lstStyle/>
          <a:p>
            <a:r>
              <a:rPr lang="fr-FR" dirty="0" smtClean="0"/>
              <a:t>This test </a:t>
            </a:r>
            <a:r>
              <a:rPr lang="fr-FR" dirty="0" err="1" smtClean="0"/>
              <a:t>is</a:t>
            </a:r>
            <a:r>
              <a:rPr lang="fr-FR" dirty="0" smtClean="0"/>
              <a:t> </a:t>
            </a:r>
            <a:r>
              <a:rPr lang="fr-FR" dirty="0" err="1" smtClean="0"/>
              <a:t>used</a:t>
            </a:r>
            <a:r>
              <a:rPr lang="fr-FR" dirty="0" smtClean="0"/>
              <a:t> to test for </a:t>
            </a:r>
            <a:r>
              <a:rPr lang="fr-FR" dirty="0" err="1" smtClean="0"/>
              <a:t>differences</a:t>
            </a:r>
            <a:r>
              <a:rPr lang="fr-FR" dirty="0" smtClean="0"/>
              <a:t> </a:t>
            </a:r>
            <a:r>
              <a:rPr lang="fr-FR" dirty="0" err="1" smtClean="0"/>
              <a:t>between</a:t>
            </a:r>
            <a:r>
              <a:rPr lang="fr-FR" dirty="0" smtClean="0"/>
              <a:t> groups </a:t>
            </a:r>
            <a:r>
              <a:rPr lang="fr-FR" dirty="0" err="1" smtClean="0"/>
              <a:t>with</a:t>
            </a:r>
            <a:r>
              <a:rPr lang="fr-FR" dirty="0" smtClean="0"/>
              <a:t> ordinal </a:t>
            </a:r>
            <a:r>
              <a:rPr lang="fr-FR" dirty="0" err="1" smtClean="0"/>
              <a:t>dependent</a:t>
            </a:r>
            <a:r>
              <a:rPr lang="fr-FR" dirty="0" smtClean="0"/>
              <a:t> variables. It </a:t>
            </a:r>
            <a:r>
              <a:rPr lang="fr-FR" dirty="0" err="1" smtClean="0"/>
              <a:t>can</a:t>
            </a:r>
            <a:r>
              <a:rPr lang="fr-FR" dirty="0" smtClean="0"/>
              <a:t> </a:t>
            </a:r>
            <a:r>
              <a:rPr lang="fr-FR" dirty="0" err="1" smtClean="0"/>
              <a:t>also</a:t>
            </a:r>
            <a:r>
              <a:rPr lang="fr-FR" dirty="0" smtClean="0"/>
              <a:t> </a:t>
            </a:r>
            <a:r>
              <a:rPr lang="fr-FR" dirty="0" err="1" smtClean="0"/>
              <a:t>be</a:t>
            </a:r>
            <a:r>
              <a:rPr lang="fr-FR" dirty="0" smtClean="0"/>
              <a:t> </a:t>
            </a:r>
            <a:r>
              <a:rPr lang="fr-FR" dirty="0" err="1" smtClean="0"/>
              <a:t>used</a:t>
            </a:r>
            <a:r>
              <a:rPr lang="fr-FR" dirty="0" smtClean="0"/>
              <a:t> for </a:t>
            </a:r>
            <a:r>
              <a:rPr lang="fr-FR" dirty="0" err="1" smtClean="0"/>
              <a:t>continuous</a:t>
            </a:r>
            <a:r>
              <a:rPr lang="fr-FR" dirty="0" smtClean="0"/>
              <a:t> data if the one-</a:t>
            </a:r>
            <a:r>
              <a:rPr lang="fr-FR" dirty="0" err="1" smtClean="0"/>
              <a:t>way</a:t>
            </a:r>
            <a:r>
              <a:rPr lang="fr-FR" dirty="0" smtClean="0"/>
              <a:t> ANOVA </a:t>
            </a:r>
            <a:r>
              <a:rPr lang="fr-FR" dirty="0" err="1" smtClean="0"/>
              <a:t>with</a:t>
            </a:r>
            <a:r>
              <a:rPr lang="fr-FR" dirty="0" smtClean="0"/>
              <a:t> </a:t>
            </a:r>
            <a:r>
              <a:rPr lang="fr-FR" dirty="0" err="1" smtClean="0"/>
              <a:t>repeated</a:t>
            </a:r>
            <a:r>
              <a:rPr lang="fr-FR" dirty="0" smtClean="0"/>
              <a:t> </a:t>
            </a:r>
            <a:r>
              <a:rPr lang="fr-FR" dirty="0" err="1" smtClean="0"/>
              <a:t>measures</a:t>
            </a:r>
            <a:r>
              <a:rPr lang="fr-FR" dirty="0" smtClean="0"/>
              <a:t> </a:t>
            </a:r>
            <a:r>
              <a:rPr lang="fr-FR" dirty="0" err="1" smtClean="0"/>
              <a:t>is</a:t>
            </a:r>
            <a:r>
              <a:rPr lang="fr-FR" dirty="0" smtClean="0"/>
              <a:t> </a:t>
            </a:r>
            <a:r>
              <a:rPr lang="fr-FR" dirty="0" err="1" smtClean="0"/>
              <a:t>inappropriate</a:t>
            </a:r>
            <a:r>
              <a:rPr lang="fr-FR" dirty="0" smtClean="0"/>
              <a:t>.</a:t>
            </a:r>
          </a:p>
          <a:p>
            <a:endParaRPr lang="fr-FR" dirty="0"/>
          </a:p>
          <a:p>
            <a:r>
              <a:rPr lang="en-GB" dirty="0"/>
              <a:t>Used for testing differences </a:t>
            </a:r>
            <a:r>
              <a:rPr lang="en-GB" dirty="0" smtClean="0"/>
              <a:t>between conditions </a:t>
            </a:r>
            <a:r>
              <a:rPr lang="en-GB" dirty="0"/>
              <a:t>when:</a:t>
            </a:r>
          </a:p>
          <a:p>
            <a:pPr marL="0" indent="0">
              <a:buNone/>
            </a:pPr>
            <a:r>
              <a:rPr lang="en-GB" dirty="0" smtClean="0"/>
              <a:t>There </a:t>
            </a:r>
            <a:r>
              <a:rPr lang="en-GB" dirty="0"/>
              <a:t>are more than two </a:t>
            </a:r>
            <a:r>
              <a:rPr lang="en-GB" dirty="0" smtClean="0"/>
              <a:t>conditions:</a:t>
            </a:r>
          </a:p>
          <a:p>
            <a:pPr lvl="1"/>
            <a:r>
              <a:rPr lang="en-GB" dirty="0" smtClean="0"/>
              <a:t>There </a:t>
            </a:r>
            <a:r>
              <a:rPr lang="en-GB" dirty="0"/>
              <a:t>is dependency between the groups (</a:t>
            </a:r>
            <a:r>
              <a:rPr lang="en-GB" dirty="0" smtClean="0"/>
              <a:t>naturally occurring </a:t>
            </a:r>
            <a:r>
              <a:rPr lang="en-GB" dirty="0"/>
              <a:t>pairs, researcher-produced pairs, </a:t>
            </a:r>
            <a:r>
              <a:rPr lang="en-GB" dirty="0" smtClean="0"/>
              <a:t>repeated measures</a:t>
            </a:r>
            <a:r>
              <a:rPr lang="en-GB" dirty="0"/>
              <a:t>)</a:t>
            </a:r>
          </a:p>
          <a:p>
            <a:pPr lvl="1"/>
            <a:r>
              <a:rPr lang="en-GB" dirty="0"/>
              <a:t>The theory for Friedman’s ANOVA is much </a:t>
            </a:r>
            <a:r>
              <a:rPr lang="en-GB" dirty="0" smtClean="0"/>
              <a:t>the same </a:t>
            </a:r>
            <a:r>
              <a:rPr lang="en-GB" dirty="0"/>
              <a:t>as the other tests: it is based on </a:t>
            </a:r>
            <a:r>
              <a:rPr lang="en-GB" dirty="0" smtClean="0"/>
              <a:t>ranked data</a:t>
            </a:r>
            <a:r>
              <a:rPr lang="en-GB" dirty="0" smtClean="0"/>
              <a:t>.</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139</a:t>
            </a:fld>
            <a:endParaRPr lang="fr-FR"/>
          </a:p>
        </p:txBody>
      </p:sp>
    </p:spTree>
    <p:extLst>
      <p:ext uri="{BB962C8B-B14F-4D97-AF65-F5344CB8AC3E}">
        <p14:creationId xmlns:p14="http://schemas.microsoft.com/office/powerpoint/2010/main" val="1628261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Quantitative</a:t>
            </a:r>
            <a:r>
              <a:rPr lang="fr-FR" baseline="0" dirty="0" smtClean="0"/>
              <a:t> Data (1/2)</a:t>
            </a:r>
            <a:endParaRPr lang="fr-FR" dirty="0"/>
          </a:p>
        </p:txBody>
      </p:sp>
      <p:sp>
        <p:nvSpPr>
          <p:cNvPr id="3" name="Espace réservé du contenu 2"/>
          <p:cNvSpPr>
            <a:spLocks noGrp="1"/>
          </p:cNvSpPr>
          <p:nvPr>
            <p:ph idx="1"/>
          </p:nvPr>
        </p:nvSpPr>
        <p:spPr/>
        <p:txBody>
          <a:bodyPr/>
          <a:lstStyle/>
          <a:p>
            <a:r>
              <a:rPr lang="fr-FR" dirty="0" smtClean="0"/>
              <a:t>Quantitative Data: </a:t>
            </a:r>
          </a:p>
          <a:p>
            <a:r>
              <a:rPr lang="en-GB" dirty="0" smtClean="0"/>
              <a:t>Used for :  </a:t>
            </a:r>
          </a:p>
          <a:p>
            <a:pPr lvl="1"/>
            <a:r>
              <a:rPr lang="en-GB" dirty="0" smtClean="0"/>
              <a:t>Measuring the central tendency such as the mean, median, etc. </a:t>
            </a:r>
          </a:p>
          <a:p>
            <a:pPr lvl="1"/>
            <a:r>
              <a:rPr lang="en-GB" dirty="0" smtClean="0"/>
              <a:t>Measuring the dispersion of a sample using Variance, Standard Deviation.</a:t>
            </a:r>
          </a:p>
          <a:p>
            <a:r>
              <a:rPr lang="en-GB" dirty="0" smtClean="0"/>
              <a:t>Example:</a:t>
            </a:r>
            <a:endParaRPr lang="en-GB" dirty="0"/>
          </a:p>
        </p:txBody>
      </p:sp>
      <p:graphicFrame>
        <p:nvGraphicFramePr>
          <p:cNvPr id="4" name="Tableau 3"/>
          <p:cNvGraphicFramePr>
            <a:graphicFrameLocks noGrp="1"/>
          </p:cNvGraphicFramePr>
          <p:nvPr>
            <p:extLst>
              <p:ext uri="{D42A27DB-BD31-4B8C-83A1-F6EECF244321}">
                <p14:modId xmlns:p14="http://schemas.microsoft.com/office/powerpoint/2010/main" val="3334768654"/>
              </p:ext>
            </p:extLst>
          </p:nvPr>
        </p:nvGraphicFramePr>
        <p:xfrm>
          <a:off x="755576" y="4077072"/>
          <a:ext cx="2376264" cy="2316480"/>
        </p:xfrm>
        <a:graphic>
          <a:graphicData uri="http://schemas.openxmlformats.org/drawingml/2006/table">
            <a:tbl>
              <a:tblPr firstRow="1" bandRow="1">
                <a:tableStyleId>{5C22544A-7EE6-4342-B048-85BDC9FD1C3A}</a:tableStyleId>
              </a:tblPr>
              <a:tblGrid>
                <a:gridCol w="864096"/>
                <a:gridCol w="1512168"/>
              </a:tblGrid>
              <a:tr h="142275">
                <a:tc gridSpan="2">
                  <a:txBody>
                    <a:bodyPr/>
                    <a:lstStyle/>
                    <a:p>
                      <a:pPr algn="ctr"/>
                      <a:r>
                        <a:rPr lang="fr-FR" sz="1400" dirty="0" smtClean="0"/>
                        <a:t>Quantitative</a:t>
                      </a:r>
                      <a:r>
                        <a:rPr lang="fr-FR" sz="1400" baseline="0" dirty="0" smtClean="0"/>
                        <a:t> Data</a:t>
                      </a:r>
                      <a:endParaRPr lang="en-GB" sz="1400" dirty="0"/>
                    </a:p>
                  </a:txBody>
                  <a:tcPr anchor="ctr"/>
                </a:tc>
                <a:tc hMerge="1">
                  <a:txBody>
                    <a:bodyPr/>
                    <a:lstStyle/>
                    <a:p>
                      <a:pPr algn="ctr"/>
                      <a:endParaRPr lang="en-GB" sz="1400" dirty="0"/>
                    </a:p>
                  </a:txBody>
                  <a:tcPr anchor="ctr"/>
                </a:tc>
              </a:tr>
              <a:tr h="142275">
                <a:tc>
                  <a:txBody>
                    <a:bodyPr/>
                    <a:lstStyle/>
                    <a:p>
                      <a:endParaRPr lang="en-GB" dirty="0"/>
                    </a:p>
                  </a:txBody>
                  <a:tcPr>
                    <a:solidFill>
                      <a:schemeClr val="accent5"/>
                    </a:solidFill>
                  </a:tcPr>
                </a:tc>
                <a:tc>
                  <a:txBody>
                    <a:bodyPr/>
                    <a:lstStyle/>
                    <a:p>
                      <a:pPr algn="ctr"/>
                      <a:r>
                        <a:rPr lang="fr-FR" sz="1400" dirty="0" smtClean="0"/>
                        <a:t>Grade</a:t>
                      </a:r>
                      <a:endParaRPr lang="en-GB" sz="1400" dirty="0"/>
                    </a:p>
                  </a:txBody>
                  <a:tcPr anchor="ctr">
                    <a:solidFill>
                      <a:schemeClr val="accent5"/>
                    </a:solidFill>
                  </a:tcPr>
                </a:tc>
              </a:tr>
              <a:tr h="142275">
                <a:tc>
                  <a:txBody>
                    <a:bodyPr/>
                    <a:lstStyle/>
                    <a:p>
                      <a:r>
                        <a:rPr lang="fr-FR" sz="1200" dirty="0" err="1" smtClean="0"/>
                        <a:t>Student</a:t>
                      </a:r>
                      <a:r>
                        <a:rPr lang="fr-FR" sz="1200" baseline="0" dirty="0" smtClean="0"/>
                        <a:t> 1</a:t>
                      </a:r>
                      <a:endParaRPr lang="en-GB" sz="1200" dirty="0"/>
                    </a:p>
                  </a:txBody>
                  <a:tcPr/>
                </a:tc>
                <a:tc>
                  <a:txBody>
                    <a:bodyPr/>
                    <a:lstStyle/>
                    <a:p>
                      <a:pPr algn="ctr"/>
                      <a:r>
                        <a:rPr lang="fr-FR" sz="1200" dirty="0" smtClean="0"/>
                        <a:t>15</a:t>
                      </a:r>
                      <a:endParaRPr lang="en-GB" sz="1200" dirty="0"/>
                    </a:p>
                  </a:txBody>
                  <a:tcPr/>
                </a:tc>
              </a:tr>
              <a:tr h="1422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err="1" smtClean="0"/>
                        <a:t>Student</a:t>
                      </a:r>
                      <a:r>
                        <a:rPr lang="fr-FR" sz="1200" baseline="0" dirty="0" smtClean="0"/>
                        <a:t> 2</a:t>
                      </a:r>
                      <a:endParaRPr lang="en-GB" sz="1200" dirty="0" smtClean="0"/>
                    </a:p>
                  </a:txBody>
                  <a:tcPr/>
                </a:tc>
                <a:tc>
                  <a:txBody>
                    <a:bodyPr/>
                    <a:lstStyle/>
                    <a:p>
                      <a:pPr algn="ctr"/>
                      <a:r>
                        <a:rPr lang="fr-FR" sz="1200" dirty="0" smtClean="0"/>
                        <a:t>12</a:t>
                      </a:r>
                      <a:endParaRPr lang="en-GB" sz="1200" dirty="0"/>
                    </a:p>
                  </a:txBody>
                  <a:tcPr/>
                </a:tc>
              </a:tr>
              <a:tr h="142275">
                <a:tc>
                  <a:txBody>
                    <a:bodyPr/>
                    <a:lstStyle/>
                    <a:p>
                      <a:r>
                        <a:rPr lang="fr-FR" sz="1200" dirty="0" err="1" smtClean="0"/>
                        <a:t>Student</a:t>
                      </a:r>
                      <a:r>
                        <a:rPr lang="fr-FR" sz="1200" baseline="0" dirty="0" smtClean="0"/>
                        <a:t> 3</a:t>
                      </a:r>
                      <a:endParaRPr lang="en-GB" sz="1200" dirty="0"/>
                    </a:p>
                  </a:txBody>
                  <a:tcPr/>
                </a:tc>
                <a:tc>
                  <a:txBody>
                    <a:bodyPr/>
                    <a:lstStyle/>
                    <a:p>
                      <a:pPr algn="ctr"/>
                      <a:r>
                        <a:rPr lang="fr-FR" sz="1200" dirty="0" smtClean="0"/>
                        <a:t>8</a:t>
                      </a:r>
                      <a:endParaRPr lang="en-GB" sz="1200" dirty="0"/>
                    </a:p>
                  </a:txBody>
                  <a:tcPr/>
                </a:tc>
              </a:tr>
              <a:tr h="1422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err="1" smtClean="0"/>
                        <a:t>Student</a:t>
                      </a:r>
                      <a:r>
                        <a:rPr lang="fr-FR" sz="1200" baseline="0" dirty="0" smtClean="0"/>
                        <a:t> 4</a:t>
                      </a:r>
                      <a:endParaRPr lang="en-GB" sz="1200" dirty="0" smtClean="0"/>
                    </a:p>
                  </a:txBody>
                  <a:tcPr/>
                </a:tc>
                <a:tc>
                  <a:txBody>
                    <a:bodyPr/>
                    <a:lstStyle/>
                    <a:p>
                      <a:pPr algn="ctr"/>
                      <a:r>
                        <a:rPr lang="fr-FR" sz="1200" dirty="0" smtClean="0"/>
                        <a:t>14</a:t>
                      </a:r>
                      <a:endParaRPr lang="en-GB" sz="1200" dirty="0"/>
                    </a:p>
                  </a:txBody>
                  <a:tcPr/>
                </a:tc>
              </a:tr>
              <a:tr h="142275">
                <a:tc>
                  <a:txBody>
                    <a:bodyPr/>
                    <a:lstStyle/>
                    <a:p>
                      <a:r>
                        <a:rPr lang="fr-FR" sz="1200" dirty="0" err="1" smtClean="0"/>
                        <a:t>Student</a:t>
                      </a:r>
                      <a:r>
                        <a:rPr lang="fr-FR" sz="1200" baseline="0" dirty="0" smtClean="0"/>
                        <a:t> 5</a:t>
                      </a:r>
                      <a:endParaRPr lang="en-GB" sz="1200" dirty="0"/>
                    </a:p>
                  </a:txBody>
                  <a:tcPr/>
                </a:tc>
                <a:tc>
                  <a:txBody>
                    <a:bodyPr/>
                    <a:lstStyle/>
                    <a:p>
                      <a:pPr algn="ctr"/>
                      <a:r>
                        <a:rPr lang="fr-FR" sz="1200" dirty="0" smtClean="0"/>
                        <a:t>9</a:t>
                      </a:r>
                      <a:endParaRPr lang="en-GB" sz="1200" dirty="0"/>
                    </a:p>
                  </a:txBody>
                  <a:tcPr/>
                </a:tc>
              </a:tr>
              <a:tr h="1422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err="1" smtClean="0"/>
                        <a:t>Student</a:t>
                      </a:r>
                      <a:r>
                        <a:rPr lang="fr-FR" sz="1200" baseline="0" dirty="0" smtClean="0"/>
                        <a:t> 6</a:t>
                      </a:r>
                      <a:endParaRPr lang="en-GB" sz="1200" dirty="0" smtClean="0"/>
                    </a:p>
                  </a:txBody>
                  <a:tcPr/>
                </a:tc>
                <a:tc>
                  <a:txBody>
                    <a:bodyPr/>
                    <a:lstStyle/>
                    <a:p>
                      <a:pPr algn="ctr"/>
                      <a:r>
                        <a:rPr lang="fr-FR" sz="1200" dirty="0" smtClean="0"/>
                        <a:t>10</a:t>
                      </a:r>
                      <a:endParaRPr lang="en-GB" sz="1200" dirty="0"/>
                    </a:p>
                  </a:txBody>
                  <a:tcPr/>
                </a:tc>
              </a:tr>
            </a:tbl>
          </a:graphicData>
        </a:graphic>
      </p:graphicFrame>
      <p:sp>
        <p:nvSpPr>
          <p:cNvPr id="7" name="Espace réservé du numéro de diapositive 6"/>
          <p:cNvSpPr>
            <a:spLocks noGrp="1"/>
          </p:cNvSpPr>
          <p:nvPr>
            <p:ph type="sldNum" sz="quarter" idx="12"/>
          </p:nvPr>
        </p:nvSpPr>
        <p:spPr/>
        <p:txBody>
          <a:bodyPr/>
          <a:lstStyle/>
          <a:p>
            <a:fld id="{FA7CCF91-222A-460F-9820-BF6DA2D552DD}" type="slidenum">
              <a:rPr lang="fr-FR" smtClean="0"/>
              <a:t>14</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1590207281"/>
              </p:ext>
            </p:extLst>
          </p:nvPr>
        </p:nvGraphicFramePr>
        <p:xfrm>
          <a:off x="4499992" y="4077072"/>
          <a:ext cx="3096344" cy="2376264"/>
        </p:xfrm>
        <a:graphic>
          <a:graphicData uri="http://schemas.openxmlformats.org/drawingml/2006/table">
            <a:tbl>
              <a:tblPr firstRow="1" bandRow="1">
                <a:tableStyleId>{5C22544A-7EE6-4342-B048-85BDC9FD1C3A}</a:tableStyleId>
              </a:tblPr>
              <a:tblGrid>
                <a:gridCol w="1993049"/>
                <a:gridCol w="1103295"/>
              </a:tblGrid>
              <a:tr h="360040">
                <a:tc>
                  <a:txBody>
                    <a:bodyPr/>
                    <a:lstStyle/>
                    <a:p>
                      <a:pPr algn="ctr" fontAlgn="b"/>
                      <a:r>
                        <a:rPr lang="en-GB" sz="1400" u="none" strike="noStrike" dirty="0">
                          <a:effectLst/>
                        </a:rPr>
                        <a:t>Statistic</a:t>
                      </a:r>
                      <a:endParaRPr lang="en-GB" sz="1400" b="0" i="0" u="none" strike="noStrike" dirty="0">
                        <a:solidFill>
                          <a:srgbClr val="000000"/>
                        </a:solidFill>
                        <a:effectLst/>
                        <a:latin typeface="Calibri"/>
                      </a:endParaRPr>
                    </a:p>
                  </a:txBody>
                  <a:tcPr marL="0" marR="0" marT="0" marB="0" anchor="ctr"/>
                </a:tc>
                <a:tc>
                  <a:txBody>
                    <a:bodyPr/>
                    <a:lstStyle/>
                    <a:p>
                      <a:pPr algn="ctr" fontAlgn="b"/>
                      <a:r>
                        <a:rPr lang="en-GB" sz="1400" u="none" strike="noStrike" dirty="0">
                          <a:effectLst/>
                        </a:rPr>
                        <a:t>Grade</a:t>
                      </a:r>
                      <a:endParaRPr lang="en-GB" sz="1400" b="0" i="0" u="none" strike="noStrike" dirty="0">
                        <a:solidFill>
                          <a:srgbClr val="000000"/>
                        </a:solidFill>
                        <a:effectLst/>
                        <a:latin typeface="Calibri"/>
                      </a:endParaRPr>
                    </a:p>
                  </a:txBody>
                  <a:tcPr marL="0" marR="0" marT="0" marB="0" anchor="ctr"/>
                </a:tc>
              </a:tr>
              <a:tr h="202166">
                <a:tc>
                  <a:txBody>
                    <a:bodyPr/>
                    <a:lstStyle/>
                    <a:p>
                      <a:pPr algn="l" fontAlgn="b"/>
                      <a:r>
                        <a:rPr lang="en-GB" sz="1100" u="none" strike="noStrike" dirty="0" err="1">
                          <a:effectLst/>
                        </a:rPr>
                        <a:t>Nbr</a:t>
                      </a:r>
                      <a:r>
                        <a:rPr lang="en-GB" sz="1100" u="none" strike="noStrike" dirty="0">
                          <a:effectLst/>
                        </a:rPr>
                        <a:t>. of observations</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a:effectLst/>
                        </a:rPr>
                        <a:t>6</a:t>
                      </a:r>
                      <a:endParaRPr lang="en-GB" sz="1100" b="0" i="0" u="none" strike="noStrike">
                        <a:solidFill>
                          <a:srgbClr val="000000"/>
                        </a:solidFill>
                        <a:effectLst/>
                        <a:latin typeface="Calibri"/>
                      </a:endParaRPr>
                    </a:p>
                  </a:txBody>
                  <a:tcPr marL="0" marR="0" marT="0" marB="0" anchor="b"/>
                </a:tc>
              </a:tr>
              <a:tr h="202166">
                <a:tc>
                  <a:txBody>
                    <a:bodyPr/>
                    <a:lstStyle/>
                    <a:p>
                      <a:pPr algn="l" fontAlgn="b"/>
                      <a:r>
                        <a:rPr lang="en-GB" sz="1100" u="none" strike="noStrike" dirty="0">
                          <a:effectLst/>
                        </a:rPr>
                        <a:t>Minimum</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dirty="0" smtClean="0">
                          <a:effectLst/>
                        </a:rPr>
                        <a:t>8,000</a:t>
                      </a:r>
                      <a:endParaRPr lang="en-GB" sz="1100" b="0" i="0" u="none" strike="noStrike" dirty="0">
                        <a:solidFill>
                          <a:srgbClr val="000000"/>
                        </a:solidFill>
                        <a:effectLst/>
                        <a:latin typeface="Calibri"/>
                      </a:endParaRPr>
                    </a:p>
                  </a:txBody>
                  <a:tcPr marL="0" marR="0" marT="0" marB="0" anchor="b"/>
                </a:tc>
              </a:tr>
              <a:tr h="202166">
                <a:tc>
                  <a:txBody>
                    <a:bodyPr/>
                    <a:lstStyle/>
                    <a:p>
                      <a:pPr algn="l" fontAlgn="b"/>
                      <a:r>
                        <a:rPr lang="en-GB" sz="1100" u="none" strike="noStrike" dirty="0">
                          <a:effectLst/>
                        </a:rPr>
                        <a:t>Maximum</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a:effectLst/>
                        </a:rPr>
                        <a:t>15,000</a:t>
                      </a:r>
                      <a:endParaRPr lang="en-GB" sz="1100" b="0" i="0" u="none" strike="noStrike">
                        <a:solidFill>
                          <a:srgbClr val="000000"/>
                        </a:solidFill>
                        <a:effectLst/>
                        <a:latin typeface="Calibri"/>
                      </a:endParaRPr>
                    </a:p>
                  </a:txBody>
                  <a:tcPr marL="0" marR="0" marT="0" marB="0" anchor="b"/>
                </a:tc>
              </a:tr>
              <a:tr h="202166">
                <a:tc>
                  <a:txBody>
                    <a:bodyPr/>
                    <a:lstStyle/>
                    <a:p>
                      <a:pPr algn="l" fontAlgn="b"/>
                      <a:r>
                        <a:rPr lang="en-GB" sz="1100" u="none" strike="noStrike" dirty="0">
                          <a:effectLst/>
                        </a:rPr>
                        <a:t>1st Quartile</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a:effectLst/>
                        </a:rPr>
                        <a:t>9,250</a:t>
                      </a:r>
                      <a:endParaRPr lang="en-GB" sz="1100" b="0" i="0" u="none" strike="noStrike">
                        <a:solidFill>
                          <a:srgbClr val="000000"/>
                        </a:solidFill>
                        <a:effectLst/>
                        <a:latin typeface="Calibri"/>
                      </a:endParaRPr>
                    </a:p>
                  </a:txBody>
                  <a:tcPr marL="0" marR="0" marT="0" marB="0" anchor="b"/>
                </a:tc>
              </a:tr>
              <a:tr h="202166">
                <a:tc>
                  <a:txBody>
                    <a:bodyPr/>
                    <a:lstStyle/>
                    <a:p>
                      <a:pPr algn="l" fontAlgn="b"/>
                      <a:r>
                        <a:rPr lang="en-GB" sz="1100" u="none" strike="noStrike" dirty="0">
                          <a:effectLst/>
                        </a:rPr>
                        <a:t>Median</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a:effectLst/>
                        </a:rPr>
                        <a:t>11,000</a:t>
                      </a:r>
                      <a:endParaRPr lang="en-GB" sz="1100" b="0" i="0" u="none" strike="noStrike">
                        <a:solidFill>
                          <a:srgbClr val="000000"/>
                        </a:solidFill>
                        <a:effectLst/>
                        <a:latin typeface="Calibri"/>
                      </a:endParaRPr>
                    </a:p>
                  </a:txBody>
                  <a:tcPr marL="0" marR="0" marT="0" marB="0" anchor="b"/>
                </a:tc>
              </a:tr>
              <a:tr h="202166">
                <a:tc>
                  <a:txBody>
                    <a:bodyPr/>
                    <a:lstStyle/>
                    <a:p>
                      <a:pPr algn="l" fontAlgn="b"/>
                      <a:r>
                        <a:rPr lang="en-GB" sz="1100" u="none" strike="noStrike" dirty="0">
                          <a:effectLst/>
                        </a:rPr>
                        <a:t>3rd Quartile</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a:effectLst/>
                        </a:rPr>
                        <a:t>13,500</a:t>
                      </a:r>
                      <a:endParaRPr lang="en-GB" sz="1100" b="0" i="0" u="none" strike="noStrike">
                        <a:solidFill>
                          <a:srgbClr val="000000"/>
                        </a:solidFill>
                        <a:effectLst/>
                        <a:latin typeface="Calibri"/>
                      </a:endParaRPr>
                    </a:p>
                  </a:txBody>
                  <a:tcPr marL="0" marR="0" marT="0" marB="0" anchor="b"/>
                </a:tc>
              </a:tr>
              <a:tr h="202166">
                <a:tc>
                  <a:txBody>
                    <a:bodyPr/>
                    <a:lstStyle/>
                    <a:p>
                      <a:pPr algn="l" fontAlgn="b"/>
                      <a:r>
                        <a:rPr lang="en-GB" sz="1100" u="none" strike="noStrike" dirty="0">
                          <a:effectLst/>
                        </a:rPr>
                        <a:t>Mean</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a:effectLst/>
                        </a:rPr>
                        <a:t>11,333</a:t>
                      </a:r>
                      <a:endParaRPr lang="en-GB" sz="1100" b="0" i="0" u="none" strike="noStrike">
                        <a:solidFill>
                          <a:srgbClr val="000000"/>
                        </a:solidFill>
                        <a:effectLst/>
                        <a:latin typeface="Calibri"/>
                      </a:endParaRPr>
                    </a:p>
                  </a:txBody>
                  <a:tcPr marL="0" marR="0" marT="0" marB="0" anchor="b"/>
                </a:tc>
              </a:tr>
              <a:tr h="202166">
                <a:tc>
                  <a:txBody>
                    <a:bodyPr/>
                    <a:lstStyle/>
                    <a:p>
                      <a:pPr algn="l" fontAlgn="b"/>
                      <a:r>
                        <a:rPr lang="en-GB" sz="1100" u="none" strike="noStrike" dirty="0">
                          <a:effectLst/>
                        </a:rPr>
                        <a:t>Variance</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a:effectLst/>
                        </a:rPr>
                        <a:t>7,867</a:t>
                      </a:r>
                      <a:endParaRPr lang="en-GB" sz="1100" b="0" i="0" u="none" strike="noStrike">
                        <a:solidFill>
                          <a:srgbClr val="000000"/>
                        </a:solidFill>
                        <a:effectLst/>
                        <a:latin typeface="Calibri"/>
                      </a:endParaRPr>
                    </a:p>
                  </a:txBody>
                  <a:tcPr marL="0" marR="0" marT="0" marB="0" anchor="b"/>
                </a:tc>
              </a:tr>
              <a:tr h="202166">
                <a:tc>
                  <a:txBody>
                    <a:bodyPr/>
                    <a:lstStyle/>
                    <a:p>
                      <a:pPr algn="l" fontAlgn="b"/>
                      <a:r>
                        <a:rPr lang="en-GB" sz="1100" u="none" strike="noStrike" dirty="0">
                          <a:effectLst/>
                        </a:rPr>
                        <a:t>Standard deviation</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a:effectLst/>
                        </a:rPr>
                        <a:t>2,805</a:t>
                      </a:r>
                      <a:endParaRPr lang="en-GB" sz="1100" b="0" i="0" u="none" strike="noStrike">
                        <a:solidFill>
                          <a:srgbClr val="000000"/>
                        </a:solidFill>
                        <a:effectLst/>
                        <a:latin typeface="Calibri"/>
                      </a:endParaRPr>
                    </a:p>
                  </a:txBody>
                  <a:tcPr marL="0" marR="0" marT="0" marB="0" anchor="b"/>
                </a:tc>
              </a:tr>
              <a:tr h="196730">
                <a:tc>
                  <a:txBody>
                    <a:bodyPr/>
                    <a:lstStyle/>
                    <a:p>
                      <a:pPr algn="l" fontAlgn="b"/>
                      <a:r>
                        <a:rPr lang="en-GB" sz="1100" u="none" strike="noStrike" dirty="0">
                          <a:effectLst/>
                        </a:rPr>
                        <a:t>Variation coefficient</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dirty="0">
                          <a:effectLst/>
                        </a:rPr>
                        <a:t>0,226</a:t>
                      </a:r>
                      <a:endParaRPr lang="en-GB" sz="1100" b="0" i="0" u="none" strike="noStrike" dirty="0">
                        <a:solidFill>
                          <a:srgbClr val="000000"/>
                        </a:solidFill>
                        <a:effectLst/>
                        <a:latin typeface="Calibri"/>
                      </a:endParaRPr>
                    </a:p>
                  </a:txBody>
                  <a:tcPr marL="0" marR="0" marT="0" marB="0" anchor="b"/>
                </a:tc>
              </a:tr>
            </a:tbl>
          </a:graphicData>
        </a:graphic>
      </p:graphicFrame>
    </p:spTree>
    <p:extLst>
      <p:ext uri="{BB962C8B-B14F-4D97-AF65-F5344CB8AC3E}">
        <p14:creationId xmlns:p14="http://schemas.microsoft.com/office/powerpoint/2010/main" val="123352329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Friedman Test</a:t>
            </a:r>
            <a:endParaRPr lang="en-GB" dirty="0"/>
          </a:p>
        </p:txBody>
      </p:sp>
      <p:sp>
        <p:nvSpPr>
          <p:cNvPr id="3" name="Espace réservé du contenu 2"/>
          <p:cNvSpPr>
            <a:spLocks noGrp="1"/>
          </p:cNvSpPr>
          <p:nvPr>
            <p:ph idx="1"/>
          </p:nvPr>
        </p:nvSpPr>
        <p:spPr/>
        <p:txBody>
          <a:bodyPr>
            <a:normAutofit/>
          </a:bodyPr>
          <a:lstStyle/>
          <a:p>
            <a:r>
              <a:rPr lang="fr-FR" dirty="0" err="1" smtClean="0"/>
              <a:t>We</a:t>
            </a:r>
            <a:r>
              <a:rPr lang="fr-FR" dirty="0" smtClean="0"/>
              <a:t> </a:t>
            </a:r>
            <a:r>
              <a:rPr lang="fr-FR" dirty="0" err="1" smtClean="0"/>
              <a:t>used</a:t>
            </a:r>
            <a:r>
              <a:rPr lang="fr-FR" dirty="0" smtClean="0"/>
              <a:t> the </a:t>
            </a:r>
            <a:r>
              <a:rPr lang="fr-FR" dirty="0" err="1" smtClean="0"/>
              <a:t>same</a:t>
            </a:r>
            <a:r>
              <a:rPr lang="fr-FR" dirty="0" smtClean="0"/>
              <a:t> data as </a:t>
            </a:r>
            <a:r>
              <a:rPr lang="fr-FR" dirty="0" err="1" smtClean="0"/>
              <a:t>before</a:t>
            </a:r>
            <a:r>
              <a:rPr lang="fr-FR" dirty="0" smtClean="0"/>
              <a:t> (2009-2015)</a:t>
            </a:r>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r>
              <a:rPr lang="fr-FR" dirty="0" err="1" smtClean="0"/>
              <a:t>Here</a:t>
            </a:r>
            <a:r>
              <a:rPr lang="fr-FR" dirty="0" smtClean="0"/>
              <a:t> the p-value </a:t>
            </a:r>
            <a:r>
              <a:rPr lang="fr-FR" dirty="0" err="1" smtClean="0"/>
              <a:t>is</a:t>
            </a:r>
            <a:r>
              <a:rPr lang="fr-FR" dirty="0" smtClean="0"/>
              <a:t> </a:t>
            </a:r>
            <a:r>
              <a:rPr lang="fr-FR" dirty="0" err="1" smtClean="0"/>
              <a:t>lower</a:t>
            </a:r>
            <a:r>
              <a:rPr lang="fr-FR" dirty="0" smtClean="0"/>
              <a:t> </a:t>
            </a:r>
            <a:r>
              <a:rPr lang="fr-FR" dirty="0" err="1" smtClean="0"/>
              <a:t>than</a:t>
            </a:r>
            <a:r>
              <a:rPr lang="fr-FR" dirty="0" smtClean="0"/>
              <a:t> the alpha </a:t>
            </a:r>
            <a:r>
              <a:rPr lang="fr-FR" dirty="0" err="1" smtClean="0"/>
              <a:t>then</a:t>
            </a:r>
            <a:r>
              <a:rPr lang="fr-FR" dirty="0" smtClean="0"/>
              <a:t> one </a:t>
            </a:r>
            <a:r>
              <a:rPr lang="fr-FR" dirty="0" err="1" smtClean="0"/>
              <a:t>can</a:t>
            </a:r>
            <a:r>
              <a:rPr lang="fr-FR" dirty="0" smtClean="0"/>
              <a:t> </a:t>
            </a:r>
            <a:r>
              <a:rPr lang="fr-FR" dirty="0" err="1" smtClean="0"/>
              <a:t>reject</a:t>
            </a:r>
            <a:r>
              <a:rPr lang="fr-FR" dirty="0" smtClean="0"/>
              <a:t> the </a:t>
            </a:r>
            <a:r>
              <a:rPr lang="fr-FR" dirty="0" err="1" smtClean="0"/>
              <a:t>null</a:t>
            </a:r>
            <a:r>
              <a:rPr lang="fr-FR" dirty="0" smtClean="0"/>
              <a:t> </a:t>
            </a:r>
            <a:r>
              <a:rPr lang="fr-FR" dirty="0" err="1" smtClean="0"/>
              <a:t>hypothesis</a:t>
            </a:r>
            <a:r>
              <a:rPr lang="fr-FR" dirty="0" smtClean="0"/>
              <a:t>.</a:t>
            </a:r>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140</a:t>
            </a:fld>
            <a:endParaRPr lang="fr-FR"/>
          </a:p>
        </p:txBody>
      </p:sp>
      <p:pic>
        <p:nvPicPr>
          <p:cNvPr id="583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348879"/>
            <a:ext cx="7920880" cy="3031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210758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Spearman Rank </a:t>
            </a:r>
            <a:r>
              <a:rPr lang="fr-FR" dirty="0" err="1" smtClean="0"/>
              <a:t>Correlation</a:t>
            </a:r>
            <a:endParaRPr lang="en-GB" dirty="0"/>
          </a:p>
        </p:txBody>
      </p:sp>
      <p:sp>
        <p:nvSpPr>
          <p:cNvPr id="3" name="Espace réservé du contenu 2"/>
          <p:cNvSpPr>
            <a:spLocks noGrp="1"/>
          </p:cNvSpPr>
          <p:nvPr>
            <p:ph idx="1"/>
          </p:nvPr>
        </p:nvSpPr>
        <p:spPr/>
        <p:txBody>
          <a:bodyPr>
            <a:normAutofit lnSpcReduction="10000"/>
          </a:bodyPr>
          <a:lstStyle/>
          <a:p>
            <a:r>
              <a:rPr lang="en-GB" dirty="0"/>
              <a:t>The Spearman Rank Order Correlation coefficient, </a:t>
            </a:r>
            <a:r>
              <a:rPr lang="en-GB" i="1" dirty="0" err="1"/>
              <a:t>rs</a:t>
            </a:r>
            <a:r>
              <a:rPr lang="en-GB" dirty="0"/>
              <a:t>, is </a:t>
            </a:r>
            <a:r>
              <a:rPr lang="en-GB" dirty="0" smtClean="0"/>
              <a:t>a non-parametric </a:t>
            </a:r>
            <a:r>
              <a:rPr lang="en-GB" dirty="0"/>
              <a:t>measure of the strength and direction </a:t>
            </a:r>
            <a:r>
              <a:rPr lang="en-GB" dirty="0" smtClean="0"/>
              <a:t>of linear association </a:t>
            </a:r>
            <a:r>
              <a:rPr lang="en-GB" dirty="0"/>
              <a:t>that exists between two </a:t>
            </a:r>
            <a:r>
              <a:rPr lang="en-GB" dirty="0" smtClean="0"/>
              <a:t>variables measured </a:t>
            </a:r>
            <a:r>
              <a:rPr lang="en-GB" dirty="0"/>
              <a:t>on at least an ordinal </a:t>
            </a:r>
            <a:r>
              <a:rPr lang="en-GB" dirty="0" smtClean="0"/>
              <a:t>scale.</a:t>
            </a:r>
            <a:r>
              <a:rPr lang="en-GB" dirty="0"/>
              <a:t> </a:t>
            </a:r>
            <a:endParaRPr lang="en-GB" dirty="0" smtClean="0"/>
          </a:p>
          <a:p>
            <a:endParaRPr lang="en-GB" dirty="0"/>
          </a:p>
          <a:p>
            <a:r>
              <a:rPr lang="en-GB" dirty="0" smtClean="0"/>
              <a:t>The </a:t>
            </a:r>
            <a:r>
              <a:rPr lang="en-GB" dirty="0"/>
              <a:t>test is used for either ordinal variables or for </a:t>
            </a:r>
            <a:r>
              <a:rPr lang="en-GB" dirty="0" smtClean="0"/>
              <a:t>interval data </a:t>
            </a:r>
            <a:r>
              <a:rPr lang="en-GB" dirty="0"/>
              <a:t>that has failed the assumptions necessary </a:t>
            </a:r>
            <a:r>
              <a:rPr lang="en-GB" dirty="0" smtClean="0"/>
              <a:t>for conducting </a:t>
            </a:r>
            <a:r>
              <a:rPr lang="en-GB" dirty="0"/>
              <a:t>the Pearson's product-moment correlation</a:t>
            </a:r>
          </a:p>
          <a:p>
            <a:r>
              <a:rPr lang="en-GB" dirty="0"/>
              <a:t> Assumptions:</a:t>
            </a:r>
          </a:p>
          <a:p>
            <a:pPr marL="1005840" lvl="2" indent="-457200">
              <a:buFont typeface="+mj-lt"/>
              <a:buAutoNum type="arabicPeriod"/>
            </a:pPr>
            <a:r>
              <a:rPr lang="en-GB" dirty="0" smtClean="0"/>
              <a:t>Variables </a:t>
            </a:r>
            <a:r>
              <a:rPr lang="en-GB" dirty="0"/>
              <a:t>are measured on an ordinal, interval, or ratio </a:t>
            </a:r>
            <a:r>
              <a:rPr lang="en-GB" dirty="0" smtClean="0"/>
              <a:t>scale </a:t>
            </a:r>
          </a:p>
          <a:p>
            <a:pPr marL="1005840" lvl="2" indent="-457200">
              <a:buFont typeface="+mj-lt"/>
              <a:buAutoNum type="arabicPeriod"/>
            </a:pPr>
            <a:r>
              <a:rPr lang="en-GB" dirty="0" smtClean="0"/>
              <a:t>Variables </a:t>
            </a:r>
            <a:r>
              <a:rPr lang="en-GB" dirty="0"/>
              <a:t>do not need to be normally </a:t>
            </a:r>
            <a:r>
              <a:rPr lang="en-GB" dirty="0" smtClean="0"/>
              <a:t>distributed</a:t>
            </a:r>
          </a:p>
          <a:p>
            <a:pPr marL="1005840" lvl="2" indent="-457200">
              <a:buFont typeface="+mj-lt"/>
              <a:buAutoNum type="arabicPeriod"/>
            </a:pPr>
            <a:r>
              <a:rPr lang="en-GB" dirty="0" smtClean="0"/>
              <a:t>There </a:t>
            </a:r>
            <a:r>
              <a:rPr lang="en-GB" dirty="0"/>
              <a:t>is a linear relationship between the two </a:t>
            </a:r>
            <a:r>
              <a:rPr lang="en-GB" dirty="0" smtClean="0"/>
              <a:t>variables</a:t>
            </a:r>
          </a:p>
          <a:p>
            <a:pPr marL="1005840" lvl="2" indent="-457200">
              <a:buFont typeface="+mj-lt"/>
              <a:buAutoNum type="arabicPeriod"/>
            </a:pPr>
            <a:r>
              <a:rPr lang="en-GB" dirty="0" smtClean="0"/>
              <a:t>This </a:t>
            </a:r>
            <a:r>
              <a:rPr lang="en-GB" dirty="0"/>
              <a:t>type of correlation is not very sensitive to outliers</a:t>
            </a:r>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141</a:t>
            </a:fld>
            <a:endParaRPr lang="fr-FR"/>
          </a:p>
        </p:txBody>
      </p:sp>
    </p:spTree>
    <p:extLst>
      <p:ext uri="{BB962C8B-B14F-4D97-AF65-F5344CB8AC3E}">
        <p14:creationId xmlns:p14="http://schemas.microsoft.com/office/powerpoint/2010/main" val="413669635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XL-STAT</a:t>
            </a:r>
            <a:r>
              <a:rPr lang="fr-FR" smtClean="0"/>
              <a:t>: Nonparametric </a:t>
            </a:r>
            <a:r>
              <a:rPr lang="fr-FR" dirty="0" smtClean="0"/>
              <a:t>Tests (1/2)</a:t>
            </a:r>
            <a:endParaRPr lang="en-GB" dirty="0"/>
          </a:p>
        </p:txBody>
      </p:sp>
      <p:sp>
        <p:nvSpPr>
          <p:cNvPr id="3" name="Espace réservé du contenu 2"/>
          <p:cNvSpPr>
            <a:spLocks noGrp="1"/>
          </p:cNvSpPr>
          <p:nvPr>
            <p:ph idx="1"/>
          </p:nvPr>
        </p:nvSpPr>
        <p:spPr/>
        <p:txBody>
          <a:bodyPr>
            <a:normAutofit fontScale="92500" lnSpcReduction="20000"/>
          </a:bodyPr>
          <a:lstStyle/>
          <a:p>
            <a:r>
              <a:rPr lang="fr-FR" dirty="0"/>
              <a:t>Go in </a:t>
            </a:r>
            <a:r>
              <a:rPr lang="fr-FR" dirty="0">
                <a:solidFill>
                  <a:srgbClr val="00B050"/>
                </a:solidFill>
              </a:rPr>
              <a:t>XLSTAT </a:t>
            </a:r>
            <a:r>
              <a:rPr lang="fr-FR" dirty="0" smtClean="0">
                <a:solidFill>
                  <a:srgbClr val="00B050"/>
                </a:solidFill>
                <a:sym typeface="Wingdings" panose="05000000000000000000" pitchFamily="2" charset="2"/>
              </a:rPr>
              <a:t>Non </a:t>
            </a:r>
            <a:r>
              <a:rPr lang="fr-FR" dirty="0" err="1" smtClean="0">
                <a:solidFill>
                  <a:srgbClr val="00B050"/>
                </a:solidFill>
                <a:sym typeface="Wingdings" panose="05000000000000000000" pitchFamily="2" charset="2"/>
              </a:rPr>
              <a:t>Parametric</a:t>
            </a:r>
            <a:r>
              <a:rPr lang="fr-FR" dirty="0" smtClean="0">
                <a:solidFill>
                  <a:srgbClr val="00B050"/>
                </a:solidFill>
                <a:sym typeface="Wingdings" panose="05000000000000000000" pitchFamily="2" charset="2"/>
              </a:rPr>
              <a:t> </a:t>
            </a:r>
            <a:r>
              <a:rPr lang="fr-FR" dirty="0" err="1" smtClean="0">
                <a:solidFill>
                  <a:srgbClr val="00B050"/>
                </a:solidFill>
                <a:sym typeface="Wingdings" panose="05000000000000000000" pitchFamily="2" charset="2"/>
              </a:rPr>
              <a:t>TestsComparison</a:t>
            </a:r>
            <a:r>
              <a:rPr lang="fr-FR" dirty="0" smtClean="0">
                <a:solidFill>
                  <a:srgbClr val="00B050"/>
                </a:solidFill>
                <a:sym typeface="Wingdings" panose="05000000000000000000" pitchFamily="2" charset="2"/>
              </a:rPr>
              <a:t> of </a:t>
            </a:r>
            <a:r>
              <a:rPr lang="fr-FR" dirty="0" err="1" smtClean="0">
                <a:solidFill>
                  <a:srgbClr val="00B050"/>
                </a:solidFill>
                <a:sym typeface="Wingdings" panose="05000000000000000000" pitchFamily="2" charset="2"/>
              </a:rPr>
              <a:t>Two</a:t>
            </a:r>
            <a:r>
              <a:rPr lang="fr-FR" dirty="0" smtClean="0">
                <a:solidFill>
                  <a:srgbClr val="00B050"/>
                </a:solidFill>
                <a:sym typeface="Wingdings" panose="05000000000000000000" pitchFamily="2" charset="2"/>
              </a:rPr>
              <a:t> </a:t>
            </a:r>
            <a:r>
              <a:rPr lang="fr-FR" dirty="0" err="1" smtClean="0">
                <a:solidFill>
                  <a:srgbClr val="00B050"/>
                </a:solidFill>
                <a:sym typeface="Wingdings" panose="05000000000000000000" pitchFamily="2" charset="2"/>
              </a:rPr>
              <a:t>samples</a:t>
            </a:r>
            <a:endParaRPr lang="fr-FR" dirty="0" smtClean="0">
              <a:solidFill>
                <a:srgbClr val="00B050"/>
              </a:solidFill>
              <a:sym typeface="Wingdings" panose="05000000000000000000" pitchFamily="2" charset="2"/>
            </a:endParaRPr>
          </a:p>
          <a:p>
            <a:pPr lvl="1"/>
            <a:r>
              <a:rPr lang="fr-FR" b="1" dirty="0" smtClean="0">
                <a:sym typeface="Wingdings" panose="05000000000000000000" pitchFamily="2" charset="2"/>
              </a:rPr>
              <a:t>Or</a:t>
            </a:r>
            <a:r>
              <a:rPr lang="fr-FR" b="1" dirty="0" smtClean="0">
                <a:solidFill>
                  <a:srgbClr val="00B050"/>
                </a:solidFill>
                <a:sym typeface="Wingdings" panose="05000000000000000000" pitchFamily="2" charset="2"/>
              </a:rPr>
              <a:t>  </a:t>
            </a:r>
            <a:r>
              <a:rPr lang="fr-FR" dirty="0">
                <a:solidFill>
                  <a:srgbClr val="00B050"/>
                </a:solidFill>
              </a:rPr>
              <a:t>XLSTAT </a:t>
            </a:r>
            <a:r>
              <a:rPr lang="fr-FR" dirty="0">
                <a:solidFill>
                  <a:srgbClr val="00B050"/>
                </a:solidFill>
                <a:sym typeface="Wingdings" panose="05000000000000000000" pitchFamily="2" charset="2"/>
              </a:rPr>
              <a:t>Non </a:t>
            </a:r>
            <a:r>
              <a:rPr lang="fr-FR" dirty="0" err="1">
                <a:solidFill>
                  <a:srgbClr val="00B050"/>
                </a:solidFill>
                <a:sym typeface="Wingdings" panose="05000000000000000000" pitchFamily="2" charset="2"/>
              </a:rPr>
              <a:t>Parametric</a:t>
            </a:r>
            <a:r>
              <a:rPr lang="fr-FR" dirty="0">
                <a:solidFill>
                  <a:srgbClr val="00B050"/>
                </a:solidFill>
                <a:sym typeface="Wingdings" panose="05000000000000000000" pitchFamily="2" charset="2"/>
              </a:rPr>
              <a:t> </a:t>
            </a:r>
            <a:r>
              <a:rPr lang="fr-FR" dirty="0" err="1">
                <a:solidFill>
                  <a:srgbClr val="00B050"/>
                </a:solidFill>
                <a:sym typeface="Wingdings" panose="05000000000000000000" pitchFamily="2" charset="2"/>
              </a:rPr>
              <a:t>TestsComparison</a:t>
            </a:r>
            <a:r>
              <a:rPr lang="fr-FR" dirty="0">
                <a:solidFill>
                  <a:srgbClr val="00B050"/>
                </a:solidFill>
                <a:sym typeface="Wingdings" panose="05000000000000000000" pitchFamily="2" charset="2"/>
              </a:rPr>
              <a:t> of </a:t>
            </a:r>
            <a:r>
              <a:rPr lang="fr-FR" dirty="0" smtClean="0">
                <a:solidFill>
                  <a:srgbClr val="00B050"/>
                </a:solidFill>
                <a:sym typeface="Wingdings" panose="05000000000000000000" pitchFamily="2" charset="2"/>
              </a:rPr>
              <a:t>k </a:t>
            </a:r>
            <a:r>
              <a:rPr lang="fr-FR" dirty="0" err="1">
                <a:solidFill>
                  <a:srgbClr val="00B050"/>
                </a:solidFill>
                <a:sym typeface="Wingdings" panose="05000000000000000000" pitchFamily="2" charset="2"/>
              </a:rPr>
              <a:t>samples</a:t>
            </a:r>
            <a:endParaRPr lang="fr-FR" dirty="0">
              <a:solidFill>
                <a:srgbClr val="00B050"/>
              </a:solidFill>
              <a:sym typeface="Wingdings" panose="05000000000000000000" pitchFamily="2" charset="2"/>
            </a:endParaRPr>
          </a:p>
          <a:p>
            <a:pPr lvl="1"/>
            <a:endParaRPr lang="fr-FR" b="1" dirty="0">
              <a:sym typeface="Wingdings" panose="05000000000000000000" pitchFamily="2" charset="2"/>
            </a:endParaRPr>
          </a:p>
          <a:p>
            <a:r>
              <a:rPr lang="fr-FR" dirty="0">
                <a:sym typeface="Wingdings" panose="05000000000000000000" pitchFamily="2" charset="2"/>
              </a:rPr>
              <a:t>For </a:t>
            </a:r>
            <a:r>
              <a:rPr lang="fr-FR" dirty="0" err="1">
                <a:sym typeface="Wingdings" panose="05000000000000000000" pitchFamily="2" charset="2"/>
              </a:rPr>
              <a:t>every</a:t>
            </a:r>
            <a:r>
              <a:rPr lang="fr-FR" dirty="0">
                <a:sym typeface="Wingdings" panose="05000000000000000000" pitchFamily="2" charset="2"/>
              </a:rPr>
              <a:t> </a:t>
            </a:r>
            <a:r>
              <a:rPr lang="fr-FR" dirty="0" err="1" smtClean="0">
                <a:sym typeface="Wingdings" panose="05000000000000000000" pitchFamily="2" charset="2"/>
              </a:rPr>
              <a:t>Nonparametric</a:t>
            </a:r>
            <a:r>
              <a:rPr lang="fr-FR" dirty="0" smtClean="0">
                <a:sym typeface="Wingdings" panose="05000000000000000000" pitchFamily="2" charset="2"/>
              </a:rPr>
              <a:t> </a:t>
            </a:r>
            <a:r>
              <a:rPr lang="fr-FR" dirty="0">
                <a:sym typeface="Wingdings" panose="05000000000000000000" pitchFamily="2" charset="2"/>
              </a:rPr>
              <a:t>tests:</a:t>
            </a:r>
          </a:p>
          <a:p>
            <a:pPr lvl="1"/>
            <a:r>
              <a:rPr lang="fr-FR" dirty="0">
                <a:sym typeface="Wingdings" panose="05000000000000000000" pitchFamily="2" charset="2"/>
              </a:rPr>
              <a:t>In  « General »  Tab :Select </a:t>
            </a:r>
            <a:r>
              <a:rPr lang="fr-FR" dirty="0" err="1">
                <a:sym typeface="Wingdings" panose="05000000000000000000" pitchFamily="2" charset="2"/>
              </a:rPr>
              <a:t>your</a:t>
            </a:r>
            <a:r>
              <a:rPr lang="fr-FR" dirty="0">
                <a:sym typeface="Wingdings" panose="05000000000000000000" pitchFamily="2" charset="2"/>
              </a:rPr>
              <a:t> data on « </a:t>
            </a:r>
            <a:r>
              <a:rPr lang="fr-FR" dirty="0" err="1">
                <a:sym typeface="Wingdings" panose="05000000000000000000" pitchFamily="2" charset="2"/>
              </a:rPr>
              <a:t>Sample</a:t>
            </a:r>
            <a:r>
              <a:rPr lang="fr-FR" dirty="0">
                <a:sym typeface="Wingdings" panose="05000000000000000000" pitchFamily="2" charset="2"/>
              </a:rPr>
              <a:t>» </a:t>
            </a:r>
          </a:p>
          <a:p>
            <a:pPr lvl="1"/>
            <a:r>
              <a:rPr lang="fr-FR" dirty="0">
                <a:sym typeface="Wingdings" panose="05000000000000000000" pitchFamily="2" charset="2"/>
              </a:rPr>
              <a:t>Select the format of </a:t>
            </a:r>
            <a:r>
              <a:rPr lang="fr-FR" dirty="0" err="1">
                <a:sym typeface="Wingdings" panose="05000000000000000000" pitchFamily="2" charset="2"/>
              </a:rPr>
              <a:t>your</a:t>
            </a:r>
            <a:r>
              <a:rPr lang="fr-FR" dirty="0">
                <a:sym typeface="Wingdings" panose="05000000000000000000" pitchFamily="2" charset="2"/>
              </a:rPr>
              <a:t> data.</a:t>
            </a:r>
          </a:p>
          <a:p>
            <a:pPr lvl="1"/>
            <a:r>
              <a:rPr lang="fr-FR" dirty="0">
                <a:sym typeface="Wingdings" panose="05000000000000000000" pitchFamily="2" charset="2"/>
              </a:rPr>
              <a:t>In Tests: select </a:t>
            </a:r>
            <a:r>
              <a:rPr lang="fr-FR" dirty="0" err="1">
                <a:sym typeface="Wingdings" panose="05000000000000000000" pitchFamily="2" charset="2"/>
              </a:rPr>
              <a:t>what</a:t>
            </a:r>
            <a:r>
              <a:rPr lang="fr-FR" dirty="0">
                <a:sym typeface="Wingdings" panose="05000000000000000000" pitchFamily="2" charset="2"/>
              </a:rPr>
              <a:t> tests fit </a:t>
            </a:r>
            <a:r>
              <a:rPr lang="fr-FR" dirty="0" err="1">
                <a:sym typeface="Wingdings" panose="05000000000000000000" pitchFamily="2" charset="2"/>
              </a:rPr>
              <a:t>you</a:t>
            </a:r>
            <a:endParaRPr lang="fr-FR" dirty="0">
              <a:sym typeface="Wingdings" panose="05000000000000000000" pitchFamily="2" charset="2"/>
            </a:endParaRPr>
          </a:p>
          <a:p>
            <a:pPr lvl="1"/>
            <a:r>
              <a:rPr lang="fr-FR" dirty="0">
                <a:sym typeface="Wingdings" panose="05000000000000000000" pitchFamily="2" charset="2"/>
              </a:rPr>
              <a:t>Select </a:t>
            </a:r>
            <a:r>
              <a:rPr lang="fr-FR" dirty="0" err="1">
                <a:sym typeface="Wingdings" panose="05000000000000000000" pitchFamily="2" charset="2"/>
              </a:rPr>
              <a:t>where</a:t>
            </a:r>
            <a:r>
              <a:rPr lang="fr-FR" dirty="0">
                <a:sym typeface="Wingdings" panose="05000000000000000000" pitchFamily="2" charset="2"/>
              </a:rPr>
              <a:t> </a:t>
            </a:r>
            <a:r>
              <a:rPr lang="fr-FR" dirty="0" err="1">
                <a:sym typeface="Wingdings" panose="05000000000000000000" pitchFamily="2" charset="2"/>
              </a:rPr>
              <a:t>you</a:t>
            </a:r>
            <a:r>
              <a:rPr lang="fr-FR" dirty="0">
                <a:sym typeface="Wingdings" panose="05000000000000000000" pitchFamily="2" charset="2"/>
              </a:rPr>
              <a:t> </a:t>
            </a:r>
            <a:r>
              <a:rPr lang="fr-FR" sz="2100" dirty="0" err="1">
                <a:sym typeface="Wingdings" panose="05000000000000000000" pitchFamily="2" charset="2"/>
              </a:rPr>
              <a:t>want</a:t>
            </a:r>
            <a:r>
              <a:rPr lang="fr-FR" sz="2100" dirty="0">
                <a:sym typeface="Wingdings" panose="05000000000000000000" pitchFamily="2" charset="2"/>
              </a:rPr>
              <a:t> the tests : Range, </a:t>
            </a:r>
            <a:r>
              <a:rPr lang="fr-FR" sz="2100" dirty="0" err="1">
                <a:sym typeface="Wingdings" panose="05000000000000000000" pitchFamily="2" charset="2"/>
              </a:rPr>
              <a:t>Sheet</a:t>
            </a:r>
            <a:r>
              <a:rPr lang="fr-FR" sz="2100" dirty="0">
                <a:sym typeface="Wingdings" panose="05000000000000000000" pitchFamily="2" charset="2"/>
              </a:rPr>
              <a:t> or </a:t>
            </a:r>
            <a:r>
              <a:rPr lang="fr-FR" sz="2100" dirty="0" err="1">
                <a:sym typeface="Wingdings" panose="05000000000000000000" pitchFamily="2" charset="2"/>
              </a:rPr>
              <a:t>workbook</a:t>
            </a:r>
            <a:r>
              <a:rPr lang="fr-FR" sz="2100" dirty="0">
                <a:sym typeface="Wingdings" panose="05000000000000000000" pitchFamily="2" charset="2"/>
              </a:rPr>
              <a:t> </a:t>
            </a:r>
          </a:p>
          <a:p>
            <a:endParaRPr lang="fr-FR" dirty="0">
              <a:sym typeface="Wingdings" panose="05000000000000000000" pitchFamily="2" charset="2"/>
            </a:endParaRPr>
          </a:p>
          <a:p>
            <a:pPr marL="182880" lvl="1"/>
            <a:r>
              <a:rPr lang="fr-FR" sz="2400" dirty="0">
                <a:sym typeface="Wingdings" panose="05000000000000000000" pitchFamily="2" charset="2"/>
              </a:rPr>
              <a:t>In  « Options »  Tab :</a:t>
            </a:r>
          </a:p>
          <a:p>
            <a:pPr lvl="1"/>
            <a:r>
              <a:rPr lang="fr-FR" dirty="0">
                <a:sym typeface="Wingdings" panose="05000000000000000000" pitchFamily="2" charset="2"/>
              </a:rPr>
              <a:t>Alternative </a:t>
            </a:r>
            <a:r>
              <a:rPr lang="fr-FR" dirty="0" err="1">
                <a:sym typeface="Wingdings" panose="05000000000000000000" pitchFamily="2" charset="2"/>
              </a:rPr>
              <a:t>Hypothesis</a:t>
            </a:r>
            <a:r>
              <a:rPr lang="fr-FR" dirty="0">
                <a:sym typeface="Wingdings" panose="05000000000000000000" pitchFamily="2" charset="2"/>
              </a:rPr>
              <a:t>: </a:t>
            </a:r>
            <a:r>
              <a:rPr lang="fr-FR" dirty="0" err="1">
                <a:sym typeface="Wingdings" panose="05000000000000000000" pitchFamily="2" charset="2"/>
              </a:rPr>
              <a:t>choose</a:t>
            </a:r>
            <a:r>
              <a:rPr lang="fr-FR" dirty="0">
                <a:sym typeface="Wingdings" panose="05000000000000000000" pitchFamily="2" charset="2"/>
              </a:rPr>
              <a:t> </a:t>
            </a:r>
            <a:r>
              <a:rPr lang="fr-FR" dirty="0" err="1">
                <a:sym typeface="Wingdings" panose="05000000000000000000" pitchFamily="2" charset="2"/>
              </a:rPr>
              <a:t>what</a:t>
            </a:r>
            <a:r>
              <a:rPr lang="fr-FR" dirty="0">
                <a:sym typeface="Wingdings" panose="05000000000000000000" pitchFamily="2" charset="2"/>
              </a:rPr>
              <a:t> </a:t>
            </a:r>
            <a:r>
              <a:rPr lang="fr-FR" dirty="0" err="1">
                <a:sym typeface="Wingdings" panose="05000000000000000000" pitchFamily="2" charset="2"/>
              </a:rPr>
              <a:t>fits</a:t>
            </a:r>
            <a:r>
              <a:rPr lang="fr-FR" dirty="0">
                <a:sym typeface="Wingdings" panose="05000000000000000000" pitchFamily="2" charset="2"/>
              </a:rPr>
              <a:t> </a:t>
            </a:r>
            <a:r>
              <a:rPr lang="fr-FR" dirty="0" err="1">
                <a:sym typeface="Wingdings" panose="05000000000000000000" pitchFamily="2" charset="2"/>
              </a:rPr>
              <a:t>you</a:t>
            </a:r>
            <a:r>
              <a:rPr lang="fr-FR" dirty="0" smtClean="0">
                <a:sym typeface="Wingdings" panose="05000000000000000000" pitchFamily="2" charset="2"/>
              </a:rPr>
              <a:t>. (</a:t>
            </a:r>
            <a:r>
              <a:rPr lang="fr-FR" dirty="0" err="1" smtClean="0">
                <a:sym typeface="Wingdings" panose="05000000000000000000" pitchFamily="2" charset="2"/>
              </a:rPr>
              <a:t>only</a:t>
            </a:r>
            <a:r>
              <a:rPr lang="fr-FR" dirty="0" smtClean="0">
                <a:sym typeface="Wingdings" panose="05000000000000000000" pitchFamily="2" charset="2"/>
              </a:rPr>
              <a:t> for </a:t>
            </a:r>
            <a:r>
              <a:rPr lang="fr-FR" dirty="0" err="1" smtClean="0">
                <a:sym typeface="Wingdings" panose="05000000000000000000" pitchFamily="2" charset="2"/>
              </a:rPr>
              <a:t>Comparison</a:t>
            </a:r>
            <a:r>
              <a:rPr lang="fr-FR" dirty="0" smtClean="0">
                <a:sym typeface="Wingdings" panose="05000000000000000000" pitchFamily="2" charset="2"/>
              </a:rPr>
              <a:t> for </a:t>
            </a:r>
            <a:r>
              <a:rPr lang="fr-FR" dirty="0" err="1" smtClean="0">
                <a:sym typeface="Wingdings" panose="05000000000000000000" pitchFamily="2" charset="2"/>
              </a:rPr>
              <a:t>two</a:t>
            </a:r>
            <a:r>
              <a:rPr lang="fr-FR" dirty="0" smtClean="0">
                <a:sym typeface="Wingdings" panose="05000000000000000000" pitchFamily="2" charset="2"/>
              </a:rPr>
              <a:t> distribution)</a:t>
            </a:r>
            <a:endParaRPr lang="fr-FR" dirty="0">
              <a:sym typeface="Wingdings" panose="05000000000000000000" pitchFamily="2" charset="2"/>
            </a:endParaRPr>
          </a:p>
          <a:p>
            <a:pPr lvl="1"/>
            <a:r>
              <a:rPr lang="fr-FR" dirty="0">
                <a:sym typeface="Wingdings" panose="05000000000000000000" pitchFamily="2" charset="2"/>
              </a:rPr>
              <a:t>The </a:t>
            </a:r>
            <a:r>
              <a:rPr lang="fr-FR" dirty="0" err="1">
                <a:sym typeface="Wingdings" panose="05000000000000000000" pitchFamily="2" charset="2"/>
              </a:rPr>
              <a:t>significance</a:t>
            </a:r>
            <a:r>
              <a:rPr lang="fr-FR" dirty="0">
                <a:sym typeface="Wingdings" panose="05000000000000000000" pitchFamily="2" charset="2"/>
              </a:rPr>
              <a:t> </a:t>
            </a:r>
            <a:r>
              <a:rPr lang="fr-FR" dirty="0" err="1">
                <a:sym typeface="Wingdings" panose="05000000000000000000" pitchFamily="2" charset="2"/>
              </a:rPr>
              <a:t>level</a:t>
            </a:r>
            <a:r>
              <a:rPr lang="fr-FR" dirty="0">
                <a:sym typeface="Wingdings" panose="05000000000000000000" pitchFamily="2" charset="2"/>
              </a:rPr>
              <a:t> </a:t>
            </a:r>
            <a:r>
              <a:rPr lang="fr-FR" dirty="0" err="1">
                <a:sym typeface="Wingdings" panose="05000000000000000000" pitchFamily="2" charset="2"/>
              </a:rPr>
              <a:t>is</a:t>
            </a:r>
            <a:r>
              <a:rPr lang="fr-FR" dirty="0">
                <a:sym typeface="Wingdings" panose="05000000000000000000" pitchFamily="2" charset="2"/>
              </a:rPr>
              <a:t> 5% </a:t>
            </a:r>
            <a:r>
              <a:rPr lang="fr-FR" dirty="0" err="1">
                <a:sym typeface="Wingdings" panose="05000000000000000000" pitchFamily="2" charset="2"/>
              </a:rPr>
              <a:t>most</a:t>
            </a:r>
            <a:r>
              <a:rPr lang="fr-FR" dirty="0">
                <a:sym typeface="Wingdings" panose="05000000000000000000" pitchFamily="2" charset="2"/>
              </a:rPr>
              <a:t> all the time.</a:t>
            </a:r>
          </a:p>
          <a:p>
            <a:pPr lvl="1"/>
            <a:r>
              <a:rPr lang="fr-FR" dirty="0">
                <a:sym typeface="Wingdings" panose="05000000000000000000" pitchFamily="2" charset="2"/>
              </a:rPr>
              <a:t>Check </a:t>
            </a:r>
            <a:r>
              <a:rPr lang="fr-FR" dirty="0" err="1">
                <a:sym typeface="Wingdings" panose="05000000000000000000" pitchFamily="2" charset="2"/>
              </a:rPr>
              <a:t>Asymptotic</a:t>
            </a:r>
            <a:r>
              <a:rPr lang="fr-FR" dirty="0">
                <a:sym typeface="Wingdings" panose="05000000000000000000" pitchFamily="2" charset="2"/>
              </a:rPr>
              <a:t> p-value</a:t>
            </a:r>
          </a:p>
          <a:p>
            <a:pPr marL="0" indent="0">
              <a:buNone/>
            </a:pPr>
            <a:endParaRPr lang="en-GB"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142</a:t>
            </a:fld>
            <a:endParaRPr lang="fr-FR"/>
          </a:p>
        </p:txBody>
      </p:sp>
    </p:spTree>
    <p:extLst>
      <p:ext uri="{BB962C8B-B14F-4D97-AF65-F5344CB8AC3E}">
        <p14:creationId xmlns:p14="http://schemas.microsoft.com/office/powerpoint/2010/main" val="233562881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XL-STAT: </a:t>
            </a:r>
            <a:r>
              <a:rPr lang="fr-FR" dirty="0" err="1" smtClean="0"/>
              <a:t>Nonparametric</a:t>
            </a:r>
            <a:r>
              <a:rPr lang="fr-FR" dirty="0" smtClean="0"/>
              <a:t> Tests (2/2)</a:t>
            </a:r>
            <a:endParaRPr lang="en-GB" dirty="0"/>
          </a:p>
        </p:txBody>
      </p:sp>
      <p:sp>
        <p:nvSpPr>
          <p:cNvPr id="3" name="Espace réservé du contenu 2"/>
          <p:cNvSpPr>
            <a:spLocks noGrp="1"/>
          </p:cNvSpPr>
          <p:nvPr>
            <p:ph idx="1"/>
          </p:nvPr>
        </p:nvSpPr>
        <p:spPr/>
        <p:txBody>
          <a:bodyPr/>
          <a:lstStyle/>
          <a:p>
            <a:pPr marL="285750" lvl="2">
              <a:buSzPct val="85000"/>
            </a:pPr>
            <a:r>
              <a:rPr lang="fr-FR" sz="2400" dirty="0">
                <a:sym typeface="Wingdings" panose="05000000000000000000" pitchFamily="2" charset="2"/>
              </a:rPr>
              <a:t>In « Outputs » Tab:</a:t>
            </a:r>
          </a:p>
          <a:p>
            <a:pPr marL="560070" lvl="3">
              <a:buSzPct val="85000"/>
            </a:pPr>
            <a:r>
              <a:rPr lang="fr-FR" sz="2400" dirty="0">
                <a:sym typeface="Wingdings" panose="05000000000000000000" pitchFamily="2" charset="2"/>
              </a:rPr>
              <a:t>As </a:t>
            </a:r>
            <a:r>
              <a:rPr lang="fr-FR" sz="2400" dirty="0" err="1">
                <a:sym typeface="Wingdings" panose="05000000000000000000" pitchFamily="2" charset="2"/>
              </a:rPr>
              <a:t>you</a:t>
            </a:r>
            <a:r>
              <a:rPr lang="fr-FR" sz="2400" dirty="0">
                <a:sym typeface="Wingdings" panose="05000000000000000000" pitchFamily="2" charset="2"/>
              </a:rPr>
              <a:t> </a:t>
            </a:r>
            <a:r>
              <a:rPr lang="fr-FR" sz="2400" dirty="0" err="1">
                <a:sym typeface="Wingdings" panose="05000000000000000000" pitchFamily="2" charset="2"/>
              </a:rPr>
              <a:t>can</a:t>
            </a:r>
            <a:r>
              <a:rPr lang="fr-FR" sz="2400" dirty="0">
                <a:sym typeface="Wingdings" panose="05000000000000000000" pitchFamily="2" charset="2"/>
              </a:rPr>
              <a:t> </a:t>
            </a:r>
            <a:r>
              <a:rPr lang="fr-FR" sz="2400" dirty="0" err="1">
                <a:sym typeface="Wingdings" panose="05000000000000000000" pitchFamily="2" charset="2"/>
              </a:rPr>
              <a:t>see</a:t>
            </a:r>
            <a:r>
              <a:rPr lang="fr-FR" sz="2400" dirty="0">
                <a:sym typeface="Wingdings" panose="05000000000000000000" pitchFamily="2" charset="2"/>
              </a:rPr>
              <a:t> </a:t>
            </a:r>
            <a:r>
              <a:rPr lang="fr-FR" sz="2400" dirty="0" err="1">
                <a:sym typeface="Wingdings" panose="05000000000000000000" pitchFamily="2" charset="2"/>
              </a:rPr>
              <a:t>you</a:t>
            </a:r>
            <a:r>
              <a:rPr lang="fr-FR" sz="2400" dirty="0">
                <a:sym typeface="Wingdings" panose="05000000000000000000" pitchFamily="2" charset="2"/>
              </a:rPr>
              <a:t> </a:t>
            </a:r>
            <a:r>
              <a:rPr lang="fr-FR" sz="2400" dirty="0" err="1">
                <a:sym typeface="Wingdings" panose="05000000000000000000" pitchFamily="2" charset="2"/>
              </a:rPr>
              <a:t>can</a:t>
            </a:r>
            <a:r>
              <a:rPr lang="fr-FR" sz="2400" dirty="0">
                <a:sym typeface="Wingdings" panose="05000000000000000000" pitchFamily="2" charset="2"/>
              </a:rPr>
              <a:t> have </a:t>
            </a:r>
            <a:r>
              <a:rPr lang="fr-FR" sz="2400" dirty="0" err="1">
                <a:sym typeface="Wingdings" panose="05000000000000000000" pitchFamily="2" charset="2"/>
              </a:rPr>
              <a:t>also</a:t>
            </a:r>
            <a:r>
              <a:rPr lang="fr-FR" sz="2400" dirty="0">
                <a:sym typeface="Wingdings" panose="05000000000000000000" pitchFamily="2" charset="2"/>
              </a:rPr>
              <a:t> the Descriptive </a:t>
            </a:r>
            <a:r>
              <a:rPr lang="fr-FR" sz="2400" dirty="0" err="1" smtClean="0">
                <a:sym typeface="Wingdings" panose="05000000000000000000" pitchFamily="2" charset="2"/>
              </a:rPr>
              <a:t>Statistics</a:t>
            </a:r>
            <a:endParaRPr lang="fr-FR" sz="2400" dirty="0">
              <a:sym typeface="Wingdings" panose="05000000000000000000" pitchFamily="2" charset="2"/>
            </a:endParaRPr>
          </a:p>
          <a:p>
            <a:pPr marL="560070" lvl="3">
              <a:buSzPct val="85000"/>
            </a:pPr>
            <a:endParaRPr lang="fr-FR" sz="2400" dirty="0" smtClean="0">
              <a:sym typeface="Wingdings" panose="05000000000000000000" pitchFamily="2" charset="2"/>
            </a:endParaRPr>
          </a:p>
          <a:p>
            <a:pPr marL="560070" lvl="3">
              <a:buSzPct val="85000"/>
            </a:pPr>
            <a:endParaRPr lang="fr-FR" dirty="0">
              <a:sym typeface="Wingdings" panose="05000000000000000000" pitchFamily="2" charset="2"/>
            </a:endParaRPr>
          </a:p>
          <a:p>
            <a:pPr marL="285750" lvl="2">
              <a:buSzPct val="85000"/>
            </a:pPr>
            <a:r>
              <a:rPr lang="fr-FR" sz="2400" dirty="0">
                <a:sym typeface="Wingdings" panose="05000000000000000000" pitchFamily="2" charset="2"/>
              </a:rPr>
              <a:t>In « Charts » Tab:</a:t>
            </a:r>
          </a:p>
          <a:p>
            <a:pPr marL="560070" lvl="3">
              <a:buSzPct val="85000"/>
            </a:pPr>
            <a:r>
              <a:rPr lang="fr-FR" sz="2400" dirty="0">
                <a:sym typeface="Wingdings" panose="05000000000000000000" pitchFamily="2" charset="2"/>
              </a:rPr>
              <a:t>You </a:t>
            </a:r>
            <a:r>
              <a:rPr lang="fr-FR" sz="2400" dirty="0" err="1">
                <a:sym typeface="Wingdings" panose="05000000000000000000" pitchFamily="2" charset="2"/>
              </a:rPr>
              <a:t>can</a:t>
            </a:r>
            <a:r>
              <a:rPr lang="fr-FR" sz="2400" dirty="0">
                <a:sym typeface="Wingdings" panose="05000000000000000000" pitchFamily="2" charset="2"/>
              </a:rPr>
              <a:t> select the </a:t>
            </a:r>
            <a:r>
              <a:rPr lang="fr-FR" sz="2400" dirty="0" err="1">
                <a:sym typeface="Wingdings" panose="05000000000000000000" pitchFamily="2" charset="2"/>
              </a:rPr>
              <a:t>kind</a:t>
            </a:r>
            <a:r>
              <a:rPr lang="fr-FR" sz="2400" dirty="0">
                <a:sym typeface="Wingdings" panose="05000000000000000000" pitchFamily="2" charset="2"/>
              </a:rPr>
              <a:t> of chart </a:t>
            </a:r>
            <a:r>
              <a:rPr lang="fr-FR" sz="2400" dirty="0" err="1">
                <a:sym typeface="Wingdings" panose="05000000000000000000" pitchFamily="2" charset="2"/>
              </a:rPr>
              <a:t>you</a:t>
            </a:r>
            <a:r>
              <a:rPr lang="fr-FR" sz="2400" dirty="0">
                <a:sym typeface="Wingdings" panose="05000000000000000000" pitchFamily="2" charset="2"/>
              </a:rPr>
              <a:t> </a:t>
            </a:r>
            <a:r>
              <a:rPr lang="fr-FR" sz="2400" dirty="0" err="1">
                <a:sym typeface="Wingdings" panose="05000000000000000000" pitchFamily="2" charset="2"/>
              </a:rPr>
              <a:t>want</a:t>
            </a:r>
            <a:r>
              <a:rPr lang="fr-FR" sz="2400" dirty="0">
                <a:sym typeface="Wingdings" panose="05000000000000000000" pitchFamily="2" charset="2"/>
              </a:rPr>
              <a:t>..</a:t>
            </a:r>
          </a:p>
          <a:p>
            <a:pPr marL="560070" lvl="3">
              <a:buSzPct val="85000"/>
            </a:pPr>
            <a:endParaRPr lang="fr-FR" sz="2400" dirty="0">
              <a:sym typeface="Wingdings" panose="05000000000000000000" pitchFamily="2" charset="2"/>
            </a:endParaRPr>
          </a:p>
          <a:p>
            <a:pPr marL="560070" lvl="3">
              <a:buSzPct val="85000"/>
            </a:pPr>
            <a:endParaRPr lang="fr-FR" dirty="0">
              <a:sym typeface="Wingdings" panose="05000000000000000000" pitchFamily="2" charset="2"/>
            </a:endParaRPr>
          </a:p>
          <a:p>
            <a:r>
              <a:rPr lang="fr-FR" dirty="0" err="1">
                <a:sym typeface="Wingdings" panose="05000000000000000000" pitchFamily="2" charset="2"/>
              </a:rPr>
              <a:t>Then</a:t>
            </a:r>
            <a:r>
              <a:rPr lang="fr-FR" dirty="0">
                <a:sym typeface="Wingdings" panose="05000000000000000000" pitchFamily="2" charset="2"/>
              </a:rPr>
              <a:t> </a:t>
            </a:r>
            <a:r>
              <a:rPr lang="fr-FR" dirty="0" err="1">
                <a:sym typeface="Wingdings" panose="05000000000000000000" pitchFamily="2" charset="2"/>
              </a:rPr>
              <a:t>you</a:t>
            </a:r>
            <a:r>
              <a:rPr lang="fr-FR" dirty="0">
                <a:sym typeface="Wingdings" panose="05000000000000000000" pitchFamily="2" charset="2"/>
              </a:rPr>
              <a:t> click on OK and the tests </a:t>
            </a:r>
            <a:r>
              <a:rPr lang="fr-FR" dirty="0" err="1">
                <a:sym typeface="Wingdings" panose="05000000000000000000" pitchFamily="2" charset="2"/>
              </a:rPr>
              <a:t>will</a:t>
            </a:r>
            <a:r>
              <a:rPr lang="fr-FR" dirty="0">
                <a:sym typeface="Wingdings" panose="05000000000000000000" pitchFamily="2" charset="2"/>
              </a:rPr>
              <a:t> </a:t>
            </a:r>
            <a:r>
              <a:rPr lang="fr-FR" dirty="0" err="1">
                <a:sym typeface="Wingdings" panose="05000000000000000000" pitchFamily="2" charset="2"/>
              </a:rPr>
              <a:t>appear</a:t>
            </a:r>
            <a:r>
              <a:rPr lang="fr-FR" dirty="0">
                <a:sym typeface="Wingdings" panose="05000000000000000000" pitchFamily="2" charset="2"/>
              </a:rPr>
              <a:t>.</a:t>
            </a:r>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143</a:t>
            </a:fld>
            <a:endParaRPr lang="fr-FR"/>
          </a:p>
        </p:txBody>
      </p:sp>
    </p:spTree>
    <p:extLst>
      <p:ext uri="{BB962C8B-B14F-4D97-AF65-F5344CB8AC3E}">
        <p14:creationId xmlns:p14="http://schemas.microsoft.com/office/powerpoint/2010/main" val="250228415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Summary</a:t>
            </a:r>
            <a:r>
              <a:rPr lang="fr-FR" dirty="0" smtClean="0"/>
              <a:t> (1/3)</a:t>
            </a:r>
            <a:endParaRPr lang="en-GB"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675160410"/>
              </p:ext>
            </p:extLst>
          </p:nvPr>
        </p:nvGraphicFramePr>
        <p:xfrm>
          <a:off x="251520" y="2276872"/>
          <a:ext cx="8507288" cy="3114040"/>
        </p:xfrm>
        <a:graphic>
          <a:graphicData uri="http://schemas.openxmlformats.org/drawingml/2006/table">
            <a:tbl>
              <a:tblPr firstRow="1" bandRow="1">
                <a:tableStyleId>{5C22544A-7EE6-4342-B048-85BDC9FD1C3A}</a:tableStyleId>
              </a:tblPr>
              <a:tblGrid>
                <a:gridCol w="4253644"/>
                <a:gridCol w="4253644"/>
              </a:tblGrid>
              <a:tr h="370840">
                <a:tc>
                  <a:txBody>
                    <a:bodyPr/>
                    <a:lstStyle/>
                    <a:p>
                      <a:pPr algn="ctr"/>
                      <a:r>
                        <a:rPr lang="en-GB" b="1" dirty="0">
                          <a:effectLst/>
                        </a:rPr>
                        <a:t>Type of Test:</a:t>
                      </a:r>
                      <a:endParaRPr lang="en-GB" dirty="0">
                        <a:effectLst/>
                      </a:endParaRPr>
                    </a:p>
                  </a:txBody>
                  <a:tcPr marL="0" marR="0" marT="0" marB="0" anchor="ctr"/>
                </a:tc>
                <a:tc>
                  <a:txBody>
                    <a:bodyPr/>
                    <a:lstStyle/>
                    <a:p>
                      <a:pPr algn="ctr"/>
                      <a:r>
                        <a:rPr lang="en-GB" b="1">
                          <a:effectLst/>
                        </a:rPr>
                        <a:t>Use:</a:t>
                      </a:r>
                      <a:endParaRPr lang="en-GB">
                        <a:effectLst/>
                      </a:endParaRPr>
                    </a:p>
                  </a:txBody>
                  <a:tcPr marL="0" marR="0" marT="0" marB="0" anchor="ctr"/>
                </a:tc>
              </a:tr>
              <a:tr h="370840">
                <a:tc>
                  <a:txBody>
                    <a:bodyPr/>
                    <a:lstStyle/>
                    <a:p>
                      <a:pPr algn="ctr"/>
                      <a:r>
                        <a:rPr lang="en-GB">
                          <a:effectLst/>
                        </a:rPr>
                        <a:t>Correlational</a:t>
                      </a:r>
                    </a:p>
                  </a:txBody>
                  <a:tcPr marL="0" marR="0" marT="0" marB="0" anchor="ctr"/>
                </a:tc>
                <a:tc>
                  <a:txBody>
                    <a:bodyPr/>
                    <a:lstStyle/>
                    <a:p>
                      <a:pPr algn="ctr"/>
                      <a:r>
                        <a:rPr lang="en-GB">
                          <a:effectLst/>
                        </a:rPr>
                        <a:t>These tests look for an association between variables</a:t>
                      </a:r>
                    </a:p>
                  </a:txBody>
                  <a:tcPr marL="0" marR="0" marT="0" marB="0" anchor="ctr"/>
                </a:tc>
              </a:tr>
              <a:tr h="370840">
                <a:tc>
                  <a:txBody>
                    <a:bodyPr/>
                    <a:lstStyle/>
                    <a:p>
                      <a:pPr algn="ctr"/>
                      <a:r>
                        <a:rPr lang="en-GB">
                          <a:effectLst/>
                        </a:rPr>
                        <a:t>Pearson correlation</a:t>
                      </a:r>
                    </a:p>
                  </a:txBody>
                  <a:tcPr marL="0" marR="0" marT="0" marB="0" anchor="ctr"/>
                </a:tc>
                <a:tc>
                  <a:txBody>
                    <a:bodyPr/>
                    <a:lstStyle/>
                    <a:p>
                      <a:pPr algn="ctr"/>
                      <a:r>
                        <a:rPr lang="en-GB">
                          <a:effectLst/>
                        </a:rPr>
                        <a:t>Tests for the strength of the association between two continuous variables</a:t>
                      </a:r>
                    </a:p>
                  </a:txBody>
                  <a:tcPr marL="0" marR="0" marT="0" marB="0" anchor="ctr"/>
                </a:tc>
              </a:tr>
              <a:tr h="370840">
                <a:tc>
                  <a:txBody>
                    <a:bodyPr/>
                    <a:lstStyle/>
                    <a:p>
                      <a:pPr algn="ctr"/>
                      <a:r>
                        <a:rPr lang="en-GB">
                          <a:effectLst/>
                        </a:rPr>
                        <a:t>Spearman correlation</a:t>
                      </a:r>
                    </a:p>
                  </a:txBody>
                  <a:tcPr marL="0" marR="0" marT="0" marB="0" anchor="ctr"/>
                </a:tc>
                <a:tc>
                  <a:txBody>
                    <a:bodyPr/>
                    <a:lstStyle/>
                    <a:p>
                      <a:pPr algn="ctr"/>
                      <a:r>
                        <a:rPr lang="en-GB">
                          <a:effectLst/>
                        </a:rPr>
                        <a:t>Tests for the strength of the association between two ordinal variables (does not rely on the assumption of normal distributed data)</a:t>
                      </a:r>
                    </a:p>
                  </a:txBody>
                  <a:tcPr marL="0" marR="0" marT="0" marB="0" anchor="ctr"/>
                </a:tc>
              </a:tr>
              <a:tr h="370840">
                <a:tc>
                  <a:txBody>
                    <a:bodyPr/>
                    <a:lstStyle/>
                    <a:p>
                      <a:pPr algn="ctr"/>
                      <a:r>
                        <a:rPr lang="en-GB">
                          <a:effectLst/>
                        </a:rPr>
                        <a:t>Chi-square</a:t>
                      </a:r>
                    </a:p>
                  </a:txBody>
                  <a:tcPr marL="0" marR="0" marT="0" marB="0" anchor="ctr"/>
                </a:tc>
                <a:tc>
                  <a:txBody>
                    <a:bodyPr/>
                    <a:lstStyle/>
                    <a:p>
                      <a:pPr algn="ctr"/>
                      <a:r>
                        <a:rPr lang="en-GB" dirty="0">
                          <a:effectLst/>
                        </a:rPr>
                        <a:t>Tests for the strength of the association between two categorical variables</a:t>
                      </a:r>
                    </a:p>
                  </a:txBody>
                  <a:tcPr marL="0" marR="0" marT="0" marB="0" anchor="ctr"/>
                </a:tc>
              </a:tr>
            </a:tbl>
          </a:graphicData>
        </a:graphic>
      </p:graphicFrame>
      <p:sp>
        <p:nvSpPr>
          <p:cNvPr id="4" name="Espace réservé du numéro de diapositive 3"/>
          <p:cNvSpPr>
            <a:spLocks noGrp="1"/>
          </p:cNvSpPr>
          <p:nvPr>
            <p:ph type="sldNum" sz="quarter" idx="12"/>
          </p:nvPr>
        </p:nvSpPr>
        <p:spPr/>
        <p:txBody>
          <a:bodyPr/>
          <a:lstStyle/>
          <a:p>
            <a:fld id="{FA7CCF91-222A-460F-9820-BF6DA2D552DD}" type="slidenum">
              <a:rPr lang="fr-FR" smtClean="0"/>
              <a:t>144</a:t>
            </a:fld>
            <a:endParaRPr lang="fr-FR"/>
          </a:p>
        </p:txBody>
      </p:sp>
    </p:spTree>
    <p:extLst>
      <p:ext uri="{BB962C8B-B14F-4D97-AF65-F5344CB8AC3E}">
        <p14:creationId xmlns:p14="http://schemas.microsoft.com/office/powerpoint/2010/main" val="291574939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Summary</a:t>
            </a:r>
            <a:r>
              <a:rPr lang="fr-FR" dirty="0" smtClean="0"/>
              <a:t> (2/3)</a:t>
            </a:r>
            <a:endParaRPr lang="en-GB"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294928473"/>
              </p:ext>
            </p:extLst>
          </p:nvPr>
        </p:nvGraphicFramePr>
        <p:xfrm>
          <a:off x="251520" y="2276872"/>
          <a:ext cx="8507288" cy="2795136"/>
        </p:xfrm>
        <a:graphic>
          <a:graphicData uri="http://schemas.openxmlformats.org/drawingml/2006/table">
            <a:tbl>
              <a:tblPr firstRow="1" bandRow="1">
                <a:tableStyleId>{5C22544A-7EE6-4342-B048-85BDC9FD1C3A}</a:tableStyleId>
              </a:tblPr>
              <a:tblGrid>
                <a:gridCol w="4253644"/>
                <a:gridCol w="4253644"/>
              </a:tblGrid>
              <a:tr h="504056">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1" dirty="0" smtClean="0">
                          <a:effectLst/>
                        </a:rPr>
                        <a:t>Comparison of Means: look for the difference between the means of variables</a:t>
                      </a:r>
                      <a:endParaRPr lang="en-GB" dirty="0" smtClean="0">
                        <a:effectLst/>
                      </a:endParaRPr>
                    </a:p>
                  </a:txBody>
                  <a:tcPr marL="0" marR="0" marT="0" marB="0" anchor="ctr"/>
                </a:tc>
                <a:tc hMerge="1">
                  <a:txBody>
                    <a:bodyPr/>
                    <a:lstStyle/>
                    <a:p>
                      <a:pPr algn="ctr"/>
                      <a:endParaRPr lang="en-GB" dirty="0">
                        <a:effectLst/>
                      </a:endParaRPr>
                    </a:p>
                  </a:txBody>
                  <a:tcPr marL="0" marR="0" marT="0" marB="0" anchor="ctr"/>
                </a:tc>
              </a:tr>
              <a:tr h="370840">
                <a:tc gridSpan="2">
                  <a:txBody>
                    <a:bodyPr/>
                    <a:lstStyle/>
                    <a:p>
                      <a:pPr algn="ctr"/>
                      <a:endParaRPr lang="en-GB" dirty="0">
                        <a:effectLst/>
                      </a:endParaRPr>
                    </a:p>
                  </a:txBody>
                  <a:tcPr marL="0" marR="0" marT="0" marB="0" anchor="ctr"/>
                </a:tc>
                <a:tc hMerge="1">
                  <a:txBody>
                    <a:bodyPr/>
                    <a:lstStyle/>
                    <a:p>
                      <a:endParaRPr lang="en-GB"/>
                    </a:p>
                  </a:txBody>
                  <a:tcPr/>
                </a:tc>
              </a:tr>
              <a:tr h="370840">
                <a:tc>
                  <a:txBody>
                    <a:bodyPr/>
                    <a:lstStyle/>
                    <a:p>
                      <a:pPr algn="ctr"/>
                      <a:r>
                        <a:rPr lang="en-GB" dirty="0" smtClean="0">
                          <a:effectLst/>
                        </a:rPr>
                        <a:t>T-Student</a:t>
                      </a:r>
                      <a:r>
                        <a:rPr lang="en-GB" baseline="0" dirty="0" smtClean="0">
                          <a:effectLst/>
                        </a:rPr>
                        <a:t> (</a:t>
                      </a:r>
                      <a:r>
                        <a:rPr lang="en-GB" dirty="0" smtClean="0">
                          <a:effectLst/>
                        </a:rPr>
                        <a:t>Paired T-) test</a:t>
                      </a:r>
                      <a:endParaRPr lang="en-GB" dirty="0">
                        <a:effectLst/>
                      </a:endParaRPr>
                    </a:p>
                  </a:txBody>
                  <a:tcPr marL="0" marR="0" marT="0" marB="0" anchor="ctr"/>
                </a:tc>
                <a:tc>
                  <a:txBody>
                    <a:bodyPr/>
                    <a:lstStyle/>
                    <a:p>
                      <a:pPr algn="ctr"/>
                      <a:r>
                        <a:rPr lang="en-GB" dirty="0">
                          <a:effectLst/>
                        </a:rPr>
                        <a:t>Tests for difference between two related variables</a:t>
                      </a:r>
                    </a:p>
                  </a:txBody>
                  <a:tcPr marL="0" marR="0" marT="0" marB="0" anchor="ctr"/>
                </a:tc>
              </a:tr>
              <a:tr h="370840">
                <a:tc>
                  <a:txBody>
                    <a:bodyPr/>
                    <a:lstStyle/>
                    <a:p>
                      <a:pPr algn="ctr"/>
                      <a:r>
                        <a:rPr lang="en-GB" dirty="0" smtClean="0">
                          <a:effectLst/>
                        </a:rPr>
                        <a:t>T-Student </a:t>
                      </a:r>
                      <a:r>
                        <a:rPr lang="en-GB" dirty="0" smtClean="0">
                          <a:effectLst/>
                        </a:rPr>
                        <a:t>(Independent T-) test</a:t>
                      </a:r>
                      <a:endParaRPr lang="en-GB" dirty="0">
                        <a:effectLst/>
                      </a:endParaRPr>
                    </a:p>
                  </a:txBody>
                  <a:tcPr marL="0" marR="0" marT="0" marB="0" anchor="ctr"/>
                </a:tc>
                <a:tc>
                  <a:txBody>
                    <a:bodyPr/>
                    <a:lstStyle/>
                    <a:p>
                      <a:pPr algn="ctr"/>
                      <a:r>
                        <a:rPr lang="en-GB">
                          <a:effectLst/>
                        </a:rPr>
                        <a:t>Tests for difference between two independent variables</a:t>
                      </a:r>
                    </a:p>
                  </a:txBody>
                  <a:tcPr marL="0" marR="0" marT="0" marB="0" anchor="ctr"/>
                </a:tc>
              </a:tr>
              <a:tr h="370840">
                <a:tc>
                  <a:txBody>
                    <a:bodyPr/>
                    <a:lstStyle/>
                    <a:p>
                      <a:pPr algn="ctr"/>
                      <a:r>
                        <a:rPr lang="en-GB" dirty="0">
                          <a:effectLst/>
                        </a:rPr>
                        <a:t>ANOVA</a:t>
                      </a:r>
                    </a:p>
                  </a:txBody>
                  <a:tcPr marL="0" marR="0" marT="0" marB="0" anchor="ctr"/>
                </a:tc>
                <a:tc>
                  <a:txBody>
                    <a:bodyPr/>
                    <a:lstStyle/>
                    <a:p>
                      <a:pPr algn="ctr"/>
                      <a:r>
                        <a:rPr lang="en-GB" dirty="0">
                          <a:effectLst/>
                        </a:rPr>
                        <a:t>Tests the difference between group means </a:t>
                      </a:r>
                      <a:r>
                        <a:rPr lang="en-GB" b="1" dirty="0">
                          <a:effectLst/>
                        </a:rPr>
                        <a:t>after</a:t>
                      </a:r>
                      <a:r>
                        <a:rPr lang="en-GB" dirty="0">
                          <a:effectLst/>
                        </a:rPr>
                        <a:t> any other variance in the outcome variable is accounted for</a:t>
                      </a:r>
                    </a:p>
                  </a:txBody>
                  <a:tcPr marL="0" marR="0" marT="0" marB="0" anchor="ctr"/>
                </a:tc>
              </a:tr>
            </a:tbl>
          </a:graphicData>
        </a:graphic>
      </p:graphicFrame>
      <p:sp>
        <p:nvSpPr>
          <p:cNvPr id="4" name="Espace réservé du numéro de diapositive 3"/>
          <p:cNvSpPr>
            <a:spLocks noGrp="1"/>
          </p:cNvSpPr>
          <p:nvPr>
            <p:ph type="sldNum" sz="quarter" idx="12"/>
          </p:nvPr>
        </p:nvSpPr>
        <p:spPr/>
        <p:txBody>
          <a:bodyPr/>
          <a:lstStyle/>
          <a:p>
            <a:fld id="{FA7CCF91-222A-460F-9820-BF6DA2D552DD}" type="slidenum">
              <a:rPr lang="fr-FR" smtClean="0"/>
              <a:t>145</a:t>
            </a:fld>
            <a:endParaRPr lang="fr-FR"/>
          </a:p>
        </p:txBody>
      </p:sp>
    </p:spTree>
    <p:extLst>
      <p:ext uri="{BB962C8B-B14F-4D97-AF65-F5344CB8AC3E}">
        <p14:creationId xmlns:p14="http://schemas.microsoft.com/office/powerpoint/2010/main" val="222309661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Summary</a:t>
            </a:r>
            <a:r>
              <a:rPr lang="fr-FR" dirty="0" smtClean="0"/>
              <a:t> (3/3)</a:t>
            </a:r>
            <a:endParaRPr lang="en-GB"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4172115108"/>
              </p:ext>
            </p:extLst>
          </p:nvPr>
        </p:nvGraphicFramePr>
        <p:xfrm>
          <a:off x="251520" y="2276872"/>
          <a:ext cx="8507288" cy="3291840"/>
        </p:xfrm>
        <a:graphic>
          <a:graphicData uri="http://schemas.openxmlformats.org/drawingml/2006/table">
            <a:tbl>
              <a:tblPr firstRow="1" bandRow="1">
                <a:tableStyleId>{5C22544A-7EE6-4342-B048-85BDC9FD1C3A}</a:tableStyleId>
              </a:tblPr>
              <a:tblGrid>
                <a:gridCol w="4253644"/>
                <a:gridCol w="4253644"/>
              </a:tblGrid>
              <a:tr h="504056">
                <a:tc gridSpan="2">
                  <a:txBody>
                    <a:bodyPr/>
                    <a:lstStyle/>
                    <a:p>
                      <a:pPr algn="ctr"/>
                      <a:r>
                        <a:rPr lang="en-GB" b="1" dirty="0">
                          <a:effectLst/>
                        </a:rPr>
                        <a:t>Non-parametric:</a:t>
                      </a:r>
                      <a:r>
                        <a:rPr lang="en-GB" dirty="0">
                          <a:effectLst/>
                        </a:rPr>
                        <a:t> </a:t>
                      </a:r>
                      <a:r>
                        <a:rPr lang="en-GB" b="1" dirty="0">
                          <a:effectLst/>
                        </a:rPr>
                        <a:t>are used when the data does not meet assumptions required for parametric tests</a:t>
                      </a:r>
                      <a:endParaRPr lang="en-GB" dirty="0">
                        <a:effectLst/>
                      </a:endParaRPr>
                    </a:p>
                  </a:txBody>
                  <a:tcPr marL="0" marR="0" marT="0" marB="0" anchor="ctr"/>
                </a:tc>
                <a:tc hMerge="1">
                  <a:txBody>
                    <a:bodyPr/>
                    <a:lstStyle/>
                    <a:p>
                      <a:endParaRPr lang="en-GB"/>
                    </a:p>
                  </a:txBody>
                  <a:tcPr/>
                </a:tc>
              </a:tr>
              <a:tr h="370840">
                <a:tc>
                  <a:txBody>
                    <a:bodyPr/>
                    <a:lstStyle/>
                    <a:p>
                      <a:pPr algn="ctr"/>
                      <a:r>
                        <a:rPr lang="en-GB">
                          <a:effectLst/>
                        </a:rPr>
                        <a:t>Wilcoxon rank-sum test</a:t>
                      </a:r>
                    </a:p>
                  </a:txBody>
                  <a:tcPr marL="0" marR="0" marT="0" marB="0" anchor="ctr"/>
                </a:tc>
                <a:tc>
                  <a:txBody>
                    <a:bodyPr/>
                    <a:lstStyle/>
                    <a:p>
                      <a:pPr algn="ctr"/>
                      <a:r>
                        <a:rPr lang="en-GB">
                          <a:effectLst/>
                        </a:rPr>
                        <a:t>Tests for difference between two independent variables - takes into account magnitude and direction of difference</a:t>
                      </a:r>
                    </a:p>
                  </a:txBody>
                  <a:tcPr marL="0" marR="0" marT="0" marB="0" anchor="ctr"/>
                </a:tc>
              </a:tr>
              <a:tr h="370840">
                <a:tc>
                  <a:txBody>
                    <a:bodyPr/>
                    <a:lstStyle/>
                    <a:p>
                      <a:pPr algn="ctr"/>
                      <a:r>
                        <a:rPr lang="en-GB">
                          <a:effectLst/>
                        </a:rPr>
                        <a:t>Wilcoxon sign-rank test</a:t>
                      </a:r>
                    </a:p>
                  </a:txBody>
                  <a:tcPr marL="0" marR="0" marT="0" marB="0" anchor="ctr"/>
                </a:tc>
                <a:tc>
                  <a:txBody>
                    <a:bodyPr/>
                    <a:lstStyle/>
                    <a:p>
                      <a:pPr algn="ctr"/>
                      <a:r>
                        <a:rPr lang="en-GB">
                          <a:effectLst/>
                        </a:rPr>
                        <a:t>Tests for difference between two related variables - takes into account magnitude and direction of difference</a:t>
                      </a:r>
                    </a:p>
                  </a:txBody>
                  <a:tcPr marL="0" marR="0" marT="0" marB="0" anchor="ctr"/>
                </a:tc>
              </a:tr>
              <a:tr h="370840">
                <a:tc>
                  <a:txBody>
                    <a:bodyPr/>
                    <a:lstStyle/>
                    <a:p>
                      <a:pPr algn="ctr"/>
                      <a:r>
                        <a:rPr lang="en-GB">
                          <a:effectLst/>
                        </a:rPr>
                        <a:t>Sign test</a:t>
                      </a:r>
                    </a:p>
                  </a:txBody>
                  <a:tcPr marL="0" marR="0" marT="0" marB="0" anchor="ctr"/>
                </a:tc>
                <a:tc>
                  <a:txBody>
                    <a:bodyPr/>
                    <a:lstStyle/>
                    <a:p>
                      <a:pPr algn="ctr"/>
                      <a:r>
                        <a:rPr lang="en-GB" dirty="0">
                          <a:effectLst/>
                        </a:rPr>
                        <a:t>Tests if two related variables are different – ignores magnitude of change, only takes into account direction</a:t>
                      </a:r>
                    </a:p>
                  </a:txBody>
                  <a:tcPr marL="0" marR="0" marT="0" marB="0" anchor="ctr"/>
                </a:tc>
              </a:tr>
            </a:tbl>
          </a:graphicData>
        </a:graphic>
      </p:graphicFrame>
      <p:sp>
        <p:nvSpPr>
          <p:cNvPr id="4" name="Espace réservé du numéro de diapositive 3"/>
          <p:cNvSpPr>
            <a:spLocks noGrp="1"/>
          </p:cNvSpPr>
          <p:nvPr>
            <p:ph type="sldNum" sz="quarter" idx="12"/>
          </p:nvPr>
        </p:nvSpPr>
        <p:spPr/>
        <p:txBody>
          <a:bodyPr/>
          <a:lstStyle/>
          <a:p>
            <a:fld id="{FA7CCF91-222A-460F-9820-BF6DA2D552DD}" type="slidenum">
              <a:rPr lang="fr-FR" smtClean="0"/>
              <a:t>146</a:t>
            </a:fld>
            <a:endParaRPr lang="fr-FR"/>
          </a:p>
        </p:txBody>
      </p:sp>
    </p:spTree>
    <p:extLst>
      <p:ext uri="{BB962C8B-B14F-4D97-AF65-F5344CB8AC3E}">
        <p14:creationId xmlns:p14="http://schemas.microsoft.com/office/powerpoint/2010/main" val="119831694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Econometrics</a:t>
            </a:r>
            <a:r>
              <a:rPr lang="fr-FR" dirty="0" smtClean="0"/>
              <a:t>: </a:t>
            </a:r>
            <a:r>
              <a:rPr lang="fr-FR" dirty="0" err="1" smtClean="0"/>
              <a:t>Linear</a:t>
            </a:r>
            <a:r>
              <a:rPr lang="fr-FR" dirty="0" smtClean="0"/>
              <a:t> </a:t>
            </a:r>
            <a:r>
              <a:rPr lang="fr-FR" dirty="0" err="1" smtClean="0"/>
              <a:t>Regression</a:t>
            </a:r>
            <a:endParaRPr lang="fr-FR" dirty="0"/>
          </a:p>
        </p:txBody>
      </p:sp>
      <p:sp>
        <p:nvSpPr>
          <p:cNvPr id="3" name="Espace réservé du contenu 2"/>
          <p:cNvSpPr>
            <a:spLocks noGrp="1"/>
          </p:cNvSpPr>
          <p:nvPr>
            <p:ph type="body" idx="1"/>
          </p:nvPr>
        </p:nvSpPr>
        <p:spPr/>
        <p:txBody>
          <a:bodyPr/>
          <a:lstStyle/>
          <a:p>
            <a:r>
              <a:rPr lang="fr-FR" dirty="0" err="1" smtClean="0"/>
              <a:t>Chapter</a:t>
            </a:r>
            <a:r>
              <a:rPr lang="fr-FR" dirty="0" smtClean="0"/>
              <a:t> 6</a:t>
            </a:r>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147</a:t>
            </a:fld>
            <a:endParaRPr lang="fr-FR"/>
          </a:p>
        </p:txBody>
      </p:sp>
    </p:spTree>
    <p:extLst>
      <p:ext uri="{BB962C8B-B14F-4D97-AF65-F5344CB8AC3E}">
        <p14:creationId xmlns:p14="http://schemas.microsoft.com/office/powerpoint/2010/main" val="58984243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In </a:t>
            </a:r>
            <a:r>
              <a:rPr lang="en-GB" dirty="0" smtClean="0"/>
              <a:t>this chapter we will study two types of regressions: linear regression and multiple regressions. </a:t>
            </a:r>
          </a:p>
          <a:p>
            <a:endParaRPr lang="en-GB" dirty="0" smtClean="0"/>
          </a:p>
          <a:p>
            <a:r>
              <a:rPr lang="en-GB" dirty="0" smtClean="0"/>
              <a:t>Regression is a method which consists to predict one variable from other variables.</a:t>
            </a:r>
          </a:p>
          <a:p>
            <a:pPr marL="0" indent="0">
              <a:buNone/>
            </a:pPr>
            <a:endParaRPr lang="en-GB" dirty="0" smtClean="0"/>
          </a:p>
          <a:p>
            <a:r>
              <a:rPr lang="en-GB" dirty="0" smtClean="0"/>
              <a:t>Linear regression consists of finding the best-fitting straight line through the points</a:t>
            </a:r>
            <a:r>
              <a:rPr lang="en-GB" dirty="0" smtClean="0"/>
              <a:t>.</a:t>
            </a:r>
          </a:p>
          <a:p>
            <a:endParaRPr lang="en-GB" dirty="0" smtClean="0"/>
          </a:p>
          <a:p>
            <a:r>
              <a:rPr lang="en-GB" b="1" u="sng" dirty="0" smtClean="0"/>
              <a:t>Definition:</a:t>
            </a:r>
            <a:r>
              <a:rPr lang="en-GB" dirty="0" smtClean="0"/>
              <a:t> Describing </a:t>
            </a:r>
            <a:r>
              <a:rPr lang="en-GB" dirty="0"/>
              <a:t>and evaluating the relationship between a given variable (called the dependent variable Y ) and one or more other variables (usually known as the independent variable(s), X</a:t>
            </a:r>
            <a:r>
              <a:rPr lang="en-GB" sz="1800" dirty="0"/>
              <a:t>1</a:t>
            </a:r>
            <a:r>
              <a:rPr lang="en-GB" dirty="0"/>
              <a:t>, X</a:t>
            </a:r>
            <a:r>
              <a:rPr lang="en-GB" sz="1600" dirty="0"/>
              <a:t>2</a:t>
            </a:r>
            <a:r>
              <a:rPr lang="en-GB" dirty="0"/>
              <a:t>, …</a:t>
            </a:r>
            <a:r>
              <a:rPr lang="en-GB" dirty="0" err="1"/>
              <a:t>X</a:t>
            </a:r>
            <a:r>
              <a:rPr lang="en-GB" sz="1800" dirty="0" err="1"/>
              <a:t>k</a:t>
            </a:r>
            <a:r>
              <a:rPr lang="en-GB" dirty="0"/>
              <a:t>)</a:t>
            </a:r>
          </a:p>
          <a:p>
            <a:endParaRPr lang="en-GB" dirty="0"/>
          </a:p>
          <a:p>
            <a:pPr marL="0" indent="0">
              <a:buNone/>
            </a:pPr>
            <a:r>
              <a:rPr lang="en-GB" dirty="0"/>
              <a:t>						, t=1, 2, …T</a:t>
            </a:r>
          </a:p>
          <a:p>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148</a:t>
            </a:fld>
            <a:endParaRPr lang="fr-FR"/>
          </a:p>
        </p:txBody>
      </p:sp>
      <p:graphicFrame>
        <p:nvGraphicFramePr>
          <p:cNvPr id="6" name="Objet 5"/>
          <p:cNvGraphicFramePr>
            <a:graphicFrameLocks noChangeAspect="1"/>
          </p:cNvGraphicFramePr>
          <p:nvPr>
            <p:extLst>
              <p:ext uri="{D42A27DB-BD31-4B8C-83A1-F6EECF244321}">
                <p14:modId xmlns:p14="http://schemas.microsoft.com/office/powerpoint/2010/main" val="1350993369"/>
              </p:ext>
            </p:extLst>
          </p:nvPr>
        </p:nvGraphicFramePr>
        <p:xfrm>
          <a:off x="827584" y="5805264"/>
          <a:ext cx="5087938" cy="460375"/>
        </p:xfrm>
        <a:graphic>
          <a:graphicData uri="http://schemas.openxmlformats.org/presentationml/2006/ole">
            <mc:AlternateContent xmlns:mc="http://schemas.openxmlformats.org/markup-compatibility/2006">
              <mc:Choice xmlns:v="urn:schemas-microsoft-com:vml" Requires="v">
                <p:oleObj spid="_x0000_s8409" name="Équation" r:id="rId3" imgW="2616120" imgH="228600" progId="Equation.3">
                  <p:embed/>
                </p:oleObj>
              </mc:Choice>
              <mc:Fallback>
                <p:oleObj name="Équation" r:id="rId3" imgW="2616120" imgH="228600" progId="Equation.3">
                  <p:embed/>
                  <p:pic>
                    <p:nvPicPr>
                      <p:cNvPr id="0" name="Objet 2"/>
                      <p:cNvPicPr>
                        <a:picLocks noChangeAspect="1" noChangeArrowheads="1"/>
                      </p:cNvPicPr>
                      <p:nvPr/>
                    </p:nvPicPr>
                    <p:blipFill>
                      <a:blip r:embed="rId4"/>
                      <a:srcRect/>
                      <a:stretch>
                        <a:fillRect/>
                      </a:stretch>
                    </p:blipFill>
                    <p:spPr bwMode="auto">
                      <a:xfrm>
                        <a:off x="827584" y="5805264"/>
                        <a:ext cx="50879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889994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Some</a:t>
            </a:r>
            <a:r>
              <a:rPr lang="fr-FR" dirty="0" smtClean="0"/>
              <a:t> </a:t>
            </a:r>
            <a:r>
              <a:rPr lang="fr-FR" dirty="0" err="1" smtClean="0"/>
              <a:t>definitions</a:t>
            </a:r>
            <a:r>
              <a:rPr lang="fr-FR" dirty="0" smtClean="0"/>
              <a:t> (</a:t>
            </a:r>
            <a:r>
              <a:rPr lang="fr-FR" dirty="0" err="1" smtClean="0"/>
              <a:t>Summary</a:t>
            </a:r>
            <a:r>
              <a:rPr lang="fr-FR" dirty="0" smtClean="0"/>
              <a:t>)</a:t>
            </a:r>
            <a:endParaRPr lang="en-GB" dirty="0"/>
          </a:p>
        </p:txBody>
      </p:sp>
      <p:sp>
        <p:nvSpPr>
          <p:cNvPr id="3" name="Espace réservé du contenu 2"/>
          <p:cNvSpPr>
            <a:spLocks noGrp="1"/>
          </p:cNvSpPr>
          <p:nvPr>
            <p:ph idx="1"/>
          </p:nvPr>
        </p:nvSpPr>
        <p:spPr/>
        <p:txBody>
          <a:bodyPr>
            <a:normAutofit fontScale="85000" lnSpcReduction="10000"/>
          </a:bodyPr>
          <a:lstStyle/>
          <a:p>
            <a:r>
              <a:rPr lang="fr-FR" dirty="0" smtClean="0"/>
              <a:t>Simple </a:t>
            </a:r>
            <a:r>
              <a:rPr lang="fr-FR" dirty="0" err="1" smtClean="0"/>
              <a:t>linear</a:t>
            </a:r>
            <a:r>
              <a:rPr lang="fr-FR" dirty="0" smtClean="0"/>
              <a:t> </a:t>
            </a:r>
            <a:r>
              <a:rPr lang="fr-FR" dirty="0" err="1" smtClean="0"/>
              <a:t>regression</a:t>
            </a:r>
            <a:r>
              <a:rPr lang="fr-FR" dirty="0" smtClean="0"/>
              <a:t> </a:t>
            </a:r>
            <a:r>
              <a:rPr lang="fr-FR" dirty="0" err="1" smtClean="0"/>
              <a:t>is</a:t>
            </a:r>
            <a:r>
              <a:rPr lang="fr-FR" dirty="0" smtClean="0"/>
              <a:t> a </a:t>
            </a:r>
            <a:r>
              <a:rPr lang="fr-FR" dirty="0" err="1" smtClean="0"/>
              <a:t>statistical</a:t>
            </a:r>
            <a:r>
              <a:rPr lang="fr-FR" dirty="0" smtClean="0"/>
              <a:t> </a:t>
            </a:r>
            <a:r>
              <a:rPr lang="fr-FR" dirty="0" err="1" smtClean="0"/>
              <a:t>method</a:t>
            </a:r>
            <a:r>
              <a:rPr lang="fr-FR" dirty="0" smtClean="0"/>
              <a:t> </a:t>
            </a:r>
            <a:r>
              <a:rPr lang="fr-FR" dirty="0" err="1" smtClean="0"/>
              <a:t>that</a:t>
            </a:r>
            <a:r>
              <a:rPr lang="fr-FR" dirty="0" smtClean="0"/>
              <a:t> </a:t>
            </a:r>
            <a:r>
              <a:rPr lang="fr-FR" dirty="0" err="1" smtClean="0"/>
              <a:t>allows</a:t>
            </a:r>
            <a:r>
              <a:rPr lang="fr-FR" dirty="0" smtClean="0"/>
              <a:t> us to </a:t>
            </a:r>
            <a:r>
              <a:rPr lang="fr-FR" dirty="0" err="1" smtClean="0"/>
              <a:t>summarize</a:t>
            </a:r>
            <a:r>
              <a:rPr lang="fr-FR" dirty="0" smtClean="0"/>
              <a:t> and </a:t>
            </a:r>
            <a:r>
              <a:rPr lang="fr-FR" dirty="0" err="1" smtClean="0"/>
              <a:t>study</a:t>
            </a:r>
            <a:r>
              <a:rPr lang="fr-FR" dirty="0" smtClean="0"/>
              <a:t> </a:t>
            </a:r>
            <a:r>
              <a:rPr lang="fr-FR" dirty="0" err="1" smtClean="0"/>
              <a:t>relationship</a:t>
            </a:r>
            <a:r>
              <a:rPr lang="fr-FR" dirty="0" smtClean="0"/>
              <a:t> </a:t>
            </a:r>
            <a:r>
              <a:rPr lang="fr-FR" dirty="0" err="1" smtClean="0"/>
              <a:t>between</a:t>
            </a:r>
            <a:r>
              <a:rPr lang="fr-FR" dirty="0" smtClean="0"/>
              <a:t> </a:t>
            </a:r>
            <a:r>
              <a:rPr lang="fr-FR" dirty="0" err="1" smtClean="0"/>
              <a:t>two</a:t>
            </a:r>
            <a:r>
              <a:rPr lang="fr-FR" dirty="0" smtClean="0"/>
              <a:t> </a:t>
            </a:r>
            <a:r>
              <a:rPr lang="fr-FR" dirty="0" err="1" smtClean="0"/>
              <a:t>continuous</a:t>
            </a:r>
            <a:r>
              <a:rPr lang="fr-FR" dirty="0" smtClean="0"/>
              <a:t> variables.</a:t>
            </a:r>
          </a:p>
          <a:p>
            <a:endParaRPr lang="fr-FR" dirty="0" smtClean="0"/>
          </a:p>
          <a:p>
            <a:r>
              <a:rPr lang="fr-FR" dirty="0" smtClean="0"/>
              <a:t>In </a:t>
            </a:r>
            <a:r>
              <a:rPr lang="fr-FR" dirty="0" err="1" smtClean="0"/>
              <a:t>general</a:t>
            </a:r>
            <a:r>
              <a:rPr lang="fr-FR" dirty="0" smtClean="0"/>
              <a:t>, in </a:t>
            </a:r>
            <a:r>
              <a:rPr lang="fr-FR" dirty="0" err="1" smtClean="0"/>
              <a:t>linear</a:t>
            </a:r>
            <a:r>
              <a:rPr lang="fr-FR" dirty="0" smtClean="0"/>
              <a:t> </a:t>
            </a:r>
            <a:r>
              <a:rPr lang="fr-FR" dirty="0" err="1" smtClean="0"/>
              <a:t>regression</a:t>
            </a:r>
            <a:r>
              <a:rPr lang="fr-FR" dirty="0" smtClean="0"/>
              <a:t>, </a:t>
            </a:r>
            <a:r>
              <a:rPr lang="fr-FR" dirty="0" err="1" smtClean="0"/>
              <a:t>researchers</a:t>
            </a:r>
            <a:r>
              <a:rPr lang="fr-FR" dirty="0" smtClean="0"/>
              <a:t> use </a:t>
            </a:r>
            <a:r>
              <a:rPr lang="fr-FR" dirty="0" err="1" smtClean="0"/>
              <a:t>this</a:t>
            </a:r>
            <a:r>
              <a:rPr lang="fr-FR" dirty="0" smtClean="0"/>
              <a:t> </a:t>
            </a:r>
            <a:r>
              <a:rPr lang="fr-FR" dirty="0" err="1" smtClean="0"/>
              <a:t>parameters</a:t>
            </a:r>
            <a:r>
              <a:rPr lang="fr-FR" dirty="0" smtClean="0"/>
              <a:t>:</a:t>
            </a:r>
          </a:p>
          <a:p>
            <a:endParaRPr lang="fr-FR" dirty="0" smtClean="0"/>
          </a:p>
          <a:p>
            <a:r>
              <a:rPr lang="fr-FR" dirty="0" smtClean="0"/>
              <a:t>X </a:t>
            </a:r>
            <a:r>
              <a:rPr lang="fr-FR" dirty="0" err="1" smtClean="0"/>
              <a:t>is</a:t>
            </a:r>
            <a:r>
              <a:rPr lang="fr-FR" dirty="0" smtClean="0"/>
              <a:t> the variable </a:t>
            </a:r>
            <a:r>
              <a:rPr lang="fr-FR" dirty="0" err="1" smtClean="0"/>
              <a:t>regarded</a:t>
            </a:r>
            <a:r>
              <a:rPr lang="fr-FR" dirty="0" smtClean="0"/>
              <a:t> as the </a:t>
            </a:r>
            <a:r>
              <a:rPr lang="fr-FR" dirty="0" err="1" smtClean="0"/>
              <a:t>predictor</a:t>
            </a:r>
            <a:r>
              <a:rPr lang="fr-FR" dirty="0" smtClean="0"/>
              <a:t>, </a:t>
            </a:r>
            <a:r>
              <a:rPr lang="fr-FR" dirty="0" err="1" smtClean="0"/>
              <a:t>explanatory</a:t>
            </a:r>
            <a:r>
              <a:rPr lang="fr-FR" dirty="0" smtClean="0"/>
              <a:t>, </a:t>
            </a:r>
            <a:r>
              <a:rPr lang="fr-FR" dirty="0" err="1" smtClean="0"/>
              <a:t>exogenous</a:t>
            </a:r>
            <a:r>
              <a:rPr lang="fr-FR" dirty="0" smtClean="0"/>
              <a:t> or </a:t>
            </a:r>
            <a:r>
              <a:rPr lang="fr-FR" dirty="0" err="1" smtClean="0"/>
              <a:t>independent</a:t>
            </a:r>
            <a:r>
              <a:rPr lang="fr-FR" dirty="0" smtClean="0"/>
              <a:t> variables</a:t>
            </a:r>
          </a:p>
          <a:p>
            <a:endParaRPr lang="fr-FR" dirty="0" smtClean="0"/>
          </a:p>
          <a:p>
            <a:r>
              <a:rPr lang="fr-FR" dirty="0" smtClean="0"/>
              <a:t>Y </a:t>
            </a:r>
            <a:r>
              <a:rPr lang="fr-FR" dirty="0" err="1" smtClean="0"/>
              <a:t>is</a:t>
            </a:r>
            <a:r>
              <a:rPr lang="fr-FR" dirty="0" smtClean="0"/>
              <a:t> the variable </a:t>
            </a:r>
            <a:r>
              <a:rPr lang="fr-FR" dirty="0" err="1" smtClean="0"/>
              <a:t>called</a:t>
            </a:r>
            <a:r>
              <a:rPr lang="fr-FR" dirty="0" smtClean="0"/>
              <a:t> the </a:t>
            </a:r>
            <a:r>
              <a:rPr lang="fr-FR" dirty="0" err="1" smtClean="0"/>
              <a:t>response</a:t>
            </a:r>
            <a:r>
              <a:rPr lang="fr-FR" dirty="0" smtClean="0"/>
              <a:t>, </a:t>
            </a:r>
            <a:r>
              <a:rPr lang="fr-FR" dirty="0" err="1" smtClean="0"/>
              <a:t>endogenous</a:t>
            </a:r>
            <a:r>
              <a:rPr lang="fr-FR" dirty="0" smtClean="0"/>
              <a:t> or </a:t>
            </a:r>
            <a:r>
              <a:rPr lang="fr-FR" dirty="0" err="1" smtClean="0"/>
              <a:t>dependent</a:t>
            </a:r>
            <a:r>
              <a:rPr lang="fr-FR" dirty="0" smtClean="0"/>
              <a:t> variable.</a:t>
            </a:r>
          </a:p>
          <a:p>
            <a:endParaRPr lang="fr-FR" dirty="0" smtClean="0"/>
          </a:p>
          <a:p>
            <a:r>
              <a:rPr lang="el-GR" dirty="0" smtClean="0"/>
              <a:t>β</a:t>
            </a:r>
            <a:r>
              <a:rPr lang="fr-FR" dirty="0" smtClean="0"/>
              <a:t> </a:t>
            </a:r>
            <a:r>
              <a:rPr lang="fr-FR" dirty="0" err="1" smtClean="0"/>
              <a:t>is</a:t>
            </a:r>
            <a:r>
              <a:rPr lang="fr-FR" dirty="0" smtClean="0"/>
              <a:t> a </a:t>
            </a:r>
            <a:r>
              <a:rPr lang="fr-FR" dirty="0" err="1" smtClean="0"/>
              <a:t>parameter</a:t>
            </a:r>
            <a:r>
              <a:rPr lang="fr-FR" dirty="0" smtClean="0"/>
              <a:t> </a:t>
            </a:r>
            <a:r>
              <a:rPr lang="fr-FR" dirty="0" err="1" smtClean="0"/>
              <a:t>vector</a:t>
            </a:r>
            <a:endParaRPr lang="fr-FR" dirty="0" smtClean="0"/>
          </a:p>
          <a:p>
            <a:endParaRPr lang="fr-FR" dirty="0"/>
          </a:p>
          <a:p>
            <a:r>
              <a:rPr lang="el-GR" dirty="0" smtClean="0"/>
              <a:t>ε</a:t>
            </a:r>
            <a:r>
              <a:rPr lang="fr-FR" dirty="0" smtClean="0"/>
              <a:t>  </a:t>
            </a:r>
            <a:r>
              <a:rPr lang="fr-FR" dirty="0" err="1" smtClean="0"/>
              <a:t>is</a:t>
            </a:r>
            <a:r>
              <a:rPr lang="fr-FR" dirty="0" smtClean="0"/>
              <a:t> </a:t>
            </a:r>
            <a:r>
              <a:rPr lang="fr-FR" dirty="0" err="1" smtClean="0"/>
              <a:t>called</a:t>
            </a:r>
            <a:r>
              <a:rPr lang="fr-FR" dirty="0" smtClean="0"/>
              <a:t> the </a:t>
            </a:r>
            <a:r>
              <a:rPr lang="fr-FR" dirty="0" err="1" smtClean="0"/>
              <a:t>error</a:t>
            </a:r>
            <a:r>
              <a:rPr lang="fr-FR" dirty="0" smtClean="0"/>
              <a:t> </a:t>
            </a:r>
            <a:r>
              <a:rPr lang="fr-FR" dirty="0" err="1" smtClean="0"/>
              <a:t>term</a:t>
            </a:r>
            <a:r>
              <a:rPr lang="fr-FR" dirty="0" smtClean="0"/>
              <a:t>, </a:t>
            </a:r>
            <a:r>
              <a:rPr lang="fr-FR" dirty="0" err="1" smtClean="0"/>
              <a:t>disturbance</a:t>
            </a:r>
            <a:r>
              <a:rPr lang="fr-FR" dirty="0" smtClean="0"/>
              <a:t> </a:t>
            </a:r>
            <a:r>
              <a:rPr lang="fr-FR" dirty="0" err="1" smtClean="0"/>
              <a:t>term</a:t>
            </a:r>
            <a:r>
              <a:rPr lang="fr-FR" dirty="0" smtClean="0"/>
              <a:t> or noise.</a:t>
            </a:r>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149</a:t>
            </a:fld>
            <a:endParaRPr lang="fr-FR"/>
          </a:p>
        </p:txBody>
      </p:sp>
    </p:spTree>
    <p:extLst>
      <p:ext uri="{BB962C8B-B14F-4D97-AF65-F5344CB8AC3E}">
        <p14:creationId xmlns:p14="http://schemas.microsoft.com/office/powerpoint/2010/main" val="1185866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Quantitative Data (2/2)</a:t>
            </a:r>
            <a:endParaRPr lang="en-GB" dirty="0"/>
          </a:p>
        </p:txBody>
      </p:sp>
      <p:sp>
        <p:nvSpPr>
          <p:cNvPr id="3" name="Espace réservé du contenu 2"/>
          <p:cNvSpPr>
            <a:spLocks noGrp="1"/>
          </p:cNvSpPr>
          <p:nvPr>
            <p:ph idx="1"/>
          </p:nvPr>
        </p:nvSpPr>
        <p:spPr/>
        <p:txBody>
          <a:bodyPr/>
          <a:lstStyle/>
          <a:p>
            <a:r>
              <a:rPr lang="en-GB" dirty="0" smtClean="0"/>
              <a:t>Strengths:</a:t>
            </a:r>
          </a:p>
          <a:p>
            <a:pPr marL="731520" lvl="1" indent="-457200">
              <a:buFont typeface="+mj-lt"/>
              <a:buAutoNum type="arabicPeriod"/>
            </a:pPr>
            <a:r>
              <a:rPr lang="en-GB" dirty="0" smtClean="0"/>
              <a:t>It is clear and specific.</a:t>
            </a:r>
          </a:p>
          <a:p>
            <a:pPr marL="731520" lvl="1" indent="-457200">
              <a:buFont typeface="+mj-lt"/>
              <a:buAutoNum type="arabicPeriod"/>
            </a:pPr>
            <a:r>
              <a:rPr lang="en-GB" dirty="0" smtClean="0"/>
              <a:t>If properly analysed, quantitative data is accurate and reliable.</a:t>
            </a:r>
          </a:p>
          <a:p>
            <a:pPr marL="731520" lvl="1" indent="-457200">
              <a:buFont typeface="+mj-lt"/>
              <a:buAutoNum type="arabicPeriod"/>
            </a:pPr>
            <a:r>
              <a:rPr lang="en-GB" dirty="0" smtClean="0"/>
              <a:t>Can be easily communicated (charts, graphs)</a:t>
            </a:r>
          </a:p>
          <a:p>
            <a:pPr marL="731520" lvl="1" indent="-457200">
              <a:buFont typeface="+mj-lt"/>
              <a:buAutoNum type="arabicPeriod"/>
            </a:pPr>
            <a:r>
              <a:rPr lang="en-GB" dirty="0" smtClean="0"/>
              <a:t>Many large datasets already exist that can be analysed</a:t>
            </a:r>
          </a:p>
          <a:p>
            <a:pPr marL="457200" indent="-457200">
              <a:buFont typeface="+mj-lt"/>
              <a:buAutoNum type="arabicPeriod"/>
            </a:pPr>
            <a:endParaRPr lang="en-GB" dirty="0" smtClean="0"/>
          </a:p>
          <a:p>
            <a:r>
              <a:rPr lang="en-GB" dirty="0" smtClean="0"/>
              <a:t>Limitations:</a:t>
            </a:r>
          </a:p>
          <a:p>
            <a:pPr marL="731520" lvl="1" indent="-457200">
              <a:buFont typeface="+mj-lt"/>
              <a:buAutoNum type="arabicPeriod"/>
            </a:pPr>
            <a:r>
              <a:rPr lang="en-GB" dirty="0" smtClean="0"/>
              <a:t>Can require complex sampling procedures</a:t>
            </a:r>
          </a:p>
          <a:p>
            <a:pPr marL="731520" lvl="1" indent="-457200">
              <a:buFont typeface="+mj-lt"/>
              <a:buAutoNum type="arabicPeriod"/>
            </a:pPr>
            <a:r>
              <a:rPr lang="en-GB" dirty="0" smtClean="0"/>
              <a:t>May not accurately describe a complex situation</a:t>
            </a:r>
          </a:p>
          <a:p>
            <a:pPr marL="731520" lvl="1" indent="-457200">
              <a:buFont typeface="+mj-lt"/>
              <a:buAutoNum type="arabicPeriod"/>
            </a:pPr>
            <a:r>
              <a:rPr lang="en-GB" dirty="0" smtClean="0"/>
              <a:t>Requires some expertise with statistical analysis</a:t>
            </a:r>
          </a:p>
          <a:p>
            <a:pPr marL="731520" lvl="1" indent="-457200">
              <a:buFont typeface="+mj-lt"/>
              <a:buAutoNum type="arabicPeriod"/>
            </a:pPr>
            <a:r>
              <a:rPr lang="en-GB" dirty="0" smtClean="0"/>
              <a:t>Data collection method provide respondent with a limited number of response options</a:t>
            </a:r>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15</a:t>
            </a:fld>
            <a:endParaRPr lang="fr-FR"/>
          </a:p>
        </p:txBody>
      </p:sp>
    </p:spTree>
    <p:extLst>
      <p:ext uri="{BB962C8B-B14F-4D97-AF65-F5344CB8AC3E}">
        <p14:creationId xmlns:p14="http://schemas.microsoft.com/office/powerpoint/2010/main" val="101659013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Simple </a:t>
            </a:r>
            <a:r>
              <a:rPr lang="fr-FR" dirty="0" err="1" smtClean="0"/>
              <a:t>Linear</a:t>
            </a:r>
            <a:r>
              <a:rPr lang="fr-FR" dirty="0" smtClean="0"/>
              <a:t> </a:t>
            </a:r>
            <a:r>
              <a:rPr lang="fr-FR" dirty="0" err="1" smtClean="0"/>
              <a:t>Regression</a:t>
            </a:r>
            <a:r>
              <a:rPr lang="fr-FR" dirty="0" smtClean="0"/>
              <a:t>: </a:t>
            </a:r>
            <a:r>
              <a:rPr lang="fr-FR" dirty="0" err="1" smtClean="0"/>
              <a:t>Definition</a:t>
            </a:r>
            <a:endParaRPr lang="en-GB" dirty="0"/>
          </a:p>
        </p:txBody>
      </p:sp>
      <p:sp>
        <p:nvSpPr>
          <p:cNvPr id="3" name="Espace réservé du contenu 2"/>
          <p:cNvSpPr>
            <a:spLocks noGrp="1"/>
          </p:cNvSpPr>
          <p:nvPr>
            <p:ph idx="1"/>
          </p:nvPr>
        </p:nvSpPr>
        <p:spPr/>
        <p:txBody>
          <a:bodyPr>
            <a:normAutofit fontScale="92500" lnSpcReduction="10000"/>
          </a:bodyPr>
          <a:lstStyle/>
          <a:p>
            <a:r>
              <a:rPr lang="fr-FR" dirty="0" err="1" smtClean="0"/>
              <a:t>Linear</a:t>
            </a:r>
            <a:r>
              <a:rPr lang="fr-FR" dirty="0" smtClean="0"/>
              <a:t> </a:t>
            </a:r>
            <a:r>
              <a:rPr lang="fr-FR" dirty="0" err="1" smtClean="0"/>
              <a:t>regression</a:t>
            </a:r>
            <a:r>
              <a:rPr lang="fr-FR" dirty="0" smtClean="0"/>
              <a:t> </a:t>
            </a:r>
            <a:r>
              <a:rPr lang="fr-FR" dirty="0" err="1" smtClean="0"/>
              <a:t>consists</a:t>
            </a:r>
            <a:r>
              <a:rPr lang="fr-FR" dirty="0" smtClean="0"/>
              <a:t> of </a:t>
            </a:r>
            <a:r>
              <a:rPr lang="fr-FR" dirty="0" err="1" smtClean="0"/>
              <a:t>finding</a:t>
            </a:r>
            <a:r>
              <a:rPr lang="fr-FR" dirty="0" smtClean="0"/>
              <a:t> the best-</a:t>
            </a:r>
            <a:r>
              <a:rPr lang="fr-FR" dirty="0" err="1" smtClean="0"/>
              <a:t>fitting</a:t>
            </a:r>
            <a:r>
              <a:rPr lang="fr-FR" dirty="0" smtClean="0"/>
              <a:t> straight line </a:t>
            </a:r>
            <a:r>
              <a:rPr lang="fr-FR" dirty="0" err="1" smtClean="0"/>
              <a:t>through</a:t>
            </a:r>
            <a:r>
              <a:rPr lang="fr-FR" dirty="0" smtClean="0"/>
              <a:t> the points. </a:t>
            </a:r>
          </a:p>
          <a:p>
            <a:endParaRPr lang="fr-FR" dirty="0"/>
          </a:p>
          <a:p>
            <a:r>
              <a:rPr lang="fr-FR" dirty="0" smtClean="0"/>
              <a:t>To do </a:t>
            </a:r>
            <a:r>
              <a:rPr lang="fr-FR" dirty="0" err="1" smtClean="0"/>
              <a:t>so</a:t>
            </a:r>
            <a:r>
              <a:rPr lang="fr-FR" dirty="0" smtClean="0"/>
              <a:t>, </a:t>
            </a:r>
            <a:r>
              <a:rPr lang="fr-FR" dirty="0" err="1" smtClean="0"/>
              <a:t>linear</a:t>
            </a:r>
            <a:r>
              <a:rPr lang="fr-FR" dirty="0" smtClean="0"/>
              <a:t> </a:t>
            </a:r>
            <a:r>
              <a:rPr lang="fr-FR" dirty="0" err="1" smtClean="0"/>
              <a:t>regression</a:t>
            </a:r>
            <a:r>
              <a:rPr lang="fr-FR" dirty="0" smtClean="0"/>
              <a:t> </a:t>
            </a:r>
            <a:r>
              <a:rPr lang="fr-FR" dirty="0" err="1" smtClean="0"/>
              <a:t>studies</a:t>
            </a:r>
            <a:r>
              <a:rPr lang="fr-FR" dirty="0" smtClean="0"/>
              <a:t> the </a:t>
            </a:r>
            <a:r>
              <a:rPr lang="fr-FR" dirty="0" err="1" smtClean="0"/>
              <a:t>link</a:t>
            </a:r>
            <a:r>
              <a:rPr lang="fr-FR" dirty="0" smtClean="0"/>
              <a:t> </a:t>
            </a:r>
            <a:r>
              <a:rPr lang="fr-FR" dirty="0" err="1" smtClean="0"/>
              <a:t>between</a:t>
            </a:r>
            <a:r>
              <a:rPr lang="fr-FR" dirty="0" smtClean="0"/>
              <a:t> 2 quantitative variables (X and Y), the model </a:t>
            </a:r>
            <a:r>
              <a:rPr lang="fr-FR" dirty="0" err="1" smtClean="0"/>
              <a:t>is</a:t>
            </a:r>
            <a:r>
              <a:rPr lang="fr-FR" dirty="0"/>
              <a:t>:</a:t>
            </a:r>
            <a:endParaRPr lang="fr-FR" dirty="0" smtClean="0"/>
          </a:p>
          <a:p>
            <a:endParaRPr lang="fr-FR" dirty="0" smtClean="0"/>
          </a:p>
          <a:p>
            <a:r>
              <a:rPr lang="fr-FR" dirty="0" err="1" smtClean="0"/>
              <a:t>Where</a:t>
            </a:r>
            <a:r>
              <a:rPr lang="fr-FR" dirty="0" smtClean="0"/>
              <a:t> </a:t>
            </a:r>
          </a:p>
          <a:p>
            <a:pPr marL="0" indent="0">
              <a:buNone/>
            </a:pPr>
            <a:r>
              <a:rPr lang="fr-FR" dirty="0"/>
              <a:t>	</a:t>
            </a:r>
            <a:r>
              <a:rPr lang="fr-FR" dirty="0" smtClean="0"/>
              <a:t>Y </a:t>
            </a:r>
            <a:r>
              <a:rPr lang="fr-FR" dirty="0" err="1" smtClean="0"/>
              <a:t>is</a:t>
            </a:r>
            <a:r>
              <a:rPr lang="fr-FR" dirty="0" smtClean="0"/>
              <a:t> the </a:t>
            </a:r>
            <a:r>
              <a:rPr lang="fr-FR" dirty="0" err="1" smtClean="0"/>
              <a:t>dependent</a:t>
            </a:r>
            <a:r>
              <a:rPr lang="fr-FR" dirty="0" smtClean="0"/>
              <a:t> variable</a:t>
            </a:r>
          </a:p>
          <a:p>
            <a:pPr marL="0" indent="0">
              <a:buNone/>
            </a:pPr>
            <a:r>
              <a:rPr lang="fr-FR" dirty="0" smtClean="0"/>
              <a:t>	X </a:t>
            </a:r>
            <a:r>
              <a:rPr lang="fr-FR" dirty="0" err="1" smtClean="0"/>
              <a:t>is</a:t>
            </a:r>
            <a:r>
              <a:rPr lang="fr-FR" dirty="0" smtClean="0"/>
              <a:t> the </a:t>
            </a:r>
            <a:r>
              <a:rPr lang="fr-FR" dirty="0" err="1" smtClean="0"/>
              <a:t>independent</a:t>
            </a:r>
            <a:r>
              <a:rPr lang="fr-FR" dirty="0" smtClean="0"/>
              <a:t> variable or the explicative one</a:t>
            </a:r>
          </a:p>
          <a:p>
            <a:pPr marL="0" indent="0">
              <a:buNone/>
            </a:pPr>
            <a:r>
              <a:rPr lang="fr-FR" dirty="0"/>
              <a:t>	</a:t>
            </a:r>
            <a:r>
              <a:rPr lang="el-GR" dirty="0" smtClean="0"/>
              <a:t>ε</a:t>
            </a:r>
            <a:r>
              <a:rPr lang="fr-FR" dirty="0" smtClean="0"/>
              <a:t> </a:t>
            </a:r>
            <a:r>
              <a:rPr lang="fr-FR" dirty="0" err="1" smtClean="0"/>
              <a:t>is</a:t>
            </a:r>
            <a:r>
              <a:rPr lang="fr-FR" dirty="0" smtClean="0"/>
              <a:t> the standard </a:t>
            </a:r>
            <a:r>
              <a:rPr lang="fr-FR" dirty="0" err="1" smtClean="0"/>
              <a:t>error</a:t>
            </a:r>
            <a:r>
              <a:rPr lang="fr-FR" dirty="0" smtClean="0"/>
              <a:t> </a:t>
            </a:r>
            <a:r>
              <a:rPr lang="fr-FR" dirty="0" err="1" smtClean="0"/>
              <a:t>term</a:t>
            </a:r>
            <a:r>
              <a:rPr lang="fr-FR" dirty="0" smtClean="0"/>
              <a:t>, noise or </a:t>
            </a:r>
            <a:r>
              <a:rPr lang="fr-FR" dirty="0" err="1" smtClean="0"/>
              <a:t>disturbance</a:t>
            </a:r>
            <a:r>
              <a:rPr lang="fr-FR" dirty="0" smtClean="0"/>
              <a:t> </a:t>
            </a:r>
            <a:r>
              <a:rPr lang="fr-FR" dirty="0" err="1" smtClean="0"/>
              <a:t>term</a:t>
            </a:r>
            <a:endParaRPr lang="fr-FR" dirty="0" smtClean="0"/>
          </a:p>
          <a:p>
            <a:pPr marL="0" indent="0">
              <a:buNone/>
            </a:pPr>
            <a:r>
              <a:rPr lang="fr-FR" dirty="0"/>
              <a:t>	</a:t>
            </a:r>
            <a:r>
              <a:rPr lang="fr-FR" dirty="0" smtClean="0"/>
              <a:t>a, b are coefficients </a:t>
            </a:r>
            <a:r>
              <a:rPr lang="fr-FR" dirty="0" err="1" smtClean="0"/>
              <a:t>which</a:t>
            </a:r>
            <a:r>
              <a:rPr lang="fr-FR" dirty="0" smtClean="0"/>
              <a:t> are </a:t>
            </a:r>
            <a:r>
              <a:rPr lang="fr-FR" dirty="0" err="1" smtClean="0"/>
              <a:t>estimated</a:t>
            </a:r>
            <a:r>
              <a:rPr lang="fr-FR" dirty="0" smtClean="0"/>
              <a:t> </a:t>
            </a:r>
            <a:r>
              <a:rPr lang="fr-FR" dirty="0" err="1" smtClean="0"/>
              <a:t>according</a:t>
            </a:r>
            <a:r>
              <a:rPr lang="fr-FR" dirty="0" smtClean="0"/>
              <a:t> to the n observations of the </a:t>
            </a:r>
            <a:r>
              <a:rPr lang="fr-FR" dirty="0" err="1" smtClean="0"/>
              <a:t>samples</a:t>
            </a:r>
            <a:r>
              <a:rPr lang="fr-FR" dirty="0" smtClean="0"/>
              <a:t>.</a:t>
            </a:r>
            <a:endParaRPr lang="fr-FR" dirty="0"/>
          </a:p>
          <a:p>
            <a:r>
              <a:rPr lang="fr-FR" dirty="0" smtClean="0">
                <a:sym typeface="Wingdings" panose="05000000000000000000" pitchFamily="2" charset="2"/>
              </a:rPr>
              <a:t> It </a:t>
            </a:r>
            <a:r>
              <a:rPr lang="fr-FR" dirty="0" err="1" smtClean="0">
                <a:sym typeface="Wingdings" panose="05000000000000000000" pitchFamily="2" charset="2"/>
              </a:rPr>
              <a:t>consists</a:t>
            </a:r>
            <a:r>
              <a:rPr lang="fr-FR" dirty="0" smtClean="0">
                <a:sym typeface="Wingdings" panose="05000000000000000000" pitchFamily="2" charset="2"/>
              </a:rPr>
              <a:t> to </a:t>
            </a:r>
            <a:r>
              <a:rPr lang="fr-FR" dirty="0" err="1" smtClean="0">
                <a:sym typeface="Wingdings" panose="05000000000000000000" pitchFamily="2" charset="2"/>
              </a:rPr>
              <a:t>predict</a:t>
            </a:r>
            <a:r>
              <a:rPr lang="fr-FR" dirty="0" smtClean="0">
                <a:sym typeface="Wingdings" panose="05000000000000000000" pitchFamily="2" charset="2"/>
              </a:rPr>
              <a:t> Y </a:t>
            </a:r>
            <a:r>
              <a:rPr lang="fr-FR" dirty="0" err="1" smtClean="0">
                <a:sym typeface="Wingdings" panose="05000000000000000000" pitchFamily="2" charset="2"/>
              </a:rPr>
              <a:t>according</a:t>
            </a:r>
            <a:r>
              <a:rPr lang="fr-FR" dirty="0" smtClean="0">
                <a:sym typeface="Wingdings" panose="05000000000000000000" pitchFamily="2" charset="2"/>
              </a:rPr>
              <a:t> to a value X</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150</a:t>
            </a:fld>
            <a:endParaRPr lang="fr-FR"/>
          </a:p>
        </p:txBody>
      </p:sp>
      <p:graphicFrame>
        <p:nvGraphicFramePr>
          <p:cNvPr id="5" name="Objet 4"/>
          <p:cNvGraphicFramePr>
            <a:graphicFrameLocks noChangeAspect="1"/>
          </p:cNvGraphicFramePr>
          <p:nvPr>
            <p:extLst>
              <p:ext uri="{D42A27DB-BD31-4B8C-83A1-F6EECF244321}">
                <p14:modId xmlns:p14="http://schemas.microsoft.com/office/powerpoint/2010/main" val="2004016179"/>
              </p:ext>
            </p:extLst>
          </p:nvPr>
        </p:nvGraphicFramePr>
        <p:xfrm>
          <a:off x="3409950" y="3479800"/>
          <a:ext cx="1778000" cy="358775"/>
        </p:xfrm>
        <a:graphic>
          <a:graphicData uri="http://schemas.openxmlformats.org/presentationml/2006/ole">
            <mc:AlternateContent xmlns:mc="http://schemas.openxmlformats.org/markup-compatibility/2006">
              <mc:Choice xmlns:v="urn:schemas-microsoft-com:vml" Requires="v">
                <p:oleObj spid="_x0000_s40076" name="Équation" r:id="rId3" imgW="914400" imgH="177480" progId="Equation.3">
                  <p:embed/>
                </p:oleObj>
              </mc:Choice>
              <mc:Fallback>
                <p:oleObj name="Équation" r:id="rId3" imgW="914400" imgH="177480" progId="Equation.3">
                  <p:embed/>
                  <p:pic>
                    <p:nvPicPr>
                      <p:cNvPr id="0" name="Objet 5"/>
                      <p:cNvPicPr>
                        <a:picLocks noChangeAspect="1" noChangeArrowheads="1"/>
                      </p:cNvPicPr>
                      <p:nvPr/>
                    </p:nvPicPr>
                    <p:blipFill>
                      <a:blip r:embed="rId4"/>
                      <a:srcRect/>
                      <a:stretch>
                        <a:fillRect/>
                      </a:stretch>
                    </p:blipFill>
                    <p:spPr bwMode="auto">
                      <a:xfrm>
                        <a:off x="3409950" y="3479800"/>
                        <a:ext cx="17780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0961005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Simple </a:t>
            </a:r>
            <a:r>
              <a:rPr lang="fr-FR" dirty="0" err="1"/>
              <a:t>Linear</a:t>
            </a:r>
            <a:r>
              <a:rPr lang="fr-FR" dirty="0"/>
              <a:t> </a:t>
            </a:r>
            <a:r>
              <a:rPr lang="fr-FR" dirty="0" err="1" smtClean="0"/>
              <a:t>Regression</a:t>
            </a:r>
            <a:r>
              <a:rPr lang="fr-FR" dirty="0" smtClean="0"/>
              <a:t>: </a:t>
            </a:r>
            <a:r>
              <a:rPr lang="fr-FR" dirty="0" err="1" smtClean="0"/>
              <a:t>Scatter</a:t>
            </a:r>
            <a:r>
              <a:rPr lang="fr-FR" dirty="0" smtClean="0"/>
              <a:t> </a:t>
            </a:r>
            <a:r>
              <a:rPr lang="fr-FR" dirty="0" err="1" smtClean="0"/>
              <a:t>Diagram</a:t>
            </a:r>
            <a:r>
              <a:rPr lang="fr-FR" dirty="0" smtClean="0"/>
              <a:t> </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151</a:t>
            </a:fld>
            <a:endParaRPr lang="fr-FR"/>
          </a:p>
        </p:txBody>
      </p:sp>
      <p:pic>
        <p:nvPicPr>
          <p:cNvPr id="4096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283968" y="2492896"/>
            <a:ext cx="4046220" cy="2659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683568" y="2348880"/>
            <a:ext cx="3384376" cy="2585323"/>
          </a:xfrm>
          <a:prstGeom prst="rect">
            <a:avLst/>
          </a:prstGeom>
          <a:noFill/>
        </p:spPr>
        <p:txBody>
          <a:bodyPr wrap="square" rtlCol="0">
            <a:spAutoFit/>
          </a:bodyPr>
          <a:lstStyle/>
          <a:p>
            <a:r>
              <a:rPr lang="fr-FR" dirty="0" smtClean="0"/>
              <a:t>The </a:t>
            </a:r>
            <a:r>
              <a:rPr lang="fr-FR" dirty="0" err="1" smtClean="0"/>
              <a:t>scatter</a:t>
            </a:r>
            <a:r>
              <a:rPr lang="fr-FR" dirty="0" smtClean="0"/>
              <a:t> </a:t>
            </a:r>
            <a:r>
              <a:rPr lang="fr-FR" dirty="0" err="1" smtClean="0"/>
              <a:t>Diagram</a:t>
            </a:r>
            <a:r>
              <a:rPr lang="fr-FR" dirty="0" smtClean="0"/>
              <a:t> </a:t>
            </a:r>
            <a:r>
              <a:rPr lang="fr-FR" dirty="0" err="1" smtClean="0"/>
              <a:t>is</a:t>
            </a:r>
            <a:r>
              <a:rPr lang="fr-FR" dirty="0" smtClean="0"/>
              <a:t> a good </a:t>
            </a:r>
            <a:r>
              <a:rPr lang="fr-FR" dirty="0" err="1" smtClean="0"/>
              <a:t>way</a:t>
            </a:r>
            <a:r>
              <a:rPr lang="fr-FR" dirty="0" smtClean="0"/>
              <a:t> to </a:t>
            </a:r>
            <a:r>
              <a:rPr lang="fr-FR" dirty="0" err="1" smtClean="0"/>
              <a:t>see</a:t>
            </a:r>
            <a:r>
              <a:rPr lang="fr-FR" dirty="0" smtClean="0"/>
              <a:t> if data </a:t>
            </a:r>
            <a:r>
              <a:rPr lang="fr-FR" dirty="0" err="1" smtClean="0"/>
              <a:t>follows</a:t>
            </a:r>
            <a:r>
              <a:rPr lang="fr-FR" dirty="0" smtClean="0"/>
              <a:t> a </a:t>
            </a:r>
            <a:r>
              <a:rPr lang="fr-FR" b="1" dirty="0" smtClean="0"/>
              <a:t>Best </a:t>
            </a:r>
            <a:r>
              <a:rPr lang="fr-FR" b="1" dirty="0" err="1"/>
              <a:t>F</a:t>
            </a:r>
            <a:r>
              <a:rPr lang="fr-FR" b="1" dirty="0" err="1" smtClean="0"/>
              <a:t>itting</a:t>
            </a:r>
            <a:r>
              <a:rPr lang="fr-FR" b="1" dirty="0" smtClean="0"/>
              <a:t> Line.</a:t>
            </a:r>
          </a:p>
          <a:p>
            <a:endParaRPr lang="fr-FR" b="1" dirty="0"/>
          </a:p>
          <a:p>
            <a:r>
              <a:rPr lang="fr-FR" dirty="0" smtClean="0"/>
              <a:t>The </a:t>
            </a:r>
            <a:r>
              <a:rPr lang="fr-FR" dirty="0" err="1" smtClean="0"/>
              <a:t>red</a:t>
            </a:r>
            <a:r>
              <a:rPr lang="fr-FR" dirty="0" smtClean="0"/>
              <a:t> line </a:t>
            </a:r>
            <a:r>
              <a:rPr lang="fr-FR" dirty="0" err="1" smtClean="0"/>
              <a:t>is</a:t>
            </a:r>
            <a:r>
              <a:rPr lang="fr-FR" dirty="0" smtClean="0"/>
              <a:t> the </a:t>
            </a:r>
            <a:r>
              <a:rPr lang="fr-FR" dirty="0" err="1" smtClean="0"/>
              <a:t>slope</a:t>
            </a:r>
            <a:r>
              <a:rPr lang="fr-FR" dirty="0" smtClean="0"/>
              <a:t> of the Best </a:t>
            </a:r>
            <a:r>
              <a:rPr lang="fr-FR" dirty="0" err="1" smtClean="0"/>
              <a:t>Fitting</a:t>
            </a:r>
            <a:r>
              <a:rPr lang="fr-FR" dirty="0" smtClean="0"/>
              <a:t> Line</a:t>
            </a:r>
          </a:p>
          <a:p>
            <a:endParaRPr lang="fr-FR" dirty="0"/>
          </a:p>
          <a:p>
            <a:r>
              <a:rPr lang="fr-FR" dirty="0" smtClean="0"/>
              <a:t>The </a:t>
            </a:r>
            <a:r>
              <a:rPr lang="fr-FR" dirty="0" err="1" smtClean="0"/>
              <a:t>equation</a:t>
            </a:r>
            <a:r>
              <a:rPr lang="fr-FR" dirty="0" smtClean="0"/>
              <a:t> of the Best </a:t>
            </a:r>
            <a:r>
              <a:rPr lang="fr-FR" dirty="0" err="1" smtClean="0"/>
              <a:t>fitting</a:t>
            </a:r>
            <a:r>
              <a:rPr lang="fr-FR" dirty="0" smtClean="0"/>
              <a:t> line </a:t>
            </a:r>
            <a:r>
              <a:rPr lang="fr-FR" dirty="0" err="1" smtClean="0"/>
              <a:t>is</a:t>
            </a:r>
            <a:r>
              <a:rPr lang="fr-FR" dirty="0" smtClean="0"/>
              <a:t> :</a:t>
            </a:r>
          </a:p>
        </p:txBody>
      </p:sp>
      <p:graphicFrame>
        <p:nvGraphicFramePr>
          <p:cNvPr id="6" name="Objet 5"/>
          <p:cNvGraphicFramePr>
            <a:graphicFrameLocks noChangeAspect="1"/>
          </p:cNvGraphicFramePr>
          <p:nvPr>
            <p:extLst>
              <p:ext uri="{D42A27DB-BD31-4B8C-83A1-F6EECF244321}">
                <p14:modId xmlns:p14="http://schemas.microsoft.com/office/powerpoint/2010/main" val="2795633303"/>
              </p:ext>
            </p:extLst>
          </p:nvPr>
        </p:nvGraphicFramePr>
        <p:xfrm>
          <a:off x="1486756" y="4934203"/>
          <a:ext cx="1778000" cy="358775"/>
        </p:xfrm>
        <a:graphic>
          <a:graphicData uri="http://schemas.openxmlformats.org/presentationml/2006/ole">
            <mc:AlternateContent xmlns:mc="http://schemas.openxmlformats.org/markup-compatibility/2006">
              <mc:Choice xmlns:v="urn:schemas-microsoft-com:vml" Requires="v">
                <p:oleObj spid="_x0000_s63543" name="Équation" r:id="rId4" imgW="914400" imgH="177480" progId="Equation.3">
                  <p:embed/>
                </p:oleObj>
              </mc:Choice>
              <mc:Fallback>
                <p:oleObj name="Équation" r:id="rId4" imgW="914400" imgH="177480" progId="Equation.3">
                  <p:embed/>
                  <p:pic>
                    <p:nvPicPr>
                      <p:cNvPr id="0" name="Obje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6756" y="4934203"/>
                        <a:ext cx="17780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1991369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Simple </a:t>
            </a:r>
            <a:r>
              <a:rPr lang="fr-FR" dirty="0" err="1"/>
              <a:t>Linear</a:t>
            </a:r>
            <a:r>
              <a:rPr lang="fr-FR" dirty="0"/>
              <a:t> </a:t>
            </a:r>
            <a:r>
              <a:rPr lang="fr-FR" dirty="0" err="1" smtClean="0"/>
              <a:t>Regression</a:t>
            </a:r>
            <a:r>
              <a:rPr lang="fr-FR" dirty="0" smtClean="0"/>
              <a:t>: </a:t>
            </a:r>
            <a:r>
              <a:rPr lang="fr-FR" dirty="0" err="1" smtClean="0"/>
              <a:t>Hypothesis</a:t>
            </a:r>
            <a:r>
              <a:rPr lang="fr-FR" dirty="0" smtClean="0"/>
              <a:t> of the </a:t>
            </a:r>
            <a:r>
              <a:rPr lang="fr-FR" dirty="0" smtClean="0"/>
              <a:t>model</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152</a:t>
            </a:fld>
            <a:endParaRPr lang="fr-FR"/>
          </a:p>
        </p:txBody>
      </p:sp>
      <p:sp>
        <p:nvSpPr>
          <p:cNvPr id="3" name="Espace réservé du contenu 2"/>
          <p:cNvSpPr>
            <a:spLocks noGrp="1"/>
          </p:cNvSpPr>
          <p:nvPr>
            <p:ph idx="1"/>
          </p:nvPr>
        </p:nvSpPr>
        <p:spPr/>
        <p:txBody>
          <a:bodyPr/>
          <a:lstStyle/>
          <a:p>
            <a:endParaRPr lang="fr-FR" dirty="0" smtClean="0"/>
          </a:p>
          <a:p>
            <a:endParaRPr lang="fr-FR" dirty="0"/>
          </a:p>
          <a:p>
            <a:r>
              <a:rPr lang="fr-FR" dirty="0" smtClean="0"/>
              <a:t>The </a:t>
            </a:r>
            <a:r>
              <a:rPr lang="fr-FR" dirty="0" smtClean="0"/>
              <a:t>standard </a:t>
            </a:r>
            <a:r>
              <a:rPr lang="fr-FR" dirty="0" err="1" smtClean="0"/>
              <a:t>error</a:t>
            </a:r>
            <a:r>
              <a:rPr lang="fr-FR" dirty="0" smtClean="0"/>
              <a:t> </a:t>
            </a:r>
            <a:r>
              <a:rPr lang="fr-FR" dirty="0" err="1" smtClean="0"/>
              <a:t>estimate</a:t>
            </a:r>
            <a:r>
              <a:rPr lang="fr-FR" dirty="0" smtClean="0"/>
              <a:t> </a:t>
            </a:r>
            <a:r>
              <a:rPr lang="fr-FR" dirty="0" err="1" smtClean="0"/>
              <a:t>is</a:t>
            </a:r>
            <a:r>
              <a:rPr lang="fr-FR" dirty="0" smtClean="0"/>
              <a:t> a </a:t>
            </a:r>
            <a:r>
              <a:rPr lang="fr-FR" dirty="0" err="1" smtClean="0"/>
              <a:t>measure</a:t>
            </a:r>
            <a:r>
              <a:rPr lang="fr-FR" dirty="0" smtClean="0"/>
              <a:t> of the </a:t>
            </a:r>
            <a:r>
              <a:rPr lang="fr-FR" dirty="0" err="1" smtClean="0"/>
              <a:t>accuracy</a:t>
            </a:r>
            <a:r>
              <a:rPr lang="fr-FR" dirty="0" smtClean="0"/>
              <a:t> of the </a:t>
            </a:r>
            <a:r>
              <a:rPr lang="fr-FR" dirty="0" err="1" smtClean="0"/>
              <a:t>predictions</a:t>
            </a:r>
            <a:endParaRPr lang="fr-FR" dirty="0" smtClean="0"/>
          </a:p>
          <a:p>
            <a:r>
              <a:rPr lang="fr-FR" dirty="0" smtClean="0"/>
              <a:t>The </a:t>
            </a:r>
            <a:r>
              <a:rPr lang="fr-FR" dirty="0" err="1" smtClean="0"/>
              <a:t>errors</a:t>
            </a:r>
            <a:r>
              <a:rPr lang="fr-FR" dirty="0" smtClean="0"/>
              <a:t> </a:t>
            </a:r>
            <a:r>
              <a:rPr lang="fr-FR" dirty="0" err="1" smtClean="0"/>
              <a:t>should</a:t>
            </a:r>
            <a:r>
              <a:rPr lang="fr-FR" dirty="0" smtClean="0"/>
              <a:t> </a:t>
            </a:r>
            <a:r>
              <a:rPr lang="fr-FR" dirty="0" err="1" smtClean="0"/>
              <a:t>be</a:t>
            </a:r>
            <a:r>
              <a:rPr lang="fr-FR" dirty="0" smtClean="0"/>
              <a:t> </a:t>
            </a:r>
            <a:r>
              <a:rPr lang="fr-FR" dirty="0" err="1" smtClean="0"/>
              <a:t>independent</a:t>
            </a:r>
            <a:r>
              <a:rPr lang="fr-FR" dirty="0" smtClean="0"/>
              <a:t> of </a:t>
            </a:r>
            <a:r>
              <a:rPr lang="fr-FR" dirty="0" err="1" smtClean="0"/>
              <a:t>each</a:t>
            </a:r>
            <a:r>
              <a:rPr lang="fr-FR" dirty="0" smtClean="0"/>
              <a:t> </a:t>
            </a:r>
            <a:r>
              <a:rPr lang="fr-FR" dirty="0" err="1" smtClean="0"/>
              <a:t>other</a:t>
            </a:r>
            <a:r>
              <a:rPr lang="fr-FR" dirty="0" smtClean="0"/>
              <a:t>.</a:t>
            </a:r>
          </a:p>
          <a:p>
            <a:r>
              <a:rPr lang="fr-FR" dirty="0" smtClean="0"/>
              <a:t>The </a:t>
            </a:r>
            <a:r>
              <a:rPr lang="fr-FR" dirty="0" err="1" smtClean="0"/>
              <a:t>errors</a:t>
            </a:r>
            <a:r>
              <a:rPr lang="fr-FR" dirty="0" smtClean="0"/>
              <a:t> </a:t>
            </a:r>
            <a:r>
              <a:rPr lang="fr-FR" dirty="0" err="1" smtClean="0"/>
              <a:t>should</a:t>
            </a:r>
            <a:r>
              <a:rPr lang="fr-FR" dirty="0" smtClean="0"/>
              <a:t> </a:t>
            </a:r>
            <a:r>
              <a:rPr lang="fr-FR" dirty="0" err="1" smtClean="0"/>
              <a:t>be</a:t>
            </a:r>
            <a:r>
              <a:rPr lang="fr-FR" dirty="0" smtClean="0"/>
              <a:t> </a:t>
            </a:r>
            <a:r>
              <a:rPr lang="fr-FR" dirty="0" err="1" smtClean="0"/>
              <a:t>normally</a:t>
            </a:r>
            <a:r>
              <a:rPr lang="fr-FR" dirty="0" smtClean="0"/>
              <a:t> </a:t>
            </a:r>
            <a:r>
              <a:rPr lang="fr-FR" dirty="0" err="1" smtClean="0"/>
              <a:t>distributed</a:t>
            </a:r>
            <a:r>
              <a:rPr lang="fr-FR" dirty="0" smtClean="0"/>
              <a:t> </a:t>
            </a:r>
            <a:r>
              <a:rPr lang="fr-FR" dirty="0" err="1" smtClean="0"/>
              <a:t>with</a:t>
            </a:r>
            <a:r>
              <a:rPr lang="fr-FR" dirty="0" smtClean="0"/>
              <a:t> </a:t>
            </a:r>
            <a:r>
              <a:rPr lang="fr-FR" dirty="0" err="1" smtClean="0"/>
              <a:t>mean</a:t>
            </a:r>
            <a:r>
              <a:rPr lang="fr-FR" dirty="0" smtClean="0"/>
              <a:t> =0 and consta</a:t>
            </a:r>
            <a:r>
              <a:rPr lang="fr-FR" dirty="0" smtClean="0"/>
              <a:t>nt </a:t>
            </a:r>
            <a:r>
              <a:rPr lang="fr-FR" dirty="0" err="1" smtClean="0"/>
              <a:t>deviation</a:t>
            </a:r>
            <a:r>
              <a:rPr lang="fr-FR" dirty="0" smtClean="0"/>
              <a:t>.</a:t>
            </a:r>
          </a:p>
          <a:p>
            <a:endParaRPr lang="fr-FR" dirty="0" smtClean="0"/>
          </a:p>
          <a:p>
            <a:endParaRPr lang="en-GB" dirty="0"/>
          </a:p>
        </p:txBody>
      </p:sp>
    </p:spTree>
    <p:extLst>
      <p:ext uri="{BB962C8B-B14F-4D97-AF65-F5344CB8AC3E}">
        <p14:creationId xmlns:p14="http://schemas.microsoft.com/office/powerpoint/2010/main" val="6819073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Simple </a:t>
            </a:r>
            <a:r>
              <a:rPr lang="fr-FR" dirty="0" err="1"/>
              <a:t>Linear</a:t>
            </a:r>
            <a:r>
              <a:rPr lang="fr-FR" dirty="0"/>
              <a:t> </a:t>
            </a:r>
            <a:r>
              <a:rPr lang="fr-FR" dirty="0" err="1" smtClean="0"/>
              <a:t>Regression</a:t>
            </a:r>
            <a:r>
              <a:rPr lang="fr-FR" dirty="0" smtClean="0"/>
              <a:t>: Model </a:t>
            </a:r>
            <a:r>
              <a:rPr lang="fr-FR" dirty="0" smtClean="0"/>
              <a:t>Estimation</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153</a:t>
            </a:fld>
            <a:endParaRPr lang="fr-FR"/>
          </a:p>
        </p:txBody>
      </p:sp>
      <p:sp>
        <p:nvSpPr>
          <p:cNvPr id="3" name="Espace réservé du contenu 2"/>
          <p:cNvSpPr>
            <a:spLocks noGrp="1"/>
          </p:cNvSpPr>
          <p:nvPr>
            <p:ph idx="1"/>
          </p:nvPr>
        </p:nvSpPr>
        <p:spPr/>
        <p:txBody>
          <a:bodyPr>
            <a:normAutofit fontScale="92500" lnSpcReduction="10000"/>
          </a:bodyPr>
          <a:lstStyle/>
          <a:p>
            <a:r>
              <a:rPr lang="fr-FR" dirty="0" smtClean="0"/>
              <a:t> The coefficients, a and b are </a:t>
            </a:r>
            <a:r>
              <a:rPr lang="fr-FR" dirty="0" err="1" smtClean="0"/>
              <a:t>calculated</a:t>
            </a:r>
            <a:r>
              <a:rPr lang="fr-FR" dirty="0" smtClean="0"/>
              <a:t> </a:t>
            </a:r>
            <a:r>
              <a:rPr lang="fr-FR" dirty="0" err="1" smtClean="0"/>
              <a:t>like</a:t>
            </a:r>
            <a:r>
              <a:rPr lang="fr-FR" dirty="0" smtClean="0"/>
              <a:t> </a:t>
            </a:r>
            <a:r>
              <a:rPr lang="fr-FR" dirty="0" err="1" smtClean="0"/>
              <a:t>that</a:t>
            </a:r>
            <a:r>
              <a:rPr lang="fr-FR" dirty="0" smtClean="0"/>
              <a:t> </a:t>
            </a:r>
            <a:r>
              <a:rPr lang="fr-FR" dirty="0" smtClean="0"/>
              <a:t>:</a:t>
            </a:r>
          </a:p>
          <a:p>
            <a:r>
              <a:rPr lang="fr-FR" dirty="0" smtClean="0"/>
              <a:t>First, </a:t>
            </a:r>
            <a:r>
              <a:rPr lang="fr-FR" dirty="0" err="1" smtClean="0"/>
              <a:t>we</a:t>
            </a:r>
            <a:r>
              <a:rPr lang="fr-FR" dirty="0" smtClean="0"/>
              <a:t> have to </a:t>
            </a:r>
            <a:r>
              <a:rPr lang="fr-FR" dirty="0" err="1" smtClean="0"/>
              <a:t>minimize</a:t>
            </a:r>
            <a:r>
              <a:rPr lang="fr-FR" dirty="0" smtClean="0"/>
              <a:t> the </a:t>
            </a:r>
            <a:r>
              <a:rPr lang="fr-FR" dirty="0" err="1" smtClean="0"/>
              <a:t>equation</a:t>
            </a:r>
            <a:r>
              <a:rPr lang="fr-FR" dirty="0" smtClean="0"/>
              <a:t> for the </a:t>
            </a:r>
            <a:r>
              <a:rPr lang="fr-FR" dirty="0" err="1" smtClean="0"/>
              <a:t>sum</a:t>
            </a:r>
            <a:r>
              <a:rPr lang="fr-FR" dirty="0" smtClean="0"/>
              <a:t> of the </a:t>
            </a:r>
            <a:r>
              <a:rPr lang="fr-FR" dirty="0" err="1" smtClean="0"/>
              <a:t>squared</a:t>
            </a:r>
            <a:r>
              <a:rPr lang="fr-FR" dirty="0" smtClean="0"/>
              <a:t> </a:t>
            </a:r>
            <a:r>
              <a:rPr lang="fr-FR" dirty="0" err="1" smtClean="0"/>
              <a:t>predictions</a:t>
            </a:r>
            <a:r>
              <a:rPr lang="fr-FR" dirty="0" smtClean="0"/>
              <a:t> </a:t>
            </a:r>
            <a:r>
              <a:rPr lang="fr-FR" dirty="0" err="1" smtClean="0"/>
              <a:t>errors</a:t>
            </a:r>
            <a:r>
              <a:rPr lang="fr-FR" dirty="0" smtClean="0"/>
              <a:t>:</a:t>
            </a:r>
          </a:p>
          <a:p>
            <a:pPr marL="0" indent="0">
              <a:buNone/>
            </a:pPr>
            <a:r>
              <a:rPr lang="fr-FR" dirty="0" smtClean="0"/>
              <a:t> </a:t>
            </a:r>
            <a:endParaRPr lang="fr-FR" dirty="0" smtClean="0"/>
          </a:p>
          <a:p>
            <a:pPr marL="0" indent="0" algn="ctr">
              <a:buNone/>
            </a:pPr>
            <a:r>
              <a:rPr lang="fr-FR" dirty="0" smtClean="0"/>
              <a:t>Min</a:t>
            </a:r>
            <a:r>
              <a:rPr lang="fr-FR" dirty="0">
                <a:sym typeface="Symbol" pitchFamily="18" charset="2"/>
              </a:rPr>
              <a:t></a:t>
            </a:r>
            <a:r>
              <a:rPr lang="fr-FR" dirty="0" smtClean="0">
                <a:sym typeface="Symbol" pitchFamily="18" charset="2"/>
              </a:rPr>
              <a:t>(</a:t>
            </a:r>
            <a:r>
              <a:rPr lang="el-GR" dirty="0" smtClean="0">
                <a:sym typeface="Symbol" pitchFamily="18" charset="2"/>
              </a:rPr>
              <a:t>ε</a:t>
            </a:r>
            <a:r>
              <a:rPr lang="fr-FR" baseline="-25000" dirty="0" smtClean="0">
                <a:sym typeface="Symbol" pitchFamily="18" charset="2"/>
              </a:rPr>
              <a:t>i</a:t>
            </a:r>
            <a:r>
              <a:rPr lang="fr-FR" dirty="0" smtClean="0">
                <a:sym typeface="Symbol" pitchFamily="18" charset="2"/>
              </a:rPr>
              <a:t>²</a:t>
            </a:r>
            <a:r>
              <a:rPr lang="fr-FR" baseline="-25000" dirty="0" smtClean="0">
                <a:sym typeface="Symbol" pitchFamily="18" charset="2"/>
              </a:rPr>
              <a:t>  </a:t>
            </a:r>
            <a:r>
              <a:rPr lang="fr-FR" dirty="0">
                <a:sym typeface="Symbol" pitchFamily="18" charset="2"/>
              </a:rPr>
              <a:t>) = min [y</a:t>
            </a:r>
            <a:r>
              <a:rPr lang="fr-FR" baseline="-25000" dirty="0">
                <a:sym typeface="Symbol" pitchFamily="18" charset="2"/>
              </a:rPr>
              <a:t>i</a:t>
            </a:r>
            <a:r>
              <a:rPr lang="fr-FR" dirty="0">
                <a:sym typeface="Symbol" pitchFamily="18" charset="2"/>
              </a:rPr>
              <a:t> – (a.x</a:t>
            </a:r>
            <a:r>
              <a:rPr lang="fr-FR" baseline="-25000" dirty="0">
                <a:sym typeface="Symbol" pitchFamily="18" charset="2"/>
              </a:rPr>
              <a:t>i</a:t>
            </a:r>
            <a:r>
              <a:rPr lang="fr-FR" dirty="0">
                <a:sym typeface="Symbol" pitchFamily="18" charset="2"/>
              </a:rPr>
              <a:t> + b)]²</a:t>
            </a:r>
          </a:p>
          <a:p>
            <a:endParaRPr lang="fr-FR" dirty="0" smtClean="0"/>
          </a:p>
          <a:p>
            <a:r>
              <a:rPr lang="fr-FR" dirty="0" smtClean="0"/>
              <a:t>And </a:t>
            </a:r>
            <a:r>
              <a:rPr lang="fr-FR" dirty="0" err="1" smtClean="0"/>
              <a:t>get</a:t>
            </a:r>
            <a:r>
              <a:rPr lang="fr-FR" dirty="0" smtClean="0"/>
              <a:t> the « least squares </a:t>
            </a:r>
            <a:r>
              <a:rPr lang="fr-FR" dirty="0" err="1" smtClean="0"/>
              <a:t>estimates</a:t>
            </a:r>
            <a:r>
              <a:rPr lang="fr-FR" dirty="0" smtClean="0"/>
              <a:t> »:</a:t>
            </a:r>
            <a:endParaRPr lang="fr-FR" dirty="0" smtClean="0"/>
          </a:p>
          <a:p>
            <a:endParaRPr lang="fr-FR" dirty="0" smtClean="0"/>
          </a:p>
          <a:p>
            <a:pPr marL="0" indent="0">
              <a:buNone/>
            </a:pPr>
            <a:r>
              <a:rPr lang="fr-FR" dirty="0"/>
              <a:t>	</a:t>
            </a:r>
            <a:r>
              <a:rPr lang="fr-FR" dirty="0" smtClean="0"/>
              <a:t>		         and</a:t>
            </a:r>
          </a:p>
          <a:p>
            <a:pPr marL="0" indent="0">
              <a:buNone/>
            </a:pPr>
            <a:endParaRPr lang="fr-FR" dirty="0"/>
          </a:p>
          <a:p>
            <a:pPr lvl="1"/>
            <a:r>
              <a:rPr lang="fr-FR" dirty="0"/>
              <a:t> </a:t>
            </a:r>
            <a:r>
              <a:rPr lang="fr-FR" dirty="0" smtClean="0"/>
              <a:t>                 are the </a:t>
            </a:r>
            <a:r>
              <a:rPr lang="fr-FR" dirty="0" err="1" smtClean="0"/>
              <a:t>estimated</a:t>
            </a:r>
            <a:r>
              <a:rPr lang="fr-FR" dirty="0" smtClean="0"/>
              <a:t> solution</a:t>
            </a:r>
          </a:p>
          <a:p>
            <a:pPr marL="0" indent="0">
              <a:buNone/>
            </a:pPr>
            <a:endParaRPr lang="fr-FR" dirty="0"/>
          </a:p>
          <a:p>
            <a:pPr lvl="1"/>
            <a:r>
              <a:rPr lang="fr-FR" dirty="0" smtClean="0"/>
              <a:t>               are </a:t>
            </a:r>
            <a:r>
              <a:rPr lang="fr-FR" dirty="0" err="1" smtClean="0"/>
              <a:t>called</a:t>
            </a:r>
            <a:r>
              <a:rPr lang="fr-FR" dirty="0" smtClean="0"/>
              <a:t> </a:t>
            </a:r>
            <a:r>
              <a:rPr lang="fr-FR" dirty="0" err="1" smtClean="0"/>
              <a:t>also</a:t>
            </a:r>
            <a:r>
              <a:rPr lang="fr-FR" dirty="0" smtClean="0"/>
              <a:t> </a:t>
            </a:r>
            <a:r>
              <a:rPr lang="fr-FR" dirty="0" err="1" smtClean="0"/>
              <a:t>residuals</a:t>
            </a:r>
            <a:endParaRPr lang="fr-FR" dirty="0"/>
          </a:p>
        </p:txBody>
      </p:sp>
      <p:graphicFrame>
        <p:nvGraphicFramePr>
          <p:cNvPr id="5" name="Objet 4"/>
          <p:cNvGraphicFramePr>
            <a:graphicFrameLocks noChangeAspect="1"/>
          </p:cNvGraphicFramePr>
          <p:nvPr>
            <p:extLst>
              <p:ext uri="{D42A27DB-BD31-4B8C-83A1-F6EECF244321}">
                <p14:modId xmlns:p14="http://schemas.microsoft.com/office/powerpoint/2010/main" val="2364609013"/>
              </p:ext>
            </p:extLst>
          </p:nvPr>
        </p:nvGraphicFramePr>
        <p:xfrm>
          <a:off x="1475656" y="4293096"/>
          <a:ext cx="2089150" cy="719137"/>
        </p:xfrm>
        <a:graphic>
          <a:graphicData uri="http://schemas.openxmlformats.org/presentationml/2006/ole">
            <mc:AlternateContent xmlns:mc="http://schemas.openxmlformats.org/markup-compatibility/2006">
              <mc:Choice xmlns:v="urn:schemas-microsoft-com:vml" Requires="v">
                <p:oleObj spid="_x0000_s58626" name="Equation" r:id="rId3" imgW="1371600" imgH="381000" progId="Equation.3">
                  <p:embed/>
                </p:oleObj>
              </mc:Choice>
              <mc:Fallback>
                <p:oleObj name="Equation" r:id="rId3" imgW="1371600" imgH="381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4293096"/>
                        <a:ext cx="2089150" cy="719137"/>
                      </a:xfrm>
                      <a:prstGeom prst="rect">
                        <a:avLst/>
                      </a:prstGeom>
                      <a:noFill/>
                      <a:ln w="9525">
                        <a:solidFill>
                          <a:schemeClr val="bg1"/>
                        </a:solidFill>
                        <a:miter lim="800000"/>
                        <a:headEnd/>
                        <a:tailEnd/>
                      </a:ln>
                      <a:extLst/>
                    </p:spPr>
                  </p:pic>
                </p:oleObj>
              </mc:Fallback>
            </mc:AlternateContent>
          </a:graphicData>
        </a:graphic>
      </p:graphicFrame>
      <p:graphicFrame>
        <p:nvGraphicFramePr>
          <p:cNvPr id="6" name="Objet 5"/>
          <p:cNvGraphicFramePr>
            <a:graphicFrameLocks noGrp="1" noChangeAspect="1"/>
          </p:cNvGraphicFramePr>
          <p:nvPr>
            <p:extLst>
              <p:ext uri="{D42A27DB-BD31-4B8C-83A1-F6EECF244321}">
                <p14:modId xmlns:p14="http://schemas.microsoft.com/office/powerpoint/2010/main" val="883797695"/>
              </p:ext>
            </p:extLst>
          </p:nvPr>
        </p:nvGraphicFramePr>
        <p:xfrm>
          <a:off x="4860032" y="4365104"/>
          <a:ext cx="1079500" cy="433388"/>
        </p:xfrm>
        <a:graphic>
          <a:graphicData uri="http://schemas.openxmlformats.org/presentationml/2006/ole">
            <mc:AlternateContent xmlns:mc="http://schemas.openxmlformats.org/markup-compatibility/2006">
              <mc:Choice xmlns:v="urn:schemas-microsoft-com:vml" Requires="v">
                <p:oleObj spid="_x0000_s58627" name="Équation" r:id="rId5" imgW="749160" imgH="215640" progId="Equation.3">
                  <p:embed/>
                </p:oleObj>
              </mc:Choice>
              <mc:Fallback>
                <p:oleObj name="Équation" r:id="rId5" imgW="749160" imgH="21564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4365104"/>
                        <a:ext cx="1079500" cy="433388"/>
                      </a:xfrm>
                      <a:prstGeom prst="rect">
                        <a:avLst/>
                      </a:prstGeom>
                      <a:noFill/>
                      <a:ln w="9525">
                        <a:solidFill>
                          <a:schemeClr val="bg1"/>
                        </a:solidFill>
                        <a:miter lim="800000"/>
                        <a:headEnd/>
                        <a:tailEnd/>
                      </a:ln>
                      <a:extLst/>
                    </p:spPr>
                  </p:pic>
                </p:oleObj>
              </mc:Fallback>
            </mc:AlternateContent>
          </a:graphicData>
        </a:graphic>
      </p:graphicFrame>
      <p:graphicFrame>
        <p:nvGraphicFramePr>
          <p:cNvPr id="7" name="Objet 6"/>
          <p:cNvGraphicFramePr>
            <a:graphicFrameLocks noChangeAspect="1"/>
          </p:cNvGraphicFramePr>
          <p:nvPr>
            <p:extLst>
              <p:ext uri="{D42A27DB-BD31-4B8C-83A1-F6EECF244321}">
                <p14:modId xmlns:p14="http://schemas.microsoft.com/office/powerpoint/2010/main" val="2193072790"/>
              </p:ext>
            </p:extLst>
          </p:nvPr>
        </p:nvGraphicFramePr>
        <p:xfrm>
          <a:off x="899592" y="5157192"/>
          <a:ext cx="1223963" cy="431800"/>
        </p:xfrm>
        <a:graphic>
          <a:graphicData uri="http://schemas.openxmlformats.org/presentationml/2006/ole">
            <mc:AlternateContent xmlns:mc="http://schemas.openxmlformats.org/markup-compatibility/2006">
              <mc:Choice xmlns:v="urn:schemas-microsoft-com:vml" Requires="v">
                <p:oleObj spid="_x0000_s58628" name="Équation" r:id="rId7" imgW="749160" imgH="215640" progId="Equation.3">
                  <p:embed/>
                </p:oleObj>
              </mc:Choice>
              <mc:Fallback>
                <p:oleObj name="Équation" r:id="rId7" imgW="749160" imgH="215640" progId="Equation.3">
                  <p:embed/>
                  <p:pic>
                    <p:nvPicPr>
                      <p:cNvPr id="0" name=""/>
                      <p:cNvPicPr>
                        <a:picLocks noChangeAspect="1" noChangeArrowheads="1"/>
                      </p:cNvPicPr>
                      <p:nvPr/>
                    </p:nvPicPr>
                    <p:blipFill>
                      <a:blip r:embed="rId8"/>
                      <a:srcRect/>
                      <a:stretch>
                        <a:fillRect/>
                      </a:stretch>
                    </p:blipFill>
                    <p:spPr bwMode="auto">
                      <a:xfrm>
                        <a:off x="899592" y="5157192"/>
                        <a:ext cx="12239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t 7"/>
          <p:cNvGraphicFramePr>
            <a:graphicFrameLocks noChangeAspect="1"/>
          </p:cNvGraphicFramePr>
          <p:nvPr>
            <p:extLst>
              <p:ext uri="{D42A27DB-BD31-4B8C-83A1-F6EECF244321}">
                <p14:modId xmlns:p14="http://schemas.microsoft.com/office/powerpoint/2010/main" val="1202971126"/>
              </p:ext>
            </p:extLst>
          </p:nvPr>
        </p:nvGraphicFramePr>
        <p:xfrm>
          <a:off x="899592" y="5877272"/>
          <a:ext cx="996950" cy="431800"/>
        </p:xfrm>
        <a:graphic>
          <a:graphicData uri="http://schemas.openxmlformats.org/presentationml/2006/ole">
            <mc:AlternateContent xmlns:mc="http://schemas.openxmlformats.org/markup-compatibility/2006">
              <mc:Choice xmlns:v="urn:schemas-microsoft-com:vml" Requires="v">
                <p:oleObj spid="_x0000_s58629" name="Équation" r:id="rId9" imgW="609480" imgH="215640" progId="Equation.3">
                  <p:embed/>
                </p:oleObj>
              </mc:Choice>
              <mc:Fallback>
                <p:oleObj name="Équation" r:id="rId9" imgW="609480" imgH="215640" progId="Equation.3">
                  <p:embed/>
                  <p:pic>
                    <p:nvPicPr>
                      <p:cNvPr id="0" name=""/>
                      <p:cNvPicPr>
                        <a:picLocks noChangeAspect="1" noChangeArrowheads="1"/>
                      </p:cNvPicPr>
                      <p:nvPr/>
                    </p:nvPicPr>
                    <p:blipFill>
                      <a:blip r:embed="rId10"/>
                      <a:srcRect/>
                      <a:stretch>
                        <a:fillRect/>
                      </a:stretch>
                    </p:blipFill>
                    <p:spPr bwMode="auto">
                      <a:xfrm>
                        <a:off x="899592" y="5877272"/>
                        <a:ext cx="996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5646876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Simple </a:t>
            </a:r>
            <a:r>
              <a:rPr lang="fr-FR" dirty="0" err="1" smtClean="0"/>
              <a:t>Linear</a:t>
            </a:r>
            <a:r>
              <a:rPr lang="fr-FR" dirty="0" smtClean="0"/>
              <a:t> </a:t>
            </a:r>
            <a:r>
              <a:rPr lang="fr-FR" dirty="0" err="1" smtClean="0"/>
              <a:t>Regression</a:t>
            </a:r>
            <a:r>
              <a:rPr lang="fr-FR" dirty="0" smtClean="0"/>
              <a:t> Model: </a:t>
            </a:r>
            <a:r>
              <a:rPr lang="fr-FR" dirty="0" err="1" smtClean="0"/>
              <a:t>Confimation</a:t>
            </a:r>
            <a:r>
              <a:rPr lang="fr-FR" dirty="0" smtClean="0"/>
              <a:t> of the Model</a:t>
            </a:r>
            <a:endParaRPr lang="en-GB" dirty="0"/>
          </a:p>
        </p:txBody>
      </p:sp>
      <p:sp>
        <p:nvSpPr>
          <p:cNvPr id="3" name="Espace réservé du contenu 2"/>
          <p:cNvSpPr>
            <a:spLocks noGrp="1"/>
          </p:cNvSpPr>
          <p:nvPr>
            <p:ph idx="1"/>
          </p:nvPr>
        </p:nvSpPr>
        <p:spPr/>
        <p:txBody>
          <a:bodyPr/>
          <a:lstStyle/>
          <a:p>
            <a:endParaRPr lang="fr-FR" dirty="0" smtClean="0"/>
          </a:p>
          <a:p>
            <a:endParaRPr lang="fr-FR" dirty="0"/>
          </a:p>
          <a:p>
            <a:r>
              <a:rPr lang="fr-FR" dirty="0" err="1" smtClean="0"/>
              <a:t>Now</a:t>
            </a:r>
            <a:r>
              <a:rPr lang="fr-FR" dirty="0" smtClean="0"/>
              <a:t>, </a:t>
            </a:r>
            <a:r>
              <a:rPr lang="fr-FR" dirty="0" err="1" smtClean="0"/>
              <a:t>we</a:t>
            </a:r>
            <a:r>
              <a:rPr lang="fr-FR" dirty="0" smtClean="0"/>
              <a:t> have </a:t>
            </a:r>
            <a:r>
              <a:rPr lang="fr-FR" dirty="0" err="1" smtClean="0"/>
              <a:t>seen</a:t>
            </a:r>
            <a:r>
              <a:rPr lang="fr-FR" dirty="0" smtClean="0"/>
              <a:t> the model and how </a:t>
            </a:r>
            <a:r>
              <a:rPr lang="fr-FR" dirty="0" err="1" smtClean="0"/>
              <a:t>we</a:t>
            </a:r>
            <a:r>
              <a:rPr lang="fr-FR" dirty="0" smtClean="0"/>
              <a:t> </a:t>
            </a:r>
            <a:r>
              <a:rPr lang="fr-FR" dirty="0" err="1" smtClean="0"/>
              <a:t>calculate</a:t>
            </a:r>
            <a:r>
              <a:rPr lang="fr-FR" dirty="0" smtClean="0"/>
              <a:t> the coefficients a and b. </a:t>
            </a:r>
          </a:p>
          <a:p>
            <a:endParaRPr lang="fr-FR" dirty="0" smtClean="0"/>
          </a:p>
          <a:p>
            <a:r>
              <a:rPr lang="fr-FR" dirty="0" smtClean="0"/>
              <a:t>The </a:t>
            </a:r>
            <a:r>
              <a:rPr lang="fr-FR" dirty="0" err="1" smtClean="0"/>
              <a:t>next</a:t>
            </a:r>
            <a:r>
              <a:rPr lang="fr-FR" dirty="0" smtClean="0"/>
              <a:t> </a:t>
            </a:r>
            <a:r>
              <a:rPr lang="fr-FR" dirty="0" err="1" smtClean="0"/>
              <a:t>step</a:t>
            </a:r>
            <a:r>
              <a:rPr lang="fr-FR" dirty="0" smtClean="0"/>
              <a:t> of </a:t>
            </a:r>
            <a:r>
              <a:rPr lang="fr-FR" dirty="0" err="1" smtClean="0"/>
              <a:t>our</a:t>
            </a:r>
            <a:r>
              <a:rPr lang="fr-FR" dirty="0" smtClean="0"/>
              <a:t> </a:t>
            </a:r>
            <a:r>
              <a:rPr lang="fr-FR" dirty="0" err="1" smtClean="0"/>
              <a:t>analysis</a:t>
            </a:r>
            <a:r>
              <a:rPr lang="fr-FR" dirty="0" smtClean="0"/>
              <a:t> </a:t>
            </a:r>
            <a:r>
              <a:rPr lang="fr-FR" dirty="0" err="1" smtClean="0"/>
              <a:t>is</a:t>
            </a:r>
            <a:r>
              <a:rPr lang="fr-FR" dirty="0" smtClean="0"/>
              <a:t> to </a:t>
            </a:r>
            <a:r>
              <a:rPr lang="fr-FR" dirty="0" err="1" smtClean="0"/>
              <a:t>confirm</a:t>
            </a:r>
            <a:r>
              <a:rPr lang="fr-FR" dirty="0" smtClean="0"/>
              <a:t> the model. For </a:t>
            </a:r>
            <a:r>
              <a:rPr lang="fr-FR" dirty="0" err="1" smtClean="0"/>
              <a:t>that</a:t>
            </a:r>
            <a:r>
              <a:rPr lang="fr-FR" dirty="0" smtClean="0"/>
              <a:t> </a:t>
            </a:r>
            <a:r>
              <a:rPr lang="fr-FR" dirty="0" err="1" smtClean="0"/>
              <a:t>we</a:t>
            </a:r>
            <a:r>
              <a:rPr lang="fr-FR" dirty="0" smtClean="0"/>
              <a:t> have to do </a:t>
            </a:r>
            <a:r>
              <a:rPr lang="fr-FR" dirty="0" err="1" smtClean="0"/>
              <a:t>some</a:t>
            </a:r>
            <a:r>
              <a:rPr lang="fr-FR" dirty="0" smtClean="0"/>
              <a:t> tests on the coefficient and </a:t>
            </a:r>
            <a:r>
              <a:rPr lang="fr-FR" dirty="0" err="1" smtClean="0"/>
              <a:t>then</a:t>
            </a:r>
            <a:r>
              <a:rPr lang="fr-FR" dirty="0" smtClean="0"/>
              <a:t> </a:t>
            </a:r>
            <a:r>
              <a:rPr lang="fr-FR" dirty="0" err="1" smtClean="0"/>
              <a:t>we</a:t>
            </a:r>
            <a:r>
              <a:rPr lang="fr-FR" dirty="0" smtClean="0"/>
              <a:t> have to </a:t>
            </a:r>
            <a:r>
              <a:rPr lang="fr-FR" dirty="0" err="1" smtClean="0"/>
              <a:t>study</a:t>
            </a:r>
            <a:r>
              <a:rPr lang="fr-FR" dirty="0" smtClean="0"/>
              <a:t> the </a:t>
            </a:r>
            <a:r>
              <a:rPr lang="fr-FR" dirty="0" err="1" smtClean="0"/>
              <a:t>residu</a:t>
            </a:r>
            <a:endParaRPr lang="fr-FR" dirty="0" smtClean="0"/>
          </a:p>
          <a:p>
            <a:endParaRPr lang="fr-FR"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154</a:t>
            </a:fld>
            <a:endParaRPr lang="fr-FR"/>
          </a:p>
        </p:txBody>
      </p:sp>
    </p:spTree>
    <p:extLst>
      <p:ext uri="{BB962C8B-B14F-4D97-AF65-F5344CB8AC3E}">
        <p14:creationId xmlns:p14="http://schemas.microsoft.com/office/powerpoint/2010/main" val="362859237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Simple </a:t>
            </a:r>
            <a:r>
              <a:rPr lang="fr-FR" dirty="0" err="1" smtClean="0"/>
              <a:t>Linear</a:t>
            </a:r>
            <a:r>
              <a:rPr lang="fr-FR" dirty="0" smtClean="0"/>
              <a:t> </a:t>
            </a:r>
            <a:r>
              <a:rPr lang="fr-FR" dirty="0" err="1" smtClean="0"/>
              <a:t>Regression</a:t>
            </a:r>
            <a:r>
              <a:rPr lang="fr-FR" dirty="0" smtClean="0"/>
              <a:t> Model: Coefficient </a:t>
            </a:r>
            <a:r>
              <a:rPr lang="fr-FR" dirty="0" smtClean="0"/>
              <a:t>test a</a:t>
            </a:r>
            <a:endParaRPr lang="en-GB" dirty="0"/>
          </a:p>
        </p:txBody>
      </p:sp>
      <p:sp>
        <p:nvSpPr>
          <p:cNvPr id="3" name="Espace réservé du contenu 2"/>
          <p:cNvSpPr>
            <a:spLocks noGrp="1"/>
          </p:cNvSpPr>
          <p:nvPr>
            <p:ph idx="1"/>
          </p:nvPr>
        </p:nvSpPr>
        <p:spPr/>
        <p:txBody>
          <a:bodyPr/>
          <a:lstStyle/>
          <a:p>
            <a:r>
              <a:rPr lang="en-GB" dirty="0" smtClean="0"/>
              <a:t>Here our null hypothesis H</a:t>
            </a:r>
            <a:r>
              <a:rPr lang="en-GB" sz="1600" dirty="0" smtClean="0"/>
              <a:t>0</a:t>
            </a:r>
            <a:r>
              <a:rPr lang="en-GB" dirty="0" smtClean="0"/>
              <a:t>: a = 0 and our alternative hypothesis is H</a:t>
            </a:r>
            <a:r>
              <a:rPr lang="en-GB" baseline="-25000" dirty="0" smtClean="0"/>
              <a:t>1</a:t>
            </a:r>
            <a:r>
              <a:rPr lang="en-GB" dirty="0" smtClean="0"/>
              <a:t>: a </a:t>
            </a:r>
            <a:r>
              <a:rPr lang="en-GB" dirty="0" smtClean="0">
                <a:cs typeface="Arial" charset="0"/>
                <a:sym typeface="Symbol" pitchFamily="18" charset="2"/>
              </a:rPr>
              <a:t>≠ </a:t>
            </a:r>
            <a:r>
              <a:rPr lang="en-GB" dirty="0" smtClean="0">
                <a:sym typeface="Symbol" pitchFamily="18" charset="2"/>
              </a:rPr>
              <a:t>0 </a:t>
            </a:r>
          </a:p>
          <a:p>
            <a:endParaRPr lang="en-GB" dirty="0" smtClean="0">
              <a:sym typeface="Symbol" pitchFamily="18" charset="2"/>
            </a:endParaRPr>
          </a:p>
          <a:p>
            <a:r>
              <a:rPr lang="en-GB" dirty="0" smtClean="0">
                <a:sym typeface="Symbol" pitchFamily="18" charset="2"/>
              </a:rPr>
              <a:t>In this case we have to use Student’s test</a:t>
            </a:r>
          </a:p>
          <a:p>
            <a:endParaRPr lang="en-GB" dirty="0" smtClean="0">
              <a:sym typeface="Symbol" pitchFamily="18" charset="2"/>
            </a:endParaRPr>
          </a:p>
          <a:p>
            <a:r>
              <a:rPr lang="en-GB" dirty="0" smtClean="0">
                <a:sym typeface="Symbol" pitchFamily="18" charset="2"/>
              </a:rPr>
              <a:t>The statistic that we will use is: </a:t>
            </a:r>
          </a:p>
          <a:p>
            <a:endParaRPr lang="en-GB" dirty="0" smtClean="0">
              <a:sym typeface="Symbol" pitchFamily="18" charset="2"/>
            </a:endParaRPr>
          </a:p>
          <a:p>
            <a:r>
              <a:rPr lang="en-GB" dirty="0" smtClean="0">
                <a:sym typeface="Symbol" pitchFamily="18" charset="2"/>
              </a:rPr>
              <a:t>Under H</a:t>
            </a:r>
            <a:r>
              <a:rPr lang="en-GB" baseline="-25000" dirty="0" smtClean="0">
                <a:sym typeface="Symbol" pitchFamily="18" charset="2"/>
              </a:rPr>
              <a:t>0</a:t>
            </a:r>
            <a:r>
              <a:rPr lang="en-GB" dirty="0" smtClean="0">
                <a:sym typeface="Symbol" pitchFamily="18" charset="2"/>
              </a:rPr>
              <a:t>, T follows a Student distribution T(n-2)</a:t>
            </a:r>
          </a:p>
          <a:p>
            <a:r>
              <a:rPr lang="en-GB" dirty="0" smtClean="0">
                <a:sym typeface="Symbol" pitchFamily="18" charset="2"/>
              </a:rPr>
              <a:t>We reject H</a:t>
            </a:r>
            <a:r>
              <a:rPr lang="en-GB" baseline="-25000" dirty="0" smtClean="0">
                <a:sym typeface="Symbol" pitchFamily="18" charset="2"/>
              </a:rPr>
              <a:t>0</a:t>
            </a:r>
            <a:r>
              <a:rPr lang="en-GB" dirty="0" smtClean="0">
                <a:sym typeface="Symbol" pitchFamily="18" charset="2"/>
              </a:rPr>
              <a:t> when T&gt;2: there is a relationship between X and Y</a:t>
            </a:r>
          </a:p>
          <a:p>
            <a:endParaRPr lang="fr-FR" dirty="0">
              <a:sym typeface="Symbol" pitchFamily="18" charset="2"/>
            </a:endParaRPr>
          </a:p>
          <a:p>
            <a:pPr marL="0" indent="0">
              <a:buNone/>
            </a:pPr>
            <a:endParaRPr lang="fr-FR"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155</a:t>
            </a:fld>
            <a:endParaRPr lang="fr-FR"/>
          </a:p>
        </p:txBody>
      </p:sp>
      <p:graphicFrame>
        <p:nvGraphicFramePr>
          <p:cNvPr id="5" name="Objet 4"/>
          <p:cNvGraphicFramePr>
            <a:graphicFrameLocks noGrp="1" noChangeAspect="1"/>
          </p:cNvGraphicFramePr>
          <p:nvPr>
            <p:extLst>
              <p:ext uri="{D42A27DB-BD31-4B8C-83A1-F6EECF244321}">
                <p14:modId xmlns:p14="http://schemas.microsoft.com/office/powerpoint/2010/main" val="82782197"/>
              </p:ext>
            </p:extLst>
          </p:nvPr>
        </p:nvGraphicFramePr>
        <p:xfrm>
          <a:off x="5076056" y="3620567"/>
          <a:ext cx="1685925" cy="744537"/>
        </p:xfrm>
        <a:graphic>
          <a:graphicData uri="http://schemas.openxmlformats.org/presentationml/2006/ole">
            <mc:AlternateContent xmlns:mc="http://schemas.openxmlformats.org/markup-compatibility/2006">
              <mc:Choice xmlns:v="urn:schemas-microsoft-com:vml" Requires="v">
                <p:oleObj spid="_x0000_s60477" name="Equation" r:id="rId3" imgW="977900" imgH="431800" progId="Equation.3">
                  <p:embed/>
                </p:oleObj>
              </mc:Choice>
              <mc:Fallback>
                <p:oleObj name="Equation" r:id="rId3" imgW="977900" imgH="431800" progId="Equation.3">
                  <p:embed/>
                  <p:pic>
                    <p:nvPicPr>
                      <p:cNvPr id="0"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620567"/>
                        <a:ext cx="1685925"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0496219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Simple </a:t>
            </a:r>
            <a:r>
              <a:rPr lang="fr-FR" dirty="0" err="1" smtClean="0"/>
              <a:t>Linear</a:t>
            </a:r>
            <a:r>
              <a:rPr lang="fr-FR" dirty="0" smtClean="0"/>
              <a:t> </a:t>
            </a:r>
            <a:r>
              <a:rPr lang="fr-FR" dirty="0" err="1" smtClean="0"/>
              <a:t>Regression</a:t>
            </a:r>
            <a:r>
              <a:rPr lang="fr-FR" dirty="0" smtClean="0"/>
              <a:t> Model: Coefficient </a:t>
            </a:r>
            <a:r>
              <a:rPr lang="fr-FR" dirty="0" smtClean="0"/>
              <a:t>test b</a:t>
            </a:r>
            <a:endParaRPr lang="en-GB" dirty="0"/>
          </a:p>
        </p:txBody>
      </p:sp>
      <p:sp>
        <p:nvSpPr>
          <p:cNvPr id="3" name="Espace réservé du contenu 2"/>
          <p:cNvSpPr>
            <a:spLocks noGrp="1"/>
          </p:cNvSpPr>
          <p:nvPr>
            <p:ph idx="1"/>
          </p:nvPr>
        </p:nvSpPr>
        <p:spPr>
          <a:xfrm>
            <a:off x="395536" y="1628800"/>
            <a:ext cx="8229600" cy="4876800"/>
          </a:xfrm>
        </p:spPr>
        <p:txBody>
          <a:bodyPr/>
          <a:lstStyle/>
          <a:p>
            <a:r>
              <a:rPr lang="en-GB" dirty="0" smtClean="0"/>
              <a:t>Here</a:t>
            </a:r>
            <a:r>
              <a:rPr lang="fr-FR" dirty="0" smtClean="0"/>
              <a:t> </a:t>
            </a:r>
            <a:r>
              <a:rPr lang="fr-FR" dirty="0" err="1" smtClean="0"/>
              <a:t>our</a:t>
            </a:r>
            <a:r>
              <a:rPr lang="fr-FR" dirty="0" smtClean="0"/>
              <a:t> </a:t>
            </a:r>
            <a:r>
              <a:rPr lang="fr-FR" dirty="0" err="1" smtClean="0"/>
              <a:t>null</a:t>
            </a:r>
            <a:r>
              <a:rPr lang="fr-FR" dirty="0" smtClean="0"/>
              <a:t> </a:t>
            </a:r>
            <a:r>
              <a:rPr lang="fr-FR" dirty="0" err="1" smtClean="0"/>
              <a:t>hypothesis</a:t>
            </a:r>
            <a:r>
              <a:rPr lang="fr-FR" dirty="0" smtClean="0"/>
              <a:t> H</a:t>
            </a:r>
            <a:r>
              <a:rPr lang="fr-FR" sz="1600" dirty="0" smtClean="0"/>
              <a:t>0</a:t>
            </a:r>
            <a:r>
              <a:rPr lang="fr-FR" dirty="0" smtClean="0"/>
              <a:t>: </a:t>
            </a:r>
            <a:r>
              <a:rPr lang="fr-FR" dirty="0" smtClean="0"/>
              <a:t>b </a:t>
            </a:r>
            <a:r>
              <a:rPr lang="fr-FR" dirty="0" smtClean="0"/>
              <a:t>= 0 and </a:t>
            </a:r>
            <a:r>
              <a:rPr lang="fr-FR" dirty="0" err="1" smtClean="0"/>
              <a:t>our</a:t>
            </a:r>
            <a:r>
              <a:rPr lang="fr-FR" dirty="0" smtClean="0"/>
              <a:t> alternative </a:t>
            </a:r>
            <a:r>
              <a:rPr lang="en-GB" dirty="0" smtClean="0"/>
              <a:t>hypothesis is H</a:t>
            </a:r>
            <a:r>
              <a:rPr lang="en-GB" baseline="-25000" dirty="0" smtClean="0"/>
              <a:t>1</a:t>
            </a:r>
            <a:r>
              <a:rPr lang="en-GB" dirty="0" smtClean="0"/>
              <a:t>: </a:t>
            </a:r>
            <a:r>
              <a:rPr lang="en-GB" dirty="0" smtClean="0"/>
              <a:t>b</a:t>
            </a:r>
            <a:r>
              <a:rPr lang="en-GB" dirty="0" smtClean="0"/>
              <a:t> </a:t>
            </a:r>
            <a:r>
              <a:rPr lang="en-GB" dirty="0" smtClean="0">
                <a:cs typeface="Arial" charset="0"/>
                <a:sym typeface="Symbol" pitchFamily="18" charset="2"/>
              </a:rPr>
              <a:t>≠ </a:t>
            </a:r>
            <a:r>
              <a:rPr lang="en-GB" dirty="0" smtClean="0">
                <a:sym typeface="Symbol" pitchFamily="18" charset="2"/>
              </a:rPr>
              <a:t>0 </a:t>
            </a:r>
          </a:p>
          <a:p>
            <a:endParaRPr lang="en-GB" dirty="0" smtClean="0">
              <a:sym typeface="Symbol" pitchFamily="18" charset="2"/>
            </a:endParaRPr>
          </a:p>
          <a:p>
            <a:r>
              <a:rPr lang="en-GB" dirty="0" smtClean="0">
                <a:sym typeface="Symbol" pitchFamily="18" charset="2"/>
              </a:rPr>
              <a:t>In this case we have to use Student’s test</a:t>
            </a:r>
          </a:p>
          <a:p>
            <a:endParaRPr lang="en-GB" dirty="0" smtClean="0">
              <a:sym typeface="Symbol" pitchFamily="18" charset="2"/>
            </a:endParaRPr>
          </a:p>
          <a:p>
            <a:r>
              <a:rPr lang="en-GB" dirty="0" smtClean="0">
                <a:sym typeface="Symbol" pitchFamily="18" charset="2"/>
              </a:rPr>
              <a:t>The statistic that </a:t>
            </a:r>
            <a:r>
              <a:rPr lang="fr-FR" dirty="0" err="1" smtClean="0">
                <a:sym typeface="Symbol" pitchFamily="18" charset="2"/>
              </a:rPr>
              <a:t>we</a:t>
            </a:r>
            <a:r>
              <a:rPr lang="fr-FR" dirty="0" smtClean="0">
                <a:sym typeface="Symbol" pitchFamily="18" charset="2"/>
              </a:rPr>
              <a:t> </a:t>
            </a:r>
            <a:r>
              <a:rPr lang="fr-FR" dirty="0" err="1" smtClean="0">
                <a:sym typeface="Symbol" pitchFamily="18" charset="2"/>
              </a:rPr>
              <a:t>will</a:t>
            </a:r>
            <a:r>
              <a:rPr lang="fr-FR" dirty="0" smtClean="0">
                <a:sym typeface="Symbol" pitchFamily="18" charset="2"/>
              </a:rPr>
              <a:t> use </a:t>
            </a:r>
            <a:r>
              <a:rPr lang="fr-FR" dirty="0" err="1" smtClean="0">
                <a:sym typeface="Symbol" pitchFamily="18" charset="2"/>
              </a:rPr>
              <a:t>is</a:t>
            </a:r>
            <a:r>
              <a:rPr lang="fr-FR" dirty="0" smtClean="0">
                <a:sym typeface="Symbol" pitchFamily="18" charset="2"/>
              </a:rPr>
              <a:t>: </a:t>
            </a:r>
          </a:p>
          <a:p>
            <a:r>
              <a:rPr lang="fr-FR" dirty="0">
                <a:sym typeface="Symbol" pitchFamily="18" charset="2"/>
              </a:rPr>
              <a:t>Under </a:t>
            </a:r>
            <a:r>
              <a:rPr lang="en-GB" dirty="0" smtClean="0">
                <a:sym typeface="Symbol" pitchFamily="18" charset="2"/>
              </a:rPr>
              <a:t>H</a:t>
            </a:r>
            <a:r>
              <a:rPr lang="en-GB" baseline="-25000" dirty="0" smtClean="0">
                <a:sym typeface="Symbol" pitchFamily="18" charset="2"/>
              </a:rPr>
              <a:t>0</a:t>
            </a:r>
            <a:r>
              <a:rPr lang="en-GB" dirty="0" smtClean="0">
                <a:sym typeface="Symbol" pitchFamily="18" charset="2"/>
              </a:rPr>
              <a:t>, T follows a Student distribution </a:t>
            </a:r>
            <a:r>
              <a:rPr lang="fr-FR" dirty="0" smtClean="0">
                <a:sym typeface="Symbol" pitchFamily="18" charset="2"/>
              </a:rPr>
              <a:t>T(n-2)</a:t>
            </a:r>
          </a:p>
          <a:p>
            <a:endParaRPr lang="fr-FR" dirty="0" smtClean="0">
              <a:sym typeface="Symbol" pitchFamily="18" charset="2"/>
            </a:endParaRPr>
          </a:p>
          <a:p>
            <a:r>
              <a:rPr lang="en-GB" dirty="0" smtClean="0">
                <a:sym typeface="Symbol" pitchFamily="18" charset="2"/>
              </a:rPr>
              <a:t>We reject H</a:t>
            </a:r>
            <a:r>
              <a:rPr lang="en-GB" baseline="-25000" dirty="0" smtClean="0">
                <a:sym typeface="Symbol" pitchFamily="18" charset="2"/>
              </a:rPr>
              <a:t>0 </a:t>
            </a:r>
            <a:r>
              <a:rPr lang="en-GB" dirty="0" smtClean="0">
                <a:sym typeface="Symbol" pitchFamily="18" charset="2"/>
              </a:rPr>
              <a:t> when T&gt;2: there is a relationship between X and Y</a:t>
            </a:r>
          </a:p>
          <a:p>
            <a:endParaRPr lang="fr-FR" dirty="0">
              <a:sym typeface="Symbol" pitchFamily="18" charset="2"/>
            </a:endParaRPr>
          </a:p>
          <a:p>
            <a:pPr marL="0" indent="0">
              <a:buNone/>
            </a:pPr>
            <a:endParaRPr lang="fr-FR"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156</a:t>
            </a:fld>
            <a:endParaRPr lang="fr-FR"/>
          </a:p>
        </p:txBody>
      </p:sp>
      <p:graphicFrame>
        <p:nvGraphicFramePr>
          <p:cNvPr id="5" name="Objet 4"/>
          <p:cNvGraphicFramePr>
            <a:graphicFrameLocks noGrp="1" noChangeAspect="1"/>
          </p:cNvGraphicFramePr>
          <p:nvPr>
            <p:extLst>
              <p:ext uri="{D42A27DB-BD31-4B8C-83A1-F6EECF244321}">
                <p14:modId xmlns:p14="http://schemas.microsoft.com/office/powerpoint/2010/main" val="3603943032"/>
              </p:ext>
            </p:extLst>
          </p:nvPr>
        </p:nvGraphicFramePr>
        <p:xfrm>
          <a:off x="5004048" y="3620566"/>
          <a:ext cx="1663700" cy="744538"/>
        </p:xfrm>
        <a:graphic>
          <a:graphicData uri="http://schemas.openxmlformats.org/presentationml/2006/ole">
            <mc:AlternateContent xmlns:mc="http://schemas.openxmlformats.org/markup-compatibility/2006">
              <mc:Choice xmlns:v="urn:schemas-microsoft-com:vml" Requires="v">
                <p:oleObj spid="_x0000_s61500" name="Équation" r:id="rId3" imgW="965160" imgH="431640" progId="Equation.3">
                  <p:embed/>
                </p:oleObj>
              </mc:Choice>
              <mc:Fallback>
                <p:oleObj name="Équation" r:id="rId3" imgW="965160" imgH="431640" progId="Equation.3">
                  <p:embed/>
                  <p:pic>
                    <p:nvPicPr>
                      <p:cNvPr id="0" name="Object 7"/>
                      <p:cNvPicPr>
                        <a:picLocks noGrp="1" noChangeAspect="1" noChangeArrowheads="1"/>
                      </p:cNvPicPr>
                      <p:nvPr/>
                    </p:nvPicPr>
                    <p:blipFill>
                      <a:blip r:embed="rId4"/>
                      <a:srcRect/>
                      <a:stretch>
                        <a:fillRect/>
                      </a:stretch>
                    </p:blipFill>
                    <p:spPr bwMode="auto">
                      <a:xfrm>
                        <a:off x="5004048" y="3620566"/>
                        <a:ext cx="16637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5154843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Simple </a:t>
            </a:r>
            <a:r>
              <a:rPr lang="fr-FR" dirty="0" err="1"/>
              <a:t>Linear</a:t>
            </a:r>
            <a:r>
              <a:rPr lang="fr-FR" dirty="0"/>
              <a:t> </a:t>
            </a:r>
            <a:r>
              <a:rPr lang="fr-FR" dirty="0" err="1"/>
              <a:t>Regression</a:t>
            </a:r>
            <a:r>
              <a:rPr lang="fr-FR" dirty="0"/>
              <a:t> Model: </a:t>
            </a:r>
            <a:r>
              <a:rPr lang="fr-FR" dirty="0" err="1"/>
              <a:t>Study</a:t>
            </a:r>
            <a:r>
              <a:rPr lang="fr-FR" dirty="0"/>
              <a:t> of the </a:t>
            </a:r>
            <a:r>
              <a:rPr lang="fr-FR" dirty="0" err="1"/>
              <a:t>Residuals</a:t>
            </a:r>
            <a:endParaRPr lang="en-GB" dirty="0"/>
          </a:p>
        </p:txBody>
      </p:sp>
      <p:sp>
        <p:nvSpPr>
          <p:cNvPr id="3" name="Espace réservé du contenu 2"/>
          <p:cNvSpPr>
            <a:spLocks noGrp="1"/>
          </p:cNvSpPr>
          <p:nvPr>
            <p:ph idx="1"/>
          </p:nvPr>
        </p:nvSpPr>
        <p:spPr/>
        <p:txBody>
          <a:bodyPr>
            <a:normAutofit/>
          </a:bodyPr>
          <a:lstStyle/>
          <a:p>
            <a:r>
              <a:rPr lang="fr-FR" dirty="0" smtClean="0"/>
              <a:t>SSR </a:t>
            </a:r>
            <a:r>
              <a:rPr lang="fr-FR" dirty="0" err="1" smtClean="0"/>
              <a:t>is</a:t>
            </a:r>
            <a:r>
              <a:rPr lang="fr-FR" dirty="0" smtClean="0"/>
              <a:t> the « </a:t>
            </a:r>
            <a:r>
              <a:rPr lang="fr-FR" dirty="0" err="1" smtClean="0"/>
              <a:t>regression</a:t>
            </a:r>
            <a:r>
              <a:rPr lang="fr-FR" dirty="0" smtClean="0"/>
              <a:t> </a:t>
            </a:r>
            <a:r>
              <a:rPr lang="fr-FR" dirty="0" err="1" smtClean="0"/>
              <a:t>sum</a:t>
            </a:r>
            <a:r>
              <a:rPr lang="fr-FR" dirty="0" smtClean="0"/>
              <a:t> of squares » and quantifies how far the </a:t>
            </a:r>
            <a:r>
              <a:rPr lang="fr-FR" dirty="0" err="1" smtClean="0"/>
              <a:t>estimated</a:t>
            </a:r>
            <a:r>
              <a:rPr lang="fr-FR" dirty="0" smtClean="0"/>
              <a:t> </a:t>
            </a:r>
            <a:r>
              <a:rPr lang="fr-FR" dirty="0" err="1" smtClean="0"/>
              <a:t>sloped</a:t>
            </a:r>
            <a:r>
              <a:rPr lang="fr-FR" dirty="0" smtClean="0"/>
              <a:t> </a:t>
            </a:r>
            <a:r>
              <a:rPr lang="fr-FR" dirty="0" err="1" smtClean="0"/>
              <a:t>regression</a:t>
            </a:r>
            <a:r>
              <a:rPr lang="fr-FR" dirty="0" smtClean="0"/>
              <a:t> line,    </a:t>
            </a:r>
            <a:r>
              <a:rPr lang="fr-FR" dirty="0" err="1" smtClean="0"/>
              <a:t>is</a:t>
            </a:r>
            <a:r>
              <a:rPr lang="fr-FR" dirty="0" smtClean="0"/>
              <a:t> </a:t>
            </a:r>
            <a:r>
              <a:rPr lang="fr-FR" dirty="0" err="1" smtClean="0"/>
              <a:t>from</a:t>
            </a:r>
            <a:r>
              <a:rPr lang="fr-FR" dirty="0" smtClean="0"/>
              <a:t> the horizontal « no </a:t>
            </a:r>
            <a:r>
              <a:rPr lang="fr-FR" dirty="0" err="1" smtClean="0"/>
              <a:t>relationship</a:t>
            </a:r>
            <a:r>
              <a:rPr lang="fr-FR" dirty="0" smtClean="0"/>
              <a:t> line » the </a:t>
            </a:r>
            <a:r>
              <a:rPr lang="fr-FR" dirty="0" err="1" smtClean="0"/>
              <a:t>sample</a:t>
            </a:r>
            <a:r>
              <a:rPr lang="fr-FR" dirty="0" smtClean="0"/>
              <a:t> </a:t>
            </a:r>
            <a:r>
              <a:rPr lang="fr-FR" dirty="0" err="1" smtClean="0"/>
              <a:t>mean</a:t>
            </a:r>
            <a:r>
              <a:rPr lang="fr-FR" dirty="0" smtClean="0"/>
              <a:t> or </a:t>
            </a:r>
          </a:p>
          <a:p>
            <a:pPr marL="0" indent="0">
              <a:buNone/>
            </a:pPr>
            <a:r>
              <a:rPr lang="fr-FR" dirty="0" smtClean="0"/>
              <a:t> </a:t>
            </a:r>
          </a:p>
          <a:p>
            <a:endParaRPr lang="fr-FR" dirty="0" smtClean="0"/>
          </a:p>
          <a:p>
            <a:r>
              <a:rPr lang="fr-FR" dirty="0" smtClean="0"/>
              <a:t>SSE </a:t>
            </a:r>
            <a:r>
              <a:rPr lang="fr-FR" dirty="0" err="1" smtClean="0"/>
              <a:t>is</a:t>
            </a:r>
            <a:r>
              <a:rPr lang="fr-FR" dirty="0" smtClean="0"/>
              <a:t> the </a:t>
            </a:r>
            <a:r>
              <a:rPr lang="fr-FR" dirty="0" err="1" smtClean="0"/>
              <a:t>error</a:t>
            </a:r>
            <a:r>
              <a:rPr lang="fr-FR" dirty="0" smtClean="0"/>
              <a:t> </a:t>
            </a:r>
            <a:r>
              <a:rPr lang="fr-FR" dirty="0" err="1" smtClean="0"/>
              <a:t>sum</a:t>
            </a:r>
            <a:r>
              <a:rPr lang="fr-FR" dirty="0" smtClean="0"/>
              <a:t> of squares and quantifies how </a:t>
            </a:r>
            <a:r>
              <a:rPr lang="fr-FR" dirty="0" err="1" smtClean="0"/>
              <a:t>much</a:t>
            </a:r>
            <a:r>
              <a:rPr lang="fr-FR" dirty="0" smtClean="0"/>
              <a:t> the data points </a:t>
            </a:r>
            <a:r>
              <a:rPr lang="fr-FR" dirty="0" err="1" smtClean="0"/>
              <a:t>vary</a:t>
            </a:r>
            <a:r>
              <a:rPr lang="fr-FR" dirty="0" smtClean="0"/>
              <a:t> </a:t>
            </a:r>
            <a:r>
              <a:rPr lang="fr-FR" dirty="0" err="1" smtClean="0"/>
              <a:t>around</a:t>
            </a:r>
            <a:r>
              <a:rPr lang="fr-FR" dirty="0" smtClean="0"/>
              <a:t> the </a:t>
            </a:r>
            <a:r>
              <a:rPr lang="fr-FR" dirty="0" err="1" smtClean="0"/>
              <a:t>estimated</a:t>
            </a:r>
            <a:r>
              <a:rPr lang="fr-FR" dirty="0" smtClean="0"/>
              <a:t> </a:t>
            </a:r>
            <a:r>
              <a:rPr lang="fr-FR" dirty="0" err="1" smtClean="0"/>
              <a:t>regression</a:t>
            </a:r>
            <a:r>
              <a:rPr lang="fr-FR" dirty="0" smtClean="0"/>
              <a:t> line </a:t>
            </a:r>
          </a:p>
          <a:p>
            <a:endParaRPr lang="fr-FR" dirty="0" smtClean="0"/>
          </a:p>
          <a:p>
            <a:endParaRPr lang="fr-FR" dirty="0"/>
          </a:p>
          <a:p>
            <a:r>
              <a:rPr lang="fr-FR" dirty="0" smtClean="0"/>
              <a:t>SSTO </a:t>
            </a:r>
            <a:r>
              <a:rPr lang="fr-FR" dirty="0" err="1" smtClean="0"/>
              <a:t>is</a:t>
            </a:r>
            <a:r>
              <a:rPr lang="fr-FR" dirty="0" smtClean="0"/>
              <a:t> the total </a:t>
            </a:r>
            <a:r>
              <a:rPr lang="fr-FR" dirty="0" err="1" smtClean="0"/>
              <a:t>sum</a:t>
            </a:r>
            <a:r>
              <a:rPr lang="fr-FR" dirty="0" smtClean="0"/>
              <a:t> of </a:t>
            </a:r>
            <a:r>
              <a:rPr lang="fr-FR" dirty="0" err="1" smtClean="0"/>
              <a:t>squaresand</a:t>
            </a:r>
            <a:r>
              <a:rPr lang="fr-FR" dirty="0" smtClean="0"/>
              <a:t> quantifies how </a:t>
            </a:r>
            <a:r>
              <a:rPr lang="fr-FR" dirty="0" err="1" smtClean="0"/>
              <a:t>much</a:t>
            </a:r>
            <a:r>
              <a:rPr lang="fr-FR" dirty="0" smtClean="0"/>
              <a:t> the data points </a:t>
            </a:r>
            <a:r>
              <a:rPr lang="fr-FR" dirty="0" err="1" smtClean="0"/>
              <a:t>vary</a:t>
            </a:r>
            <a:r>
              <a:rPr lang="fr-FR" dirty="0" smtClean="0"/>
              <a:t> </a:t>
            </a:r>
            <a:r>
              <a:rPr lang="fr-FR" dirty="0" err="1" smtClean="0"/>
              <a:t>around</a:t>
            </a:r>
            <a:r>
              <a:rPr lang="fr-FR" dirty="0" smtClean="0"/>
              <a:t> </a:t>
            </a:r>
            <a:r>
              <a:rPr lang="fr-FR" dirty="0" err="1" smtClean="0"/>
              <a:t>their</a:t>
            </a:r>
            <a:r>
              <a:rPr lang="fr-FR" dirty="0" smtClean="0"/>
              <a:t> </a:t>
            </a:r>
            <a:r>
              <a:rPr lang="fr-FR" dirty="0" err="1" smtClean="0"/>
              <a:t>mean</a:t>
            </a:r>
            <a:r>
              <a:rPr lang="fr-FR" dirty="0" smtClean="0"/>
              <a:t>.</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157</a:t>
            </a:fld>
            <a:endParaRPr lang="fr-FR"/>
          </a:p>
        </p:txBody>
      </p:sp>
      <p:graphicFrame>
        <p:nvGraphicFramePr>
          <p:cNvPr id="6" name="Objet 5"/>
          <p:cNvGraphicFramePr>
            <a:graphicFrameLocks noGrp="1" noChangeAspect="1"/>
          </p:cNvGraphicFramePr>
          <p:nvPr>
            <p:extLst>
              <p:ext uri="{D42A27DB-BD31-4B8C-83A1-F6EECF244321}">
                <p14:modId xmlns:p14="http://schemas.microsoft.com/office/powerpoint/2010/main" val="2416274292"/>
              </p:ext>
            </p:extLst>
          </p:nvPr>
        </p:nvGraphicFramePr>
        <p:xfrm>
          <a:off x="2771800" y="4437112"/>
          <a:ext cx="2609527" cy="985821"/>
        </p:xfrm>
        <a:graphic>
          <a:graphicData uri="http://schemas.openxmlformats.org/presentationml/2006/ole">
            <mc:AlternateContent xmlns:mc="http://schemas.openxmlformats.org/markup-compatibility/2006">
              <mc:Choice xmlns:v="urn:schemas-microsoft-com:vml" Requires="v">
                <p:oleObj spid="_x0000_s64890" name="Équation" r:id="rId3" imgW="1143000" imgH="431640" progId="Equation.3">
                  <p:embed/>
                </p:oleObj>
              </mc:Choice>
              <mc:Fallback>
                <p:oleObj name="Équation" r:id="rId3" imgW="1143000" imgH="431640" progId="Equation.3">
                  <p:embed/>
                  <p:pic>
                    <p:nvPicPr>
                      <p:cNvPr id="0" name="Objet 4"/>
                      <p:cNvPicPr>
                        <a:picLocks noGrp="1" noChangeAspect="1" noChangeArrowheads="1"/>
                      </p:cNvPicPr>
                      <p:nvPr/>
                    </p:nvPicPr>
                    <p:blipFill>
                      <a:blip r:embed="rId4"/>
                      <a:srcRect/>
                      <a:stretch>
                        <a:fillRect/>
                      </a:stretch>
                    </p:blipFill>
                    <p:spPr bwMode="auto">
                      <a:xfrm>
                        <a:off x="2771800" y="4437112"/>
                        <a:ext cx="2609527" cy="985821"/>
                      </a:xfrm>
                      <a:prstGeom prst="rect">
                        <a:avLst/>
                      </a:prstGeom>
                      <a:noFill/>
                      <a:ln>
                        <a:noFill/>
                      </a:ln>
                    </p:spPr>
                  </p:pic>
                </p:oleObj>
              </mc:Fallback>
            </mc:AlternateContent>
          </a:graphicData>
        </a:graphic>
      </p:graphicFrame>
      <p:graphicFrame>
        <p:nvGraphicFramePr>
          <p:cNvPr id="7" name="Objet 6"/>
          <p:cNvGraphicFramePr>
            <a:graphicFrameLocks noGrp="1" noChangeAspect="1"/>
          </p:cNvGraphicFramePr>
          <p:nvPr>
            <p:extLst>
              <p:ext uri="{D42A27DB-BD31-4B8C-83A1-F6EECF244321}">
                <p14:modId xmlns:p14="http://schemas.microsoft.com/office/powerpoint/2010/main" val="2974049044"/>
              </p:ext>
            </p:extLst>
          </p:nvPr>
        </p:nvGraphicFramePr>
        <p:xfrm>
          <a:off x="3059832" y="6149983"/>
          <a:ext cx="2520280" cy="375361"/>
        </p:xfrm>
        <a:graphic>
          <a:graphicData uri="http://schemas.openxmlformats.org/presentationml/2006/ole">
            <mc:AlternateContent xmlns:mc="http://schemas.openxmlformats.org/markup-compatibility/2006">
              <mc:Choice xmlns:v="urn:schemas-microsoft-com:vml" Requires="v">
                <p:oleObj spid="_x0000_s64891" name="Équation" r:id="rId5" imgW="1193760" imgH="177480" progId="Equation.3">
                  <p:embed/>
                </p:oleObj>
              </mc:Choice>
              <mc:Fallback>
                <p:oleObj name="Équation" r:id="rId5" imgW="1193760" imgH="177480" progId="Equation.3">
                  <p:embed/>
                  <p:pic>
                    <p:nvPicPr>
                      <p:cNvPr id="0" name="Objet 4"/>
                      <p:cNvPicPr>
                        <a:picLocks noGrp="1" noChangeAspect="1" noChangeArrowheads="1"/>
                      </p:cNvPicPr>
                      <p:nvPr/>
                    </p:nvPicPr>
                    <p:blipFill>
                      <a:blip r:embed="rId6"/>
                      <a:srcRect/>
                      <a:stretch>
                        <a:fillRect/>
                      </a:stretch>
                    </p:blipFill>
                    <p:spPr bwMode="auto">
                      <a:xfrm>
                        <a:off x="3059832" y="6149983"/>
                        <a:ext cx="2520280" cy="375361"/>
                      </a:xfrm>
                      <a:prstGeom prst="rect">
                        <a:avLst/>
                      </a:prstGeom>
                      <a:noFill/>
                      <a:ln>
                        <a:noFill/>
                      </a:ln>
                    </p:spPr>
                  </p:pic>
                </p:oleObj>
              </mc:Fallback>
            </mc:AlternateContent>
          </a:graphicData>
        </a:graphic>
      </p:graphicFrame>
      <p:graphicFrame>
        <p:nvGraphicFramePr>
          <p:cNvPr id="8" name="Objet 7"/>
          <p:cNvGraphicFramePr>
            <a:graphicFrameLocks noGrp="1" noChangeAspect="1"/>
          </p:cNvGraphicFramePr>
          <p:nvPr>
            <p:extLst>
              <p:ext uri="{D42A27DB-BD31-4B8C-83A1-F6EECF244321}">
                <p14:modId xmlns:p14="http://schemas.microsoft.com/office/powerpoint/2010/main" val="1991628290"/>
              </p:ext>
            </p:extLst>
          </p:nvPr>
        </p:nvGraphicFramePr>
        <p:xfrm>
          <a:off x="3347863" y="2781300"/>
          <a:ext cx="2084561" cy="853900"/>
        </p:xfrm>
        <a:graphic>
          <a:graphicData uri="http://schemas.openxmlformats.org/presentationml/2006/ole">
            <mc:AlternateContent xmlns:mc="http://schemas.openxmlformats.org/markup-compatibility/2006">
              <mc:Choice xmlns:v="urn:schemas-microsoft-com:vml" Requires="v">
                <p:oleObj spid="_x0000_s64892" name="Équation" r:id="rId7" imgW="1054080" imgH="431640" progId="Equation.3">
                  <p:embed/>
                </p:oleObj>
              </mc:Choice>
              <mc:Fallback>
                <p:oleObj name="Équation" r:id="rId7" imgW="1054080" imgH="431640" progId="Equation.3">
                  <p:embed/>
                  <p:pic>
                    <p:nvPicPr>
                      <p:cNvPr id="0" name="Objet 5"/>
                      <p:cNvPicPr>
                        <a:picLocks noGrp="1" noChangeAspect="1" noChangeArrowheads="1"/>
                      </p:cNvPicPr>
                      <p:nvPr/>
                    </p:nvPicPr>
                    <p:blipFill>
                      <a:blip r:embed="rId8"/>
                      <a:srcRect/>
                      <a:stretch>
                        <a:fillRect/>
                      </a:stretch>
                    </p:blipFill>
                    <p:spPr bwMode="auto">
                      <a:xfrm>
                        <a:off x="3347863" y="2781300"/>
                        <a:ext cx="2084561" cy="853900"/>
                      </a:xfrm>
                      <a:prstGeom prst="rect">
                        <a:avLst/>
                      </a:prstGeom>
                      <a:noFill/>
                      <a:ln>
                        <a:noFill/>
                      </a:ln>
                    </p:spPr>
                  </p:pic>
                </p:oleObj>
              </mc:Fallback>
            </mc:AlternateContent>
          </a:graphicData>
        </a:graphic>
      </p:graphicFrame>
      <p:graphicFrame>
        <p:nvGraphicFramePr>
          <p:cNvPr id="9" name="Objet 8"/>
          <p:cNvGraphicFramePr>
            <a:graphicFrameLocks noGrp="1" noChangeAspect="1"/>
          </p:cNvGraphicFramePr>
          <p:nvPr>
            <p:extLst>
              <p:ext uri="{D42A27DB-BD31-4B8C-83A1-F6EECF244321}">
                <p14:modId xmlns:p14="http://schemas.microsoft.com/office/powerpoint/2010/main" val="3592297532"/>
              </p:ext>
            </p:extLst>
          </p:nvPr>
        </p:nvGraphicFramePr>
        <p:xfrm>
          <a:off x="6804248" y="1988840"/>
          <a:ext cx="327025" cy="401638"/>
        </p:xfrm>
        <a:graphic>
          <a:graphicData uri="http://schemas.openxmlformats.org/presentationml/2006/ole">
            <mc:AlternateContent xmlns:mc="http://schemas.openxmlformats.org/markup-compatibility/2006">
              <mc:Choice xmlns:v="urn:schemas-microsoft-com:vml" Requires="v">
                <p:oleObj spid="_x0000_s64893" name="Équation" r:id="rId9" imgW="164880" imgH="203040" progId="Equation.3">
                  <p:embed/>
                </p:oleObj>
              </mc:Choice>
              <mc:Fallback>
                <p:oleObj name="Équation" r:id="rId9" imgW="164880" imgH="203040" progId="Equation.3">
                  <p:embed/>
                  <p:pic>
                    <p:nvPicPr>
                      <p:cNvPr id="0" name="Objet 7"/>
                      <p:cNvPicPr>
                        <a:picLocks noGrp="1" noChangeAspect="1" noChangeArrowheads="1"/>
                      </p:cNvPicPr>
                      <p:nvPr/>
                    </p:nvPicPr>
                    <p:blipFill>
                      <a:blip r:embed="rId10"/>
                      <a:srcRect/>
                      <a:stretch>
                        <a:fillRect/>
                      </a:stretch>
                    </p:blipFill>
                    <p:spPr bwMode="auto">
                      <a:xfrm>
                        <a:off x="6804248" y="1988840"/>
                        <a:ext cx="3270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t 9"/>
          <p:cNvGraphicFramePr>
            <a:graphicFrameLocks noGrp="1" noChangeAspect="1"/>
          </p:cNvGraphicFramePr>
          <p:nvPr>
            <p:extLst>
              <p:ext uri="{D42A27DB-BD31-4B8C-83A1-F6EECF244321}">
                <p14:modId xmlns:p14="http://schemas.microsoft.com/office/powerpoint/2010/main" val="675003127"/>
              </p:ext>
            </p:extLst>
          </p:nvPr>
        </p:nvGraphicFramePr>
        <p:xfrm>
          <a:off x="8053388" y="2362200"/>
          <a:ext cx="276225" cy="376238"/>
        </p:xfrm>
        <a:graphic>
          <a:graphicData uri="http://schemas.openxmlformats.org/presentationml/2006/ole">
            <mc:AlternateContent xmlns:mc="http://schemas.openxmlformats.org/markup-compatibility/2006">
              <mc:Choice xmlns:v="urn:schemas-microsoft-com:vml" Requires="v">
                <p:oleObj spid="_x0000_s64894" name="Équation" r:id="rId11" imgW="139680" imgH="190440" progId="Equation.3">
                  <p:embed/>
                </p:oleObj>
              </mc:Choice>
              <mc:Fallback>
                <p:oleObj name="Équation" r:id="rId11" imgW="139680" imgH="190440" progId="Equation.3">
                  <p:embed/>
                  <p:pic>
                    <p:nvPicPr>
                      <p:cNvPr id="0" name="Objet 8"/>
                      <p:cNvPicPr>
                        <a:picLocks noGrp="1" noChangeAspect="1" noChangeArrowheads="1"/>
                      </p:cNvPicPr>
                      <p:nvPr/>
                    </p:nvPicPr>
                    <p:blipFill>
                      <a:blip r:embed="rId12"/>
                      <a:srcRect/>
                      <a:stretch>
                        <a:fillRect/>
                      </a:stretch>
                    </p:blipFill>
                    <p:spPr bwMode="auto">
                      <a:xfrm>
                        <a:off x="8053388" y="2362200"/>
                        <a:ext cx="27622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t 10"/>
          <p:cNvGraphicFramePr>
            <a:graphicFrameLocks noGrp="1" noChangeAspect="1"/>
          </p:cNvGraphicFramePr>
          <p:nvPr>
            <p:extLst>
              <p:ext uri="{D42A27DB-BD31-4B8C-83A1-F6EECF244321}">
                <p14:modId xmlns:p14="http://schemas.microsoft.com/office/powerpoint/2010/main" val="3210558216"/>
              </p:ext>
            </p:extLst>
          </p:nvPr>
        </p:nvGraphicFramePr>
        <p:xfrm>
          <a:off x="8421439" y="4077072"/>
          <a:ext cx="327025" cy="401637"/>
        </p:xfrm>
        <a:graphic>
          <a:graphicData uri="http://schemas.openxmlformats.org/presentationml/2006/ole">
            <mc:AlternateContent xmlns:mc="http://schemas.openxmlformats.org/markup-compatibility/2006">
              <mc:Choice xmlns:v="urn:schemas-microsoft-com:vml" Requires="v">
                <p:oleObj spid="_x0000_s64895" name="Équation" r:id="rId13" imgW="164880" imgH="203040" progId="Equation.3">
                  <p:embed/>
                </p:oleObj>
              </mc:Choice>
              <mc:Fallback>
                <p:oleObj name="Équation" r:id="rId13" imgW="164880" imgH="203040" progId="Equation.3">
                  <p:embed/>
                  <p:pic>
                    <p:nvPicPr>
                      <p:cNvPr id="0" name="Objet 8"/>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21439" y="4077072"/>
                        <a:ext cx="32702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t 11"/>
          <p:cNvGraphicFramePr>
            <a:graphicFrameLocks noGrp="1" noChangeAspect="1"/>
          </p:cNvGraphicFramePr>
          <p:nvPr>
            <p:extLst>
              <p:ext uri="{D42A27DB-BD31-4B8C-83A1-F6EECF244321}">
                <p14:modId xmlns:p14="http://schemas.microsoft.com/office/powerpoint/2010/main" val="4255996105"/>
              </p:ext>
            </p:extLst>
          </p:nvPr>
        </p:nvGraphicFramePr>
        <p:xfrm>
          <a:off x="6084168" y="5789066"/>
          <a:ext cx="276225" cy="376238"/>
        </p:xfrm>
        <a:graphic>
          <a:graphicData uri="http://schemas.openxmlformats.org/presentationml/2006/ole">
            <mc:AlternateContent xmlns:mc="http://schemas.openxmlformats.org/markup-compatibility/2006">
              <mc:Choice xmlns:v="urn:schemas-microsoft-com:vml" Requires="v">
                <p:oleObj spid="_x0000_s64896" name="Équation" r:id="rId15" imgW="139680" imgH="190440" progId="Equation.3">
                  <p:embed/>
                </p:oleObj>
              </mc:Choice>
              <mc:Fallback>
                <p:oleObj name="Équation" r:id="rId15" imgW="139680" imgH="190440" progId="Equation.3">
                  <p:embed/>
                  <p:pic>
                    <p:nvPicPr>
                      <p:cNvPr id="0" name="Objet 9"/>
                      <p:cNvPicPr>
                        <a:picLocks noGrp="1"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84168" y="5789066"/>
                        <a:ext cx="27622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1236986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Simple </a:t>
            </a:r>
            <a:r>
              <a:rPr lang="fr-FR" dirty="0" err="1" smtClean="0"/>
              <a:t>Linear</a:t>
            </a:r>
            <a:r>
              <a:rPr lang="fr-FR" dirty="0" smtClean="0"/>
              <a:t> </a:t>
            </a:r>
            <a:r>
              <a:rPr lang="fr-FR" dirty="0" err="1" smtClean="0"/>
              <a:t>Regression</a:t>
            </a:r>
            <a:r>
              <a:rPr lang="fr-FR" dirty="0" smtClean="0"/>
              <a:t> Model: </a:t>
            </a:r>
            <a:r>
              <a:rPr lang="fr-FR" dirty="0" err="1" smtClean="0"/>
              <a:t>Study</a:t>
            </a:r>
            <a:r>
              <a:rPr lang="fr-FR" dirty="0" smtClean="0"/>
              <a:t> of the </a:t>
            </a:r>
            <a:r>
              <a:rPr lang="fr-FR" dirty="0" err="1" smtClean="0"/>
              <a:t>Residuals</a:t>
            </a:r>
            <a:endParaRPr lang="en-GB" dirty="0"/>
          </a:p>
        </p:txBody>
      </p:sp>
      <p:sp>
        <p:nvSpPr>
          <p:cNvPr id="3" name="Espace réservé du contenu 2"/>
          <p:cNvSpPr>
            <a:spLocks noGrp="1"/>
          </p:cNvSpPr>
          <p:nvPr>
            <p:ph idx="1"/>
          </p:nvPr>
        </p:nvSpPr>
        <p:spPr>
          <a:xfrm>
            <a:off x="457200" y="1600200"/>
            <a:ext cx="8363272" cy="4876800"/>
          </a:xfrm>
        </p:spPr>
        <p:txBody>
          <a:bodyPr/>
          <a:lstStyle/>
          <a:p>
            <a:r>
              <a:rPr lang="fr-FR" dirty="0" smtClean="0"/>
              <a:t>First </a:t>
            </a:r>
            <a:r>
              <a:rPr lang="fr-FR" dirty="0" err="1" smtClean="0"/>
              <a:t>you</a:t>
            </a:r>
            <a:r>
              <a:rPr lang="fr-FR" dirty="0" smtClean="0"/>
              <a:t> </a:t>
            </a:r>
            <a:r>
              <a:rPr lang="fr-FR" dirty="0" err="1" smtClean="0"/>
              <a:t>should</a:t>
            </a:r>
            <a:r>
              <a:rPr lang="fr-FR" dirty="0" smtClean="0"/>
              <a:t> </a:t>
            </a:r>
            <a:r>
              <a:rPr lang="fr-FR" dirty="0" err="1" smtClean="0"/>
              <a:t>calculate</a:t>
            </a:r>
            <a:r>
              <a:rPr lang="fr-FR" dirty="0" smtClean="0"/>
              <a:t> the </a:t>
            </a:r>
            <a:r>
              <a:rPr lang="fr-FR" dirty="0" err="1" smtClean="0"/>
              <a:t>correlation</a:t>
            </a:r>
            <a:r>
              <a:rPr lang="fr-FR" dirty="0" smtClean="0"/>
              <a:t> </a:t>
            </a:r>
            <a:r>
              <a:rPr lang="fr-FR" dirty="0" err="1" smtClean="0"/>
              <a:t>between</a:t>
            </a:r>
            <a:r>
              <a:rPr lang="fr-FR" dirty="0" smtClean="0"/>
              <a:t> the </a:t>
            </a:r>
            <a:r>
              <a:rPr lang="fr-FR" dirty="0" err="1" smtClean="0"/>
              <a:t>two</a:t>
            </a:r>
            <a:r>
              <a:rPr lang="fr-FR" dirty="0" smtClean="0"/>
              <a:t> variables</a:t>
            </a:r>
          </a:p>
          <a:p>
            <a:endParaRPr lang="fr-FR" dirty="0" smtClean="0">
              <a:sym typeface="Symbol" pitchFamily="18" charset="2"/>
            </a:endParaRPr>
          </a:p>
          <a:p>
            <a:endParaRPr lang="fr-FR" dirty="0">
              <a:sym typeface="Symbol" pitchFamily="18" charset="2"/>
            </a:endParaRPr>
          </a:p>
          <a:p>
            <a:endParaRPr lang="fr-FR" dirty="0" smtClean="0">
              <a:sym typeface="Symbol" pitchFamily="18" charset="2"/>
            </a:endParaRPr>
          </a:p>
          <a:p>
            <a:endParaRPr lang="fr-FR" dirty="0">
              <a:sym typeface="Symbol" pitchFamily="18" charset="2"/>
            </a:endParaRPr>
          </a:p>
          <a:p>
            <a:endParaRPr lang="fr-FR" dirty="0">
              <a:sym typeface="Symbol" pitchFamily="18" charset="2"/>
            </a:endParaRPr>
          </a:p>
          <a:p>
            <a:r>
              <a:rPr lang="fr-FR" dirty="0">
                <a:sym typeface="Symbol" pitchFamily="18" charset="2"/>
              </a:rPr>
              <a:t></a:t>
            </a:r>
            <a:r>
              <a:rPr lang="fr-FR" dirty="0"/>
              <a:t>r(</a:t>
            </a:r>
            <a:r>
              <a:rPr lang="fr-FR" dirty="0" err="1"/>
              <a:t>x;y</a:t>
            </a:r>
            <a:r>
              <a:rPr lang="fr-FR" dirty="0"/>
              <a:t>)</a:t>
            </a:r>
            <a:r>
              <a:rPr lang="fr-FR" dirty="0">
                <a:sym typeface="Symbol" pitchFamily="18" charset="2"/>
              </a:rPr>
              <a:t></a:t>
            </a:r>
            <a:r>
              <a:rPr lang="fr-FR" dirty="0"/>
              <a:t> = 1 </a:t>
            </a:r>
            <a:r>
              <a:rPr lang="fr-FR" dirty="0" smtClean="0"/>
              <a:t>: </a:t>
            </a:r>
            <a:r>
              <a:rPr lang="fr-FR" dirty="0"/>
              <a:t>T</a:t>
            </a:r>
            <a:r>
              <a:rPr lang="fr-FR" dirty="0" smtClean="0"/>
              <a:t>here </a:t>
            </a:r>
            <a:r>
              <a:rPr lang="fr-FR" dirty="0" err="1" smtClean="0"/>
              <a:t>is</a:t>
            </a:r>
            <a:r>
              <a:rPr lang="fr-FR" dirty="0" smtClean="0"/>
              <a:t> a </a:t>
            </a:r>
            <a:r>
              <a:rPr lang="fr-FR" dirty="0" err="1" smtClean="0"/>
              <a:t>perfect</a:t>
            </a:r>
            <a:r>
              <a:rPr lang="fr-FR" dirty="0" smtClean="0"/>
              <a:t> </a:t>
            </a:r>
            <a:r>
              <a:rPr lang="fr-FR" dirty="0" err="1" smtClean="0"/>
              <a:t>relationship</a:t>
            </a:r>
            <a:r>
              <a:rPr lang="fr-FR" dirty="0" smtClean="0"/>
              <a:t> </a:t>
            </a:r>
            <a:r>
              <a:rPr lang="fr-FR" dirty="0" err="1" smtClean="0"/>
              <a:t>between</a:t>
            </a:r>
            <a:r>
              <a:rPr lang="fr-FR" dirty="0" smtClean="0"/>
              <a:t> X and Y</a:t>
            </a:r>
            <a:endParaRPr lang="fr-FR" dirty="0"/>
          </a:p>
          <a:p>
            <a:r>
              <a:rPr lang="fr-FR" dirty="0"/>
              <a:t>r(</a:t>
            </a:r>
            <a:r>
              <a:rPr lang="fr-FR" dirty="0" err="1"/>
              <a:t>x;y</a:t>
            </a:r>
            <a:r>
              <a:rPr lang="fr-FR" dirty="0"/>
              <a:t>) = 0 </a:t>
            </a:r>
            <a:r>
              <a:rPr lang="fr-FR" dirty="0" smtClean="0"/>
              <a:t>: There </a:t>
            </a:r>
            <a:r>
              <a:rPr lang="fr-FR" dirty="0" err="1" smtClean="0"/>
              <a:t>is</a:t>
            </a:r>
            <a:r>
              <a:rPr lang="fr-FR" dirty="0" smtClean="0"/>
              <a:t> no </a:t>
            </a:r>
            <a:r>
              <a:rPr lang="fr-FR" dirty="0" err="1" smtClean="0"/>
              <a:t>relationship</a:t>
            </a:r>
            <a:r>
              <a:rPr lang="fr-FR" dirty="0" smtClean="0"/>
              <a:t> </a:t>
            </a:r>
            <a:r>
              <a:rPr lang="fr-FR" dirty="0" err="1" smtClean="0"/>
              <a:t>between</a:t>
            </a:r>
            <a:r>
              <a:rPr lang="fr-FR" dirty="0" smtClean="0"/>
              <a:t> X and Y</a:t>
            </a:r>
            <a:endParaRPr lang="fr-FR" dirty="0"/>
          </a:p>
          <a:p>
            <a:r>
              <a:rPr lang="fr-FR" dirty="0" smtClean="0">
                <a:sym typeface="Symbol" pitchFamily="18" charset="2"/>
              </a:rPr>
              <a:t>If </a:t>
            </a:r>
            <a:r>
              <a:rPr lang="fr-FR" dirty="0"/>
              <a:t>r(</a:t>
            </a:r>
            <a:r>
              <a:rPr lang="fr-FR" dirty="0" err="1"/>
              <a:t>x;y</a:t>
            </a:r>
            <a:r>
              <a:rPr lang="fr-FR" dirty="0"/>
              <a:t>) </a:t>
            </a:r>
            <a:r>
              <a:rPr lang="fr-FR" dirty="0" err="1" smtClean="0"/>
              <a:t>is</a:t>
            </a:r>
            <a:r>
              <a:rPr lang="fr-FR" dirty="0" smtClean="0"/>
              <a:t> </a:t>
            </a:r>
            <a:r>
              <a:rPr lang="fr-FR" dirty="0" err="1" smtClean="0"/>
              <a:t>negative</a:t>
            </a:r>
            <a:r>
              <a:rPr lang="fr-FR" dirty="0" smtClean="0"/>
              <a:t> or positive </a:t>
            </a:r>
            <a:r>
              <a:rPr lang="fr-FR" dirty="0" err="1" smtClean="0"/>
              <a:t>that</a:t>
            </a:r>
            <a:r>
              <a:rPr lang="fr-FR" dirty="0" smtClean="0"/>
              <a:t> show us the </a:t>
            </a:r>
            <a:r>
              <a:rPr lang="fr-FR" dirty="0" err="1" smtClean="0"/>
              <a:t>slope</a:t>
            </a:r>
            <a:r>
              <a:rPr lang="fr-FR" dirty="0" smtClean="0"/>
              <a:t> of the </a:t>
            </a:r>
            <a:r>
              <a:rPr lang="fr-FR" dirty="0" err="1" smtClean="0"/>
              <a:t>relationship</a:t>
            </a:r>
            <a:endParaRPr lang="fr-FR" dirty="0" smtClean="0">
              <a:sym typeface="Symbol" pitchFamily="18" charset="2"/>
            </a:endParaRPr>
          </a:p>
          <a:p>
            <a:endParaRPr lang="fr-FR" dirty="0">
              <a:sym typeface="Symbol" pitchFamily="18" charset="2"/>
            </a:endParaRPr>
          </a:p>
          <a:p>
            <a:pPr marL="0" indent="0">
              <a:buNone/>
            </a:pPr>
            <a:endParaRPr lang="fr-FR"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158</a:t>
            </a:fld>
            <a:endParaRPr lang="fr-FR"/>
          </a:p>
        </p:txBody>
      </p:sp>
      <p:graphicFrame>
        <p:nvGraphicFramePr>
          <p:cNvPr id="5" name="Objet 4"/>
          <p:cNvGraphicFramePr>
            <a:graphicFrameLocks noGrp="1" noChangeAspect="1"/>
          </p:cNvGraphicFramePr>
          <p:nvPr>
            <p:extLst>
              <p:ext uri="{D42A27DB-BD31-4B8C-83A1-F6EECF244321}">
                <p14:modId xmlns:p14="http://schemas.microsoft.com/office/powerpoint/2010/main" val="3746346429"/>
              </p:ext>
            </p:extLst>
          </p:nvPr>
        </p:nvGraphicFramePr>
        <p:xfrm>
          <a:off x="2051720" y="2564904"/>
          <a:ext cx="3810000" cy="1349375"/>
        </p:xfrm>
        <a:graphic>
          <a:graphicData uri="http://schemas.openxmlformats.org/presentationml/2006/ole">
            <mc:AlternateContent xmlns:mc="http://schemas.openxmlformats.org/markup-compatibility/2006">
              <mc:Choice xmlns:v="urn:schemas-microsoft-com:vml" Requires="v">
                <p:oleObj spid="_x0000_s59455" name="Equation" r:id="rId3" imgW="1218671" imgH="431613" progId="Equation.3">
                  <p:embed/>
                </p:oleObj>
              </mc:Choice>
              <mc:Fallback>
                <p:oleObj name="Equation" r:id="rId3" imgW="1218671" imgH="431613"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564904"/>
                        <a:ext cx="381000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0853600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Simple </a:t>
            </a:r>
            <a:r>
              <a:rPr lang="fr-FR" dirty="0" err="1" smtClean="0"/>
              <a:t>Linear</a:t>
            </a:r>
            <a:r>
              <a:rPr lang="fr-FR" dirty="0" smtClean="0"/>
              <a:t> </a:t>
            </a:r>
            <a:r>
              <a:rPr lang="fr-FR" dirty="0" err="1" smtClean="0"/>
              <a:t>Regression</a:t>
            </a:r>
            <a:r>
              <a:rPr lang="fr-FR" dirty="0" smtClean="0"/>
              <a:t> Model: </a:t>
            </a:r>
            <a:r>
              <a:rPr lang="fr-FR" dirty="0" smtClean="0"/>
              <a:t>R² the coefficient of </a:t>
            </a:r>
            <a:r>
              <a:rPr lang="fr-FR" dirty="0" err="1" smtClean="0"/>
              <a:t>determination</a:t>
            </a:r>
            <a:endParaRPr lang="en-GB" dirty="0"/>
          </a:p>
        </p:txBody>
      </p:sp>
      <p:sp>
        <p:nvSpPr>
          <p:cNvPr id="3" name="Espace réservé du contenu 2"/>
          <p:cNvSpPr>
            <a:spLocks noGrp="1"/>
          </p:cNvSpPr>
          <p:nvPr>
            <p:ph idx="1"/>
          </p:nvPr>
        </p:nvSpPr>
        <p:spPr/>
        <p:txBody>
          <a:bodyPr>
            <a:normAutofit/>
          </a:bodyPr>
          <a:lstStyle/>
          <a:p>
            <a:r>
              <a:rPr lang="en-GB" dirty="0"/>
              <a:t>We define </a:t>
            </a:r>
            <a:r>
              <a:rPr lang="en-GB" dirty="0" smtClean="0"/>
              <a:t>R² / R-Squared or (explained variation)</a:t>
            </a:r>
          </a:p>
          <a:p>
            <a:endParaRPr lang="en-GB" dirty="0" smtClean="0"/>
          </a:p>
          <a:p>
            <a:endParaRPr lang="fr-FR" dirty="0" smtClean="0"/>
          </a:p>
          <a:p>
            <a:endParaRPr lang="fr-FR" dirty="0"/>
          </a:p>
          <a:p>
            <a:endParaRPr lang="fr-FR" dirty="0" smtClean="0"/>
          </a:p>
          <a:p>
            <a:endParaRPr lang="fr-FR" dirty="0"/>
          </a:p>
          <a:p>
            <a:r>
              <a:rPr lang="fr-FR" dirty="0" smtClean="0"/>
              <a:t>R² </a:t>
            </a:r>
            <a:r>
              <a:rPr lang="fr-FR" dirty="0" err="1" smtClean="0"/>
              <a:t>belongs</a:t>
            </a:r>
            <a:r>
              <a:rPr lang="fr-FR" dirty="0" smtClean="0"/>
              <a:t> to  [0;1] </a:t>
            </a:r>
          </a:p>
          <a:p>
            <a:r>
              <a:rPr lang="fr-FR" dirty="0" smtClean="0"/>
              <a:t>R² = 1 : </a:t>
            </a:r>
            <a:r>
              <a:rPr lang="fr-FR" dirty="0" err="1" smtClean="0"/>
              <a:t>perfect</a:t>
            </a:r>
            <a:r>
              <a:rPr lang="fr-FR" dirty="0" smtClean="0"/>
              <a:t> </a:t>
            </a:r>
            <a:r>
              <a:rPr lang="fr-FR" dirty="0" err="1" smtClean="0"/>
              <a:t>relationship</a:t>
            </a:r>
            <a:r>
              <a:rPr lang="fr-FR" dirty="0" smtClean="0"/>
              <a:t> </a:t>
            </a:r>
            <a:r>
              <a:rPr lang="fr-FR" dirty="0" err="1" smtClean="0"/>
              <a:t>between</a:t>
            </a:r>
            <a:r>
              <a:rPr lang="fr-FR" dirty="0" smtClean="0"/>
              <a:t> X and Y</a:t>
            </a:r>
          </a:p>
          <a:p>
            <a:r>
              <a:rPr lang="fr-FR" dirty="0" smtClean="0"/>
              <a:t>R² = 0 : no </a:t>
            </a:r>
            <a:r>
              <a:rPr lang="fr-FR" dirty="0" err="1" smtClean="0"/>
              <a:t>relationship</a:t>
            </a:r>
            <a:r>
              <a:rPr lang="fr-FR" dirty="0" smtClean="0"/>
              <a:t> </a:t>
            </a:r>
            <a:r>
              <a:rPr lang="fr-FR" dirty="0" err="1"/>
              <a:t>between</a:t>
            </a:r>
            <a:r>
              <a:rPr lang="fr-FR" dirty="0"/>
              <a:t> X and Y</a:t>
            </a:r>
            <a:endParaRPr lang="en-GB" dirty="0"/>
          </a:p>
          <a:p>
            <a:pPr marL="0" indent="0">
              <a:buNone/>
            </a:pPr>
            <a:endParaRPr lang="fr-FR"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159</a:t>
            </a:fld>
            <a:endParaRPr lang="fr-FR"/>
          </a:p>
        </p:txBody>
      </p:sp>
      <p:graphicFrame>
        <p:nvGraphicFramePr>
          <p:cNvPr id="6" name="Objet 5"/>
          <p:cNvGraphicFramePr>
            <a:graphicFrameLocks noChangeAspect="1"/>
          </p:cNvGraphicFramePr>
          <p:nvPr>
            <p:extLst>
              <p:ext uri="{D42A27DB-BD31-4B8C-83A1-F6EECF244321}">
                <p14:modId xmlns:p14="http://schemas.microsoft.com/office/powerpoint/2010/main" val="3061681058"/>
              </p:ext>
            </p:extLst>
          </p:nvPr>
        </p:nvGraphicFramePr>
        <p:xfrm>
          <a:off x="1350963" y="2420938"/>
          <a:ext cx="5649912" cy="889000"/>
        </p:xfrm>
        <a:graphic>
          <a:graphicData uri="http://schemas.openxmlformats.org/presentationml/2006/ole">
            <mc:AlternateContent xmlns:mc="http://schemas.openxmlformats.org/markup-compatibility/2006">
              <mc:Choice xmlns:v="urn:schemas-microsoft-com:vml" Requires="v">
                <p:oleObj spid="_x0000_s57415" name="Équation" r:id="rId3" imgW="2781000" imgH="457200" progId="Equation.3">
                  <p:embed/>
                </p:oleObj>
              </mc:Choice>
              <mc:Fallback>
                <p:oleObj name="Équation" r:id="rId3" imgW="2781000" imgH="457200" progId="Equation.3">
                  <p:embed/>
                  <p:pic>
                    <p:nvPicPr>
                      <p:cNvPr id="0" name="Object 8"/>
                      <p:cNvPicPr>
                        <a:picLocks noChangeAspect="1" noChangeArrowheads="1"/>
                      </p:cNvPicPr>
                      <p:nvPr/>
                    </p:nvPicPr>
                    <p:blipFill>
                      <a:blip r:embed="rId4"/>
                      <a:srcRect/>
                      <a:stretch>
                        <a:fillRect/>
                      </a:stretch>
                    </p:blipFill>
                    <p:spPr bwMode="auto">
                      <a:xfrm>
                        <a:off x="1350963" y="2420938"/>
                        <a:ext cx="5649912" cy="889000"/>
                      </a:xfrm>
                      <a:prstGeom prst="rect">
                        <a:avLst/>
                      </a:prstGeom>
                      <a:noFill/>
                      <a:ln w="9525">
                        <a:solidFill>
                          <a:schemeClr val="bg1"/>
                        </a:solidFill>
                        <a:miter lim="800000"/>
                        <a:headEnd/>
                        <a:tailEnd/>
                      </a:ln>
                    </p:spPr>
                  </p:pic>
                </p:oleObj>
              </mc:Fallback>
            </mc:AlternateContent>
          </a:graphicData>
        </a:graphic>
      </p:graphicFrame>
    </p:spTree>
    <p:extLst>
      <p:ext uri="{BB962C8B-B14F-4D97-AF65-F5344CB8AC3E}">
        <p14:creationId xmlns:p14="http://schemas.microsoft.com/office/powerpoint/2010/main" val="1337713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a:t>
            </a:r>
            <a:r>
              <a:rPr lang="fr-FR" dirty="0" err="1" smtClean="0"/>
              <a:t>Mean</a:t>
            </a:r>
            <a:endParaRPr lang="fr-FR" dirty="0"/>
          </a:p>
        </p:txBody>
      </p:sp>
      <p:sp>
        <p:nvSpPr>
          <p:cNvPr id="3" name="Espace réservé du contenu 2"/>
          <p:cNvSpPr>
            <a:spLocks noGrp="1"/>
          </p:cNvSpPr>
          <p:nvPr>
            <p:ph idx="1"/>
          </p:nvPr>
        </p:nvSpPr>
        <p:spPr/>
        <p:txBody>
          <a:bodyPr>
            <a:normAutofit lnSpcReduction="10000"/>
          </a:bodyPr>
          <a:lstStyle/>
          <a:p>
            <a:r>
              <a:rPr lang="en-GB" sz="2200" u="sng" dirty="0" smtClean="0"/>
              <a:t>Definition:</a:t>
            </a:r>
            <a:r>
              <a:rPr lang="en-GB" sz="2200" dirty="0" smtClean="0"/>
              <a:t> The </a:t>
            </a:r>
            <a:r>
              <a:rPr lang="en-GB" sz="2200" b="1" dirty="0" smtClean="0"/>
              <a:t>Mean</a:t>
            </a:r>
            <a:r>
              <a:rPr lang="en-GB" sz="2200" dirty="0" smtClean="0"/>
              <a:t> is a measure of central location for a sample. It is used to calculate the arithmetic average of a sample.</a:t>
            </a:r>
          </a:p>
          <a:p>
            <a:endParaRPr lang="en-GB" sz="2200" u="sng" dirty="0" smtClean="0"/>
          </a:p>
          <a:p>
            <a:r>
              <a:rPr lang="en-GB" sz="2200" u="sng" dirty="0" smtClean="0"/>
              <a:t>Formula:</a:t>
            </a:r>
            <a:endParaRPr lang="en-GB" sz="2200" dirty="0" smtClean="0"/>
          </a:p>
          <a:p>
            <a:pPr marL="0" indent="0">
              <a:buNone/>
            </a:pPr>
            <a:endParaRPr lang="en-GB" sz="2200" dirty="0" smtClean="0"/>
          </a:p>
          <a:p>
            <a:r>
              <a:rPr lang="en-GB" sz="2200" dirty="0" smtClean="0"/>
              <a:t>There are a lot of other means in statistics:</a:t>
            </a:r>
          </a:p>
          <a:p>
            <a:pPr lvl="1"/>
            <a:r>
              <a:rPr lang="en-GB" sz="2200" dirty="0" smtClean="0"/>
              <a:t>Geometrics Mean: the geometric mean is an appropriate measure to use for averaging rates.</a:t>
            </a:r>
          </a:p>
          <a:p>
            <a:pPr lvl="1"/>
            <a:endParaRPr lang="en-GB" sz="2200" dirty="0" smtClean="0"/>
          </a:p>
          <a:p>
            <a:pPr lvl="1"/>
            <a:endParaRPr lang="en-GB" sz="2200" dirty="0" smtClean="0"/>
          </a:p>
          <a:p>
            <a:pPr lvl="1"/>
            <a:r>
              <a:rPr lang="en-GB" sz="2200" dirty="0" smtClean="0"/>
              <a:t>Trimmed Mean: it s the mean without the higher and lower scores.</a:t>
            </a:r>
          </a:p>
          <a:p>
            <a:endParaRPr lang="fr-FR" sz="2200" dirty="0"/>
          </a:p>
          <a:p>
            <a:endParaRPr lang="fr-FR" sz="2200" u="sng" dirty="0" smtClean="0"/>
          </a:p>
          <a:p>
            <a:pPr marL="0" indent="0">
              <a:buNone/>
            </a:pPr>
            <a:endParaRPr lang="fr-FR" sz="2000"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16</a:t>
            </a:fld>
            <a:endParaRPr lang="fr-FR"/>
          </a:p>
        </p:txBody>
      </p:sp>
      <p:graphicFrame>
        <p:nvGraphicFramePr>
          <p:cNvPr id="7" name="Objet 6"/>
          <p:cNvGraphicFramePr>
            <a:graphicFrameLocks noChangeAspect="1"/>
          </p:cNvGraphicFramePr>
          <p:nvPr>
            <p:extLst>
              <p:ext uri="{D42A27DB-BD31-4B8C-83A1-F6EECF244321}">
                <p14:modId xmlns:p14="http://schemas.microsoft.com/office/powerpoint/2010/main" val="4180675741"/>
              </p:ext>
            </p:extLst>
          </p:nvPr>
        </p:nvGraphicFramePr>
        <p:xfrm>
          <a:off x="2555776" y="4725144"/>
          <a:ext cx="3673475" cy="715962"/>
        </p:xfrm>
        <a:graphic>
          <a:graphicData uri="http://schemas.openxmlformats.org/presentationml/2006/ole">
            <mc:AlternateContent xmlns:mc="http://schemas.openxmlformats.org/markup-compatibility/2006">
              <mc:Choice xmlns:v="urn:schemas-microsoft-com:vml" Requires="v">
                <p:oleObj spid="_x0000_s14737" name="Équation" r:id="rId3" imgW="2222280" imgH="431640" progId="Equation.3">
                  <p:embed/>
                </p:oleObj>
              </mc:Choice>
              <mc:Fallback>
                <p:oleObj name="Équation" r:id="rId3" imgW="2222280" imgH="431640" progId="Equation.3">
                  <p:embed/>
                  <p:pic>
                    <p:nvPicPr>
                      <p:cNvPr id="0" name="Objet 4"/>
                      <p:cNvPicPr>
                        <a:picLocks noChangeAspect="1" noChangeArrowheads="1"/>
                      </p:cNvPicPr>
                      <p:nvPr/>
                    </p:nvPicPr>
                    <p:blipFill>
                      <a:blip r:embed="rId4"/>
                      <a:srcRect/>
                      <a:stretch>
                        <a:fillRect/>
                      </a:stretch>
                    </p:blipFill>
                    <p:spPr bwMode="auto">
                      <a:xfrm>
                        <a:off x="2555776" y="4725144"/>
                        <a:ext cx="367347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t 10"/>
          <p:cNvGraphicFramePr>
            <a:graphicFrameLocks noChangeAspect="1"/>
          </p:cNvGraphicFramePr>
          <p:nvPr>
            <p:extLst>
              <p:ext uri="{D42A27DB-BD31-4B8C-83A1-F6EECF244321}">
                <p14:modId xmlns:p14="http://schemas.microsoft.com/office/powerpoint/2010/main" val="3912317997"/>
              </p:ext>
            </p:extLst>
          </p:nvPr>
        </p:nvGraphicFramePr>
        <p:xfrm>
          <a:off x="2051720" y="2780928"/>
          <a:ext cx="1343025" cy="715963"/>
        </p:xfrm>
        <a:graphic>
          <a:graphicData uri="http://schemas.openxmlformats.org/presentationml/2006/ole">
            <mc:AlternateContent xmlns:mc="http://schemas.openxmlformats.org/markup-compatibility/2006">
              <mc:Choice xmlns:v="urn:schemas-microsoft-com:vml" Requires="v">
                <p:oleObj spid="_x0000_s14738" name="Équation" r:id="rId5" imgW="812520" imgH="431640" progId="Equation.3">
                  <p:embed/>
                </p:oleObj>
              </mc:Choice>
              <mc:Fallback>
                <p:oleObj name="Équation" r:id="rId5" imgW="812520" imgH="431640" progId="Equation.3">
                  <p:embed/>
                  <p:pic>
                    <p:nvPicPr>
                      <p:cNvPr id="0" name="Obje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2780928"/>
                        <a:ext cx="1343025"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5474369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Simple </a:t>
            </a:r>
            <a:r>
              <a:rPr lang="fr-FR" dirty="0" err="1" smtClean="0"/>
              <a:t>Linear</a:t>
            </a:r>
            <a:r>
              <a:rPr lang="fr-FR" dirty="0" smtClean="0"/>
              <a:t> </a:t>
            </a:r>
            <a:r>
              <a:rPr lang="fr-FR" dirty="0" err="1" smtClean="0"/>
              <a:t>Regression</a:t>
            </a:r>
            <a:r>
              <a:rPr lang="fr-FR" dirty="0" smtClean="0"/>
              <a:t>: </a:t>
            </a:r>
            <a:r>
              <a:rPr lang="fr-FR" dirty="0" err="1" smtClean="0"/>
              <a:t>Example</a:t>
            </a:r>
            <a:r>
              <a:rPr lang="fr-FR" dirty="0" smtClean="0"/>
              <a:t> (1/4)</a:t>
            </a:r>
            <a:endParaRPr lang="en-GB" dirty="0"/>
          </a:p>
        </p:txBody>
      </p:sp>
      <p:sp>
        <p:nvSpPr>
          <p:cNvPr id="3" name="Espace réservé du contenu 2"/>
          <p:cNvSpPr>
            <a:spLocks noGrp="1"/>
          </p:cNvSpPr>
          <p:nvPr>
            <p:ph sz="half" idx="1"/>
          </p:nvPr>
        </p:nvSpPr>
        <p:spPr/>
        <p:txBody>
          <a:bodyPr>
            <a:normAutofit/>
          </a:bodyPr>
          <a:lstStyle/>
          <a:p>
            <a:pPr algn="just"/>
            <a:r>
              <a:rPr lang="fr-FR" sz="2200" dirty="0" smtClean="0"/>
              <a:t>On </a:t>
            </a:r>
            <a:r>
              <a:rPr lang="fr-FR" sz="2200" dirty="0" err="1" smtClean="0"/>
              <a:t>this</a:t>
            </a:r>
            <a:r>
              <a:rPr lang="fr-FR" sz="2200" dirty="0" smtClean="0"/>
              <a:t> </a:t>
            </a:r>
            <a:r>
              <a:rPr lang="fr-FR" sz="2200" dirty="0" err="1" smtClean="0"/>
              <a:t>example</a:t>
            </a:r>
            <a:r>
              <a:rPr lang="fr-FR" sz="2200" dirty="0" smtClean="0"/>
              <a:t> </a:t>
            </a:r>
            <a:r>
              <a:rPr lang="fr-FR" sz="2200" dirty="0" err="1" smtClean="0"/>
              <a:t>we</a:t>
            </a:r>
            <a:r>
              <a:rPr lang="fr-FR" sz="2200" dirty="0" smtClean="0"/>
              <a:t> </a:t>
            </a:r>
            <a:r>
              <a:rPr lang="fr-FR" sz="2200" dirty="0" err="1" smtClean="0"/>
              <a:t>want</a:t>
            </a:r>
            <a:r>
              <a:rPr lang="fr-FR" sz="2200" dirty="0" smtClean="0"/>
              <a:t> to </a:t>
            </a:r>
            <a:r>
              <a:rPr lang="fr-FR" sz="2200" dirty="0" err="1" smtClean="0"/>
              <a:t>understand</a:t>
            </a:r>
            <a:r>
              <a:rPr lang="fr-FR" sz="2200" dirty="0" smtClean="0"/>
              <a:t> the </a:t>
            </a:r>
            <a:r>
              <a:rPr lang="fr-FR" sz="2200" dirty="0" err="1" smtClean="0"/>
              <a:t>relationship</a:t>
            </a:r>
            <a:r>
              <a:rPr lang="fr-FR" sz="2200" dirty="0" smtClean="0"/>
              <a:t> </a:t>
            </a:r>
            <a:r>
              <a:rPr lang="fr-FR" sz="2200" dirty="0" err="1" smtClean="0"/>
              <a:t>between</a:t>
            </a:r>
            <a:r>
              <a:rPr lang="fr-FR" sz="2200" dirty="0" smtClean="0"/>
              <a:t> the </a:t>
            </a:r>
            <a:r>
              <a:rPr lang="fr-FR" sz="2200" dirty="0" err="1" smtClean="0"/>
              <a:t>number</a:t>
            </a:r>
            <a:r>
              <a:rPr lang="fr-FR" sz="2200" dirty="0" smtClean="0"/>
              <a:t> of </a:t>
            </a:r>
            <a:r>
              <a:rPr lang="fr-FR" sz="2200" dirty="0" err="1" smtClean="0"/>
              <a:t>companies</a:t>
            </a:r>
            <a:r>
              <a:rPr lang="fr-FR" sz="2200" dirty="0" smtClean="0"/>
              <a:t> and the sales in the </a:t>
            </a:r>
            <a:r>
              <a:rPr lang="fr-FR" sz="2200" dirty="0" err="1" smtClean="0"/>
              <a:t>industry</a:t>
            </a:r>
            <a:r>
              <a:rPr lang="fr-FR" sz="2200" dirty="0" smtClean="0"/>
              <a:t> </a:t>
            </a:r>
            <a:r>
              <a:rPr lang="fr-FR" sz="2200" dirty="0" err="1" smtClean="0"/>
              <a:t>sector</a:t>
            </a:r>
            <a:r>
              <a:rPr lang="fr-FR" sz="2200" dirty="0" smtClean="0"/>
              <a:t>.</a:t>
            </a:r>
          </a:p>
          <a:p>
            <a:pPr algn="just"/>
            <a:endParaRPr lang="fr-FR" sz="2200" dirty="0" smtClean="0"/>
          </a:p>
          <a:p>
            <a:pPr algn="just"/>
            <a:r>
              <a:rPr lang="fr-FR" sz="2200" dirty="0" smtClean="0"/>
              <a:t>To do </a:t>
            </a:r>
            <a:r>
              <a:rPr lang="fr-FR" sz="2200" dirty="0" err="1" smtClean="0"/>
              <a:t>so</a:t>
            </a:r>
            <a:r>
              <a:rPr lang="fr-FR" sz="2200" dirty="0" smtClean="0"/>
              <a:t>, </a:t>
            </a:r>
            <a:r>
              <a:rPr lang="fr-FR" sz="2200" dirty="0" err="1" smtClean="0"/>
              <a:t>here</a:t>
            </a:r>
            <a:r>
              <a:rPr lang="fr-FR" sz="2200" dirty="0" smtClean="0"/>
              <a:t> </a:t>
            </a:r>
          </a:p>
          <a:p>
            <a:pPr lvl="1" algn="just"/>
            <a:r>
              <a:rPr lang="fr-FR" sz="2000" dirty="0" smtClean="0"/>
              <a:t>X </a:t>
            </a:r>
            <a:r>
              <a:rPr lang="fr-FR" sz="2000" dirty="0" err="1" smtClean="0"/>
              <a:t>is</a:t>
            </a:r>
            <a:r>
              <a:rPr lang="fr-FR" sz="2000" dirty="0" smtClean="0"/>
              <a:t> the </a:t>
            </a:r>
            <a:r>
              <a:rPr lang="fr-FR" sz="2000" dirty="0" err="1" smtClean="0"/>
              <a:t>number</a:t>
            </a:r>
            <a:r>
              <a:rPr lang="fr-FR" sz="2000" dirty="0" smtClean="0"/>
              <a:t> of </a:t>
            </a:r>
            <a:r>
              <a:rPr lang="fr-FR" sz="2000" dirty="0" err="1" smtClean="0"/>
              <a:t>companies</a:t>
            </a:r>
            <a:r>
              <a:rPr lang="fr-FR" sz="2000" dirty="0"/>
              <a:t> </a:t>
            </a:r>
            <a:r>
              <a:rPr lang="fr-FR" sz="2000" dirty="0" smtClean="0"/>
              <a:t>(the </a:t>
            </a:r>
            <a:r>
              <a:rPr lang="fr-FR" sz="2000" dirty="0" err="1"/>
              <a:t>independent</a:t>
            </a:r>
            <a:r>
              <a:rPr lang="fr-FR" sz="2000" dirty="0"/>
              <a:t> </a:t>
            </a:r>
            <a:r>
              <a:rPr lang="fr-FR" sz="2000" dirty="0" smtClean="0"/>
              <a:t>variable) </a:t>
            </a:r>
            <a:endParaRPr lang="fr-FR" sz="2000" dirty="0" smtClean="0"/>
          </a:p>
          <a:p>
            <a:pPr lvl="1" algn="just"/>
            <a:r>
              <a:rPr lang="fr-FR" sz="2000" dirty="0" smtClean="0"/>
              <a:t>Y </a:t>
            </a:r>
            <a:r>
              <a:rPr lang="fr-FR" sz="2000" dirty="0" err="1" smtClean="0"/>
              <a:t>is</a:t>
            </a:r>
            <a:r>
              <a:rPr lang="fr-FR" sz="2000" dirty="0" smtClean="0"/>
              <a:t> the sales (</a:t>
            </a:r>
            <a:r>
              <a:rPr lang="fr-FR" sz="2000" dirty="0" err="1" smtClean="0"/>
              <a:t>dependent</a:t>
            </a:r>
            <a:r>
              <a:rPr lang="fr-FR" sz="2000" dirty="0" smtClean="0"/>
              <a:t> variable)</a:t>
            </a:r>
          </a:p>
          <a:p>
            <a:pPr lvl="1"/>
            <a:endParaRPr lang="fr-FR" dirty="0" smtClean="0"/>
          </a:p>
          <a:p>
            <a:endParaRPr lang="fr-FR" dirty="0" smtClean="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160</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1395395009"/>
              </p:ext>
            </p:extLst>
          </p:nvPr>
        </p:nvGraphicFramePr>
        <p:xfrm>
          <a:off x="5148064" y="1772816"/>
          <a:ext cx="3384376" cy="4392482"/>
        </p:xfrm>
        <a:graphic>
          <a:graphicData uri="http://schemas.openxmlformats.org/drawingml/2006/table">
            <a:tbl>
              <a:tblPr>
                <a:tableStyleId>{5C22544A-7EE6-4342-B048-85BDC9FD1C3A}</a:tableStyleId>
              </a:tblPr>
              <a:tblGrid>
                <a:gridCol w="1142405"/>
                <a:gridCol w="1485127"/>
                <a:gridCol w="756844"/>
              </a:tblGrid>
              <a:tr h="208778">
                <a:tc>
                  <a:txBody>
                    <a:bodyPr/>
                    <a:lstStyle/>
                    <a:p>
                      <a:pPr algn="l" fontAlgn="b"/>
                      <a:r>
                        <a:rPr lang="en-GB" sz="1000" u="none" strike="noStrike" dirty="0">
                          <a:effectLst/>
                        </a:rPr>
                        <a:t> </a:t>
                      </a:r>
                      <a:endParaRPr lang="en-GB" sz="1000" b="0" i="0" u="none" strike="noStrike" dirty="0">
                        <a:effectLst/>
                        <a:latin typeface="Arial"/>
                      </a:endParaRPr>
                    </a:p>
                  </a:txBody>
                  <a:tcPr marL="0" marR="0" marT="0" marB="0" anchor="b"/>
                </a:tc>
                <a:tc>
                  <a:txBody>
                    <a:bodyPr/>
                    <a:lstStyle/>
                    <a:p>
                      <a:pPr algn="l" fontAlgn="b"/>
                      <a:r>
                        <a:rPr lang="en-GB" sz="1000" u="none" strike="noStrike">
                          <a:effectLst/>
                        </a:rPr>
                        <a:t>Number of Companies</a:t>
                      </a:r>
                      <a:endParaRPr lang="en-GB" sz="1000" b="0" i="0" u="none" strike="noStrike">
                        <a:effectLst/>
                        <a:latin typeface="Arial"/>
                      </a:endParaRPr>
                    </a:p>
                  </a:txBody>
                  <a:tcPr marL="0" marR="0" marT="0" marB="0" anchor="b"/>
                </a:tc>
                <a:tc>
                  <a:txBody>
                    <a:bodyPr/>
                    <a:lstStyle/>
                    <a:p>
                      <a:pPr algn="l" fontAlgn="b"/>
                      <a:r>
                        <a:rPr lang="en-GB" sz="1000" u="none" strike="noStrike">
                          <a:effectLst/>
                        </a:rPr>
                        <a:t>Sales</a:t>
                      </a:r>
                      <a:endParaRPr lang="en-GB" sz="1000" b="0" i="0" u="none" strike="noStrike">
                        <a:effectLst/>
                        <a:latin typeface="Arial"/>
                      </a:endParaRPr>
                    </a:p>
                  </a:txBody>
                  <a:tcPr marL="0" marR="0" marT="0" marB="0" anchor="b"/>
                </a:tc>
              </a:tr>
              <a:tr h="208778">
                <a:tc>
                  <a:txBody>
                    <a:bodyPr/>
                    <a:lstStyle/>
                    <a:p>
                      <a:pPr algn="l" fontAlgn="b"/>
                      <a:r>
                        <a:rPr lang="en-GB" sz="1000" u="none" strike="noStrike">
                          <a:effectLst/>
                        </a:rPr>
                        <a:t>Belgium</a:t>
                      </a:r>
                      <a:endParaRPr lang="en-GB" sz="1000" b="0" i="0" u="none" strike="noStrike">
                        <a:effectLst/>
                        <a:latin typeface="Arial"/>
                      </a:endParaRPr>
                    </a:p>
                  </a:txBody>
                  <a:tcPr marL="0" marR="0" marT="0" marB="0" anchor="b"/>
                </a:tc>
                <a:tc>
                  <a:txBody>
                    <a:bodyPr/>
                    <a:lstStyle/>
                    <a:p>
                      <a:pPr algn="ctr" fontAlgn="b"/>
                      <a:r>
                        <a:rPr lang="en-GB" sz="1000" u="none" strike="noStrike">
                          <a:effectLst/>
                        </a:rPr>
                        <a:t>216</a:t>
                      </a:r>
                      <a:endParaRPr lang="en-GB" sz="1000" b="0" i="0" u="none" strike="noStrike">
                        <a:effectLst/>
                        <a:latin typeface="Arial"/>
                      </a:endParaRPr>
                    </a:p>
                  </a:txBody>
                  <a:tcPr marL="0" marR="0" marT="0" marB="0" anchor="b"/>
                </a:tc>
                <a:tc>
                  <a:txBody>
                    <a:bodyPr/>
                    <a:lstStyle/>
                    <a:p>
                      <a:pPr algn="ctr" fontAlgn="b"/>
                      <a:r>
                        <a:rPr lang="en-GB" sz="1000" u="none" strike="noStrike">
                          <a:effectLst/>
                        </a:rPr>
                        <a:t>901,9</a:t>
                      </a:r>
                      <a:endParaRPr lang="en-GB" sz="1000" b="0" i="0" u="none" strike="noStrike">
                        <a:effectLst/>
                        <a:latin typeface="Arial"/>
                      </a:endParaRPr>
                    </a:p>
                  </a:txBody>
                  <a:tcPr marL="0" marR="0" marT="0" marB="0" anchor="b"/>
                </a:tc>
              </a:tr>
              <a:tr h="208778">
                <a:tc>
                  <a:txBody>
                    <a:bodyPr/>
                    <a:lstStyle/>
                    <a:p>
                      <a:pPr algn="l" fontAlgn="b"/>
                      <a:r>
                        <a:rPr lang="en-GB" sz="1000" u="none" strike="noStrike">
                          <a:effectLst/>
                        </a:rPr>
                        <a:t>Bulgaria</a:t>
                      </a:r>
                      <a:endParaRPr lang="en-GB" sz="1000" b="0" i="0" u="none" strike="noStrike">
                        <a:effectLst/>
                        <a:latin typeface="Arial"/>
                      </a:endParaRPr>
                    </a:p>
                  </a:txBody>
                  <a:tcPr marL="0" marR="0" marT="0" marB="0" anchor="b"/>
                </a:tc>
                <a:tc>
                  <a:txBody>
                    <a:bodyPr/>
                    <a:lstStyle/>
                    <a:p>
                      <a:pPr algn="ctr" fontAlgn="b"/>
                      <a:r>
                        <a:rPr lang="en-GB" sz="1000" u="none" strike="noStrike">
                          <a:effectLst/>
                        </a:rPr>
                        <a:t>372</a:t>
                      </a:r>
                      <a:endParaRPr lang="en-GB" sz="1000" b="0" i="0" u="none" strike="noStrike">
                        <a:effectLst/>
                        <a:latin typeface="Arial"/>
                      </a:endParaRPr>
                    </a:p>
                  </a:txBody>
                  <a:tcPr marL="0" marR="0" marT="0" marB="0" anchor="b"/>
                </a:tc>
                <a:tc>
                  <a:txBody>
                    <a:bodyPr/>
                    <a:lstStyle/>
                    <a:p>
                      <a:pPr algn="ctr" fontAlgn="b"/>
                      <a:r>
                        <a:rPr lang="en-GB" sz="1000" u="none" strike="noStrike">
                          <a:effectLst/>
                        </a:rPr>
                        <a:t>1 282,5</a:t>
                      </a:r>
                      <a:endParaRPr lang="en-GB" sz="1000" b="0" i="0" u="none" strike="noStrike">
                        <a:effectLst/>
                        <a:latin typeface="Arial"/>
                      </a:endParaRPr>
                    </a:p>
                  </a:txBody>
                  <a:tcPr marL="0" marR="0" marT="0" marB="0" anchor="b"/>
                </a:tc>
              </a:tr>
              <a:tr h="208778">
                <a:tc>
                  <a:txBody>
                    <a:bodyPr/>
                    <a:lstStyle/>
                    <a:p>
                      <a:pPr algn="l" fontAlgn="b"/>
                      <a:r>
                        <a:rPr lang="en-GB" sz="1000" u="none" strike="noStrike">
                          <a:effectLst/>
                        </a:rPr>
                        <a:t>Czech Republic</a:t>
                      </a:r>
                      <a:endParaRPr lang="en-GB" sz="1000" b="0" i="0" u="none" strike="noStrike">
                        <a:effectLst/>
                        <a:latin typeface="Arial"/>
                      </a:endParaRPr>
                    </a:p>
                  </a:txBody>
                  <a:tcPr marL="0" marR="0" marT="0" marB="0" anchor="b"/>
                </a:tc>
                <a:tc>
                  <a:txBody>
                    <a:bodyPr/>
                    <a:lstStyle/>
                    <a:p>
                      <a:pPr algn="ctr" fontAlgn="b"/>
                      <a:r>
                        <a:rPr lang="en-GB" sz="1000" u="none" strike="noStrike">
                          <a:effectLst/>
                        </a:rPr>
                        <a:t>365</a:t>
                      </a:r>
                      <a:endParaRPr lang="en-GB" sz="1000" b="0" i="0" u="none" strike="noStrike">
                        <a:effectLst/>
                        <a:latin typeface="Arial"/>
                      </a:endParaRPr>
                    </a:p>
                  </a:txBody>
                  <a:tcPr marL="0" marR="0" marT="0" marB="0" anchor="b"/>
                </a:tc>
                <a:tc>
                  <a:txBody>
                    <a:bodyPr/>
                    <a:lstStyle/>
                    <a:p>
                      <a:pPr algn="ctr" fontAlgn="b"/>
                      <a:r>
                        <a:rPr lang="en-GB" sz="1000" u="none" strike="noStrike">
                          <a:effectLst/>
                        </a:rPr>
                        <a:t>3 088,5</a:t>
                      </a:r>
                      <a:endParaRPr lang="en-GB" sz="1000" b="0" i="0" u="none" strike="noStrike">
                        <a:effectLst/>
                        <a:latin typeface="Arial"/>
                      </a:endParaRPr>
                    </a:p>
                  </a:txBody>
                  <a:tcPr marL="0" marR="0" marT="0" marB="0" anchor="b"/>
                </a:tc>
              </a:tr>
              <a:tr h="208778">
                <a:tc>
                  <a:txBody>
                    <a:bodyPr/>
                    <a:lstStyle/>
                    <a:p>
                      <a:pPr algn="l" fontAlgn="b"/>
                      <a:r>
                        <a:rPr lang="en-GB" sz="1000" u="none" strike="noStrike">
                          <a:effectLst/>
                        </a:rPr>
                        <a:t>Denmark</a:t>
                      </a:r>
                      <a:endParaRPr lang="en-GB" sz="1000" b="0" i="0" u="none" strike="noStrike">
                        <a:effectLst/>
                        <a:latin typeface="Arial"/>
                      </a:endParaRPr>
                    </a:p>
                  </a:txBody>
                  <a:tcPr marL="0" marR="0" marT="0" marB="0" anchor="b"/>
                </a:tc>
                <a:tc>
                  <a:txBody>
                    <a:bodyPr/>
                    <a:lstStyle/>
                    <a:p>
                      <a:pPr algn="ctr" fontAlgn="b"/>
                      <a:r>
                        <a:rPr lang="en-GB" sz="1000" u="none" strike="noStrike">
                          <a:effectLst/>
                        </a:rPr>
                        <a:t>222</a:t>
                      </a:r>
                      <a:endParaRPr lang="en-GB" sz="1000" b="0" i="0" u="none" strike="noStrike">
                        <a:effectLst/>
                        <a:latin typeface="Arial"/>
                      </a:endParaRPr>
                    </a:p>
                  </a:txBody>
                  <a:tcPr marL="0" marR="0" marT="0" marB="0" anchor="b"/>
                </a:tc>
                <a:tc>
                  <a:txBody>
                    <a:bodyPr/>
                    <a:lstStyle/>
                    <a:p>
                      <a:pPr algn="ctr" fontAlgn="b"/>
                      <a:r>
                        <a:rPr lang="en-GB" sz="1000" u="none" strike="noStrike">
                          <a:effectLst/>
                        </a:rPr>
                        <a:t>4 725,8</a:t>
                      </a:r>
                      <a:endParaRPr lang="en-GB" sz="1000" b="0" i="0" u="none" strike="noStrike">
                        <a:effectLst/>
                        <a:latin typeface="Arial"/>
                      </a:endParaRPr>
                    </a:p>
                  </a:txBody>
                  <a:tcPr marL="0" marR="0" marT="0" marB="0" anchor="b"/>
                </a:tc>
              </a:tr>
              <a:tr h="208778">
                <a:tc>
                  <a:txBody>
                    <a:bodyPr/>
                    <a:lstStyle/>
                    <a:p>
                      <a:pPr algn="l" fontAlgn="b"/>
                      <a:r>
                        <a:rPr lang="en-GB" sz="1000" u="none" strike="noStrike">
                          <a:effectLst/>
                        </a:rPr>
                        <a:t>Estonia</a:t>
                      </a:r>
                      <a:endParaRPr lang="en-GB" sz="1000" b="0" i="0" u="none" strike="noStrike">
                        <a:effectLst/>
                        <a:latin typeface="Arial"/>
                      </a:endParaRPr>
                    </a:p>
                  </a:txBody>
                  <a:tcPr marL="0" marR="0" marT="0" marB="0" anchor="b"/>
                </a:tc>
                <a:tc>
                  <a:txBody>
                    <a:bodyPr/>
                    <a:lstStyle/>
                    <a:p>
                      <a:pPr algn="ctr" fontAlgn="b"/>
                      <a:r>
                        <a:rPr lang="en-GB" sz="1000" u="none" strike="noStrike">
                          <a:effectLst/>
                        </a:rPr>
                        <a:t>143</a:t>
                      </a:r>
                      <a:endParaRPr lang="en-GB" sz="1000" b="0" i="0" u="none" strike="noStrike">
                        <a:effectLst/>
                        <a:latin typeface="Arial"/>
                      </a:endParaRPr>
                    </a:p>
                  </a:txBody>
                  <a:tcPr marL="0" marR="0" marT="0" marB="0" anchor="b"/>
                </a:tc>
                <a:tc>
                  <a:txBody>
                    <a:bodyPr/>
                    <a:lstStyle/>
                    <a:p>
                      <a:pPr algn="ctr" fontAlgn="b"/>
                      <a:r>
                        <a:rPr lang="en-GB" sz="1000" u="none" strike="noStrike">
                          <a:effectLst/>
                        </a:rPr>
                        <a:t>398,0</a:t>
                      </a:r>
                      <a:endParaRPr lang="en-GB" sz="1000" b="0" i="0" u="none" strike="noStrike">
                        <a:effectLst/>
                        <a:latin typeface="Arial"/>
                      </a:endParaRPr>
                    </a:p>
                  </a:txBody>
                  <a:tcPr marL="0" marR="0" marT="0" marB="0" anchor="b"/>
                </a:tc>
              </a:tr>
              <a:tr h="208778">
                <a:tc>
                  <a:txBody>
                    <a:bodyPr/>
                    <a:lstStyle/>
                    <a:p>
                      <a:pPr algn="l" fontAlgn="b"/>
                      <a:r>
                        <a:rPr lang="en-GB" sz="1000" u="none" strike="noStrike">
                          <a:effectLst/>
                        </a:rPr>
                        <a:t>Ireland</a:t>
                      </a:r>
                      <a:endParaRPr lang="en-GB" sz="1000" b="0" i="0" u="none" strike="noStrike">
                        <a:effectLst/>
                        <a:latin typeface="Arial"/>
                      </a:endParaRPr>
                    </a:p>
                  </a:txBody>
                  <a:tcPr marL="0" marR="0" marT="0" marB="0" anchor="b"/>
                </a:tc>
                <a:tc>
                  <a:txBody>
                    <a:bodyPr/>
                    <a:lstStyle/>
                    <a:p>
                      <a:pPr algn="ctr" fontAlgn="b"/>
                      <a:r>
                        <a:rPr lang="en-GB" sz="1000" u="none" strike="noStrike">
                          <a:effectLst/>
                        </a:rPr>
                        <a:t>405</a:t>
                      </a:r>
                      <a:endParaRPr lang="en-GB" sz="1000" b="0" i="0" u="none" strike="noStrike">
                        <a:effectLst/>
                        <a:latin typeface="Arial"/>
                      </a:endParaRPr>
                    </a:p>
                  </a:txBody>
                  <a:tcPr marL="0" marR="0" marT="0" marB="0" anchor="b"/>
                </a:tc>
                <a:tc>
                  <a:txBody>
                    <a:bodyPr/>
                    <a:lstStyle/>
                    <a:p>
                      <a:pPr algn="ctr" fontAlgn="b"/>
                      <a:r>
                        <a:rPr lang="en-GB" sz="1000" u="none" strike="noStrike">
                          <a:effectLst/>
                        </a:rPr>
                        <a:t>967,4</a:t>
                      </a:r>
                      <a:endParaRPr lang="en-GB" sz="1000" b="0" i="0" u="none" strike="noStrike">
                        <a:effectLst/>
                        <a:latin typeface="Arial"/>
                      </a:endParaRPr>
                    </a:p>
                  </a:txBody>
                  <a:tcPr marL="0" marR="0" marT="0" marB="0" anchor="b"/>
                </a:tc>
              </a:tr>
              <a:tr h="208778">
                <a:tc>
                  <a:txBody>
                    <a:bodyPr/>
                    <a:lstStyle/>
                    <a:p>
                      <a:pPr algn="l" fontAlgn="b"/>
                      <a:r>
                        <a:rPr lang="en-GB" sz="1000" u="none" strike="noStrike">
                          <a:effectLst/>
                        </a:rPr>
                        <a:t>Greece</a:t>
                      </a:r>
                      <a:endParaRPr lang="en-GB" sz="1000" b="0" i="0" u="none" strike="noStrike">
                        <a:effectLst/>
                        <a:latin typeface="Arial"/>
                      </a:endParaRPr>
                    </a:p>
                  </a:txBody>
                  <a:tcPr marL="0" marR="0" marT="0" marB="0" anchor="b"/>
                </a:tc>
                <a:tc>
                  <a:txBody>
                    <a:bodyPr/>
                    <a:lstStyle/>
                    <a:p>
                      <a:pPr algn="ctr" fontAlgn="b"/>
                      <a:r>
                        <a:rPr lang="en-GB" sz="1000" u="none" strike="noStrike" dirty="0">
                          <a:effectLst/>
                        </a:rPr>
                        <a:t>371</a:t>
                      </a:r>
                      <a:endParaRPr lang="en-GB" sz="1000" b="0" i="0" u="none" strike="noStrike" dirty="0">
                        <a:effectLst/>
                        <a:latin typeface="Arial"/>
                      </a:endParaRPr>
                    </a:p>
                  </a:txBody>
                  <a:tcPr marL="0" marR="0" marT="0" marB="0" anchor="b"/>
                </a:tc>
                <a:tc>
                  <a:txBody>
                    <a:bodyPr/>
                    <a:lstStyle/>
                    <a:p>
                      <a:pPr algn="ctr" fontAlgn="b"/>
                      <a:r>
                        <a:rPr lang="en-GB" sz="1000" u="none" strike="noStrike">
                          <a:effectLst/>
                        </a:rPr>
                        <a:t>686,3</a:t>
                      </a:r>
                      <a:endParaRPr lang="en-GB" sz="1000" b="0" i="0" u="none" strike="noStrike">
                        <a:effectLst/>
                        <a:latin typeface="Arial"/>
                      </a:endParaRPr>
                    </a:p>
                  </a:txBody>
                  <a:tcPr marL="0" marR="0" marT="0" marB="0" anchor="b"/>
                </a:tc>
              </a:tr>
              <a:tr h="216922">
                <a:tc>
                  <a:txBody>
                    <a:bodyPr/>
                    <a:lstStyle/>
                    <a:p>
                      <a:pPr algn="l" fontAlgn="b"/>
                      <a:r>
                        <a:rPr lang="en-GB" sz="1000" u="none" strike="noStrike">
                          <a:effectLst/>
                        </a:rPr>
                        <a:t>Croatia</a:t>
                      </a:r>
                      <a:endParaRPr lang="en-GB" sz="1000" b="0" i="0" u="none" strike="noStrike">
                        <a:effectLst/>
                        <a:latin typeface="Arial"/>
                      </a:endParaRPr>
                    </a:p>
                  </a:txBody>
                  <a:tcPr marL="0" marR="0" marT="0" marB="0" anchor="b"/>
                </a:tc>
                <a:tc>
                  <a:txBody>
                    <a:bodyPr/>
                    <a:lstStyle/>
                    <a:p>
                      <a:pPr algn="ctr" fontAlgn="b"/>
                      <a:r>
                        <a:rPr lang="en-GB" sz="1000" u="none" strike="noStrike">
                          <a:effectLst/>
                        </a:rPr>
                        <a:t>233</a:t>
                      </a:r>
                      <a:endParaRPr lang="en-GB" sz="1000" b="0" i="0" u="none" strike="noStrike">
                        <a:effectLst/>
                        <a:latin typeface="Arial"/>
                      </a:endParaRPr>
                    </a:p>
                  </a:txBody>
                  <a:tcPr marL="0" marR="0" marT="0" marB="0" anchor="b"/>
                </a:tc>
                <a:tc>
                  <a:txBody>
                    <a:bodyPr/>
                    <a:lstStyle/>
                    <a:p>
                      <a:pPr algn="ctr" fontAlgn="b"/>
                      <a:r>
                        <a:rPr lang="en-GB" sz="1000" u="none" strike="noStrike">
                          <a:effectLst/>
                        </a:rPr>
                        <a:t>2 721,6</a:t>
                      </a:r>
                      <a:endParaRPr lang="en-GB" sz="1000" b="0" i="0" u="none" strike="noStrike">
                        <a:effectLst/>
                        <a:latin typeface="Arial"/>
                      </a:endParaRPr>
                    </a:p>
                  </a:txBody>
                  <a:tcPr marL="0" marR="0" marT="0" marB="0" anchor="b"/>
                </a:tc>
              </a:tr>
              <a:tr h="208778">
                <a:tc>
                  <a:txBody>
                    <a:bodyPr/>
                    <a:lstStyle/>
                    <a:p>
                      <a:pPr algn="l" fontAlgn="b"/>
                      <a:r>
                        <a:rPr lang="en-GB" sz="1000" u="none" strike="noStrike">
                          <a:effectLst/>
                        </a:rPr>
                        <a:t>Latvia</a:t>
                      </a:r>
                      <a:endParaRPr lang="en-GB" sz="1000" b="0" i="0" u="none" strike="noStrike">
                        <a:effectLst/>
                        <a:latin typeface="Arial"/>
                      </a:endParaRPr>
                    </a:p>
                  </a:txBody>
                  <a:tcPr marL="0" marR="0" marT="0" marB="0" anchor="b"/>
                </a:tc>
                <a:tc>
                  <a:txBody>
                    <a:bodyPr/>
                    <a:lstStyle/>
                    <a:p>
                      <a:pPr algn="ctr" fontAlgn="b"/>
                      <a:r>
                        <a:rPr lang="en-GB" sz="1000" u="none" strike="noStrike">
                          <a:effectLst/>
                        </a:rPr>
                        <a:t>277</a:t>
                      </a:r>
                      <a:endParaRPr lang="en-GB" sz="1000" b="0" i="0" u="none" strike="noStrike">
                        <a:effectLst/>
                        <a:latin typeface="Arial"/>
                      </a:endParaRPr>
                    </a:p>
                  </a:txBody>
                  <a:tcPr marL="0" marR="0" marT="0" marB="0" anchor="b"/>
                </a:tc>
                <a:tc>
                  <a:txBody>
                    <a:bodyPr/>
                    <a:lstStyle/>
                    <a:p>
                      <a:pPr algn="ctr" fontAlgn="b"/>
                      <a:r>
                        <a:rPr lang="en-GB" sz="1000" u="none" strike="noStrike">
                          <a:effectLst/>
                        </a:rPr>
                        <a:t>224,3</a:t>
                      </a:r>
                      <a:endParaRPr lang="en-GB" sz="1000" b="0" i="0" u="none" strike="noStrike">
                        <a:effectLst/>
                        <a:latin typeface="Arial"/>
                      </a:endParaRPr>
                    </a:p>
                  </a:txBody>
                  <a:tcPr marL="0" marR="0" marT="0" marB="0" anchor="b"/>
                </a:tc>
              </a:tr>
              <a:tr h="208778">
                <a:tc>
                  <a:txBody>
                    <a:bodyPr/>
                    <a:lstStyle/>
                    <a:p>
                      <a:pPr algn="l" fontAlgn="b"/>
                      <a:r>
                        <a:rPr lang="en-GB" sz="1000" u="none" strike="noStrike">
                          <a:effectLst/>
                        </a:rPr>
                        <a:t>Lithuania</a:t>
                      </a:r>
                      <a:endParaRPr lang="en-GB" sz="1000" b="0" i="0" u="none" strike="noStrike">
                        <a:effectLst/>
                        <a:latin typeface="Arial"/>
                      </a:endParaRPr>
                    </a:p>
                  </a:txBody>
                  <a:tcPr marL="0" marR="0" marT="0" marB="0" anchor="b"/>
                </a:tc>
                <a:tc>
                  <a:txBody>
                    <a:bodyPr/>
                    <a:lstStyle/>
                    <a:p>
                      <a:pPr algn="ctr" fontAlgn="b"/>
                      <a:r>
                        <a:rPr lang="en-GB" sz="1000" u="none" strike="noStrike">
                          <a:effectLst/>
                        </a:rPr>
                        <a:t>122</a:t>
                      </a:r>
                      <a:endParaRPr lang="en-GB" sz="1000" b="0" i="0" u="none" strike="noStrike">
                        <a:effectLst/>
                        <a:latin typeface="Arial"/>
                      </a:endParaRPr>
                    </a:p>
                  </a:txBody>
                  <a:tcPr marL="0" marR="0" marT="0" marB="0" anchor="b"/>
                </a:tc>
                <a:tc>
                  <a:txBody>
                    <a:bodyPr/>
                    <a:lstStyle/>
                    <a:p>
                      <a:pPr algn="ctr" fontAlgn="b"/>
                      <a:r>
                        <a:rPr lang="en-GB" sz="1000" u="none" strike="noStrike">
                          <a:effectLst/>
                        </a:rPr>
                        <a:t>186,4</a:t>
                      </a:r>
                      <a:endParaRPr lang="en-GB" sz="1000" b="0" i="0" u="none" strike="noStrike">
                        <a:effectLst/>
                        <a:latin typeface="Arial"/>
                      </a:endParaRPr>
                    </a:p>
                  </a:txBody>
                  <a:tcPr marL="0" marR="0" marT="0" marB="0" anchor="b"/>
                </a:tc>
              </a:tr>
              <a:tr h="208778">
                <a:tc>
                  <a:txBody>
                    <a:bodyPr/>
                    <a:lstStyle/>
                    <a:p>
                      <a:pPr algn="l" fontAlgn="b"/>
                      <a:r>
                        <a:rPr lang="en-GB" sz="1000" u="none" strike="noStrike">
                          <a:effectLst/>
                        </a:rPr>
                        <a:t>Luxembourg</a:t>
                      </a:r>
                      <a:endParaRPr lang="en-GB" sz="1000" b="0" i="0" u="none" strike="noStrike">
                        <a:effectLst/>
                        <a:latin typeface="Arial"/>
                      </a:endParaRPr>
                    </a:p>
                  </a:txBody>
                  <a:tcPr marL="0" marR="0" marT="0" marB="0" anchor="b"/>
                </a:tc>
                <a:tc>
                  <a:txBody>
                    <a:bodyPr/>
                    <a:lstStyle/>
                    <a:p>
                      <a:pPr algn="ctr" fontAlgn="b"/>
                      <a:r>
                        <a:rPr lang="en-GB" sz="1000" u="none" strike="noStrike">
                          <a:effectLst/>
                        </a:rPr>
                        <a:t>9</a:t>
                      </a:r>
                      <a:endParaRPr lang="en-GB" sz="1000" b="0" i="0" u="none" strike="noStrike">
                        <a:effectLst/>
                        <a:latin typeface="Arial"/>
                      </a:endParaRPr>
                    </a:p>
                  </a:txBody>
                  <a:tcPr marL="0" marR="0" marT="0" marB="0" anchor="b"/>
                </a:tc>
                <a:tc>
                  <a:txBody>
                    <a:bodyPr/>
                    <a:lstStyle/>
                    <a:p>
                      <a:pPr algn="ctr" fontAlgn="b"/>
                      <a:r>
                        <a:rPr lang="en-GB" sz="1000" u="none" strike="noStrike">
                          <a:effectLst/>
                        </a:rPr>
                        <a:t>71,9</a:t>
                      </a:r>
                      <a:endParaRPr lang="en-GB" sz="1000" b="0" i="0" u="none" strike="noStrike">
                        <a:effectLst/>
                        <a:latin typeface="Arial"/>
                      </a:endParaRPr>
                    </a:p>
                  </a:txBody>
                  <a:tcPr marL="0" marR="0" marT="0" marB="0" anchor="b"/>
                </a:tc>
              </a:tr>
              <a:tr h="208778">
                <a:tc>
                  <a:txBody>
                    <a:bodyPr/>
                    <a:lstStyle/>
                    <a:p>
                      <a:pPr algn="l" fontAlgn="b"/>
                      <a:r>
                        <a:rPr lang="en-GB" sz="1000" u="none" strike="noStrike">
                          <a:effectLst/>
                        </a:rPr>
                        <a:t>Hungary</a:t>
                      </a:r>
                      <a:endParaRPr lang="en-GB" sz="1000" b="0" i="0" u="none" strike="noStrike">
                        <a:effectLst/>
                        <a:latin typeface="Arial"/>
                      </a:endParaRPr>
                    </a:p>
                  </a:txBody>
                  <a:tcPr marL="0" marR="0" marT="0" marB="0" anchor="b"/>
                </a:tc>
                <a:tc>
                  <a:txBody>
                    <a:bodyPr/>
                    <a:lstStyle/>
                    <a:p>
                      <a:pPr algn="ctr" fontAlgn="b"/>
                      <a:r>
                        <a:rPr lang="en-GB" sz="1000" u="none" strike="noStrike">
                          <a:effectLst/>
                        </a:rPr>
                        <a:t>446</a:t>
                      </a:r>
                      <a:endParaRPr lang="en-GB" sz="1000" b="0" i="0" u="none" strike="noStrike">
                        <a:effectLst/>
                        <a:latin typeface="Arial"/>
                      </a:endParaRPr>
                    </a:p>
                  </a:txBody>
                  <a:tcPr marL="0" marR="0" marT="0" marB="0" anchor="b"/>
                </a:tc>
                <a:tc>
                  <a:txBody>
                    <a:bodyPr/>
                    <a:lstStyle/>
                    <a:p>
                      <a:pPr algn="ctr" fontAlgn="b"/>
                      <a:r>
                        <a:rPr lang="en-GB" sz="1000" u="none" strike="noStrike">
                          <a:effectLst/>
                        </a:rPr>
                        <a:t>431,0</a:t>
                      </a:r>
                      <a:endParaRPr lang="en-GB" sz="1000" b="0" i="0" u="none" strike="noStrike">
                        <a:effectLst/>
                        <a:latin typeface="Arial"/>
                      </a:endParaRPr>
                    </a:p>
                  </a:txBody>
                  <a:tcPr marL="0" marR="0" marT="0" marB="0" anchor="b"/>
                </a:tc>
              </a:tr>
              <a:tr h="208778">
                <a:tc>
                  <a:txBody>
                    <a:bodyPr/>
                    <a:lstStyle/>
                    <a:p>
                      <a:pPr algn="l" fontAlgn="b"/>
                      <a:r>
                        <a:rPr lang="en-GB" sz="1000" u="none" strike="noStrike">
                          <a:effectLst/>
                        </a:rPr>
                        <a:t>Austria</a:t>
                      </a:r>
                      <a:endParaRPr lang="en-GB" sz="1000" b="0" i="0" u="none" strike="noStrike">
                        <a:effectLst/>
                        <a:latin typeface="Arial"/>
                      </a:endParaRPr>
                    </a:p>
                  </a:txBody>
                  <a:tcPr marL="0" marR="0" marT="0" marB="0" anchor="b"/>
                </a:tc>
                <a:tc>
                  <a:txBody>
                    <a:bodyPr/>
                    <a:lstStyle/>
                    <a:p>
                      <a:pPr algn="ctr" fontAlgn="b"/>
                      <a:r>
                        <a:rPr lang="en-GB" sz="1000" u="none" strike="noStrike">
                          <a:effectLst/>
                        </a:rPr>
                        <a:t>348</a:t>
                      </a:r>
                      <a:endParaRPr lang="en-GB" sz="1000" b="0" i="0" u="none" strike="noStrike">
                        <a:effectLst/>
                        <a:latin typeface="Arial"/>
                      </a:endParaRPr>
                    </a:p>
                  </a:txBody>
                  <a:tcPr marL="0" marR="0" marT="0" marB="0" anchor="b"/>
                </a:tc>
                <a:tc>
                  <a:txBody>
                    <a:bodyPr/>
                    <a:lstStyle/>
                    <a:p>
                      <a:pPr algn="ctr" fontAlgn="b"/>
                      <a:r>
                        <a:rPr lang="en-GB" sz="1000" u="none" strike="noStrike">
                          <a:effectLst/>
                        </a:rPr>
                        <a:t>2 090,1</a:t>
                      </a:r>
                      <a:endParaRPr lang="en-GB" sz="1000" b="0" i="0" u="none" strike="noStrike">
                        <a:effectLst/>
                        <a:latin typeface="Arial"/>
                      </a:endParaRPr>
                    </a:p>
                  </a:txBody>
                  <a:tcPr marL="0" marR="0" marT="0" marB="0" anchor="b"/>
                </a:tc>
              </a:tr>
              <a:tr h="208778">
                <a:tc>
                  <a:txBody>
                    <a:bodyPr/>
                    <a:lstStyle/>
                    <a:p>
                      <a:pPr algn="l" fontAlgn="b"/>
                      <a:r>
                        <a:rPr lang="en-GB" sz="1000" u="none" strike="noStrike">
                          <a:effectLst/>
                        </a:rPr>
                        <a:t>Slovenia</a:t>
                      </a:r>
                      <a:endParaRPr lang="en-GB" sz="1000" b="0" i="0" u="none" strike="noStrike">
                        <a:effectLst/>
                        <a:latin typeface="Arial"/>
                      </a:endParaRPr>
                    </a:p>
                  </a:txBody>
                  <a:tcPr marL="0" marR="0" marT="0" marB="0" anchor="b"/>
                </a:tc>
                <a:tc>
                  <a:txBody>
                    <a:bodyPr/>
                    <a:lstStyle/>
                    <a:p>
                      <a:pPr algn="ctr" fontAlgn="b"/>
                      <a:r>
                        <a:rPr lang="en-GB" sz="1000" u="none" strike="noStrike">
                          <a:effectLst/>
                        </a:rPr>
                        <a:t>97</a:t>
                      </a:r>
                      <a:endParaRPr lang="en-GB" sz="1000" b="0" i="0" u="none" strike="noStrike">
                        <a:effectLst/>
                        <a:latin typeface="Arial"/>
                      </a:endParaRPr>
                    </a:p>
                  </a:txBody>
                  <a:tcPr marL="0" marR="0" marT="0" marB="0" anchor="b"/>
                </a:tc>
                <a:tc>
                  <a:txBody>
                    <a:bodyPr/>
                    <a:lstStyle/>
                    <a:p>
                      <a:pPr algn="ctr" fontAlgn="b"/>
                      <a:r>
                        <a:rPr lang="en-GB" sz="1000" u="none" strike="noStrike">
                          <a:effectLst/>
                        </a:rPr>
                        <a:t>274,8</a:t>
                      </a:r>
                      <a:endParaRPr lang="en-GB" sz="1000" b="0" i="0" u="none" strike="noStrike">
                        <a:effectLst/>
                        <a:latin typeface="Arial"/>
                      </a:endParaRPr>
                    </a:p>
                  </a:txBody>
                  <a:tcPr marL="0" marR="0" marT="0" marB="0" anchor="b"/>
                </a:tc>
              </a:tr>
              <a:tr h="208778">
                <a:tc>
                  <a:txBody>
                    <a:bodyPr/>
                    <a:lstStyle/>
                    <a:p>
                      <a:pPr algn="l" fontAlgn="b"/>
                      <a:r>
                        <a:rPr lang="en-GB" sz="1000" u="none" strike="noStrike">
                          <a:effectLst/>
                        </a:rPr>
                        <a:t>Slovakia</a:t>
                      </a:r>
                      <a:endParaRPr lang="en-GB" sz="1000" b="0" i="0" u="none" strike="noStrike">
                        <a:effectLst/>
                        <a:latin typeface="Arial"/>
                      </a:endParaRPr>
                    </a:p>
                  </a:txBody>
                  <a:tcPr marL="0" marR="0" marT="0" marB="0" anchor="b"/>
                </a:tc>
                <a:tc>
                  <a:txBody>
                    <a:bodyPr/>
                    <a:lstStyle/>
                    <a:p>
                      <a:pPr algn="ctr" fontAlgn="b"/>
                      <a:r>
                        <a:rPr lang="en-GB" sz="1000" u="none" strike="noStrike">
                          <a:effectLst/>
                        </a:rPr>
                        <a:t>176</a:t>
                      </a:r>
                      <a:endParaRPr lang="en-GB" sz="1000" b="0" i="0" u="none" strike="noStrike">
                        <a:effectLst/>
                        <a:latin typeface="Arial"/>
                      </a:endParaRPr>
                    </a:p>
                  </a:txBody>
                  <a:tcPr marL="0" marR="0" marT="0" marB="0" anchor="b"/>
                </a:tc>
                <a:tc>
                  <a:txBody>
                    <a:bodyPr/>
                    <a:lstStyle/>
                    <a:p>
                      <a:pPr algn="ctr" fontAlgn="b"/>
                      <a:r>
                        <a:rPr lang="en-GB" sz="1000" u="none" strike="noStrike">
                          <a:effectLst/>
                        </a:rPr>
                        <a:t>581,6</a:t>
                      </a:r>
                      <a:endParaRPr lang="en-GB" sz="1000" b="0" i="0" u="none" strike="noStrike">
                        <a:effectLst/>
                        <a:latin typeface="Arial"/>
                      </a:endParaRPr>
                    </a:p>
                  </a:txBody>
                  <a:tcPr marL="0" marR="0" marT="0" marB="0" anchor="b"/>
                </a:tc>
              </a:tr>
              <a:tr h="208778">
                <a:tc>
                  <a:txBody>
                    <a:bodyPr/>
                    <a:lstStyle/>
                    <a:p>
                      <a:pPr algn="l" fontAlgn="b"/>
                      <a:r>
                        <a:rPr lang="en-GB" sz="1000" u="none" strike="noStrike">
                          <a:effectLst/>
                        </a:rPr>
                        <a:t>Finland</a:t>
                      </a:r>
                      <a:endParaRPr lang="en-GB" sz="1000" b="0" i="0" u="none" strike="noStrike">
                        <a:effectLst/>
                        <a:latin typeface="Arial"/>
                      </a:endParaRPr>
                    </a:p>
                  </a:txBody>
                  <a:tcPr marL="0" marR="0" marT="0" marB="0" anchor="b"/>
                </a:tc>
                <a:tc>
                  <a:txBody>
                    <a:bodyPr/>
                    <a:lstStyle/>
                    <a:p>
                      <a:pPr algn="ctr" fontAlgn="b"/>
                      <a:r>
                        <a:rPr lang="en-GB" sz="1000" u="none" strike="noStrike">
                          <a:effectLst/>
                        </a:rPr>
                        <a:t>859</a:t>
                      </a:r>
                      <a:endParaRPr lang="en-GB" sz="1000" b="0" i="0" u="none" strike="noStrike">
                        <a:effectLst/>
                        <a:latin typeface="Arial"/>
                      </a:endParaRPr>
                    </a:p>
                  </a:txBody>
                  <a:tcPr marL="0" marR="0" marT="0" marB="0" anchor="b"/>
                </a:tc>
                <a:tc>
                  <a:txBody>
                    <a:bodyPr/>
                    <a:lstStyle/>
                    <a:p>
                      <a:pPr algn="ctr" fontAlgn="b"/>
                      <a:r>
                        <a:rPr lang="en-GB" sz="1000" u="none" strike="noStrike">
                          <a:effectLst/>
                        </a:rPr>
                        <a:t>1 500,4</a:t>
                      </a:r>
                      <a:endParaRPr lang="en-GB" sz="1000" b="0" i="0" u="none" strike="noStrike">
                        <a:effectLst/>
                        <a:latin typeface="Arial"/>
                      </a:endParaRPr>
                    </a:p>
                  </a:txBody>
                  <a:tcPr marL="0" marR="0" marT="0" marB="0" anchor="b"/>
                </a:tc>
              </a:tr>
              <a:tr h="208778">
                <a:tc>
                  <a:txBody>
                    <a:bodyPr/>
                    <a:lstStyle/>
                    <a:p>
                      <a:pPr algn="l" fontAlgn="b"/>
                      <a:r>
                        <a:rPr lang="en-GB" sz="1000" u="none" strike="noStrike">
                          <a:effectLst/>
                        </a:rPr>
                        <a:t>Sweden</a:t>
                      </a:r>
                      <a:endParaRPr lang="en-GB" sz="1000" b="0" i="0" u="none" strike="noStrike">
                        <a:effectLst/>
                        <a:latin typeface="Arial"/>
                      </a:endParaRPr>
                    </a:p>
                  </a:txBody>
                  <a:tcPr marL="0" marR="0" marT="0" marB="0" anchor="b"/>
                </a:tc>
                <a:tc>
                  <a:txBody>
                    <a:bodyPr/>
                    <a:lstStyle/>
                    <a:p>
                      <a:pPr algn="ctr" fontAlgn="b"/>
                      <a:r>
                        <a:rPr lang="en-GB" sz="1000" u="none" strike="noStrike">
                          <a:effectLst/>
                        </a:rPr>
                        <a:t>733</a:t>
                      </a:r>
                      <a:endParaRPr lang="en-GB" sz="1000" b="0" i="0" u="none" strike="noStrike">
                        <a:effectLst/>
                        <a:latin typeface="Arial"/>
                      </a:endParaRPr>
                    </a:p>
                  </a:txBody>
                  <a:tcPr marL="0" marR="0" marT="0" marB="0" anchor="b"/>
                </a:tc>
                <a:tc>
                  <a:txBody>
                    <a:bodyPr/>
                    <a:lstStyle/>
                    <a:p>
                      <a:pPr algn="ctr" fontAlgn="b"/>
                      <a:r>
                        <a:rPr lang="en-GB" sz="1000" u="none" strike="noStrike">
                          <a:effectLst/>
                        </a:rPr>
                        <a:t>3 688,7</a:t>
                      </a:r>
                      <a:endParaRPr lang="en-GB" sz="1000" b="0" i="0" u="none" strike="noStrike">
                        <a:effectLst/>
                        <a:latin typeface="Arial"/>
                      </a:endParaRPr>
                    </a:p>
                  </a:txBody>
                  <a:tcPr marL="0" marR="0" marT="0" marB="0" anchor="b"/>
                </a:tc>
              </a:tr>
              <a:tr h="208778">
                <a:tc>
                  <a:txBody>
                    <a:bodyPr/>
                    <a:lstStyle/>
                    <a:p>
                      <a:pPr algn="l" fontAlgn="b"/>
                      <a:r>
                        <a:rPr lang="en-GB" sz="1000" u="none" strike="noStrike">
                          <a:effectLst/>
                        </a:rPr>
                        <a:t>Iceland</a:t>
                      </a:r>
                      <a:endParaRPr lang="en-GB" sz="1000" b="0" i="0" u="none" strike="noStrike">
                        <a:effectLst/>
                        <a:latin typeface="Arial"/>
                      </a:endParaRPr>
                    </a:p>
                  </a:txBody>
                  <a:tcPr marL="0" marR="0" marT="0" marB="0" anchor="b"/>
                </a:tc>
                <a:tc>
                  <a:txBody>
                    <a:bodyPr/>
                    <a:lstStyle/>
                    <a:p>
                      <a:pPr algn="ctr" fontAlgn="b"/>
                      <a:r>
                        <a:rPr lang="en-GB" sz="1000" u="none" strike="noStrike">
                          <a:effectLst/>
                        </a:rPr>
                        <a:t>33</a:t>
                      </a:r>
                      <a:endParaRPr lang="en-GB" sz="1000" b="0" i="0" u="none" strike="noStrike">
                        <a:effectLst/>
                        <a:latin typeface="Arial"/>
                      </a:endParaRPr>
                    </a:p>
                  </a:txBody>
                  <a:tcPr marL="0" marR="0" marT="0" marB="0" anchor="b"/>
                </a:tc>
                <a:tc>
                  <a:txBody>
                    <a:bodyPr/>
                    <a:lstStyle/>
                    <a:p>
                      <a:pPr algn="ctr" fontAlgn="b"/>
                      <a:r>
                        <a:rPr lang="en-GB" sz="1000" u="none" strike="noStrike">
                          <a:effectLst/>
                        </a:rPr>
                        <a:t>37,0</a:t>
                      </a:r>
                      <a:endParaRPr lang="en-GB" sz="1000" b="0" i="0" u="none" strike="noStrike">
                        <a:effectLst/>
                        <a:latin typeface="Arial"/>
                      </a:endParaRPr>
                    </a:p>
                  </a:txBody>
                  <a:tcPr marL="0" marR="0" marT="0" marB="0" anchor="b"/>
                </a:tc>
              </a:tr>
              <a:tr h="208778">
                <a:tc>
                  <a:txBody>
                    <a:bodyPr/>
                    <a:lstStyle/>
                    <a:p>
                      <a:pPr algn="l" fontAlgn="b"/>
                      <a:r>
                        <a:rPr lang="en-GB" sz="1000" u="none" strike="noStrike">
                          <a:effectLst/>
                        </a:rPr>
                        <a:t>Switzerland</a:t>
                      </a:r>
                      <a:endParaRPr lang="en-GB" sz="1000" b="0" i="0" u="none" strike="noStrike">
                        <a:effectLst/>
                        <a:latin typeface="Arial"/>
                      </a:endParaRPr>
                    </a:p>
                  </a:txBody>
                  <a:tcPr marL="0" marR="0" marT="0" marB="0" anchor="b"/>
                </a:tc>
                <a:tc>
                  <a:txBody>
                    <a:bodyPr/>
                    <a:lstStyle/>
                    <a:p>
                      <a:pPr algn="ctr" fontAlgn="b"/>
                      <a:r>
                        <a:rPr lang="en-GB" sz="1000" u="none" strike="noStrike">
                          <a:effectLst/>
                        </a:rPr>
                        <a:t>212</a:t>
                      </a:r>
                      <a:endParaRPr lang="en-GB" sz="1000" b="0" i="0" u="none" strike="noStrike">
                        <a:effectLst/>
                        <a:latin typeface="Arial"/>
                      </a:endParaRPr>
                    </a:p>
                  </a:txBody>
                  <a:tcPr marL="0" marR="0" marT="0" marB="0" anchor="b"/>
                </a:tc>
                <a:tc>
                  <a:txBody>
                    <a:bodyPr/>
                    <a:lstStyle/>
                    <a:p>
                      <a:pPr algn="ctr" fontAlgn="b"/>
                      <a:r>
                        <a:rPr lang="en-GB" sz="1000" u="none" strike="noStrike">
                          <a:effectLst/>
                        </a:rPr>
                        <a:t>2 073,5</a:t>
                      </a:r>
                      <a:endParaRPr lang="en-GB" sz="1000" b="0" i="0" u="none" strike="noStrike">
                        <a:effectLst/>
                        <a:latin typeface="Arial"/>
                      </a:endParaRPr>
                    </a:p>
                  </a:txBody>
                  <a:tcPr marL="0" marR="0" marT="0" marB="0" anchor="b"/>
                </a:tc>
              </a:tr>
              <a:tr h="208778">
                <a:tc>
                  <a:txBody>
                    <a:bodyPr/>
                    <a:lstStyle/>
                    <a:p>
                      <a:pPr algn="l" fontAlgn="b"/>
                      <a:r>
                        <a:rPr lang="en-GB" sz="1000" u="none" strike="noStrike">
                          <a:effectLst/>
                        </a:rPr>
                        <a:t>Macedonia</a:t>
                      </a:r>
                      <a:endParaRPr lang="en-GB" sz="1000" b="0" i="0" u="none" strike="noStrike">
                        <a:effectLst/>
                        <a:latin typeface="Arial"/>
                      </a:endParaRPr>
                    </a:p>
                  </a:txBody>
                  <a:tcPr marL="0" marR="0" marT="0" marB="0" anchor="b"/>
                </a:tc>
                <a:tc>
                  <a:txBody>
                    <a:bodyPr/>
                    <a:lstStyle/>
                    <a:p>
                      <a:pPr algn="ctr" fontAlgn="b"/>
                      <a:r>
                        <a:rPr lang="en-GB" sz="1000" u="none" strike="noStrike">
                          <a:effectLst/>
                        </a:rPr>
                        <a:t>167</a:t>
                      </a:r>
                      <a:endParaRPr lang="en-GB" sz="1000" b="0" i="0" u="none" strike="noStrike">
                        <a:effectLst/>
                        <a:latin typeface="Arial"/>
                      </a:endParaRPr>
                    </a:p>
                  </a:txBody>
                  <a:tcPr marL="0" marR="0" marT="0" marB="0" anchor="b"/>
                </a:tc>
                <a:tc>
                  <a:txBody>
                    <a:bodyPr/>
                    <a:lstStyle/>
                    <a:p>
                      <a:pPr algn="ctr" fontAlgn="b"/>
                      <a:r>
                        <a:rPr lang="en-GB" sz="1000" u="none" strike="noStrike" dirty="0">
                          <a:effectLst/>
                        </a:rPr>
                        <a:t>211,2</a:t>
                      </a:r>
                      <a:endParaRPr lang="en-GB" sz="1000" b="0" i="0" u="none" strike="noStrike" dirty="0">
                        <a:effectLst/>
                        <a:latin typeface="Arial"/>
                      </a:endParaRPr>
                    </a:p>
                  </a:txBody>
                  <a:tcPr marL="0" marR="0" marT="0" marB="0" anchor="b"/>
                </a:tc>
              </a:tr>
            </a:tbl>
          </a:graphicData>
        </a:graphic>
      </p:graphicFrame>
    </p:spTree>
    <p:extLst>
      <p:ext uri="{BB962C8B-B14F-4D97-AF65-F5344CB8AC3E}">
        <p14:creationId xmlns:p14="http://schemas.microsoft.com/office/powerpoint/2010/main" val="85874931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Simple </a:t>
            </a:r>
            <a:r>
              <a:rPr lang="fr-FR" dirty="0" err="1"/>
              <a:t>Linear</a:t>
            </a:r>
            <a:r>
              <a:rPr lang="fr-FR" dirty="0"/>
              <a:t> </a:t>
            </a:r>
            <a:r>
              <a:rPr lang="fr-FR" dirty="0" err="1"/>
              <a:t>Regression</a:t>
            </a:r>
            <a:r>
              <a:rPr lang="fr-FR" dirty="0"/>
              <a:t>: </a:t>
            </a:r>
            <a:r>
              <a:rPr lang="fr-FR" dirty="0" err="1"/>
              <a:t>Example</a:t>
            </a:r>
            <a:r>
              <a:rPr lang="fr-FR" dirty="0"/>
              <a:t> </a:t>
            </a:r>
            <a:r>
              <a:rPr lang="fr-FR" dirty="0" smtClean="0"/>
              <a:t>(2/4)</a:t>
            </a:r>
            <a:endParaRPr lang="en-GB" dirty="0"/>
          </a:p>
        </p:txBody>
      </p:sp>
      <p:sp>
        <p:nvSpPr>
          <p:cNvPr id="4" name="Espace réservé du contenu 3"/>
          <p:cNvSpPr>
            <a:spLocks noGrp="1"/>
          </p:cNvSpPr>
          <p:nvPr>
            <p:ph sz="half" idx="2"/>
          </p:nvPr>
        </p:nvSpPr>
        <p:spPr/>
        <p:txBody>
          <a:bodyPr/>
          <a:lstStyle/>
          <a:p>
            <a:endParaRPr lang="en-GB"/>
          </a:p>
        </p:txBody>
      </p:sp>
      <p:sp>
        <p:nvSpPr>
          <p:cNvPr id="5" name="Espace réservé du numéro de diapositive 4"/>
          <p:cNvSpPr>
            <a:spLocks noGrp="1"/>
          </p:cNvSpPr>
          <p:nvPr>
            <p:ph type="sldNum" sz="quarter" idx="12"/>
          </p:nvPr>
        </p:nvSpPr>
        <p:spPr/>
        <p:txBody>
          <a:bodyPr/>
          <a:lstStyle/>
          <a:p>
            <a:fld id="{FA7CCF91-222A-460F-9820-BF6DA2D552DD}" type="slidenum">
              <a:rPr lang="fr-FR" smtClean="0"/>
              <a:t>161</a:t>
            </a:fld>
            <a:endParaRPr lang="fr-FR"/>
          </a:p>
        </p:txBody>
      </p:sp>
      <p:pic>
        <p:nvPicPr>
          <p:cNvPr id="5529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36662" y="1412776"/>
            <a:ext cx="7862520"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Ellipse 5"/>
          <p:cNvSpPr/>
          <p:nvPr/>
        </p:nvSpPr>
        <p:spPr>
          <a:xfrm>
            <a:off x="251520" y="4217209"/>
            <a:ext cx="237626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cteur droit avec flèche 6"/>
          <p:cNvCxnSpPr/>
          <p:nvPr/>
        </p:nvCxnSpPr>
        <p:spPr>
          <a:xfrm>
            <a:off x="2591780" y="4433233"/>
            <a:ext cx="111612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3707905" y="4242574"/>
            <a:ext cx="4392488" cy="830997"/>
          </a:xfrm>
          <a:prstGeom prst="rect">
            <a:avLst/>
          </a:prstGeom>
          <a:noFill/>
          <a:ln>
            <a:solidFill>
              <a:srgbClr val="FF0000"/>
            </a:solidFill>
          </a:ln>
        </p:spPr>
        <p:txBody>
          <a:bodyPr wrap="square" rtlCol="0">
            <a:spAutoFit/>
          </a:bodyPr>
          <a:lstStyle/>
          <a:p>
            <a:r>
              <a:rPr lang="fr-FR" sz="1600" dirty="0" smtClean="0"/>
              <a:t>R² </a:t>
            </a:r>
            <a:r>
              <a:rPr lang="fr-FR" sz="1600" dirty="0" err="1" smtClean="0"/>
              <a:t>is</a:t>
            </a:r>
            <a:r>
              <a:rPr lang="fr-FR" sz="1600" dirty="0" smtClean="0"/>
              <a:t> close to 0 </a:t>
            </a:r>
            <a:r>
              <a:rPr lang="fr-FR" sz="1600" dirty="0" err="1" smtClean="0"/>
              <a:t>so</a:t>
            </a:r>
            <a:r>
              <a:rPr lang="fr-FR" sz="1600" dirty="0" smtClean="0"/>
              <a:t> the </a:t>
            </a:r>
            <a:r>
              <a:rPr lang="fr-FR" sz="1600" dirty="0" err="1" smtClean="0"/>
              <a:t>relationship</a:t>
            </a:r>
            <a:r>
              <a:rPr lang="fr-FR" sz="1600" dirty="0" smtClean="0"/>
              <a:t> </a:t>
            </a:r>
            <a:r>
              <a:rPr lang="fr-FR" sz="1600" dirty="0" err="1" smtClean="0"/>
              <a:t>between</a:t>
            </a:r>
            <a:r>
              <a:rPr lang="fr-FR" sz="1600" dirty="0" smtClean="0"/>
              <a:t> Sales and the </a:t>
            </a:r>
            <a:r>
              <a:rPr lang="fr-FR" sz="1600" dirty="0" err="1" smtClean="0"/>
              <a:t>number</a:t>
            </a:r>
            <a:r>
              <a:rPr lang="fr-FR" sz="1600" dirty="0" smtClean="0"/>
              <a:t> of </a:t>
            </a:r>
            <a:r>
              <a:rPr lang="fr-FR" sz="1600" dirty="0" err="1" smtClean="0"/>
              <a:t>companies</a:t>
            </a:r>
            <a:r>
              <a:rPr lang="fr-FR" sz="1600" dirty="0" smtClean="0"/>
              <a:t> </a:t>
            </a:r>
            <a:r>
              <a:rPr lang="fr-FR" sz="1600" dirty="0" err="1" smtClean="0"/>
              <a:t>is</a:t>
            </a:r>
            <a:r>
              <a:rPr lang="fr-FR" sz="1600" dirty="0" smtClean="0"/>
              <a:t> not </a:t>
            </a:r>
            <a:r>
              <a:rPr lang="fr-FR" sz="1600" dirty="0" err="1" smtClean="0"/>
              <a:t>strong</a:t>
            </a:r>
            <a:r>
              <a:rPr lang="fr-FR" sz="1600" dirty="0" smtClean="0"/>
              <a:t>.</a:t>
            </a:r>
            <a:endParaRPr lang="en-GB" sz="1600" dirty="0"/>
          </a:p>
        </p:txBody>
      </p:sp>
    </p:spTree>
    <p:extLst>
      <p:ext uri="{BB962C8B-B14F-4D97-AF65-F5344CB8AC3E}">
        <p14:creationId xmlns:p14="http://schemas.microsoft.com/office/powerpoint/2010/main" val="139029021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Simple </a:t>
            </a:r>
            <a:r>
              <a:rPr lang="fr-FR" dirty="0" err="1"/>
              <a:t>Linear</a:t>
            </a:r>
            <a:r>
              <a:rPr lang="fr-FR" dirty="0"/>
              <a:t> </a:t>
            </a:r>
            <a:r>
              <a:rPr lang="fr-FR" dirty="0" err="1"/>
              <a:t>Regression</a:t>
            </a:r>
            <a:r>
              <a:rPr lang="fr-FR" dirty="0"/>
              <a:t>: </a:t>
            </a:r>
            <a:r>
              <a:rPr lang="fr-FR" dirty="0" err="1"/>
              <a:t>Example</a:t>
            </a:r>
            <a:r>
              <a:rPr lang="fr-FR" dirty="0"/>
              <a:t> </a:t>
            </a:r>
            <a:r>
              <a:rPr lang="fr-FR" dirty="0" smtClean="0"/>
              <a:t>(3/4)</a:t>
            </a:r>
            <a:endParaRPr lang="en-GB" dirty="0"/>
          </a:p>
        </p:txBody>
      </p:sp>
      <p:sp>
        <p:nvSpPr>
          <p:cNvPr id="4" name="Espace réservé du contenu 3"/>
          <p:cNvSpPr>
            <a:spLocks noGrp="1"/>
          </p:cNvSpPr>
          <p:nvPr>
            <p:ph sz="half" idx="2"/>
          </p:nvPr>
        </p:nvSpPr>
        <p:spPr>
          <a:xfrm>
            <a:off x="467544" y="1628800"/>
            <a:ext cx="7392144" cy="1368152"/>
          </a:xfrm>
        </p:spPr>
        <p:txBody>
          <a:bodyPr/>
          <a:lstStyle/>
          <a:p>
            <a:endParaRPr lang="en-GB" dirty="0"/>
          </a:p>
        </p:txBody>
      </p:sp>
      <p:sp>
        <p:nvSpPr>
          <p:cNvPr id="5" name="Espace réservé du numéro de diapositive 4"/>
          <p:cNvSpPr>
            <a:spLocks noGrp="1"/>
          </p:cNvSpPr>
          <p:nvPr>
            <p:ph type="sldNum" sz="quarter" idx="12"/>
          </p:nvPr>
        </p:nvSpPr>
        <p:spPr/>
        <p:txBody>
          <a:bodyPr/>
          <a:lstStyle/>
          <a:p>
            <a:fld id="{FA7CCF91-222A-460F-9820-BF6DA2D552DD}" type="slidenum">
              <a:rPr lang="fr-FR" smtClean="0"/>
              <a:t>162</a:t>
            </a:fld>
            <a:endParaRPr lang="fr-FR"/>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1628800"/>
            <a:ext cx="8340559"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Ellipse 5"/>
          <p:cNvSpPr/>
          <p:nvPr/>
        </p:nvSpPr>
        <p:spPr>
          <a:xfrm>
            <a:off x="1414956" y="3277035"/>
            <a:ext cx="996804" cy="9520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cteur droit avec flèche 6"/>
          <p:cNvCxnSpPr/>
          <p:nvPr/>
        </p:nvCxnSpPr>
        <p:spPr>
          <a:xfrm>
            <a:off x="2195736" y="4149080"/>
            <a:ext cx="2226062"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4445412" y="4386590"/>
            <a:ext cx="4698588" cy="338554"/>
          </a:xfrm>
          <a:prstGeom prst="rect">
            <a:avLst/>
          </a:prstGeom>
          <a:noFill/>
          <a:ln>
            <a:solidFill>
              <a:srgbClr val="FF0000"/>
            </a:solidFill>
          </a:ln>
        </p:spPr>
        <p:txBody>
          <a:bodyPr wrap="square" rtlCol="0">
            <a:spAutoFit/>
          </a:bodyPr>
          <a:lstStyle/>
          <a:p>
            <a:r>
              <a:rPr lang="fr-FR" sz="1600" dirty="0" smtClean="0"/>
              <a:t>Sales = a * </a:t>
            </a:r>
            <a:r>
              <a:rPr lang="fr-FR" sz="1600" dirty="0" err="1" smtClean="0"/>
              <a:t>number</a:t>
            </a:r>
            <a:r>
              <a:rPr lang="fr-FR" sz="1600" dirty="0" smtClean="0"/>
              <a:t> of </a:t>
            </a:r>
            <a:r>
              <a:rPr lang="fr-FR" sz="1600" dirty="0" err="1" smtClean="0"/>
              <a:t>companies</a:t>
            </a:r>
            <a:r>
              <a:rPr lang="fr-FR" sz="1600" dirty="0" smtClean="0"/>
              <a:t>+ </a:t>
            </a:r>
            <a:r>
              <a:rPr lang="fr-FR" sz="1600" dirty="0" err="1" smtClean="0"/>
              <a:t>Intercept</a:t>
            </a:r>
            <a:endParaRPr lang="en-GB" sz="1600" dirty="0"/>
          </a:p>
        </p:txBody>
      </p:sp>
    </p:spTree>
    <p:extLst>
      <p:ext uri="{BB962C8B-B14F-4D97-AF65-F5344CB8AC3E}">
        <p14:creationId xmlns:p14="http://schemas.microsoft.com/office/powerpoint/2010/main" val="23269421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Simple </a:t>
            </a:r>
            <a:r>
              <a:rPr lang="fr-FR" dirty="0" err="1"/>
              <a:t>Linear</a:t>
            </a:r>
            <a:r>
              <a:rPr lang="fr-FR" dirty="0"/>
              <a:t> </a:t>
            </a:r>
            <a:r>
              <a:rPr lang="fr-FR" dirty="0" err="1"/>
              <a:t>Regression</a:t>
            </a:r>
            <a:r>
              <a:rPr lang="fr-FR" dirty="0"/>
              <a:t>: </a:t>
            </a:r>
            <a:r>
              <a:rPr lang="fr-FR" dirty="0" err="1"/>
              <a:t>Example</a:t>
            </a:r>
            <a:r>
              <a:rPr lang="fr-FR" dirty="0"/>
              <a:t> </a:t>
            </a:r>
            <a:r>
              <a:rPr lang="fr-FR" dirty="0" smtClean="0"/>
              <a:t>(4/4)</a:t>
            </a:r>
            <a:endParaRPr lang="en-GB" dirty="0"/>
          </a:p>
        </p:txBody>
      </p:sp>
      <p:sp>
        <p:nvSpPr>
          <p:cNvPr id="5" name="Espace réservé du numéro de diapositive 4"/>
          <p:cNvSpPr>
            <a:spLocks noGrp="1"/>
          </p:cNvSpPr>
          <p:nvPr>
            <p:ph type="sldNum" sz="quarter" idx="12"/>
          </p:nvPr>
        </p:nvSpPr>
        <p:spPr/>
        <p:txBody>
          <a:bodyPr/>
          <a:lstStyle/>
          <a:p>
            <a:fld id="{FA7CCF91-222A-460F-9820-BF6DA2D552DD}" type="slidenum">
              <a:rPr lang="fr-FR" smtClean="0"/>
              <a:t>163</a:t>
            </a:fld>
            <a:endParaRPr lang="fr-FR"/>
          </a:p>
        </p:txBody>
      </p:sp>
      <p:graphicFrame>
        <p:nvGraphicFramePr>
          <p:cNvPr id="6" name="Graphique 5"/>
          <p:cNvGraphicFramePr>
            <a:graphicFrameLocks/>
          </p:cNvGraphicFramePr>
          <p:nvPr>
            <p:extLst>
              <p:ext uri="{D42A27DB-BD31-4B8C-83A1-F6EECF244321}">
                <p14:modId xmlns:p14="http://schemas.microsoft.com/office/powerpoint/2010/main" val="4255392530"/>
              </p:ext>
            </p:extLst>
          </p:nvPr>
        </p:nvGraphicFramePr>
        <p:xfrm>
          <a:off x="611560" y="1700808"/>
          <a:ext cx="7776864" cy="46085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0625576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Multiple </a:t>
            </a:r>
            <a:r>
              <a:rPr lang="fr-FR" dirty="0" err="1"/>
              <a:t>Regression</a:t>
            </a:r>
            <a:r>
              <a:rPr lang="fr-FR" dirty="0"/>
              <a:t>: </a:t>
            </a:r>
            <a:r>
              <a:rPr lang="fr-FR" dirty="0" err="1" smtClean="0"/>
              <a:t>Definition</a:t>
            </a:r>
            <a:endParaRPr lang="en-GB" dirty="0"/>
          </a:p>
        </p:txBody>
      </p:sp>
      <p:sp>
        <p:nvSpPr>
          <p:cNvPr id="3" name="Espace réservé du contenu 2"/>
          <p:cNvSpPr>
            <a:spLocks noGrp="1"/>
          </p:cNvSpPr>
          <p:nvPr>
            <p:ph idx="1"/>
          </p:nvPr>
        </p:nvSpPr>
        <p:spPr/>
        <p:txBody>
          <a:bodyPr>
            <a:normAutofit/>
          </a:bodyPr>
          <a:lstStyle/>
          <a:p>
            <a:pPr marL="0" indent="0">
              <a:buNone/>
            </a:pPr>
            <a:r>
              <a:rPr lang="fr-FR" dirty="0" smtClean="0"/>
              <a:t>Multiple </a:t>
            </a:r>
            <a:r>
              <a:rPr lang="fr-FR" dirty="0" err="1" smtClean="0"/>
              <a:t>regression</a:t>
            </a:r>
            <a:r>
              <a:rPr lang="fr-FR" dirty="0" smtClean="0"/>
              <a:t> </a:t>
            </a:r>
            <a:r>
              <a:rPr lang="fr-FR" dirty="0" err="1" smtClean="0"/>
              <a:t>studies</a:t>
            </a:r>
            <a:r>
              <a:rPr lang="fr-FR" dirty="0" smtClean="0"/>
              <a:t> the </a:t>
            </a:r>
            <a:r>
              <a:rPr lang="fr-FR" dirty="0" err="1" smtClean="0"/>
              <a:t>link</a:t>
            </a:r>
            <a:r>
              <a:rPr lang="fr-FR" dirty="0" smtClean="0"/>
              <a:t> </a:t>
            </a:r>
            <a:r>
              <a:rPr lang="fr-FR" dirty="0" err="1" smtClean="0"/>
              <a:t>between</a:t>
            </a:r>
            <a:r>
              <a:rPr lang="fr-FR" dirty="0" smtClean="0"/>
              <a:t> one quantitative variable (Y) and a set of </a:t>
            </a:r>
            <a:r>
              <a:rPr lang="fr-FR" dirty="0" err="1" smtClean="0"/>
              <a:t>independent</a:t>
            </a:r>
            <a:r>
              <a:rPr lang="fr-FR" dirty="0" smtClean="0"/>
              <a:t> quantitative variables </a:t>
            </a:r>
            <a:r>
              <a:rPr lang="fr-FR" dirty="0"/>
              <a:t>X</a:t>
            </a:r>
            <a:r>
              <a:rPr lang="fr-FR" baseline="-25000" dirty="0"/>
              <a:t>1</a:t>
            </a:r>
            <a:r>
              <a:rPr lang="fr-FR" dirty="0"/>
              <a:t> , X</a:t>
            </a:r>
            <a:r>
              <a:rPr lang="fr-FR" baseline="-25000" dirty="0"/>
              <a:t>2</a:t>
            </a:r>
            <a:r>
              <a:rPr lang="fr-FR" dirty="0"/>
              <a:t> , …</a:t>
            </a:r>
            <a:r>
              <a:rPr lang="fr-FR" dirty="0" err="1" smtClean="0"/>
              <a:t>X</a:t>
            </a:r>
            <a:r>
              <a:rPr lang="fr-FR" baseline="-25000" dirty="0" err="1" smtClean="0"/>
              <a:t>n</a:t>
            </a:r>
            <a:r>
              <a:rPr lang="fr-FR" baseline="-25000" dirty="0" smtClean="0"/>
              <a:t>,</a:t>
            </a:r>
            <a:r>
              <a:rPr lang="fr-FR" dirty="0"/>
              <a:t> </a:t>
            </a:r>
            <a:r>
              <a:rPr lang="fr-FR" dirty="0" smtClean="0"/>
              <a:t>the model </a:t>
            </a:r>
            <a:r>
              <a:rPr lang="fr-FR" dirty="0" err="1" smtClean="0"/>
              <a:t>is</a:t>
            </a:r>
            <a:r>
              <a:rPr lang="fr-FR" dirty="0" smtClean="0"/>
              <a:t>:</a:t>
            </a:r>
          </a:p>
          <a:p>
            <a:endParaRPr lang="fr-FR" dirty="0" smtClean="0"/>
          </a:p>
          <a:p>
            <a:pPr marL="0" indent="0">
              <a:buNone/>
            </a:pPr>
            <a:endParaRPr lang="fr-FR" dirty="0" smtClean="0"/>
          </a:p>
          <a:p>
            <a:pPr marL="0" indent="0">
              <a:buNone/>
            </a:pPr>
            <a:r>
              <a:rPr lang="fr-FR" dirty="0" err="1" smtClean="0"/>
              <a:t>With</a:t>
            </a:r>
            <a:r>
              <a:rPr lang="fr-FR" dirty="0" smtClean="0"/>
              <a:t>:  Y: </a:t>
            </a:r>
            <a:r>
              <a:rPr lang="fr-FR" dirty="0" err="1" smtClean="0"/>
              <a:t>endogeneous</a:t>
            </a:r>
            <a:r>
              <a:rPr lang="fr-FR" dirty="0" smtClean="0"/>
              <a:t> variable</a:t>
            </a:r>
          </a:p>
          <a:p>
            <a:pPr marL="0" indent="0">
              <a:buNone/>
            </a:pPr>
            <a:r>
              <a:rPr lang="fr-FR" dirty="0"/>
              <a:t>	</a:t>
            </a:r>
            <a:r>
              <a:rPr lang="fr-FR" dirty="0" smtClean="0"/>
              <a:t>X</a:t>
            </a:r>
            <a:r>
              <a:rPr lang="fr-FR" baseline="-25000" dirty="0" smtClean="0"/>
              <a:t>1</a:t>
            </a:r>
            <a:r>
              <a:rPr lang="fr-FR" dirty="0" smtClean="0"/>
              <a:t> </a:t>
            </a:r>
            <a:r>
              <a:rPr lang="fr-FR" dirty="0"/>
              <a:t>, X</a:t>
            </a:r>
            <a:r>
              <a:rPr lang="fr-FR" baseline="-25000" dirty="0"/>
              <a:t>2</a:t>
            </a:r>
            <a:r>
              <a:rPr lang="fr-FR" dirty="0"/>
              <a:t> , …</a:t>
            </a:r>
            <a:r>
              <a:rPr lang="fr-FR" dirty="0" err="1" smtClean="0"/>
              <a:t>X</a:t>
            </a:r>
            <a:r>
              <a:rPr lang="fr-FR" baseline="-25000" dirty="0" err="1" smtClean="0"/>
              <a:t>n</a:t>
            </a:r>
            <a:r>
              <a:rPr lang="fr-FR" dirty="0" smtClean="0"/>
              <a:t> </a:t>
            </a:r>
            <a:r>
              <a:rPr lang="fr-FR" dirty="0" smtClean="0">
                <a:sym typeface="Wingdings" panose="05000000000000000000" pitchFamily="2" charset="2"/>
              </a:rPr>
              <a:t>: Explicative variable</a:t>
            </a:r>
          </a:p>
          <a:p>
            <a:pPr marL="0" indent="0">
              <a:buNone/>
            </a:pPr>
            <a:r>
              <a:rPr lang="fr-FR" dirty="0">
                <a:sym typeface="Wingdings" panose="05000000000000000000" pitchFamily="2" charset="2"/>
              </a:rPr>
              <a:t>	</a:t>
            </a:r>
            <a:r>
              <a:rPr lang="fr-FR" dirty="0" smtClean="0">
                <a:sym typeface="Wingdings" panose="05000000000000000000" pitchFamily="2" charset="2"/>
              </a:rPr>
              <a:t>a</a:t>
            </a:r>
            <a:r>
              <a:rPr lang="fr-FR" baseline="-25000" dirty="0" smtClean="0"/>
              <a:t>1</a:t>
            </a:r>
            <a:r>
              <a:rPr lang="fr-FR" dirty="0" smtClean="0"/>
              <a:t> </a:t>
            </a:r>
            <a:r>
              <a:rPr lang="fr-FR" dirty="0"/>
              <a:t>, </a:t>
            </a:r>
            <a:r>
              <a:rPr lang="fr-FR" dirty="0" smtClean="0"/>
              <a:t>a</a:t>
            </a:r>
            <a:r>
              <a:rPr lang="fr-FR" baseline="-25000" dirty="0" smtClean="0"/>
              <a:t>2</a:t>
            </a:r>
            <a:r>
              <a:rPr lang="fr-FR" dirty="0" smtClean="0"/>
              <a:t> </a:t>
            </a:r>
            <a:r>
              <a:rPr lang="fr-FR" dirty="0"/>
              <a:t>, </a:t>
            </a:r>
            <a:r>
              <a:rPr lang="fr-FR" dirty="0" smtClean="0"/>
              <a:t>…a</a:t>
            </a:r>
            <a:r>
              <a:rPr lang="fr-FR" baseline="-25000" dirty="0" smtClean="0"/>
              <a:t>n</a:t>
            </a:r>
            <a:r>
              <a:rPr lang="fr-FR" dirty="0" smtClean="0"/>
              <a:t> : (p+1) coefficients </a:t>
            </a:r>
            <a:r>
              <a:rPr lang="fr-FR" dirty="0" err="1" smtClean="0"/>
              <a:t>which</a:t>
            </a:r>
            <a:r>
              <a:rPr lang="fr-FR" dirty="0" smtClean="0"/>
              <a:t> have to </a:t>
            </a:r>
            <a:r>
              <a:rPr lang="fr-FR" dirty="0" err="1" smtClean="0"/>
              <a:t>be</a:t>
            </a:r>
            <a:r>
              <a:rPr lang="fr-FR" dirty="0" smtClean="0"/>
              <a:t> 	</a:t>
            </a:r>
            <a:r>
              <a:rPr lang="fr-FR" dirty="0" err="1" smtClean="0"/>
              <a:t>estimated</a:t>
            </a:r>
            <a:r>
              <a:rPr lang="fr-FR" dirty="0" smtClean="0"/>
              <a:t> </a:t>
            </a:r>
            <a:r>
              <a:rPr lang="fr-FR" dirty="0" err="1" smtClean="0"/>
              <a:t>according</a:t>
            </a:r>
            <a:r>
              <a:rPr lang="fr-FR" dirty="0" smtClean="0"/>
              <a:t> to the n observation</a:t>
            </a:r>
            <a:endParaRPr lang="fr-FR" dirty="0" smtClean="0">
              <a:sym typeface="Wingdings" panose="05000000000000000000" pitchFamily="2" charset="2"/>
            </a:endParaRPr>
          </a:p>
          <a:p>
            <a:endParaRPr lang="fr-FR" dirty="0">
              <a:sym typeface="Wingdings" panose="05000000000000000000" pitchFamily="2" charset="2"/>
            </a:endParaRPr>
          </a:p>
          <a:p>
            <a:r>
              <a:rPr lang="fr-FR" dirty="0" smtClean="0">
                <a:sym typeface="Wingdings" panose="05000000000000000000" pitchFamily="2" charset="2"/>
              </a:rPr>
              <a:t> It </a:t>
            </a:r>
            <a:r>
              <a:rPr lang="fr-FR" dirty="0" err="1" smtClean="0">
                <a:sym typeface="Wingdings" panose="05000000000000000000" pitchFamily="2" charset="2"/>
              </a:rPr>
              <a:t>is</a:t>
            </a:r>
            <a:r>
              <a:rPr lang="fr-FR" dirty="0" smtClean="0">
                <a:sym typeface="Wingdings" panose="05000000000000000000" pitchFamily="2" charset="2"/>
              </a:rPr>
              <a:t> a </a:t>
            </a:r>
            <a:r>
              <a:rPr lang="fr-FR" dirty="0" err="1" smtClean="0">
                <a:sym typeface="Wingdings" panose="05000000000000000000" pitchFamily="2" charset="2"/>
              </a:rPr>
              <a:t>Generalization</a:t>
            </a:r>
            <a:r>
              <a:rPr lang="fr-FR" dirty="0" smtClean="0">
                <a:sym typeface="Wingdings" panose="05000000000000000000" pitchFamily="2" charset="2"/>
              </a:rPr>
              <a:t> of the </a:t>
            </a:r>
            <a:r>
              <a:rPr lang="fr-FR" dirty="0" err="1" smtClean="0">
                <a:sym typeface="Wingdings" panose="05000000000000000000" pitchFamily="2" charset="2"/>
              </a:rPr>
              <a:t>Linear</a:t>
            </a:r>
            <a:r>
              <a:rPr lang="fr-FR" dirty="0" smtClean="0">
                <a:sym typeface="Wingdings" panose="05000000000000000000" pitchFamily="2" charset="2"/>
              </a:rPr>
              <a:t> </a:t>
            </a:r>
            <a:r>
              <a:rPr lang="fr-FR" dirty="0" err="1" smtClean="0">
                <a:sym typeface="Wingdings" panose="05000000000000000000" pitchFamily="2" charset="2"/>
              </a:rPr>
              <a:t>Regression</a:t>
            </a:r>
            <a:r>
              <a:rPr lang="fr-FR" dirty="0" smtClean="0">
                <a:sym typeface="Wingdings" panose="05000000000000000000" pitchFamily="2" charset="2"/>
              </a:rPr>
              <a:t>.</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164</a:t>
            </a:fld>
            <a:endParaRPr lang="fr-FR"/>
          </a:p>
        </p:txBody>
      </p:sp>
      <p:graphicFrame>
        <p:nvGraphicFramePr>
          <p:cNvPr id="6" name="Objet 5"/>
          <p:cNvGraphicFramePr>
            <a:graphicFrameLocks noChangeAspect="1"/>
          </p:cNvGraphicFramePr>
          <p:nvPr>
            <p:extLst>
              <p:ext uri="{D42A27DB-BD31-4B8C-83A1-F6EECF244321}">
                <p14:modId xmlns:p14="http://schemas.microsoft.com/office/powerpoint/2010/main" val="3561789210"/>
              </p:ext>
            </p:extLst>
          </p:nvPr>
        </p:nvGraphicFramePr>
        <p:xfrm>
          <a:off x="1728788" y="2997200"/>
          <a:ext cx="5286375" cy="460375"/>
        </p:xfrm>
        <a:graphic>
          <a:graphicData uri="http://schemas.openxmlformats.org/presentationml/2006/ole">
            <mc:AlternateContent xmlns:mc="http://schemas.openxmlformats.org/markup-compatibility/2006">
              <mc:Choice xmlns:v="urn:schemas-microsoft-com:vml" Requires="v">
                <p:oleObj spid="_x0000_s62522" name="Équation" r:id="rId3" imgW="2717640" imgH="228600" progId="Equation.3">
                  <p:embed/>
                </p:oleObj>
              </mc:Choice>
              <mc:Fallback>
                <p:oleObj name="Équation" r:id="rId3" imgW="2717640" imgH="228600" progId="Equation.3">
                  <p:embed/>
                  <p:pic>
                    <p:nvPicPr>
                      <p:cNvPr id="0" name=""/>
                      <p:cNvPicPr>
                        <a:picLocks noChangeAspect="1" noChangeArrowheads="1"/>
                      </p:cNvPicPr>
                      <p:nvPr/>
                    </p:nvPicPr>
                    <p:blipFill>
                      <a:blip r:embed="rId4"/>
                      <a:srcRect/>
                      <a:stretch>
                        <a:fillRect/>
                      </a:stretch>
                    </p:blipFill>
                    <p:spPr bwMode="auto">
                      <a:xfrm>
                        <a:off x="1728788" y="2997200"/>
                        <a:ext cx="52863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6663014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Multiple </a:t>
            </a:r>
            <a:r>
              <a:rPr lang="fr-FR" dirty="0" err="1" smtClean="0"/>
              <a:t>Regression</a:t>
            </a:r>
            <a:r>
              <a:rPr lang="fr-FR" dirty="0" smtClean="0"/>
              <a:t> </a:t>
            </a:r>
            <a:r>
              <a:rPr lang="fr-FR" dirty="0" err="1" smtClean="0"/>
              <a:t>Regression</a:t>
            </a:r>
            <a:r>
              <a:rPr lang="fr-FR" dirty="0" smtClean="0"/>
              <a:t>: </a:t>
            </a:r>
            <a:r>
              <a:rPr lang="fr-FR" dirty="0" err="1" smtClean="0"/>
              <a:t>Hypothesis</a:t>
            </a:r>
            <a:r>
              <a:rPr lang="fr-FR" dirty="0" smtClean="0"/>
              <a:t> of the </a:t>
            </a:r>
            <a:r>
              <a:rPr lang="fr-FR" dirty="0" smtClean="0"/>
              <a:t>model</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165</a:t>
            </a:fld>
            <a:endParaRPr lang="fr-FR"/>
          </a:p>
        </p:txBody>
      </p:sp>
      <p:sp>
        <p:nvSpPr>
          <p:cNvPr id="3" name="Espace réservé du contenu 2"/>
          <p:cNvSpPr>
            <a:spLocks noGrp="1"/>
          </p:cNvSpPr>
          <p:nvPr>
            <p:ph idx="1"/>
          </p:nvPr>
        </p:nvSpPr>
        <p:spPr/>
        <p:txBody>
          <a:bodyPr>
            <a:normAutofit/>
          </a:bodyPr>
          <a:lstStyle/>
          <a:p>
            <a:endParaRPr lang="fr-FR" dirty="0"/>
          </a:p>
          <a:p>
            <a:endParaRPr lang="fr-FR" dirty="0"/>
          </a:p>
          <a:p>
            <a:r>
              <a:rPr lang="fr-FR" dirty="0" err="1"/>
              <a:t>Hypothesis</a:t>
            </a:r>
            <a:r>
              <a:rPr lang="fr-FR" dirty="0"/>
              <a:t> in the Standard </a:t>
            </a:r>
            <a:r>
              <a:rPr lang="fr-FR" dirty="0" err="1"/>
              <a:t>Error</a:t>
            </a:r>
            <a:r>
              <a:rPr lang="fr-FR" dirty="0"/>
              <a:t> </a:t>
            </a:r>
            <a:r>
              <a:rPr lang="fr-FR" dirty="0" err="1"/>
              <a:t>Estimate</a:t>
            </a:r>
            <a:r>
              <a:rPr lang="fr-FR" dirty="0"/>
              <a:t> are the </a:t>
            </a:r>
            <a:r>
              <a:rPr lang="fr-FR" dirty="0" err="1"/>
              <a:t>same</a:t>
            </a:r>
            <a:r>
              <a:rPr lang="fr-FR" dirty="0"/>
              <a:t> as the </a:t>
            </a:r>
            <a:r>
              <a:rPr lang="fr-FR" dirty="0" err="1"/>
              <a:t>linear</a:t>
            </a:r>
            <a:r>
              <a:rPr lang="fr-FR" dirty="0"/>
              <a:t> </a:t>
            </a:r>
            <a:r>
              <a:rPr lang="fr-FR" dirty="0" err="1"/>
              <a:t>regression</a:t>
            </a:r>
            <a:r>
              <a:rPr lang="fr-FR" dirty="0"/>
              <a:t> model</a:t>
            </a:r>
          </a:p>
          <a:p>
            <a:pPr lvl="1"/>
            <a:r>
              <a:rPr lang="fr-FR" dirty="0" smtClean="0"/>
              <a:t>The </a:t>
            </a:r>
            <a:r>
              <a:rPr lang="fr-FR" dirty="0"/>
              <a:t>standard </a:t>
            </a:r>
            <a:r>
              <a:rPr lang="fr-FR" dirty="0" err="1"/>
              <a:t>error</a:t>
            </a:r>
            <a:r>
              <a:rPr lang="fr-FR" dirty="0"/>
              <a:t> </a:t>
            </a:r>
            <a:r>
              <a:rPr lang="fr-FR" dirty="0" err="1"/>
              <a:t>estimate</a:t>
            </a:r>
            <a:r>
              <a:rPr lang="fr-FR" dirty="0"/>
              <a:t> </a:t>
            </a:r>
            <a:r>
              <a:rPr lang="fr-FR" dirty="0" err="1"/>
              <a:t>is</a:t>
            </a:r>
            <a:r>
              <a:rPr lang="fr-FR" dirty="0"/>
              <a:t> a </a:t>
            </a:r>
            <a:r>
              <a:rPr lang="fr-FR" dirty="0" err="1"/>
              <a:t>measure</a:t>
            </a:r>
            <a:r>
              <a:rPr lang="fr-FR" dirty="0"/>
              <a:t> of the </a:t>
            </a:r>
            <a:r>
              <a:rPr lang="fr-FR" dirty="0" err="1"/>
              <a:t>accuracy</a:t>
            </a:r>
            <a:r>
              <a:rPr lang="fr-FR" dirty="0"/>
              <a:t> of the </a:t>
            </a:r>
            <a:r>
              <a:rPr lang="fr-FR" dirty="0" err="1"/>
              <a:t>predictions</a:t>
            </a:r>
            <a:endParaRPr lang="fr-FR" dirty="0"/>
          </a:p>
          <a:p>
            <a:pPr lvl="1"/>
            <a:r>
              <a:rPr lang="fr-FR" dirty="0"/>
              <a:t>The </a:t>
            </a:r>
            <a:r>
              <a:rPr lang="fr-FR" dirty="0" err="1"/>
              <a:t>errors</a:t>
            </a:r>
            <a:r>
              <a:rPr lang="fr-FR" dirty="0"/>
              <a:t> </a:t>
            </a:r>
            <a:r>
              <a:rPr lang="fr-FR" dirty="0" err="1"/>
              <a:t>should</a:t>
            </a:r>
            <a:r>
              <a:rPr lang="fr-FR" dirty="0"/>
              <a:t> </a:t>
            </a:r>
            <a:r>
              <a:rPr lang="fr-FR" dirty="0" err="1"/>
              <a:t>be</a:t>
            </a:r>
            <a:r>
              <a:rPr lang="fr-FR" dirty="0"/>
              <a:t> </a:t>
            </a:r>
            <a:r>
              <a:rPr lang="fr-FR" dirty="0" err="1"/>
              <a:t>independent</a:t>
            </a:r>
            <a:r>
              <a:rPr lang="fr-FR" dirty="0"/>
              <a:t> of </a:t>
            </a:r>
            <a:r>
              <a:rPr lang="fr-FR" dirty="0" err="1"/>
              <a:t>each</a:t>
            </a:r>
            <a:r>
              <a:rPr lang="fr-FR" dirty="0"/>
              <a:t> </a:t>
            </a:r>
            <a:r>
              <a:rPr lang="fr-FR" dirty="0" err="1"/>
              <a:t>other</a:t>
            </a:r>
            <a:r>
              <a:rPr lang="fr-FR" dirty="0"/>
              <a:t>.</a:t>
            </a:r>
          </a:p>
          <a:p>
            <a:pPr lvl="1"/>
            <a:r>
              <a:rPr lang="fr-FR" dirty="0"/>
              <a:t>The </a:t>
            </a:r>
            <a:r>
              <a:rPr lang="fr-FR" dirty="0" err="1"/>
              <a:t>errors</a:t>
            </a:r>
            <a:r>
              <a:rPr lang="fr-FR" dirty="0"/>
              <a:t> </a:t>
            </a:r>
            <a:r>
              <a:rPr lang="fr-FR" dirty="0" err="1"/>
              <a:t>should</a:t>
            </a:r>
            <a:r>
              <a:rPr lang="fr-FR" dirty="0"/>
              <a:t> </a:t>
            </a:r>
            <a:r>
              <a:rPr lang="fr-FR" dirty="0" err="1"/>
              <a:t>be</a:t>
            </a:r>
            <a:r>
              <a:rPr lang="fr-FR" dirty="0"/>
              <a:t> </a:t>
            </a:r>
            <a:r>
              <a:rPr lang="fr-FR" dirty="0" err="1"/>
              <a:t>normally</a:t>
            </a:r>
            <a:r>
              <a:rPr lang="fr-FR" dirty="0"/>
              <a:t> </a:t>
            </a:r>
            <a:r>
              <a:rPr lang="fr-FR" dirty="0" err="1"/>
              <a:t>distributed</a:t>
            </a:r>
            <a:r>
              <a:rPr lang="fr-FR" dirty="0"/>
              <a:t> </a:t>
            </a:r>
            <a:r>
              <a:rPr lang="fr-FR" dirty="0" err="1"/>
              <a:t>with</a:t>
            </a:r>
            <a:r>
              <a:rPr lang="fr-FR" dirty="0"/>
              <a:t> </a:t>
            </a:r>
            <a:r>
              <a:rPr lang="fr-FR" dirty="0" err="1"/>
              <a:t>mean</a:t>
            </a:r>
            <a:r>
              <a:rPr lang="fr-FR" dirty="0"/>
              <a:t> =0 and constant </a:t>
            </a:r>
            <a:r>
              <a:rPr lang="fr-FR" dirty="0" err="1"/>
              <a:t>deviation</a:t>
            </a:r>
            <a:r>
              <a:rPr lang="fr-FR" dirty="0" smtClean="0"/>
              <a:t>.</a:t>
            </a:r>
          </a:p>
          <a:p>
            <a:pPr lvl="1"/>
            <a:endParaRPr lang="en-GB" dirty="0"/>
          </a:p>
        </p:txBody>
      </p:sp>
    </p:spTree>
    <p:extLst>
      <p:ext uri="{BB962C8B-B14F-4D97-AF65-F5344CB8AC3E}">
        <p14:creationId xmlns:p14="http://schemas.microsoft.com/office/powerpoint/2010/main" val="206451899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Multiple </a:t>
            </a:r>
            <a:r>
              <a:rPr lang="fr-FR" dirty="0" err="1"/>
              <a:t>Regression</a:t>
            </a:r>
            <a:r>
              <a:rPr lang="fr-FR" dirty="0" smtClean="0"/>
              <a:t> </a:t>
            </a:r>
            <a:r>
              <a:rPr lang="fr-FR" dirty="0" err="1" smtClean="0"/>
              <a:t>Regression</a:t>
            </a:r>
            <a:r>
              <a:rPr lang="fr-FR" dirty="0" smtClean="0"/>
              <a:t>: Model </a:t>
            </a:r>
            <a:r>
              <a:rPr lang="fr-FR" dirty="0" smtClean="0"/>
              <a:t>Estimation</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166</a:t>
            </a:fld>
            <a:endParaRPr lang="fr-FR"/>
          </a:p>
        </p:txBody>
      </p:sp>
      <p:sp>
        <p:nvSpPr>
          <p:cNvPr id="3" name="Espace réservé du contenu 2"/>
          <p:cNvSpPr>
            <a:spLocks noGrp="1"/>
          </p:cNvSpPr>
          <p:nvPr>
            <p:ph idx="1"/>
          </p:nvPr>
        </p:nvSpPr>
        <p:spPr/>
        <p:txBody>
          <a:bodyPr>
            <a:normAutofit/>
          </a:bodyPr>
          <a:lstStyle/>
          <a:p>
            <a:r>
              <a:rPr lang="fr-FR" dirty="0" smtClean="0"/>
              <a:t> The </a:t>
            </a:r>
            <a:r>
              <a:rPr lang="fr-FR" dirty="0" err="1" smtClean="0"/>
              <a:t>estimates</a:t>
            </a:r>
            <a:r>
              <a:rPr lang="fr-FR" dirty="0" smtClean="0"/>
              <a:t> of the a coefficients are the values </a:t>
            </a:r>
            <a:r>
              <a:rPr lang="fr-FR" dirty="0" err="1" smtClean="0"/>
              <a:t>that</a:t>
            </a:r>
            <a:r>
              <a:rPr lang="fr-FR" dirty="0" smtClean="0"/>
              <a:t> </a:t>
            </a:r>
            <a:r>
              <a:rPr lang="fr-FR" dirty="0" err="1" smtClean="0"/>
              <a:t>minimize</a:t>
            </a:r>
            <a:r>
              <a:rPr lang="fr-FR" dirty="0" smtClean="0"/>
              <a:t> the </a:t>
            </a:r>
            <a:r>
              <a:rPr lang="fr-FR" dirty="0" err="1" smtClean="0"/>
              <a:t>sum</a:t>
            </a:r>
            <a:r>
              <a:rPr lang="fr-FR" dirty="0" smtClean="0"/>
              <a:t> of </a:t>
            </a:r>
            <a:r>
              <a:rPr lang="fr-FR" dirty="0" err="1" smtClean="0"/>
              <a:t>squared</a:t>
            </a:r>
            <a:r>
              <a:rPr lang="fr-FR" dirty="0" smtClean="0"/>
              <a:t> </a:t>
            </a:r>
            <a:r>
              <a:rPr lang="fr-FR" dirty="0" err="1" smtClean="0"/>
              <a:t>errors</a:t>
            </a:r>
            <a:r>
              <a:rPr lang="fr-FR" dirty="0" smtClean="0"/>
              <a:t> for the </a:t>
            </a:r>
            <a:r>
              <a:rPr lang="fr-FR" dirty="0" err="1" smtClean="0"/>
              <a:t>sample</a:t>
            </a:r>
            <a:endParaRPr lang="fr-FR" dirty="0" smtClean="0"/>
          </a:p>
          <a:p>
            <a:r>
              <a:rPr lang="fr-FR" dirty="0" smtClean="0"/>
              <a:t>MSE </a:t>
            </a:r>
            <a:r>
              <a:rPr lang="fr-FR" dirty="0" err="1" smtClean="0"/>
              <a:t>is</a:t>
            </a:r>
            <a:r>
              <a:rPr lang="fr-FR" dirty="0" smtClean="0"/>
              <a:t> the </a:t>
            </a:r>
            <a:r>
              <a:rPr lang="fr-FR" dirty="0" err="1" smtClean="0"/>
              <a:t>Mean</a:t>
            </a:r>
            <a:r>
              <a:rPr lang="fr-FR" dirty="0" smtClean="0"/>
              <a:t> </a:t>
            </a:r>
            <a:r>
              <a:rPr lang="fr-FR" dirty="0" err="1" smtClean="0"/>
              <a:t>Squared</a:t>
            </a:r>
            <a:r>
              <a:rPr lang="fr-FR" dirty="0" smtClean="0"/>
              <a:t> </a:t>
            </a:r>
            <a:r>
              <a:rPr lang="fr-FR" dirty="0" err="1" smtClean="0"/>
              <a:t>Error</a:t>
            </a:r>
            <a:r>
              <a:rPr lang="fr-FR" dirty="0" smtClean="0"/>
              <a:t>:</a:t>
            </a:r>
          </a:p>
          <a:p>
            <a:endParaRPr lang="fr-FR" dirty="0" smtClean="0"/>
          </a:p>
          <a:p>
            <a:pPr marL="0" indent="0">
              <a:buNone/>
            </a:pPr>
            <a:r>
              <a:rPr lang="fr-FR" dirty="0" smtClean="0"/>
              <a:t> 		</a:t>
            </a:r>
            <a:r>
              <a:rPr lang="fr-FR" dirty="0" err="1" smtClean="0"/>
              <a:t>estimate</a:t>
            </a:r>
            <a:r>
              <a:rPr lang="fr-FR" dirty="0" err="1" smtClean="0"/>
              <a:t>s</a:t>
            </a:r>
            <a:r>
              <a:rPr lang="fr-FR" dirty="0" smtClean="0"/>
              <a:t> the variance of the </a:t>
            </a:r>
            <a:r>
              <a:rPr lang="fr-FR" dirty="0" err="1" smtClean="0"/>
              <a:t>errors</a:t>
            </a:r>
            <a:r>
              <a:rPr lang="fr-FR" dirty="0" smtClean="0"/>
              <a:t> : n </a:t>
            </a:r>
            <a:r>
              <a:rPr lang="fr-FR" dirty="0" err="1" smtClean="0"/>
              <a:t>is</a:t>
            </a:r>
            <a:r>
              <a:rPr lang="fr-FR" dirty="0" smtClean="0"/>
              <a:t> the 		</a:t>
            </a:r>
            <a:r>
              <a:rPr lang="fr-FR" dirty="0" err="1" smtClean="0"/>
              <a:t>sample</a:t>
            </a:r>
            <a:r>
              <a:rPr lang="fr-FR" dirty="0" smtClean="0"/>
              <a:t> size, p </a:t>
            </a:r>
            <a:r>
              <a:rPr lang="fr-FR" dirty="0" err="1" smtClean="0"/>
              <a:t>is</a:t>
            </a:r>
            <a:r>
              <a:rPr lang="fr-FR" dirty="0" smtClean="0"/>
              <a:t> the </a:t>
            </a:r>
            <a:r>
              <a:rPr lang="fr-FR" dirty="0" err="1" smtClean="0"/>
              <a:t>number</a:t>
            </a:r>
            <a:r>
              <a:rPr lang="fr-FR" dirty="0" smtClean="0"/>
              <a:t> of coefficient </a:t>
            </a:r>
            <a:r>
              <a:rPr lang="fr-FR" dirty="0" smtClean="0"/>
              <a:t> </a:t>
            </a:r>
          </a:p>
          <a:p>
            <a:endParaRPr lang="fr-FR" dirty="0"/>
          </a:p>
          <a:p>
            <a:r>
              <a:rPr lang="fr-FR" dirty="0" smtClean="0"/>
              <a:t>                 </a:t>
            </a:r>
            <a:r>
              <a:rPr lang="fr-FR" dirty="0" err="1" smtClean="0"/>
              <a:t>is</a:t>
            </a:r>
            <a:r>
              <a:rPr lang="fr-FR" dirty="0" smtClean="0"/>
              <a:t> </a:t>
            </a:r>
            <a:r>
              <a:rPr lang="fr-FR" dirty="0" err="1" smtClean="0"/>
              <a:t>known</a:t>
            </a:r>
            <a:r>
              <a:rPr lang="fr-FR" dirty="0" smtClean="0"/>
              <a:t> as the </a:t>
            </a:r>
            <a:r>
              <a:rPr lang="fr-FR" dirty="0" err="1" smtClean="0"/>
              <a:t>residual</a:t>
            </a:r>
            <a:r>
              <a:rPr lang="fr-FR" dirty="0" smtClean="0"/>
              <a:t> standard </a:t>
            </a:r>
            <a:r>
              <a:rPr lang="fr-FR" dirty="0" err="1" smtClean="0"/>
              <a:t>error</a:t>
            </a:r>
            <a:r>
              <a:rPr lang="fr-FR" dirty="0" smtClean="0"/>
              <a:t>.</a:t>
            </a:r>
            <a:endParaRPr lang="fr-FR" dirty="0" smtClean="0"/>
          </a:p>
          <a:p>
            <a:endParaRPr lang="fr-FR" dirty="0" smtClean="0"/>
          </a:p>
          <a:p>
            <a:pPr marL="0" indent="0">
              <a:buNone/>
            </a:pPr>
            <a:r>
              <a:rPr lang="fr-FR" dirty="0"/>
              <a:t>	</a:t>
            </a:r>
            <a:r>
              <a:rPr lang="fr-FR" dirty="0" smtClean="0"/>
              <a:t>		</a:t>
            </a:r>
            <a:endParaRPr lang="fr-FR" dirty="0"/>
          </a:p>
          <a:p>
            <a:pPr marL="0" indent="0">
              <a:buNone/>
            </a:pPr>
            <a:endParaRPr lang="fr-FR" dirty="0" smtClean="0"/>
          </a:p>
          <a:p>
            <a:pPr marL="0" indent="0">
              <a:buNone/>
            </a:pPr>
            <a:endParaRPr lang="fr-FR" dirty="0"/>
          </a:p>
          <a:p>
            <a:pPr marL="0" indent="0">
              <a:buNone/>
            </a:pPr>
            <a:endParaRPr lang="fr-FR" dirty="0"/>
          </a:p>
        </p:txBody>
      </p:sp>
      <p:graphicFrame>
        <p:nvGraphicFramePr>
          <p:cNvPr id="5" name="Objet 4"/>
          <p:cNvGraphicFramePr>
            <a:graphicFrameLocks noChangeAspect="1"/>
          </p:cNvGraphicFramePr>
          <p:nvPr>
            <p:extLst>
              <p:ext uri="{D42A27DB-BD31-4B8C-83A1-F6EECF244321}">
                <p14:modId xmlns:p14="http://schemas.microsoft.com/office/powerpoint/2010/main" val="4140361985"/>
              </p:ext>
            </p:extLst>
          </p:nvPr>
        </p:nvGraphicFramePr>
        <p:xfrm>
          <a:off x="755576" y="3356992"/>
          <a:ext cx="1440160" cy="892039"/>
        </p:xfrm>
        <a:graphic>
          <a:graphicData uri="http://schemas.openxmlformats.org/presentationml/2006/ole">
            <mc:AlternateContent xmlns:mc="http://schemas.openxmlformats.org/markup-compatibility/2006">
              <mc:Choice xmlns:v="urn:schemas-microsoft-com:vml" Requires="v">
                <p:oleObj spid="_x0000_s44464" name="Équation" r:id="rId3" imgW="838080" imgH="419040" progId="Equation.3">
                  <p:embed/>
                </p:oleObj>
              </mc:Choice>
              <mc:Fallback>
                <p:oleObj name="Équation" r:id="rId3" imgW="838080" imgH="419040" progId="Equation.3">
                  <p:embed/>
                  <p:pic>
                    <p:nvPicPr>
                      <p:cNvPr id="0" name=""/>
                      <p:cNvPicPr>
                        <a:picLocks noChangeAspect="1" noChangeArrowheads="1"/>
                      </p:cNvPicPr>
                      <p:nvPr/>
                    </p:nvPicPr>
                    <p:blipFill>
                      <a:blip r:embed="rId4"/>
                      <a:srcRect/>
                      <a:stretch>
                        <a:fillRect/>
                      </a:stretch>
                    </p:blipFill>
                    <p:spPr bwMode="auto">
                      <a:xfrm>
                        <a:off x="755576" y="3356992"/>
                        <a:ext cx="1440160" cy="892039"/>
                      </a:xfrm>
                      <a:prstGeom prst="rect">
                        <a:avLst/>
                      </a:prstGeom>
                      <a:noFill/>
                      <a:ln w="9525">
                        <a:solidFill>
                          <a:schemeClr val="bg1"/>
                        </a:solidFill>
                        <a:miter lim="800000"/>
                        <a:headEnd/>
                        <a:tailEnd/>
                      </a:ln>
                      <a:extLst/>
                    </p:spPr>
                  </p:pic>
                </p:oleObj>
              </mc:Fallback>
            </mc:AlternateContent>
          </a:graphicData>
        </a:graphic>
      </p:graphicFrame>
      <p:graphicFrame>
        <p:nvGraphicFramePr>
          <p:cNvPr id="7" name="Objet 6"/>
          <p:cNvGraphicFramePr>
            <a:graphicFrameLocks noChangeAspect="1"/>
          </p:cNvGraphicFramePr>
          <p:nvPr>
            <p:extLst>
              <p:ext uri="{D42A27DB-BD31-4B8C-83A1-F6EECF244321}">
                <p14:modId xmlns:p14="http://schemas.microsoft.com/office/powerpoint/2010/main" val="1250007988"/>
              </p:ext>
            </p:extLst>
          </p:nvPr>
        </p:nvGraphicFramePr>
        <p:xfrm>
          <a:off x="755576" y="4437112"/>
          <a:ext cx="1160463" cy="457200"/>
        </p:xfrm>
        <a:graphic>
          <a:graphicData uri="http://schemas.openxmlformats.org/presentationml/2006/ole">
            <mc:AlternateContent xmlns:mc="http://schemas.openxmlformats.org/markup-compatibility/2006">
              <mc:Choice xmlns:v="urn:schemas-microsoft-com:vml" Requires="v">
                <p:oleObj spid="_x0000_s44465" name="Équation" r:id="rId5" imgW="711000" imgH="228600" progId="Equation.3">
                  <p:embed/>
                </p:oleObj>
              </mc:Choice>
              <mc:Fallback>
                <p:oleObj name="Équation" r:id="rId5" imgW="711000" imgH="228600" progId="Equation.3">
                  <p:embed/>
                  <p:pic>
                    <p:nvPicPr>
                      <p:cNvPr id="0" name=""/>
                      <p:cNvPicPr>
                        <a:picLocks noChangeAspect="1" noChangeArrowheads="1"/>
                      </p:cNvPicPr>
                      <p:nvPr/>
                    </p:nvPicPr>
                    <p:blipFill>
                      <a:blip r:embed="rId6"/>
                      <a:srcRect/>
                      <a:stretch>
                        <a:fillRect/>
                      </a:stretch>
                    </p:blipFill>
                    <p:spPr bwMode="auto">
                      <a:xfrm>
                        <a:off x="755576" y="4437112"/>
                        <a:ext cx="1160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2643952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Multiple </a:t>
            </a:r>
            <a:r>
              <a:rPr lang="fr-FR" dirty="0" err="1" smtClean="0"/>
              <a:t>Regression</a:t>
            </a:r>
            <a:r>
              <a:rPr lang="fr-FR" dirty="0" smtClean="0"/>
              <a:t>: Model </a:t>
            </a:r>
            <a:r>
              <a:rPr lang="fr-FR" dirty="0" smtClean="0"/>
              <a:t>Estimation</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167</a:t>
            </a:fld>
            <a:endParaRPr lang="fr-FR"/>
          </a:p>
        </p:txBody>
      </p:sp>
      <p:sp>
        <p:nvSpPr>
          <p:cNvPr id="3" name="Espace réservé du contenu 2"/>
          <p:cNvSpPr>
            <a:spLocks noGrp="1"/>
          </p:cNvSpPr>
          <p:nvPr>
            <p:ph idx="1"/>
          </p:nvPr>
        </p:nvSpPr>
        <p:spPr/>
        <p:txBody>
          <a:bodyPr>
            <a:normAutofit/>
          </a:bodyPr>
          <a:lstStyle/>
          <a:p>
            <a:r>
              <a:rPr lang="fr-FR" dirty="0" smtClean="0"/>
              <a:t> The coefficients, </a:t>
            </a:r>
            <a:r>
              <a:rPr lang="fr-FR" dirty="0" smtClean="0"/>
              <a:t>a</a:t>
            </a:r>
            <a:r>
              <a:rPr lang="fr-FR" baseline="-25000" dirty="0" smtClean="0"/>
              <a:t>1</a:t>
            </a:r>
            <a:r>
              <a:rPr lang="fr-FR" dirty="0" smtClean="0"/>
              <a:t> , a</a:t>
            </a:r>
            <a:r>
              <a:rPr lang="fr-FR" baseline="-25000" dirty="0" smtClean="0"/>
              <a:t>2</a:t>
            </a:r>
            <a:r>
              <a:rPr lang="fr-FR" dirty="0" smtClean="0"/>
              <a:t> ,… </a:t>
            </a:r>
            <a:r>
              <a:rPr lang="fr-FR" dirty="0" smtClean="0"/>
              <a:t>are </a:t>
            </a:r>
            <a:r>
              <a:rPr lang="fr-FR" dirty="0" err="1" smtClean="0"/>
              <a:t>calculated</a:t>
            </a:r>
            <a:r>
              <a:rPr lang="fr-FR" dirty="0" smtClean="0"/>
              <a:t> </a:t>
            </a:r>
            <a:r>
              <a:rPr lang="fr-FR" dirty="0" err="1" smtClean="0"/>
              <a:t>like</a:t>
            </a:r>
            <a:r>
              <a:rPr lang="fr-FR" dirty="0" smtClean="0"/>
              <a:t> </a:t>
            </a:r>
            <a:r>
              <a:rPr lang="fr-FR" dirty="0" err="1" smtClean="0"/>
              <a:t>that</a:t>
            </a:r>
            <a:r>
              <a:rPr lang="fr-FR" dirty="0" smtClean="0"/>
              <a:t> </a:t>
            </a:r>
            <a:r>
              <a:rPr lang="fr-FR" dirty="0" smtClean="0"/>
              <a:t>:</a:t>
            </a:r>
          </a:p>
          <a:p>
            <a:r>
              <a:rPr lang="fr-FR" dirty="0" smtClean="0"/>
              <a:t>First, </a:t>
            </a:r>
            <a:r>
              <a:rPr lang="fr-FR" dirty="0" err="1" smtClean="0"/>
              <a:t>we</a:t>
            </a:r>
            <a:r>
              <a:rPr lang="fr-FR" dirty="0" smtClean="0"/>
              <a:t> have to </a:t>
            </a:r>
            <a:r>
              <a:rPr lang="fr-FR" dirty="0" err="1" smtClean="0"/>
              <a:t>minimize</a:t>
            </a:r>
            <a:r>
              <a:rPr lang="fr-FR" dirty="0" smtClean="0"/>
              <a:t> the </a:t>
            </a:r>
            <a:r>
              <a:rPr lang="fr-FR" dirty="0" err="1" smtClean="0"/>
              <a:t>equation</a:t>
            </a:r>
            <a:r>
              <a:rPr lang="fr-FR" dirty="0" smtClean="0"/>
              <a:t> for the </a:t>
            </a:r>
            <a:r>
              <a:rPr lang="fr-FR" dirty="0" err="1" smtClean="0"/>
              <a:t>sum</a:t>
            </a:r>
            <a:r>
              <a:rPr lang="fr-FR" dirty="0" smtClean="0"/>
              <a:t> of the </a:t>
            </a:r>
            <a:r>
              <a:rPr lang="fr-FR" dirty="0" err="1" smtClean="0"/>
              <a:t>squared</a:t>
            </a:r>
            <a:r>
              <a:rPr lang="fr-FR" dirty="0" smtClean="0"/>
              <a:t> </a:t>
            </a:r>
            <a:r>
              <a:rPr lang="fr-FR" dirty="0" err="1" smtClean="0"/>
              <a:t>predictions</a:t>
            </a:r>
            <a:r>
              <a:rPr lang="fr-FR" dirty="0" smtClean="0"/>
              <a:t> </a:t>
            </a:r>
            <a:r>
              <a:rPr lang="fr-FR" dirty="0" err="1" smtClean="0"/>
              <a:t>errors</a:t>
            </a:r>
            <a:r>
              <a:rPr lang="fr-FR" dirty="0" smtClean="0"/>
              <a:t>:</a:t>
            </a:r>
          </a:p>
          <a:p>
            <a:pPr marL="0" indent="0">
              <a:buNone/>
            </a:pPr>
            <a:r>
              <a:rPr lang="fr-FR" dirty="0" smtClean="0"/>
              <a:t> </a:t>
            </a:r>
            <a:endParaRPr lang="fr-FR" dirty="0" smtClean="0"/>
          </a:p>
          <a:p>
            <a:pPr marL="0" indent="0" algn="ctr">
              <a:buNone/>
            </a:pPr>
            <a:r>
              <a:rPr lang="fr-FR" dirty="0" smtClean="0"/>
              <a:t>Min</a:t>
            </a:r>
            <a:r>
              <a:rPr lang="fr-FR" dirty="0">
                <a:sym typeface="Symbol" pitchFamily="18" charset="2"/>
              </a:rPr>
              <a:t></a:t>
            </a:r>
            <a:r>
              <a:rPr lang="fr-FR" dirty="0" smtClean="0">
                <a:sym typeface="Symbol" pitchFamily="18" charset="2"/>
              </a:rPr>
              <a:t>(</a:t>
            </a:r>
            <a:r>
              <a:rPr lang="el-GR" dirty="0" smtClean="0">
                <a:sym typeface="Symbol" pitchFamily="18" charset="2"/>
              </a:rPr>
              <a:t>ε</a:t>
            </a:r>
            <a:r>
              <a:rPr lang="fr-FR" baseline="-25000" dirty="0" smtClean="0">
                <a:sym typeface="Symbol" pitchFamily="18" charset="2"/>
              </a:rPr>
              <a:t>i</a:t>
            </a:r>
            <a:r>
              <a:rPr lang="fr-FR" dirty="0" smtClean="0">
                <a:sym typeface="Symbol" pitchFamily="18" charset="2"/>
              </a:rPr>
              <a:t>²</a:t>
            </a:r>
            <a:r>
              <a:rPr lang="fr-FR" baseline="-25000" dirty="0" smtClean="0">
                <a:sym typeface="Symbol" pitchFamily="18" charset="2"/>
              </a:rPr>
              <a:t>  </a:t>
            </a:r>
            <a:r>
              <a:rPr lang="fr-FR" dirty="0">
                <a:sym typeface="Symbol" pitchFamily="18" charset="2"/>
              </a:rPr>
              <a:t>) = min [y</a:t>
            </a:r>
            <a:r>
              <a:rPr lang="fr-FR" baseline="-25000" dirty="0">
                <a:sym typeface="Symbol" pitchFamily="18" charset="2"/>
              </a:rPr>
              <a:t>i</a:t>
            </a:r>
            <a:r>
              <a:rPr lang="fr-FR" dirty="0">
                <a:sym typeface="Symbol" pitchFamily="18" charset="2"/>
              </a:rPr>
              <a:t> – (</a:t>
            </a:r>
            <a:r>
              <a:rPr lang="fr-FR" dirty="0" smtClean="0">
                <a:sym typeface="Symbol" pitchFamily="18" charset="2"/>
              </a:rPr>
              <a:t>a1.x</a:t>
            </a:r>
            <a:r>
              <a:rPr lang="fr-FR" baseline="-25000" dirty="0" smtClean="0">
                <a:sym typeface="Symbol" pitchFamily="18" charset="2"/>
              </a:rPr>
              <a:t>i</a:t>
            </a:r>
            <a:r>
              <a:rPr lang="fr-FR" dirty="0" smtClean="0">
                <a:sym typeface="Symbol" pitchFamily="18" charset="2"/>
              </a:rPr>
              <a:t> +…+ </a:t>
            </a:r>
            <a:r>
              <a:rPr lang="fr-FR" dirty="0" smtClean="0">
                <a:sym typeface="Symbol" pitchFamily="18" charset="2"/>
              </a:rPr>
              <a:t>a , </a:t>
            </a:r>
            <a:r>
              <a:rPr lang="fr-FR" dirty="0" err="1" smtClean="0">
                <a:sym typeface="Symbol" pitchFamily="18" charset="2"/>
              </a:rPr>
              <a:t>x+b</a:t>
            </a:r>
            <a:r>
              <a:rPr lang="fr-FR" dirty="0" smtClean="0">
                <a:sym typeface="Symbol" pitchFamily="18" charset="2"/>
              </a:rPr>
              <a:t>)]</a:t>
            </a:r>
            <a:r>
              <a:rPr lang="fr-FR" dirty="0">
                <a:sym typeface="Symbol" pitchFamily="18" charset="2"/>
              </a:rPr>
              <a:t>²</a:t>
            </a:r>
          </a:p>
          <a:p>
            <a:endParaRPr lang="fr-FR" dirty="0" smtClean="0"/>
          </a:p>
          <a:p>
            <a:r>
              <a:rPr lang="fr-FR" dirty="0" smtClean="0"/>
              <a:t>The solutions are </a:t>
            </a:r>
            <a:endParaRPr lang="fr-FR" dirty="0"/>
          </a:p>
          <a:p>
            <a:pPr lvl="1"/>
            <a:endParaRPr lang="fr-FR" dirty="0" smtClean="0"/>
          </a:p>
          <a:p>
            <a:pPr marL="274320" lvl="1" indent="0">
              <a:buNone/>
            </a:pPr>
            <a:r>
              <a:rPr lang="fr-FR" dirty="0" smtClean="0"/>
              <a:t>                                     are the </a:t>
            </a:r>
            <a:r>
              <a:rPr lang="fr-FR" dirty="0" err="1" smtClean="0"/>
              <a:t>estimated</a:t>
            </a:r>
            <a:r>
              <a:rPr lang="fr-FR" dirty="0" smtClean="0"/>
              <a:t> solution</a:t>
            </a:r>
          </a:p>
          <a:p>
            <a:pPr marL="0" indent="0">
              <a:buNone/>
            </a:pPr>
            <a:endParaRPr lang="fr-FR" dirty="0"/>
          </a:p>
          <a:p>
            <a:pPr lvl="1"/>
            <a:r>
              <a:rPr lang="fr-FR" dirty="0" smtClean="0"/>
              <a:t>               are </a:t>
            </a:r>
            <a:r>
              <a:rPr lang="fr-FR" dirty="0" err="1" smtClean="0"/>
              <a:t>called</a:t>
            </a:r>
            <a:r>
              <a:rPr lang="fr-FR" dirty="0" smtClean="0"/>
              <a:t> </a:t>
            </a:r>
            <a:r>
              <a:rPr lang="fr-FR" dirty="0" err="1" smtClean="0"/>
              <a:t>also</a:t>
            </a:r>
            <a:r>
              <a:rPr lang="fr-FR" dirty="0" smtClean="0"/>
              <a:t> </a:t>
            </a:r>
            <a:r>
              <a:rPr lang="fr-FR" dirty="0" err="1" smtClean="0"/>
              <a:t>residuals</a:t>
            </a:r>
            <a:endParaRPr lang="fr-FR" dirty="0"/>
          </a:p>
        </p:txBody>
      </p:sp>
      <p:graphicFrame>
        <p:nvGraphicFramePr>
          <p:cNvPr id="7" name="Objet 6"/>
          <p:cNvGraphicFramePr>
            <a:graphicFrameLocks noChangeAspect="1"/>
          </p:cNvGraphicFramePr>
          <p:nvPr>
            <p:extLst>
              <p:ext uri="{D42A27DB-BD31-4B8C-83A1-F6EECF244321}">
                <p14:modId xmlns:p14="http://schemas.microsoft.com/office/powerpoint/2010/main" val="1365920867"/>
              </p:ext>
            </p:extLst>
          </p:nvPr>
        </p:nvGraphicFramePr>
        <p:xfrm>
          <a:off x="755576" y="4941168"/>
          <a:ext cx="2447925" cy="457200"/>
        </p:xfrm>
        <a:graphic>
          <a:graphicData uri="http://schemas.openxmlformats.org/presentationml/2006/ole">
            <mc:AlternateContent xmlns:mc="http://schemas.openxmlformats.org/markup-compatibility/2006">
              <mc:Choice xmlns:v="urn:schemas-microsoft-com:vml" Requires="v">
                <p:oleObj spid="_x0000_s65682" name="Équation" r:id="rId3" imgW="1498320" imgH="228600" progId="Equation.3">
                  <p:embed/>
                </p:oleObj>
              </mc:Choice>
              <mc:Fallback>
                <p:oleObj name="Équation" r:id="rId3" imgW="1498320" imgH="228600" progId="Equation.3">
                  <p:embed/>
                  <p:pic>
                    <p:nvPicPr>
                      <p:cNvPr id="0" name=""/>
                      <p:cNvPicPr>
                        <a:picLocks noChangeAspect="1" noChangeArrowheads="1"/>
                      </p:cNvPicPr>
                      <p:nvPr/>
                    </p:nvPicPr>
                    <p:blipFill>
                      <a:blip r:embed="rId4"/>
                      <a:srcRect/>
                      <a:stretch>
                        <a:fillRect/>
                      </a:stretch>
                    </p:blipFill>
                    <p:spPr bwMode="auto">
                      <a:xfrm>
                        <a:off x="755576" y="4941168"/>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t 7"/>
          <p:cNvGraphicFramePr>
            <a:graphicFrameLocks noChangeAspect="1"/>
          </p:cNvGraphicFramePr>
          <p:nvPr>
            <p:extLst>
              <p:ext uri="{D42A27DB-BD31-4B8C-83A1-F6EECF244321}">
                <p14:modId xmlns:p14="http://schemas.microsoft.com/office/powerpoint/2010/main" val="3083253447"/>
              </p:ext>
            </p:extLst>
          </p:nvPr>
        </p:nvGraphicFramePr>
        <p:xfrm>
          <a:off x="827584" y="5733256"/>
          <a:ext cx="996950" cy="431800"/>
        </p:xfrm>
        <a:graphic>
          <a:graphicData uri="http://schemas.openxmlformats.org/presentationml/2006/ole">
            <mc:AlternateContent xmlns:mc="http://schemas.openxmlformats.org/markup-compatibility/2006">
              <mc:Choice xmlns:v="urn:schemas-microsoft-com:vml" Requires="v">
                <p:oleObj spid="_x0000_s65683" name="Équation" r:id="rId5" imgW="609480" imgH="215640" progId="Equation.3">
                  <p:embed/>
                </p:oleObj>
              </mc:Choice>
              <mc:Fallback>
                <p:oleObj name="Équation" r:id="rId5" imgW="609480" imgH="215640" progId="Equation.3">
                  <p:embed/>
                  <p:pic>
                    <p:nvPicPr>
                      <p:cNvPr id="0" name=""/>
                      <p:cNvPicPr>
                        <a:picLocks noChangeAspect="1" noChangeArrowheads="1"/>
                      </p:cNvPicPr>
                      <p:nvPr/>
                    </p:nvPicPr>
                    <p:blipFill>
                      <a:blip r:embed="rId6"/>
                      <a:srcRect/>
                      <a:stretch>
                        <a:fillRect/>
                      </a:stretch>
                    </p:blipFill>
                    <p:spPr bwMode="auto">
                      <a:xfrm>
                        <a:off x="827584" y="5733256"/>
                        <a:ext cx="996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t 8"/>
          <p:cNvGraphicFramePr>
            <a:graphicFrameLocks noChangeAspect="1"/>
          </p:cNvGraphicFramePr>
          <p:nvPr>
            <p:extLst>
              <p:ext uri="{D42A27DB-BD31-4B8C-83A1-F6EECF244321}">
                <p14:modId xmlns:p14="http://schemas.microsoft.com/office/powerpoint/2010/main" val="1558316578"/>
              </p:ext>
            </p:extLst>
          </p:nvPr>
        </p:nvGraphicFramePr>
        <p:xfrm>
          <a:off x="3203848" y="4077072"/>
          <a:ext cx="1728192" cy="482600"/>
        </p:xfrm>
        <a:graphic>
          <a:graphicData uri="http://schemas.openxmlformats.org/presentationml/2006/ole">
            <mc:AlternateContent xmlns:mc="http://schemas.openxmlformats.org/markup-compatibility/2006">
              <mc:Choice xmlns:v="urn:schemas-microsoft-com:vml" Requires="v">
                <p:oleObj spid="_x0000_s65684" name="Équation" r:id="rId7" imgW="622080" imgH="241200" progId="Equation.3">
                  <p:embed/>
                </p:oleObj>
              </mc:Choice>
              <mc:Fallback>
                <p:oleObj name="Équation" r:id="rId7" imgW="622080" imgH="241200" progId="Equation.3">
                  <p:embed/>
                  <p:pic>
                    <p:nvPicPr>
                      <p:cNvPr id="0" name="Objet 6"/>
                      <p:cNvPicPr>
                        <a:picLocks noChangeAspect="1" noChangeArrowheads="1"/>
                      </p:cNvPicPr>
                      <p:nvPr/>
                    </p:nvPicPr>
                    <p:blipFill>
                      <a:blip r:embed="rId8"/>
                      <a:srcRect/>
                      <a:stretch>
                        <a:fillRect/>
                      </a:stretch>
                    </p:blipFill>
                    <p:spPr bwMode="auto">
                      <a:xfrm>
                        <a:off x="3203848" y="4077072"/>
                        <a:ext cx="1728192" cy="4826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9047505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Multiple </a:t>
            </a:r>
            <a:r>
              <a:rPr lang="fr-FR" dirty="0" err="1" smtClean="0"/>
              <a:t>Regression</a:t>
            </a:r>
            <a:r>
              <a:rPr lang="fr-FR" dirty="0" smtClean="0"/>
              <a:t>: Model Estimation</a:t>
            </a:r>
            <a:endParaRPr lang="en-GB" dirty="0"/>
          </a:p>
        </p:txBody>
      </p:sp>
      <p:sp>
        <p:nvSpPr>
          <p:cNvPr id="3" name="Espace réservé du contenu 2"/>
          <p:cNvSpPr>
            <a:spLocks noGrp="1"/>
          </p:cNvSpPr>
          <p:nvPr>
            <p:ph idx="1"/>
          </p:nvPr>
        </p:nvSpPr>
        <p:spPr/>
        <p:txBody>
          <a:bodyPr/>
          <a:lstStyle/>
          <a:p>
            <a:endParaRPr lang="fr-FR" dirty="0" smtClean="0"/>
          </a:p>
          <a:p>
            <a:endParaRPr lang="fr-FR" dirty="0"/>
          </a:p>
          <a:p>
            <a:endParaRPr lang="fr-FR" dirty="0" smtClean="0"/>
          </a:p>
          <a:p>
            <a:r>
              <a:rPr lang="fr-FR" dirty="0" smtClean="0"/>
              <a:t>The </a:t>
            </a:r>
            <a:r>
              <a:rPr lang="fr-FR" dirty="0" err="1" smtClean="0"/>
              <a:t>same</a:t>
            </a:r>
            <a:r>
              <a:rPr lang="fr-FR" dirty="0" smtClean="0"/>
              <a:t> </a:t>
            </a:r>
            <a:r>
              <a:rPr lang="fr-FR" dirty="0" err="1" smtClean="0"/>
              <a:t>way</a:t>
            </a:r>
            <a:r>
              <a:rPr lang="fr-FR" dirty="0" smtClean="0"/>
              <a:t> </a:t>
            </a:r>
            <a:r>
              <a:rPr lang="fr-FR" dirty="0" err="1" smtClean="0"/>
              <a:t>we</a:t>
            </a:r>
            <a:r>
              <a:rPr lang="fr-FR" dirty="0" smtClean="0"/>
              <a:t> </a:t>
            </a:r>
            <a:r>
              <a:rPr lang="fr-FR" dirty="0" err="1" smtClean="0"/>
              <a:t>did</a:t>
            </a:r>
            <a:r>
              <a:rPr lang="fr-FR" dirty="0" smtClean="0"/>
              <a:t> for the </a:t>
            </a:r>
            <a:r>
              <a:rPr lang="fr-FR" dirty="0" err="1" smtClean="0"/>
              <a:t>linear</a:t>
            </a:r>
            <a:r>
              <a:rPr lang="fr-FR" dirty="0" smtClean="0"/>
              <a:t> </a:t>
            </a:r>
            <a:r>
              <a:rPr lang="fr-FR" dirty="0" err="1" smtClean="0"/>
              <a:t>regression</a:t>
            </a:r>
            <a:r>
              <a:rPr lang="fr-FR" dirty="0" smtClean="0"/>
              <a:t> model, </a:t>
            </a:r>
            <a:r>
              <a:rPr lang="fr-FR" dirty="0" err="1" smtClean="0"/>
              <a:t>here</a:t>
            </a:r>
            <a:r>
              <a:rPr lang="fr-FR" dirty="0" smtClean="0"/>
              <a:t> </a:t>
            </a:r>
            <a:r>
              <a:rPr lang="fr-FR" dirty="0" err="1" smtClean="0"/>
              <a:t>we</a:t>
            </a:r>
            <a:r>
              <a:rPr lang="fr-FR" dirty="0" smtClean="0"/>
              <a:t> have to </a:t>
            </a:r>
            <a:r>
              <a:rPr lang="fr-FR" dirty="0" err="1" smtClean="0"/>
              <a:t>realize</a:t>
            </a:r>
            <a:r>
              <a:rPr lang="fr-FR" dirty="0" smtClean="0"/>
              <a:t> </a:t>
            </a:r>
            <a:r>
              <a:rPr lang="fr-FR" dirty="0" err="1" smtClean="0"/>
              <a:t>some</a:t>
            </a:r>
            <a:r>
              <a:rPr lang="fr-FR" dirty="0" smtClean="0"/>
              <a:t> tests on the coefficients and </a:t>
            </a:r>
            <a:r>
              <a:rPr lang="fr-FR" dirty="0" err="1" smtClean="0"/>
              <a:t>also</a:t>
            </a:r>
            <a:r>
              <a:rPr lang="fr-FR" dirty="0" smtClean="0"/>
              <a:t> on the </a:t>
            </a:r>
            <a:r>
              <a:rPr lang="fr-FR" dirty="0" err="1" smtClean="0"/>
              <a:t>residuals</a:t>
            </a:r>
            <a:r>
              <a:rPr lang="fr-FR" dirty="0"/>
              <a:t> </a:t>
            </a:r>
            <a:r>
              <a:rPr lang="fr-FR" dirty="0" smtClean="0"/>
              <a:t>to </a:t>
            </a:r>
            <a:r>
              <a:rPr lang="fr-FR" dirty="0" err="1" smtClean="0"/>
              <a:t>validate</a:t>
            </a:r>
            <a:r>
              <a:rPr lang="fr-FR" dirty="0" smtClean="0"/>
              <a:t> de model.</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168</a:t>
            </a:fld>
            <a:endParaRPr lang="fr-FR"/>
          </a:p>
        </p:txBody>
      </p:sp>
    </p:spTree>
    <p:extLst>
      <p:ext uri="{BB962C8B-B14F-4D97-AF65-F5344CB8AC3E}">
        <p14:creationId xmlns:p14="http://schemas.microsoft.com/office/powerpoint/2010/main" val="667172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33400"/>
            <a:ext cx="8579296" cy="990600"/>
          </a:xfrm>
        </p:spPr>
        <p:txBody>
          <a:bodyPr>
            <a:normAutofit/>
          </a:bodyPr>
          <a:lstStyle/>
          <a:p>
            <a:r>
              <a:rPr lang="fr-FR" sz="3200" dirty="0" smtClean="0"/>
              <a:t>Multiple </a:t>
            </a:r>
            <a:r>
              <a:rPr lang="fr-FR" sz="3200" dirty="0" err="1" smtClean="0"/>
              <a:t>Regression</a:t>
            </a:r>
            <a:r>
              <a:rPr lang="fr-FR" sz="3200" dirty="0" smtClean="0"/>
              <a:t>: Tests of ANOVA</a:t>
            </a:r>
            <a:endParaRPr lang="en-GB" sz="3200" dirty="0"/>
          </a:p>
        </p:txBody>
      </p:sp>
      <p:sp>
        <p:nvSpPr>
          <p:cNvPr id="3" name="Espace réservé du contenu 2"/>
          <p:cNvSpPr>
            <a:spLocks noGrp="1"/>
          </p:cNvSpPr>
          <p:nvPr>
            <p:ph idx="1"/>
          </p:nvPr>
        </p:nvSpPr>
        <p:spPr/>
        <p:txBody>
          <a:bodyPr/>
          <a:lstStyle/>
          <a:p>
            <a:r>
              <a:rPr lang="fr-FR" dirty="0" smtClean="0"/>
              <a:t>For </a:t>
            </a:r>
            <a:r>
              <a:rPr lang="fr-FR" dirty="0" err="1" smtClean="0"/>
              <a:t>this</a:t>
            </a:r>
            <a:r>
              <a:rPr lang="fr-FR" dirty="0" smtClean="0"/>
              <a:t> tests </a:t>
            </a:r>
            <a:r>
              <a:rPr lang="fr-FR" dirty="0" err="1" smtClean="0"/>
              <a:t>we</a:t>
            </a:r>
            <a:r>
              <a:rPr lang="fr-FR" dirty="0" smtClean="0"/>
              <a:t> </a:t>
            </a:r>
            <a:r>
              <a:rPr lang="fr-FR" dirty="0" err="1" smtClean="0"/>
              <a:t>will</a:t>
            </a:r>
            <a:r>
              <a:rPr lang="fr-FR" dirty="0" smtClean="0"/>
              <a:t> use the test of ANOVA </a:t>
            </a:r>
            <a:r>
              <a:rPr lang="fr-FR" dirty="0" err="1" smtClean="0"/>
              <a:t>with</a:t>
            </a:r>
            <a:r>
              <a:rPr lang="fr-FR" dirty="0" smtClean="0"/>
              <a:t> the </a:t>
            </a:r>
            <a:r>
              <a:rPr lang="fr-FR" dirty="0" err="1" smtClean="0"/>
              <a:t>hypothesis</a:t>
            </a:r>
            <a:r>
              <a:rPr lang="fr-FR" dirty="0" smtClean="0"/>
              <a:t> :</a:t>
            </a:r>
          </a:p>
          <a:p>
            <a:endParaRPr lang="fr-FR" dirty="0" smtClean="0"/>
          </a:p>
          <a:p>
            <a:endParaRPr lang="fr-FR" dirty="0"/>
          </a:p>
          <a:p>
            <a:pPr marL="0" indent="0">
              <a:buNone/>
            </a:pPr>
            <a:r>
              <a:rPr lang="fr-FR" dirty="0"/>
              <a:t> </a:t>
            </a:r>
            <a:r>
              <a:rPr lang="fr-FR" dirty="0" smtClean="0"/>
              <a:t>           </a:t>
            </a:r>
            <a:r>
              <a:rPr lang="fr-FR" dirty="0" err="1" smtClean="0"/>
              <a:t>there</a:t>
            </a:r>
            <a:r>
              <a:rPr lang="fr-FR" dirty="0" smtClean="0"/>
              <a:t> </a:t>
            </a:r>
            <a:r>
              <a:rPr lang="fr-FR" dirty="0" err="1" smtClean="0"/>
              <a:t>is</a:t>
            </a:r>
            <a:r>
              <a:rPr lang="fr-FR" dirty="0" smtClean="0"/>
              <a:t> at least one a ≠ 0</a:t>
            </a:r>
          </a:p>
          <a:p>
            <a:pPr marL="0" indent="0">
              <a:buNone/>
            </a:pPr>
            <a:endParaRPr lang="fr-FR" dirty="0"/>
          </a:p>
          <a:p>
            <a:pPr marL="0" indent="0">
              <a:buNone/>
            </a:pPr>
            <a:endParaRPr lang="fr-FR" dirty="0" smtClean="0"/>
          </a:p>
          <a:p>
            <a:r>
              <a:rPr lang="fr-FR" dirty="0" smtClean="0"/>
              <a:t>The </a:t>
            </a:r>
            <a:r>
              <a:rPr lang="fr-FR" dirty="0" err="1" smtClean="0"/>
              <a:t>only</a:t>
            </a:r>
            <a:r>
              <a:rPr lang="fr-FR" dirty="0" smtClean="0"/>
              <a:t> issue </a:t>
            </a:r>
            <a:r>
              <a:rPr lang="fr-FR" dirty="0" err="1" smtClean="0"/>
              <a:t>here</a:t>
            </a:r>
            <a:r>
              <a:rPr lang="fr-FR" dirty="0" smtClean="0"/>
              <a:t> </a:t>
            </a:r>
            <a:r>
              <a:rPr lang="fr-FR" dirty="0" err="1" smtClean="0"/>
              <a:t>is</a:t>
            </a:r>
            <a:r>
              <a:rPr lang="fr-FR" dirty="0" smtClean="0"/>
              <a:t> </a:t>
            </a:r>
            <a:r>
              <a:rPr lang="fr-FR" dirty="0" err="1" smtClean="0"/>
              <a:t>that</a:t>
            </a:r>
            <a:r>
              <a:rPr lang="fr-FR" dirty="0"/>
              <a:t> </a:t>
            </a:r>
            <a:r>
              <a:rPr lang="fr-FR" dirty="0" smtClean="0"/>
              <a:t>if </a:t>
            </a:r>
            <a:r>
              <a:rPr lang="fr-FR" dirty="0" err="1" smtClean="0"/>
              <a:t>we</a:t>
            </a:r>
            <a:r>
              <a:rPr lang="fr-FR" dirty="0" smtClean="0"/>
              <a:t> </a:t>
            </a:r>
            <a:r>
              <a:rPr lang="fr-FR" dirty="0" err="1" smtClean="0"/>
              <a:t>accept</a:t>
            </a:r>
            <a:r>
              <a:rPr lang="fr-FR" dirty="0" smtClean="0"/>
              <a:t> the </a:t>
            </a:r>
            <a:r>
              <a:rPr lang="fr-FR" dirty="0" err="1" smtClean="0"/>
              <a:t>hypothesis</a:t>
            </a:r>
            <a:r>
              <a:rPr lang="fr-FR" dirty="0" smtClean="0"/>
              <a:t> H</a:t>
            </a:r>
            <a:r>
              <a:rPr lang="fr-FR" baseline="-25000" dirty="0" smtClean="0"/>
              <a:t>1</a:t>
            </a:r>
            <a:r>
              <a:rPr lang="fr-FR" dirty="0" smtClean="0"/>
              <a:t> </a:t>
            </a:r>
            <a:r>
              <a:rPr lang="fr-FR" dirty="0" err="1" smtClean="0"/>
              <a:t>we</a:t>
            </a:r>
            <a:r>
              <a:rPr lang="fr-FR" dirty="0" smtClean="0"/>
              <a:t> do not know </a:t>
            </a:r>
            <a:r>
              <a:rPr lang="fr-FR" dirty="0" err="1" smtClean="0"/>
              <a:t>what</a:t>
            </a:r>
            <a:r>
              <a:rPr lang="fr-FR" dirty="0" smtClean="0"/>
              <a:t> </a:t>
            </a:r>
            <a:r>
              <a:rPr lang="fr-FR" dirty="0" err="1" smtClean="0"/>
              <a:t>is</a:t>
            </a:r>
            <a:r>
              <a:rPr lang="fr-FR" dirty="0" smtClean="0"/>
              <a:t> the coefficient </a:t>
            </a:r>
            <a:r>
              <a:rPr lang="fr-FR" dirty="0" err="1" smtClean="0"/>
              <a:t>equal</a:t>
            </a:r>
            <a:r>
              <a:rPr lang="fr-FR" dirty="0" smtClean="0"/>
              <a:t> to 0 </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169</a:t>
            </a:fld>
            <a:endParaRPr lang="fr-FR"/>
          </a:p>
        </p:txBody>
      </p:sp>
      <p:graphicFrame>
        <p:nvGraphicFramePr>
          <p:cNvPr id="5" name="Objet 4"/>
          <p:cNvGraphicFramePr>
            <a:graphicFrameLocks noChangeAspect="1"/>
          </p:cNvGraphicFramePr>
          <p:nvPr>
            <p:extLst>
              <p:ext uri="{D42A27DB-BD31-4B8C-83A1-F6EECF244321}">
                <p14:modId xmlns:p14="http://schemas.microsoft.com/office/powerpoint/2010/main" val="611765160"/>
              </p:ext>
            </p:extLst>
          </p:nvPr>
        </p:nvGraphicFramePr>
        <p:xfrm>
          <a:off x="584199" y="2708274"/>
          <a:ext cx="3327717" cy="1008757"/>
        </p:xfrm>
        <a:graphic>
          <a:graphicData uri="http://schemas.openxmlformats.org/presentationml/2006/ole">
            <mc:AlternateContent xmlns:mc="http://schemas.openxmlformats.org/markup-compatibility/2006">
              <mc:Choice xmlns:v="urn:schemas-microsoft-com:vml" Requires="v">
                <p:oleObj spid="_x0000_s66613" name="Équation" r:id="rId3" imgW="965160" imgH="406080" progId="Equation.3">
                  <p:embed/>
                </p:oleObj>
              </mc:Choice>
              <mc:Fallback>
                <p:oleObj name="Équation" r:id="rId3" imgW="965160" imgH="406080" progId="Equation.3">
                  <p:embed/>
                  <p:pic>
                    <p:nvPicPr>
                      <p:cNvPr id="0" name="Objet 8"/>
                      <p:cNvPicPr>
                        <a:picLocks noChangeAspect="1" noChangeArrowheads="1"/>
                      </p:cNvPicPr>
                      <p:nvPr/>
                    </p:nvPicPr>
                    <p:blipFill>
                      <a:blip r:embed="rId4"/>
                      <a:srcRect/>
                      <a:stretch>
                        <a:fillRect/>
                      </a:stretch>
                    </p:blipFill>
                    <p:spPr bwMode="auto">
                      <a:xfrm>
                        <a:off x="584199" y="2708274"/>
                        <a:ext cx="3327717" cy="100875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54652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a:t>
            </a:r>
            <a:r>
              <a:rPr lang="fr-FR" dirty="0" err="1" smtClean="0"/>
              <a:t>Median</a:t>
            </a:r>
            <a:endParaRPr lang="fr-FR" dirty="0"/>
          </a:p>
        </p:txBody>
      </p:sp>
      <p:sp>
        <p:nvSpPr>
          <p:cNvPr id="3" name="Espace réservé du contenu 2"/>
          <p:cNvSpPr>
            <a:spLocks noGrp="1"/>
          </p:cNvSpPr>
          <p:nvPr>
            <p:ph idx="1"/>
          </p:nvPr>
        </p:nvSpPr>
        <p:spPr/>
        <p:txBody>
          <a:bodyPr>
            <a:noAutofit/>
          </a:bodyPr>
          <a:lstStyle/>
          <a:p>
            <a:r>
              <a:rPr lang="en-GB" sz="2200" u="sng" dirty="0" smtClean="0"/>
              <a:t>Definition:</a:t>
            </a:r>
            <a:r>
              <a:rPr lang="en-GB" sz="2200" dirty="0" smtClean="0"/>
              <a:t> The </a:t>
            </a:r>
            <a:r>
              <a:rPr lang="en-GB" sz="2200" b="1" dirty="0" smtClean="0"/>
              <a:t>Median</a:t>
            </a:r>
            <a:r>
              <a:rPr lang="en-GB" sz="2200" dirty="0" smtClean="0"/>
              <a:t> is another measure of central location. It is used to divide the sample in two parts in which there are 50% of the sample in one side and 50% of the sample in the other side </a:t>
            </a:r>
          </a:p>
          <a:p>
            <a:endParaRPr lang="en-GB" sz="2200" u="sng" dirty="0" smtClean="0"/>
          </a:p>
          <a:p>
            <a:r>
              <a:rPr lang="en-GB" sz="2200" u="sng" dirty="0" smtClean="0"/>
              <a:t>Formula:</a:t>
            </a:r>
          </a:p>
          <a:p>
            <a:pPr marL="0" indent="0">
              <a:buNone/>
            </a:pPr>
            <a:endParaRPr lang="en-GB" sz="2200" u="sng" dirty="0" smtClean="0"/>
          </a:p>
          <a:p>
            <a:r>
              <a:rPr lang="en-GB" sz="2200" u="sng" dirty="0" smtClean="0"/>
              <a:t>When to use it: </a:t>
            </a:r>
            <a:r>
              <a:rPr lang="en-GB" sz="2200" dirty="0" smtClean="0"/>
              <a:t>The median is used to know where is the midpoint of a distribution.</a:t>
            </a:r>
          </a:p>
          <a:p>
            <a:endParaRPr lang="en-GB" sz="2200" dirty="0" smtClean="0"/>
          </a:p>
          <a:p>
            <a:r>
              <a:rPr lang="en-GB" sz="2200" u="sng" dirty="0" smtClean="0"/>
              <a:t>Case:</a:t>
            </a:r>
            <a:r>
              <a:rPr lang="en-GB" sz="2200" dirty="0" smtClean="0"/>
              <a:t> If the distribution of your data is symmetric, then the mean and the median and the mode are the same</a:t>
            </a:r>
            <a:r>
              <a:rPr lang="fr-FR" sz="2200" dirty="0" smtClean="0"/>
              <a:t>.</a:t>
            </a:r>
            <a:endParaRPr lang="fr-FR" sz="2200"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17</a:t>
            </a:fld>
            <a:endParaRPr lang="fr-FR"/>
          </a:p>
        </p:txBody>
      </p:sp>
      <p:graphicFrame>
        <p:nvGraphicFramePr>
          <p:cNvPr id="5" name="Objet 4"/>
          <p:cNvGraphicFramePr>
            <a:graphicFrameLocks noChangeAspect="1"/>
          </p:cNvGraphicFramePr>
          <p:nvPr>
            <p:extLst>
              <p:ext uri="{D42A27DB-BD31-4B8C-83A1-F6EECF244321}">
                <p14:modId xmlns:p14="http://schemas.microsoft.com/office/powerpoint/2010/main" val="929948657"/>
              </p:ext>
            </p:extLst>
          </p:nvPr>
        </p:nvGraphicFramePr>
        <p:xfrm>
          <a:off x="2915816" y="3284984"/>
          <a:ext cx="1679575" cy="652463"/>
        </p:xfrm>
        <a:graphic>
          <a:graphicData uri="http://schemas.openxmlformats.org/presentationml/2006/ole">
            <mc:AlternateContent xmlns:mc="http://schemas.openxmlformats.org/markup-compatibility/2006">
              <mc:Choice xmlns:v="urn:schemas-microsoft-com:vml" Requires="v">
                <p:oleObj spid="_x0000_s12492" name="Équation" r:id="rId3" imgW="1015920" imgH="393480" progId="Equation.3">
                  <p:embed/>
                </p:oleObj>
              </mc:Choice>
              <mc:Fallback>
                <p:oleObj name="Équation" r:id="rId3" imgW="1015920" imgH="393480" progId="Equation.3">
                  <p:embed/>
                  <p:pic>
                    <p:nvPicPr>
                      <p:cNvPr id="0" name="Objet 4"/>
                      <p:cNvPicPr>
                        <a:picLocks noChangeAspect="1" noChangeArrowheads="1"/>
                      </p:cNvPicPr>
                      <p:nvPr/>
                    </p:nvPicPr>
                    <p:blipFill>
                      <a:blip r:embed="rId4"/>
                      <a:srcRect/>
                      <a:stretch>
                        <a:fillRect/>
                      </a:stretch>
                    </p:blipFill>
                    <p:spPr bwMode="auto">
                      <a:xfrm>
                        <a:off x="2915816" y="3284984"/>
                        <a:ext cx="16795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3700919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33400"/>
            <a:ext cx="8579296" cy="990600"/>
          </a:xfrm>
        </p:spPr>
        <p:txBody>
          <a:bodyPr>
            <a:normAutofit/>
          </a:bodyPr>
          <a:lstStyle/>
          <a:p>
            <a:r>
              <a:rPr lang="fr-FR" sz="3200" dirty="0" smtClean="0"/>
              <a:t>Multiple </a:t>
            </a:r>
            <a:r>
              <a:rPr lang="fr-FR" sz="3200" dirty="0" err="1" smtClean="0"/>
              <a:t>Regression</a:t>
            </a:r>
            <a:r>
              <a:rPr lang="fr-FR" sz="3200" dirty="0" smtClean="0"/>
              <a:t>: Tests of ANOVA</a:t>
            </a:r>
            <a:endParaRPr lang="en-GB" sz="3200" dirty="0"/>
          </a:p>
        </p:txBody>
      </p:sp>
      <p:sp>
        <p:nvSpPr>
          <p:cNvPr id="3" name="Espace réservé du contenu 2"/>
          <p:cNvSpPr>
            <a:spLocks noGrp="1"/>
          </p:cNvSpPr>
          <p:nvPr>
            <p:ph idx="1"/>
          </p:nvPr>
        </p:nvSpPr>
        <p:spPr/>
        <p:txBody>
          <a:bodyPr/>
          <a:lstStyle/>
          <a:p>
            <a:r>
              <a:rPr lang="fr-FR" dirty="0" smtClean="0"/>
              <a:t>This </a:t>
            </a:r>
            <a:r>
              <a:rPr lang="fr-FR" dirty="0" err="1" smtClean="0"/>
              <a:t>is</a:t>
            </a:r>
            <a:r>
              <a:rPr lang="fr-FR" dirty="0" smtClean="0"/>
              <a:t> the ANOVA table:</a:t>
            </a:r>
          </a:p>
          <a:p>
            <a:endParaRPr lang="fr-FR" dirty="0"/>
          </a:p>
          <a:p>
            <a:endParaRPr lang="fr-FR" dirty="0" smtClean="0"/>
          </a:p>
          <a:p>
            <a:endParaRPr lang="fr-FR" dirty="0"/>
          </a:p>
          <a:p>
            <a:endParaRPr lang="fr-FR" dirty="0" smtClean="0"/>
          </a:p>
          <a:p>
            <a:endParaRPr lang="fr-FR" dirty="0"/>
          </a:p>
          <a:p>
            <a:endParaRPr lang="fr-FR" dirty="0" smtClean="0"/>
          </a:p>
          <a:p>
            <a:r>
              <a:rPr lang="fr-FR" dirty="0" smtClean="0"/>
              <a:t>If the p-value </a:t>
            </a:r>
            <a:r>
              <a:rPr lang="fr-FR" dirty="0" err="1" smtClean="0"/>
              <a:t>is</a:t>
            </a:r>
            <a:r>
              <a:rPr lang="fr-FR" dirty="0" smtClean="0"/>
              <a:t> &lt; 5% </a:t>
            </a:r>
            <a:r>
              <a:rPr lang="fr-FR" dirty="0" err="1" smtClean="0"/>
              <a:t>then</a:t>
            </a:r>
            <a:r>
              <a:rPr lang="fr-FR" dirty="0" smtClean="0"/>
              <a:t> </a:t>
            </a:r>
            <a:r>
              <a:rPr lang="fr-FR" dirty="0" err="1" smtClean="0"/>
              <a:t>you</a:t>
            </a:r>
            <a:r>
              <a:rPr lang="fr-FR" dirty="0" smtClean="0"/>
              <a:t> </a:t>
            </a:r>
            <a:r>
              <a:rPr lang="fr-FR" dirty="0" err="1" smtClean="0"/>
              <a:t>reject</a:t>
            </a:r>
            <a:r>
              <a:rPr lang="fr-FR" dirty="0" smtClean="0"/>
              <a:t> the </a:t>
            </a:r>
            <a:r>
              <a:rPr lang="fr-FR" dirty="0" err="1" smtClean="0"/>
              <a:t>null</a:t>
            </a:r>
            <a:r>
              <a:rPr lang="fr-FR" dirty="0" smtClean="0"/>
              <a:t> </a:t>
            </a:r>
            <a:r>
              <a:rPr lang="fr-FR" dirty="0" err="1" smtClean="0"/>
              <a:t>hypothesis</a:t>
            </a:r>
            <a:r>
              <a:rPr lang="fr-FR" dirty="0" smtClean="0"/>
              <a:t>.</a:t>
            </a:r>
          </a:p>
          <a:p>
            <a:r>
              <a:rPr lang="fr-FR" dirty="0" err="1" smtClean="0"/>
              <a:t>Here</a:t>
            </a:r>
            <a:r>
              <a:rPr lang="fr-FR" dirty="0" smtClean="0"/>
              <a:t> the p-value </a:t>
            </a:r>
            <a:r>
              <a:rPr lang="fr-FR" dirty="0" err="1" smtClean="0"/>
              <a:t>is</a:t>
            </a:r>
            <a:r>
              <a:rPr lang="fr-FR" dirty="0" smtClean="0"/>
              <a:t> P(F(p;n-p-1)&gt;F</a:t>
            </a:r>
            <a:r>
              <a:rPr lang="el-GR" dirty="0" smtClean="0"/>
              <a:t>α</a:t>
            </a:r>
            <a:r>
              <a:rPr lang="fr-FR" dirty="0" smtClean="0"/>
              <a:t>)</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170</a:t>
            </a:fld>
            <a:endParaRPr lang="fr-FR"/>
          </a:p>
        </p:txBody>
      </p:sp>
      <p:graphicFrame>
        <p:nvGraphicFramePr>
          <p:cNvPr id="6" name="Tableau 5"/>
          <p:cNvGraphicFramePr>
            <a:graphicFrameLocks noGrp="1"/>
          </p:cNvGraphicFramePr>
          <p:nvPr>
            <p:extLst>
              <p:ext uri="{D42A27DB-BD31-4B8C-83A1-F6EECF244321}">
                <p14:modId xmlns:p14="http://schemas.microsoft.com/office/powerpoint/2010/main" val="3866426176"/>
              </p:ext>
            </p:extLst>
          </p:nvPr>
        </p:nvGraphicFramePr>
        <p:xfrm>
          <a:off x="1115616" y="2276872"/>
          <a:ext cx="6631831" cy="1817207"/>
        </p:xfrm>
        <a:graphic>
          <a:graphicData uri="http://schemas.openxmlformats.org/drawingml/2006/table">
            <a:tbl>
              <a:tblPr firstRow="1" bandRow="1">
                <a:tableStyleId>{5C22544A-7EE6-4342-B048-85BDC9FD1C3A}</a:tableStyleId>
              </a:tblPr>
              <a:tblGrid>
                <a:gridCol w="1656184"/>
                <a:gridCol w="576580"/>
                <a:gridCol w="864553"/>
                <a:gridCol w="1878330"/>
                <a:gridCol w="1656184"/>
              </a:tblGrid>
              <a:tr h="449055">
                <a:tc>
                  <a:txBody>
                    <a:bodyPr/>
                    <a:lstStyle/>
                    <a:p>
                      <a:r>
                        <a:rPr lang="fr-FR" dirty="0" smtClean="0"/>
                        <a:t>Source</a:t>
                      </a:r>
                      <a:endParaRPr lang="en-GB" dirty="0"/>
                    </a:p>
                  </a:txBody>
                  <a:tcPr/>
                </a:tc>
                <a:tc>
                  <a:txBody>
                    <a:bodyPr/>
                    <a:lstStyle/>
                    <a:p>
                      <a:r>
                        <a:rPr lang="fr-FR" dirty="0" err="1" smtClean="0"/>
                        <a:t>Df</a:t>
                      </a:r>
                      <a:endParaRPr lang="en-GB" dirty="0"/>
                    </a:p>
                  </a:txBody>
                  <a:tcPr/>
                </a:tc>
                <a:tc>
                  <a:txBody>
                    <a:bodyPr/>
                    <a:lstStyle/>
                    <a:p>
                      <a:r>
                        <a:rPr lang="fr-FR" dirty="0" smtClean="0"/>
                        <a:t>SS</a:t>
                      </a:r>
                      <a:endParaRPr lang="en-GB" dirty="0"/>
                    </a:p>
                  </a:txBody>
                  <a:tcPr/>
                </a:tc>
                <a:tc>
                  <a:txBody>
                    <a:bodyPr/>
                    <a:lstStyle/>
                    <a:p>
                      <a:r>
                        <a:rPr lang="fr-FR" dirty="0" smtClean="0"/>
                        <a:t>MS</a:t>
                      </a:r>
                      <a:endParaRPr lang="en-GB" dirty="0"/>
                    </a:p>
                  </a:txBody>
                  <a:tcPr/>
                </a:tc>
                <a:tc>
                  <a:txBody>
                    <a:bodyPr/>
                    <a:lstStyle/>
                    <a:p>
                      <a:r>
                        <a:rPr lang="fr-FR" dirty="0" smtClean="0"/>
                        <a:t>F</a:t>
                      </a:r>
                      <a:endParaRPr lang="en-GB" dirty="0"/>
                    </a:p>
                  </a:txBody>
                  <a:tcPr/>
                </a:tc>
              </a:tr>
              <a:tr h="487049">
                <a:tc>
                  <a:txBody>
                    <a:bodyPr/>
                    <a:lstStyle/>
                    <a:p>
                      <a:r>
                        <a:rPr lang="fr-FR" dirty="0" err="1" smtClean="0"/>
                        <a:t>Regression</a:t>
                      </a:r>
                      <a:endParaRPr lang="en-GB" dirty="0"/>
                    </a:p>
                  </a:txBody>
                  <a:tcPr/>
                </a:tc>
                <a:tc>
                  <a:txBody>
                    <a:bodyPr/>
                    <a:lstStyle/>
                    <a:p>
                      <a:r>
                        <a:rPr lang="fr-FR" dirty="0" smtClean="0"/>
                        <a:t>p-1</a:t>
                      </a:r>
                      <a:endParaRPr lang="en-GB" dirty="0"/>
                    </a:p>
                  </a:txBody>
                  <a:tcPr/>
                </a:tc>
                <a:tc>
                  <a:txBody>
                    <a:bodyPr/>
                    <a:lstStyle/>
                    <a:p>
                      <a:r>
                        <a:rPr lang="fr-FR" dirty="0" smtClean="0"/>
                        <a:t>SSR</a:t>
                      </a:r>
                      <a:endParaRPr lang="en-GB" dirty="0"/>
                    </a:p>
                  </a:txBody>
                  <a:tcPr/>
                </a:tc>
                <a:tc>
                  <a:txBody>
                    <a:bodyPr/>
                    <a:lstStyle/>
                    <a:p>
                      <a:r>
                        <a:rPr lang="fr-FR" dirty="0" smtClean="0"/>
                        <a:t>MSR=SSR/(p-1)</a:t>
                      </a:r>
                      <a:endParaRPr lang="en-GB" dirty="0"/>
                    </a:p>
                  </a:txBody>
                  <a:tcPr/>
                </a:tc>
                <a:tc>
                  <a:txBody>
                    <a:bodyPr/>
                    <a:lstStyle/>
                    <a:p>
                      <a:r>
                        <a:rPr lang="fr-FR" dirty="0" smtClean="0"/>
                        <a:t>MSR/MSE</a:t>
                      </a:r>
                      <a:endParaRPr lang="en-GB" dirty="0"/>
                    </a:p>
                  </a:txBody>
                  <a:tcPr/>
                </a:tc>
              </a:tr>
              <a:tr h="432048">
                <a:tc>
                  <a:txBody>
                    <a:bodyPr/>
                    <a:lstStyle/>
                    <a:p>
                      <a:r>
                        <a:rPr lang="fr-FR" dirty="0" err="1" smtClean="0"/>
                        <a:t>Error</a:t>
                      </a:r>
                      <a:endParaRPr lang="en-GB" dirty="0"/>
                    </a:p>
                  </a:txBody>
                  <a:tcPr/>
                </a:tc>
                <a:tc>
                  <a:txBody>
                    <a:bodyPr/>
                    <a:lstStyle/>
                    <a:p>
                      <a:r>
                        <a:rPr lang="fr-FR" dirty="0" smtClean="0"/>
                        <a:t>n-p</a:t>
                      </a:r>
                      <a:endParaRPr lang="en-GB" dirty="0"/>
                    </a:p>
                  </a:txBody>
                  <a:tcPr/>
                </a:tc>
                <a:tc>
                  <a:txBody>
                    <a:bodyPr/>
                    <a:lstStyle/>
                    <a:p>
                      <a:r>
                        <a:rPr lang="fr-FR" dirty="0" smtClean="0"/>
                        <a:t>SSE</a:t>
                      </a:r>
                      <a:endParaRPr lang="en-GB" dirty="0"/>
                    </a:p>
                  </a:txBody>
                  <a:tcPr/>
                </a:tc>
                <a:tc>
                  <a:txBody>
                    <a:bodyPr/>
                    <a:lstStyle/>
                    <a:p>
                      <a:r>
                        <a:rPr lang="fr-FR" dirty="0" smtClean="0"/>
                        <a:t>MSE=SSE/(n-p)</a:t>
                      </a:r>
                      <a:endParaRPr lang="en-GB" dirty="0"/>
                    </a:p>
                  </a:txBody>
                  <a:tcPr/>
                </a:tc>
                <a:tc>
                  <a:txBody>
                    <a:bodyPr/>
                    <a:lstStyle/>
                    <a:p>
                      <a:endParaRPr lang="en-GB" dirty="0"/>
                    </a:p>
                  </a:txBody>
                  <a:tcPr/>
                </a:tc>
              </a:tr>
              <a:tr h="449055">
                <a:tc>
                  <a:txBody>
                    <a:bodyPr/>
                    <a:lstStyle/>
                    <a:p>
                      <a:r>
                        <a:rPr lang="fr-FR" dirty="0" smtClean="0"/>
                        <a:t>Total</a:t>
                      </a:r>
                      <a:endParaRPr lang="en-GB" dirty="0"/>
                    </a:p>
                  </a:txBody>
                  <a:tcPr/>
                </a:tc>
                <a:tc>
                  <a:txBody>
                    <a:bodyPr/>
                    <a:lstStyle/>
                    <a:p>
                      <a:r>
                        <a:rPr lang="fr-FR" dirty="0" smtClean="0"/>
                        <a:t>n-1</a:t>
                      </a:r>
                      <a:endParaRPr lang="en-GB" dirty="0"/>
                    </a:p>
                  </a:txBody>
                  <a:tcPr/>
                </a:tc>
                <a:tc>
                  <a:txBody>
                    <a:bodyPr/>
                    <a:lstStyle/>
                    <a:p>
                      <a:r>
                        <a:rPr lang="fr-FR" dirty="0" smtClean="0"/>
                        <a:t>SSTO</a:t>
                      </a:r>
                      <a:endParaRPr lang="en-GB" dirty="0"/>
                    </a:p>
                  </a:txBody>
                  <a:tcPr/>
                </a:tc>
                <a:tc>
                  <a:txBody>
                    <a:bodyPr/>
                    <a:lstStyle/>
                    <a:p>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val="150014907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Simple </a:t>
            </a:r>
            <a:r>
              <a:rPr lang="fr-FR" dirty="0" err="1" smtClean="0"/>
              <a:t>Linear</a:t>
            </a:r>
            <a:r>
              <a:rPr lang="fr-FR" dirty="0" smtClean="0"/>
              <a:t> </a:t>
            </a:r>
            <a:r>
              <a:rPr lang="fr-FR" dirty="0" err="1" smtClean="0"/>
              <a:t>Regression</a:t>
            </a:r>
            <a:r>
              <a:rPr lang="fr-FR" dirty="0" smtClean="0"/>
              <a:t> Model: Coefficient </a:t>
            </a:r>
            <a:r>
              <a:rPr lang="fr-FR" dirty="0" smtClean="0"/>
              <a:t>test a</a:t>
            </a:r>
            <a:endParaRPr lang="en-GB" dirty="0"/>
          </a:p>
        </p:txBody>
      </p:sp>
      <p:sp>
        <p:nvSpPr>
          <p:cNvPr id="3" name="Espace réservé du contenu 2"/>
          <p:cNvSpPr>
            <a:spLocks noGrp="1"/>
          </p:cNvSpPr>
          <p:nvPr>
            <p:ph idx="1"/>
          </p:nvPr>
        </p:nvSpPr>
        <p:spPr/>
        <p:txBody>
          <a:bodyPr/>
          <a:lstStyle/>
          <a:p>
            <a:r>
              <a:rPr lang="fr-FR" dirty="0" err="1" smtClean="0"/>
              <a:t>Here</a:t>
            </a:r>
            <a:r>
              <a:rPr lang="fr-FR" dirty="0" smtClean="0"/>
              <a:t> </a:t>
            </a:r>
            <a:r>
              <a:rPr lang="fr-FR" dirty="0" err="1" smtClean="0"/>
              <a:t>our</a:t>
            </a:r>
            <a:r>
              <a:rPr lang="fr-FR" dirty="0" smtClean="0"/>
              <a:t> </a:t>
            </a:r>
            <a:r>
              <a:rPr lang="fr-FR" dirty="0" err="1" smtClean="0"/>
              <a:t>null</a:t>
            </a:r>
            <a:r>
              <a:rPr lang="fr-FR" dirty="0" smtClean="0"/>
              <a:t> </a:t>
            </a:r>
            <a:r>
              <a:rPr lang="fr-FR" dirty="0" err="1" smtClean="0"/>
              <a:t>hypothesis</a:t>
            </a:r>
            <a:r>
              <a:rPr lang="fr-FR" dirty="0" smtClean="0"/>
              <a:t> H</a:t>
            </a:r>
            <a:r>
              <a:rPr lang="fr-FR" sz="1600" dirty="0" smtClean="0"/>
              <a:t>0</a:t>
            </a:r>
            <a:r>
              <a:rPr lang="fr-FR" dirty="0" smtClean="0"/>
              <a:t>: </a:t>
            </a:r>
            <a:r>
              <a:rPr lang="fr-FR" dirty="0" smtClean="0"/>
              <a:t>a</a:t>
            </a:r>
            <a:r>
              <a:rPr lang="fr-FR" baseline="-25000" dirty="0" smtClean="0"/>
              <a:t>i</a:t>
            </a:r>
            <a:r>
              <a:rPr lang="fr-FR" dirty="0" smtClean="0"/>
              <a:t> </a:t>
            </a:r>
            <a:r>
              <a:rPr lang="fr-FR" dirty="0" smtClean="0"/>
              <a:t>= 0 and </a:t>
            </a:r>
            <a:r>
              <a:rPr lang="fr-FR" dirty="0" err="1" smtClean="0"/>
              <a:t>our</a:t>
            </a:r>
            <a:r>
              <a:rPr lang="fr-FR" dirty="0" smtClean="0"/>
              <a:t> alternative </a:t>
            </a:r>
            <a:r>
              <a:rPr lang="fr-FR" dirty="0" err="1" smtClean="0"/>
              <a:t>hypothesis</a:t>
            </a:r>
            <a:r>
              <a:rPr lang="fr-FR" dirty="0" smtClean="0"/>
              <a:t> </a:t>
            </a:r>
            <a:r>
              <a:rPr lang="fr-FR" dirty="0" err="1" smtClean="0"/>
              <a:t>is</a:t>
            </a:r>
            <a:r>
              <a:rPr lang="fr-FR" dirty="0" smtClean="0"/>
              <a:t> H</a:t>
            </a:r>
            <a:r>
              <a:rPr lang="fr-FR" baseline="-25000" dirty="0" smtClean="0"/>
              <a:t>1</a:t>
            </a:r>
            <a:r>
              <a:rPr lang="fr-FR" dirty="0" smtClean="0"/>
              <a:t>: </a:t>
            </a:r>
            <a:r>
              <a:rPr lang="fr-FR" dirty="0" smtClean="0"/>
              <a:t>a</a:t>
            </a:r>
            <a:r>
              <a:rPr lang="fr-FR" baseline="-25000" dirty="0" smtClean="0"/>
              <a:t>i </a:t>
            </a:r>
            <a:r>
              <a:rPr lang="fr-FR" dirty="0">
                <a:cs typeface="Arial" charset="0"/>
                <a:sym typeface="Symbol" pitchFamily="18" charset="2"/>
              </a:rPr>
              <a:t>≠ </a:t>
            </a:r>
            <a:r>
              <a:rPr lang="fr-FR" dirty="0">
                <a:sym typeface="Symbol" pitchFamily="18" charset="2"/>
              </a:rPr>
              <a:t>0 </a:t>
            </a:r>
            <a:endParaRPr lang="fr-FR" dirty="0" smtClean="0">
              <a:sym typeface="Symbol" pitchFamily="18" charset="2"/>
            </a:endParaRPr>
          </a:p>
          <a:p>
            <a:endParaRPr lang="fr-FR" dirty="0">
              <a:sym typeface="Symbol" pitchFamily="18" charset="2"/>
            </a:endParaRPr>
          </a:p>
          <a:p>
            <a:r>
              <a:rPr lang="fr-FR" dirty="0" smtClean="0">
                <a:sym typeface="Symbol" pitchFamily="18" charset="2"/>
              </a:rPr>
              <a:t>In </a:t>
            </a:r>
            <a:r>
              <a:rPr lang="fr-FR" dirty="0" err="1" smtClean="0">
                <a:sym typeface="Symbol" pitchFamily="18" charset="2"/>
              </a:rPr>
              <a:t>this</a:t>
            </a:r>
            <a:r>
              <a:rPr lang="fr-FR" dirty="0" smtClean="0">
                <a:sym typeface="Symbol" pitchFamily="18" charset="2"/>
              </a:rPr>
              <a:t> case </a:t>
            </a:r>
            <a:r>
              <a:rPr lang="fr-FR" dirty="0" err="1" smtClean="0">
                <a:sym typeface="Symbol" pitchFamily="18" charset="2"/>
              </a:rPr>
              <a:t>we</a:t>
            </a:r>
            <a:r>
              <a:rPr lang="fr-FR" dirty="0" smtClean="0">
                <a:sym typeface="Symbol" pitchFamily="18" charset="2"/>
              </a:rPr>
              <a:t> have to use </a:t>
            </a:r>
            <a:r>
              <a:rPr lang="fr-FR" dirty="0" err="1" smtClean="0">
                <a:sym typeface="Symbol" pitchFamily="18" charset="2"/>
              </a:rPr>
              <a:t>Student’s</a:t>
            </a:r>
            <a:r>
              <a:rPr lang="fr-FR" dirty="0" smtClean="0">
                <a:sym typeface="Symbol" pitchFamily="18" charset="2"/>
              </a:rPr>
              <a:t> test</a:t>
            </a:r>
          </a:p>
          <a:p>
            <a:endParaRPr lang="fr-FR" dirty="0" smtClean="0">
              <a:sym typeface="Symbol" pitchFamily="18" charset="2"/>
            </a:endParaRPr>
          </a:p>
          <a:p>
            <a:r>
              <a:rPr lang="fr-FR" dirty="0" smtClean="0">
                <a:sym typeface="Symbol" pitchFamily="18" charset="2"/>
              </a:rPr>
              <a:t>The </a:t>
            </a:r>
            <a:r>
              <a:rPr lang="fr-FR" dirty="0" err="1" smtClean="0">
                <a:sym typeface="Symbol" pitchFamily="18" charset="2"/>
              </a:rPr>
              <a:t>statistic</a:t>
            </a:r>
            <a:r>
              <a:rPr lang="fr-FR" dirty="0" smtClean="0">
                <a:sym typeface="Symbol" pitchFamily="18" charset="2"/>
              </a:rPr>
              <a:t> </a:t>
            </a:r>
            <a:r>
              <a:rPr lang="fr-FR" dirty="0" err="1" smtClean="0">
                <a:sym typeface="Symbol" pitchFamily="18" charset="2"/>
              </a:rPr>
              <a:t>that</a:t>
            </a:r>
            <a:r>
              <a:rPr lang="fr-FR" dirty="0" smtClean="0">
                <a:sym typeface="Symbol" pitchFamily="18" charset="2"/>
              </a:rPr>
              <a:t> </a:t>
            </a:r>
            <a:r>
              <a:rPr lang="fr-FR" dirty="0" err="1" smtClean="0">
                <a:sym typeface="Symbol" pitchFamily="18" charset="2"/>
              </a:rPr>
              <a:t>we</a:t>
            </a:r>
            <a:r>
              <a:rPr lang="fr-FR" dirty="0" smtClean="0">
                <a:sym typeface="Symbol" pitchFamily="18" charset="2"/>
              </a:rPr>
              <a:t> </a:t>
            </a:r>
            <a:r>
              <a:rPr lang="fr-FR" dirty="0" err="1" smtClean="0">
                <a:sym typeface="Symbol" pitchFamily="18" charset="2"/>
              </a:rPr>
              <a:t>will</a:t>
            </a:r>
            <a:r>
              <a:rPr lang="fr-FR" dirty="0" smtClean="0">
                <a:sym typeface="Symbol" pitchFamily="18" charset="2"/>
              </a:rPr>
              <a:t> use </a:t>
            </a:r>
            <a:r>
              <a:rPr lang="fr-FR" dirty="0" err="1" smtClean="0">
                <a:sym typeface="Symbol" pitchFamily="18" charset="2"/>
              </a:rPr>
              <a:t>is</a:t>
            </a:r>
            <a:r>
              <a:rPr lang="fr-FR" dirty="0" smtClean="0">
                <a:sym typeface="Symbol" pitchFamily="18" charset="2"/>
              </a:rPr>
              <a:t>: </a:t>
            </a:r>
          </a:p>
          <a:p>
            <a:endParaRPr lang="fr-FR" dirty="0" smtClean="0">
              <a:sym typeface="Symbol" pitchFamily="18" charset="2"/>
            </a:endParaRPr>
          </a:p>
          <a:p>
            <a:r>
              <a:rPr lang="fr-FR" dirty="0" smtClean="0">
                <a:sym typeface="Symbol" pitchFamily="18" charset="2"/>
              </a:rPr>
              <a:t>Under H</a:t>
            </a:r>
            <a:r>
              <a:rPr lang="fr-FR" baseline="-25000" dirty="0" smtClean="0">
                <a:sym typeface="Symbol" pitchFamily="18" charset="2"/>
              </a:rPr>
              <a:t>0</a:t>
            </a:r>
            <a:r>
              <a:rPr lang="fr-FR" dirty="0" smtClean="0">
                <a:sym typeface="Symbol" pitchFamily="18" charset="2"/>
              </a:rPr>
              <a:t>, T </a:t>
            </a:r>
            <a:r>
              <a:rPr lang="fr-FR" dirty="0" err="1" smtClean="0">
                <a:sym typeface="Symbol" pitchFamily="18" charset="2"/>
              </a:rPr>
              <a:t>follow</a:t>
            </a:r>
            <a:r>
              <a:rPr lang="fr-FR" dirty="0" smtClean="0">
                <a:sym typeface="Symbol" pitchFamily="18" charset="2"/>
              </a:rPr>
              <a:t> a </a:t>
            </a:r>
            <a:r>
              <a:rPr lang="fr-FR" dirty="0" err="1" smtClean="0">
                <a:sym typeface="Symbol" pitchFamily="18" charset="2"/>
              </a:rPr>
              <a:t>Student</a:t>
            </a:r>
            <a:r>
              <a:rPr lang="fr-FR" dirty="0" smtClean="0">
                <a:sym typeface="Symbol" pitchFamily="18" charset="2"/>
              </a:rPr>
              <a:t> distribution T(n-p-1)</a:t>
            </a:r>
          </a:p>
          <a:p>
            <a:endParaRPr lang="fr-FR" dirty="0" smtClean="0">
              <a:sym typeface="Symbol" pitchFamily="18" charset="2"/>
            </a:endParaRPr>
          </a:p>
          <a:p>
            <a:r>
              <a:rPr lang="fr-FR" dirty="0" err="1" smtClean="0">
                <a:sym typeface="Symbol" pitchFamily="18" charset="2"/>
              </a:rPr>
              <a:t>We</a:t>
            </a:r>
            <a:r>
              <a:rPr lang="fr-FR" dirty="0" smtClean="0">
                <a:sym typeface="Symbol" pitchFamily="18" charset="2"/>
              </a:rPr>
              <a:t> </a:t>
            </a:r>
            <a:r>
              <a:rPr lang="fr-FR" dirty="0" err="1" smtClean="0">
                <a:sym typeface="Symbol" pitchFamily="18" charset="2"/>
              </a:rPr>
              <a:t>reject</a:t>
            </a:r>
            <a:r>
              <a:rPr lang="fr-FR" dirty="0" smtClean="0">
                <a:sym typeface="Symbol" pitchFamily="18" charset="2"/>
              </a:rPr>
              <a:t> </a:t>
            </a:r>
            <a:r>
              <a:rPr lang="fr-FR" dirty="0">
                <a:sym typeface="Symbol" pitchFamily="18" charset="2"/>
              </a:rPr>
              <a:t>H</a:t>
            </a:r>
            <a:r>
              <a:rPr lang="fr-FR" baseline="-25000" dirty="0">
                <a:sym typeface="Symbol" pitchFamily="18" charset="2"/>
              </a:rPr>
              <a:t>0</a:t>
            </a:r>
            <a:r>
              <a:rPr lang="fr-FR" dirty="0" smtClean="0">
                <a:sym typeface="Symbol" pitchFamily="18" charset="2"/>
              </a:rPr>
              <a:t> </a:t>
            </a:r>
            <a:r>
              <a:rPr lang="fr-FR" dirty="0" err="1" smtClean="0">
                <a:sym typeface="Symbol" pitchFamily="18" charset="2"/>
              </a:rPr>
              <a:t>when</a:t>
            </a:r>
            <a:r>
              <a:rPr lang="fr-FR" dirty="0" smtClean="0">
                <a:sym typeface="Symbol" pitchFamily="18" charset="2"/>
              </a:rPr>
              <a:t> T&gt;</a:t>
            </a:r>
            <a:r>
              <a:rPr lang="fr-FR" dirty="0" err="1" smtClean="0">
                <a:sym typeface="Symbol" pitchFamily="18" charset="2"/>
              </a:rPr>
              <a:t>Limit</a:t>
            </a:r>
            <a:r>
              <a:rPr lang="fr-FR" dirty="0" smtClean="0">
                <a:sym typeface="Symbol" pitchFamily="18" charset="2"/>
              </a:rPr>
              <a:t> value of the t-test: </a:t>
            </a:r>
            <a:r>
              <a:rPr lang="fr-FR" dirty="0" err="1" smtClean="0">
                <a:sym typeface="Symbol" pitchFamily="18" charset="2"/>
              </a:rPr>
              <a:t>there</a:t>
            </a:r>
            <a:r>
              <a:rPr lang="fr-FR" dirty="0" smtClean="0">
                <a:sym typeface="Symbol" pitchFamily="18" charset="2"/>
              </a:rPr>
              <a:t> </a:t>
            </a:r>
            <a:r>
              <a:rPr lang="fr-FR" dirty="0" err="1" smtClean="0">
                <a:sym typeface="Symbol" pitchFamily="18" charset="2"/>
              </a:rPr>
              <a:t>is</a:t>
            </a:r>
            <a:r>
              <a:rPr lang="fr-FR" dirty="0" smtClean="0">
                <a:sym typeface="Symbol" pitchFamily="18" charset="2"/>
              </a:rPr>
              <a:t> a </a:t>
            </a:r>
            <a:r>
              <a:rPr lang="fr-FR" dirty="0" err="1" smtClean="0">
                <a:sym typeface="Symbol" pitchFamily="18" charset="2"/>
              </a:rPr>
              <a:t>relationship</a:t>
            </a:r>
            <a:r>
              <a:rPr lang="fr-FR" dirty="0" smtClean="0">
                <a:sym typeface="Symbol" pitchFamily="18" charset="2"/>
              </a:rPr>
              <a:t> </a:t>
            </a:r>
            <a:r>
              <a:rPr lang="fr-FR" dirty="0" err="1" smtClean="0">
                <a:sym typeface="Symbol" pitchFamily="18" charset="2"/>
              </a:rPr>
              <a:t>between</a:t>
            </a:r>
            <a:r>
              <a:rPr lang="fr-FR" dirty="0" smtClean="0">
                <a:sym typeface="Symbol" pitchFamily="18" charset="2"/>
              </a:rPr>
              <a:t> X and Y</a:t>
            </a:r>
          </a:p>
          <a:p>
            <a:endParaRPr lang="fr-FR" dirty="0">
              <a:sym typeface="Symbol" pitchFamily="18" charset="2"/>
            </a:endParaRPr>
          </a:p>
          <a:p>
            <a:pPr marL="0" indent="0">
              <a:buNone/>
            </a:pPr>
            <a:endParaRPr lang="fr-FR"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171</a:t>
            </a:fld>
            <a:endParaRPr lang="fr-FR"/>
          </a:p>
        </p:txBody>
      </p:sp>
      <p:graphicFrame>
        <p:nvGraphicFramePr>
          <p:cNvPr id="5" name="Objet 4"/>
          <p:cNvGraphicFramePr>
            <a:graphicFrameLocks noGrp="1" noChangeAspect="1"/>
          </p:cNvGraphicFramePr>
          <p:nvPr>
            <p:extLst>
              <p:ext uri="{D42A27DB-BD31-4B8C-83A1-F6EECF244321}">
                <p14:modId xmlns:p14="http://schemas.microsoft.com/office/powerpoint/2010/main" val="667974481"/>
              </p:ext>
            </p:extLst>
          </p:nvPr>
        </p:nvGraphicFramePr>
        <p:xfrm>
          <a:off x="5011738" y="3621088"/>
          <a:ext cx="1817687" cy="744537"/>
        </p:xfrm>
        <a:graphic>
          <a:graphicData uri="http://schemas.openxmlformats.org/presentationml/2006/ole">
            <mc:AlternateContent xmlns:mc="http://schemas.openxmlformats.org/markup-compatibility/2006">
              <mc:Choice xmlns:v="urn:schemas-microsoft-com:vml" Requires="v">
                <p:oleObj spid="_x0000_s67632" name="Équation" r:id="rId3" imgW="1054080" imgH="431640" progId="Equation.3">
                  <p:embed/>
                </p:oleObj>
              </mc:Choice>
              <mc:Fallback>
                <p:oleObj name="Équation" r:id="rId3" imgW="1054080" imgH="431640" progId="Equation.3">
                  <p:embed/>
                  <p:pic>
                    <p:nvPicPr>
                      <p:cNvPr id="0" name=""/>
                      <p:cNvPicPr>
                        <a:picLocks noGrp="1" noChangeAspect="1" noChangeArrowheads="1"/>
                      </p:cNvPicPr>
                      <p:nvPr/>
                    </p:nvPicPr>
                    <p:blipFill>
                      <a:blip r:embed="rId4"/>
                      <a:srcRect/>
                      <a:stretch>
                        <a:fillRect/>
                      </a:stretch>
                    </p:blipFill>
                    <p:spPr bwMode="auto">
                      <a:xfrm>
                        <a:off x="5011738" y="3621088"/>
                        <a:ext cx="1817687"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3295143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Multiple </a:t>
            </a:r>
            <a:r>
              <a:rPr lang="fr-FR" dirty="0" err="1" smtClean="0"/>
              <a:t>Regression</a:t>
            </a:r>
            <a:r>
              <a:rPr lang="fr-FR" dirty="0" smtClean="0"/>
              <a:t> </a:t>
            </a:r>
            <a:r>
              <a:rPr lang="fr-FR" dirty="0" smtClean="0"/>
              <a:t>Model: Coefficient </a:t>
            </a:r>
            <a:r>
              <a:rPr lang="fr-FR" dirty="0" smtClean="0"/>
              <a:t>test b</a:t>
            </a:r>
            <a:endParaRPr lang="en-GB" dirty="0"/>
          </a:p>
        </p:txBody>
      </p:sp>
      <p:sp>
        <p:nvSpPr>
          <p:cNvPr id="3" name="Espace réservé du contenu 2"/>
          <p:cNvSpPr>
            <a:spLocks noGrp="1"/>
          </p:cNvSpPr>
          <p:nvPr>
            <p:ph idx="1"/>
          </p:nvPr>
        </p:nvSpPr>
        <p:spPr>
          <a:xfrm>
            <a:off x="395536" y="1628800"/>
            <a:ext cx="8229600" cy="4876800"/>
          </a:xfrm>
        </p:spPr>
        <p:txBody>
          <a:bodyPr/>
          <a:lstStyle/>
          <a:p>
            <a:r>
              <a:rPr lang="fr-FR" dirty="0" err="1" smtClean="0"/>
              <a:t>Here</a:t>
            </a:r>
            <a:r>
              <a:rPr lang="fr-FR" dirty="0" smtClean="0"/>
              <a:t> </a:t>
            </a:r>
            <a:r>
              <a:rPr lang="fr-FR" dirty="0" err="1" smtClean="0"/>
              <a:t>our</a:t>
            </a:r>
            <a:r>
              <a:rPr lang="fr-FR" dirty="0" smtClean="0"/>
              <a:t> </a:t>
            </a:r>
            <a:r>
              <a:rPr lang="fr-FR" dirty="0" err="1" smtClean="0"/>
              <a:t>null</a:t>
            </a:r>
            <a:r>
              <a:rPr lang="fr-FR" dirty="0" smtClean="0"/>
              <a:t> </a:t>
            </a:r>
            <a:r>
              <a:rPr lang="fr-FR" dirty="0" err="1" smtClean="0"/>
              <a:t>hypothesis</a:t>
            </a:r>
            <a:r>
              <a:rPr lang="fr-FR" dirty="0" smtClean="0"/>
              <a:t> H</a:t>
            </a:r>
            <a:r>
              <a:rPr lang="fr-FR" sz="1600" dirty="0" smtClean="0"/>
              <a:t>0</a:t>
            </a:r>
            <a:r>
              <a:rPr lang="fr-FR" dirty="0" smtClean="0"/>
              <a:t>: </a:t>
            </a:r>
            <a:r>
              <a:rPr lang="fr-FR" dirty="0" smtClean="0"/>
              <a:t>b </a:t>
            </a:r>
            <a:r>
              <a:rPr lang="fr-FR" dirty="0" smtClean="0"/>
              <a:t>= 0 and </a:t>
            </a:r>
            <a:r>
              <a:rPr lang="fr-FR" dirty="0" err="1" smtClean="0"/>
              <a:t>our</a:t>
            </a:r>
            <a:r>
              <a:rPr lang="fr-FR" dirty="0" smtClean="0"/>
              <a:t> alternative </a:t>
            </a:r>
            <a:r>
              <a:rPr lang="fr-FR" dirty="0" err="1" smtClean="0"/>
              <a:t>hypothesis</a:t>
            </a:r>
            <a:r>
              <a:rPr lang="fr-FR" dirty="0" smtClean="0"/>
              <a:t> </a:t>
            </a:r>
            <a:r>
              <a:rPr lang="fr-FR" dirty="0" err="1" smtClean="0"/>
              <a:t>is</a:t>
            </a:r>
            <a:r>
              <a:rPr lang="fr-FR" dirty="0" smtClean="0"/>
              <a:t> H1: </a:t>
            </a:r>
            <a:r>
              <a:rPr lang="fr-FR" dirty="0"/>
              <a:t>b</a:t>
            </a:r>
            <a:r>
              <a:rPr lang="fr-FR" dirty="0" smtClean="0"/>
              <a:t> </a:t>
            </a:r>
            <a:r>
              <a:rPr lang="fr-FR" dirty="0">
                <a:cs typeface="Arial" charset="0"/>
                <a:sym typeface="Symbol" pitchFamily="18" charset="2"/>
              </a:rPr>
              <a:t>≠ </a:t>
            </a:r>
            <a:r>
              <a:rPr lang="fr-FR" dirty="0">
                <a:sym typeface="Symbol" pitchFamily="18" charset="2"/>
              </a:rPr>
              <a:t>0 </a:t>
            </a:r>
            <a:endParaRPr lang="fr-FR" dirty="0" smtClean="0">
              <a:sym typeface="Symbol" pitchFamily="18" charset="2"/>
            </a:endParaRPr>
          </a:p>
          <a:p>
            <a:endParaRPr lang="fr-FR" dirty="0">
              <a:sym typeface="Symbol" pitchFamily="18" charset="2"/>
            </a:endParaRPr>
          </a:p>
          <a:p>
            <a:r>
              <a:rPr lang="fr-FR" dirty="0" smtClean="0">
                <a:sym typeface="Symbol" pitchFamily="18" charset="2"/>
              </a:rPr>
              <a:t>In </a:t>
            </a:r>
            <a:r>
              <a:rPr lang="fr-FR" dirty="0" err="1" smtClean="0">
                <a:sym typeface="Symbol" pitchFamily="18" charset="2"/>
              </a:rPr>
              <a:t>this</a:t>
            </a:r>
            <a:r>
              <a:rPr lang="fr-FR" dirty="0" smtClean="0">
                <a:sym typeface="Symbol" pitchFamily="18" charset="2"/>
              </a:rPr>
              <a:t> case </a:t>
            </a:r>
            <a:r>
              <a:rPr lang="fr-FR" dirty="0" err="1" smtClean="0">
                <a:sym typeface="Symbol" pitchFamily="18" charset="2"/>
              </a:rPr>
              <a:t>we</a:t>
            </a:r>
            <a:r>
              <a:rPr lang="fr-FR" dirty="0" smtClean="0">
                <a:sym typeface="Symbol" pitchFamily="18" charset="2"/>
              </a:rPr>
              <a:t> have to use </a:t>
            </a:r>
            <a:r>
              <a:rPr lang="fr-FR" dirty="0" err="1" smtClean="0">
                <a:sym typeface="Symbol" pitchFamily="18" charset="2"/>
              </a:rPr>
              <a:t>Student’s</a:t>
            </a:r>
            <a:r>
              <a:rPr lang="fr-FR" dirty="0" smtClean="0">
                <a:sym typeface="Symbol" pitchFamily="18" charset="2"/>
              </a:rPr>
              <a:t> test</a:t>
            </a:r>
          </a:p>
          <a:p>
            <a:endParaRPr lang="fr-FR" dirty="0" smtClean="0">
              <a:sym typeface="Symbol" pitchFamily="18" charset="2"/>
            </a:endParaRPr>
          </a:p>
          <a:p>
            <a:r>
              <a:rPr lang="fr-FR" dirty="0" smtClean="0">
                <a:sym typeface="Symbol" pitchFamily="18" charset="2"/>
              </a:rPr>
              <a:t>The </a:t>
            </a:r>
            <a:r>
              <a:rPr lang="fr-FR" dirty="0" err="1" smtClean="0">
                <a:sym typeface="Symbol" pitchFamily="18" charset="2"/>
              </a:rPr>
              <a:t>statistic</a:t>
            </a:r>
            <a:r>
              <a:rPr lang="fr-FR" dirty="0" smtClean="0">
                <a:sym typeface="Symbol" pitchFamily="18" charset="2"/>
              </a:rPr>
              <a:t> </a:t>
            </a:r>
            <a:r>
              <a:rPr lang="fr-FR" dirty="0" err="1" smtClean="0">
                <a:sym typeface="Symbol" pitchFamily="18" charset="2"/>
              </a:rPr>
              <a:t>that</a:t>
            </a:r>
            <a:r>
              <a:rPr lang="fr-FR" dirty="0" smtClean="0">
                <a:sym typeface="Symbol" pitchFamily="18" charset="2"/>
              </a:rPr>
              <a:t> </a:t>
            </a:r>
            <a:r>
              <a:rPr lang="fr-FR" dirty="0" err="1" smtClean="0">
                <a:sym typeface="Symbol" pitchFamily="18" charset="2"/>
              </a:rPr>
              <a:t>we</a:t>
            </a:r>
            <a:r>
              <a:rPr lang="fr-FR" dirty="0" smtClean="0">
                <a:sym typeface="Symbol" pitchFamily="18" charset="2"/>
              </a:rPr>
              <a:t> </a:t>
            </a:r>
            <a:r>
              <a:rPr lang="fr-FR" dirty="0" err="1" smtClean="0">
                <a:sym typeface="Symbol" pitchFamily="18" charset="2"/>
              </a:rPr>
              <a:t>will</a:t>
            </a:r>
            <a:r>
              <a:rPr lang="fr-FR" dirty="0" smtClean="0">
                <a:sym typeface="Symbol" pitchFamily="18" charset="2"/>
              </a:rPr>
              <a:t> use </a:t>
            </a:r>
            <a:r>
              <a:rPr lang="fr-FR" dirty="0" err="1" smtClean="0">
                <a:sym typeface="Symbol" pitchFamily="18" charset="2"/>
              </a:rPr>
              <a:t>is</a:t>
            </a:r>
            <a:r>
              <a:rPr lang="fr-FR" dirty="0" smtClean="0">
                <a:sym typeface="Symbol" pitchFamily="18" charset="2"/>
              </a:rPr>
              <a:t>: </a:t>
            </a:r>
          </a:p>
          <a:p>
            <a:r>
              <a:rPr lang="fr-FR" dirty="0">
                <a:sym typeface="Symbol" pitchFamily="18" charset="2"/>
              </a:rPr>
              <a:t>Under H</a:t>
            </a:r>
            <a:r>
              <a:rPr lang="fr-FR" baseline="-25000" dirty="0">
                <a:sym typeface="Symbol" pitchFamily="18" charset="2"/>
              </a:rPr>
              <a:t>0</a:t>
            </a:r>
            <a:r>
              <a:rPr lang="fr-FR" dirty="0" smtClean="0">
                <a:sym typeface="Symbol" pitchFamily="18" charset="2"/>
              </a:rPr>
              <a:t>, T </a:t>
            </a:r>
            <a:r>
              <a:rPr lang="fr-FR" dirty="0" err="1" smtClean="0">
                <a:sym typeface="Symbol" pitchFamily="18" charset="2"/>
              </a:rPr>
              <a:t>follow</a:t>
            </a:r>
            <a:r>
              <a:rPr lang="fr-FR" dirty="0" smtClean="0">
                <a:sym typeface="Symbol" pitchFamily="18" charset="2"/>
              </a:rPr>
              <a:t> a </a:t>
            </a:r>
            <a:r>
              <a:rPr lang="fr-FR" dirty="0" err="1" smtClean="0">
                <a:sym typeface="Symbol" pitchFamily="18" charset="2"/>
              </a:rPr>
              <a:t>Student</a:t>
            </a:r>
            <a:r>
              <a:rPr lang="fr-FR" dirty="0" smtClean="0">
                <a:sym typeface="Symbol" pitchFamily="18" charset="2"/>
              </a:rPr>
              <a:t> distribution T(n-p-1)</a:t>
            </a:r>
          </a:p>
          <a:p>
            <a:endParaRPr lang="fr-FR" dirty="0" smtClean="0">
              <a:sym typeface="Symbol" pitchFamily="18" charset="2"/>
            </a:endParaRPr>
          </a:p>
          <a:p>
            <a:r>
              <a:rPr lang="fr-FR" dirty="0" err="1" smtClean="0">
                <a:sym typeface="Symbol" pitchFamily="18" charset="2"/>
              </a:rPr>
              <a:t>We</a:t>
            </a:r>
            <a:r>
              <a:rPr lang="fr-FR" dirty="0" smtClean="0">
                <a:sym typeface="Symbol" pitchFamily="18" charset="2"/>
              </a:rPr>
              <a:t> </a:t>
            </a:r>
            <a:r>
              <a:rPr lang="fr-FR" dirty="0" err="1" smtClean="0">
                <a:sym typeface="Symbol" pitchFamily="18" charset="2"/>
              </a:rPr>
              <a:t>reject</a:t>
            </a:r>
            <a:r>
              <a:rPr lang="fr-FR" dirty="0" smtClean="0">
                <a:sym typeface="Symbol" pitchFamily="18" charset="2"/>
              </a:rPr>
              <a:t> H</a:t>
            </a:r>
            <a:r>
              <a:rPr lang="fr-FR" baseline="-25000" dirty="0" smtClean="0">
                <a:sym typeface="Symbol" pitchFamily="18" charset="2"/>
              </a:rPr>
              <a:t>0 </a:t>
            </a:r>
            <a:r>
              <a:rPr lang="fr-FR" dirty="0" smtClean="0">
                <a:sym typeface="Symbol" pitchFamily="18" charset="2"/>
              </a:rPr>
              <a:t> </a:t>
            </a:r>
            <a:r>
              <a:rPr lang="fr-FR" dirty="0" err="1" smtClean="0">
                <a:sym typeface="Symbol" pitchFamily="18" charset="2"/>
              </a:rPr>
              <a:t>when</a:t>
            </a:r>
            <a:r>
              <a:rPr lang="fr-FR" dirty="0" smtClean="0">
                <a:sym typeface="Symbol" pitchFamily="18" charset="2"/>
              </a:rPr>
              <a:t> T&gt; </a:t>
            </a:r>
            <a:r>
              <a:rPr lang="fr-FR" dirty="0" err="1" smtClean="0">
                <a:sym typeface="Symbol" pitchFamily="18" charset="2"/>
              </a:rPr>
              <a:t>limit</a:t>
            </a:r>
            <a:r>
              <a:rPr lang="fr-FR" dirty="0" smtClean="0">
                <a:sym typeface="Symbol" pitchFamily="18" charset="2"/>
              </a:rPr>
              <a:t> of the value of the t-test: </a:t>
            </a:r>
            <a:r>
              <a:rPr lang="fr-FR" dirty="0" err="1" smtClean="0">
                <a:sym typeface="Symbol" pitchFamily="18" charset="2"/>
              </a:rPr>
              <a:t>there</a:t>
            </a:r>
            <a:r>
              <a:rPr lang="fr-FR" dirty="0" smtClean="0">
                <a:sym typeface="Symbol" pitchFamily="18" charset="2"/>
              </a:rPr>
              <a:t> </a:t>
            </a:r>
            <a:r>
              <a:rPr lang="fr-FR" dirty="0" err="1" smtClean="0">
                <a:sym typeface="Symbol" pitchFamily="18" charset="2"/>
              </a:rPr>
              <a:t>is</a:t>
            </a:r>
            <a:r>
              <a:rPr lang="fr-FR" dirty="0" smtClean="0">
                <a:sym typeface="Symbol" pitchFamily="18" charset="2"/>
              </a:rPr>
              <a:t> a </a:t>
            </a:r>
            <a:r>
              <a:rPr lang="fr-FR" dirty="0" err="1" smtClean="0">
                <a:sym typeface="Symbol" pitchFamily="18" charset="2"/>
              </a:rPr>
              <a:t>relationship</a:t>
            </a:r>
            <a:r>
              <a:rPr lang="fr-FR" dirty="0" smtClean="0">
                <a:sym typeface="Symbol" pitchFamily="18" charset="2"/>
              </a:rPr>
              <a:t> </a:t>
            </a:r>
            <a:r>
              <a:rPr lang="fr-FR" dirty="0" err="1" smtClean="0">
                <a:sym typeface="Symbol" pitchFamily="18" charset="2"/>
              </a:rPr>
              <a:t>between</a:t>
            </a:r>
            <a:r>
              <a:rPr lang="fr-FR" dirty="0" smtClean="0">
                <a:sym typeface="Symbol" pitchFamily="18" charset="2"/>
              </a:rPr>
              <a:t> X and Y</a:t>
            </a:r>
          </a:p>
          <a:p>
            <a:endParaRPr lang="fr-FR" dirty="0">
              <a:sym typeface="Symbol" pitchFamily="18" charset="2"/>
            </a:endParaRPr>
          </a:p>
          <a:p>
            <a:pPr marL="0" indent="0">
              <a:buNone/>
            </a:pPr>
            <a:endParaRPr lang="fr-FR"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172</a:t>
            </a:fld>
            <a:endParaRPr lang="fr-FR"/>
          </a:p>
        </p:txBody>
      </p:sp>
      <p:graphicFrame>
        <p:nvGraphicFramePr>
          <p:cNvPr id="5" name="Objet 4"/>
          <p:cNvGraphicFramePr>
            <a:graphicFrameLocks noGrp="1" noChangeAspect="1"/>
          </p:cNvGraphicFramePr>
          <p:nvPr>
            <p:extLst>
              <p:ext uri="{D42A27DB-BD31-4B8C-83A1-F6EECF244321}">
                <p14:modId xmlns:p14="http://schemas.microsoft.com/office/powerpoint/2010/main" val="3608533554"/>
              </p:ext>
            </p:extLst>
          </p:nvPr>
        </p:nvGraphicFramePr>
        <p:xfrm>
          <a:off x="5004048" y="3620566"/>
          <a:ext cx="1663700" cy="744538"/>
        </p:xfrm>
        <a:graphic>
          <a:graphicData uri="http://schemas.openxmlformats.org/presentationml/2006/ole">
            <mc:AlternateContent xmlns:mc="http://schemas.openxmlformats.org/markup-compatibility/2006">
              <mc:Choice xmlns:v="urn:schemas-microsoft-com:vml" Requires="v">
                <p:oleObj spid="_x0000_s68656" name="Équation" r:id="rId3" imgW="965160" imgH="431640" progId="Equation.3">
                  <p:embed/>
                </p:oleObj>
              </mc:Choice>
              <mc:Fallback>
                <p:oleObj name="Équation" r:id="rId3" imgW="965160" imgH="431640" progId="Equation.3">
                  <p:embed/>
                  <p:pic>
                    <p:nvPicPr>
                      <p:cNvPr id="0" name=""/>
                      <p:cNvPicPr>
                        <a:picLocks noGrp="1" noChangeAspect="1" noChangeArrowheads="1"/>
                      </p:cNvPicPr>
                      <p:nvPr/>
                    </p:nvPicPr>
                    <p:blipFill>
                      <a:blip r:embed="rId4"/>
                      <a:srcRect/>
                      <a:stretch>
                        <a:fillRect/>
                      </a:stretch>
                    </p:blipFill>
                    <p:spPr bwMode="auto">
                      <a:xfrm>
                        <a:off x="5004048" y="3620566"/>
                        <a:ext cx="16637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5470130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Multiple </a:t>
            </a:r>
            <a:r>
              <a:rPr lang="fr-FR" dirty="0" err="1"/>
              <a:t>Regression</a:t>
            </a:r>
            <a:r>
              <a:rPr lang="fr-FR" dirty="0"/>
              <a:t> </a:t>
            </a:r>
            <a:r>
              <a:rPr lang="fr-FR" dirty="0" smtClean="0"/>
              <a:t>Model</a:t>
            </a:r>
            <a:endParaRPr lang="en-GB" dirty="0"/>
          </a:p>
        </p:txBody>
      </p:sp>
      <p:sp>
        <p:nvSpPr>
          <p:cNvPr id="3" name="Espace réservé du contenu 2"/>
          <p:cNvSpPr>
            <a:spLocks noGrp="1"/>
          </p:cNvSpPr>
          <p:nvPr>
            <p:ph idx="1"/>
          </p:nvPr>
        </p:nvSpPr>
        <p:spPr/>
        <p:txBody>
          <a:bodyPr/>
          <a:lstStyle/>
          <a:p>
            <a:endParaRPr lang="fr-FR" dirty="0" smtClean="0"/>
          </a:p>
          <a:p>
            <a:pPr marL="0" indent="0">
              <a:buNone/>
            </a:pPr>
            <a:endParaRPr lang="fr-FR" dirty="0" smtClean="0"/>
          </a:p>
          <a:p>
            <a:r>
              <a:rPr lang="fr-FR" dirty="0" smtClean="0"/>
              <a:t>To </a:t>
            </a:r>
            <a:r>
              <a:rPr lang="fr-FR" dirty="0" err="1" smtClean="0"/>
              <a:t>choose</a:t>
            </a:r>
            <a:r>
              <a:rPr lang="fr-FR" dirty="0" smtClean="0"/>
              <a:t> the best X</a:t>
            </a:r>
            <a:r>
              <a:rPr lang="fr-FR" baseline="-25000" dirty="0" smtClean="0"/>
              <a:t>i</a:t>
            </a:r>
            <a:r>
              <a:rPr lang="fr-FR" dirty="0" smtClean="0"/>
              <a:t> </a:t>
            </a:r>
            <a:r>
              <a:rPr lang="fr-FR" dirty="0" err="1" smtClean="0"/>
              <a:t>which</a:t>
            </a:r>
            <a:r>
              <a:rPr lang="fr-FR" dirty="0" smtClean="0"/>
              <a:t> </a:t>
            </a:r>
            <a:r>
              <a:rPr lang="fr-FR" dirty="0" err="1" smtClean="0"/>
              <a:t>fits</a:t>
            </a:r>
            <a:r>
              <a:rPr lang="fr-FR" dirty="0" smtClean="0"/>
              <a:t> </a:t>
            </a:r>
            <a:r>
              <a:rPr lang="fr-FR" dirty="0" err="1" smtClean="0"/>
              <a:t>better</a:t>
            </a:r>
            <a:r>
              <a:rPr lang="fr-FR" dirty="0" smtClean="0"/>
              <a:t> to Y </a:t>
            </a:r>
            <a:r>
              <a:rPr lang="fr-FR" dirty="0" err="1" smtClean="0"/>
              <a:t>you</a:t>
            </a:r>
            <a:r>
              <a:rPr lang="fr-FR" dirty="0" smtClean="0"/>
              <a:t> </a:t>
            </a:r>
            <a:r>
              <a:rPr lang="fr-FR" dirty="0" err="1" smtClean="0"/>
              <a:t>should</a:t>
            </a:r>
            <a:r>
              <a:rPr lang="fr-FR" dirty="0" smtClean="0"/>
              <a:t> :</a:t>
            </a:r>
          </a:p>
          <a:p>
            <a:endParaRPr lang="fr-FR" dirty="0"/>
          </a:p>
          <a:p>
            <a:pPr marL="731520" lvl="1" indent="-457200">
              <a:buFont typeface="+mj-lt"/>
              <a:buAutoNum type="arabicPeriod"/>
            </a:pPr>
            <a:r>
              <a:rPr lang="fr-FR" sz="2400" dirty="0" smtClean="0"/>
              <a:t>Test the model </a:t>
            </a:r>
            <a:r>
              <a:rPr lang="fr-FR" sz="2400" dirty="0" err="1" smtClean="0"/>
              <a:t>with</a:t>
            </a:r>
            <a:r>
              <a:rPr lang="fr-FR" sz="2400" dirty="0" smtClean="0"/>
              <a:t> all the variables.</a:t>
            </a:r>
          </a:p>
          <a:p>
            <a:pPr marL="731520" lvl="1" indent="-457200">
              <a:buFont typeface="+mj-lt"/>
              <a:buAutoNum type="arabicPeriod"/>
            </a:pPr>
            <a:r>
              <a:rPr lang="fr-FR" sz="2400" dirty="0" err="1" smtClean="0"/>
              <a:t>Eliminate</a:t>
            </a:r>
            <a:r>
              <a:rPr lang="fr-FR" sz="2400" dirty="0" smtClean="0"/>
              <a:t> one </a:t>
            </a:r>
            <a:r>
              <a:rPr lang="fr-FR" sz="2400" dirty="0" err="1" smtClean="0"/>
              <a:t>buy</a:t>
            </a:r>
            <a:r>
              <a:rPr lang="fr-FR" sz="2400" dirty="0" smtClean="0"/>
              <a:t> one the variables </a:t>
            </a:r>
            <a:r>
              <a:rPr lang="fr-FR" sz="2400" dirty="0" err="1" smtClean="0"/>
              <a:t>according</a:t>
            </a:r>
            <a:r>
              <a:rPr lang="fr-FR" sz="2400" dirty="0" smtClean="0"/>
              <a:t> to the </a:t>
            </a:r>
            <a:r>
              <a:rPr lang="fr-FR" sz="2400" dirty="0" err="1" smtClean="0"/>
              <a:t>results</a:t>
            </a:r>
            <a:r>
              <a:rPr lang="fr-FR" sz="2400" dirty="0" smtClean="0"/>
              <a:t> of the Coefficients tests.</a:t>
            </a:r>
            <a:endParaRPr lang="en-GB" sz="2400"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173</a:t>
            </a:fld>
            <a:endParaRPr lang="fr-FR"/>
          </a:p>
        </p:txBody>
      </p:sp>
    </p:spTree>
    <p:extLst>
      <p:ext uri="{BB962C8B-B14F-4D97-AF65-F5344CB8AC3E}">
        <p14:creationId xmlns:p14="http://schemas.microsoft.com/office/powerpoint/2010/main" val="174257704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Multiple </a:t>
            </a:r>
            <a:r>
              <a:rPr lang="fr-FR" dirty="0" err="1" smtClean="0"/>
              <a:t>Regression</a:t>
            </a:r>
            <a:r>
              <a:rPr lang="fr-FR" dirty="0" smtClean="0"/>
              <a:t> Model: </a:t>
            </a:r>
            <a:r>
              <a:rPr lang="fr-FR" dirty="0" err="1" smtClean="0"/>
              <a:t>Study</a:t>
            </a:r>
            <a:r>
              <a:rPr lang="fr-FR" dirty="0" smtClean="0"/>
              <a:t> of the </a:t>
            </a:r>
            <a:r>
              <a:rPr lang="fr-FR" dirty="0" err="1" smtClean="0"/>
              <a:t>Residuals</a:t>
            </a:r>
            <a:r>
              <a:rPr lang="fr-FR" dirty="0" smtClean="0"/>
              <a:t>.</a:t>
            </a:r>
            <a:endParaRPr lang="en-GB" dirty="0"/>
          </a:p>
        </p:txBody>
      </p:sp>
      <p:sp>
        <p:nvSpPr>
          <p:cNvPr id="3" name="Espace réservé du contenu 2"/>
          <p:cNvSpPr>
            <a:spLocks noGrp="1"/>
          </p:cNvSpPr>
          <p:nvPr>
            <p:ph idx="1"/>
          </p:nvPr>
        </p:nvSpPr>
        <p:spPr>
          <a:xfrm>
            <a:off x="457200" y="1600200"/>
            <a:ext cx="4546848" cy="4876800"/>
          </a:xfrm>
        </p:spPr>
        <p:txBody>
          <a:bodyPr/>
          <a:lstStyle/>
          <a:p>
            <a:endParaRPr lang="fr-FR" dirty="0" smtClean="0"/>
          </a:p>
          <a:p>
            <a:r>
              <a:rPr lang="fr-FR" dirty="0" smtClean="0"/>
              <a:t>First </a:t>
            </a:r>
            <a:r>
              <a:rPr lang="fr-FR" dirty="0" err="1" smtClean="0"/>
              <a:t>you</a:t>
            </a:r>
            <a:r>
              <a:rPr lang="fr-FR" dirty="0" smtClean="0"/>
              <a:t> </a:t>
            </a:r>
            <a:r>
              <a:rPr lang="fr-FR" dirty="0" err="1" smtClean="0"/>
              <a:t>should</a:t>
            </a:r>
            <a:r>
              <a:rPr lang="fr-FR" dirty="0" smtClean="0"/>
              <a:t> check if the </a:t>
            </a:r>
            <a:r>
              <a:rPr lang="fr-FR" dirty="0" err="1" smtClean="0"/>
              <a:t>residuals</a:t>
            </a:r>
            <a:r>
              <a:rPr lang="fr-FR" dirty="0" smtClean="0"/>
              <a:t> are </a:t>
            </a:r>
            <a:r>
              <a:rPr lang="fr-FR" dirty="0" err="1" smtClean="0"/>
              <a:t>randomly</a:t>
            </a:r>
            <a:r>
              <a:rPr lang="fr-FR" dirty="0" smtClean="0"/>
              <a:t> </a:t>
            </a:r>
            <a:r>
              <a:rPr lang="fr-FR" dirty="0" err="1" smtClean="0"/>
              <a:t>distributed</a:t>
            </a:r>
            <a:r>
              <a:rPr lang="fr-FR" dirty="0" smtClean="0"/>
              <a:t> </a:t>
            </a:r>
            <a:r>
              <a:rPr lang="fr-FR" dirty="0" err="1" smtClean="0"/>
              <a:t>using</a:t>
            </a:r>
            <a:r>
              <a:rPr lang="fr-FR" dirty="0" smtClean="0"/>
              <a:t> graphs </a:t>
            </a:r>
            <a:r>
              <a:rPr lang="fr-FR" dirty="0" err="1" smtClean="0"/>
              <a:t>such</a:t>
            </a:r>
            <a:r>
              <a:rPr lang="fr-FR" dirty="0" smtClean="0"/>
              <a:t> as </a:t>
            </a:r>
            <a:r>
              <a:rPr lang="fr-FR" dirty="0" err="1" smtClean="0"/>
              <a:t>histograms</a:t>
            </a:r>
            <a:r>
              <a:rPr lang="fr-FR" dirty="0" smtClean="0"/>
              <a:t>, </a:t>
            </a:r>
            <a:r>
              <a:rPr lang="fr-FR" dirty="0" err="1" smtClean="0"/>
              <a:t>scattergrams</a:t>
            </a:r>
            <a:r>
              <a:rPr lang="fr-FR" dirty="0" smtClean="0"/>
              <a:t>, etc.</a:t>
            </a:r>
          </a:p>
          <a:p>
            <a:endParaRPr lang="fr-FR" dirty="0"/>
          </a:p>
          <a:p>
            <a:pPr marL="0" indent="0">
              <a:buNone/>
            </a:pPr>
            <a:r>
              <a:rPr lang="fr-FR" dirty="0" err="1" smtClean="0"/>
              <a:t>Here</a:t>
            </a:r>
            <a:r>
              <a:rPr lang="fr-FR" dirty="0" smtClean="0"/>
              <a:t>, </a:t>
            </a:r>
            <a:r>
              <a:rPr lang="fr-FR" dirty="0" err="1" smtClean="0"/>
              <a:t>we</a:t>
            </a:r>
            <a:r>
              <a:rPr lang="fr-FR" dirty="0" smtClean="0"/>
              <a:t> </a:t>
            </a:r>
            <a:r>
              <a:rPr lang="fr-FR" dirty="0" err="1" smtClean="0"/>
              <a:t>can</a:t>
            </a:r>
            <a:r>
              <a:rPr lang="fr-FR" dirty="0" smtClean="0"/>
              <a:t> </a:t>
            </a:r>
            <a:r>
              <a:rPr lang="fr-FR" dirty="0" err="1" smtClean="0"/>
              <a:t>see</a:t>
            </a:r>
            <a:r>
              <a:rPr lang="fr-FR" dirty="0" smtClean="0"/>
              <a:t> </a:t>
            </a:r>
            <a:r>
              <a:rPr lang="fr-FR" dirty="0" err="1" smtClean="0"/>
              <a:t>that</a:t>
            </a:r>
            <a:r>
              <a:rPr lang="fr-FR" dirty="0" smtClean="0"/>
              <a:t> the </a:t>
            </a:r>
            <a:r>
              <a:rPr lang="fr-FR" dirty="0" err="1" smtClean="0"/>
              <a:t>residuals</a:t>
            </a:r>
            <a:r>
              <a:rPr lang="fr-FR" dirty="0" smtClean="0"/>
              <a:t> are </a:t>
            </a:r>
            <a:r>
              <a:rPr lang="fr-FR" dirty="0" err="1" smtClean="0"/>
              <a:t>randomly</a:t>
            </a:r>
            <a:r>
              <a:rPr lang="fr-FR" dirty="0" smtClean="0"/>
              <a:t> </a:t>
            </a:r>
            <a:r>
              <a:rPr lang="fr-FR" dirty="0" err="1" smtClean="0"/>
              <a:t>distributed</a:t>
            </a:r>
            <a:r>
              <a:rPr lang="fr-FR" dirty="0" smtClean="0"/>
              <a:t>.</a:t>
            </a:r>
          </a:p>
          <a:p>
            <a:endParaRPr lang="fr-FR"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174</a:t>
            </a:fld>
            <a:endParaRPr lang="fr-FR"/>
          </a:p>
        </p:txBody>
      </p:sp>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564904"/>
            <a:ext cx="3838456" cy="2546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369480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Multiple </a:t>
            </a:r>
            <a:r>
              <a:rPr lang="fr-FR" dirty="0" err="1" smtClean="0"/>
              <a:t>Regression</a:t>
            </a:r>
            <a:r>
              <a:rPr lang="fr-FR" dirty="0" smtClean="0"/>
              <a:t> </a:t>
            </a:r>
            <a:r>
              <a:rPr lang="fr-FR" dirty="0" smtClean="0"/>
              <a:t>Model: </a:t>
            </a:r>
            <a:r>
              <a:rPr lang="fr-FR" dirty="0" err="1" smtClean="0"/>
              <a:t>Study</a:t>
            </a:r>
            <a:r>
              <a:rPr lang="fr-FR" dirty="0" smtClean="0"/>
              <a:t> of the </a:t>
            </a:r>
            <a:r>
              <a:rPr lang="fr-FR" dirty="0" err="1" smtClean="0"/>
              <a:t>Residuals</a:t>
            </a:r>
            <a:endParaRPr lang="en-GB" dirty="0"/>
          </a:p>
        </p:txBody>
      </p:sp>
      <p:sp>
        <p:nvSpPr>
          <p:cNvPr id="3" name="Espace réservé du contenu 2"/>
          <p:cNvSpPr>
            <a:spLocks noGrp="1"/>
          </p:cNvSpPr>
          <p:nvPr>
            <p:ph idx="1"/>
          </p:nvPr>
        </p:nvSpPr>
        <p:spPr>
          <a:xfrm>
            <a:off x="457200" y="1600200"/>
            <a:ext cx="8363272" cy="4876800"/>
          </a:xfrm>
        </p:spPr>
        <p:txBody>
          <a:bodyPr/>
          <a:lstStyle/>
          <a:p>
            <a:r>
              <a:rPr lang="fr-FR" dirty="0" smtClean="0"/>
              <a:t>First </a:t>
            </a:r>
            <a:r>
              <a:rPr lang="fr-FR" dirty="0" err="1" smtClean="0"/>
              <a:t>you</a:t>
            </a:r>
            <a:r>
              <a:rPr lang="fr-FR" dirty="0" smtClean="0"/>
              <a:t> </a:t>
            </a:r>
            <a:r>
              <a:rPr lang="fr-FR" dirty="0" err="1" smtClean="0"/>
              <a:t>should</a:t>
            </a:r>
            <a:r>
              <a:rPr lang="fr-FR" dirty="0" smtClean="0"/>
              <a:t> </a:t>
            </a:r>
            <a:r>
              <a:rPr lang="fr-FR" dirty="0" err="1" smtClean="0"/>
              <a:t>calculate</a:t>
            </a:r>
            <a:r>
              <a:rPr lang="fr-FR" dirty="0" smtClean="0"/>
              <a:t> the </a:t>
            </a:r>
            <a:r>
              <a:rPr lang="fr-FR" dirty="0" err="1" smtClean="0"/>
              <a:t>correlation</a:t>
            </a:r>
            <a:r>
              <a:rPr lang="fr-FR" dirty="0" smtClean="0"/>
              <a:t> </a:t>
            </a:r>
            <a:r>
              <a:rPr lang="fr-FR" dirty="0" err="1" smtClean="0"/>
              <a:t>between</a:t>
            </a:r>
            <a:r>
              <a:rPr lang="fr-FR" dirty="0" smtClean="0"/>
              <a:t> the </a:t>
            </a:r>
            <a:r>
              <a:rPr lang="fr-FR" dirty="0" err="1" smtClean="0"/>
              <a:t>two</a:t>
            </a:r>
            <a:r>
              <a:rPr lang="fr-FR" dirty="0" smtClean="0"/>
              <a:t> variables</a:t>
            </a:r>
          </a:p>
          <a:p>
            <a:endParaRPr lang="fr-FR" dirty="0" smtClean="0">
              <a:sym typeface="Symbol" pitchFamily="18" charset="2"/>
            </a:endParaRPr>
          </a:p>
          <a:p>
            <a:endParaRPr lang="fr-FR" dirty="0">
              <a:sym typeface="Symbol" pitchFamily="18" charset="2"/>
            </a:endParaRPr>
          </a:p>
          <a:p>
            <a:endParaRPr lang="fr-FR" dirty="0" smtClean="0">
              <a:sym typeface="Symbol" pitchFamily="18" charset="2"/>
            </a:endParaRPr>
          </a:p>
          <a:p>
            <a:endParaRPr lang="fr-FR" dirty="0">
              <a:sym typeface="Symbol" pitchFamily="18" charset="2"/>
            </a:endParaRPr>
          </a:p>
          <a:p>
            <a:endParaRPr lang="fr-FR" dirty="0">
              <a:sym typeface="Symbol" pitchFamily="18" charset="2"/>
            </a:endParaRPr>
          </a:p>
          <a:p>
            <a:r>
              <a:rPr lang="fr-FR" dirty="0">
                <a:sym typeface="Symbol" pitchFamily="18" charset="2"/>
              </a:rPr>
              <a:t></a:t>
            </a:r>
            <a:r>
              <a:rPr lang="fr-FR" dirty="0"/>
              <a:t>r(</a:t>
            </a:r>
            <a:r>
              <a:rPr lang="fr-FR" dirty="0" err="1"/>
              <a:t>x;y</a:t>
            </a:r>
            <a:r>
              <a:rPr lang="fr-FR" dirty="0"/>
              <a:t>)</a:t>
            </a:r>
            <a:r>
              <a:rPr lang="fr-FR" dirty="0">
                <a:sym typeface="Symbol" pitchFamily="18" charset="2"/>
              </a:rPr>
              <a:t></a:t>
            </a:r>
            <a:r>
              <a:rPr lang="fr-FR" dirty="0"/>
              <a:t> = 1 </a:t>
            </a:r>
            <a:r>
              <a:rPr lang="fr-FR" dirty="0" smtClean="0"/>
              <a:t>: </a:t>
            </a:r>
            <a:r>
              <a:rPr lang="fr-FR" dirty="0"/>
              <a:t>T</a:t>
            </a:r>
            <a:r>
              <a:rPr lang="fr-FR" dirty="0" smtClean="0"/>
              <a:t>here </a:t>
            </a:r>
            <a:r>
              <a:rPr lang="fr-FR" dirty="0" err="1" smtClean="0"/>
              <a:t>is</a:t>
            </a:r>
            <a:r>
              <a:rPr lang="fr-FR" dirty="0" smtClean="0"/>
              <a:t> a </a:t>
            </a:r>
            <a:r>
              <a:rPr lang="fr-FR" dirty="0" err="1" smtClean="0"/>
              <a:t>perfect</a:t>
            </a:r>
            <a:r>
              <a:rPr lang="fr-FR" dirty="0" smtClean="0"/>
              <a:t> </a:t>
            </a:r>
            <a:r>
              <a:rPr lang="fr-FR" dirty="0" err="1" smtClean="0"/>
              <a:t>relationship</a:t>
            </a:r>
            <a:r>
              <a:rPr lang="fr-FR" dirty="0" smtClean="0"/>
              <a:t> </a:t>
            </a:r>
            <a:r>
              <a:rPr lang="fr-FR" dirty="0" err="1" smtClean="0"/>
              <a:t>between</a:t>
            </a:r>
            <a:r>
              <a:rPr lang="fr-FR" dirty="0" smtClean="0"/>
              <a:t> X and Y</a:t>
            </a:r>
            <a:endParaRPr lang="fr-FR" dirty="0"/>
          </a:p>
          <a:p>
            <a:r>
              <a:rPr lang="fr-FR" dirty="0"/>
              <a:t>r(</a:t>
            </a:r>
            <a:r>
              <a:rPr lang="fr-FR" dirty="0" err="1"/>
              <a:t>x;y</a:t>
            </a:r>
            <a:r>
              <a:rPr lang="fr-FR" dirty="0"/>
              <a:t>) = 0 </a:t>
            </a:r>
            <a:r>
              <a:rPr lang="fr-FR" dirty="0" smtClean="0"/>
              <a:t>: There </a:t>
            </a:r>
            <a:r>
              <a:rPr lang="fr-FR" dirty="0" err="1" smtClean="0"/>
              <a:t>is</a:t>
            </a:r>
            <a:r>
              <a:rPr lang="fr-FR" dirty="0" smtClean="0"/>
              <a:t> no </a:t>
            </a:r>
            <a:r>
              <a:rPr lang="fr-FR" dirty="0" err="1" smtClean="0"/>
              <a:t>relationship</a:t>
            </a:r>
            <a:r>
              <a:rPr lang="fr-FR" dirty="0" smtClean="0"/>
              <a:t> </a:t>
            </a:r>
            <a:r>
              <a:rPr lang="fr-FR" dirty="0" err="1" smtClean="0"/>
              <a:t>between</a:t>
            </a:r>
            <a:r>
              <a:rPr lang="fr-FR" dirty="0" smtClean="0"/>
              <a:t> X and Y</a:t>
            </a:r>
            <a:endParaRPr lang="fr-FR" dirty="0"/>
          </a:p>
          <a:p>
            <a:r>
              <a:rPr lang="fr-FR" dirty="0" smtClean="0">
                <a:sym typeface="Symbol" pitchFamily="18" charset="2"/>
              </a:rPr>
              <a:t>If </a:t>
            </a:r>
            <a:r>
              <a:rPr lang="fr-FR" dirty="0"/>
              <a:t>r(</a:t>
            </a:r>
            <a:r>
              <a:rPr lang="fr-FR" dirty="0" err="1"/>
              <a:t>x;y</a:t>
            </a:r>
            <a:r>
              <a:rPr lang="fr-FR" dirty="0"/>
              <a:t>) </a:t>
            </a:r>
            <a:r>
              <a:rPr lang="fr-FR" dirty="0" err="1" smtClean="0"/>
              <a:t>is</a:t>
            </a:r>
            <a:r>
              <a:rPr lang="fr-FR" dirty="0" smtClean="0"/>
              <a:t> </a:t>
            </a:r>
            <a:r>
              <a:rPr lang="fr-FR" dirty="0" err="1" smtClean="0"/>
              <a:t>negative</a:t>
            </a:r>
            <a:r>
              <a:rPr lang="fr-FR" dirty="0" smtClean="0"/>
              <a:t> or positive </a:t>
            </a:r>
            <a:r>
              <a:rPr lang="fr-FR" dirty="0" err="1" smtClean="0"/>
              <a:t>that</a:t>
            </a:r>
            <a:r>
              <a:rPr lang="fr-FR" dirty="0" smtClean="0"/>
              <a:t> show us the </a:t>
            </a:r>
            <a:r>
              <a:rPr lang="fr-FR" dirty="0" err="1" smtClean="0"/>
              <a:t>slope</a:t>
            </a:r>
            <a:r>
              <a:rPr lang="fr-FR" dirty="0" smtClean="0"/>
              <a:t> of the </a:t>
            </a:r>
            <a:r>
              <a:rPr lang="fr-FR" dirty="0" err="1" smtClean="0"/>
              <a:t>relationship</a:t>
            </a:r>
            <a:endParaRPr lang="fr-FR" dirty="0" smtClean="0">
              <a:sym typeface="Symbol" pitchFamily="18" charset="2"/>
            </a:endParaRPr>
          </a:p>
          <a:p>
            <a:endParaRPr lang="fr-FR" dirty="0">
              <a:sym typeface="Symbol" pitchFamily="18" charset="2"/>
            </a:endParaRPr>
          </a:p>
          <a:p>
            <a:pPr marL="0" indent="0">
              <a:buNone/>
            </a:pPr>
            <a:endParaRPr lang="fr-FR"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175</a:t>
            </a:fld>
            <a:endParaRPr lang="fr-FR"/>
          </a:p>
        </p:txBody>
      </p:sp>
      <p:graphicFrame>
        <p:nvGraphicFramePr>
          <p:cNvPr id="5" name="Objet 4"/>
          <p:cNvGraphicFramePr>
            <a:graphicFrameLocks noGrp="1" noChangeAspect="1"/>
          </p:cNvGraphicFramePr>
          <p:nvPr>
            <p:extLst>
              <p:ext uri="{D42A27DB-BD31-4B8C-83A1-F6EECF244321}">
                <p14:modId xmlns:p14="http://schemas.microsoft.com/office/powerpoint/2010/main" val="3850099701"/>
              </p:ext>
            </p:extLst>
          </p:nvPr>
        </p:nvGraphicFramePr>
        <p:xfrm>
          <a:off x="2051720" y="2564904"/>
          <a:ext cx="3810000" cy="1349375"/>
        </p:xfrm>
        <a:graphic>
          <a:graphicData uri="http://schemas.openxmlformats.org/presentationml/2006/ole">
            <mc:AlternateContent xmlns:mc="http://schemas.openxmlformats.org/markup-compatibility/2006">
              <mc:Choice xmlns:v="urn:schemas-microsoft-com:vml" Requires="v">
                <p:oleObj spid="_x0000_s70702" name="Equation" r:id="rId3" imgW="1218671" imgH="431613" progId="Equation.3">
                  <p:embed/>
                </p:oleObj>
              </mc:Choice>
              <mc:Fallback>
                <p:oleObj name="Equation" r:id="rId3" imgW="1218671" imgH="431613"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564904"/>
                        <a:ext cx="381000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5234478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Multiple </a:t>
            </a:r>
            <a:r>
              <a:rPr lang="fr-FR" dirty="0" err="1" smtClean="0"/>
              <a:t>Regression</a:t>
            </a:r>
            <a:r>
              <a:rPr lang="fr-FR" dirty="0" smtClean="0"/>
              <a:t> </a:t>
            </a:r>
            <a:r>
              <a:rPr lang="fr-FR" dirty="0" smtClean="0"/>
              <a:t>Model: </a:t>
            </a:r>
            <a:r>
              <a:rPr lang="fr-FR" dirty="0" smtClean="0"/>
              <a:t>R² the coefficient of </a:t>
            </a:r>
            <a:r>
              <a:rPr lang="fr-FR" dirty="0" err="1" smtClean="0"/>
              <a:t>determination</a:t>
            </a:r>
            <a:endParaRPr lang="en-GB" dirty="0"/>
          </a:p>
        </p:txBody>
      </p:sp>
      <p:sp>
        <p:nvSpPr>
          <p:cNvPr id="3" name="Espace réservé du contenu 2"/>
          <p:cNvSpPr>
            <a:spLocks noGrp="1"/>
          </p:cNvSpPr>
          <p:nvPr>
            <p:ph idx="1"/>
          </p:nvPr>
        </p:nvSpPr>
        <p:spPr/>
        <p:txBody>
          <a:bodyPr>
            <a:normAutofit lnSpcReduction="10000"/>
          </a:bodyPr>
          <a:lstStyle/>
          <a:p>
            <a:r>
              <a:rPr lang="en-GB" dirty="0"/>
              <a:t>We define </a:t>
            </a:r>
            <a:r>
              <a:rPr lang="en-GB" dirty="0" smtClean="0"/>
              <a:t>R² / R-Squared or (explained variation)</a:t>
            </a:r>
          </a:p>
          <a:p>
            <a:endParaRPr lang="en-GB" dirty="0" smtClean="0"/>
          </a:p>
          <a:p>
            <a:endParaRPr lang="fr-FR" dirty="0" smtClean="0"/>
          </a:p>
          <a:p>
            <a:endParaRPr lang="fr-FR" dirty="0"/>
          </a:p>
          <a:p>
            <a:endParaRPr lang="fr-FR" dirty="0" smtClean="0"/>
          </a:p>
          <a:p>
            <a:endParaRPr lang="fr-FR" dirty="0"/>
          </a:p>
          <a:p>
            <a:r>
              <a:rPr lang="fr-FR" dirty="0" smtClean="0"/>
              <a:t>R² </a:t>
            </a:r>
            <a:r>
              <a:rPr lang="fr-FR" dirty="0" err="1" smtClean="0"/>
              <a:t>belongs</a:t>
            </a:r>
            <a:r>
              <a:rPr lang="fr-FR" dirty="0" smtClean="0"/>
              <a:t> to  [0;1] </a:t>
            </a:r>
          </a:p>
          <a:p>
            <a:r>
              <a:rPr lang="fr-FR" dirty="0" smtClean="0"/>
              <a:t>R² = 1 : </a:t>
            </a:r>
            <a:r>
              <a:rPr lang="fr-FR" dirty="0" err="1" smtClean="0"/>
              <a:t>perfect</a:t>
            </a:r>
            <a:r>
              <a:rPr lang="fr-FR" dirty="0" smtClean="0"/>
              <a:t> </a:t>
            </a:r>
            <a:r>
              <a:rPr lang="fr-FR" dirty="0" err="1" smtClean="0"/>
              <a:t>relationship</a:t>
            </a:r>
            <a:r>
              <a:rPr lang="fr-FR" dirty="0" smtClean="0"/>
              <a:t> </a:t>
            </a:r>
            <a:r>
              <a:rPr lang="fr-FR" dirty="0" err="1" smtClean="0"/>
              <a:t>between</a:t>
            </a:r>
            <a:r>
              <a:rPr lang="fr-FR" dirty="0" smtClean="0"/>
              <a:t> X and Y</a:t>
            </a:r>
          </a:p>
          <a:p>
            <a:r>
              <a:rPr lang="fr-FR" dirty="0" smtClean="0"/>
              <a:t>R² = 0 : no </a:t>
            </a:r>
            <a:r>
              <a:rPr lang="fr-FR" dirty="0" err="1" smtClean="0"/>
              <a:t>relationship</a:t>
            </a:r>
            <a:r>
              <a:rPr lang="fr-FR" dirty="0" smtClean="0"/>
              <a:t> </a:t>
            </a:r>
            <a:r>
              <a:rPr lang="fr-FR" dirty="0" err="1"/>
              <a:t>between</a:t>
            </a:r>
            <a:r>
              <a:rPr lang="fr-FR" dirty="0"/>
              <a:t> X and Y</a:t>
            </a:r>
            <a:endParaRPr lang="en-GB" dirty="0"/>
          </a:p>
          <a:p>
            <a:pPr marL="0" indent="0">
              <a:buNone/>
            </a:pPr>
            <a:endParaRPr lang="fr-FR" dirty="0" smtClean="0"/>
          </a:p>
          <a:p>
            <a:pPr marL="0" indent="0">
              <a:buNone/>
            </a:pPr>
            <a:r>
              <a:rPr lang="fr-FR" dirty="0" smtClean="0"/>
              <a:t>You </a:t>
            </a:r>
            <a:r>
              <a:rPr lang="fr-FR" dirty="0" err="1" smtClean="0"/>
              <a:t>can</a:t>
            </a:r>
            <a:r>
              <a:rPr lang="fr-FR" dirty="0" smtClean="0"/>
              <a:t> </a:t>
            </a:r>
            <a:r>
              <a:rPr lang="fr-FR" dirty="0" err="1" smtClean="0"/>
              <a:t>interpret</a:t>
            </a:r>
            <a:r>
              <a:rPr lang="fr-FR" dirty="0" smtClean="0"/>
              <a:t> the R² as : x% of the variation of Y are </a:t>
            </a:r>
            <a:r>
              <a:rPr lang="fr-FR" dirty="0" err="1" smtClean="0"/>
              <a:t>explained</a:t>
            </a:r>
            <a:r>
              <a:rPr lang="fr-FR" dirty="0" smtClean="0"/>
              <a:t> by the model.</a:t>
            </a:r>
            <a:endParaRPr lang="fr-FR"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176</a:t>
            </a:fld>
            <a:endParaRPr lang="fr-FR"/>
          </a:p>
        </p:txBody>
      </p:sp>
      <p:graphicFrame>
        <p:nvGraphicFramePr>
          <p:cNvPr id="6" name="Objet 5"/>
          <p:cNvGraphicFramePr>
            <a:graphicFrameLocks noChangeAspect="1"/>
          </p:cNvGraphicFramePr>
          <p:nvPr>
            <p:extLst>
              <p:ext uri="{D42A27DB-BD31-4B8C-83A1-F6EECF244321}">
                <p14:modId xmlns:p14="http://schemas.microsoft.com/office/powerpoint/2010/main" val="1146936156"/>
              </p:ext>
            </p:extLst>
          </p:nvPr>
        </p:nvGraphicFramePr>
        <p:xfrm>
          <a:off x="1350963" y="2420938"/>
          <a:ext cx="5649912" cy="889000"/>
        </p:xfrm>
        <a:graphic>
          <a:graphicData uri="http://schemas.openxmlformats.org/presentationml/2006/ole">
            <mc:AlternateContent xmlns:mc="http://schemas.openxmlformats.org/markup-compatibility/2006">
              <mc:Choice xmlns:v="urn:schemas-microsoft-com:vml" Requires="v">
                <p:oleObj spid="_x0000_s71727" name="Équation" r:id="rId3" imgW="2781000" imgH="457200" progId="Equation.3">
                  <p:embed/>
                </p:oleObj>
              </mc:Choice>
              <mc:Fallback>
                <p:oleObj name="Équation" r:id="rId3" imgW="2781000" imgH="457200" progId="Equation.3">
                  <p:embed/>
                  <p:pic>
                    <p:nvPicPr>
                      <p:cNvPr id="0" name=""/>
                      <p:cNvPicPr>
                        <a:picLocks noChangeAspect="1" noChangeArrowheads="1"/>
                      </p:cNvPicPr>
                      <p:nvPr/>
                    </p:nvPicPr>
                    <p:blipFill>
                      <a:blip r:embed="rId4"/>
                      <a:srcRect/>
                      <a:stretch>
                        <a:fillRect/>
                      </a:stretch>
                    </p:blipFill>
                    <p:spPr bwMode="auto">
                      <a:xfrm>
                        <a:off x="1350963" y="2420938"/>
                        <a:ext cx="5649912" cy="889000"/>
                      </a:xfrm>
                      <a:prstGeom prst="rect">
                        <a:avLst/>
                      </a:prstGeom>
                      <a:noFill/>
                      <a:ln w="9525">
                        <a:solidFill>
                          <a:schemeClr val="bg1"/>
                        </a:solidFill>
                        <a:miter lim="800000"/>
                        <a:headEnd/>
                        <a:tailEnd/>
                      </a:ln>
                    </p:spPr>
                  </p:pic>
                </p:oleObj>
              </mc:Fallback>
            </mc:AlternateContent>
          </a:graphicData>
        </a:graphic>
      </p:graphicFrame>
    </p:spTree>
    <p:extLst>
      <p:ext uri="{BB962C8B-B14F-4D97-AF65-F5344CB8AC3E}">
        <p14:creationId xmlns:p14="http://schemas.microsoft.com/office/powerpoint/2010/main" val="416815490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Multiple </a:t>
            </a:r>
            <a:r>
              <a:rPr lang="fr-FR" dirty="0" err="1" smtClean="0"/>
              <a:t>Regression</a:t>
            </a:r>
            <a:r>
              <a:rPr lang="fr-FR" dirty="0" smtClean="0"/>
              <a:t>: </a:t>
            </a:r>
            <a:r>
              <a:rPr lang="fr-FR" dirty="0" err="1" smtClean="0"/>
              <a:t>Example</a:t>
            </a:r>
            <a:r>
              <a:rPr lang="fr-FR" dirty="0" smtClean="0"/>
              <a:t> (1/6)</a:t>
            </a:r>
            <a:endParaRPr lang="en-GB" dirty="0"/>
          </a:p>
        </p:txBody>
      </p:sp>
      <p:sp>
        <p:nvSpPr>
          <p:cNvPr id="3" name="Espace réservé du contenu 2"/>
          <p:cNvSpPr>
            <a:spLocks noGrp="1"/>
          </p:cNvSpPr>
          <p:nvPr>
            <p:ph sz="half" idx="1"/>
          </p:nvPr>
        </p:nvSpPr>
        <p:spPr>
          <a:xfrm>
            <a:off x="457200" y="1673352"/>
            <a:ext cx="8147248" cy="4718304"/>
          </a:xfrm>
        </p:spPr>
        <p:txBody>
          <a:bodyPr>
            <a:normAutofit/>
          </a:bodyPr>
          <a:lstStyle/>
          <a:p>
            <a:pPr algn="just"/>
            <a:r>
              <a:rPr lang="fr-FR" sz="2200" dirty="0" smtClean="0"/>
              <a:t>On </a:t>
            </a:r>
            <a:r>
              <a:rPr lang="fr-FR" sz="2200" dirty="0" err="1" smtClean="0"/>
              <a:t>this</a:t>
            </a:r>
            <a:r>
              <a:rPr lang="fr-FR" sz="2200" dirty="0" smtClean="0"/>
              <a:t> </a:t>
            </a:r>
            <a:r>
              <a:rPr lang="fr-FR" sz="2200" dirty="0" err="1" smtClean="0"/>
              <a:t>example</a:t>
            </a:r>
            <a:r>
              <a:rPr lang="fr-FR" sz="2200" dirty="0" smtClean="0"/>
              <a:t> </a:t>
            </a:r>
            <a:r>
              <a:rPr lang="fr-FR" sz="2200" dirty="0" err="1" smtClean="0"/>
              <a:t>we</a:t>
            </a:r>
            <a:r>
              <a:rPr lang="fr-FR" sz="2200" dirty="0" smtClean="0"/>
              <a:t> </a:t>
            </a:r>
            <a:r>
              <a:rPr lang="fr-FR" sz="2200" dirty="0" err="1" smtClean="0"/>
              <a:t>want</a:t>
            </a:r>
            <a:r>
              <a:rPr lang="fr-FR" sz="2200" dirty="0" smtClean="0"/>
              <a:t> to </a:t>
            </a:r>
            <a:r>
              <a:rPr lang="fr-FR" sz="2200" dirty="0" err="1" smtClean="0"/>
              <a:t>understand</a:t>
            </a:r>
            <a:r>
              <a:rPr lang="fr-FR" sz="2200" dirty="0" smtClean="0"/>
              <a:t> the </a:t>
            </a:r>
            <a:r>
              <a:rPr lang="fr-FR" sz="2200" dirty="0" err="1" smtClean="0"/>
              <a:t>relationship</a:t>
            </a:r>
            <a:r>
              <a:rPr lang="fr-FR" sz="2200" dirty="0" smtClean="0"/>
              <a:t> </a:t>
            </a:r>
            <a:r>
              <a:rPr lang="fr-FR" sz="2200" dirty="0" err="1" smtClean="0"/>
              <a:t>between</a:t>
            </a:r>
            <a:r>
              <a:rPr lang="fr-FR" sz="2200" dirty="0" smtClean="0"/>
              <a:t> the </a:t>
            </a:r>
            <a:r>
              <a:rPr lang="fr-FR" sz="2200" dirty="0" err="1" smtClean="0"/>
              <a:t>number</a:t>
            </a:r>
            <a:r>
              <a:rPr lang="fr-FR" sz="2200" dirty="0" smtClean="0"/>
              <a:t> of </a:t>
            </a:r>
            <a:r>
              <a:rPr lang="fr-FR" sz="2200" dirty="0" err="1" smtClean="0"/>
              <a:t>companies</a:t>
            </a:r>
            <a:r>
              <a:rPr lang="fr-FR" sz="2200" dirty="0" smtClean="0"/>
              <a:t>, the turnover and the </a:t>
            </a:r>
            <a:r>
              <a:rPr lang="fr-FR" sz="2200" dirty="0" err="1" smtClean="0"/>
              <a:t>gross</a:t>
            </a:r>
            <a:r>
              <a:rPr lang="fr-FR" sz="2200" dirty="0" smtClean="0"/>
              <a:t> direct premium </a:t>
            </a:r>
            <a:r>
              <a:rPr lang="fr-FR" sz="2200" dirty="0" err="1" smtClean="0"/>
              <a:t>writtens</a:t>
            </a:r>
            <a:r>
              <a:rPr lang="fr-FR" sz="2200" dirty="0" smtClean="0"/>
              <a:t> in the </a:t>
            </a:r>
            <a:r>
              <a:rPr lang="fr-FR" sz="2200" dirty="0" err="1" smtClean="0"/>
              <a:t>financial</a:t>
            </a:r>
            <a:r>
              <a:rPr lang="fr-FR" sz="2200" dirty="0" smtClean="0"/>
              <a:t> </a:t>
            </a:r>
            <a:r>
              <a:rPr lang="fr-FR" sz="2200" dirty="0" err="1" smtClean="0"/>
              <a:t>sector</a:t>
            </a:r>
            <a:r>
              <a:rPr lang="fr-FR" sz="2200" dirty="0" smtClean="0"/>
              <a:t>.</a:t>
            </a:r>
          </a:p>
          <a:p>
            <a:pPr algn="just"/>
            <a:endParaRPr lang="fr-FR" sz="2200" dirty="0" smtClean="0"/>
          </a:p>
          <a:p>
            <a:pPr algn="just"/>
            <a:r>
              <a:rPr lang="fr-FR" sz="2200" dirty="0" smtClean="0"/>
              <a:t>To do </a:t>
            </a:r>
            <a:r>
              <a:rPr lang="fr-FR" sz="2200" dirty="0" err="1" smtClean="0"/>
              <a:t>so</a:t>
            </a:r>
            <a:r>
              <a:rPr lang="fr-FR" sz="2200" dirty="0" smtClean="0"/>
              <a:t>, </a:t>
            </a:r>
            <a:r>
              <a:rPr lang="fr-FR" sz="2200" dirty="0" err="1" smtClean="0"/>
              <a:t>here</a:t>
            </a:r>
            <a:r>
              <a:rPr lang="fr-FR" sz="2200" dirty="0" smtClean="0"/>
              <a:t> </a:t>
            </a:r>
          </a:p>
          <a:p>
            <a:pPr lvl="1" algn="just"/>
            <a:r>
              <a:rPr lang="fr-FR" sz="1800" dirty="0" smtClean="0"/>
              <a:t>X</a:t>
            </a:r>
            <a:r>
              <a:rPr lang="fr-FR" sz="1800" baseline="-25000" dirty="0" smtClean="0"/>
              <a:t>2</a:t>
            </a:r>
            <a:r>
              <a:rPr lang="fr-FR" sz="1800" dirty="0" smtClean="0"/>
              <a:t> </a:t>
            </a:r>
            <a:r>
              <a:rPr lang="fr-FR" sz="1800" dirty="0" err="1" smtClean="0"/>
              <a:t>is</a:t>
            </a:r>
            <a:r>
              <a:rPr lang="fr-FR" sz="1800" dirty="0" smtClean="0"/>
              <a:t> the </a:t>
            </a:r>
            <a:r>
              <a:rPr lang="fr-FR" sz="1800" dirty="0" err="1" smtClean="0"/>
              <a:t>gross</a:t>
            </a:r>
            <a:r>
              <a:rPr lang="fr-FR" sz="1800" dirty="0" smtClean="0"/>
              <a:t> direct premium </a:t>
            </a:r>
            <a:r>
              <a:rPr lang="fr-FR" sz="1800" dirty="0" err="1" smtClean="0"/>
              <a:t>writtens</a:t>
            </a:r>
            <a:endParaRPr lang="fr-FR" sz="1800" dirty="0" smtClean="0"/>
          </a:p>
          <a:p>
            <a:pPr lvl="1" algn="just"/>
            <a:r>
              <a:rPr lang="fr-FR" sz="1800" dirty="0" smtClean="0"/>
              <a:t>X</a:t>
            </a:r>
            <a:r>
              <a:rPr lang="fr-FR" sz="1800" baseline="-25000" dirty="0" smtClean="0"/>
              <a:t>1</a:t>
            </a:r>
            <a:r>
              <a:rPr lang="fr-FR" sz="1800" dirty="0" smtClean="0"/>
              <a:t> </a:t>
            </a:r>
            <a:r>
              <a:rPr lang="fr-FR" sz="1800" dirty="0" err="1" smtClean="0"/>
              <a:t>is</a:t>
            </a:r>
            <a:r>
              <a:rPr lang="fr-FR" sz="1800" dirty="0" smtClean="0"/>
              <a:t> the </a:t>
            </a:r>
            <a:r>
              <a:rPr lang="fr-FR" sz="1800" dirty="0" err="1" smtClean="0"/>
              <a:t>number</a:t>
            </a:r>
            <a:r>
              <a:rPr lang="fr-FR" sz="1800" dirty="0" smtClean="0"/>
              <a:t> of </a:t>
            </a:r>
            <a:r>
              <a:rPr lang="fr-FR" sz="1800" dirty="0" err="1" smtClean="0"/>
              <a:t>companies</a:t>
            </a:r>
            <a:r>
              <a:rPr lang="fr-FR" sz="1800" dirty="0"/>
              <a:t> </a:t>
            </a:r>
            <a:r>
              <a:rPr lang="fr-FR" sz="1800" dirty="0" smtClean="0"/>
              <a:t>(the </a:t>
            </a:r>
            <a:r>
              <a:rPr lang="fr-FR" sz="1800" dirty="0" err="1"/>
              <a:t>independent</a:t>
            </a:r>
            <a:r>
              <a:rPr lang="fr-FR" sz="1800" dirty="0"/>
              <a:t> </a:t>
            </a:r>
            <a:r>
              <a:rPr lang="fr-FR" sz="1800" dirty="0" smtClean="0"/>
              <a:t>variable) </a:t>
            </a:r>
            <a:endParaRPr lang="fr-FR" sz="1800" dirty="0" smtClean="0"/>
          </a:p>
          <a:p>
            <a:pPr lvl="1" algn="just"/>
            <a:r>
              <a:rPr lang="fr-FR" sz="1800" dirty="0" smtClean="0"/>
              <a:t>Y </a:t>
            </a:r>
            <a:r>
              <a:rPr lang="fr-FR" sz="1800" dirty="0" err="1" smtClean="0"/>
              <a:t>is</a:t>
            </a:r>
            <a:r>
              <a:rPr lang="fr-FR" sz="1800" dirty="0" smtClean="0"/>
              <a:t> the turnover(</a:t>
            </a:r>
            <a:r>
              <a:rPr lang="fr-FR" sz="1800" dirty="0" err="1" smtClean="0"/>
              <a:t>dependent</a:t>
            </a:r>
            <a:r>
              <a:rPr lang="fr-FR" sz="1800" dirty="0" smtClean="0"/>
              <a:t> variable)</a:t>
            </a:r>
          </a:p>
          <a:p>
            <a:pPr lvl="1" algn="just"/>
            <a:endParaRPr lang="fr-FR" sz="1800" dirty="0"/>
          </a:p>
          <a:p>
            <a:pPr lvl="1" algn="just"/>
            <a:endParaRPr lang="fr-FR" sz="1800" dirty="0" smtClean="0"/>
          </a:p>
          <a:p>
            <a:pPr lvl="1"/>
            <a:endParaRPr lang="fr-FR" dirty="0" smtClean="0"/>
          </a:p>
          <a:p>
            <a:endParaRPr lang="fr-FR" dirty="0" smtClean="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177</a:t>
            </a:fld>
            <a:endParaRPr lang="fr-FR"/>
          </a:p>
        </p:txBody>
      </p:sp>
      <p:graphicFrame>
        <p:nvGraphicFramePr>
          <p:cNvPr id="7" name="Objet 6"/>
          <p:cNvGraphicFramePr>
            <a:graphicFrameLocks noChangeAspect="1"/>
          </p:cNvGraphicFramePr>
          <p:nvPr>
            <p:extLst>
              <p:ext uri="{D42A27DB-BD31-4B8C-83A1-F6EECF244321}">
                <p14:modId xmlns:p14="http://schemas.microsoft.com/office/powerpoint/2010/main" val="3160620634"/>
              </p:ext>
            </p:extLst>
          </p:nvPr>
        </p:nvGraphicFramePr>
        <p:xfrm>
          <a:off x="3036888" y="5140325"/>
          <a:ext cx="2528887" cy="346075"/>
        </p:xfrm>
        <a:graphic>
          <a:graphicData uri="http://schemas.openxmlformats.org/presentationml/2006/ole">
            <mc:AlternateContent xmlns:mc="http://schemas.openxmlformats.org/markup-compatibility/2006">
              <mc:Choice xmlns:v="urn:schemas-microsoft-com:vml" Requires="v">
                <p:oleObj spid="_x0000_s85027" name="Équation" r:id="rId4" imgW="1244520" imgH="177480" progId="Equation.3">
                  <p:embed/>
                </p:oleObj>
              </mc:Choice>
              <mc:Fallback>
                <p:oleObj name="Équation" r:id="rId4" imgW="1244520" imgH="177480" progId="Equation.3">
                  <p:embed/>
                  <p:pic>
                    <p:nvPicPr>
                      <p:cNvPr id="0" name="Objet 5"/>
                      <p:cNvPicPr>
                        <a:picLocks noChangeAspect="1" noChangeArrowheads="1"/>
                      </p:cNvPicPr>
                      <p:nvPr/>
                    </p:nvPicPr>
                    <p:blipFill>
                      <a:blip r:embed="rId5"/>
                      <a:srcRect/>
                      <a:stretch>
                        <a:fillRect/>
                      </a:stretch>
                    </p:blipFill>
                    <p:spPr bwMode="auto">
                      <a:xfrm>
                        <a:off x="3036888" y="5140325"/>
                        <a:ext cx="2528887" cy="3460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7891816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Multiple </a:t>
            </a:r>
            <a:r>
              <a:rPr lang="fr-FR" dirty="0" err="1" smtClean="0"/>
              <a:t>Regression</a:t>
            </a:r>
            <a:r>
              <a:rPr lang="fr-FR" dirty="0" smtClean="0"/>
              <a:t>: </a:t>
            </a:r>
            <a:r>
              <a:rPr lang="fr-FR" dirty="0" err="1" smtClean="0"/>
              <a:t>Example</a:t>
            </a:r>
            <a:r>
              <a:rPr lang="fr-FR" dirty="0" smtClean="0"/>
              <a:t> (2/6)</a:t>
            </a:r>
            <a:endParaRPr lang="en-GB" dirty="0"/>
          </a:p>
        </p:txBody>
      </p:sp>
      <p:sp>
        <p:nvSpPr>
          <p:cNvPr id="5" name="Espace réservé du numéro de diapositive 4"/>
          <p:cNvSpPr>
            <a:spLocks noGrp="1"/>
          </p:cNvSpPr>
          <p:nvPr>
            <p:ph type="sldNum" sz="quarter" idx="12"/>
          </p:nvPr>
        </p:nvSpPr>
        <p:spPr/>
        <p:txBody>
          <a:bodyPr/>
          <a:lstStyle/>
          <a:p>
            <a:fld id="{FA7CCF91-222A-460F-9820-BF6DA2D552DD}" type="slidenum">
              <a:rPr lang="fr-FR" smtClean="0"/>
              <a:t>178</a:t>
            </a:fld>
            <a:endParaRPr lang="fr-FR"/>
          </a:p>
        </p:txBody>
      </p:sp>
      <p:graphicFrame>
        <p:nvGraphicFramePr>
          <p:cNvPr id="6" name="Tableau 5"/>
          <p:cNvGraphicFramePr>
            <a:graphicFrameLocks noGrp="1"/>
          </p:cNvGraphicFramePr>
          <p:nvPr>
            <p:extLst>
              <p:ext uri="{D42A27DB-BD31-4B8C-83A1-F6EECF244321}">
                <p14:modId xmlns:p14="http://schemas.microsoft.com/office/powerpoint/2010/main" val="3547543460"/>
              </p:ext>
            </p:extLst>
          </p:nvPr>
        </p:nvGraphicFramePr>
        <p:xfrm>
          <a:off x="2051720" y="1700808"/>
          <a:ext cx="4853965" cy="4672133"/>
        </p:xfrm>
        <a:graphic>
          <a:graphicData uri="http://schemas.openxmlformats.org/drawingml/2006/table">
            <a:tbl>
              <a:tblPr>
                <a:tableStyleId>{5C22544A-7EE6-4342-B048-85BDC9FD1C3A}</a:tableStyleId>
              </a:tblPr>
              <a:tblGrid>
                <a:gridCol w="1238955"/>
                <a:gridCol w="1060950"/>
                <a:gridCol w="1145448"/>
                <a:gridCol w="1408612"/>
              </a:tblGrid>
              <a:tr h="145020">
                <a:tc>
                  <a:txBody>
                    <a:bodyPr/>
                    <a:lstStyle/>
                    <a:p>
                      <a:pPr algn="l" fontAlgn="b"/>
                      <a:r>
                        <a:rPr lang="en-GB" sz="800" u="none" strike="noStrike">
                          <a:effectLst/>
                        </a:rPr>
                        <a:t>GEO/TIME</a:t>
                      </a:r>
                      <a:endParaRPr lang="en-GB" sz="800" b="0" i="0" u="none" strike="noStrike">
                        <a:effectLst/>
                        <a:latin typeface="Arial"/>
                      </a:endParaRPr>
                    </a:p>
                  </a:txBody>
                  <a:tcPr marL="5806" marR="5806" marT="5806" marB="0" anchor="b"/>
                </a:tc>
                <a:tc>
                  <a:txBody>
                    <a:bodyPr/>
                    <a:lstStyle/>
                    <a:p>
                      <a:pPr algn="l" fontAlgn="b"/>
                      <a:r>
                        <a:rPr lang="en-GB" sz="800" u="none" strike="noStrike">
                          <a:effectLst/>
                        </a:rPr>
                        <a:t>Number of Enterprises</a:t>
                      </a:r>
                      <a:endParaRPr lang="en-GB" sz="800" b="0" i="0" u="none" strike="noStrike">
                        <a:effectLst/>
                        <a:latin typeface="Arial"/>
                      </a:endParaRPr>
                    </a:p>
                  </a:txBody>
                  <a:tcPr marL="5806" marR="5806" marT="5806" marB="0" anchor="b"/>
                </a:tc>
                <a:tc>
                  <a:txBody>
                    <a:bodyPr/>
                    <a:lstStyle/>
                    <a:p>
                      <a:pPr algn="l" fontAlgn="b"/>
                      <a:r>
                        <a:rPr lang="en-GB" sz="800" u="none" strike="noStrike">
                          <a:effectLst/>
                        </a:rPr>
                        <a:t>Turnover</a:t>
                      </a:r>
                      <a:endParaRPr lang="en-GB" sz="800" b="0" i="0" u="none" strike="noStrike">
                        <a:effectLst/>
                        <a:latin typeface="Arial"/>
                      </a:endParaRPr>
                    </a:p>
                  </a:txBody>
                  <a:tcPr marL="5806" marR="5806" marT="5806" marB="0" anchor="b"/>
                </a:tc>
                <a:tc>
                  <a:txBody>
                    <a:bodyPr/>
                    <a:lstStyle/>
                    <a:p>
                      <a:pPr algn="l" fontAlgn="b"/>
                      <a:r>
                        <a:rPr lang="en-GB" sz="800" u="none" strike="noStrike">
                          <a:effectLst/>
                        </a:rPr>
                        <a:t>Gross Direct premium writtens</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Belgium</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Bulgaria</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809,9</a:t>
                      </a:r>
                      <a:endParaRPr lang="en-GB" sz="800" b="0" i="0" u="none" strike="noStrike">
                        <a:effectLst/>
                        <a:latin typeface="Arial"/>
                      </a:endParaRPr>
                    </a:p>
                  </a:txBody>
                  <a:tcPr marL="5806" marR="5806" marT="5806" marB="0" anchor="b"/>
                </a:tc>
              </a:tr>
              <a:tr h="218385">
                <a:tc>
                  <a:txBody>
                    <a:bodyPr/>
                    <a:lstStyle/>
                    <a:p>
                      <a:pPr algn="l" fontAlgn="b"/>
                      <a:r>
                        <a:rPr lang="en-GB" sz="800" u="none" strike="noStrike">
                          <a:effectLst/>
                        </a:rPr>
                        <a:t>Czech Republic</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54</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6 726,8</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6 150,9</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Denmark</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r>
              <a:tr h="173093">
                <a:tc>
                  <a:txBody>
                    <a:bodyPr/>
                    <a:lstStyle/>
                    <a:p>
                      <a:pPr algn="l" fontAlgn="b"/>
                      <a:r>
                        <a:rPr lang="en-GB" sz="800" u="none" strike="noStrike" dirty="0" smtClean="0">
                          <a:effectLst/>
                        </a:rPr>
                        <a:t>Germany</a:t>
                      </a:r>
                      <a:endParaRPr lang="en-GB" sz="800" b="0" i="0" u="none" strike="noStrike" dirty="0">
                        <a:effectLst/>
                        <a:latin typeface="Arial"/>
                      </a:endParaRPr>
                    </a:p>
                  </a:txBody>
                  <a:tcPr marL="5806" marR="5806" marT="5806" marB="0" anchor="b"/>
                </a:tc>
                <a:tc>
                  <a:txBody>
                    <a:bodyPr/>
                    <a:lstStyle/>
                    <a:p>
                      <a:pPr algn="r" fontAlgn="b"/>
                      <a:r>
                        <a:rPr lang="en-GB" sz="800" u="none" strike="noStrike">
                          <a:effectLst/>
                        </a:rPr>
                        <a:t>669</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237 506,0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Estonia</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13</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335,8</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325,5</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Ireland</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Greece</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57</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3 779,9</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3 744,5</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Spain</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271</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60 822,0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56 052,0</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France</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306</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218 255,0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184 299,0</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Italy</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137</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108 362,0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105 310,7</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Cyprus</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Latvia</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9</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389,9</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348,4</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Lithuania</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11</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331,2</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330,5</a:t>
                      </a:r>
                      <a:endParaRPr lang="en-GB" sz="800" b="0" i="0" u="none" strike="noStrike">
                        <a:effectLst/>
                        <a:latin typeface="Arial"/>
                      </a:endParaRPr>
                    </a:p>
                  </a:txBody>
                  <a:tcPr marL="5806" marR="5806" marT="5806" marB="0" anchor="b"/>
                </a:tc>
              </a:tr>
              <a:tr h="218385">
                <a:tc>
                  <a:txBody>
                    <a:bodyPr/>
                    <a:lstStyle/>
                    <a:p>
                      <a:pPr algn="l" fontAlgn="b"/>
                      <a:r>
                        <a:rPr lang="en-GB" sz="800" u="none" strike="noStrike">
                          <a:effectLst/>
                        </a:rPr>
                        <a:t>Luxembourg</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Hungary</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30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2 586,4</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2 562,5</a:t>
                      </a:r>
                      <a:endParaRPr lang="en-GB" sz="800" b="0" i="0" u="none" strike="noStrike">
                        <a:effectLst/>
                        <a:latin typeface="Arial"/>
                      </a:endParaRPr>
                    </a:p>
                  </a:txBody>
                  <a:tcPr marL="5806" marR="5806" marT="5806" marB="0" anchor="b"/>
                </a:tc>
              </a:tr>
              <a:tr h="218385">
                <a:tc>
                  <a:txBody>
                    <a:bodyPr/>
                    <a:lstStyle/>
                    <a:p>
                      <a:pPr algn="l" fontAlgn="b"/>
                      <a:r>
                        <a:rPr lang="en-GB" sz="800" u="none" strike="noStrike">
                          <a:effectLst/>
                        </a:rPr>
                        <a:t>Netherlands</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197</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39 903,0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Austria</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48</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18 686,4</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16 327,9</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Poland</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Portugal</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44</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5 983,7</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5 544,5</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Romania</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41</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1 816,2</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1 809,7</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Slovenia</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17</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2 191,7</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1 922,5</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Slovakia</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18</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1 956,9</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1 937,2</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Finland</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Sweden</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187</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19 436,8</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17 908,6</a:t>
                      </a:r>
                      <a:endParaRPr lang="en-GB" sz="800" b="0" i="0" u="none" strike="noStrike">
                        <a:effectLst/>
                        <a:latin typeface="Arial"/>
                      </a:endParaRPr>
                    </a:p>
                  </a:txBody>
                  <a:tcPr marL="5806" marR="5806" marT="5806" marB="0" anchor="b"/>
                </a:tc>
              </a:tr>
              <a:tr h="218385">
                <a:tc>
                  <a:txBody>
                    <a:bodyPr/>
                    <a:lstStyle/>
                    <a:p>
                      <a:pPr algn="l" fontAlgn="b"/>
                      <a:r>
                        <a:rPr lang="en-GB" sz="800" u="none" strike="noStrike">
                          <a:effectLst/>
                        </a:rPr>
                        <a:t>United Kingdom</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Iceland</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0</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Norway</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51</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16 177,8</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16 036,0</a:t>
                      </a:r>
                      <a:endParaRPr lang="en-GB" sz="800" b="0" i="0" u="none" strike="noStrike">
                        <a:effectLst/>
                        <a:latin typeface="Arial"/>
                      </a:endParaRPr>
                    </a:p>
                  </a:txBody>
                  <a:tcPr marL="5806" marR="5806" marT="5806" marB="0" anchor="b"/>
                </a:tc>
              </a:tr>
              <a:tr h="145020">
                <a:tc>
                  <a:txBody>
                    <a:bodyPr/>
                    <a:lstStyle/>
                    <a:p>
                      <a:pPr algn="l" fontAlgn="b"/>
                      <a:r>
                        <a:rPr lang="en-GB" sz="800" u="none" strike="noStrike">
                          <a:effectLst/>
                        </a:rPr>
                        <a:t>Switzerland</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185</a:t>
                      </a:r>
                      <a:endParaRPr lang="en-GB" sz="800" b="0" i="0" u="none" strike="noStrike">
                        <a:effectLst/>
                        <a:latin typeface="Arial"/>
                      </a:endParaRPr>
                    </a:p>
                  </a:txBody>
                  <a:tcPr marL="5806" marR="5806" marT="5806" marB="0" anchor="b"/>
                </a:tc>
                <a:tc>
                  <a:txBody>
                    <a:bodyPr/>
                    <a:lstStyle/>
                    <a:p>
                      <a:pPr algn="r" fontAlgn="b"/>
                      <a:r>
                        <a:rPr lang="en-GB" sz="800" u="none" strike="noStrike">
                          <a:effectLst/>
                        </a:rPr>
                        <a:t>90 817,2</a:t>
                      </a:r>
                      <a:endParaRPr lang="en-GB" sz="800" b="0" i="0" u="none" strike="noStrike">
                        <a:effectLst/>
                        <a:latin typeface="Arial"/>
                      </a:endParaRPr>
                    </a:p>
                  </a:txBody>
                  <a:tcPr marL="5806" marR="5806" marT="5806" marB="0" anchor="b"/>
                </a:tc>
                <a:tc>
                  <a:txBody>
                    <a:bodyPr/>
                    <a:lstStyle/>
                    <a:p>
                      <a:pPr algn="r" fontAlgn="b"/>
                      <a:r>
                        <a:rPr lang="en-GB" sz="800" u="none" strike="noStrike" dirty="0">
                          <a:effectLst/>
                        </a:rPr>
                        <a:t>44 320,1</a:t>
                      </a:r>
                      <a:endParaRPr lang="en-GB" sz="800" b="0" i="0" u="none" strike="noStrike" dirty="0">
                        <a:effectLst/>
                        <a:latin typeface="Arial"/>
                      </a:endParaRPr>
                    </a:p>
                  </a:txBody>
                  <a:tcPr marL="5806" marR="5806" marT="5806" marB="0" anchor="b"/>
                </a:tc>
              </a:tr>
            </a:tbl>
          </a:graphicData>
        </a:graphic>
      </p:graphicFrame>
    </p:spTree>
    <p:extLst>
      <p:ext uri="{BB962C8B-B14F-4D97-AF65-F5344CB8AC3E}">
        <p14:creationId xmlns:p14="http://schemas.microsoft.com/office/powerpoint/2010/main" val="395117244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Multiple </a:t>
            </a:r>
            <a:r>
              <a:rPr lang="fr-FR" dirty="0" err="1"/>
              <a:t>Regression</a:t>
            </a:r>
            <a:r>
              <a:rPr lang="fr-FR" dirty="0"/>
              <a:t>: </a:t>
            </a:r>
            <a:r>
              <a:rPr lang="fr-FR" dirty="0" err="1"/>
              <a:t>Example</a:t>
            </a:r>
            <a:r>
              <a:rPr lang="fr-FR" dirty="0"/>
              <a:t> </a:t>
            </a:r>
            <a:r>
              <a:rPr lang="fr-FR" dirty="0" smtClean="0"/>
              <a:t>(3/6)</a:t>
            </a:r>
            <a:endParaRPr lang="en-GB" dirty="0"/>
          </a:p>
        </p:txBody>
      </p:sp>
      <p:sp>
        <p:nvSpPr>
          <p:cNvPr id="5" name="Espace réservé du numéro de diapositive 4"/>
          <p:cNvSpPr>
            <a:spLocks noGrp="1"/>
          </p:cNvSpPr>
          <p:nvPr>
            <p:ph type="sldNum" sz="quarter" idx="12"/>
          </p:nvPr>
        </p:nvSpPr>
        <p:spPr/>
        <p:txBody>
          <a:bodyPr/>
          <a:lstStyle/>
          <a:p>
            <a:fld id="{FA7CCF91-222A-460F-9820-BF6DA2D552DD}" type="slidenum">
              <a:rPr lang="fr-FR" smtClean="0"/>
              <a:t>179</a:t>
            </a:fld>
            <a:endParaRPr lang="fr-FR"/>
          </a:p>
        </p:txBody>
      </p:sp>
      <p:pic>
        <p:nvPicPr>
          <p:cNvPr id="8396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44824"/>
            <a:ext cx="7029450"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9301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Quartile, Percentile</a:t>
            </a:r>
            <a:endParaRPr lang="fr-FR" dirty="0"/>
          </a:p>
        </p:txBody>
      </p:sp>
      <p:sp>
        <p:nvSpPr>
          <p:cNvPr id="3" name="Espace réservé du contenu 2"/>
          <p:cNvSpPr>
            <a:spLocks noGrp="1"/>
          </p:cNvSpPr>
          <p:nvPr>
            <p:ph idx="1"/>
          </p:nvPr>
        </p:nvSpPr>
        <p:spPr/>
        <p:txBody>
          <a:bodyPr>
            <a:normAutofit fontScale="92500" lnSpcReduction="10000"/>
          </a:bodyPr>
          <a:lstStyle/>
          <a:p>
            <a:r>
              <a:rPr lang="en-GB" u="sng" dirty="0" smtClean="0"/>
              <a:t>Definition</a:t>
            </a:r>
            <a:r>
              <a:rPr lang="en-GB" dirty="0" smtClean="0"/>
              <a:t>: A </a:t>
            </a:r>
            <a:r>
              <a:rPr lang="en-GB" b="1" dirty="0" smtClean="0"/>
              <a:t>Quartile</a:t>
            </a:r>
            <a:r>
              <a:rPr lang="en-GB" dirty="0" smtClean="0"/>
              <a:t> is one of the values of a variable that divides the distribution of the variable into four groups having the equal frequency (First Quartile, Median, Third Quartile).</a:t>
            </a:r>
          </a:p>
          <a:p>
            <a:pPr marL="0" indent="0">
              <a:buNone/>
            </a:pPr>
            <a:endParaRPr lang="en-GB" dirty="0" smtClean="0"/>
          </a:p>
          <a:p>
            <a:r>
              <a:rPr lang="en-GB" u="sng" dirty="0" smtClean="0"/>
              <a:t>Definition:</a:t>
            </a:r>
            <a:r>
              <a:rPr lang="en-GB" dirty="0" smtClean="0"/>
              <a:t> A </a:t>
            </a:r>
            <a:r>
              <a:rPr lang="en-GB" b="1" dirty="0" smtClean="0"/>
              <a:t>Percentile</a:t>
            </a:r>
            <a:r>
              <a:rPr lang="en-GB" dirty="0" smtClean="0"/>
              <a:t> is a measure indicating the value below which given percentage of observations in a group of observation. Quartiles are the 25th, 50th and 75th Percentiles.</a:t>
            </a:r>
          </a:p>
          <a:p>
            <a:r>
              <a:rPr lang="en-GB" u="sng" dirty="0" smtClean="0"/>
              <a:t>Formulas: </a:t>
            </a:r>
          </a:p>
          <a:p>
            <a:pPr marL="457200" indent="-457200">
              <a:buFont typeface="+mj-lt"/>
              <a:buAutoNum type="arabicPeriod"/>
            </a:pPr>
            <a:r>
              <a:rPr lang="en-GB" dirty="0" smtClean="0"/>
              <a:t>First Quartile:</a:t>
            </a:r>
          </a:p>
          <a:p>
            <a:pPr marL="457200" indent="-457200">
              <a:buFont typeface="+mj-lt"/>
              <a:buAutoNum type="arabicPeriod"/>
            </a:pPr>
            <a:endParaRPr lang="en-GB" dirty="0" smtClean="0"/>
          </a:p>
          <a:p>
            <a:pPr marL="457200" indent="-457200">
              <a:buFont typeface="+mj-lt"/>
              <a:buAutoNum type="arabicPeriod"/>
            </a:pPr>
            <a:r>
              <a:rPr lang="en-GB" dirty="0" smtClean="0"/>
              <a:t>Third Quartile:</a:t>
            </a:r>
          </a:p>
          <a:p>
            <a:pPr marL="457200" indent="-457200">
              <a:buFont typeface="+mj-lt"/>
              <a:buAutoNum type="arabicPeriod"/>
            </a:pPr>
            <a:endParaRPr lang="en-GB" dirty="0" smtClean="0"/>
          </a:p>
          <a:p>
            <a:pPr marL="457200" indent="-457200">
              <a:buFont typeface="+mj-lt"/>
              <a:buAutoNum type="arabicPeriod"/>
            </a:pPr>
            <a:r>
              <a:rPr lang="en-GB" dirty="0" smtClean="0"/>
              <a:t>Percentile:			 where p is the desire percentile</a:t>
            </a:r>
          </a:p>
          <a:p>
            <a:endParaRPr lang="fr-FR" dirty="0"/>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18</a:t>
            </a:fld>
            <a:endParaRPr lang="fr-FR"/>
          </a:p>
        </p:txBody>
      </p:sp>
      <p:graphicFrame>
        <p:nvGraphicFramePr>
          <p:cNvPr id="5" name="Objet 4"/>
          <p:cNvGraphicFramePr>
            <a:graphicFrameLocks noChangeAspect="1"/>
          </p:cNvGraphicFramePr>
          <p:nvPr>
            <p:extLst>
              <p:ext uri="{D42A27DB-BD31-4B8C-83A1-F6EECF244321}">
                <p14:modId xmlns:p14="http://schemas.microsoft.com/office/powerpoint/2010/main" val="3689180839"/>
              </p:ext>
            </p:extLst>
          </p:nvPr>
        </p:nvGraphicFramePr>
        <p:xfrm>
          <a:off x="2987824" y="4149080"/>
          <a:ext cx="1049337" cy="652463"/>
        </p:xfrm>
        <a:graphic>
          <a:graphicData uri="http://schemas.openxmlformats.org/presentationml/2006/ole">
            <mc:AlternateContent xmlns:mc="http://schemas.openxmlformats.org/markup-compatibility/2006">
              <mc:Choice xmlns:v="urn:schemas-microsoft-com:vml" Requires="v">
                <p:oleObj spid="_x0000_s11872" name="Équation" r:id="rId3" imgW="634680" imgH="393480" progId="Equation.3">
                  <p:embed/>
                </p:oleObj>
              </mc:Choice>
              <mc:Fallback>
                <p:oleObj name="Équation" r:id="rId3" imgW="634680" imgH="393480" progId="Equation.3">
                  <p:embed/>
                  <p:pic>
                    <p:nvPicPr>
                      <p:cNvPr id="0" name="Objet 4"/>
                      <p:cNvPicPr>
                        <a:picLocks noChangeAspect="1" noChangeArrowheads="1"/>
                      </p:cNvPicPr>
                      <p:nvPr/>
                    </p:nvPicPr>
                    <p:blipFill>
                      <a:blip r:embed="rId4"/>
                      <a:srcRect/>
                      <a:stretch>
                        <a:fillRect/>
                      </a:stretch>
                    </p:blipFill>
                    <p:spPr bwMode="auto">
                      <a:xfrm>
                        <a:off x="2987824" y="4149080"/>
                        <a:ext cx="1049337"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t 5"/>
          <p:cNvGraphicFramePr>
            <a:graphicFrameLocks noChangeAspect="1"/>
          </p:cNvGraphicFramePr>
          <p:nvPr>
            <p:extLst>
              <p:ext uri="{D42A27DB-BD31-4B8C-83A1-F6EECF244321}">
                <p14:modId xmlns:p14="http://schemas.microsoft.com/office/powerpoint/2010/main" val="2318515588"/>
              </p:ext>
            </p:extLst>
          </p:nvPr>
        </p:nvGraphicFramePr>
        <p:xfrm>
          <a:off x="2915816" y="4869160"/>
          <a:ext cx="1344613" cy="652463"/>
        </p:xfrm>
        <a:graphic>
          <a:graphicData uri="http://schemas.openxmlformats.org/presentationml/2006/ole">
            <mc:AlternateContent xmlns:mc="http://schemas.openxmlformats.org/markup-compatibility/2006">
              <mc:Choice xmlns:v="urn:schemas-microsoft-com:vml" Requires="v">
                <p:oleObj spid="_x0000_s11873" name="Équation" r:id="rId5" imgW="812520" imgH="393480" progId="Equation.3">
                  <p:embed/>
                </p:oleObj>
              </mc:Choice>
              <mc:Fallback>
                <p:oleObj name="Équation" r:id="rId5" imgW="812520" imgH="393480" progId="Equation.3">
                  <p:embed/>
                  <p:pic>
                    <p:nvPicPr>
                      <p:cNvPr id="0" name="Objet 4"/>
                      <p:cNvPicPr>
                        <a:picLocks noChangeAspect="1" noChangeArrowheads="1"/>
                      </p:cNvPicPr>
                      <p:nvPr/>
                    </p:nvPicPr>
                    <p:blipFill>
                      <a:blip r:embed="rId6"/>
                      <a:srcRect/>
                      <a:stretch>
                        <a:fillRect/>
                      </a:stretch>
                    </p:blipFill>
                    <p:spPr bwMode="auto">
                      <a:xfrm>
                        <a:off x="2915816" y="4869160"/>
                        <a:ext cx="1344613"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t 6"/>
          <p:cNvGraphicFramePr>
            <a:graphicFrameLocks noChangeAspect="1"/>
          </p:cNvGraphicFramePr>
          <p:nvPr>
            <p:extLst>
              <p:ext uri="{D42A27DB-BD31-4B8C-83A1-F6EECF244321}">
                <p14:modId xmlns:p14="http://schemas.microsoft.com/office/powerpoint/2010/main" val="2775080790"/>
              </p:ext>
            </p:extLst>
          </p:nvPr>
        </p:nvGraphicFramePr>
        <p:xfrm>
          <a:off x="2483768" y="5589240"/>
          <a:ext cx="1408113" cy="652463"/>
        </p:xfrm>
        <a:graphic>
          <a:graphicData uri="http://schemas.openxmlformats.org/presentationml/2006/ole">
            <mc:AlternateContent xmlns:mc="http://schemas.openxmlformats.org/markup-compatibility/2006">
              <mc:Choice xmlns:v="urn:schemas-microsoft-com:vml" Requires="v">
                <p:oleObj spid="_x0000_s11874" name="Équation" r:id="rId7" imgW="850680" imgH="393480" progId="Equation.3">
                  <p:embed/>
                </p:oleObj>
              </mc:Choice>
              <mc:Fallback>
                <p:oleObj name="Équation" r:id="rId7" imgW="850680" imgH="393480" progId="Equation.3">
                  <p:embed/>
                  <p:pic>
                    <p:nvPicPr>
                      <p:cNvPr id="0" name="Objet 5"/>
                      <p:cNvPicPr>
                        <a:picLocks noChangeAspect="1" noChangeArrowheads="1"/>
                      </p:cNvPicPr>
                      <p:nvPr/>
                    </p:nvPicPr>
                    <p:blipFill>
                      <a:blip r:embed="rId8"/>
                      <a:srcRect/>
                      <a:stretch>
                        <a:fillRect/>
                      </a:stretch>
                    </p:blipFill>
                    <p:spPr bwMode="auto">
                      <a:xfrm>
                        <a:off x="2483768" y="5589240"/>
                        <a:ext cx="1408113"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2148084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Multiple </a:t>
            </a:r>
            <a:r>
              <a:rPr lang="fr-FR" dirty="0" err="1"/>
              <a:t>Regression</a:t>
            </a:r>
            <a:r>
              <a:rPr lang="fr-FR" dirty="0"/>
              <a:t>: </a:t>
            </a:r>
            <a:r>
              <a:rPr lang="fr-FR" dirty="0" err="1"/>
              <a:t>Example</a:t>
            </a:r>
            <a:r>
              <a:rPr lang="fr-FR" dirty="0"/>
              <a:t> </a:t>
            </a:r>
            <a:r>
              <a:rPr lang="fr-FR" dirty="0" smtClean="0"/>
              <a:t>(4/6)</a:t>
            </a:r>
            <a:endParaRPr lang="en-GB" dirty="0"/>
          </a:p>
        </p:txBody>
      </p:sp>
      <p:sp>
        <p:nvSpPr>
          <p:cNvPr id="5" name="Espace réservé du numéro de diapositive 4"/>
          <p:cNvSpPr>
            <a:spLocks noGrp="1"/>
          </p:cNvSpPr>
          <p:nvPr>
            <p:ph type="sldNum" sz="quarter" idx="12"/>
          </p:nvPr>
        </p:nvSpPr>
        <p:spPr/>
        <p:txBody>
          <a:bodyPr/>
          <a:lstStyle/>
          <a:p>
            <a:fld id="{FA7CCF91-222A-460F-9820-BF6DA2D552DD}" type="slidenum">
              <a:rPr lang="fr-FR" smtClean="0"/>
              <a:t>180</a:t>
            </a:fld>
            <a:endParaRPr lang="fr-FR"/>
          </a:p>
        </p:txBody>
      </p:sp>
      <p:pic>
        <p:nvPicPr>
          <p:cNvPr id="8601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23528" y="1385985"/>
            <a:ext cx="5942708" cy="5238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llipse 8"/>
          <p:cNvSpPr/>
          <p:nvPr/>
        </p:nvSpPr>
        <p:spPr>
          <a:xfrm>
            <a:off x="211932" y="3058294"/>
            <a:ext cx="237626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Connecteur droit avec flèche 9"/>
          <p:cNvCxnSpPr>
            <a:stCxn id="9" idx="6"/>
            <a:endCxn id="11" idx="1"/>
          </p:cNvCxnSpPr>
          <p:nvPr/>
        </p:nvCxnSpPr>
        <p:spPr>
          <a:xfrm>
            <a:off x="2588196" y="3274318"/>
            <a:ext cx="1335732" cy="51907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3923928" y="3501008"/>
            <a:ext cx="4575932" cy="584775"/>
          </a:xfrm>
          <a:prstGeom prst="rect">
            <a:avLst/>
          </a:prstGeom>
          <a:noFill/>
          <a:ln>
            <a:solidFill>
              <a:srgbClr val="FF0000"/>
            </a:solidFill>
          </a:ln>
        </p:spPr>
        <p:txBody>
          <a:bodyPr wrap="square" rtlCol="0">
            <a:spAutoFit/>
          </a:bodyPr>
          <a:lstStyle/>
          <a:p>
            <a:r>
              <a:rPr lang="fr-FR" sz="1600" dirty="0" smtClean="0"/>
              <a:t>R² </a:t>
            </a:r>
            <a:r>
              <a:rPr lang="fr-FR" sz="1600" dirty="0" err="1" smtClean="0"/>
              <a:t>is</a:t>
            </a:r>
            <a:r>
              <a:rPr lang="fr-FR" sz="1600" dirty="0"/>
              <a:t> R² </a:t>
            </a:r>
            <a:r>
              <a:rPr lang="fr-FR" sz="1600" dirty="0" err="1"/>
              <a:t>is</a:t>
            </a:r>
            <a:r>
              <a:rPr lang="fr-FR" sz="1600" dirty="0"/>
              <a:t> close to </a:t>
            </a:r>
            <a:r>
              <a:rPr lang="fr-FR" sz="1600" dirty="0" smtClean="0"/>
              <a:t>1 </a:t>
            </a:r>
            <a:r>
              <a:rPr lang="fr-FR" sz="1600" dirty="0" err="1"/>
              <a:t>so</a:t>
            </a:r>
            <a:r>
              <a:rPr lang="fr-FR" sz="1600" dirty="0"/>
              <a:t> the </a:t>
            </a:r>
            <a:r>
              <a:rPr lang="fr-FR" sz="1600" dirty="0" err="1"/>
              <a:t>relationship</a:t>
            </a:r>
            <a:r>
              <a:rPr lang="fr-FR" sz="1600" dirty="0"/>
              <a:t> </a:t>
            </a:r>
            <a:r>
              <a:rPr lang="fr-FR" sz="1600" dirty="0" err="1"/>
              <a:t>between</a:t>
            </a:r>
            <a:r>
              <a:rPr lang="fr-FR" sz="1600" dirty="0"/>
              <a:t> Sales and the </a:t>
            </a:r>
            <a:r>
              <a:rPr lang="fr-FR" sz="1600" dirty="0" err="1"/>
              <a:t>number</a:t>
            </a:r>
            <a:r>
              <a:rPr lang="fr-FR" sz="1600" dirty="0"/>
              <a:t> of </a:t>
            </a:r>
            <a:r>
              <a:rPr lang="fr-FR" sz="1600" dirty="0" err="1"/>
              <a:t>companies</a:t>
            </a:r>
            <a:r>
              <a:rPr lang="fr-FR" sz="1600" dirty="0"/>
              <a:t> </a:t>
            </a:r>
            <a:r>
              <a:rPr lang="fr-FR" sz="1600" dirty="0" err="1"/>
              <a:t>is</a:t>
            </a:r>
            <a:r>
              <a:rPr lang="fr-FR" sz="1600" dirty="0"/>
              <a:t> </a:t>
            </a:r>
            <a:r>
              <a:rPr lang="fr-FR" sz="1600" dirty="0" err="1" smtClean="0"/>
              <a:t>strong</a:t>
            </a:r>
            <a:r>
              <a:rPr lang="fr-FR" sz="1600" dirty="0"/>
              <a:t>.</a:t>
            </a:r>
            <a:endParaRPr lang="en-GB" sz="1600" dirty="0"/>
          </a:p>
        </p:txBody>
      </p:sp>
    </p:spTree>
    <p:extLst>
      <p:ext uri="{BB962C8B-B14F-4D97-AF65-F5344CB8AC3E}">
        <p14:creationId xmlns:p14="http://schemas.microsoft.com/office/powerpoint/2010/main" val="162887454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56" y="1664618"/>
            <a:ext cx="63817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normAutofit/>
          </a:bodyPr>
          <a:lstStyle/>
          <a:p>
            <a:r>
              <a:rPr lang="fr-FR" dirty="0"/>
              <a:t>Multiple </a:t>
            </a:r>
            <a:r>
              <a:rPr lang="fr-FR" dirty="0" err="1"/>
              <a:t>Regression</a:t>
            </a:r>
            <a:r>
              <a:rPr lang="fr-FR" dirty="0"/>
              <a:t>: </a:t>
            </a:r>
            <a:r>
              <a:rPr lang="fr-FR" dirty="0" err="1"/>
              <a:t>Example</a:t>
            </a:r>
            <a:r>
              <a:rPr lang="fr-FR" dirty="0"/>
              <a:t> </a:t>
            </a:r>
            <a:r>
              <a:rPr lang="fr-FR" dirty="0" smtClean="0"/>
              <a:t>(5/6)</a:t>
            </a:r>
            <a:endParaRPr lang="en-GB" dirty="0"/>
          </a:p>
        </p:txBody>
      </p:sp>
      <p:sp>
        <p:nvSpPr>
          <p:cNvPr id="5" name="Espace réservé du numéro de diapositive 4"/>
          <p:cNvSpPr>
            <a:spLocks noGrp="1"/>
          </p:cNvSpPr>
          <p:nvPr>
            <p:ph type="sldNum" sz="quarter" idx="12"/>
          </p:nvPr>
        </p:nvSpPr>
        <p:spPr/>
        <p:txBody>
          <a:bodyPr/>
          <a:lstStyle/>
          <a:p>
            <a:fld id="{FA7CCF91-222A-460F-9820-BF6DA2D552DD}" type="slidenum">
              <a:rPr lang="fr-FR" smtClean="0"/>
              <a:t>181</a:t>
            </a:fld>
            <a:endParaRPr lang="fr-FR"/>
          </a:p>
        </p:txBody>
      </p:sp>
      <p:sp>
        <p:nvSpPr>
          <p:cNvPr id="6" name="Ellipse 5"/>
          <p:cNvSpPr/>
          <p:nvPr/>
        </p:nvSpPr>
        <p:spPr>
          <a:xfrm>
            <a:off x="1414956" y="1718447"/>
            <a:ext cx="996804" cy="9520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cteur droit avec flèche 6"/>
          <p:cNvCxnSpPr/>
          <p:nvPr/>
        </p:nvCxnSpPr>
        <p:spPr>
          <a:xfrm>
            <a:off x="2195736" y="2636168"/>
            <a:ext cx="2226062" cy="19449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4445412" y="4386590"/>
            <a:ext cx="4698588" cy="584775"/>
          </a:xfrm>
          <a:prstGeom prst="rect">
            <a:avLst/>
          </a:prstGeom>
          <a:noFill/>
          <a:ln>
            <a:solidFill>
              <a:srgbClr val="FF0000"/>
            </a:solidFill>
          </a:ln>
        </p:spPr>
        <p:txBody>
          <a:bodyPr wrap="square" rtlCol="0">
            <a:spAutoFit/>
          </a:bodyPr>
          <a:lstStyle/>
          <a:p>
            <a:r>
              <a:rPr lang="fr-FR" sz="1600" dirty="0" smtClean="0"/>
              <a:t>Sales = a1 * </a:t>
            </a:r>
            <a:r>
              <a:rPr lang="fr-FR" sz="1600" dirty="0" err="1" smtClean="0"/>
              <a:t>number</a:t>
            </a:r>
            <a:r>
              <a:rPr lang="fr-FR" sz="1600" dirty="0" smtClean="0"/>
              <a:t> of companies+a2*</a:t>
            </a:r>
            <a:r>
              <a:rPr lang="fr-FR" sz="1600" dirty="0" err="1" smtClean="0"/>
              <a:t>gross</a:t>
            </a:r>
            <a:r>
              <a:rPr lang="fr-FR" sz="1600" dirty="0" smtClean="0"/>
              <a:t> direct premium+ </a:t>
            </a:r>
            <a:r>
              <a:rPr lang="fr-FR" sz="1600" dirty="0" err="1" smtClean="0"/>
              <a:t>intercept</a:t>
            </a:r>
            <a:endParaRPr lang="en-GB" sz="1600" dirty="0"/>
          </a:p>
        </p:txBody>
      </p:sp>
    </p:spTree>
    <p:extLst>
      <p:ext uri="{BB962C8B-B14F-4D97-AF65-F5344CB8AC3E}">
        <p14:creationId xmlns:p14="http://schemas.microsoft.com/office/powerpoint/2010/main" val="81534305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Multiple </a:t>
            </a:r>
            <a:r>
              <a:rPr lang="fr-FR" dirty="0" err="1" smtClean="0"/>
              <a:t>Regression</a:t>
            </a:r>
            <a:r>
              <a:rPr lang="fr-FR" dirty="0" smtClean="0"/>
              <a:t>: </a:t>
            </a:r>
            <a:r>
              <a:rPr lang="fr-FR" dirty="0" err="1" smtClean="0"/>
              <a:t>Example</a:t>
            </a:r>
            <a:r>
              <a:rPr lang="fr-FR" dirty="0" smtClean="0"/>
              <a:t> (6/6)</a:t>
            </a:r>
            <a:endParaRPr lang="en-GB" dirty="0"/>
          </a:p>
        </p:txBody>
      </p:sp>
      <p:sp>
        <p:nvSpPr>
          <p:cNvPr id="3" name="Espace réservé du contenu 2"/>
          <p:cNvSpPr>
            <a:spLocks noGrp="1"/>
          </p:cNvSpPr>
          <p:nvPr>
            <p:ph sz="half" idx="1"/>
          </p:nvPr>
        </p:nvSpPr>
        <p:spPr/>
        <p:txBody>
          <a:bodyPr/>
          <a:lstStyle/>
          <a:p>
            <a:endParaRPr lang="fr-FR" dirty="0" smtClean="0"/>
          </a:p>
          <a:p>
            <a:r>
              <a:rPr lang="fr-FR" dirty="0" smtClean="0"/>
              <a:t>XLSTAT do the </a:t>
            </a:r>
            <a:r>
              <a:rPr lang="fr-FR" dirty="0" err="1" smtClean="0"/>
              <a:t>interpretation</a:t>
            </a:r>
            <a:r>
              <a:rPr lang="fr-FR" dirty="0" smtClean="0"/>
              <a:t> of the </a:t>
            </a:r>
            <a:r>
              <a:rPr lang="fr-FR" dirty="0" err="1" smtClean="0"/>
              <a:t>regression</a:t>
            </a:r>
            <a:r>
              <a:rPr lang="fr-FR" dirty="0" smtClean="0"/>
              <a:t>.</a:t>
            </a:r>
          </a:p>
          <a:p>
            <a:endParaRPr lang="fr-FR" dirty="0"/>
          </a:p>
          <a:p>
            <a:r>
              <a:rPr lang="fr-FR" dirty="0" smtClean="0"/>
              <a:t>You </a:t>
            </a:r>
            <a:r>
              <a:rPr lang="fr-FR" dirty="0" err="1" smtClean="0"/>
              <a:t>can</a:t>
            </a:r>
            <a:r>
              <a:rPr lang="fr-FR" dirty="0" smtClean="0"/>
              <a:t> </a:t>
            </a:r>
            <a:r>
              <a:rPr lang="fr-FR" dirty="0" err="1" smtClean="0"/>
              <a:t>find</a:t>
            </a:r>
            <a:r>
              <a:rPr lang="fr-FR" dirty="0" smtClean="0"/>
              <a:t> </a:t>
            </a:r>
            <a:r>
              <a:rPr lang="fr-FR" dirty="0" err="1" smtClean="0"/>
              <a:t>it</a:t>
            </a:r>
            <a:r>
              <a:rPr lang="fr-FR" dirty="0" smtClean="0"/>
              <a:t> at the end of all the </a:t>
            </a:r>
            <a:r>
              <a:rPr lang="fr-FR" dirty="0" err="1" smtClean="0"/>
              <a:t>regression</a:t>
            </a:r>
            <a:r>
              <a:rPr lang="fr-FR" dirty="0" smtClean="0"/>
              <a:t> test.</a:t>
            </a:r>
            <a:endParaRPr lang="en-GB" dirty="0"/>
          </a:p>
        </p:txBody>
      </p:sp>
      <p:sp>
        <p:nvSpPr>
          <p:cNvPr id="5" name="Espace réservé du numéro de diapositive 4"/>
          <p:cNvSpPr>
            <a:spLocks noGrp="1"/>
          </p:cNvSpPr>
          <p:nvPr>
            <p:ph type="sldNum" sz="quarter" idx="12"/>
          </p:nvPr>
        </p:nvSpPr>
        <p:spPr/>
        <p:txBody>
          <a:bodyPr/>
          <a:lstStyle/>
          <a:p>
            <a:fld id="{FA7CCF91-222A-460F-9820-BF6DA2D552DD}" type="slidenum">
              <a:rPr lang="fr-FR" smtClean="0"/>
              <a:t>182</a:t>
            </a:fld>
            <a:endParaRPr lang="fr-F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2636912"/>
            <a:ext cx="485775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826162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Methodology</a:t>
            </a:r>
            <a:endParaRPr lang="en-GB" dirty="0"/>
          </a:p>
        </p:txBody>
      </p:sp>
      <p:sp>
        <p:nvSpPr>
          <p:cNvPr id="3" name="Espace réservé du contenu 2"/>
          <p:cNvSpPr>
            <a:spLocks noGrp="1"/>
          </p:cNvSpPr>
          <p:nvPr>
            <p:ph idx="1"/>
          </p:nvPr>
        </p:nvSpPr>
        <p:spPr/>
        <p:txBody>
          <a:bodyPr/>
          <a:lstStyle/>
          <a:p>
            <a:endParaRPr lang="en-GB" dirty="0" smtClean="0"/>
          </a:p>
          <a:p>
            <a:endParaRPr lang="en-GB" dirty="0"/>
          </a:p>
          <a:p>
            <a:r>
              <a:rPr lang="en-GB" dirty="0" smtClean="0"/>
              <a:t>Define </a:t>
            </a:r>
            <a:r>
              <a:rPr lang="en-GB" dirty="0"/>
              <a:t>the variables of interest : Y, X</a:t>
            </a:r>
            <a:r>
              <a:rPr lang="en-GB" sz="1800" dirty="0"/>
              <a:t>1</a:t>
            </a:r>
            <a:r>
              <a:rPr lang="en-GB" dirty="0"/>
              <a:t>, X</a:t>
            </a:r>
            <a:r>
              <a:rPr lang="en-GB" sz="1800" dirty="0"/>
              <a:t>2</a:t>
            </a:r>
            <a:r>
              <a:rPr lang="en-GB" dirty="0"/>
              <a:t>, ..</a:t>
            </a:r>
            <a:r>
              <a:rPr lang="en-GB" dirty="0" err="1"/>
              <a:t>X</a:t>
            </a:r>
            <a:r>
              <a:rPr lang="en-GB" sz="1800" dirty="0" err="1"/>
              <a:t>p</a:t>
            </a:r>
            <a:endParaRPr lang="en-GB" sz="1800" dirty="0"/>
          </a:p>
          <a:p>
            <a:r>
              <a:rPr lang="en-GB" dirty="0"/>
              <a:t>Global reliability of the model</a:t>
            </a:r>
          </a:p>
          <a:p>
            <a:r>
              <a:rPr lang="en-GB" dirty="0"/>
              <a:t>Calculation of model coefficients</a:t>
            </a:r>
          </a:p>
          <a:p>
            <a:r>
              <a:rPr lang="en-GB" dirty="0"/>
              <a:t>Reliability of each model coefficient </a:t>
            </a:r>
          </a:p>
          <a:p>
            <a:r>
              <a:rPr lang="en-GB" dirty="0"/>
              <a:t>Goodness of fit</a:t>
            </a:r>
          </a:p>
          <a:p>
            <a:r>
              <a:rPr lang="en-GB" dirty="0"/>
              <a:t>Assumptions to be checked on residuals of the model</a:t>
            </a:r>
          </a:p>
          <a:p>
            <a:r>
              <a:rPr lang="en-GB" dirty="0"/>
              <a:t>Conclusion</a:t>
            </a:r>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183</a:t>
            </a:fld>
            <a:endParaRPr lang="fr-FR"/>
          </a:p>
        </p:txBody>
      </p:sp>
    </p:spTree>
    <p:extLst>
      <p:ext uri="{BB962C8B-B14F-4D97-AF65-F5344CB8AC3E}">
        <p14:creationId xmlns:p14="http://schemas.microsoft.com/office/powerpoint/2010/main" val="357717128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XL-STAT: </a:t>
            </a:r>
            <a:r>
              <a:rPr lang="fr-FR" dirty="0" err="1" smtClean="0"/>
              <a:t>Linear</a:t>
            </a:r>
            <a:r>
              <a:rPr lang="fr-FR" dirty="0" smtClean="0"/>
              <a:t> </a:t>
            </a:r>
            <a:r>
              <a:rPr lang="fr-FR" dirty="0" err="1" smtClean="0"/>
              <a:t>regression</a:t>
            </a:r>
            <a:r>
              <a:rPr lang="fr-FR" dirty="0" smtClean="0"/>
              <a:t>(1/3)</a:t>
            </a:r>
            <a:endParaRPr lang="en-GB" dirty="0"/>
          </a:p>
        </p:txBody>
      </p:sp>
      <p:sp>
        <p:nvSpPr>
          <p:cNvPr id="3" name="Espace réservé du contenu 2"/>
          <p:cNvSpPr>
            <a:spLocks noGrp="1"/>
          </p:cNvSpPr>
          <p:nvPr>
            <p:ph idx="1"/>
          </p:nvPr>
        </p:nvSpPr>
        <p:spPr/>
        <p:txBody>
          <a:bodyPr>
            <a:normAutofit/>
          </a:bodyPr>
          <a:lstStyle/>
          <a:p>
            <a:r>
              <a:rPr lang="fr-FR" dirty="0"/>
              <a:t>Go in </a:t>
            </a:r>
            <a:r>
              <a:rPr lang="fr-FR" dirty="0">
                <a:solidFill>
                  <a:srgbClr val="00B050"/>
                </a:solidFill>
              </a:rPr>
              <a:t>XLSTAT </a:t>
            </a:r>
            <a:r>
              <a:rPr lang="fr-FR" dirty="0" smtClean="0">
                <a:solidFill>
                  <a:srgbClr val="00B050"/>
                </a:solidFill>
                <a:sym typeface="Wingdings" panose="05000000000000000000" pitchFamily="2" charset="2"/>
              </a:rPr>
              <a:t></a:t>
            </a:r>
            <a:r>
              <a:rPr lang="fr-FR" dirty="0" err="1" smtClean="0">
                <a:solidFill>
                  <a:srgbClr val="00B050"/>
                </a:solidFill>
                <a:sym typeface="Wingdings" panose="05000000000000000000" pitchFamily="2" charset="2"/>
              </a:rPr>
              <a:t>Modeling</a:t>
            </a:r>
            <a:r>
              <a:rPr lang="fr-FR" dirty="0" smtClean="0">
                <a:solidFill>
                  <a:srgbClr val="00B050"/>
                </a:solidFill>
                <a:sym typeface="Wingdings" panose="05000000000000000000" pitchFamily="2" charset="2"/>
              </a:rPr>
              <a:t> Data </a:t>
            </a:r>
            <a:r>
              <a:rPr lang="fr-FR" dirty="0">
                <a:solidFill>
                  <a:srgbClr val="00B050"/>
                </a:solidFill>
                <a:sym typeface="Wingdings" panose="05000000000000000000" pitchFamily="2" charset="2"/>
              </a:rPr>
              <a:t> </a:t>
            </a:r>
            <a:r>
              <a:rPr lang="fr-FR" dirty="0" err="1" smtClean="0">
                <a:solidFill>
                  <a:srgbClr val="00B050"/>
                </a:solidFill>
                <a:sym typeface="Wingdings" panose="05000000000000000000" pitchFamily="2" charset="2"/>
              </a:rPr>
              <a:t>Linear</a:t>
            </a:r>
            <a:r>
              <a:rPr lang="fr-FR" dirty="0" smtClean="0">
                <a:solidFill>
                  <a:srgbClr val="00B050"/>
                </a:solidFill>
                <a:sym typeface="Wingdings" panose="05000000000000000000" pitchFamily="2" charset="2"/>
              </a:rPr>
              <a:t> </a:t>
            </a:r>
            <a:r>
              <a:rPr lang="fr-FR" dirty="0" err="1" smtClean="0">
                <a:solidFill>
                  <a:srgbClr val="00B050"/>
                </a:solidFill>
                <a:sym typeface="Wingdings" panose="05000000000000000000" pitchFamily="2" charset="2"/>
              </a:rPr>
              <a:t>Regression</a:t>
            </a:r>
            <a:endParaRPr lang="fr-FR" dirty="0">
              <a:solidFill>
                <a:srgbClr val="00B050"/>
              </a:solidFill>
              <a:sym typeface="Wingdings" panose="05000000000000000000" pitchFamily="2" charset="2"/>
            </a:endParaRPr>
          </a:p>
          <a:p>
            <a:endParaRPr lang="fr-FR" b="1" dirty="0">
              <a:sym typeface="Wingdings" panose="05000000000000000000" pitchFamily="2" charset="2"/>
            </a:endParaRPr>
          </a:p>
          <a:p>
            <a:r>
              <a:rPr lang="fr-FR" dirty="0" smtClean="0">
                <a:sym typeface="Wingdings" panose="05000000000000000000" pitchFamily="2" charset="2"/>
              </a:rPr>
              <a:t>In </a:t>
            </a:r>
            <a:r>
              <a:rPr lang="fr-FR" dirty="0">
                <a:sym typeface="Wingdings" panose="05000000000000000000" pitchFamily="2" charset="2"/>
              </a:rPr>
              <a:t>« General »  Tab </a:t>
            </a:r>
            <a:r>
              <a:rPr lang="fr-FR" dirty="0" smtClean="0">
                <a:sym typeface="Wingdings" panose="05000000000000000000" pitchFamily="2" charset="2"/>
              </a:rPr>
              <a:t>:</a:t>
            </a:r>
          </a:p>
          <a:p>
            <a:pPr marL="457200" lvl="2"/>
            <a:r>
              <a:rPr lang="fr-FR" dirty="0">
                <a:sym typeface="Wingdings" panose="05000000000000000000" pitchFamily="2" charset="2"/>
              </a:rPr>
              <a:t>Select </a:t>
            </a:r>
            <a:r>
              <a:rPr lang="fr-FR" dirty="0" err="1">
                <a:sym typeface="Wingdings" panose="05000000000000000000" pitchFamily="2" charset="2"/>
              </a:rPr>
              <a:t>your</a:t>
            </a:r>
            <a:r>
              <a:rPr lang="fr-FR" dirty="0">
                <a:sym typeface="Wingdings" panose="05000000000000000000" pitchFamily="2" charset="2"/>
              </a:rPr>
              <a:t> </a:t>
            </a:r>
            <a:r>
              <a:rPr lang="fr-FR" dirty="0" err="1">
                <a:sym typeface="Wingdings" panose="05000000000000000000" pitchFamily="2" charset="2"/>
              </a:rPr>
              <a:t>Dependent</a:t>
            </a:r>
            <a:r>
              <a:rPr lang="fr-FR" dirty="0">
                <a:sym typeface="Wingdings" panose="05000000000000000000" pitchFamily="2" charset="2"/>
              </a:rPr>
              <a:t> Variables and </a:t>
            </a:r>
            <a:r>
              <a:rPr lang="fr-FR" dirty="0" err="1">
                <a:sym typeface="Wingdings" panose="05000000000000000000" pitchFamily="2" charset="2"/>
              </a:rPr>
              <a:t>your</a:t>
            </a:r>
            <a:r>
              <a:rPr lang="fr-FR" dirty="0">
                <a:sym typeface="Wingdings" panose="05000000000000000000" pitchFamily="2" charset="2"/>
              </a:rPr>
              <a:t> </a:t>
            </a:r>
            <a:r>
              <a:rPr lang="fr-FR" dirty="0" err="1">
                <a:sym typeface="Wingdings" panose="05000000000000000000" pitchFamily="2" charset="2"/>
              </a:rPr>
              <a:t>Explanatory</a:t>
            </a:r>
            <a:r>
              <a:rPr lang="fr-FR" dirty="0">
                <a:sym typeface="Wingdings" panose="05000000000000000000" pitchFamily="2" charset="2"/>
              </a:rPr>
              <a:t> </a:t>
            </a:r>
            <a:r>
              <a:rPr lang="fr-FR" dirty="0" smtClean="0">
                <a:sym typeface="Wingdings" panose="05000000000000000000" pitchFamily="2" charset="2"/>
              </a:rPr>
              <a:t>Variables</a:t>
            </a:r>
            <a:endParaRPr lang="fr-FR" dirty="0" smtClean="0">
              <a:sym typeface="Wingdings" panose="05000000000000000000" pitchFamily="2" charset="2"/>
            </a:endParaRPr>
          </a:p>
          <a:p>
            <a:endParaRPr lang="fr-FR" dirty="0" smtClean="0">
              <a:sym typeface="Wingdings" panose="05000000000000000000" pitchFamily="2" charset="2"/>
            </a:endParaRPr>
          </a:p>
          <a:p>
            <a:r>
              <a:rPr lang="fr-FR" dirty="0" smtClean="0">
                <a:sym typeface="Wingdings" panose="05000000000000000000" pitchFamily="2" charset="2"/>
              </a:rPr>
              <a:t>In « Outputs » Tab:</a:t>
            </a:r>
          </a:p>
          <a:p>
            <a:pPr lvl="1"/>
            <a:r>
              <a:rPr lang="fr-FR" dirty="0" smtClean="0">
                <a:sym typeface="Wingdings" panose="05000000000000000000" pitchFamily="2" charset="2"/>
              </a:rPr>
              <a:t>You </a:t>
            </a:r>
            <a:r>
              <a:rPr lang="fr-FR" dirty="0" err="1" smtClean="0">
                <a:sym typeface="Wingdings" panose="05000000000000000000" pitchFamily="2" charset="2"/>
              </a:rPr>
              <a:t>can</a:t>
            </a:r>
            <a:r>
              <a:rPr lang="fr-FR" dirty="0" smtClean="0">
                <a:sym typeface="Wingdings" panose="05000000000000000000" pitchFamily="2" charset="2"/>
              </a:rPr>
              <a:t> check all the Outputs: </a:t>
            </a:r>
            <a:r>
              <a:rPr lang="fr-FR" dirty="0" err="1" smtClean="0">
                <a:sym typeface="Wingdings" panose="05000000000000000000" pitchFamily="2" charset="2"/>
              </a:rPr>
              <a:t>Interpretation</a:t>
            </a:r>
            <a:r>
              <a:rPr lang="fr-FR" dirty="0" smtClean="0">
                <a:sym typeface="Wingdings" panose="05000000000000000000" pitchFamily="2" charset="2"/>
              </a:rPr>
              <a:t> </a:t>
            </a:r>
            <a:r>
              <a:rPr lang="fr-FR" dirty="0" err="1" smtClean="0">
                <a:sym typeface="Wingdings" panose="05000000000000000000" pitchFamily="2" charset="2"/>
              </a:rPr>
              <a:t>will</a:t>
            </a:r>
            <a:r>
              <a:rPr lang="fr-FR" dirty="0" smtClean="0">
                <a:sym typeface="Wingdings" panose="05000000000000000000" pitchFamily="2" charset="2"/>
              </a:rPr>
              <a:t> </a:t>
            </a:r>
            <a:r>
              <a:rPr lang="fr-FR" dirty="0" err="1" smtClean="0">
                <a:sym typeface="Wingdings" panose="05000000000000000000" pitchFamily="2" charset="2"/>
              </a:rPr>
              <a:t>ease</a:t>
            </a:r>
            <a:r>
              <a:rPr lang="fr-FR" dirty="0" smtClean="0">
                <a:sym typeface="Wingdings" panose="05000000000000000000" pitchFamily="2" charset="2"/>
              </a:rPr>
              <a:t> </a:t>
            </a:r>
            <a:r>
              <a:rPr lang="fr-FR" dirty="0" err="1" smtClean="0">
                <a:sym typeface="Wingdings" panose="05000000000000000000" pitchFamily="2" charset="2"/>
              </a:rPr>
              <a:t>you</a:t>
            </a:r>
            <a:r>
              <a:rPr lang="fr-FR" dirty="0" smtClean="0">
                <a:sym typeface="Wingdings" panose="05000000000000000000" pitchFamily="2" charset="2"/>
              </a:rPr>
              <a:t> to do the </a:t>
            </a:r>
            <a:r>
              <a:rPr lang="fr-FR" dirty="0" err="1" smtClean="0">
                <a:sym typeface="Wingdings" panose="05000000000000000000" pitchFamily="2" charset="2"/>
              </a:rPr>
              <a:t>understanding</a:t>
            </a:r>
            <a:r>
              <a:rPr lang="fr-FR" dirty="0" smtClean="0">
                <a:sym typeface="Wingdings" panose="05000000000000000000" pitchFamily="2" charset="2"/>
              </a:rPr>
              <a:t> of the </a:t>
            </a:r>
            <a:r>
              <a:rPr lang="fr-FR" dirty="0" err="1" smtClean="0">
                <a:sym typeface="Wingdings" panose="05000000000000000000" pitchFamily="2" charset="2"/>
              </a:rPr>
              <a:t>results</a:t>
            </a:r>
            <a:r>
              <a:rPr lang="fr-FR" dirty="0" smtClean="0">
                <a:sym typeface="Wingdings" panose="05000000000000000000" pitchFamily="2" charset="2"/>
              </a:rPr>
              <a:t>. </a:t>
            </a:r>
            <a:endParaRPr lang="fr-FR" dirty="0">
              <a:sym typeface="Wingdings" panose="05000000000000000000" pitchFamily="2" charset="2"/>
            </a:endParaRPr>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184</a:t>
            </a:fld>
            <a:endParaRPr lang="fr-FR"/>
          </a:p>
        </p:txBody>
      </p:sp>
    </p:spTree>
    <p:extLst>
      <p:ext uri="{BB962C8B-B14F-4D97-AF65-F5344CB8AC3E}">
        <p14:creationId xmlns:p14="http://schemas.microsoft.com/office/powerpoint/2010/main" val="310285596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XL-STAT: Multiple </a:t>
            </a:r>
            <a:r>
              <a:rPr lang="fr-FR" dirty="0" err="1" smtClean="0"/>
              <a:t>Regressions</a:t>
            </a:r>
            <a:r>
              <a:rPr lang="fr-FR" dirty="0" smtClean="0"/>
              <a:t> (</a:t>
            </a:r>
            <a:r>
              <a:rPr lang="fr-FR" dirty="0" smtClean="0"/>
              <a:t>2/3)</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185</a:t>
            </a:fld>
            <a:endParaRPr lang="fr-FR"/>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435621"/>
            <a:ext cx="905827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7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140968"/>
            <a:ext cx="4003846" cy="2797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222259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XL-STAT: Multiple </a:t>
            </a:r>
            <a:r>
              <a:rPr lang="fr-FR" dirty="0" err="1"/>
              <a:t>Regressions</a:t>
            </a:r>
            <a:r>
              <a:rPr lang="fr-FR" dirty="0"/>
              <a:t> </a:t>
            </a:r>
            <a:r>
              <a:rPr lang="fr-FR" dirty="0" smtClean="0"/>
              <a:t>(3/3</a:t>
            </a:r>
            <a:r>
              <a:rPr lang="fr-FR" dirty="0"/>
              <a:t>)</a:t>
            </a:r>
            <a:endParaRPr lang="en-GB" dirty="0"/>
          </a:p>
        </p:txBody>
      </p:sp>
      <p:sp>
        <p:nvSpPr>
          <p:cNvPr id="3" name="Espace réservé du contenu 2"/>
          <p:cNvSpPr>
            <a:spLocks noGrp="1"/>
          </p:cNvSpPr>
          <p:nvPr>
            <p:ph idx="1"/>
          </p:nvPr>
        </p:nvSpPr>
        <p:spPr/>
        <p:txBody>
          <a:bodyPr/>
          <a:lstStyle/>
          <a:p>
            <a:endParaRPr lang="en-GB"/>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186</a:t>
            </a:fld>
            <a:endParaRPr lang="fr-F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429000"/>
            <a:ext cx="26289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346764"/>
            <a:ext cx="3107245" cy="216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468295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References</a:t>
            </a: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smtClean="0"/>
              <a:t>For the Course:</a:t>
            </a:r>
          </a:p>
          <a:p>
            <a:r>
              <a:rPr lang="en-US" sz="1800" dirty="0"/>
              <a:t>Wegner, T. (2010). </a:t>
            </a:r>
            <a:r>
              <a:rPr lang="en-US" sz="1800" i="1" dirty="0"/>
              <a:t>Applied business statistics: Methods and Excel-based applications</a:t>
            </a:r>
            <a:r>
              <a:rPr lang="en-US" sz="1800" dirty="0"/>
              <a:t>. </a:t>
            </a:r>
            <a:r>
              <a:rPr lang="en-US" sz="1800" dirty="0" err="1"/>
              <a:t>Juta</a:t>
            </a:r>
            <a:r>
              <a:rPr lang="en-US" sz="1800" dirty="0"/>
              <a:t> and Company </a:t>
            </a:r>
            <a:r>
              <a:rPr lang="en-US" sz="1800" dirty="0" smtClean="0"/>
              <a:t>Ltd.</a:t>
            </a:r>
          </a:p>
          <a:p>
            <a:r>
              <a:rPr lang="fr-FR" sz="1800" dirty="0" err="1" smtClean="0"/>
              <a:t>Rakotomalala</a:t>
            </a:r>
            <a:r>
              <a:rPr lang="fr-FR" sz="1800" dirty="0"/>
              <a:t>, R. (2008). Tests de normalité. </a:t>
            </a:r>
            <a:r>
              <a:rPr lang="fr-FR" sz="1800" i="1" dirty="0"/>
              <a:t>Université Lumière Lyon</a:t>
            </a:r>
            <a:r>
              <a:rPr lang="fr-FR" sz="1800" dirty="0"/>
              <a:t>.</a:t>
            </a:r>
          </a:p>
          <a:p>
            <a:r>
              <a:rPr lang="en-GB" sz="1800" i="1" dirty="0"/>
              <a:t>Valerie J. Easton and John H. McColl's </a:t>
            </a:r>
            <a:r>
              <a:rPr lang="en-GB" sz="1800" i="1" dirty="0">
                <a:hlinkClick r:id="rId2"/>
              </a:rPr>
              <a:t>Statistics Glossary v1.1</a:t>
            </a:r>
            <a:endParaRPr lang="en-GB" sz="1800" i="1" dirty="0"/>
          </a:p>
          <a:p>
            <a:r>
              <a:rPr lang="en-GB" sz="1800" i="1" dirty="0"/>
              <a:t>A First Course in Probability Models and Statistical Inference, </a:t>
            </a:r>
            <a:r>
              <a:rPr lang="en-GB" sz="1800" dirty="0"/>
              <a:t>James H.C. </a:t>
            </a:r>
            <a:r>
              <a:rPr lang="en-GB" sz="1800" dirty="0" smtClean="0"/>
              <a:t>Creighton</a:t>
            </a:r>
          </a:p>
          <a:p>
            <a:r>
              <a:rPr lang="en-GB" sz="1800" dirty="0"/>
              <a:t>Jeremy </a:t>
            </a:r>
            <a:r>
              <a:rPr lang="en-GB" sz="1800" dirty="0" err="1"/>
              <a:t>Orloff</a:t>
            </a:r>
            <a:r>
              <a:rPr lang="en-GB" sz="1800" dirty="0"/>
              <a:t>, and Jonathan Bloom. </a:t>
            </a:r>
            <a:r>
              <a:rPr lang="en-GB" sz="1800" i="1" dirty="0"/>
              <a:t>18.05 Introduction to Probability and Statistics. </a:t>
            </a:r>
            <a:r>
              <a:rPr lang="en-GB" sz="1800" dirty="0"/>
              <a:t>Spring 2014. Massachusetts Institute of Technology: MIT </a:t>
            </a:r>
            <a:r>
              <a:rPr lang="en-GB" sz="1800" dirty="0" err="1"/>
              <a:t>OpenCourseWare</a:t>
            </a:r>
            <a:r>
              <a:rPr lang="en-GB" sz="1800" dirty="0"/>
              <a:t>, </a:t>
            </a:r>
            <a:r>
              <a:rPr lang="en-GB" sz="1800" dirty="0">
                <a:hlinkClick r:id="rId3"/>
              </a:rPr>
              <a:t>https://ocw.mit.edu</a:t>
            </a:r>
            <a:r>
              <a:rPr lang="en-GB" sz="1800" dirty="0"/>
              <a:t>. License: </a:t>
            </a:r>
            <a:r>
              <a:rPr lang="en-GB" sz="1800" dirty="0">
                <a:hlinkClick r:id="rId4"/>
              </a:rPr>
              <a:t>Creative Commons BY-NC-SA</a:t>
            </a:r>
            <a:r>
              <a:rPr lang="en-GB" sz="1800" dirty="0"/>
              <a:t>.</a:t>
            </a:r>
          </a:p>
          <a:p>
            <a:r>
              <a:rPr lang="en-GB" sz="1800" dirty="0"/>
              <a:t>Hogg, R. V., &amp; Tanis, E. A. (1977). </a:t>
            </a:r>
            <a:r>
              <a:rPr lang="en-GB" sz="1800" i="1" dirty="0"/>
              <a:t>Probability and statistical inference</a:t>
            </a:r>
            <a:r>
              <a:rPr lang="en-GB" sz="1800" dirty="0"/>
              <a:t> (Vol. 993). New York: Macmillan</a:t>
            </a:r>
            <a:r>
              <a:rPr lang="en-GB" sz="1800" dirty="0" smtClean="0"/>
              <a:t>.</a:t>
            </a:r>
          </a:p>
          <a:p>
            <a:r>
              <a:rPr lang="en-GB" sz="1800" i="1" dirty="0"/>
              <a:t>Online Statistics Education: A Multimedia Course of Study </a:t>
            </a:r>
            <a:r>
              <a:rPr lang="en-GB" sz="1800" dirty="0" smtClean="0"/>
              <a:t>Project </a:t>
            </a:r>
            <a:r>
              <a:rPr lang="en-GB" sz="1800" dirty="0"/>
              <a:t>Leader: </a:t>
            </a:r>
            <a:r>
              <a:rPr lang="en-GB" sz="1800" dirty="0">
                <a:hlinkClick r:id="rId5"/>
              </a:rPr>
              <a:t>David M. Lane</a:t>
            </a:r>
            <a:r>
              <a:rPr lang="en-GB" sz="1800" dirty="0"/>
              <a:t>, Rice University.</a:t>
            </a:r>
            <a:endParaRPr lang="en-GB" sz="1800" dirty="0" smtClean="0"/>
          </a:p>
          <a:p>
            <a:r>
              <a:rPr lang="en-GB" sz="1800" dirty="0" err="1"/>
              <a:t>Hatekar</a:t>
            </a:r>
            <a:r>
              <a:rPr lang="en-GB" sz="1800" dirty="0"/>
              <a:t>, </a:t>
            </a:r>
            <a:r>
              <a:rPr lang="en-GB" sz="1800" dirty="0" err="1"/>
              <a:t>Neeraj</a:t>
            </a:r>
            <a:r>
              <a:rPr lang="en-GB" sz="1800" dirty="0"/>
              <a:t> : </a:t>
            </a:r>
            <a:r>
              <a:rPr lang="en-GB" sz="1800" i="1" dirty="0"/>
              <a:t>Principles of Econometrics: An introduction (using R</a:t>
            </a:r>
            <a:r>
              <a:rPr lang="en-GB" sz="1800" i="1" dirty="0" smtClean="0"/>
              <a:t>)</a:t>
            </a:r>
            <a:endParaRPr lang="fr-FR" sz="1800" i="1" dirty="0"/>
          </a:p>
          <a:p>
            <a:r>
              <a:rPr lang="fr-FR" sz="1800" dirty="0"/>
              <a:t>Patrick K. Watson and Sonja S. </a:t>
            </a:r>
            <a:r>
              <a:rPr lang="fr-FR" sz="1800" dirty="0" err="1"/>
              <a:t>Teelucksingh</a:t>
            </a:r>
            <a:r>
              <a:rPr lang="fr-FR" sz="1800" dirty="0"/>
              <a:t>: </a:t>
            </a:r>
            <a:r>
              <a:rPr lang="fr-FR" sz="1800" i="1" dirty="0"/>
              <a:t>A </a:t>
            </a:r>
            <a:r>
              <a:rPr lang="fr-FR" sz="1800" i="1" dirty="0" err="1"/>
              <a:t>Practical</a:t>
            </a:r>
            <a:r>
              <a:rPr lang="fr-FR" sz="1800" i="1" dirty="0"/>
              <a:t> Introduction to </a:t>
            </a:r>
            <a:r>
              <a:rPr lang="fr-FR" sz="1800" i="1" dirty="0" err="1"/>
              <a:t>Econometric</a:t>
            </a:r>
            <a:r>
              <a:rPr lang="fr-FR" sz="1800" i="1" dirty="0"/>
              <a:t> </a:t>
            </a:r>
            <a:r>
              <a:rPr lang="fr-FR" sz="1800" i="1" dirty="0" err="1"/>
              <a:t>Methods</a:t>
            </a:r>
            <a:r>
              <a:rPr lang="fr-FR" sz="1800" i="1" dirty="0"/>
              <a:t>: </a:t>
            </a:r>
            <a:r>
              <a:rPr lang="fr-FR" sz="1800" i="1" dirty="0" err="1"/>
              <a:t>Classical</a:t>
            </a:r>
            <a:r>
              <a:rPr lang="fr-FR" sz="1800" i="1" dirty="0"/>
              <a:t> and </a:t>
            </a:r>
            <a:r>
              <a:rPr lang="fr-FR" sz="1800" i="1" dirty="0" smtClean="0"/>
              <a:t>Modern</a:t>
            </a:r>
          </a:p>
          <a:p>
            <a:r>
              <a:rPr lang="en-US" sz="1800" i="1" dirty="0" smtClean="0"/>
              <a:t>Introductory </a:t>
            </a:r>
            <a:r>
              <a:rPr lang="en-US" sz="1800" i="1" dirty="0"/>
              <a:t>Econometrics: A Modern Approach,</a:t>
            </a:r>
            <a:r>
              <a:rPr lang="en-US" sz="1800" dirty="0"/>
              <a:t> Wooldridge Jeffrey M. (2009),4th ed., South-Western</a:t>
            </a:r>
            <a:endParaRPr lang="en-GB" sz="1800" dirty="0"/>
          </a:p>
          <a:p>
            <a:r>
              <a:rPr lang="fr-FR" dirty="0"/>
              <a:t>Case </a:t>
            </a:r>
            <a:r>
              <a:rPr lang="fr-FR" dirty="0" err="1"/>
              <a:t>Studies</a:t>
            </a:r>
            <a:r>
              <a:rPr lang="fr-FR" dirty="0"/>
              <a:t> </a:t>
            </a:r>
            <a:r>
              <a:rPr lang="fr-FR" dirty="0" err="1"/>
              <a:t>coming</a:t>
            </a:r>
            <a:r>
              <a:rPr lang="fr-FR" dirty="0"/>
              <a:t> </a:t>
            </a:r>
            <a:r>
              <a:rPr lang="fr-FR" dirty="0" err="1"/>
              <a:t>from</a:t>
            </a:r>
            <a:r>
              <a:rPr lang="fr-FR" dirty="0"/>
              <a:t> Eurostat</a:t>
            </a:r>
            <a:endParaRPr lang="fr-FR" dirty="0"/>
          </a:p>
          <a:p>
            <a:endParaRPr lang="fr-FR" sz="1800" dirty="0"/>
          </a:p>
          <a:p>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187</a:t>
            </a:fld>
            <a:endParaRPr lang="fr-FR"/>
          </a:p>
        </p:txBody>
      </p:sp>
    </p:spTree>
    <p:extLst>
      <p:ext uri="{BB962C8B-B14F-4D97-AF65-F5344CB8AC3E}">
        <p14:creationId xmlns:p14="http://schemas.microsoft.com/office/powerpoint/2010/main" val="147766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Box Plots</a:t>
            </a:r>
            <a:endParaRPr lang="en-GB" dirty="0"/>
          </a:p>
        </p:txBody>
      </p:sp>
      <p:sp>
        <p:nvSpPr>
          <p:cNvPr id="3" name="Espace réservé du contenu 2"/>
          <p:cNvSpPr>
            <a:spLocks noGrp="1"/>
          </p:cNvSpPr>
          <p:nvPr>
            <p:ph idx="1"/>
          </p:nvPr>
        </p:nvSpPr>
        <p:spPr/>
        <p:txBody>
          <a:bodyPr/>
          <a:lstStyle/>
          <a:p>
            <a:r>
              <a:rPr lang="en-GB" dirty="0" smtClean="0"/>
              <a:t>With Quartiles you can realize Box Plots: </a:t>
            </a:r>
          </a:p>
          <a:p>
            <a:pPr marL="0" indent="0">
              <a:buNone/>
            </a:pPr>
            <a:r>
              <a:rPr lang="en-GB" i="1" dirty="0" smtClean="0">
                <a:sym typeface="Wingdings" panose="05000000000000000000" pitchFamily="2" charset="2"/>
              </a:rPr>
              <a:t>To do a Box Plots, see the slide « XLSTAT: Descriptive Statistics »</a:t>
            </a:r>
          </a:p>
          <a:p>
            <a:r>
              <a:rPr lang="en-GB" dirty="0" smtClean="0">
                <a:sym typeface="Wingdings" panose="05000000000000000000" pitchFamily="2" charset="2"/>
              </a:rPr>
              <a:t>Let’s use the example above:</a:t>
            </a:r>
          </a:p>
          <a:p>
            <a:pPr>
              <a:buFont typeface="Wingdings"/>
              <a:buChar char="à"/>
            </a:pPr>
            <a:endParaRPr lang="fr-FR" dirty="0" smtClean="0"/>
          </a:p>
          <a:p>
            <a:endParaRPr lang="fr-FR" dirty="0" smtClean="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19</a:t>
            </a:fld>
            <a:endParaRPr lang="fr-FR"/>
          </a:p>
        </p:txBody>
      </p:sp>
      <p:graphicFrame>
        <p:nvGraphicFramePr>
          <p:cNvPr id="6" name="Graphique 5"/>
          <p:cNvGraphicFramePr>
            <a:graphicFrameLocks/>
          </p:cNvGraphicFramePr>
          <p:nvPr>
            <p:extLst>
              <p:ext uri="{D42A27DB-BD31-4B8C-83A1-F6EECF244321}">
                <p14:modId xmlns:p14="http://schemas.microsoft.com/office/powerpoint/2010/main" val="1041384284"/>
              </p:ext>
            </p:extLst>
          </p:nvPr>
        </p:nvGraphicFramePr>
        <p:xfrm>
          <a:off x="4139952" y="2852936"/>
          <a:ext cx="3962400" cy="32918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1620615246"/>
              </p:ext>
            </p:extLst>
          </p:nvPr>
        </p:nvGraphicFramePr>
        <p:xfrm>
          <a:off x="755576" y="3356992"/>
          <a:ext cx="3096344" cy="2376264"/>
        </p:xfrm>
        <a:graphic>
          <a:graphicData uri="http://schemas.openxmlformats.org/drawingml/2006/table">
            <a:tbl>
              <a:tblPr firstRow="1" bandRow="1">
                <a:tableStyleId>{5C22544A-7EE6-4342-B048-85BDC9FD1C3A}</a:tableStyleId>
              </a:tblPr>
              <a:tblGrid>
                <a:gridCol w="1993049"/>
                <a:gridCol w="1103295"/>
              </a:tblGrid>
              <a:tr h="360040">
                <a:tc>
                  <a:txBody>
                    <a:bodyPr/>
                    <a:lstStyle/>
                    <a:p>
                      <a:pPr algn="ctr" fontAlgn="b"/>
                      <a:r>
                        <a:rPr lang="en-GB" sz="1400" u="none" strike="noStrike" dirty="0">
                          <a:effectLst/>
                        </a:rPr>
                        <a:t>Statistic</a:t>
                      </a:r>
                      <a:endParaRPr lang="en-GB" sz="1400" b="0" i="0" u="none" strike="noStrike" dirty="0">
                        <a:solidFill>
                          <a:srgbClr val="000000"/>
                        </a:solidFill>
                        <a:effectLst/>
                        <a:latin typeface="Calibri"/>
                      </a:endParaRPr>
                    </a:p>
                  </a:txBody>
                  <a:tcPr marL="0" marR="0" marT="0" marB="0" anchor="ctr"/>
                </a:tc>
                <a:tc>
                  <a:txBody>
                    <a:bodyPr/>
                    <a:lstStyle/>
                    <a:p>
                      <a:pPr algn="ctr" fontAlgn="b"/>
                      <a:r>
                        <a:rPr lang="en-GB" sz="1400" u="none" strike="noStrike" dirty="0">
                          <a:effectLst/>
                        </a:rPr>
                        <a:t>Grade</a:t>
                      </a:r>
                      <a:endParaRPr lang="en-GB" sz="1400" b="0" i="0" u="none" strike="noStrike" dirty="0">
                        <a:solidFill>
                          <a:srgbClr val="000000"/>
                        </a:solidFill>
                        <a:effectLst/>
                        <a:latin typeface="Calibri"/>
                      </a:endParaRPr>
                    </a:p>
                  </a:txBody>
                  <a:tcPr marL="0" marR="0" marT="0" marB="0" anchor="ctr"/>
                </a:tc>
              </a:tr>
              <a:tr h="202166">
                <a:tc>
                  <a:txBody>
                    <a:bodyPr/>
                    <a:lstStyle/>
                    <a:p>
                      <a:pPr algn="l" fontAlgn="b"/>
                      <a:r>
                        <a:rPr lang="en-GB" sz="1100" u="none" strike="noStrike" dirty="0" err="1">
                          <a:effectLst/>
                        </a:rPr>
                        <a:t>Nbr</a:t>
                      </a:r>
                      <a:r>
                        <a:rPr lang="en-GB" sz="1100" u="none" strike="noStrike" dirty="0">
                          <a:effectLst/>
                        </a:rPr>
                        <a:t>. of observations</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a:effectLst/>
                        </a:rPr>
                        <a:t>6</a:t>
                      </a:r>
                      <a:endParaRPr lang="en-GB" sz="1100" b="0" i="0" u="none" strike="noStrike">
                        <a:solidFill>
                          <a:srgbClr val="000000"/>
                        </a:solidFill>
                        <a:effectLst/>
                        <a:latin typeface="Calibri"/>
                      </a:endParaRPr>
                    </a:p>
                  </a:txBody>
                  <a:tcPr marL="0" marR="0" marT="0" marB="0" anchor="b"/>
                </a:tc>
              </a:tr>
              <a:tr h="202166">
                <a:tc>
                  <a:txBody>
                    <a:bodyPr/>
                    <a:lstStyle/>
                    <a:p>
                      <a:pPr algn="l" fontAlgn="b"/>
                      <a:r>
                        <a:rPr lang="en-GB" sz="1100" u="none" strike="noStrike" dirty="0">
                          <a:effectLst/>
                        </a:rPr>
                        <a:t>Minimum</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dirty="0" smtClean="0">
                          <a:effectLst/>
                        </a:rPr>
                        <a:t>8,000</a:t>
                      </a:r>
                      <a:endParaRPr lang="en-GB" sz="1100" b="0" i="0" u="none" strike="noStrike" dirty="0">
                        <a:solidFill>
                          <a:srgbClr val="000000"/>
                        </a:solidFill>
                        <a:effectLst/>
                        <a:latin typeface="Calibri"/>
                      </a:endParaRPr>
                    </a:p>
                  </a:txBody>
                  <a:tcPr marL="0" marR="0" marT="0" marB="0" anchor="b"/>
                </a:tc>
              </a:tr>
              <a:tr h="202166">
                <a:tc>
                  <a:txBody>
                    <a:bodyPr/>
                    <a:lstStyle/>
                    <a:p>
                      <a:pPr algn="l" fontAlgn="b"/>
                      <a:r>
                        <a:rPr lang="en-GB" sz="1100" u="none" strike="noStrike" dirty="0">
                          <a:effectLst/>
                        </a:rPr>
                        <a:t>Maximum</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a:effectLst/>
                        </a:rPr>
                        <a:t>15,000</a:t>
                      </a:r>
                      <a:endParaRPr lang="en-GB" sz="1100" b="0" i="0" u="none" strike="noStrike">
                        <a:solidFill>
                          <a:srgbClr val="000000"/>
                        </a:solidFill>
                        <a:effectLst/>
                        <a:latin typeface="Calibri"/>
                      </a:endParaRPr>
                    </a:p>
                  </a:txBody>
                  <a:tcPr marL="0" marR="0" marT="0" marB="0" anchor="b"/>
                </a:tc>
              </a:tr>
              <a:tr h="202166">
                <a:tc>
                  <a:txBody>
                    <a:bodyPr/>
                    <a:lstStyle/>
                    <a:p>
                      <a:pPr algn="l" fontAlgn="b"/>
                      <a:r>
                        <a:rPr lang="en-GB" sz="1100" u="none" strike="noStrike" dirty="0">
                          <a:effectLst/>
                        </a:rPr>
                        <a:t>1st Quartile</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a:effectLst/>
                        </a:rPr>
                        <a:t>9,250</a:t>
                      </a:r>
                      <a:endParaRPr lang="en-GB" sz="1100" b="0" i="0" u="none" strike="noStrike">
                        <a:solidFill>
                          <a:srgbClr val="000000"/>
                        </a:solidFill>
                        <a:effectLst/>
                        <a:latin typeface="Calibri"/>
                      </a:endParaRPr>
                    </a:p>
                  </a:txBody>
                  <a:tcPr marL="0" marR="0" marT="0" marB="0" anchor="b"/>
                </a:tc>
              </a:tr>
              <a:tr h="202166">
                <a:tc>
                  <a:txBody>
                    <a:bodyPr/>
                    <a:lstStyle/>
                    <a:p>
                      <a:pPr algn="l" fontAlgn="b"/>
                      <a:r>
                        <a:rPr lang="en-GB" sz="1100" u="none" strike="noStrike" dirty="0">
                          <a:effectLst/>
                        </a:rPr>
                        <a:t>Median</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a:effectLst/>
                        </a:rPr>
                        <a:t>11,000</a:t>
                      </a:r>
                      <a:endParaRPr lang="en-GB" sz="1100" b="0" i="0" u="none" strike="noStrike">
                        <a:solidFill>
                          <a:srgbClr val="000000"/>
                        </a:solidFill>
                        <a:effectLst/>
                        <a:latin typeface="Calibri"/>
                      </a:endParaRPr>
                    </a:p>
                  </a:txBody>
                  <a:tcPr marL="0" marR="0" marT="0" marB="0" anchor="b"/>
                </a:tc>
              </a:tr>
              <a:tr h="202166">
                <a:tc>
                  <a:txBody>
                    <a:bodyPr/>
                    <a:lstStyle/>
                    <a:p>
                      <a:pPr algn="l" fontAlgn="b"/>
                      <a:r>
                        <a:rPr lang="en-GB" sz="1100" u="none" strike="noStrike" dirty="0">
                          <a:effectLst/>
                        </a:rPr>
                        <a:t>3rd Quartile</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a:effectLst/>
                        </a:rPr>
                        <a:t>13,500</a:t>
                      </a:r>
                      <a:endParaRPr lang="en-GB" sz="1100" b="0" i="0" u="none" strike="noStrike">
                        <a:solidFill>
                          <a:srgbClr val="000000"/>
                        </a:solidFill>
                        <a:effectLst/>
                        <a:latin typeface="Calibri"/>
                      </a:endParaRPr>
                    </a:p>
                  </a:txBody>
                  <a:tcPr marL="0" marR="0" marT="0" marB="0" anchor="b"/>
                </a:tc>
              </a:tr>
              <a:tr h="202166">
                <a:tc>
                  <a:txBody>
                    <a:bodyPr/>
                    <a:lstStyle/>
                    <a:p>
                      <a:pPr algn="l" fontAlgn="b"/>
                      <a:r>
                        <a:rPr lang="en-GB" sz="1100" u="none" strike="noStrike" dirty="0">
                          <a:effectLst/>
                        </a:rPr>
                        <a:t>Mean</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a:effectLst/>
                        </a:rPr>
                        <a:t>11,333</a:t>
                      </a:r>
                      <a:endParaRPr lang="en-GB" sz="1100" b="0" i="0" u="none" strike="noStrike">
                        <a:solidFill>
                          <a:srgbClr val="000000"/>
                        </a:solidFill>
                        <a:effectLst/>
                        <a:latin typeface="Calibri"/>
                      </a:endParaRPr>
                    </a:p>
                  </a:txBody>
                  <a:tcPr marL="0" marR="0" marT="0" marB="0" anchor="b"/>
                </a:tc>
              </a:tr>
              <a:tr h="202166">
                <a:tc>
                  <a:txBody>
                    <a:bodyPr/>
                    <a:lstStyle/>
                    <a:p>
                      <a:pPr algn="l" fontAlgn="b"/>
                      <a:r>
                        <a:rPr lang="en-GB" sz="1100" u="none" strike="noStrike" dirty="0">
                          <a:effectLst/>
                        </a:rPr>
                        <a:t>Variance</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a:effectLst/>
                        </a:rPr>
                        <a:t>7,867</a:t>
                      </a:r>
                      <a:endParaRPr lang="en-GB" sz="1100" b="0" i="0" u="none" strike="noStrike">
                        <a:solidFill>
                          <a:srgbClr val="000000"/>
                        </a:solidFill>
                        <a:effectLst/>
                        <a:latin typeface="Calibri"/>
                      </a:endParaRPr>
                    </a:p>
                  </a:txBody>
                  <a:tcPr marL="0" marR="0" marT="0" marB="0" anchor="b"/>
                </a:tc>
              </a:tr>
              <a:tr h="202166">
                <a:tc>
                  <a:txBody>
                    <a:bodyPr/>
                    <a:lstStyle/>
                    <a:p>
                      <a:pPr algn="l" fontAlgn="b"/>
                      <a:r>
                        <a:rPr lang="en-GB" sz="1100" u="none" strike="noStrike" dirty="0">
                          <a:effectLst/>
                        </a:rPr>
                        <a:t>Standard deviation</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a:effectLst/>
                        </a:rPr>
                        <a:t>2,805</a:t>
                      </a:r>
                      <a:endParaRPr lang="en-GB" sz="1100" b="0" i="0" u="none" strike="noStrike">
                        <a:solidFill>
                          <a:srgbClr val="000000"/>
                        </a:solidFill>
                        <a:effectLst/>
                        <a:latin typeface="Calibri"/>
                      </a:endParaRPr>
                    </a:p>
                  </a:txBody>
                  <a:tcPr marL="0" marR="0" marT="0" marB="0" anchor="b"/>
                </a:tc>
              </a:tr>
              <a:tr h="196730">
                <a:tc>
                  <a:txBody>
                    <a:bodyPr/>
                    <a:lstStyle/>
                    <a:p>
                      <a:pPr algn="l" fontAlgn="b"/>
                      <a:r>
                        <a:rPr lang="en-GB" sz="1100" u="none" strike="noStrike" dirty="0">
                          <a:effectLst/>
                        </a:rPr>
                        <a:t>Variation coefficient</a:t>
                      </a:r>
                      <a:endParaRPr lang="en-GB" sz="1100" b="0" i="0" u="none" strike="noStrike" dirty="0">
                        <a:solidFill>
                          <a:srgbClr val="000000"/>
                        </a:solidFill>
                        <a:effectLst/>
                        <a:latin typeface="Calibri"/>
                      </a:endParaRPr>
                    </a:p>
                  </a:txBody>
                  <a:tcPr marL="0" marR="0" marT="0" marB="0" anchor="b"/>
                </a:tc>
                <a:tc>
                  <a:txBody>
                    <a:bodyPr/>
                    <a:lstStyle/>
                    <a:p>
                      <a:pPr algn="ctr" fontAlgn="b"/>
                      <a:r>
                        <a:rPr lang="en-GB" sz="1100" u="none" strike="noStrike" dirty="0">
                          <a:effectLst/>
                        </a:rPr>
                        <a:t>0,226</a:t>
                      </a:r>
                      <a:endParaRPr lang="en-GB" sz="1100" b="0" i="0" u="none" strike="noStrike" dirty="0">
                        <a:solidFill>
                          <a:srgbClr val="000000"/>
                        </a:solidFill>
                        <a:effectLst/>
                        <a:latin typeface="Calibri"/>
                      </a:endParaRPr>
                    </a:p>
                  </a:txBody>
                  <a:tcPr marL="0" marR="0" marT="0" marB="0" anchor="b"/>
                </a:tc>
              </a:tr>
            </a:tbl>
          </a:graphicData>
        </a:graphic>
      </p:graphicFrame>
    </p:spTree>
    <p:extLst>
      <p:ext uri="{BB962C8B-B14F-4D97-AF65-F5344CB8AC3E}">
        <p14:creationId xmlns:p14="http://schemas.microsoft.com/office/powerpoint/2010/main" val="973996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Course </a:t>
            </a:r>
            <a:r>
              <a:rPr lang="fr-FR" dirty="0" err="1" smtClean="0"/>
              <a:t>Outline</a:t>
            </a:r>
            <a:r>
              <a:rPr lang="fr-FR" dirty="0" smtClean="0"/>
              <a:t> </a:t>
            </a:r>
            <a:endParaRPr lang="en-GB" dirty="0"/>
          </a:p>
        </p:txBody>
      </p:sp>
      <p:sp>
        <p:nvSpPr>
          <p:cNvPr id="3" name="Espace réservé du contenu 2"/>
          <p:cNvSpPr>
            <a:spLocks noGrp="1"/>
          </p:cNvSpPr>
          <p:nvPr>
            <p:ph idx="1"/>
          </p:nvPr>
        </p:nvSpPr>
        <p:spPr/>
        <p:txBody>
          <a:bodyPr>
            <a:normAutofit/>
          </a:bodyPr>
          <a:lstStyle/>
          <a:p>
            <a:r>
              <a:rPr lang="fr-FR" sz="1800" dirty="0" smtClean="0"/>
              <a:t>Part 1: </a:t>
            </a:r>
            <a:r>
              <a:rPr lang="fr-FR" sz="1800" dirty="0" err="1" smtClean="0"/>
              <a:t>Statistics</a:t>
            </a:r>
            <a:r>
              <a:rPr lang="fr-FR" sz="1800" dirty="0" smtClean="0"/>
              <a:t>: Quantitative Method</a:t>
            </a:r>
          </a:p>
          <a:p>
            <a:pPr lvl="1"/>
            <a:r>
              <a:rPr lang="fr-FR" sz="1700" dirty="0" err="1" smtClean="0"/>
              <a:t>Chapter</a:t>
            </a:r>
            <a:r>
              <a:rPr lang="fr-FR" sz="1700" dirty="0" smtClean="0"/>
              <a:t> 1: Descriptive </a:t>
            </a:r>
            <a:r>
              <a:rPr lang="fr-FR" sz="1700" dirty="0" err="1" smtClean="0"/>
              <a:t>Statistics</a:t>
            </a:r>
            <a:endParaRPr lang="fr-FR" sz="1700" dirty="0" smtClean="0"/>
          </a:p>
          <a:p>
            <a:pPr lvl="2"/>
            <a:r>
              <a:rPr lang="fr-FR" sz="1500" dirty="0" smtClean="0"/>
              <a:t>Introduction</a:t>
            </a:r>
          </a:p>
          <a:p>
            <a:pPr lvl="2"/>
            <a:r>
              <a:rPr lang="fr-FR" sz="1500" dirty="0" smtClean="0"/>
              <a:t>Quantitative Data: </a:t>
            </a:r>
            <a:r>
              <a:rPr lang="fr-FR" sz="1500" dirty="0" err="1" smtClean="0"/>
              <a:t>measure</a:t>
            </a:r>
            <a:r>
              <a:rPr lang="fr-FR" sz="1500" dirty="0" smtClean="0"/>
              <a:t> of the central </a:t>
            </a:r>
            <a:r>
              <a:rPr lang="fr-FR" sz="1500" dirty="0" err="1" smtClean="0"/>
              <a:t>tendency</a:t>
            </a:r>
            <a:r>
              <a:rPr lang="fr-FR" sz="1500" dirty="0" smtClean="0"/>
              <a:t> (</a:t>
            </a:r>
            <a:r>
              <a:rPr lang="fr-FR" sz="1500" dirty="0" err="1" smtClean="0"/>
              <a:t>mean</a:t>
            </a:r>
            <a:r>
              <a:rPr lang="fr-FR" sz="1500" dirty="0" smtClean="0"/>
              <a:t>, </a:t>
            </a:r>
            <a:r>
              <a:rPr lang="fr-FR" sz="1500" dirty="0" err="1" smtClean="0"/>
              <a:t>median,etc</a:t>
            </a:r>
            <a:r>
              <a:rPr lang="fr-FR" sz="1500" dirty="0" smtClean="0"/>
              <a:t>) and the </a:t>
            </a:r>
            <a:r>
              <a:rPr lang="fr-FR" sz="1500" dirty="0" err="1" smtClean="0"/>
              <a:t>dispertion</a:t>
            </a:r>
            <a:r>
              <a:rPr lang="fr-FR" sz="1500" dirty="0" smtClean="0"/>
              <a:t> (var, standard </a:t>
            </a:r>
            <a:r>
              <a:rPr lang="fr-FR" sz="1500" dirty="0" err="1" smtClean="0"/>
              <a:t>deviation</a:t>
            </a:r>
            <a:r>
              <a:rPr lang="fr-FR" sz="1500" dirty="0" smtClean="0"/>
              <a:t>)</a:t>
            </a:r>
          </a:p>
          <a:p>
            <a:pPr lvl="2"/>
            <a:r>
              <a:rPr lang="fr-FR" sz="1500" dirty="0" err="1" smtClean="0"/>
              <a:t>Bivariate</a:t>
            </a:r>
            <a:r>
              <a:rPr lang="fr-FR" sz="1500" dirty="0" smtClean="0"/>
              <a:t> Data</a:t>
            </a:r>
          </a:p>
          <a:p>
            <a:pPr lvl="2"/>
            <a:r>
              <a:rPr lang="fr-FR" sz="1500" dirty="0" err="1" smtClean="0"/>
              <a:t>Methodology</a:t>
            </a:r>
            <a:endParaRPr lang="fr-FR" sz="1500" dirty="0" smtClean="0"/>
          </a:p>
          <a:p>
            <a:pPr lvl="2"/>
            <a:endParaRPr lang="fr-FR" dirty="0" smtClean="0"/>
          </a:p>
          <a:p>
            <a:pPr lvl="1"/>
            <a:r>
              <a:rPr lang="fr-FR" sz="1700" dirty="0" err="1" smtClean="0"/>
              <a:t>Chapter</a:t>
            </a:r>
            <a:r>
              <a:rPr lang="fr-FR" sz="1700" dirty="0" smtClean="0"/>
              <a:t> 2: </a:t>
            </a:r>
            <a:r>
              <a:rPr lang="fr-FR" sz="1700" dirty="0" err="1" smtClean="0"/>
              <a:t>Probabilities</a:t>
            </a:r>
            <a:r>
              <a:rPr lang="fr-FR" sz="1700" dirty="0" smtClean="0"/>
              <a:t> - </a:t>
            </a:r>
            <a:r>
              <a:rPr lang="fr-FR" sz="1700" dirty="0" err="1" smtClean="0"/>
              <a:t>Normality</a:t>
            </a:r>
            <a:endParaRPr lang="fr-FR" sz="1700" dirty="0" smtClean="0"/>
          </a:p>
          <a:p>
            <a:pPr lvl="2"/>
            <a:r>
              <a:rPr lang="fr-FR" sz="1500" dirty="0" smtClean="0"/>
              <a:t>Introduction (</a:t>
            </a:r>
            <a:r>
              <a:rPr lang="fr-FR" sz="1500" dirty="0" err="1" smtClean="0"/>
              <a:t>definitions</a:t>
            </a:r>
            <a:r>
              <a:rPr lang="fr-FR" sz="1500" dirty="0" smtClean="0"/>
              <a:t>)</a:t>
            </a:r>
          </a:p>
          <a:p>
            <a:pPr lvl="2"/>
            <a:r>
              <a:rPr lang="fr-FR" sz="1500" dirty="0" smtClean="0"/>
              <a:t>The Binomial Distribution</a:t>
            </a:r>
          </a:p>
          <a:p>
            <a:pPr lvl="2"/>
            <a:r>
              <a:rPr lang="fr-FR" sz="1500" dirty="0" smtClean="0"/>
              <a:t>The Normal Distribution</a:t>
            </a:r>
          </a:p>
          <a:p>
            <a:pPr lvl="2"/>
            <a:r>
              <a:rPr lang="fr-FR" sz="1500" dirty="0" err="1" smtClean="0"/>
              <a:t>Kurtosis</a:t>
            </a:r>
            <a:r>
              <a:rPr lang="fr-FR" sz="1500" dirty="0" smtClean="0"/>
              <a:t> and </a:t>
            </a:r>
            <a:r>
              <a:rPr lang="fr-FR" sz="1500" dirty="0" err="1" smtClean="0"/>
              <a:t>Skewness</a:t>
            </a:r>
            <a:endParaRPr lang="fr-FR" sz="1500" dirty="0" smtClean="0"/>
          </a:p>
          <a:p>
            <a:pPr lvl="2"/>
            <a:r>
              <a:rPr lang="fr-FR" sz="1500" dirty="0" err="1" smtClean="0"/>
              <a:t>Methodology</a:t>
            </a:r>
            <a:endParaRPr lang="fr-FR" sz="1500" dirty="0" smtClean="0"/>
          </a:p>
          <a:p>
            <a:pPr marL="548640" lvl="2" indent="0">
              <a:buNone/>
            </a:pPr>
            <a:endParaRPr lang="fr-FR" sz="1500" dirty="0" smtClean="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2</a:t>
            </a:fld>
            <a:endParaRPr lang="fr-FR"/>
          </a:p>
        </p:txBody>
      </p:sp>
    </p:spTree>
    <p:extLst>
      <p:ext uri="{BB962C8B-B14F-4D97-AF65-F5344CB8AC3E}">
        <p14:creationId xmlns:p14="http://schemas.microsoft.com/office/powerpoint/2010/main" val="22260758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Variance</a:t>
            </a:r>
            <a:endParaRPr lang="fr-FR" dirty="0"/>
          </a:p>
        </p:txBody>
      </p:sp>
      <p:sp>
        <p:nvSpPr>
          <p:cNvPr id="3" name="Espace réservé du contenu 2"/>
          <p:cNvSpPr>
            <a:spLocks noGrp="1"/>
          </p:cNvSpPr>
          <p:nvPr>
            <p:ph idx="1"/>
          </p:nvPr>
        </p:nvSpPr>
        <p:spPr/>
        <p:txBody>
          <a:bodyPr/>
          <a:lstStyle/>
          <a:p>
            <a:r>
              <a:rPr lang="fr-FR" u="sng" dirty="0" err="1"/>
              <a:t>Definition</a:t>
            </a:r>
            <a:r>
              <a:rPr lang="fr-FR" u="sng" dirty="0" smtClean="0"/>
              <a:t>:</a:t>
            </a:r>
            <a:r>
              <a:rPr lang="fr-FR" dirty="0" smtClean="0"/>
              <a:t> </a:t>
            </a:r>
            <a:r>
              <a:rPr lang="en-GB" sz="2200" dirty="0" smtClean="0"/>
              <a:t>Considering the mean as the measure of the middle of the distribution, the variance is defined as the average squared difference of the scores from the mean.</a:t>
            </a:r>
          </a:p>
          <a:p>
            <a:endParaRPr lang="en-GB" u="sng" dirty="0" smtClean="0"/>
          </a:p>
          <a:p>
            <a:r>
              <a:rPr lang="fr-FR" u="sng" dirty="0" smtClean="0"/>
              <a:t>Formula: </a:t>
            </a:r>
            <a:r>
              <a:rPr lang="fr-FR" dirty="0" smtClean="0"/>
              <a:t>			</a:t>
            </a:r>
            <a:r>
              <a:rPr lang="en-GB" sz="2200" dirty="0" smtClean="0"/>
              <a:t>with m is the mean and N the total 				number</a:t>
            </a:r>
          </a:p>
          <a:p>
            <a:endParaRPr lang="fr-FR" dirty="0" smtClean="0"/>
          </a:p>
          <a:p>
            <a:r>
              <a:rPr lang="fr-FR" sz="2200" dirty="0" smtClean="0"/>
              <a:t>In Descriptive </a:t>
            </a:r>
            <a:r>
              <a:rPr lang="en-GB" sz="2200" dirty="0" smtClean="0"/>
              <a:t>Statistics, the variance is always calculated because it is important for the standard deviation.</a:t>
            </a:r>
          </a:p>
          <a:p>
            <a:endParaRPr lang="fr-FR" sz="2200" dirty="0"/>
          </a:p>
          <a:p>
            <a:r>
              <a:rPr lang="fr-FR" sz="2200" dirty="0" smtClean="0"/>
              <a:t>A lot of tests </a:t>
            </a:r>
            <a:r>
              <a:rPr lang="en-GB" sz="2200" dirty="0" smtClean="0"/>
              <a:t>needs</a:t>
            </a:r>
            <a:r>
              <a:rPr lang="fr-FR" sz="2200" dirty="0" smtClean="0"/>
              <a:t> the Variance and the </a:t>
            </a:r>
            <a:r>
              <a:rPr lang="en-GB" sz="2200" dirty="0" smtClean="0"/>
              <a:t>standard deviation</a:t>
            </a:r>
            <a:r>
              <a:rPr lang="fr-FR" sz="2200" dirty="0" smtClean="0"/>
              <a:t>.</a:t>
            </a:r>
          </a:p>
          <a:p>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20</a:t>
            </a:fld>
            <a:endParaRPr lang="fr-FR"/>
          </a:p>
        </p:txBody>
      </p:sp>
      <p:graphicFrame>
        <p:nvGraphicFramePr>
          <p:cNvPr id="7" name="Objet 6"/>
          <p:cNvGraphicFramePr>
            <a:graphicFrameLocks noChangeAspect="1"/>
          </p:cNvGraphicFramePr>
          <p:nvPr>
            <p:extLst>
              <p:ext uri="{D42A27DB-BD31-4B8C-83A1-F6EECF244321}">
                <p14:modId xmlns:p14="http://schemas.microsoft.com/office/powerpoint/2010/main" val="2024367266"/>
              </p:ext>
            </p:extLst>
          </p:nvPr>
        </p:nvGraphicFramePr>
        <p:xfrm>
          <a:off x="2195736" y="2996952"/>
          <a:ext cx="1720850" cy="715963"/>
        </p:xfrm>
        <a:graphic>
          <a:graphicData uri="http://schemas.openxmlformats.org/presentationml/2006/ole">
            <mc:AlternateContent xmlns:mc="http://schemas.openxmlformats.org/markup-compatibility/2006">
              <mc:Choice xmlns:v="urn:schemas-microsoft-com:vml" Requires="v">
                <p:oleObj spid="_x0000_s2276" name="Équation" r:id="rId4" imgW="1041120" imgH="431640" progId="Equation.3">
                  <p:embed/>
                </p:oleObj>
              </mc:Choice>
              <mc:Fallback>
                <p:oleObj name="Équation" r:id="rId4" imgW="1041120" imgH="431640" progId="Equation.3">
                  <p:embed/>
                  <p:pic>
                    <p:nvPicPr>
                      <p:cNvPr id="0" name="Objet 4"/>
                      <p:cNvPicPr>
                        <a:picLocks noChangeAspect="1" noChangeArrowheads="1"/>
                      </p:cNvPicPr>
                      <p:nvPr/>
                    </p:nvPicPr>
                    <p:blipFill>
                      <a:blip r:embed="rId5"/>
                      <a:srcRect/>
                      <a:stretch>
                        <a:fillRect/>
                      </a:stretch>
                    </p:blipFill>
                    <p:spPr bwMode="auto">
                      <a:xfrm>
                        <a:off x="2195736" y="2996952"/>
                        <a:ext cx="172085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76802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Standard</a:t>
            </a:r>
            <a:r>
              <a:rPr lang="fr-FR" baseline="0" dirty="0" smtClean="0"/>
              <a:t> </a:t>
            </a:r>
            <a:r>
              <a:rPr lang="fr-FR" baseline="0" dirty="0" err="1" smtClean="0"/>
              <a:t>Deviation</a:t>
            </a:r>
            <a:endParaRPr lang="fr-FR" dirty="0"/>
          </a:p>
        </p:txBody>
      </p:sp>
      <p:sp>
        <p:nvSpPr>
          <p:cNvPr id="3" name="Espace réservé du contenu 2"/>
          <p:cNvSpPr>
            <a:spLocks noGrp="1"/>
          </p:cNvSpPr>
          <p:nvPr>
            <p:ph idx="1"/>
          </p:nvPr>
        </p:nvSpPr>
        <p:spPr>
          <a:xfrm>
            <a:off x="457200" y="1600200"/>
            <a:ext cx="4618856" cy="3720108"/>
          </a:xfrm>
        </p:spPr>
        <p:txBody>
          <a:bodyPr>
            <a:normAutofit/>
          </a:bodyPr>
          <a:lstStyle/>
          <a:p>
            <a:r>
              <a:rPr lang="en-GB" sz="2200" u="sng" dirty="0" smtClean="0"/>
              <a:t>Definition: </a:t>
            </a:r>
            <a:r>
              <a:rPr lang="en-GB" sz="2200" dirty="0" smtClean="0"/>
              <a:t>The standard deviation is the square root of the variance. It is used to see the deviation of the mean.</a:t>
            </a:r>
          </a:p>
          <a:p>
            <a:r>
              <a:rPr lang="en-GB" sz="2200" u="sng" dirty="0" smtClean="0"/>
              <a:t>Formula:</a:t>
            </a:r>
            <a:endParaRPr lang="en-GB" sz="2200" dirty="0" smtClean="0"/>
          </a:p>
          <a:p>
            <a:r>
              <a:rPr lang="en-GB" sz="2200" u="sng" dirty="0" smtClean="0"/>
              <a:t>Example:</a:t>
            </a:r>
          </a:p>
          <a:p>
            <a:pPr marL="274320" lvl="1" indent="0">
              <a:buNone/>
            </a:pPr>
            <a:r>
              <a:rPr lang="en-GB" sz="2200" dirty="0" smtClean="0"/>
              <a:t>Normal distributions with standard deviations of 5 and 10</a:t>
            </a:r>
          </a:p>
          <a:p>
            <a:endParaRPr lang="fr-FR" sz="2200"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21</a:t>
            </a:fld>
            <a:endParaRPr lang="fr-FR"/>
          </a:p>
        </p:txBody>
      </p:sp>
      <p:graphicFrame>
        <p:nvGraphicFramePr>
          <p:cNvPr id="5" name="Objet 4"/>
          <p:cNvGraphicFramePr>
            <a:graphicFrameLocks noChangeAspect="1"/>
          </p:cNvGraphicFramePr>
          <p:nvPr>
            <p:extLst>
              <p:ext uri="{D42A27DB-BD31-4B8C-83A1-F6EECF244321}">
                <p14:modId xmlns:p14="http://schemas.microsoft.com/office/powerpoint/2010/main" val="456902202"/>
              </p:ext>
            </p:extLst>
          </p:nvPr>
        </p:nvGraphicFramePr>
        <p:xfrm>
          <a:off x="2123728" y="2924944"/>
          <a:ext cx="1555750" cy="420687"/>
        </p:xfrm>
        <a:graphic>
          <a:graphicData uri="http://schemas.openxmlformats.org/presentationml/2006/ole">
            <mc:AlternateContent xmlns:mc="http://schemas.openxmlformats.org/markup-compatibility/2006">
              <mc:Choice xmlns:v="urn:schemas-microsoft-com:vml" Requires="v">
                <p:oleObj spid="_x0000_s3384" name="Équation" r:id="rId3" imgW="939600" imgH="253800" progId="Equation.3">
                  <p:embed/>
                </p:oleObj>
              </mc:Choice>
              <mc:Fallback>
                <p:oleObj name="Équation" r:id="rId3" imgW="939600" imgH="253800" progId="Equation.3">
                  <p:embed/>
                  <p:pic>
                    <p:nvPicPr>
                      <p:cNvPr id="0" name="Obje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2924944"/>
                        <a:ext cx="15557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092" name="Picture 20" title="Normal distribution with Standard Deviations of 5 and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6614" y="1268760"/>
            <a:ext cx="3571875"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611560" y="4941168"/>
            <a:ext cx="8036371" cy="1446550"/>
          </a:xfrm>
          <a:prstGeom prst="rect">
            <a:avLst/>
          </a:prstGeom>
          <a:noFill/>
        </p:spPr>
        <p:txBody>
          <a:bodyPr wrap="square" rtlCol="0">
            <a:spAutoFit/>
          </a:bodyPr>
          <a:lstStyle/>
          <a:p>
            <a:r>
              <a:rPr lang="fr-FR" sz="2200" dirty="0" smtClean="0"/>
              <a:t>Coefficient of variation </a:t>
            </a:r>
            <a:endParaRPr lang="fr-FR" sz="2200" dirty="0"/>
          </a:p>
          <a:p>
            <a:r>
              <a:rPr lang="fr-FR" sz="2200" dirty="0" smtClean="0"/>
              <a:t>The </a:t>
            </a:r>
            <a:r>
              <a:rPr lang="en-GB" sz="2200" dirty="0" smtClean="0"/>
              <a:t>coefficient of variation measure how big the variation is in relative of terms.</a:t>
            </a:r>
          </a:p>
          <a:p>
            <a:r>
              <a:rPr lang="fr-FR" sz="2200" u="sng" dirty="0" smtClean="0"/>
              <a:t>Formula</a:t>
            </a:r>
            <a:r>
              <a:rPr lang="fr-FR" sz="2200" u="sng" dirty="0" smtClean="0"/>
              <a:t>:</a:t>
            </a:r>
            <a:endParaRPr lang="en-GB" sz="2200" u="sng" dirty="0"/>
          </a:p>
        </p:txBody>
      </p:sp>
      <p:graphicFrame>
        <p:nvGraphicFramePr>
          <p:cNvPr id="7" name="Objet 6"/>
          <p:cNvGraphicFramePr>
            <a:graphicFrameLocks noChangeAspect="1"/>
          </p:cNvGraphicFramePr>
          <p:nvPr>
            <p:extLst>
              <p:ext uri="{D42A27DB-BD31-4B8C-83A1-F6EECF244321}">
                <p14:modId xmlns:p14="http://schemas.microsoft.com/office/powerpoint/2010/main" val="1164195747"/>
              </p:ext>
            </p:extLst>
          </p:nvPr>
        </p:nvGraphicFramePr>
        <p:xfrm>
          <a:off x="3937000" y="5783263"/>
          <a:ext cx="1241425" cy="777875"/>
        </p:xfrm>
        <a:graphic>
          <a:graphicData uri="http://schemas.openxmlformats.org/presentationml/2006/ole">
            <mc:AlternateContent xmlns:mc="http://schemas.openxmlformats.org/markup-compatibility/2006">
              <mc:Choice xmlns:v="urn:schemas-microsoft-com:vml" Requires="v">
                <p:oleObj spid="_x0000_s3385" name="Équation" r:id="rId6" imgW="749160" imgH="469800" progId="Equation.3">
                  <p:embed/>
                </p:oleObj>
              </mc:Choice>
              <mc:Fallback>
                <p:oleObj name="Équation" r:id="rId6" imgW="749160" imgH="469800" progId="Equation.3">
                  <p:embed/>
                  <p:pic>
                    <p:nvPicPr>
                      <p:cNvPr id="0" name="Objet 4"/>
                      <p:cNvPicPr>
                        <a:picLocks noChangeAspect="1" noChangeArrowheads="1"/>
                      </p:cNvPicPr>
                      <p:nvPr/>
                    </p:nvPicPr>
                    <p:blipFill>
                      <a:blip r:embed="rId7"/>
                      <a:srcRect/>
                      <a:stretch>
                        <a:fillRect/>
                      </a:stretch>
                    </p:blipFill>
                    <p:spPr bwMode="auto">
                      <a:xfrm>
                        <a:off x="3937000" y="5783263"/>
                        <a:ext cx="12414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173131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smtClean="0"/>
              <a:t>Others</a:t>
            </a:r>
            <a:r>
              <a:rPr lang="fr-FR" dirty="0" smtClean="0"/>
              <a:t> Common Descriptive </a:t>
            </a:r>
            <a:r>
              <a:rPr lang="fr-FR" dirty="0" err="1" smtClean="0"/>
              <a:t>Statistics</a:t>
            </a:r>
            <a:endParaRPr lang="en-GB" dirty="0"/>
          </a:p>
        </p:txBody>
      </p:sp>
      <p:sp>
        <p:nvSpPr>
          <p:cNvPr id="3" name="Espace réservé du contenu 2"/>
          <p:cNvSpPr>
            <a:spLocks noGrp="1"/>
          </p:cNvSpPr>
          <p:nvPr>
            <p:ph idx="1"/>
          </p:nvPr>
        </p:nvSpPr>
        <p:spPr/>
        <p:txBody>
          <a:bodyPr>
            <a:normAutofit lnSpcReduction="10000"/>
          </a:bodyPr>
          <a:lstStyle/>
          <a:p>
            <a:r>
              <a:rPr lang="en-GB" dirty="0" smtClean="0"/>
              <a:t>Range: The difference between the highest score and the lowest score.</a:t>
            </a:r>
          </a:p>
          <a:p>
            <a:pPr lvl="1"/>
            <a:r>
              <a:rPr lang="en-GB" dirty="0" smtClean="0"/>
              <a:t>Example: In the grades example, the Range is equal to 15 – 8 = 7</a:t>
            </a:r>
          </a:p>
          <a:p>
            <a:endParaRPr lang="en-GB" dirty="0" smtClean="0"/>
          </a:p>
          <a:p>
            <a:r>
              <a:rPr lang="en-GB" dirty="0" smtClean="0"/>
              <a:t>Minimum: The lowest or smallest score in a data set.</a:t>
            </a:r>
          </a:p>
          <a:p>
            <a:pPr marL="457200" lvl="2"/>
            <a:r>
              <a:rPr lang="en-GB" dirty="0" smtClean="0"/>
              <a:t>Example: In the grades example, the Minimum score is 8.</a:t>
            </a:r>
          </a:p>
          <a:p>
            <a:endParaRPr lang="en-GB" dirty="0" smtClean="0"/>
          </a:p>
          <a:p>
            <a:r>
              <a:rPr lang="en-GB" dirty="0" smtClean="0"/>
              <a:t>Maximum: The highest or largest score in a data set.</a:t>
            </a:r>
          </a:p>
          <a:p>
            <a:pPr lvl="1"/>
            <a:r>
              <a:rPr lang="en-GB" dirty="0" smtClean="0"/>
              <a:t>Example: In the grades example, the Maximum score is 15.</a:t>
            </a:r>
          </a:p>
          <a:p>
            <a:pPr lvl="1"/>
            <a:endParaRPr lang="en-GB" dirty="0" smtClean="0"/>
          </a:p>
          <a:p>
            <a:r>
              <a:rPr lang="en-GB" dirty="0" smtClean="0"/>
              <a:t>Frequency: The number of times a certain value appears.</a:t>
            </a:r>
          </a:p>
          <a:p>
            <a:pPr lvl="1"/>
            <a:r>
              <a:rPr lang="en-GB" dirty="0" smtClean="0"/>
              <a:t>Example: In the grades example, the frequency of 10 is 1, expressed as a percentage, the grade 10 appears 17% of the time</a:t>
            </a:r>
            <a:r>
              <a:rPr lang="fr-FR" dirty="0" smtClean="0"/>
              <a:t>.</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22</a:t>
            </a:fld>
            <a:endParaRPr lang="fr-FR"/>
          </a:p>
        </p:txBody>
      </p:sp>
    </p:spTree>
    <p:extLst>
      <p:ext uri="{BB962C8B-B14F-4D97-AF65-F5344CB8AC3E}">
        <p14:creationId xmlns:p14="http://schemas.microsoft.com/office/powerpoint/2010/main" val="42524378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Graphs: Introduction (1/4)</a:t>
            </a:r>
            <a:endParaRPr lang="en-GB" dirty="0"/>
          </a:p>
        </p:txBody>
      </p:sp>
      <p:sp>
        <p:nvSpPr>
          <p:cNvPr id="3" name="Espace réservé du contenu 2"/>
          <p:cNvSpPr>
            <a:spLocks noGrp="1"/>
          </p:cNvSpPr>
          <p:nvPr>
            <p:ph idx="1"/>
          </p:nvPr>
        </p:nvSpPr>
        <p:spPr/>
        <p:txBody>
          <a:bodyPr>
            <a:normAutofit fontScale="92500"/>
          </a:bodyPr>
          <a:lstStyle/>
          <a:p>
            <a:r>
              <a:rPr lang="en-GB" dirty="0" smtClean="0"/>
              <a:t>In general, quantitative data can be represented thanks to graphs, charts or tables.</a:t>
            </a:r>
          </a:p>
          <a:p>
            <a:r>
              <a:rPr lang="en-GB" dirty="0" smtClean="0"/>
              <a:t>That can be a good way to understand and to interpret the data.</a:t>
            </a:r>
          </a:p>
          <a:p>
            <a:r>
              <a:rPr lang="en-GB" dirty="0" smtClean="0"/>
              <a:t>The common graphs used are in Histograms, Line graphs or in scatter. That depend what you want to show with your data.</a:t>
            </a:r>
          </a:p>
          <a:p>
            <a:endParaRPr lang="en-GB" dirty="0" smtClean="0"/>
          </a:p>
          <a:p>
            <a:r>
              <a:rPr lang="fr-FR" b="1" dirty="0" smtClean="0"/>
              <a:t>How </a:t>
            </a:r>
            <a:r>
              <a:rPr lang="fr-FR" b="1" dirty="0" err="1" smtClean="0"/>
              <a:t>can</a:t>
            </a:r>
            <a:r>
              <a:rPr lang="fr-FR" b="1" dirty="0" smtClean="0"/>
              <a:t> </a:t>
            </a:r>
            <a:r>
              <a:rPr lang="fr-FR" b="1" dirty="0" err="1" smtClean="0"/>
              <a:t>we</a:t>
            </a:r>
            <a:r>
              <a:rPr lang="fr-FR" b="1" dirty="0" smtClean="0"/>
              <a:t> do a graph or a chart?</a:t>
            </a:r>
            <a:endParaRPr lang="fr-FR" b="1" dirty="0"/>
          </a:p>
          <a:p>
            <a:r>
              <a:rPr lang="fr-FR" dirty="0" smtClean="0"/>
              <a:t>To do a graph or a chart </a:t>
            </a:r>
            <a:r>
              <a:rPr lang="en-GB" dirty="0" smtClean="0"/>
              <a:t>in excel you should do the following :</a:t>
            </a:r>
            <a:endParaRPr lang="en-GB" dirty="0" smtClean="0"/>
          </a:p>
          <a:p>
            <a:pPr marL="457200" indent="-457200">
              <a:buFont typeface="+mj-lt"/>
              <a:buAutoNum type="arabicPeriod"/>
            </a:pPr>
            <a:r>
              <a:rPr lang="fr-FR" dirty="0" smtClean="0"/>
              <a:t>Select the data</a:t>
            </a:r>
          </a:p>
          <a:p>
            <a:pPr marL="457200" indent="-457200">
              <a:buFont typeface="+mj-lt"/>
              <a:buAutoNum type="arabicPeriod"/>
            </a:pPr>
            <a:r>
              <a:rPr lang="en-GB" dirty="0" smtClean="0"/>
              <a:t>Then, go to </a:t>
            </a:r>
            <a:r>
              <a:rPr lang="en-GB" b="1" dirty="0" smtClean="0">
                <a:solidFill>
                  <a:srgbClr val="00B050"/>
                </a:solidFill>
              </a:rPr>
              <a:t>Insert </a:t>
            </a:r>
            <a:r>
              <a:rPr lang="en-GB" b="1" dirty="0" smtClean="0">
                <a:solidFill>
                  <a:srgbClr val="00B050"/>
                </a:solidFill>
                <a:sym typeface="Wingdings" panose="05000000000000000000" pitchFamily="2" charset="2"/>
              </a:rPr>
              <a:t> Charts</a:t>
            </a:r>
          </a:p>
          <a:p>
            <a:pPr marL="457200" indent="-457200">
              <a:buFont typeface="+mj-lt"/>
              <a:buAutoNum type="arabicPeriod"/>
            </a:pPr>
            <a:r>
              <a:rPr lang="en-GB" dirty="0" smtClean="0">
                <a:sym typeface="Wingdings" panose="05000000000000000000" pitchFamily="2" charset="2"/>
              </a:rPr>
              <a:t>Choose the graph.</a:t>
            </a:r>
            <a:endParaRPr lang="en-GB" dirty="0">
              <a:sym typeface="Wingdings" panose="05000000000000000000" pitchFamily="2" charset="2"/>
            </a:endParaRPr>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23</a:t>
            </a:fld>
            <a:endParaRPr lang="fr-FR"/>
          </a:p>
        </p:txBody>
      </p:sp>
    </p:spTree>
    <p:extLst>
      <p:ext uri="{BB962C8B-B14F-4D97-AF65-F5344CB8AC3E}">
        <p14:creationId xmlns:p14="http://schemas.microsoft.com/office/powerpoint/2010/main" val="1657938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Graphs: </a:t>
            </a:r>
            <a:r>
              <a:rPr lang="fr-FR" dirty="0" err="1" smtClean="0"/>
              <a:t>Histograms</a:t>
            </a:r>
            <a:r>
              <a:rPr lang="fr-FR" dirty="0" smtClean="0"/>
              <a:t> (2/4)</a:t>
            </a:r>
            <a:endParaRPr lang="en-GB" dirty="0"/>
          </a:p>
        </p:txBody>
      </p:sp>
      <p:sp>
        <p:nvSpPr>
          <p:cNvPr id="3" name="Espace réservé du contenu 2"/>
          <p:cNvSpPr>
            <a:spLocks noGrp="1"/>
          </p:cNvSpPr>
          <p:nvPr>
            <p:ph idx="1"/>
          </p:nvPr>
        </p:nvSpPr>
        <p:spPr/>
        <p:txBody>
          <a:bodyPr>
            <a:normAutofit/>
          </a:bodyPr>
          <a:lstStyle/>
          <a:p>
            <a:r>
              <a:rPr lang="en-GB" sz="2200" dirty="0" smtClean="0">
                <a:sym typeface="Wingdings" panose="05000000000000000000" pitchFamily="2" charset="2"/>
              </a:rPr>
              <a:t>In a histogram, the class frequencies are represented by bars. Each bar corresponds to its class frequency.</a:t>
            </a:r>
          </a:p>
          <a:p>
            <a:endParaRPr lang="en-GB" sz="2200" b="1" u="sng" dirty="0" smtClean="0">
              <a:sym typeface="Wingdings" panose="05000000000000000000" pitchFamily="2" charset="2"/>
            </a:endParaRPr>
          </a:p>
          <a:p>
            <a:r>
              <a:rPr lang="en-GB" sz="2200" b="1" u="sng" dirty="0" smtClean="0">
                <a:sym typeface="Wingdings" panose="05000000000000000000" pitchFamily="2" charset="2"/>
              </a:rPr>
              <a:t>Why should you use histograms?</a:t>
            </a:r>
          </a:p>
          <a:p>
            <a:r>
              <a:rPr lang="en-GB" sz="2200" dirty="0" smtClean="0">
                <a:sym typeface="Wingdings" panose="05000000000000000000" pitchFamily="2" charset="2"/>
              </a:rPr>
              <a:t>Graphs like histograms, let us see if our data are normally distributed. Even if you have to do normality tests, histograms are a pretty good approximation. (</a:t>
            </a:r>
            <a:r>
              <a:rPr lang="en-GB" sz="2200" i="1" dirty="0" smtClean="0">
                <a:sym typeface="Wingdings" panose="05000000000000000000" pitchFamily="2" charset="2"/>
              </a:rPr>
              <a:t>see the Chapter about Normality tests</a:t>
            </a:r>
            <a:r>
              <a:rPr lang="en-GB" sz="2200" dirty="0" smtClean="0">
                <a:sym typeface="Wingdings" panose="05000000000000000000" pitchFamily="2" charset="2"/>
              </a:rPr>
              <a:t>)</a:t>
            </a:r>
          </a:p>
          <a:p>
            <a:endParaRPr lang="fr-FR" dirty="0" smtClean="0">
              <a:sym typeface="Wingdings" panose="05000000000000000000" pitchFamily="2" charset="2"/>
            </a:endParaRPr>
          </a:p>
          <a:p>
            <a:r>
              <a:rPr lang="en-GB" sz="2200" u="sng" dirty="0" smtClean="0">
                <a:sym typeface="Wingdings" panose="05000000000000000000" pitchFamily="2" charset="2"/>
              </a:rPr>
              <a:t>Example</a:t>
            </a:r>
            <a:r>
              <a:rPr lang="en-GB" sz="2200" dirty="0" smtClean="0">
                <a:sym typeface="Wingdings" panose="05000000000000000000" pitchFamily="2" charset="2"/>
              </a:rPr>
              <a:t>: </a:t>
            </a:r>
          </a:p>
          <a:p>
            <a:endParaRPr lang="fr-FR" dirty="0" smtClean="0">
              <a:sym typeface="Wingdings" panose="05000000000000000000" pitchFamily="2" charset="2"/>
            </a:endParaRPr>
          </a:p>
          <a:p>
            <a:endParaRPr lang="fr-FR" dirty="0">
              <a:sym typeface="Wingdings" panose="05000000000000000000" pitchFamily="2" charset="2"/>
            </a:endParaRPr>
          </a:p>
          <a:p>
            <a:endParaRPr lang="fr-FR" dirty="0">
              <a:sym typeface="Wingdings" panose="05000000000000000000" pitchFamily="2" charset="2"/>
            </a:endParaRPr>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24</a:t>
            </a:fld>
            <a:endParaRPr lang="fr-FR"/>
          </a:p>
        </p:txBody>
      </p:sp>
      <p:graphicFrame>
        <p:nvGraphicFramePr>
          <p:cNvPr id="5" name="Graphique 4"/>
          <p:cNvGraphicFramePr>
            <a:graphicFrameLocks/>
          </p:cNvGraphicFramePr>
          <p:nvPr>
            <p:extLst>
              <p:ext uri="{D42A27DB-BD31-4B8C-83A1-F6EECF244321}">
                <p14:modId xmlns:p14="http://schemas.microsoft.com/office/powerpoint/2010/main" val="2222304504"/>
              </p:ext>
            </p:extLst>
          </p:nvPr>
        </p:nvGraphicFramePr>
        <p:xfrm>
          <a:off x="2267744" y="4149080"/>
          <a:ext cx="4248472" cy="2708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03492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Graphs: Line Graphs (3/4)</a:t>
            </a:r>
            <a:endParaRPr lang="en-GB" dirty="0"/>
          </a:p>
        </p:txBody>
      </p:sp>
      <p:sp>
        <p:nvSpPr>
          <p:cNvPr id="3" name="Espace réservé du contenu 2"/>
          <p:cNvSpPr>
            <a:spLocks noGrp="1"/>
          </p:cNvSpPr>
          <p:nvPr>
            <p:ph idx="1"/>
          </p:nvPr>
        </p:nvSpPr>
        <p:spPr/>
        <p:txBody>
          <a:bodyPr>
            <a:normAutofit/>
          </a:bodyPr>
          <a:lstStyle/>
          <a:p>
            <a:r>
              <a:rPr lang="en-GB" sz="2200" dirty="0" smtClean="0">
                <a:sym typeface="Wingdings" panose="05000000000000000000" pitchFamily="2" charset="2"/>
              </a:rPr>
              <a:t>A line graph is a bar graph with the tops of the bars represented by points joined by lines. Line graphs are a better option if you want to compare changes over time</a:t>
            </a:r>
          </a:p>
          <a:p>
            <a:endParaRPr lang="en-GB" dirty="0" smtClean="0">
              <a:sym typeface="Wingdings" panose="05000000000000000000" pitchFamily="2" charset="2"/>
            </a:endParaRPr>
          </a:p>
          <a:p>
            <a:r>
              <a:rPr lang="en-GB" sz="2200" u="sng" dirty="0" smtClean="0">
                <a:sym typeface="Wingdings" panose="05000000000000000000" pitchFamily="2" charset="2"/>
              </a:rPr>
              <a:t>Example:</a:t>
            </a:r>
          </a:p>
          <a:p>
            <a:endParaRPr lang="fr-FR" dirty="0">
              <a:sym typeface="Wingdings" panose="05000000000000000000" pitchFamily="2" charset="2"/>
            </a:endParaRPr>
          </a:p>
          <a:p>
            <a:endParaRPr lang="fr-FR" dirty="0">
              <a:sym typeface="Wingdings" panose="05000000000000000000" pitchFamily="2" charset="2"/>
            </a:endParaRPr>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25</a:t>
            </a:fld>
            <a:endParaRPr lang="fr-FR"/>
          </a:p>
        </p:txBody>
      </p:sp>
      <p:graphicFrame>
        <p:nvGraphicFramePr>
          <p:cNvPr id="5" name="Graphique 4"/>
          <p:cNvGraphicFramePr>
            <a:graphicFrameLocks/>
          </p:cNvGraphicFramePr>
          <p:nvPr>
            <p:extLst>
              <p:ext uri="{D42A27DB-BD31-4B8C-83A1-F6EECF244321}">
                <p14:modId xmlns:p14="http://schemas.microsoft.com/office/powerpoint/2010/main" val="2953398173"/>
              </p:ext>
            </p:extLst>
          </p:nvPr>
        </p:nvGraphicFramePr>
        <p:xfrm>
          <a:off x="2267744" y="3645024"/>
          <a:ext cx="5616624"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66507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Graphs: </a:t>
            </a:r>
            <a:r>
              <a:rPr lang="fr-FR" dirty="0" err="1" smtClean="0"/>
              <a:t>Scatter</a:t>
            </a:r>
            <a:r>
              <a:rPr lang="fr-FR" dirty="0" smtClean="0"/>
              <a:t> Graphs (4/4)</a:t>
            </a:r>
            <a:endParaRPr lang="en-GB" dirty="0"/>
          </a:p>
        </p:txBody>
      </p:sp>
      <p:sp>
        <p:nvSpPr>
          <p:cNvPr id="3" name="Espace réservé du contenu 2"/>
          <p:cNvSpPr>
            <a:spLocks noGrp="1"/>
          </p:cNvSpPr>
          <p:nvPr>
            <p:ph idx="1"/>
          </p:nvPr>
        </p:nvSpPr>
        <p:spPr/>
        <p:txBody>
          <a:bodyPr>
            <a:normAutofit/>
          </a:bodyPr>
          <a:lstStyle/>
          <a:p>
            <a:r>
              <a:rPr lang="en-GB" sz="2200" dirty="0" smtClean="0">
                <a:sym typeface="Wingdings" panose="05000000000000000000" pitchFamily="2" charset="2"/>
              </a:rPr>
              <a:t>In a histogram, the class frequencies are represented by bars. Each bar corresponds to its class frequency.</a:t>
            </a:r>
          </a:p>
          <a:p>
            <a:endParaRPr lang="en-GB" sz="2200" dirty="0" smtClean="0">
              <a:sym typeface="Wingdings" panose="05000000000000000000" pitchFamily="2" charset="2"/>
            </a:endParaRPr>
          </a:p>
          <a:p>
            <a:r>
              <a:rPr lang="en-GB" sz="2200" b="1" u="sng" dirty="0" smtClean="0">
                <a:sym typeface="Wingdings" panose="05000000000000000000" pitchFamily="2" charset="2"/>
              </a:rPr>
              <a:t>Why should we use a Scatter Plot?</a:t>
            </a:r>
          </a:p>
          <a:p>
            <a:r>
              <a:rPr lang="en-GB" sz="2200" dirty="0" smtClean="0">
                <a:sym typeface="Wingdings" panose="05000000000000000000" pitchFamily="2" charset="2"/>
              </a:rPr>
              <a:t>The purpose of this graph is to identify </a:t>
            </a:r>
            <a:r>
              <a:rPr lang="en-GB" sz="2200" dirty="0" err="1" smtClean="0">
                <a:sym typeface="Wingdings" panose="05000000000000000000" pitchFamily="2" charset="2"/>
              </a:rPr>
              <a:t>th</a:t>
            </a:r>
            <a:r>
              <a:rPr lang="en-GB" sz="2200" dirty="0" smtClean="0">
                <a:sym typeface="Wingdings" panose="05000000000000000000" pitchFamily="2" charset="2"/>
              </a:rPr>
              <a:t> relationship between two quantitative variables. (</a:t>
            </a:r>
            <a:r>
              <a:rPr lang="en-GB" sz="2200" i="1" dirty="0" smtClean="0">
                <a:sym typeface="Wingdings" panose="05000000000000000000" pitchFamily="2" charset="2"/>
              </a:rPr>
              <a:t>see the Chapter about linear regression</a:t>
            </a:r>
            <a:r>
              <a:rPr lang="en-GB" sz="2200" dirty="0" smtClean="0">
                <a:sym typeface="Wingdings" panose="05000000000000000000" pitchFamily="2" charset="2"/>
              </a:rPr>
              <a:t>)</a:t>
            </a:r>
          </a:p>
          <a:p>
            <a:endParaRPr lang="en-GB" sz="2200" dirty="0" smtClean="0">
              <a:sym typeface="Wingdings" panose="05000000000000000000" pitchFamily="2" charset="2"/>
            </a:endParaRPr>
          </a:p>
          <a:p>
            <a:r>
              <a:rPr lang="en-GB" sz="2200" u="sng" dirty="0" smtClean="0">
                <a:sym typeface="Wingdings" panose="05000000000000000000" pitchFamily="2" charset="2"/>
              </a:rPr>
              <a:t>Example</a:t>
            </a:r>
            <a:r>
              <a:rPr lang="fr-FR" sz="2200" dirty="0" smtClean="0">
                <a:sym typeface="Wingdings" panose="05000000000000000000" pitchFamily="2" charset="2"/>
              </a:rPr>
              <a:t>:</a:t>
            </a:r>
          </a:p>
          <a:p>
            <a:endParaRPr lang="fr-FR" dirty="0">
              <a:sym typeface="Wingdings" panose="05000000000000000000" pitchFamily="2" charset="2"/>
            </a:endParaRPr>
          </a:p>
          <a:p>
            <a:endParaRPr lang="fr-FR" dirty="0">
              <a:sym typeface="Wingdings" panose="05000000000000000000" pitchFamily="2" charset="2"/>
            </a:endParaRPr>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26</a:t>
            </a:fld>
            <a:endParaRPr lang="fr-F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4193802"/>
            <a:ext cx="2681982" cy="2664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6650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Bivariate</a:t>
            </a:r>
            <a:r>
              <a:rPr lang="fr-FR" dirty="0" smtClean="0"/>
              <a:t> Data: Introduction</a:t>
            </a:r>
            <a:endParaRPr lang="en-GB" dirty="0"/>
          </a:p>
        </p:txBody>
      </p:sp>
      <p:sp>
        <p:nvSpPr>
          <p:cNvPr id="3" name="Espace réservé du contenu 2"/>
          <p:cNvSpPr>
            <a:spLocks noGrp="1"/>
          </p:cNvSpPr>
          <p:nvPr>
            <p:ph idx="1"/>
          </p:nvPr>
        </p:nvSpPr>
        <p:spPr/>
        <p:txBody>
          <a:bodyPr/>
          <a:lstStyle/>
          <a:p>
            <a:r>
              <a:rPr lang="en-GB" dirty="0" smtClean="0"/>
              <a:t>Bivariate data is a dataset with two variables.</a:t>
            </a:r>
          </a:p>
          <a:p>
            <a:r>
              <a:rPr lang="en-GB" dirty="0" smtClean="0"/>
              <a:t>Each variable has its own mean, median, standard deviation etc.</a:t>
            </a:r>
          </a:p>
          <a:p>
            <a:r>
              <a:rPr lang="en-GB" dirty="0" smtClean="0"/>
              <a:t>Here, we will discuss the relationship between two variables</a:t>
            </a:r>
            <a:r>
              <a:rPr lang="fr-FR" dirty="0" smtClean="0"/>
              <a:t>.</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27</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2344089349"/>
              </p:ext>
            </p:extLst>
          </p:nvPr>
        </p:nvGraphicFramePr>
        <p:xfrm>
          <a:off x="3203848" y="4077072"/>
          <a:ext cx="2592288" cy="2316480"/>
        </p:xfrm>
        <a:graphic>
          <a:graphicData uri="http://schemas.openxmlformats.org/drawingml/2006/table">
            <a:tbl>
              <a:tblPr firstRow="1" bandRow="1">
                <a:tableStyleId>{5C22544A-7EE6-4342-B048-85BDC9FD1C3A}</a:tableStyleId>
              </a:tblPr>
              <a:tblGrid>
                <a:gridCol w="1224136"/>
                <a:gridCol w="1368152"/>
              </a:tblGrid>
              <a:tr h="142275">
                <a:tc gridSpan="2">
                  <a:txBody>
                    <a:bodyPr/>
                    <a:lstStyle/>
                    <a:p>
                      <a:pPr algn="ctr"/>
                      <a:r>
                        <a:rPr lang="fr-FR" sz="1400" dirty="0" smtClean="0"/>
                        <a:t>Quantitative</a:t>
                      </a:r>
                      <a:r>
                        <a:rPr lang="fr-FR" sz="1400" baseline="0" dirty="0" smtClean="0"/>
                        <a:t> Data (Grades )</a:t>
                      </a:r>
                      <a:endParaRPr lang="en-GB" sz="1400" dirty="0"/>
                    </a:p>
                  </a:txBody>
                  <a:tcPr anchor="ctr"/>
                </a:tc>
                <a:tc hMerge="1">
                  <a:txBody>
                    <a:bodyPr/>
                    <a:lstStyle/>
                    <a:p>
                      <a:pPr algn="ctr"/>
                      <a:endParaRPr lang="en-GB" sz="1400" dirty="0"/>
                    </a:p>
                  </a:txBody>
                  <a:tcPr anchor="ctr"/>
                </a:tc>
              </a:tr>
              <a:tr h="142275">
                <a:tc>
                  <a:txBody>
                    <a:bodyPr/>
                    <a:lstStyle/>
                    <a:p>
                      <a:pPr algn="ctr"/>
                      <a:r>
                        <a:rPr lang="fr-FR" dirty="0" smtClean="0"/>
                        <a:t>Men</a:t>
                      </a:r>
                      <a:endParaRPr lang="en-GB" dirty="0"/>
                    </a:p>
                  </a:txBody>
                  <a:tcPr>
                    <a:solidFill>
                      <a:schemeClr val="accent5"/>
                    </a:solidFill>
                  </a:tcPr>
                </a:tc>
                <a:tc>
                  <a:txBody>
                    <a:bodyPr/>
                    <a:lstStyle/>
                    <a:p>
                      <a:pPr algn="ctr"/>
                      <a:r>
                        <a:rPr lang="fr-FR" sz="1400" dirty="0" err="1" smtClean="0"/>
                        <a:t>Women</a:t>
                      </a:r>
                      <a:endParaRPr lang="en-GB" sz="1400" dirty="0"/>
                    </a:p>
                  </a:txBody>
                  <a:tcPr anchor="ctr">
                    <a:solidFill>
                      <a:schemeClr val="accent5"/>
                    </a:solidFill>
                  </a:tcPr>
                </a:tc>
              </a:tr>
              <a:tr h="142275">
                <a:tc>
                  <a:txBody>
                    <a:bodyPr/>
                    <a:lstStyle/>
                    <a:p>
                      <a:pPr algn="ctr"/>
                      <a:r>
                        <a:rPr lang="fr-FR" sz="1200" dirty="0" smtClean="0"/>
                        <a:t>10</a:t>
                      </a:r>
                      <a:endParaRPr lang="en-GB" sz="1200" dirty="0"/>
                    </a:p>
                  </a:txBody>
                  <a:tcPr/>
                </a:tc>
                <a:tc>
                  <a:txBody>
                    <a:bodyPr/>
                    <a:lstStyle/>
                    <a:p>
                      <a:pPr algn="ctr"/>
                      <a:r>
                        <a:rPr lang="fr-FR" sz="1200" dirty="0" smtClean="0"/>
                        <a:t>15</a:t>
                      </a:r>
                      <a:endParaRPr lang="en-GB" sz="1200" dirty="0"/>
                    </a:p>
                  </a:txBody>
                  <a:tcPr/>
                </a:tc>
              </a:tr>
              <a:tr h="1422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13</a:t>
                      </a:r>
                      <a:endParaRPr lang="en-GB" sz="1200" dirty="0" smtClean="0"/>
                    </a:p>
                  </a:txBody>
                  <a:tcPr/>
                </a:tc>
                <a:tc>
                  <a:txBody>
                    <a:bodyPr/>
                    <a:lstStyle/>
                    <a:p>
                      <a:pPr algn="ctr"/>
                      <a:r>
                        <a:rPr lang="fr-FR" sz="1200" dirty="0" smtClean="0"/>
                        <a:t>12</a:t>
                      </a:r>
                      <a:endParaRPr lang="en-GB" sz="1200" dirty="0"/>
                    </a:p>
                  </a:txBody>
                  <a:tcPr/>
                </a:tc>
              </a:tr>
              <a:tr h="142275">
                <a:tc>
                  <a:txBody>
                    <a:bodyPr/>
                    <a:lstStyle/>
                    <a:p>
                      <a:pPr algn="ctr"/>
                      <a:r>
                        <a:rPr lang="fr-FR" sz="1200" dirty="0" smtClean="0"/>
                        <a:t>7</a:t>
                      </a:r>
                      <a:endParaRPr lang="en-GB" sz="1200" dirty="0"/>
                    </a:p>
                  </a:txBody>
                  <a:tcPr/>
                </a:tc>
                <a:tc>
                  <a:txBody>
                    <a:bodyPr/>
                    <a:lstStyle/>
                    <a:p>
                      <a:pPr algn="ctr"/>
                      <a:r>
                        <a:rPr lang="fr-FR" sz="1200" dirty="0" smtClean="0"/>
                        <a:t>8</a:t>
                      </a:r>
                      <a:endParaRPr lang="en-GB" sz="1200" dirty="0"/>
                    </a:p>
                  </a:txBody>
                  <a:tcPr/>
                </a:tc>
              </a:tr>
              <a:tr h="1422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8</a:t>
                      </a:r>
                      <a:endParaRPr lang="en-GB" sz="1200" dirty="0" smtClean="0"/>
                    </a:p>
                  </a:txBody>
                  <a:tcPr/>
                </a:tc>
                <a:tc>
                  <a:txBody>
                    <a:bodyPr/>
                    <a:lstStyle/>
                    <a:p>
                      <a:pPr algn="ctr"/>
                      <a:r>
                        <a:rPr lang="fr-FR" sz="1200" dirty="0" smtClean="0"/>
                        <a:t>14</a:t>
                      </a:r>
                      <a:endParaRPr lang="en-GB" sz="1200" dirty="0"/>
                    </a:p>
                  </a:txBody>
                  <a:tcPr/>
                </a:tc>
              </a:tr>
              <a:tr h="142275">
                <a:tc>
                  <a:txBody>
                    <a:bodyPr/>
                    <a:lstStyle/>
                    <a:p>
                      <a:pPr algn="ctr"/>
                      <a:r>
                        <a:rPr lang="fr-FR" sz="1200" dirty="0" smtClean="0"/>
                        <a:t>14</a:t>
                      </a:r>
                      <a:endParaRPr lang="en-GB" sz="1200" dirty="0"/>
                    </a:p>
                  </a:txBody>
                  <a:tcPr/>
                </a:tc>
                <a:tc>
                  <a:txBody>
                    <a:bodyPr/>
                    <a:lstStyle/>
                    <a:p>
                      <a:pPr algn="ctr"/>
                      <a:r>
                        <a:rPr lang="fr-FR" sz="1200" dirty="0" smtClean="0"/>
                        <a:t>9</a:t>
                      </a:r>
                      <a:endParaRPr lang="en-GB" sz="1200" dirty="0"/>
                    </a:p>
                  </a:txBody>
                  <a:tcPr/>
                </a:tc>
              </a:tr>
              <a:tr h="1422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200" dirty="0" smtClean="0"/>
                        <a:t>10</a:t>
                      </a:r>
                      <a:endParaRPr lang="en-GB" sz="1200" dirty="0" smtClean="0"/>
                    </a:p>
                  </a:txBody>
                  <a:tcPr/>
                </a:tc>
                <a:tc>
                  <a:txBody>
                    <a:bodyPr/>
                    <a:lstStyle/>
                    <a:p>
                      <a:pPr algn="ctr"/>
                      <a:r>
                        <a:rPr lang="fr-FR" sz="1200" dirty="0" smtClean="0"/>
                        <a:t>16</a:t>
                      </a:r>
                      <a:endParaRPr lang="en-GB" sz="1200" dirty="0"/>
                    </a:p>
                  </a:txBody>
                  <a:tcPr/>
                </a:tc>
              </a:tr>
            </a:tbl>
          </a:graphicData>
        </a:graphic>
      </p:graphicFrame>
    </p:spTree>
    <p:extLst>
      <p:ext uri="{BB962C8B-B14F-4D97-AF65-F5344CB8AC3E}">
        <p14:creationId xmlns:p14="http://schemas.microsoft.com/office/powerpoint/2010/main" val="3306038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Bivariate</a:t>
            </a:r>
            <a:r>
              <a:rPr lang="fr-FR" dirty="0" smtClean="0"/>
              <a:t> Data: </a:t>
            </a:r>
            <a:r>
              <a:rPr lang="fr-FR" dirty="0" err="1" smtClean="0"/>
              <a:t>Correlation</a:t>
            </a:r>
            <a:endParaRPr lang="en-GB" dirty="0"/>
          </a:p>
        </p:txBody>
      </p:sp>
      <p:sp>
        <p:nvSpPr>
          <p:cNvPr id="3" name="Espace réservé du contenu 2"/>
          <p:cNvSpPr>
            <a:spLocks noGrp="1"/>
          </p:cNvSpPr>
          <p:nvPr>
            <p:ph idx="1"/>
          </p:nvPr>
        </p:nvSpPr>
        <p:spPr>
          <a:xfrm>
            <a:off x="467544" y="1700808"/>
            <a:ext cx="8229600" cy="4876800"/>
          </a:xfrm>
        </p:spPr>
        <p:txBody>
          <a:bodyPr/>
          <a:lstStyle/>
          <a:p>
            <a:r>
              <a:rPr lang="en-GB" dirty="0" smtClean="0"/>
              <a:t>As we can see on the example, each variable has his own descriptive data.</a:t>
            </a:r>
          </a:p>
          <a:p>
            <a:r>
              <a:rPr lang="en-GB" dirty="0" smtClean="0"/>
              <a:t>There is a statistical tool which is used to compare two variables: </a:t>
            </a:r>
            <a:r>
              <a:rPr lang="en-GB" b="1" dirty="0" smtClean="0"/>
              <a:t>the correlation.</a:t>
            </a:r>
          </a:p>
          <a:p>
            <a:endParaRPr lang="fr-FR" b="1" dirty="0"/>
          </a:p>
          <a:p>
            <a:r>
              <a:rPr lang="fr-FR" dirty="0" smtClean="0"/>
              <a:t>The </a:t>
            </a:r>
            <a:r>
              <a:rPr lang="fr-FR" dirty="0" err="1" smtClean="0"/>
              <a:t>correlation</a:t>
            </a:r>
            <a:r>
              <a:rPr lang="fr-FR" dirty="0" smtClean="0"/>
              <a:t> </a:t>
            </a:r>
            <a:r>
              <a:rPr lang="fr-FR" dirty="0" err="1" smtClean="0"/>
              <a:t>also</a:t>
            </a:r>
            <a:r>
              <a:rPr lang="fr-FR" dirty="0" smtClean="0"/>
              <a:t> </a:t>
            </a:r>
            <a:r>
              <a:rPr lang="fr-FR" dirty="0" err="1" smtClean="0"/>
              <a:t>called</a:t>
            </a:r>
            <a:r>
              <a:rPr lang="fr-FR" dirty="0" smtClean="0"/>
              <a:t> </a:t>
            </a:r>
            <a:r>
              <a:rPr lang="fr-FR" dirty="0" err="1" smtClean="0"/>
              <a:t>Pearson’s</a:t>
            </a:r>
            <a:r>
              <a:rPr lang="fr-FR" dirty="0" smtClean="0"/>
              <a:t> </a:t>
            </a:r>
            <a:r>
              <a:rPr lang="fr-FR" dirty="0" err="1" smtClean="0"/>
              <a:t>correlation</a:t>
            </a:r>
            <a:r>
              <a:rPr lang="fr-FR" dirty="0" smtClean="0"/>
              <a:t> (</a:t>
            </a:r>
            <a:r>
              <a:rPr lang="el-GR" dirty="0" smtClean="0"/>
              <a:t>ρ</a:t>
            </a:r>
            <a:r>
              <a:rPr lang="fr-FR" dirty="0" smtClean="0"/>
              <a:t>) </a:t>
            </a:r>
            <a:r>
              <a:rPr lang="fr-FR" dirty="0" err="1" smtClean="0"/>
              <a:t>is</a:t>
            </a:r>
            <a:r>
              <a:rPr lang="fr-FR" dirty="0" smtClean="0"/>
              <a:t> </a:t>
            </a:r>
            <a:r>
              <a:rPr lang="fr-FR" dirty="0" err="1" smtClean="0"/>
              <a:t>calculated</a:t>
            </a:r>
            <a:r>
              <a:rPr lang="fr-FR" dirty="0" smtClean="0"/>
              <a:t> </a:t>
            </a:r>
          </a:p>
          <a:p>
            <a:endParaRPr lang="fr-FR" dirty="0"/>
          </a:p>
          <a:p>
            <a:endParaRPr lang="fr-FR" dirty="0" smtClean="0"/>
          </a:p>
          <a:p>
            <a:pPr marL="0" indent="0">
              <a:buNone/>
            </a:pPr>
            <a:endParaRPr lang="fr-FR" dirty="0" smtClean="0"/>
          </a:p>
          <a:p>
            <a:pPr marL="0" indent="0">
              <a:buNone/>
            </a:pPr>
            <a:r>
              <a:rPr lang="fr-FR" dirty="0" smtClean="0"/>
              <a:t>	  standard </a:t>
            </a:r>
            <a:r>
              <a:rPr lang="fr-FR" dirty="0" err="1" smtClean="0"/>
              <a:t>deviation</a:t>
            </a:r>
            <a:r>
              <a:rPr lang="fr-FR" dirty="0" smtClean="0"/>
              <a:t> of X and Y</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28</a:t>
            </a:fld>
            <a:endParaRPr lang="fr-FR"/>
          </a:p>
        </p:txBody>
      </p:sp>
      <p:graphicFrame>
        <p:nvGraphicFramePr>
          <p:cNvPr id="6" name="Objet 5"/>
          <p:cNvGraphicFramePr>
            <a:graphicFrameLocks noChangeAspect="1"/>
          </p:cNvGraphicFramePr>
          <p:nvPr>
            <p:extLst>
              <p:ext uri="{D42A27DB-BD31-4B8C-83A1-F6EECF244321}">
                <p14:modId xmlns:p14="http://schemas.microsoft.com/office/powerpoint/2010/main" val="4079398292"/>
              </p:ext>
            </p:extLst>
          </p:nvPr>
        </p:nvGraphicFramePr>
        <p:xfrm>
          <a:off x="3203848" y="4365104"/>
          <a:ext cx="1533525" cy="652463"/>
        </p:xfrm>
        <a:graphic>
          <a:graphicData uri="http://schemas.openxmlformats.org/presentationml/2006/ole">
            <mc:AlternateContent xmlns:mc="http://schemas.openxmlformats.org/markup-compatibility/2006">
              <mc:Choice xmlns:v="urn:schemas-microsoft-com:vml" Requires="v">
                <p:oleObj spid="_x0000_s45450" name="Équation" r:id="rId3" imgW="927000" imgH="393480" progId="Equation.3">
                  <p:embed/>
                </p:oleObj>
              </mc:Choice>
              <mc:Fallback>
                <p:oleObj name="Équation" r:id="rId3" imgW="927000" imgH="393480" progId="Equation.3">
                  <p:embed/>
                  <p:pic>
                    <p:nvPicPr>
                      <p:cNvPr id="0" name="Objet 4"/>
                      <p:cNvPicPr>
                        <a:picLocks noChangeAspect="1" noChangeArrowheads="1"/>
                      </p:cNvPicPr>
                      <p:nvPr/>
                    </p:nvPicPr>
                    <p:blipFill>
                      <a:blip r:embed="rId4"/>
                      <a:srcRect/>
                      <a:stretch>
                        <a:fillRect/>
                      </a:stretch>
                    </p:blipFill>
                    <p:spPr bwMode="auto">
                      <a:xfrm>
                        <a:off x="3203848" y="4365104"/>
                        <a:ext cx="153352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t 6"/>
          <p:cNvGraphicFramePr>
            <a:graphicFrameLocks noChangeAspect="1"/>
          </p:cNvGraphicFramePr>
          <p:nvPr>
            <p:extLst>
              <p:ext uri="{D42A27DB-BD31-4B8C-83A1-F6EECF244321}">
                <p14:modId xmlns:p14="http://schemas.microsoft.com/office/powerpoint/2010/main" val="3388043631"/>
              </p:ext>
            </p:extLst>
          </p:nvPr>
        </p:nvGraphicFramePr>
        <p:xfrm>
          <a:off x="943098" y="5517232"/>
          <a:ext cx="3844926" cy="336550"/>
        </p:xfrm>
        <a:graphic>
          <a:graphicData uri="http://schemas.openxmlformats.org/presentationml/2006/ole">
            <mc:AlternateContent xmlns:mc="http://schemas.openxmlformats.org/markup-compatibility/2006">
              <mc:Choice xmlns:v="urn:schemas-microsoft-com:vml" Requires="v">
                <p:oleObj spid="_x0000_s45451" name="Équation" r:id="rId5" imgW="2323800" imgH="203040" progId="Equation.3">
                  <p:embed/>
                </p:oleObj>
              </mc:Choice>
              <mc:Fallback>
                <p:oleObj name="Équation" r:id="rId5" imgW="2323800" imgH="203040" progId="Equation.3">
                  <p:embed/>
                  <p:pic>
                    <p:nvPicPr>
                      <p:cNvPr id="0" name="Objet 5"/>
                      <p:cNvPicPr>
                        <a:picLocks noChangeAspect="1" noChangeArrowheads="1"/>
                      </p:cNvPicPr>
                      <p:nvPr/>
                    </p:nvPicPr>
                    <p:blipFill>
                      <a:blip r:embed="rId6"/>
                      <a:srcRect/>
                      <a:stretch>
                        <a:fillRect/>
                      </a:stretch>
                    </p:blipFill>
                    <p:spPr bwMode="auto">
                      <a:xfrm>
                        <a:off x="943098" y="5517232"/>
                        <a:ext cx="3844926"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t 7"/>
          <p:cNvGraphicFramePr>
            <a:graphicFrameLocks noChangeAspect="1"/>
          </p:cNvGraphicFramePr>
          <p:nvPr>
            <p:extLst>
              <p:ext uri="{D42A27DB-BD31-4B8C-83A1-F6EECF244321}">
                <p14:modId xmlns:p14="http://schemas.microsoft.com/office/powerpoint/2010/main" val="2206178926"/>
              </p:ext>
            </p:extLst>
          </p:nvPr>
        </p:nvGraphicFramePr>
        <p:xfrm>
          <a:off x="971600" y="6021288"/>
          <a:ext cx="566738" cy="231775"/>
        </p:xfrm>
        <a:graphic>
          <a:graphicData uri="http://schemas.openxmlformats.org/presentationml/2006/ole">
            <mc:AlternateContent xmlns:mc="http://schemas.openxmlformats.org/markup-compatibility/2006">
              <mc:Choice xmlns:v="urn:schemas-microsoft-com:vml" Requires="v">
                <p:oleObj spid="_x0000_s45452" name="Équation" r:id="rId7" imgW="342720" imgH="139680" progId="Equation.3">
                  <p:embed/>
                </p:oleObj>
              </mc:Choice>
              <mc:Fallback>
                <p:oleObj name="Équation" r:id="rId7" imgW="342720" imgH="139680" progId="Equation.3">
                  <p:embed/>
                  <p:pic>
                    <p:nvPicPr>
                      <p:cNvPr id="0" name="Objet 6"/>
                      <p:cNvPicPr>
                        <a:picLocks noChangeAspect="1" noChangeArrowheads="1"/>
                      </p:cNvPicPr>
                      <p:nvPr/>
                    </p:nvPicPr>
                    <p:blipFill>
                      <a:blip r:embed="rId8"/>
                      <a:srcRect/>
                      <a:stretch>
                        <a:fillRect/>
                      </a:stretch>
                    </p:blipFill>
                    <p:spPr bwMode="auto">
                      <a:xfrm>
                        <a:off x="971600" y="6021288"/>
                        <a:ext cx="566738"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716603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Bivariate</a:t>
            </a:r>
            <a:r>
              <a:rPr lang="fr-FR" dirty="0" smtClean="0"/>
              <a:t> Data: </a:t>
            </a:r>
            <a:r>
              <a:rPr lang="fr-FR" dirty="0" err="1" smtClean="0"/>
              <a:t>Correlation</a:t>
            </a:r>
            <a:endParaRPr lang="en-GB" dirty="0"/>
          </a:p>
        </p:txBody>
      </p:sp>
      <p:sp>
        <p:nvSpPr>
          <p:cNvPr id="3" name="Espace réservé du contenu 2"/>
          <p:cNvSpPr>
            <a:spLocks noGrp="1"/>
          </p:cNvSpPr>
          <p:nvPr>
            <p:ph idx="1"/>
          </p:nvPr>
        </p:nvSpPr>
        <p:spPr>
          <a:xfrm>
            <a:off x="467544" y="1700808"/>
            <a:ext cx="8229600" cy="4876800"/>
          </a:xfrm>
        </p:spPr>
        <p:txBody>
          <a:bodyPr/>
          <a:lstStyle/>
          <a:p>
            <a:r>
              <a:rPr lang="fr-FR" dirty="0" err="1" smtClean="0"/>
              <a:t>Properties</a:t>
            </a:r>
            <a:r>
              <a:rPr lang="fr-FR" dirty="0" smtClean="0"/>
              <a:t>: </a:t>
            </a:r>
          </a:p>
          <a:p>
            <a:endParaRPr lang="fr-FR" dirty="0"/>
          </a:p>
          <a:p>
            <a:pPr marL="731520" lvl="1" indent="-457200">
              <a:buFont typeface="+mj-lt"/>
              <a:buAutoNum type="arabicPeriod"/>
            </a:pPr>
            <a:r>
              <a:rPr lang="fr-FR" dirty="0" smtClean="0"/>
              <a:t>The values of the </a:t>
            </a:r>
            <a:r>
              <a:rPr lang="fr-FR" dirty="0" err="1" smtClean="0"/>
              <a:t>correlation</a:t>
            </a:r>
            <a:r>
              <a:rPr lang="fr-FR" dirty="0" smtClean="0"/>
              <a:t> lie </a:t>
            </a:r>
            <a:r>
              <a:rPr lang="fr-FR" dirty="0" err="1" smtClean="0"/>
              <a:t>between</a:t>
            </a:r>
            <a:r>
              <a:rPr lang="fr-FR" dirty="0" smtClean="0"/>
              <a:t> -1 and +1</a:t>
            </a:r>
          </a:p>
          <a:p>
            <a:pPr marL="731520" lvl="1" indent="-457200">
              <a:buFont typeface="+mj-lt"/>
              <a:buAutoNum type="arabicPeriod"/>
            </a:pPr>
            <a:r>
              <a:rPr lang="fr-FR" dirty="0" smtClean="0"/>
              <a:t>If variables are not </a:t>
            </a:r>
            <a:r>
              <a:rPr lang="fr-FR" dirty="0" err="1" smtClean="0"/>
              <a:t>correlated</a:t>
            </a:r>
            <a:r>
              <a:rPr lang="fr-FR" dirty="0" smtClean="0"/>
              <a:t> the </a:t>
            </a:r>
            <a:r>
              <a:rPr lang="fr-FR" dirty="0" err="1" smtClean="0"/>
              <a:t>the</a:t>
            </a:r>
            <a:r>
              <a:rPr lang="fr-FR" dirty="0" smtClean="0"/>
              <a:t> </a:t>
            </a:r>
            <a:r>
              <a:rPr lang="fr-FR" dirty="0" err="1" smtClean="0"/>
              <a:t>correlation</a:t>
            </a:r>
            <a:r>
              <a:rPr lang="fr-FR" dirty="0" smtClean="0"/>
              <a:t> </a:t>
            </a:r>
            <a:r>
              <a:rPr lang="fr-FR" dirty="0" err="1" smtClean="0"/>
              <a:t>will</a:t>
            </a:r>
            <a:r>
              <a:rPr lang="fr-FR" dirty="0" smtClean="0"/>
              <a:t> </a:t>
            </a:r>
            <a:r>
              <a:rPr lang="fr-FR" dirty="0" err="1" smtClean="0"/>
              <a:t>be</a:t>
            </a:r>
            <a:r>
              <a:rPr lang="fr-FR" dirty="0" smtClean="0"/>
              <a:t> 0.</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29</a:t>
            </a:fld>
            <a:endParaRPr lang="fr-FR"/>
          </a:p>
        </p:txBody>
      </p:sp>
    </p:spTree>
    <p:extLst>
      <p:ext uri="{BB962C8B-B14F-4D97-AF65-F5344CB8AC3E}">
        <p14:creationId xmlns:p14="http://schemas.microsoft.com/office/powerpoint/2010/main" val="424746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Course </a:t>
            </a:r>
            <a:r>
              <a:rPr lang="fr-FR" dirty="0" err="1" smtClean="0"/>
              <a:t>Outline</a:t>
            </a:r>
            <a:r>
              <a:rPr lang="fr-FR" dirty="0" smtClean="0"/>
              <a:t> </a:t>
            </a:r>
            <a:endParaRPr lang="en-GB" dirty="0"/>
          </a:p>
        </p:txBody>
      </p:sp>
      <p:sp>
        <p:nvSpPr>
          <p:cNvPr id="3" name="Espace réservé du contenu 2"/>
          <p:cNvSpPr>
            <a:spLocks noGrp="1"/>
          </p:cNvSpPr>
          <p:nvPr>
            <p:ph idx="1"/>
          </p:nvPr>
        </p:nvSpPr>
        <p:spPr/>
        <p:txBody>
          <a:bodyPr>
            <a:normAutofit/>
          </a:bodyPr>
          <a:lstStyle/>
          <a:p>
            <a:r>
              <a:rPr lang="fr-FR" sz="1800" dirty="0" smtClean="0"/>
              <a:t>Part 1: </a:t>
            </a:r>
            <a:r>
              <a:rPr lang="fr-FR" sz="1800" dirty="0" err="1" smtClean="0"/>
              <a:t>Statistics</a:t>
            </a:r>
            <a:r>
              <a:rPr lang="fr-FR" sz="1800" dirty="0" smtClean="0"/>
              <a:t>: Quantitative Method</a:t>
            </a:r>
          </a:p>
          <a:p>
            <a:pPr lvl="1"/>
            <a:r>
              <a:rPr lang="fr-FR" sz="1700" dirty="0" err="1" smtClean="0"/>
              <a:t>Chapter</a:t>
            </a:r>
            <a:r>
              <a:rPr lang="fr-FR" sz="1700" dirty="0" smtClean="0"/>
              <a:t> 3: Confidence </a:t>
            </a:r>
            <a:r>
              <a:rPr lang="fr-FR" sz="1700" dirty="0" err="1" smtClean="0"/>
              <a:t>Intervals</a:t>
            </a:r>
            <a:endParaRPr lang="fr-FR" sz="1700" dirty="0" smtClean="0"/>
          </a:p>
          <a:p>
            <a:pPr lvl="2"/>
            <a:r>
              <a:rPr lang="fr-FR" sz="1500" dirty="0" smtClean="0"/>
              <a:t>Introduction</a:t>
            </a:r>
          </a:p>
          <a:p>
            <a:pPr lvl="2"/>
            <a:r>
              <a:rPr lang="fr-FR" sz="1500" dirty="0" err="1" smtClean="0"/>
              <a:t>Error</a:t>
            </a:r>
            <a:r>
              <a:rPr lang="fr-FR" sz="1500" dirty="0" smtClean="0"/>
              <a:t> </a:t>
            </a:r>
            <a:r>
              <a:rPr lang="fr-FR" sz="1500" dirty="0" err="1" smtClean="0"/>
              <a:t>Risk</a:t>
            </a:r>
            <a:endParaRPr lang="fr-FR" sz="1500" dirty="0" smtClean="0"/>
          </a:p>
          <a:p>
            <a:pPr lvl="2"/>
            <a:r>
              <a:rPr lang="fr-FR" sz="1500" dirty="0" smtClean="0"/>
              <a:t>Confidence </a:t>
            </a:r>
            <a:r>
              <a:rPr lang="fr-FR" sz="1500" dirty="0" err="1" smtClean="0"/>
              <a:t>Interval</a:t>
            </a:r>
            <a:endParaRPr lang="fr-FR" sz="1500" dirty="0" smtClean="0"/>
          </a:p>
          <a:p>
            <a:pPr lvl="2"/>
            <a:r>
              <a:rPr lang="fr-FR" sz="1500" dirty="0" err="1" smtClean="0"/>
              <a:t>Degree</a:t>
            </a:r>
            <a:r>
              <a:rPr lang="fr-FR" sz="1500" dirty="0" smtClean="0"/>
              <a:t> of </a:t>
            </a:r>
            <a:r>
              <a:rPr lang="fr-FR" sz="1500" dirty="0" err="1" smtClean="0"/>
              <a:t>Freedom</a:t>
            </a:r>
            <a:endParaRPr lang="fr-FR" sz="1500" dirty="0" smtClean="0"/>
          </a:p>
          <a:p>
            <a:pPr lvl="2"/>
            <a:r>
              <a:rPr lang="fr-FR" sz="1500" dirty="0" smtClean="0"/>
              <a:t>Case of </a:t>
            </a:r>
            <a:r>
              <a:rPr lang="fr-FR" sz="1500" dirty="0" err="1" smtClean="0"/>
              <a:t>Mean</a:t>
            </a:r>
            <a:endParaRPr lang="fr-FR" sz="1500" dirty="0" smtClean="0"/>
          </a:p>
          <a:p>
            <a:pPr lvl="2"/>
            <a:r>
              <a:rPr lang="fr-FR" sz="1500" dirty="0" smtClean="0"/>
              <a:t>Case of Proportion</a:t>
            </a:r>
            <a:endParaRPr lang="fr-FR" sz="1500" dirty="0" smtClean="0"/>
          </a:p>
          <a:p>
            <a:pPr lvl="2"/>
            <a:endParaRPr lang="fr-FR" sz="1500" dirty="0"/>
          </a:p>
          <a:p>
            <a:pPr lvl="1"/>
            <a:r>
              <a:rPr lang="fr-FR" sz="1700" dirty="0" err="1" smtClean="0"/>
              <a:t>Chapter</a:t>
            </a:r>
            <a:r>
              <a:rPr lang="fr-FR" sz="1700" dirty="0" smtClean="0"/>
              <a:t> 4: </a:t>
            </a:r>
            <a:r>
              <a:rPr lang="fr-FR" sz="1700" dirty="0" err="1" smtClean="0"/>
              <a:t>Hypothesis</a:t>
            </a:r>
            <a:r>
              <a:rPr lang="fr-FR" sz="1700" dirty="0" smtClean="0"/>
              <a:t> </a:t>
            </a:r>
            <a:r>
              <a:rPr lang="fr-FR" sz="1700" dirty="0" err="1" smtClean="0"/>
              <a:t>testing</a:t>
            </a:r>
            <a:endParaRPr lang="fr-FR" sz="1700" dirty="0" smtClean="0"/>
          </a:p>
          <a:p>
            <a:pPr lvl="2"/>
            <a:r>
              <a:rPr lang="fr-FR" sz="1500" dirty="0" smtClean="0"/>
              <a:t>Introduction</a:t>
            </a:r>
          </a:p>
          <a:p>
            <a:pPr lvl="2"/>
            <a:r>
              <a:rPr lang="fr-FR" sz="1500" dirty="0" smtClean="0"/>
              <a:t>Model </a:t>
            </a:r>
            <a:r>
              <a:rPr lang="fr-FR" sz="1500" dirty="0" err="1" smtClean="0"/>
              <a:t>Hypothesis</a:t>
            </a:r>
            <a:endParaRPr lang="fr-FR" sz="1500" dirty="0" smtClean="0"/>
          </a:p>
          <a:p>
            <a:pPr lvl="2"/>
            <a:r>
              <a:rPr lang="fr-FR" sz="1500" dirty="0" smtClean="0"/>
              <a:t>Model </a:t>
            </a:r>
            <a:r>
              <a:rPr lang="fr-FR" sz="1500" dirty="0" err="1" smtClean="0"/>
              <a:t>Hypothesis</a:t>
            </a:r>
            <a:r>
              <a:rPr lang="fr-FR" sz="1500" dirty="0" smtClean="0"/>
              <a:t>: </a:t>
            </a:r>
            <a:r>
              <a:rPr lang="fr-FR" sz="1500" dirty="0" err="1" smtClean="0"/>
              <a:t>Two-sided</a:t>
            </a:r>
            <a:r>
              <a:rPr lang="fr-FR" sz="1500" dirty="0" smtClean="0"/>
              <a:t> Test</a:t>
            </a:r>
          </a:p>
          <a:p>
            <a:pPr lvl="2"/>
            <a:r>
              <a:rPr lang="fr-FR" sz="1500" dirty="0" smtClean="0"/>
              <a:t>Model </a:t>
            </a:r>
            <a:r>
              <a:rPr lang="fr-FR" sz="1500" dirty="0" err="1" smtClean="0"/>
              <a:t>Hypothesis</a:t>
            </a:r>
            <a:r>
              <a:rPr lang="fr-FR" sz="1500" dirty="0" smtClean="0"/>
              <a:t>: One-</a:t>
            </a:r>
            <a:r>
              <a:rPr lang="fr-FR" sz="1500" dirty="0" err="1" smtClean="0"/>
              <a:t>sided</a:t>
            </a:r>
            <a:r>
              <a:rPr lang="fr-FR" sz="1500" dirty="0" smtClean="0"/>
              <a:t> Test</a:t>
            </a:r>
          </a:p>
          <a:p>
            <a:pPr lvl="2"/>
            <a:r>
              <a:rPr lang="fr-FR" sz="1500" dirty="0" smtClean="0"/>
              <a:t>Type I </a:t>
            </a:r>
            <a:r>
              <a:rPr lang="fr-FR" sz="1500" dirty="0" err="1" smtClean="0"/>
              <a:t>error</a:t>
            </a:r>
            <a:endParaRPr lang="fr-FR" sz="1500" dirty="0" smtClean="0"/>
          </a:p>
          <a:p>
            <a:pPr lvl="2"/>
            <a:r>
              <a:rPr lang="fr-FR" sz="1500" dirty="0" smtClean="0"/>
              <a:t>Type II </a:t>
            </a:r>
            <a:r>
              <a:rPr lang="fr-FR" sz="1500" dirty="0" err="1" smtClean="0"/>
              <a:t>error</a:t>
            </a:r>
            <a:endParaRPr lang="fr-FR" sz="1500" dirty="0" smtClean="0"/>
          </a:p>
          <a:p>
            <a:pPr lvl="2"/>
            <a:r>
              <a:rPr lang="fr-FR" sz="1500" dirty="0" err="1" smtClean="0"/>
              <a:t>Methodology</a:t>
            </a:r>
            <a:endParaRPr lang="fr-FR" sz="1500" dirty="0" smtClean="0"/>
          </a:p>
          <a:p>
            <a:pPr lvl="2"/>
            <a:endParaRPr lang="fr-FR" sz="1500" dirty="0" smtClean="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3</a:t>
            </a:fld>
            <a:endParaRPr lang="fr-FR"/>
          </a:p>
        </p:txBody>
      </p:sp>
    </p:spTree>
    <p:extLst>
      <p:ext uri="{BB962C8B-B14F-4D97-AF65-F5344CB8AC3E}">
        <p14:creationId xmlns:p14="http://schemas.microsoft.com/office/powerpoint/2010/main" val="1543877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Methodology</a:t>
            </a:r>
            <a:endParaRPr lang="en-GB" dirty="0"/>
          </a:p>
        </p:txBody>
      </p:sp>
      <p:sp>
        <p:nvSpPr>
          <p:cNvPr id="3" name="Espace réservé du contenu 2"/>
          <p:cNvSpPr>
            <a:spLocks noGrp="1"/>
          </p:cNvSpPr>
          <p:nvPr>
            <p:ph idx="1"/>
          </p:nvPr>
        </p:nvSpPr>
        <p:spPr/>
        <p:txBody>
          <a:bodyPr/>
          <a:lstStyle/>
          <a:p>
            <a:pPr marL="0" indent="0">
              <a:buNone/>
            </a:pPr>
            <a:endParaRPr lang="fr-FR" dirty="0" smtClean="0"/>
          </a:p>
          <a:p>
            <a:pPr marL="457200" indent="-457200">
              <a:buFont typeface="+mj-lt"/>
              <a:buAutoNum type="arabicPeriod"/>
            </a:pPr>
            <a:r>
              <a:rPr lang="en-GB" dirty="0" smtClean="0"/>
              <a:t>You have to get your data</a:t>
            </a:r>
          </a:p>
          <a:p>
            <a:pPr marL="457200" indent="-457200">
              <a:buFont typeface="+mj-lt"/>
              <a:buAutoNum type="arabicPeriod"/>
            </a:pPr>
            <a:r>
              <a:rPr lang="en-GB" dirty="0" smtClean="0"/>
              <a:t>You should look carefully what kind of statistics you have: quantitative or qualitative.</a:t>
            </a:r>
          </a:p>
          <a:p>
            <a:pPr marL="457200" indent="-457200">
              <a:buFont typeface="+mj-lt"/>
              <a:buAutoNum type="arabicPeriod"/>
            </a:pPr>
            <a:r>
              <a:rPr lang="en-GB" dirty="0" smtClean="0"/>
              <a:t>You should check if there is no mistakes or blanks on the data</a:t>
            </a:r>
          </a:p>
          <a:p>
            <a:pPr marL="457200" indent="-457200">
              <a:buFont typeface="+mj-lt"/>
              <a:buAutoNum type="arabicPeriod"/>
            </a:pPr>
            <a:r>
              <a:rPr lang="en-GB" dirty="0" smtClean="0"/>
              <a:t>You do the Descriptive Statistics according to your type of data: Qualitative or Quantitative.</a:t>
            </a:r>
          </a:p>
          <a:p>
            <a:pPr marL="457200" indent="-457200">
              <a:buFont typeface="+mj-lt"/>
              <a:buAutoNum type="arabicPeriod"/>
            </a:pPr>
            <a:r>
              <a:rPr lang="en-GB" dirty="0" smtClean="0"/>
              <a:t>You can interpret your basic statistics</a:t>
            </a:r>
            <a:r>
              <a:rPr lang="fr-FR" dirty="0" smtClean="0"/>
              <a:t>.</a:t>
            </a:r>
          </a:p>
          <a:p>
            <a:pPr marL="0" indent="0">
              <a:buNone/>
            </a:pPr>
            <a:endParaRPr lang="fr-FR" dirty="0" smtClean="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30</a:t>
            </a:fld>
            <a:endParaRPr lang="fr-FR"/>
          </a:p>
        </p:txBody>
      </p:sp>
    </p:spTree>
    <p:extLst>
      <p:ext uri="{BB962C8B-B14F-4D97-AF65-F5344CB8AC3E}">
        <p14:creationId xmlns:p14="http://schemas.microsoft.com/office/powerpoint/2010/main" val="658544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Excel Formulas</a:t>
            </a:r>
            <a:endParaRPr lang="en-GB" dirty="0"/>
          </a:p>
        </p:txBody>
      </p:sp>
      <p:sp>
        <p:nvSpPr>
          <p:cNvPr id="3" name="Espace réservé du contenu 2"/>
          <p:cNvSpPr>
            <a:spLocks noGrp="1"/>
          </p:cNvSpPr>
          <p:nvPr>
            <p:ph idx="1"/>
          </p:nvPr>
        </p:nvSpPr>
        <p:spPr/>
        <p:txBody>
          <a:bodyPr>
            <a:normAutofit/>
          </a:bodyPr>
          <a:lstStyle/>
          <a:p>
            <a:endParaRPr lang="fr-FR" dirty="0" smtClean="0"/>
          </a:p>
          <a:p>
            <a:r>
              <a:rPr lang="fr-FR" dirty="0" err="1" smtClean="0"/>
              <a:t>Mean</a:t>
            </a:r>
            <a:r>
              <a:rPr lang="fr-FR" dirty="0" smtClean="0"/>
              <a:t>: =</a:t>
            </a:r>
            <a:r>
              <a:rPr lang="fr-FR" dirty="0" err="1" smtClean="0"/>
              <a:t>average</a:t>
            </a:r>
            <a:r>
              <a:rPr lang="fr-FR" dirty="0" smtClean="0"/>
              <a:t>(</a:t>
            </a:r>
          </a:p>
          <a:p>
            <a:r>
              <a:rPr lang="fr-FR" dirty="0" err="1" smtClean="0"/>
              <a:t>Median</a:t>
            </a:r>
            <a:r>
              <a:rPr lang="fr-FR" dirty="0" smtClean="0"/>
              <a:t>: =</a:t>
            </a:r>
            <a:r>
              <a:rPr lang="fr-FR" dirty="0" err="1" smtClean="0"/>
              <a:t>median</a:t>
            </a:r>
            <a:r>
              <a:rPr lang="fr-FR" dirty="0" smtClean="0"/>
              <a:t>(</a:t>
            </a:r>
          </a:p>
          <a:p>
            <a:r>
              <a:rPr lang="fr-FR" dirty="0" smtClean="0"/>
              <a:t>Variance: =var(</a:t>
            </a:r>
          </a:p>
          <a:p>
            <a:r>
              <a:rPr lang="fr-FR" dirty="0" smtClean="0"/>
              <a:t>Standard </a:t>
            </a:r>
            <a:r>
              <a:rPr lang="fr-FR" dirty="0" err="1" smtClean="0"/>
              <a:t>Deviation</a:t>
            </a:r>
            <a:r>
              <a:rPr lang="fr-FR" dirty="0" smtClean="0"/>
              <a:t>: =</a:t>
            </a:r>
            <a:r>
              <a:rPr lang="fr-FR" dirty="0" err="1" smtClean="0"/>
              <a:t>stdev</a:t>
            </a:r>
            <a:r>
              <a:rPr lang="fr-FR" dirty="0" smtClean="0"/>
              <a:t>(</a:t>
            </a:r>
          </a:p>
          <a:p>
            <a:r>
              <a:rPr lang="fr-FR" dirty="0" smtClean="0"/>
              <a:t>Covariance: =</a:t>
            </a:r>
            <a:r>
              <a:rPr lang="fr-FR" dirty="0" err="1" smtClean="0"/>
              <a:t>covariance.s</a:t>
            </a:r>
            <a:r>
              <a:rPr lang="fr-FR" dirty="0" smtClean="0"/>
              <a:t>(</a:t>
            </a:r>
          </a:p>
          <a:p>
            <a:r>
              <a:rPr lang="fr-FR" dirty="0" smtClean="0"/>
              <a:t>Quartile: =quartile(</a:t>
            </a:r>
          </a:p>
          <a:p>
            <a:r>
              <a:rPr lang="fr-FR" dirty="0" smtClean="0"/>
              <a:t>Maximum: =max(</a:t>
            </a:r>
          </a:p>
          <a:p>
            <a:r>
              <a:rPr lang="fr-FR" dirty="0" smtClean="0"/>
              <a:t>Minimum: =min(</a:t>
            </a:r>
          </a:p>
          <a:p>
            <a:r>
              <a:rPr lang="fr-FR" dirty="0" err="1" smtClean="0"/>
              <a:t>Correlation</a:t>
            </a:r>
            <a:r>
              <a:rPr lang="fr-FR" dirty="0" smtClean="0"/>
              <a:t>: =</a:t>
            </a:r>
            <a:r>
              <a:rPr lang="fr-FR" dirty="0" err="1" smtClean="0"/>
              <a:t>correl</a:t>
            </a:r>
            <a:r>
              <a:rPr lang="fr-FR" dirty="0" smtClean="0"/>
              <a:t>(</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31</a:t>
            </a:fld>
            <a:endParaRPr lang="fr-FR"/>
          </a:p>
        </p:txBody>
      </p:sp>
    </p:spTree>
    <p:extLst>
      <p:ext uri="{BB962C8B-B14F-4D97-AF65-F5344CB8AC3E}">
        <p14:creationId xmlns:p14="http://schemas.microsoft.com/office/powerpoint/2010/main" val="192356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XL-Stat: Descriptive </a:t>
            </a:r>
            <a:r>
              <a:rPr lang="fr-FR" dirty="0" err="1" smtClean="0"/>
              <a:t>Statistics</a:t>
            </a:r>
            <a:r>
              <a:rPr lang="fr-FR" dirty="0" smtClean="0"/>
              <a:t> (1/4)</a:t>
            </a:r>
            <a:endParaRPr lang="en-GB" dirty="0"/>
          </a:p>
        </p:txBody>
      </p:sp>
      <p:sp>
        <p:nvSpPr>
          <p:cNvPr id="3" name="Espace réservé du contenu 2"/>
          <p:cNvSpPr>
            <a:spLocks noGrp="1"/>
          </p:cNvSpPr>
          <p:nvPr>
            <p:ph idx="1"/>
          </p:nvPr>
        </p:nvSpPr>
        <p:spPr/>
        <p:txBody>
          <a:bodyPr>
            <a:normAutofit fontScale="70000" lnSpcReduction="20000"/>
          </a:bodyPr>
          <a:lstStyle/>
          <a:p>
            <a:r>
              <a:rPr lang="en-GB" dirty="0" smtClean="0"/>
              <a:t>Go in </a:t>
            </a:r>
            <a:r>
              <a:rPr lang="en-GB" dirty="0" smtClean="0">
                <a:solidFill>
                  <a:srgbClr val="00B050"/>
                </a:solidFill>
              </a:rPr>
              <a:t>XLSTAT </a:t>
            </a:r>
            <a:r>
              <a:rPr lang="en-GB" dirty="0" smtClean="0">
                <a:solidFill>
                  <a:srgbClr val="00B050"/>
                </a:solidFill>
                <a:sym typeface="Wingdings" panose="05000000000000000000" pitchFamily="2" charset="2"/>
              </a:rPr>
              <a:t>Describing data  Descriptive Statistics</a:t>
            </a:r>
          </a:p>
          <a:p>
            <a:endParaRPr lang="en-GB" dirty="0" smtClean="0">
              <a:solidFill>
                <a:srgbClr val="00B050"/>
              </a:solidFill>
              <a:sym typeface="Wingdings" panose="05000000000000000000" pitchFamily="2" charset="2"/>
            </a:endParaRPr>
          </a:p>
          <a:p>
            <a:r>
              <a:rPr lang="en-GB" b="1" dirty="0" smtClean="0">
                <a:sym typeface="Wingdings" panose="05000000000000000000" pitchFamily="2" charset="2"/>
              </a:rPr>
              <a:t>In the case you do not need to have charts.</a:t>
            </a:r>
          </a:p>
          <a:p>
            <a:endParaRPr lang="en-GB" b="1" dirty="0" smtClean="0">
              <a:sym typeface="Wingdings" panose="05000000000000000000" pitchFamily="2" charset="2"/>
            </a:endParaRPr>
          </a:p>
          <a:p>
            <a:r>
              <a:rPr lang="en-GB" dirty="0" smtClean="0">
                <a:sym typeface="Wingdings" panose="05000000000000000000" pitchFamily="2" charset="2"/>
              </a:rPr>
              <a:t>In  « General »  Tab :</a:t>
            </a:r>
          </a:p>
          <a:p>
            <a:pPr lvl="1"/>
            <a:r>
              <a:rPr lang="en-GB" dirty="0" smtClean="0">
                <a:sym typeface="Wingdings" panose="05000000000000000000" pitchFamily="2" charset="2"/>
              </a:rPr>
              <a:t>Select your data in Quantitative Data or Qualitative Data depending on your sample.</a:t>
            </a:r>
          </a:p>
          <a:p>
            <a:pPr lvl="1"/>
            <a:r>
              <a:rPr lang="en-GB" dirty="0" smtClean="0">
                <a:sym typeface="Wingdings" panose="05000000000000000000" pitchFamily="2" charset="2"/>
              </a:rPr>
              <a:t>Select where you want the descriptive data appears : Range, Sheet or workbook </a:t>
            </a:r>
          </a:p>
          <a:p>
            <a:pPr lvl="2"/>
            <a:r>
              <a:rPr lang="en-GB" dirty="0" smtClean="0">
                <a:sym typeface="Wingdings" panose="05000000000000000000" pitchFamily="2" charset="2"/>
              </a:rPr>
              <a:t>I recommend you to check in Sheet because it would be easier to erase the </a:t>
            </a:r>
            <a:r>
              <a:rPr lang="en-GB" sz="2400" dirty="0" smtClean="0">
                <a:sym typeface="Wingdings" panose="05000000000000000000" pitchFamily="2" charset="2"/>
              </a:rPr>
              <a:t>data if you have done a mistake.</a:t>
            </a:r>
          </a:p>
          <a:p>
            <a:pPr marL="342900" lvl="2">
              <a:buSzPct val="85000"/>
            </a:pPr>
            <a:r>
              <a:rPr lang="en-GB" sz="2400" dirty="0" smtClean="0">
                <a:sym typeface="Wingdings" panose="05000000000000000000" pitchFamily="2" charset="2"/>
              </a:rPr>
              <a:t>In « Options » Tab:</a:t>
            </a:r>
          </a:p>
          <a:p>
            <a:pPr marL="617220" lvl="3">
              <a:buSzPct val="85000"/>
            </a:pPr>
            <a:r>
              <a:rPr lang="en-GB" sz="2400" dirty="0" smtClean="0">
                <a:sym typeface="Wingdings" panose="05000000000000000000" pitchFamily="2" charset="2"/>
              </a:rPr>
              <a:t>Check Descriptive Statistics</a:t>
            </a:r>
          </a:p>
          <a:p>
            <a:pPr marL="617220" lvl="3">
              <a:buSzPct val="85000"/>
            </a:pPr>
            <a:r>
              <a:rPr lang="en-GB" sz="2400" dirty="0" smtClean="0">
                <a:sym typeface="Wingdings" panose="05000000000000000000" pitchFamily="2" charset="2"/>
              </a:rPr>
              <a:t>If you need a chart check the field Charts.</a:t>
            </a:r>
          </a:p>
          <a:p>
            <a:pPr marL="285750" lvl="2">
              <a:buSzPct val="85000"/>
            </a:pPr>
            <a:r>
              <a:rPr lang="en-GB" sz="2400" dirty="0" smtClean="0">
                <a:sym typeface="Wingdings" panose="05000000000000000000" pitchFamily="2" charset="2"/>
              </a:rPr>
              <a:t>In « Outputs » Tab:</a:t>
            </a:r>
          </a:p>
          <a:p>
            <a:pPr marL="560070" lvl="3">
              <a:buSzPct val="85000"/>
            </a:pPr>
            <a:r>
              <a:rPr lang="en-GB" sz="2400" dirty="0" smtClean="0">
                <a:sym typeface="Wingdings" panose="05000000000000000000" pitchFamily="2" charset="2"/>
              </a:rPr>
              <a:t>Depending on what kind of data you have filled in, you will have the possibility to choose your descriptive statistics: mean, variance, standard deviation, maximum, etc.</a:t>
            </a:r>
          </a:p>
          <a:p>
            <a:pPr marL="548640" lvl="2" indent="0">
              <a:buNone/>
            </a:pPr>
            <a:endParaRPr lang="en-GB" dirty="0" smtClean="0">
              <a:sym typeface="Wingdings" panose="05000000000000000000" pitchFamily="2" charset="2"/>
            </a:endParaRPr>
          </a:p>
          <a:p>
            <a:r>
              <a:rPr lang="en-GB" dirty="0" smtClean="0">
                <a:sym typeface="Wingdings" panose="05000000000000000000" pitchFamily="2" charset="2"/>
              </a:rPr>
              <a:t>Then you click on OK and the Descriptive Statistics will appear.</a:t>
            </a:r>
          </a:p>
          <a:p>
            <a:pPr marL="0" indent="0">
              <a:buNone/>
            </a:pP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32</a:t>
            </a:fld>
            <a:endParaRPr lang="fr-FR"/>
          </a:p>
        </p:txBody>
      </p:sp>
    </p:spTree>
    <p:extLst>
      <p:ext uri="{BB962C8B-B14F-4D97-AF65-F5344CB8AC3E}">
        <p14:creationId xmlns:p14="http://schemas.microsoft.com/office/powerpoint/2010/main" val="5394562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XL-Stat: Descriptive </a:t>
            </a:r>
            <a:r>
              <a:rPr lang="fr-FR" dirty="0" err="1" smtClean="0"/>
              <a:t>Statistics</a:t>
            </a:r>
            <a:r>
              <a:rPr lang="fr-FR" dirty="0" smtClean="0"/>
              <a:t> (2/4)</a:t>
            </a:r>
            <a:endParaRPr lang="en-GB" dirty="0"/>
          </a:p>
        </p:txBody>
      </p:sp>
      <p:sp>
        <p:nvSpPr>
          <p:cNvPr id="3" name="Espace réservé du contenu 2"/>
          <p:cNvSpPr>
            <a:spLocks noGrp="1"/>
          </p:cNvSpPr>
          <p:nvPr>
            <p:ph idx="1"/>
          </p:nvPr>
        </p:nvSpPr>
        <p:spPr/>
        <p:txBody>
          <a:bodyPr>
            <a:normAutofit/>
          </a:bodyPr>
          <a:lstStyle/>
          <a:p>
            <a:r>
              <a:rPr lang="en-GB" b="1" dirty="0" smtClean="0">
                <a:sym typeface="Wingdings" panose="05000000000000000000" pitchFamily="2" charset="2"/>
              </a:rPr>
              <a:t>In the case you do need to have charts.</a:t>
            </a:r>
          </a:p>
          <a:p>
            <a:r>
              <a:rPr lang="en-GB" dirty="0" smtClean="0"/>
              <a:t>You should follow the same framework as discussed in the last slide but in the « Options » Tab you </a:t>
            </a:r>
            <a:r>
              <a:rPr lang="en-GB" dirty="0"/>
              <a:t>s</a:t>
            </a:r>
            <a:r>
              <a:rPr lang="en-GB" dirty="0" smtClean="0"/>
              <a:t>hould check the field « Charts »</a:t>
            </a:r>
          </a:p>
          <a:p>
            <a:endParaRPr lang="en-GB" dirty="0" smtClean="0">
              <a:solidFill>
                <a:srgbClr val="00B050"/>
              </a:solidFill>
              <a:sym typeface="Wingdings" panose="05000000000000000000" pitchFamily="2" charset="2"/>
            </a:endParaRPr>
          </a:p>
          <a:p>
            <a:r>
              <a:rPr lang="en-GB" dirty="0" smtClean="0">
                <a:sym typeface="Wingdings" panose="05000000000000000000" pitchFamily="2" charset="2"/>
              </a:rPr>
              <a:t>Then In « Chart (1) » Tab, you should check the chart that you want: Boxplot, Scatter grams, etc.</a:t>
            </a:r>
          </a:p>
          <a:p>
            <a:pPr marL="548640" lvl="2" indent="0">
              <a:buNone/>
            </a:pPr>
            <a:endParaRPr lang="fr-FR" dirty="0" smtClean="0">
              <a:sym typeface="Wingdings" panose="05000000000000000000" pitchFamily="2" charset="2"/>
            </a:endParaRPr>
          </a:p>
          <a:p>
            <a:endParaRPr lang="fr-FR" dirty="0">
              <a:sym typeface="Wingdings" panose="05000000000000000000" pitchFamily="2" charset="2"/>
            </a:endParaRPr>
          </a:p>
          <a:p>
            <a:pPr marL="0" indent="0">
              <a:buNone/>
            </a:pP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33</a:t>
            </a:fld>
            <a:endParaRPr lang="fr-FR"/>
          </a:p>
        </p:txBody>
      </p:sp>
    </p:spTree>
    <p:extLst>
      <p:ext uri="{BB962C8B-B14F-4D97-AF65-F5344CB8AC3E}">
        <p14:creationId xmlns:p14="http://schemas.microsoft.com/office/powerpoint/2010/main" val="27034736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XL-Stat: Descriptive </a:t>
            </a:r>
            <a:r>
              <a:rPr lang="fr-FR" dirty="0" err="1"/>
              <a:t>Statistics</a:t>
            </a:r>
            <a:r>
              <a:rPr lang="fr-FR" dirty="0"/>
              <a:t> </a:t>
            </a:r>
            <a:r>
              <a:rPr lang="fr-FR" dirty="0" smtClean="0"/>
              <a:t>(3/4)</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34</a:t>
            </a:fld>
            <a:endParaRPr lang="fr-FR"/>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8229600" cy="604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3429000"/>
            <a:ext cx="2244633" cy="1668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3448660"/>
            <a:ext cx="2255525" cy="1683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Ellipse 5"/>
          <p:cNvSpPr/>
          <p:nvPr/>
        </p:nvSpPr>
        <p:spPr>
          <a:xfrm>
            <a:off x="755576" y="1916832"/>
            <a:ext cx="43204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Connecteur droit avec flèche 7"/>
          <p:cNvCxnSpPr>
            <a:stCxn id="6" idx="4"/>
          </p:cNvCxnSpPr>
          <p:nvPr/>
        </p:nvCxnSpPr>
        <p:spPr>
          <a:xfrm>
            <a:off x="971600" y="2348880"/>
            <a:ext cx="0" cy="360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755576" y="2708920"/>
            <a:ext cx="4600940" cy="338554"/>
          </a:xfrm>
          <a:prstGeom prst="rect">
            <a:avLst/>
          </a:prstGeom>
          <a:noFill/>
          <a:ln>
            <a:solidFill>
              <a:srgbClr val="FF0000"/>
            </a:solidFill>
          </a:ln>
        </p:spPr>
        <p:txBody>
          <a:bodyPr wrap="none" rtlCol="0">
            <a:spAutoFit/>
          </a:bodyPr>
          <a:lstStyle/>
          <a:p>
            <a:r>
              <a:rPr lang="fr-FR" sz="1600" dirty="0" smtClean="0"/>
              <a:t>Click on </a:t>
            </a:r>
            <a:r>
              <a:rPr lang="fr-FR" sz="1600" dirty="0" err="1" smtClean="0"/>
              <a:t>Describing</a:t>
            </a:r>
            <a:r>
              <a:rPr lang="fr-FR" sz="1600" dirty="0" smtClean="0"/>
              <a:t> Data </a:t>
            </a:r>
            <a:r>
              <a:rPr lang="fr-FR" sz="1600" dirty="0" smtClean="0">
                <a:sym typeface="Wingdings" panose="05000000000000000000" pitchFamily="2" charset="2"/>
              </a:rPr>
              <a:t> Descriptive </a:t>
            </a:r>
            <a:r>
              <a:rPr lang="fr-FR" sz="1600" dirty="0" err="1" smtClean="0">
                <a:sym typeface="Wingdings" panose="05000000000000000000" pitchFamily="2" charset="2"/>
              </a:rPr>
              <a:t>statistics</a:t>
            </a:r>
            <a:endParaRPr lang="en-GB" sz="1600" dirty="0"/>
          </a:p>
        </p:txBody>
      </p:sp>
      <p:sp>
        <p:nvSpPr>
          <p:cNvPr id="15" name="Ellipse 14"/>
          <p:cNvSpPr/>
          <p:nvPr/>
        </p:nvSpPr>
        <p:spPr>
          <a:xfrm>
            <a:off x="395536" y="3573016"/>
            <a:ext cx="12663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Connecteur droit avec flèche 15"/>
          <p:cNvCxnSpPr/>
          <p:nvPr/>
        </p:nvCxnSpPr>
        <p:spPr>
          <a:xfrm>
            <a:off x="1403648" y="3930471"/>
            <a:ext cx="72008" cy="158676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539552" y="5517232"/>
            <a:ext cx="2342308" cy="338554"/>
          </a:xfrm>
          <a:prstGeom prst="rect">
            <a:avLst/>
          </a:prstGeom>
          <a:noFill/>
          <a:ln>
            <a:solidFill>
              <a:srgbClr val="FF0000"/>
            </a:solidFill>
          </a:ln>
        </p:spPr>
        <p:txBody>
          <a:bodyPr wrap="none" rtlCol="0">
            <a:spAutoFit/>
          </a:bodyPr>
          <a:lstStyle/>
          <a:p>
            <a:r>
              <a:rPr lang="fr-FR" sz="1600" dirty="0" smtClean="0"/>
              <a:t>Select </a:t>
            </a:r>
            <a:r>
              <a:rPr lang="fr-FR" sz="1600" dirty="0" err="1" smtClean="0"/>
              <a:t>your</a:t>
            </a:r>
            <a:r>
              <a:rPr lang="fr-FR" sz="1600" dirty="0" smtClean="0"/>
              <a:t> type of data</a:t>
            </a:r>
            <a:endParaRPr lang="en-GB" sz="1600" dirty="0"/>
          </a:p>
        </p:txBody>
      </p:sp>
      <p:sp>
        <p:nvSpPr>
          <p:cNvPr id="19" name="Ellipse 18"/>
          <p:cNvSpPr/>
          <p:nvPr/>
        </p:nvSpPr>
        <p:spPr>
          <a:xfrm>
            <a:off x="1648594" y="3645024"/>
            <a:ext cx="46402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onnecteur droit avec flèche 19"/>
          <p:cNvCxnSpPr/>
          <p:nvPr/>
        </p:nvCxnSpPr>
        <p:spPr>
          <a:xfrm>
            <a:off x="2123728" y="3861048"/>
            <a:ext cx="79208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2915816" y="3474355"/>
            <a:ext cx="1872208" cy="584775"/>
          </a:xfrm>
          <a:prstGeom prst="rect">
            <a:avLst/>
          </a:prstGeom>
          <a:noFill/>
          <a:ln>
            <a:solidFill>
              <a:srgbClr val="FF0000"/>
            </a:solidFill>
          </a:ln>
        </p:spPr>
        <p:txBody>
          <a:bodyPr wrap="square" rtlCol="0">
            <a:spAutoFit/>
          </a:bodyPr>
          <a:lstStyle/>
          <a:p>
            <a:r>
              <a:rPr lang="fr-FR" sz="1600" dirty="0" smtClean="0"/>
              <a:t>Select the location of </a:t>
            </a:r>
            <a:r>
              <a:rPr lang="fr-FR" sz="1600" dirty="0" err="1" smtClean="0"/>
              <a:t>your</a:t>
            </a:r>
            <a:r>
              <a:rPr lang="fr-FR" sz="1600" dirty="0" smtClean="0"/>
              <a:t> </a:t>
            </a:r>
            <a:r>
              <a:rPr lang="fr-FR" sz="1600" dirty="0" err="1" smtClean="0"/>
              <a:t>results</a:t>
            </a:r>
            <a:endParaRPr lang="en-GB" sz="1600" dirty="0"/>
          </a:p>
        </p:txBody>
      </p:sp>
      <p:sp>
        <p:nvSpPr>
          <p:cNvPr id="23" name="Ellipse 22"/>
          <p:cNvSpPr/>
          <p:nvPr/>
        </p:nvSpPr>
        <p:spPr>
          <a:xfrm>
            <a:off x="6012160" y="3515966"/>
            <a:ext cx="792088" cy="7745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Connecteur droit avec flèche 23"/>
          <p:cNvCxnSpPr/>
          <p:nvPr/>
        </p:nvCxnSpPr>
        <p:spPr>
          <a:xfrm flipH="1">
            <a:off x="5724128" y="3861048"/>
            <a:ext cx="277294" cy="4294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3851920" y="4263392"/>
            <a:ext cx="1872208" cy="338554"/>
          </a:xfrm>
          <a:prstGeom prst="rect">
            <a:avLst/>
          </a:prstGeom>
          <a:noFill/>
          <a:ln>
            <a:solidFill>
              <a:srgbClr val="FF0000"/>
            </a:solidFill>
          </a:ln>
        </p:spPr>
        <p:txBody>
          <a:bodyPr wrap="square" rtlCol="0">
            <a:spAutoFit/>
          </a:bodyPr>
          <a:lstStyle/>
          <a:p>
            <a:r>
              <a:rPr lang="fr-FR" sz="1600" dirty="0" smtClean="0"/>
              <a:t>Select the options</a:t>
            </a:r>
            <a:endParaRPr lang="en-GB" sz="1600" dirty="0"/>
          </a:p>
        </p:txBody>
      </p:sp>
    </p:spTree>
    <p:extLst>
      <p:ext uri="{BB962C8B-B14F-4D97-AF65-F5344CB8AC3E}">
        <p14:creationId xmlns:p14="http://schemas.microsoft.com/office/powerpoint/2010/main" val="30158271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XL-Stat: Descriptive </a:t>
            </a:r>
            <a:r>
              <a:rPr lang="fr-FR" dirty="0" err="1"/>
              <a:t>Statistics</a:t>
            </a:r>
            <a:r>
              <a:rPr lang="fr-FR" dirty="0"/>
              <a:t> </a:t>
            </a:r>
            <a:r>
              <a:rPr lang="fr-FR" dirty="0" smtClean="0"/>
              <a:t>(</a:t>
            </a:r>
            <a:r>
              <a:rPr lang="fr-FR" dirty="0"/>
              <a:t>4</a:t>
            </a:r>
            <a:r>
              <a:rPr lang="fr-FR" dirty="0" smtClean="0"/>
              <a:t>/4)</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35</a:t>
            </a:fld>
            <a:endParaRPr lang="fr-FR"/>
          </a:p>
        </p:txBody>
      </p:sp>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2499804" cy="1884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791284"/>
            <a:ext cx="2510359" cy="1866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Ellipse 9"/>
          <p:cNvSpPr/>
          <p:nvPr/>
        </p:nvSpPr>
        <p:spPr>
          <a:xfrm>
            <a:off x="611560" y="1916832"/>
            <a:ext cx="1122316" cy="13681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Connecteur droit avec flèche 10"/>
          <p:cNvCxnSpPr/>
          <p:nvPr/>
        </p:nvCxnSpPr>
        <p:spPr>
          <a:xfrm>
            <a:off x="1172718" y="3289490"/>
            <a:ext cx="72008" cy="7933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611560" y="4082870"/>
            <a:ext cx="2885726" cy="338554"/>
          </a:xfrm>
          <a:prstGeom prst="rect">
            <a:avLst/>
          </a:prstGeom>
          <a:noFill/>
          <a:ln>
            <a:solidFill>
              <a:srgbClr val="FF0000"/>
            </a:solidFill>
          </a:ln>
        </p:spPr>
        <p:txBody>
          <a:bodyPr wrap="none" rtlCol="0">
            <a:spAutoFit/>
          </a:bodyPr>
          <a:lstStyle/>
          <a:p>
            <a:r>
              <a:rPr lang="fr-FR" sz="1600" dirty="0" smtClean="0"/>
              <a:t>Select all the </a:t>
            </a:r>
            <a:r>
              <a:rPr lang="fr-FR" sz="1600" dirty="0" err="1" smtClean="0"/>
              <a:t>details</a:t>
            </a:r>
            <a:r>
              <a:rPr lang="fr-FR" sz="1600" dirty="0" smtClean="0"/>
              <a:t> </a:t>
            </a:r>
            <a:r>
              <a:rPr lang="fr-FR" sz="1600" dirty="0" err="1" smtClean="0"/>
              <a:t>you</a:t>
            </a:r>
            <a:r>
              <a:rPr lang="fr-FR" sz="1600" dirty="0" smtClean="0"/>
              <a:t> </a:t>
            </a:r>
            <a:r>
              <a:rPr lang="fr-FR" sz="1600" dirty="0" err="1" smtClean="0"/>
              <a:t>want</a:t>
            </a:r>
            <a:endParaRPr lang="en-GB" sz="1600" dirty="0"/>
          </a:p>
        </p:txBody>
      </p:sp>
      <p:sp>
        <p:nvSpPr>
          <p:cNvPr id="14" name="Ellipse 13"/>
          <p:cNvSpPr/>
          <p:nvPr/>
        </p:nvSpPr>
        <p:spPr>
          <a:xfrm>
            <a:off x="5148064" y="1916832"/>
            <a:ext cx="978300" cy="13681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Connecteur droit avec flèche 14"/>
          <p:cNvCxnSpPr/>
          <p:nvPr/>
        </p:nvCxnSpPr>
        <p:spPr>
          <a:xfrm>
            <a:off x="5580112" y="3284984"/>
            <a:ext cx="72008" cy="7933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5070651" y="4077072"/>
            <a:ext cx="3317773" cy="1077218"/>
          </a:xfrm>
          <a:prstGeom prst="rect">
            <a:avLst/>
          </a:prstGeom>
          <a:noFill/>
          <a:ln>
            <a:solidFill>
              <a:srgbClr val="FF0000"/>
            </a:solidFill>
          </a:ln>
        </p:spPr>
        <p:txBody>
          <a:bodyPr wrap="square" rtlCol="0">
            <a:spAutoFit/>
          </a:bodyPr>
          <a:lstStyle/>
          <a:p>
            <a:r>
              <a:rPr lang="fr-FR" sz="1600" dirty="0" smtClean="0"/>
              <a:t>Select the types of chart</a:t>
            </a:r>
          </a:p>
          <a:p>
            <a:r>
              <a:rPr lang="fr-FR" sz="1600" dirty="0" smtClean="0">
                <a:solidFill>
                  <a:srgbClr val="FF0000"/>
                </a:solidFill>
              </a:rPr>
              <a:t>To </a:t>
            </a:r>
            <a:r>
              <a:rPr lang="fr-FR" sz="1600" dirty="0" err="1" smtClean="0">
                <a:solidFill>
                  <a:srgbClr val="FF0000"/>
                </a:solidFill>
              </a:rPr>
              <a:t>get</a:t>
            </a:r>
            <a:r>
              <a:rPr lang="fr-FR" sz="1600" dirty="0" smtClean="0">
                <a:solidFill>
                  <a:srgbClr val="FF0000"/>
                </a:solidFill>
              </a:rPr>
              <a:t> </a:t>
            </a:r>
            <a:r>
              <a:rPr lang="fr-FR" sz="1600" dirty="0" err="1" smtClean="0">
                <a:solidFill>
                  <a:srgbClr val="FF0000"/>
                </a:solidFill>
              </a:rPr>
              <a:t>access</a:t>
            </a:r>
            <a:r>
              <a:rPr lang="fr-FR" sz="1600" dirty="0" smtClean="0">
                <a:solidFill>
                  <a:srgbClr val="FF0000"/>
                </a:solidFill>
              </a:rPr>
              <a:t> to </a:t>
            </a:r>
            <a:r>
              <a:rPr lang="fr-FR" sz="1600" dirty="0" err="1" smtClean="0">
                <a:solidFill>
                  <a:srgbClr val="FF0000"/>
                </a:solidFill>
              </a:rPr>
              <a:t>this</a:t>
            </a:r>
            <a:r>
              <a:rPr lang="fr-FR" sz="1600" dirty="0" smtClean="0">
                <a:solidFill>
                  <a:srgbClr val="FF0000"/>
                </a:solidFill>
              </a:rPr>
              <a:t> Tab </a:t>
            </a:r>
            <a:r>
              <a:rPr lang="fr-FR" sz="1600" dirty="0" err="1" smtClean="0">
                <a:solidFill>
                  <a:srgbClr val="FF0000"/>
                </a:solidFill>
              </a:rPr>
              <a:t>you</a:t>
            </a:r>
            <a:r>
              <a:rPr lang="fr-FR" sz="1600" dirty="0" smtClean="0">
                <a:solidFill>
                  <a:srgbClr val="FF0000"/>
                </a:solidFill>
              </a:rPr>
              <a:t> </a:t>
            </a:r>
            <a:r>
              <a:rPr lang="fr-FR" sz="1600" dirty="0" err="1" smtClean="0">
                <a:solidFill>
                  <a:srgbClr val="FF0000"/>
                </a:solidFill>
              </a:rPr>
              <a:t>need</a:t>
            </a:r>
            <a:r>
              <a:rPr lang="fr-FR" sz="1600" dirty="0" smtClean="0">
                <a:solidFill>
                  <a:srgbClr val="FF0000"/>
                </a:solidFill>
              </a:rPr>
              <a:t> to check « Charts » in the Option Tab </a:t>
            </a:r>
            <a:endParaRPr lang="en-GB" sz="1600" dirty="0">
              <a:solidFill>
                <a:srgbClr val="FF0000"/>
              </a:solidFill>
            </a:endParaRPr>
          </a:p>
        </p:txBody>
      </p:sp>
    </p:spTree>
    <p:extLst>
      <p:ext uri="{BB962C8B-B14F-4D97-AF65-F5344CB8AC3E}">
        <p14:creationId xmlns:p14="http://schemas.microsoft.com/office/powerpoint/2010/main" val="19712471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smtClean="0"/>
              <a:t>Probabilities</a:t>
            </a:r>
            <a:r>
              <a:rPr lang="fr-FR" dirty="0" smtClean="0"/>
              <a:t> -</a:t>
            </a:r>
            <a:r>
              <a:rPr lang="fr-FR" dirty="0" err="1" smtClean="0"/>
              <a:t>Normality</a:t>
            </a:r>
            <a:r>
              <a:rPr lang="fr-FR" dirty="0" smtClean="0"/>
              <a:t> Distributio</a:t>
            </a:r>
            <a:r>
              <a:rPr lang="fr-FR" dirty="0"/>
              <a:t>n</a:t>
            </a:r>
          </a:p>
        </p:txBody>
      </p:sp>
      <p:sp>
        <p:nvSpPr>
          <p:cNvPr id="4" name="Espace réservé du texte 3"/>
          <p:cNvSpPr>
            <a:spLocks noGrp="1"/>
          </p:cNvSpPr>
          <p:nvPr>
            <p:ph type="body" idx="1"/>
          </p:nvPr>
        </p:nvSpPr>
        <p:spPr/>
        <p:txBody>
          <a:bodyPr/>
          <a:lstStyle/>
          <a:p>
            <a:r>
              <a:rPr lang="fr-FR" dirty="0" err="1" smtClean="0"/>
              <a:t>Chapter</a:t>
            </a:r>
            <a:r>
              <a:rPr lang="fr-FR" dirty="0" smtClean="0"/>
              <a:t> 2</a:t>
            </a:r>
            <a:endParaRPr lang="fr-FR" dirty="0"/>
          </a:p>
        </p:txBody>
      </p:sp>
      <p:sp>
        <p:nvSpPr>
          <p:cNvPr id="3" name="Espace réservé du numéro de diapositive 2"/>
          <p:cNvSpPr>
            <a:spLocks noGrp="1"/>
          </p:cNvSpPr>
          <p:nvPr>
            <p:ph type="sldNum" sz="quarter" idx="12"/>
          </p:nvPr>
        </p:nvSpPr>
        <p:spPr/>
        <p:txBody>
          <a:bodyPr/>
          <a:lstStyle/>
          <a:p>
            <a:fld id="{FA7CCF91-222A-460F-9820-BF6DA2D552DD}" type="slidenum">
              <a:rPr lang="fr-FR" smtClean="0"/>
              <a:t>36</a:t>
            </a:fld>
            <a:endParaRPr lang="fr-FR"/>
          </a:p>
        </p:txBody>
      </p:sp>
    </p:spTree>
    <p:extLst>
      <p:ext uri="{BB962C8B-B14F-4D97-AF65-F5344CB8AC3E}">
        <p14:creationId xmlns:p14="http://schemas.microsoft.com/office/powerpoint/2010/main" val="9576473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lnSpcReduction="10000"/>
          </a:bodyPr>
          <a:lstStyle/>
          <a:p>
            <a:r>
              <a:rPr lang="en-GB" dirty="0" smtClean="0"/>
              <a:t>Probabilities is a branch of mathematics that deals with calculating the likelihood of a given event’s occurrence, which is </a:t>
            </a:r>
            <a:r>
              <a:rPr lang="en-GB" dirty="0"/>
              <a:t>e</a:t>
            </a:r>
            <a:r>
              <a:rPr lang="en-GB" dirty="0" smtClean="0"/>
              <a:t>xpressed as a number between 0 and 1</a:t>
            </a:r>
          </a:p>
          <a:p>
            <a:endParaRPr lang="en-GB" dirty="0" smtClean="0"/>
          </a:p>
          <a:p>
            <a:r>
              <a:rPr lang="en-GB" b="1" u="sng" dirty="0" smtClean="0"/>
              <a:t>Formula:</a:t>
            </a:r>
            <a:r>
              <a:rPr lang="en-GB" dirty="0" smtClean="0"/>
              <a:t> </a:t>
            </a:r>
          </a:p>
          <a:p>
            <a:endParaRPr lang="en-GB" dirty="0" smtClean="0"/>
          </a:p>
          <a:p>
            <a:r>
              <a:rPr lang="en-GB" b="1" u="sng" dirty="0" smtClean="0"/>
              <a:t>Example: </a:t>
            </a:r>
          </a:p>
          <a:p>
            <a:pPr marL="0" indent="0">
              <a:buNone/>
            </a:pPr>
            <a:r>
              <a:rPr lang="en-GB" dirty="0" smtClean="0"/>
              <a:t>When you toss a coin the probability of having « heads » or « nails » is ½.</a:t>
            </a:r>
          </a:p>
          <a:p>
            <a:pPr marL="0" indent="0">
              <a:buNone/>
            </a:pPr>
            <a:r>
              <a:rPr lang="en-GB" dirty="0" smtClean="0"/>
              <a:t>	</a:t>
            </a:r>
          </a:p>
          <a:p>
            <a:pPr marL="0" indent="0">
              <a:buNone/>
            </a:pPr>
            <a:r>
              <a:rPr lang="en-GB" dirty="0" smtClean="0"/>
              <a:t>With a dice with 6 faces: you will have the probability 1/6 to have 1 or 2 or 3 or 4 or 5 or 6.</a:t>
            </a:r>
            <a:endParaRPr lang="en-GB" dirty="0" smtClean="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37</a:t>
            </a:fld>
            <a:endParaRPr lang="fr-FR"/>
          </a:p>
        </p:txBody>
      </p:sp>
      <p:graphicFrame>
        <p:nvGraphicFramePr>
          <p:cNvPr id="5" name="Objet 4"/>
          <p:cNvGraphicFramePr>
            <a:graphicFrameLocks noGrp="1" noChangeAspect="1"/>
          </p:cNvGraphicFramePr>
          <p:nvPr>
            <p:extLst>
              <p:ext uri="{D42A27DB-BD31-4B8C-83A1-F6EECF244321}">
                <p14:modId xmlns:p14="http://schemas.microsoft.com/office/powerpoint/2010/main" val="3844701856"/>
              </p:ext>
            </p:extLst>
          </p:nvPr>
        </p:nvGraphicFramePr>
        <p:xfrm>
          <a:off x="2555776" y="3068960"/>
          <a:ext cx="3182938" cy="374650"/>
        </p:xfrm>
        <a:graphic>
          <a:graphicData uri="http://schemas.openxmlformats.org/presentationml/2006/ole">
            <mc:AlternateContent xmlns:mc="http://schemas.openxmlformats.org/markup-compatibility/2006">
              <mc:Choice xmlns:v="urn:schemas-microsoft-com:vml" Requires="v">
                <p:oleObj spid="_x0000_s53337" name="Équation" r:id="rId3" imgW="1752480" imgH="203040" progId="Equation.3">
                  <p:embed/>
                </p:oleObj>
              </mc:Choice>
              <mc:Fallback>
                <p:oleObj name="Équation" r:id="rId3" imgW="1752480" imgH="203040" progId="Equation.3">
                  <p:embed/>
                  <p:pic>
                    <p:nvPicPr>
                      <p:cNvPr id="0" name="Objet 10"/>
                      <p:cNvPicPr>
                        <a:picLocks noGrp="1" noChangeAspect="1" noChangeArrowheads="1"/>
                      </p:cNvPicPr>
                      <p:nvPr/>
                    </p:nvPicPr>
                    <p:blipFill>
                      <a:blip r:embed="rId4"/>
                      <a:srcRect/>
                      <a:stretch>
                        <a:fillRect/>
                      </a:stretch>
                    </p:blipFill>
                    <p:spPr bwMode="auto">
                      <a:xfrm>
                        <a:off x="2555776" y="3068960"/>
                        <a:ext cx="31829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278665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Introduction: </a:t>
            </a:r>
            <a:r>
              <a:rPr lang="fr-FR" dirty="0" err="1" smtClean="0"/>
              <a:t>Some</a:t>
            </a:r>
            <a:r>
              <a:rPr lang="fr-FR" dirty="0" smtClean="0"/>
              <a:t> formulas</a:t>
            </a:r>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38</a:t>
            </a:fld>
            <a:endParaRPr lang="fr-FR"/>
          </a:p>
        </p:txBody>
      </p:sp>
      <p:sp>
        <p:nvSpPr>
          <p:cNvPr id="9" name="Espace réservé du contenu 2"/>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fr-FR" b="1" dirty="0" smtClean="0"/>
              <a:t>               </a:t>
            </a:r>
            <a:r>
              <a:rPr lang="fr-FR" dirty="0" err="1" smtClean="0"/>
              <a:t>means</a:t>
            </a:r>
            <a:r>
              <a:rPr lang="fr-FR" dirty="0" smtClean="0"/>
              <a:t>: </a:t>
            </a:r>
            <a:r>
              <a:rPr lang="fr-FR" dirty="0" err="1" smtClean="0"/>
              <a:t>probability</a:t>
            </a:r>
            <a:r>
              <a:rPr lang="fr-FR" dirty="0" smtClean="0"/>
              <a:t> of A or B</a:t>
            </a:r>
            <a:endParaRPr lang="fr-FR" dirty="0" smtClean="0"/>
          </a:p>
          <a:p>
            <a:r>
              <a:rPr lang="fr-FR" dirty="0" smtClean="0"/>
              <a:t>               </a:t>
            </a:r>
            <a:r>
              <a:rPr lang="fr-FR" dirty="0" err="1" smtClean="0"/>
              <a:t>means</a:t>
            </a:r>
            <a:r>
              <a:rPr lang="fr-FR" dirty="0" smtClean="0"/>
              <a:t>: </a:t>
            </a:r>
            <a:r>
              <a:rPr lang="fr-FR" dirty="0" err="1" smtClean="0"/>
              <a:t>probability</a:t>
            </a:r>
            <a:r>
              <a:rPr lang="fr-FR" dirty="0" smtClean="0"/>
              <a:t> of and B</a:t>
            </a:r>
          </a:p>
          <a:p>
            <a:r>
              <a:rPr lang="fr-FR" b="1" dirty="0" smtClean="0"/>
              <a:t>Independent Variables</a:t>
            </a:r>
            <a:r>
              <a:rPr lang="fr-FR" dirty="0" smtClean="0"/>
              <a:t>:</a:t>
            </a:r>
          </a:p>
          <a:p>
            <a:endParaRPr lang="fr-FR" dirty="0" smtClean="0"/>
          </a:p>
          <a:p>
            <a:endParaRPr lang="fr-FR" dirty="0" smtClean="0"/>
          </a:p>
          <a:p>
            <a:endParaRPr lang="en-GB" dirty="0" smtClean="0"/>
          </a:p>
          <a:p>
            <a:r>
              <a:rPr lang="en-GB" dirty="0" smtClean="0"/>
              <a:t>Conditional Probabilities: A and B are </a:t>
            </a:r>
            <a:r>
              <a:rPr lang="en-GB" b="1" dirty="0" smtClean="0"/>
              <a:t>not independent</a:t>
            </a:r>
          </a:p>
          <a:p>
            <a:r>
              <a:rPr lang="en-GB" dirty="0" smtClean="0"/>
              <a:t>P(B/A), it is the probability that B is going to be realized knowing that A is realized</a:t>
            </a:r>
          </a:p>
          <a:p>
            <a:endParaRPr lang="fr-FR" dirty="0" smtClean="0"/>
          </a:p>
          <a:p>
            <a:endParaRPr lang="fr-FR" dirty="0" smtClean="0"/>
          </a:p>
          <a:p>
            <a:endParaRPr lang="fr-FR" dirty="0"/>
          </a:p>
        </p:txBody>
      </p:sp>
      <p:graphicFrame>
        <p:nvGraphicFramePr>
          <p:cNvPr id="10" name="Objet 9"/>
          <p:cNvGraphicFramePr>
            <a:graphicFrameLocks noGrp="1" noChangeAspect="1"/>
          </p:cNvGraphicFramePr>
          <p:nvPr>
            <p:extLst>
              <p:ext uri="{D42A27DB-BD31-4B8C-83A1-F6EECF244321}">
                <p14:modId xmlns:p14="http://schemas.microsoft.com/office/powerpoint/2010/main" val="1788076846"/>
              </p:ext>
            </p:extLst>
          </p:nvPr>
        </p:nvGraphicFramePr>
        <p:xfrm>
          <a:off x="2704381" y="3486398"/>
          <a:ext cx="2722562" cy="374650"/>
        </p:xfrm>
        <a:graphic>
          <a:graphicData uri="http://schemas.openxmlformats.org/presentationml/2006/ole">
            <mc:AlternateContent xmlns:mc="http://schemas.openxmlformats.org/markup-compatibility/2006">
              <mc:Choice xmlns:v="urn:schemas-microsoft-com:vml" Requires="v">
                <p:oleObj spid="_x0000_s26225" name="Équation" r:id="rId3" imgW="1498320" imgH="203040" progId="Equation.3">
                  <p:embed/>
                </p:oleObj>
              </mc:Choice>
              <mc:Fallback>
                <p:oleObj name="Équation" r:id="rId3" imgW="1498320" imgH="203040" progId="Equation.3">
                  <p:embed/>
                  <p:pic>
                    <p:nvPicPr>
                      <p:cNvPr id="0" name="Obje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4381" y="3486398"/>
                        <a:ext cx="27225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t 10"/>
          <p:cNvGraphicFramePr>
            <a:graphicFrameLocks noGrp="1" noChangeAspect="1"/>
          </p:cNvGraphicFramePr>
          <p:nvPr>
            <p:extLst>
              <p:ext uri="{D42A27DB-BD31-4B8C-83A1-F6EECF244321}">
                <p14:modId xmlns:p14="http://schemas.microsoft.com/office/powerpoint/2010/main" val="2932960617"/>
              </p:ext>
            </p:extLst>
          </p:nvPr>
        </p:nvGraphicFramePr>
        <p:xfrm>
          <a:off x="2047156" y="2852985"/>
          <a:ext cx="4037012" cy="374650"/>
        </p:xfrm>
        <a:graphic>
          <a:graphicData uri="http://schemas.openxmlformats.org/presentationml/2006/ole">
            <mc:AlternateContent xmlns:mc="http://schemas.openxmlformats.org/markup-compatibility/2006">
              <mc:Choice xmlns:v="urn:schemas-microsoft-com:vml" Requires="v">
                <p:oleObj spid="_x0000_s26226" name="Équation" r:id="rId5" imgW="2222280" imgH="203040" progId="Equation.3">
                  <p:embed/>
                </p:oleObj>
              </mc:Choice>
              <mc:Fallback>
                <p:oleObj name="Équation" r:id="rId5" imgW="2222280" imgH="203040" progId="Equation.3">
                  <p:embed/>
                  <p:pic>
                    <p:nvPicPr>
                      <p:cNvPr id="0" name="Espace réservé du contenu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7156" y="2852985"/>
                        <a:ext cx="403701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t 11"/>
          <p:cNvGraphicFramePr>
            <a:graphicFrameLocks noGrp="1" noChangeAspect="1"/>
          </p:cNvGraphicFramePr>
          <p:nvPr>
            <p:extLst>
              <p:ext uri="{D42A27DB-BD31-4B8C-83A1-F6EECF244321}">
                <p14:modId xmlns:p14="http://schemas.microsoft.com/office/powerpoint/2010/main" val="3141517887"/>
              </p:ext>
            </p:extLst>
          </p:nvPr>
        </p:nvGraphicFramePr>
        <p:xfrm>
          <a:off x="2992413" y="5862662"/>
          <a:ext cx="3068637" cy="374650"/>
        </p:xfrm>
        <a:graphic>
          <a:graphicData uri="http://schemas.openxmlformats.org/presentationml/2006/ole">
            <mc:AlternateContent xmlns:mc="http://schemas.openxmlformats.org/markup-compatibility/2006">
              <mc:Choice xmlns:v="urn:schemas-microsoft-com:vml" Requires="v">
                <p:oleObj spid="_x0000_s26227" name="Équation" r:id="rId7" imgW="1688760" imgH="203040" progId="Equation.3">
                  <p:embed/>
                </p:oleObj>
              </mc:Choice>
              <mc:Fallback>
                <p:oleObj name="Équation" r:id="rId7" imgW="1688760" imgH="203040" progId="Equation.3">
                  <p:embed/>
                  <p:pic>
                    <p:nvPicPr>
                      <p:cNvPr id="0" name="Objet 9"/>
                      <p:cNvPicPr>
                        <a:picLocks noGrp="1" noChangeAspect="1" noChangeArrowheads="1"/>
                      </p:cNvPicPr>
                      <p:nvPr/>
                    </p:nvPicPr>
                    <p:blipFill>
                      <a:blip r:embed="rId8"/>
                      <a:srcRect/>
                      <a:stretch>
                        <a:fillRect/>
                      </a:stretch>
                    </p:blipFill>
                    <p:spPr bwMode="auto">
                      <a:xfrm>
                        <a:off x="2992413" y="5862662"/>
                        <a:ext cx="306863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t 2"/>
          <p:cNvGraphicFramePr>
            <a:graphicFrameLocks noGrp="1" noChangeAspect="1"/>
          </p:cNvGraphicFramePr>
          <p:nvPr>
            <p:extLst>
              <p:ext uri="{D42A27DB-BD31-4B8C-83A1-F6EECF244321}">
                <p14:modId xmlns:p14="http://schemas.microsoft.com/office/powerpoint/2010/main" val="3143287279"/>
              </p:ext>
            </p:extLst>
          </p:nvPr>
        </p:nvGraphicFramePr>
        <p:xfrm>
          <a:off x="755576" y="1614190"/>
          <a:ext cx="1106487" cy="374650"/>
        </p:xfrm>
        <a:graphic>
          <a:graphicData uri="http://schemas.openxmlformats.org/presentationml/2006/ole">
            <mc:AlternateContent xmlns:mc="http://schemas.openxmlformats.org/markup-compatibility/2006">
              <mc:Choice xmlns:v="urn:schemas-microsoft-com:vml" Requires="v">
                <p:oleObj spid="_x0000_s26228" name="Équation" r:id="rId9" imgW="609480" imgH="203040" progId="Equation.3">
                  <p:embed/>
                </p:oleObj>
              </mc:Choice>
              <mc:Fallback>
                <p:oleObj name="Équation" r:id="rId9" imgW="609480" imgH="203040" progId="Equation.3">
                  <p:embed/>
                  <p:pic>
                    <p:nvPicPr>
                      <p:cNvPr id="0" name="Objet 10"/>
                      <p:cNvPicPr>
                        <a:picLocks noGrp="1" noChangeAspect="1" noChangeArrowheads="1"/>
                      </p:cNvPicPr>
                      <p:nvPr/>
                    </p:nvPicPr>
                    <p:blipFill>
                      <a:blip r:embed="rId10"/>
                      <a:srcRect/>
                      <a:stretch>
                        <a:fillRect/>
                      </a:stretch>
                    </p:blipFill>
                    <p:spPr bwMode="auto">
                      <a:xfrm>
                        <a:off x="755576" y="1614190"/>
                        <a:ext cx="110648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t 4"/>
          <p:cNvGraphicFramePr>
            <a:graphicFrameLocks noGrp="1" noChangeAspect="1"/>
          </p:cNvGraphicFramePr>
          <p:nvPr>
            <p:extLst>
              <p:ext uri="{D42A27DB-BD31-4B8C-83A1-F6EECF244321}">
                <p14:modId xmlns:p14="http://schemas.microsoft.com/office/powerpoint/2010/main" val="3034525936"/>
              </p:ext>
            </p:extLst>
          </p:nvPr>
        </p:nvGraphicFramePr>
        <p:xfrm>
          <a:off x="799629" y="2132856"/>
          <a:ext cx="1108075" cy="374650"/>
        </p:xfrm>
        <a:graphic>
          <a:graphicData uri="http://schemas.openxmlformats.org/presentationml/2006/ole">
            <mc:AlternateContent xmlns:mc="http://schemas.openxmlformats.org/markup-compatibility/2006">
              <mc:Choice xmlns:v="urn:schemas-microsoft-com:vml" Requires="v">
                <p:oleObj spid="_x0000_s26229" name="Équation" r:id="rId11" imgW="609480" imgH="203040" progId="Equation.3">
                  <p:embed/>
                </p:oleObj>
              </mc:Choice>
              <mc:Fallback>
                <p:oleObj name="Équation" r:id="rId11" imgW="609480" imgH="203040" progId="Equation.3">
                  <p:embed/>
                  <p:pic>
                    <p:nvPicPr>
                      <p:cNvPr id="0" name="Objet 9"/>
                      <p:cNvPicPr>
                        <a:picLocks noGrp="1" noChangeAspect="1" noChangeArrowheads="1"/>
                      </p:cNvPicPr>
                      <p:nvPr/>
                    </p:nvPicPr>
                    <p:blipFill>
                      <a:blip r:embed="rId12"/>
                      <a:srcRect/>
                      <a:stretch>
                        <a:fillRect/>
                      </a:stretch>
                    </p:blipFill>
                    <p:spPr bwMode="auto">
                      <a:xfrm>
                        <a:off x="799629" y="2132856"/>
                        <a:ext cx="1108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323395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Binomial Distribution </a:t>
            </a:r>
            <a:endParaRPr lang="en-GB" dirty="0"/>
          </a:p>
        </p:txBody>
      </p:sp>
      <p:sp>
        <p:nvSpPr>
          <p:cNvPr id="3" name="Espace réservé du contenu 2"/>
          <p:cNvSpPr>
            <a:spLocks noGrp="1"/>
          </p:cNvSpPr>
          <p:nvPr>
            <p:ph idx="1"/>
          </p:nvPr>
        </p:nvSpPr>
        <p:spPr/>
        <p:txBody>
          <a:bodyPr>
            <a:normAutofit fontScale="85000" lnSpcReduction="20000"/>
          </a:bodyPr>
          <a:lstStyle/>
          <a:p>
            <a:r>
              <a:rPr lang="en-GB" dirty="0" smtClean="0"/>
              <a:t>Binomial Distribution is a Random Variable containing a single piece of information: success with probability p and failure with probability 1-p</a:t>
            </a:r>
          </a:p>
          <a:p>
            <a:pPr marL="0" indent="0">
              <a:buNone/>
            </a:pPr>
            <a:endParaRPr lang="fr-FR" dirty="0" smtClean="0"/>
          </a:p>
          <a:p>
            <a:r>
              <a:rPr lang="en-GB" dirty="0" smtClean="0"/>
              <a:t>Definition: With           and                then </a:t>
            </a:r>
            <a:r>
              <a:rPr lang="en-GB" i="1" dirty="0"/>
              <a:t>X</a:t>
            </a:r>
            <a:r>
              <a:rPr lang="en-GB" dirty="0"/>
              <a:t> ~ B(</a:t>
            </a:r>
            <a:r>
              <a:rPr lang="en-GB" i="1" dirty="0"/>
              <a:t>n</a:t>
            </a:r>
            <a:r>
              <a:rPr lang="en-GB" dirty="0"/>
              <a:t>, </a:t>
            </a:r>
            <a:r>
              <a:rPr lang="en-GB" i="1" dirty="0"/>
              <a:t>p</a:t>
            </a:r>
            <a:r>
              <a:rPr lang="en-GB" dirty="0" smtClean="0"/>
              <a:t>). </a:t>
            </a:r>
          </a:p>
          <a:p>
            <a:endParaRPr lang="en-GB" dirty="0"/>
          </a:p>
          <a:p>
            <a:endParaRPr lang="en-GB" dirty="0" smtClean="0"/>
          </a:p>
          <a:p>
            <a:r>
              <a:rPr lang="en-GB" dirty="0" smtClean="0"/>
              <a:t>The probability is:</a:t>
            </a:r>
          </a:p>
          <a:p>
            <a:pPr marL="0" indent="0">
              <a:buNone/>
            </a:pPr>
            <a:r>
              <a:rPr lang="fr-FR" b="1" dirty="0" smtClean="0"/>
              <a:t>						    </a:t>
            </a:r>
            <a:r>
              <a:rPr lang="fr-FR" sz="2100" dirty="0" err="1" smtClean="0"/>
              <a:t>Where</a:t>
            </a:r>
            <a:endParaRPr lang="fr-FR" sz="2100" dirty="0"/>
          </a:p>
          <a:p>
            <a:endParaRPr lang="fr-FR" dirty="0" smtClean="0"/>
          </a:p>
          <a:p>
            <a:r>
              <a:rPr lang="en-GB" u="sng" dirty="0" smtClean="0"/>
              <a:t>Characteristics </a:t>
            </a:r>
            <a:r>
              <a:rPr lang="fr-FR" dirty="0" smtClean="0"/>
              <a:t>:</a:t>
            </a:r>
            <a:endParaRPr lang="fr-FR" dirty="0" smtClean="0"/>
          </a:p>
          <a:p>
            <a:pPr lvl="2"/>
            <a:r>
              <a:rPr lang="en-GB" sz="2400" dirty="0" smtClean="0"/>
              <a:t>Mean</a:t>
            </a:r>
            <a:r>
              <a:rPr lang="fr-FR" sz="2400" dirty="0" smtClean="0"/>
              <a:t>: </a:t>
            </a:r>
            <a:endParaRPr lang="fr-FR" sz="2400" dirty="0" smtClean="0"/>
          </a:p>
          <a:p>
            <a:pPr lvl="2"/>
            <a:r>
              <a:rPr lang="fr-FR" sz="2400" dirty="0" smtClean="0"/>
              <a:t>Variance:</a:t>
            </a:r>
          </a:p>
          <a:p>
            <a:endParaRPr lang="fr-FR" dirty="0" smtClean="0"/>
          </a:p>
          <a:p>
            <a:r>
              <a:rPr lang="en-GB" dirty="0" smtClean="0"/>
              <a:t>It is frequently used to model the number of successes in a sample of size n drawn with replacement from a population </a:t>
            </a:r>
            <a:r>
              <a:rPr lang="fr-FR" dirty="0" smtClean="0"/>
              <a:t>of size N.</a:t>
            </a:r>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39</a:t>
            </a:fld>
            <a:endParaRPr lang="fr-FR"/>
          </a:p>
        </p:txBody>
      </p:sp>
      <p:graphicFrame>
        <p:nvGraphicFramePr>
          <p:cNvPr id="6" name="Objet 5"/>
          <p:cNvGraphicFramePr>
            <a:graphicFrameLocks noGrp="1" noChangeAspect="1"/>
          </p:cNvGraphicFramePr>
          <p:nvPr>
            <p:extLst>
              <p:ext uri="{D42A27DB-BD31-4B8C-83A1-F6EECF244321}">
                <p14:modId xmlns:p14="http://schemas.microsoft.com/office/powerpoint/2010/main" val="1857738000"/>
              </p:ext>
            </p:extLst>
          </p:nvPr>
        </p:nvGraphicFramePr>
        <p:xfrm>
          <a:off x="2483768" y="2636912"/>
          <a:ext cx="737989" cy="338722"/>
        </p:xfrm>
        <a:graphic>
          <a:graphicData uri="http://schemas.openxmlformats.org/presentationml/2006/ole">
            <mc:AlternateContent xmlns:mc="http://schemas.openxmlformats.org/markup-compatibility/2006">
              <mc:Choice xmlns:v="urn:schemas-microsoft-com:vml" Requires="v">
                <p:oleObj spid="_x0000_s50726" name="Équation" r:id="rId4" imgW="393480" imgH="177480" progId="Equation.3">
                  <p:embed/>
                </p:oleObj>
              </mc:Choice>
              <mc:Fallback>
                <p:oleObj name="Équation" r:id="rId4" imgW="393480" imgH="177480" progId="Equation.3">
                  <p:embed/>
                  <p:pic>
                    <p:nvPicPr>
                      <p:cNvPr id="0" name=""/>
                      <p:cNvPicPr>
                        <a:picLocks noGrp="1" noChangeAspect="1" noChangeArrowheads="1"/>
                      </p:cNvPicPr>
                      <p:nvPr/>
                    </p:nvPicPr>
                    <p:blipFill>
                      <a:blip r:embed="rId5"/>
                      <a:srcRect/>
                      <a:stretch>
                        <a:fillRect/>
                      </a:stretch>
                    </p:blipFill>
                    <p:spPr bwMode="auto">
                      <a:xfrm>
                        <a:off x="2483768" y="2636912"/>
                        <a:ext cx="737989" cy="338722"/>
                      </a:xfrm>
                      <a:prstGeom prst="rect">
                        <a:avLst/>
                      </a:prstGeom>
                      <a:noFill/>
                      <a:ln>
                        <a:noFill/>
                      </a:ln>
                    </p:spPr>
                  </p:pic>
                </p:oleObj>
              </mc:Fallback>
            </mc:AlternateContent>
          </a:graphicData>
        </a:graphic>
      </p:graphicFrame>
      <p:graphicFrame>
        <p:nvGraphicFramePr>
          <p:cNvPr id="7" name="Objet 6"/>
          <p:cNvGraphicFramePr>
            <a:graphicFrameLocks noGrp="1" noChangeAspect="1"/>
          </p:cNvGraphicFramePr>
          <p:nvPr>
            <p:extLst>
              <p:ext uri="{D42A27DB-BD31-4B8C-83A1-F6EECF244321}">
                <p14:modId xmlns:p14="http://schemas.microsoft.com/office/powerpoint/2010/main" val="315477534"/>
              </p:ext>
            </p:extLst>
          </p:nvPr>
        </p:nvGraphicFramePr>
        <p:xfrm>
          <a:off x="3707904" y="2564904"/>
          <a:ext cx="986290" cy="414784"/>
        </p:xfrm>
        <a:graphic>
          <a:graphicData uri="http://schemas.openxmlformats.org/presentationml/2006/ole">
            <mc:AlternateContent xmlns:mc="http://schemas.openxmlformats.org/markup-compatibility/2006">
              <mc:Choice xmlns:v="urn:schemas-microsoft-com:vml" Requires="v">
                <p:oleObj spid="_x0000_s50727" name="Équation" r:id="rId6" imgW="520560" imgH="215640" progId="Equation.3">
                  <p:embed/>
                </p:oleObj>
              </mc:Choice>
              <mc:Fallback>
                <p:oleObj name="Équation" r:id="rId6" imgW="520560" imgH="215640" progId="Equation.3">
                  <p:embed/>
                  <p:pic>
                    <p:nvPicPr>
                      <p:cNvPr id="0" name=""/>
                      <p:cNvPicPr>
                        <a:picLocks noGrp="1" noChangeAspect="1" noChangeArrowheads="1"/>
                      </p:cNvPicPr>
                      <p:nvPr/>
                    </p:nvPicPr>
                    <p:blipFill>
                      <a:blip r:embed="rId7"/>
                      <a:srcRect/>
                      <a:stretch>
                        <a:fillRect/>
                      </a:stretch>
                    </p:blipFill>
                    <p:spPr bwMode="auto">
                      <a:xfrm>
                        <a:off x="3707904" y="2564904"/>
                        <a:ext cx="986290" cy="414784"/>
                      </a:xfrm>
                      <a:prstGeom prst="rect">
                        <a:avLst/>
                      </a:prstGeom>
                      <a:noFill/>
                      <a:ln>
                        <a:noFill/>
                      </a:ln>
                    </p:spPr>
                  </p:pic>
                </p:oleObj>
              </mc:Fallback>
            </mc:AlternateContent>
          </a:graphicData>
        </a:graphic>
      </p:graphicFrame>
      <p:graphicFrame>
        <p:nvGraphicFramePr>
          <p:cNvPr id="8" name="Objet 7"/>
          <p:cNvGraphicFramePr>
            <a:graphicFrameLocks noGrp="1" noChangeAspect="1"/>
          </p:cNvGraphicFramePr>
          <p:nvPr>
            <p:extLst>
              <p:ext uri="{D42A27DB-BD31-4B8C-83A1-F6EECF244321}">
                <p14:modId xmlns:p14="http://schemas.microsoft.com/office/powerpoint/2010/main" val="419248096"/>
              </p:ext>
            </p:extLst>
          </p:nvPr>
        </p:nvGraphicFramePr>
        <p:xfrm>
          <a:off x="2483768" y="3717032"/>
          <a:ext cx="3732212" cy="920750"/>
        </p:xfrm>
        <a:graphic>
          <a:graphicData uri="http://schemas.openxmlformats.org/presentationml/2006/ole">
            <mc:AlternateContent xmlns:mc="http://schemas.openxmlformats.org/markup-compatibility/2006">
              <mc:Choice xmlns:v="urn:schemas-microsoft-com:vml" Requires="v">
                <p:oleObj spid="_x0000_s50728" name="Équation" r:id="rId8" imgW="1879560" imgH="457200" progId="Equation.3">
                  <p:embed/>
                </p:oleObj>
              </mc:Choice>
              <mc:Fallback>
                <p:oleObj name="Équation" r:id="rId8" imgW="1879560" imgH="457200" progId="Equation.3">
                  <p:embed/>
                  <p:pic>
                    <p:nvPicPr>
                      <p:cNvPr id="0" name=""/>
                      <p:cNvPicPr>
                        <a:picLocks noGrp="1" noChangeAspect="1" noChangeArrowheads="1"/>
                      </p:cNvPicPr>
                      <p:nvPr/>
                    </p:nvPicPr>
                    <p:blipFill>
                      <a:blip r:embed="rId9"/>
                      <a:srcRect/>
                      <a:stretch>
                        <a:fillRect/>
                      </a:stretch>
                    </p:blipFill>
                    <p:spPr bwMode="auto">
                      <a:xfrm>
                        <a:off x="2483768" y="3717032"/>
                        <a:ext cx="3732212" cy="920750"/>
                      </a:xfrm>
                      <a:prstGeom prst="rect">
                        <a:avLst/>
                      </a:prstGeom>
                      <a:noFill/>
                      <a:ln>
                        <a:noFill/>
                      </a:ln>
                    </p:spPr>
                  </p:pic>
                </p:oleObj>
              </mc:Fallback>
            </mc:AlternateContent>
          </a:graphicData>
        </a:graphic>
      </p:graphicFrame>
      <p:graphicFrame>
        <p:nvGraphicFramePr>
          <p:cNvPr id="9" name="Objet 8"/>
          <p:cNvGraphicFramePr>
            <a:graphicFrameLocks noGrp="1" noChangeAspect="1"/>
          </p:cNvGraphicFramePr>
          <p:nvPr>
            <p:extLst>
              <p:ext uri="{D42A27DB-BD31-4B8C-83A1-F6EECF244321}">
                <p14:modId xmlns:p14="http://schemas.microsoft.com/office/powerpoint/2010/main" val="428262980"/>
              </p:ext>
            </p:extLst>
          </p:nvPr>
        </p:nvGraphicFramePr>
        <p:xfrm>
          <a:off x="2195736" y="4783651"/>
          <a:ext cx="1296144" cy="390136"/>
        </p:xfrm>
        <a:graphic>
          <a:graphicData uri="http://schemas.openxmlformats.org/presentationml/2006/ole">
            <mc:AlternateContent xmlns:mc="http://schemas.openxmlformats.org/markup-compatibility/2006">
              <mc:Choice xmlns:v="urn:schemas-microsoft-com:vml" Requires="v">
                <p:oleObj spid="_x0000_s50729" name="Équation" r:id="rId10" imgW="685800" imgH="203040" progId="Equation.3">
                  <p:embed/>
                </p:oleObj>
              </mc:Choice>
              <mc:Fallback>
                <p:oleObj name="Équation" r:id="rId10" imgW="685800" imgH="203040" progId="Equation.3">
                  <p:embed/>
                  <p:pic>
                    <p:nvPicPr>
                      <p:cNvPr id="0" name=""/>
                      <p:cNvPicPr>
                        <a:picLocks noGrp="1" noChangeAspect="1" noChangeArrowheads="1"/>
                      </p:cNvPicPr>
                      <p:nvPr/>
                    </p:nvPicPr>
                    <p:blipFill>
                      <a:blip r:embed="rId11"/>
                      <a:srcRect/>
                      <a:stretch>
                        <a:fillRect/>
                      </a:stretch>
                    </p:blipFill>
                    <p:spPr bwMode="auto">
                      <a:xfrm>
                        <a:off x="2195736" y="4783651"/>
                        <a:ext cx="1296144" cy="390136"/>
                      </a:xfrm>
                      <a:prstGeom prst="rect">
                        <a:avLst/>
                      </a:prstGeom>
                      <a:noFill/>
                      <a:ln>
                        <a:noFill/>
                      </a:ln>
                    </p:spPr>
                  </p:pic>
                </p:oleObj>
              </mc:Fallback>
            </mc:AlternateContent>
          </a:graphicData>
        </a:graphic>
      </p:graphicFrame>
      <p:graphicFrame>
        <p:nvGraphicFramePr>
          <p:cNvPr id="10" name="Objet 9"/>
          <p:cNvGraphicFramePr>
            <a:graphicFrameLocks noGrp="1" noChangeAspect="1"/>
          </p:cNvGraphicFramePr>
          <p:nvPr>
            <p:extLst>
              <p:ext uri="{D42A27DB-BD31-4B8C-83A1-F6EECF244321}">
                <p14:modId xmlns:p14="http://schemas.microsoft.com/office/powerpoint/2010/main" val="632696869"/>
              </p:ext>
            </p:extLst>
          </p:nvPr>
        </p:nvGraphicFramePr>
        <p:xfrm>
          <a:off x="2483768" y="5143691"/>
          <a:ext cx="2160240" cy="373541"/>
        </p:xfrm>
        <a:graphic>
          <a:graphicData uri="http://schemas.openxmlformats.org/presentationml/2006/ole">
            <mc:AlternateContent xmlns:mc="http://schemas.openxmlformats.org/markup-compatibility/2006">
              <mc:Choice xmlns:v="urn:schemas-microsoft-com:vml" Requires="v">
                <p:oleObj spid="_x0000_s50730" name="Équation" r:id="rId12" imgW="1193760" imgH="203040" progId="Equation.3">
                  <p:embed/>
                </p:oleObj>
              </mc:Choice>
              <mc:Fallback>
                <p:oleObj name="Équation" r:id="rId12" imgW="1193760" imgH="203040" progId="Equation.3">
                  <p:embed/>
                  <p:pic>
                    <p:nvPicPr>
                      <p:cNvPr id="0" name=""/>
                      <p:cNvPicPr>
                        <a:picLocks noGrp="1" noChangeAspect="1" noChangeArrowheads="1"/>
                      </p:cNvPicPr>
                      <p:nvPr/>
                    </p:nvPicPr>
                    <p:blipFill>
                      <a:blip r:embed="rId13"/>
                      <a:srcRect/>
                      <a:stretch>
                        <a:fillRect/>
                      </a:stretch>
                    </p:blipFill>
                    <p:spPr bwMode="auto">
                      <a:xfrm>
                        <a:off x="2483768" y="5143691"/>
                        <a:ext cx="2160240" cy="373541"/>
                      </a:xfrm>
                      <a:prstGeom prst="rect">
                        <a:avLst/>
                      </a:prstGeom>
                      <a:noFill/>
                      <a:ln>
                        <a:noFill/>
                      </a:ln>
                    </p:spPr>
                  </p:pic>
                </p:oleObj>
              </mc:Fallback>
            </mc:AlternateContent>
          </a:graphicData>
        </a:graphic>
      </p:graphicFrame>
      <p:graphicFrame>
        <p:nvGraphicFramePr>
          <p:cNvPr id="5" name="Objet 4"/>
          <p:cNvGraphicFramePr>
            <a:graphicFrameLocks noGrp="1" noChangeAspect="1"/>
          </p:cNvGraphicFramePr>
          <p:nvPr>
            <p:extLst>
              <p:ext uri="{D42A27DB-BD31-4B8C-83A1-F6EECF244321}">
                <p14:modId xmlns:p14="http://schemas.microsoft.com/office/powerpoint/2010/main" val="3849014615"/>
              </p:ext>
            </p:extLst>
          </p:nvPr>
        </p:nvGraphicFramePr>
        <p:xfrm>
          <a:off x="7164288" y="3717032"/>
          <a:ext cx="1002455" cy="612680"/>
        </p:xfrm>
        <a:graphic>
          <a:graphicData uri="http://schemas.openxmlformats.org/presentationml/2006/ole">
            <mc:AlternateContent xmlns:mc="http://schemas.openxmlformats.org/markup-compatibility/2006">
              <mc:Choice xmlns:v="urn:schemas-microsoft-com:vml" Requires="v">
                <p:oleObj spid="_x0000_s50731" name="Équation" r:id="rId14" imgW="1002960" imgH="457200" progId="Equation.3">
                  <p:embed/>
                </p:oleObj>
              </mc:Choice>
              <mc:Fallback>
                <p:oleObj name="Équation" r:id="rId14" imgW="1002960" imgH="457200" progId="Equation.3">
                  <p:embed/>
                  <p:pic>
                    <p:nvPicPr>
                      <p:cNvPr id="0" name="Objet 7"/>
                      <p:cNvPicPr>
                        <a:picLocks noGrp="1" noChangeAspect="1" noChangeArrowheads="1"/>
                      </p:cNvPicPr>
                      <p:nvPr/>
                    </p:nvPicPr>
                    <p:blipFill>
                      <a:blip r:embed="rId15"/>
                      <a:srcRect/>
                      <a:stretch>
                        <a:fillRect/>
                      </a:stretch>
                    </p:blipFill>
                    <p:spPr bwMode="auto">
                      <a:xfrm>
                        <a:off x="7164288" y="3717032"/>
                        <a:ext cx="1002455" cy="61268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70762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Course </a:t>
            </a:r>
            <a:r>
              <a:rPr lang="fr-FR" dirty="0" err="1"/>
              <a:t>Outline</a:t>
            </a:r>
            <a:r>
              <a:rPr lang="fr-FR" dirty="0"/>
              <a:t> </a:t>
            </a:r>
            <a:endParaRPr lang="en-GB" dirty="0"/>
          </a:p>
        </p:txBody>
      </p:sp>
      <p:sp>
        <p:nvSpPr>
          <p:cNvPr id="3" name="Espace réservé du contenu 2"/>
          <p:cNvSpPr>
            <a:spLocks noGrp="1"/>
          </p:cNvSpPr>
          <p:nvPr>
            <p:ph idx="1"/>
          </p:nvPr>
        </p:nvSpPr>
        <p:spPr/>
        <p:txBody>
          <a:bodyPr>
            <a:normAutofit/>
          </a:bodyPr>
          <a:lstStyle/>
          <a:p>
            <a:r>
              <a:rPr lang="fr-FR" sz="1700" dirty="0"/>
              <a:t>Part 1: </a:t>
            </a:r>
            <a:r>
              <a:rPr lang="fr-FR" sz="1700" dirty="0" err="1" smtClean="0"/>
              <a:t>Statistics</a:t>
            </a:r>
            <a:r>
              <a:rPr lang="fr-FR" sz="1700" dirty="0" smtClean="0"/>
              <a:t>: Quantitative Method</a:t>
            </a:r>
            <a:endParaRPr lang="fr-FR" sz="1700" dirty="0"/>
          </a:p>
          <a:p>
            <a:pPr lvl="1"/>
            <a:r>
              <a:rPr lang="fr-FR" sz="1700" dirty="0" err="1"/>
              <a:t>Chapter</a:t>
            </a:r>
            <a:r>
              <a:rPr lang="fr-FR" sz="1700" dirty="0"/>
              <a:t> 5: </a:t>
            </a:r>
            <a:r>
              <a:rPr lang="fr-FR" sz="1700" dirty="0" err="1"/>
              <a:t>Statistical</a:t>
            </a:r>
            <a:r>
              <a:rPr lang="fr-FR" sz="1700" dirty="0"/>
              <a:t> Tests</a:t>
            </a:r>
          </a:p>
          <a:p>
            <a:pPr lvl="2"/>
            <a:r>
              <a:rPr lang="fr-FR" sz="1700" dirty="0"/>
              <a:t>Introduction</a:t>
            </a:r>
          </a:p>
          <a:p>
            <a:pPr lvl="2"/>
            <a:r>
              <a:rPr lang="fr-FR" sz="1700" dirty="0" err="1"/>
              <a:t>Parametric</a:t>
            </a:r>
            <a:r>
              <a:rPr lang="fr-FR" sz="1700" dirty="0"/>
              <a:t> </a:t>
            </a:r>
            <a:r>
              <a:rPr lang="fr-FR" sz="1700" dirty="0" smtClean="0"/>
              <a:t>tests</a:t>
            </a:r>
            <a:endParaRPr lang="fr-FR" sz="1700" dirty="0"/>
          </a:p>
          <a:p>
            <a:pPr lvl="2"/>
            <a:r>
              <a:rPr lang="fr-FR" sz="1700" dirty="0"/>
              <a:t>Chi Square </a:t>
            </a:r>
            <a:r>
              <a:rPr lang="fr-FR" sz="1700" dirty="0" smtClean="0"/>
              <a:t>tests</a:t>
            </a:r>
          </a:p>
          <a:p>
            <a:pPr lvl="2"/>
            <a:r>
              <a:rPr lang="fr-FR" sz="1700" dirty="0" smtClean="0"/>
              <a:t>Non </a:t>
            </a:r>
            <a:r>
              <a:rPr lang="fr-FR" sz="1700" dirty="0" err="1"/>
              <a:t>Parametric</a:t>
            </a:r>
            <a:r>
              <a:rPr lang="fr-FR" sz="1700" dirty="0"/>
              <a:t> </a:t>
            </a:r>
            <a:r>
              <a:rPr lang="fr-FR" sz="1700" dirty="0" smtClean="0"/>
              <a:t>tests</a:t>
            </a:r>
          </a:p>
          <a:p>
            <a:pPr lvl="2"/>
            <a:r>
              <a:rPr lang="fr-FR" sz="1700" dirty="0" err="1" smtClean="0"/>
              <a:t>Methodology</a:t>
            </a:r>
            <a:endParaRPr lang="fr-FR" sz="1700" dirty="0" smtClean="0"/>
          </a:p>
          <a:p>
            <a:endParaRPr lang="fr-FR" sz="1700" dirty="0"/>
          </a:p>
          <a:p>
            <a:pPr lvl="1"/>
            <a:r>
              <a:rPr lang="fr-FR" sz="1700" dirty="0" err="1"/>
              <a:t>Chapter</a:t>
            </a:r>
            <a:r>
              <a:rPr lang="fr-FR" sz="1700" dirty="0"/>
              <a:t> 6: </a:t>
            </a:r>
            <a:r>
              <a:rPr lang="fr-FR" sz="1700" dirty="0" err="1"/>
              <a:t>Regressions</a:t>
            </a:r>
            <a:endParaRPr lang="fr-FR" sz="1700" dirty="0"/>
          </a:p>
          <a:p>
            <a:pPr lvl="2"/>
            <a:r>
              <a:rPr lang="fr-FR" sz="1700" dirty="0"/>
              <a:t>Introduction</a:t>
            </a:r>
          </a:p>
          <a:p>
            <a:pPr lvl="2"/>
            <a:r>
              <a:rPr lang="fr-FR" sz="1700" dirty="0"/>
              <a:t>Simple </a:t>
            </a:r>
            <a:r>
              <a:rPr lang="fr-FR" sz="1700" dirty="0" err="1" smtClean="0"/>
              <a:t>Linear</a:t>
            </a:r>
            <a:r>
              <a:rPr lang="fr-FR" sz="1700" dirty="0" smtClean="0"/>
              <a:t> </a:t>
            </a:r>
            <a:r>
              <a:rPr lang="fr-FR" sz="1700" dirty="0" err="1" smtClean="0"/>
              <a:t>Regression</a:t>
            </a:r>
            <a:endParaRPr lang="fr-FR" sz="1700" dirty="0"/>
          </a:p>
          <a:p>
            <a:pPr lvl="2"/>
            <a:r>
              <a:rPr lang="fr-FR" sz="1700" dirty="0"/>
              <a:t>Multiple </a:t>
            </a:r>
            <a:r>
              <a:rPr lang="fr-FR" sz="1700" dirty="0" err="1" smtClean="0"/>
              <a:t>Regression</a:t>
            </a:r>
            <a:endParaRPr lang="fr-FR" sz="1700"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4</a:t>
            </a:fld>
            <a:endParaRPr lang="fr-FR"/>
          </a:p>
        </p:txBody>
      </p:sp>
    </p:spTree>
    <p:extLst>
      <p:ext uri="{BB962C8B-B14F-4D97-AF65-F5344CB8AC3E}">
        <p14:creationId xmlns:p14="http://schemas.microsoft.com/office/powerpoint/2010/main" val="37686361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Binomial Distribution: </a:t>
            </a:r>
            <a:r>
              <a:rPr lang="fr-FR" dirty="0" err="1" smtClean="0"/>
              <a:t>Example</a:t>
            </a:r>
            <a:endParaRPr lang="en-GB" dirty="0"/>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p:txBody>
              <a:bodyPr>
                <a:normAutofit fontScale="92500" lnSpcReduction="10000"/>
              </a:bodyPr>
              <a:lstStyle/>
              <a:p>
                <a:r>
                  <a:rPr lang="fr-FR" dirty="0" smtClean="0"/>
                  <a:t>In the </a:t>
                </a:r>
                <a:r>
                  <a:rPr lang="fr-FR" dirty="0" err="1" smtClean="0"/>
                  <a:t>game</a:t>
                </a:r>
                <a:r>
                  <a:rPr lang="fr-FR" dirty="0" smtClean="0"/>
                  <a:t> of </a:t>
                </a:r>
                <a:r>
                  <a:rPr lang="fr-FR" dirty="0" err="1" smtClean="0"/>
                  <a:t>tossing</a:t>
                </a:r>
                <a:r>
                  <a:rPr lang="fr-FR" dirty="0" smtClean="0"/>
                  <a:t> a coin: </a:t>
                </a:r>
                <a:r>
                  <a:rPr lang="fr-FR" dirty="0" err="1" smtClean="0"/>
                  <a:t>we</a:t>
                </a:r>
                <a:r>
                  <a:rPr lang="fr-FR" dirty="0" smtClean="0"/>
                  <a:t> </a:t>
                </a:r>
                <a:r>
                  <a:rPr lang="fr-FR" dirty="0" err="1" smtClean="0"/>
                  <a:t>can</a:t>
                </a:r>
                <a:r>
                  <a:rPr lang="fr-FR" dirty="0" smtClean="0"/>
                  <a:t> have </a:t>
                </a:r>
                <a:r>
                  <a:rPr lang="fr-FR" dirty="0" err="1" smtClean="0"/>
                  <a:t>heads</a:t>
                </a:r>
                <a:r>
                  <a:rPr lang="fr-FR" dirty="0" smtClean="0"/>
                  <a:t> (H) or </a:t>
                </a:r>
                <a:r>
                  <a:rPr lang="fr-FR" dirty="0" err="1" smtClean="0"/>
                  <a:t>tails</a:t>
                </a:r>
                <a:r>
                  <a:rPr lang="fr-FR" dirty="0" smtClean="0"/>
                  <a:t> (T). </a:t>
                </a:r>
                <a:r>
                  <a:rPr lang="fr-FR" dirty="0" err="1" smtClean="0"/>
                  <a:t>Both</a:t>
                </a:r>
                <a:r>
                  <a:rPr lang="fr-FR" dirty="0" smtClean="0"/>
                  <a:t> have a </a:t>
                </a:r>
                <a:r>
                  <a:rPr lang="fr-FR" dirty="0" err="1" smtClean="0"/>
                  <a:t>probability</a:t>
                </a:r>
                <a:r>
                  <a:rPr lang="fr-FR" dirty="0" smtClean="0"/>
                  <a:t> of ½.</a:t>
                </a:r>
              </a:p>
              <a:p>
                <a:endParaRPr lang="fr-FR" dirty="0"/>
              </a:p>
              <a:p>
                <a:r>
                  <a:rPr lang="fr-FR" dirty="0" err="1" smtClean="0"/>
                  <a:t>Let’s</a:t>
                </a:r>
                <a:r>
                  <a:rPr lang="fr-FR" dirty="0" smtClean="0"/>
                  <a:t> </a:t>
                </a:r>
                <a:r>
                  <a:rPr lang="fr-FR" dirty="0" err="1" smtClean="0"/>
                  <a:t>toss</a:t>
                </a:r>
                <a:r>
                  <a:rPr lang="fr-FR" dirty="0" smtClean="0"/>
                  <a:t> a coin 4 times. </a:t>
                </a:r>
                <a:r>
                  <a:rPr lang="fr-FR" dirty="0" err="1" smtClean="0"/>
                  <a:t>What</a:t>
                </a:r>
                <a:r>
                  <a:rPr lang="fr-FR" dirty="0" smtClean="0"/>
                  <a:t> </a:t>
                </a:r>
                <a:r>
                  <a:rPr lang="fr-FR" dirty="0" err="1" smtClean="0"/>
                  <a:t>is</a:t>
                </a:r>
                <a:r>
                  <a:rPr lang="fr-FR" dirty="0" smtClean="0"/>
                  <a:t> the </a:t>
                </a:r>
                <a:r>
                  <a:rPr lang="fr-FR" dirty="0" err="1" smtClean="0"/>
                  <a:t>probability</a:t>
                </a:r>
                <a:r>
                  <a:rPr lang="fr-FR" dirty="0" smtClean="0"/>
                  <a:t> to </a:t>
                </a:r>
                <a:r>
                  <a:rPr lang="fr-FR" dirty="0" err="1" smtClean="0"/>
                  <a:t>get</a:t>
                </a:r>
                <a:r>
                  <a:rPr lang="fr-FR" dirty="0" smtClean="0"/>
                  <a:t> 2 </a:t>
                </a:r>
                <a:r>
                  <a:rPr lang="fr-FR" dirty="0" err="1" smtClean="0"/>
                  <a:t>heads</a:t>
                </a:r>
                <a:r>
                  <a:rPr lang="fr-FR" dirty="0" smtClean="0"/>
                  <a:t>?</a:t>
                </a:r>
              </a:p>
              <a:p>
                <a:r>
                  <a:rPr lang="fr-FR" dirty="0" smtClean="0"/>
                  <a:t> HHT, HTH, THH, TTT, TTH, THT, HHH, HTT</a:t>
                </a:r>
              </a:p>
              <a:p>
                <a:endParaRPr lang="fr-FR" dirty="0"/>
              </a:p>
              <a:p>
                <a:r>
                  <a:rPr lang="fr-FR" dirty="0" err="1" smtClean="0"/>
                  <a:t>Using</a:t>
                </a:r>
                <a:r>
                  <a:rPr lang="fr-FR" dirty="0" smtClean="0"/>
                  <a:t> the formula:</a:t>
                </a:r>
              </a:p>
              <a:p>
                <a:pPr marL="0" indent="0">
                  <a:buNone/>
                </a:pPr>
                <a:endParaRPr lang="fr-FR"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fr-FR" b="0" i="1" smtClean="0">
                          <a:latin typeface="Cambria Math"/>
                        </a:rPr>
                        <m:t>𝐵</m:t>
                      </m:r>
                      <m:d>
                        <m:dPr>
                          <m:ctrlPr>
                            <a:rPr lang="fr-FR" b="0" i="1" smtClean="0">
                              <a:latin typeface="Cambria Math"/>
                            </a:rPr>
                          </m:ctrlPr>
                        </m:dPr>
                        <m:e>
                          <m:r>
                            <a:rPr lang="fr-FR" b="0" i="1" smtClean="0">
                              <a:latin typeface="Cambria Math"/>
                            </a:rPr>
                            <m:t>4</m:t>
                          </m:r>
                          <m:r>
                            <a:rPr lang="fr-FR" b="0" i="1" smtClean="0">
                              <a:latin typeface="Cambria Math"/>
                            </a:rPr>
                            <m:t>,2</m:t>
                          </m:r>
                        </m:e>
                      </m:d>
                      <m:r>
                        <a:rPr lang="fr-FR" b="0" i="1" smtClean="0">
                          <a:latin typeface="Cambria Math"/>
                        </a:rPr>
                        <m:t>=</m:t>
                      </m:r>
                      <m:d>
                        <m:dPr>
                          <m:ctrlPr>
                            <a:rPr lang="fr-FR" b="0" i="1" smtClean="0">
                              <a:latin typeface="Cambria Math"/>
                            </a:rPr>
                          </m:ctrlPr>
                        </m:dPr>
                        <m:e>
                          <m:f>
                            <m:fPr>
                              <m:type m:val="noBar"/>
                              <m:ctrlPr>
                                <a:rPr lang="fr-FR" b="0" i="1" smtClean="0">
                                  <a:latin typeface="Cambria Math"/>
                                </a:rPr>
                              </m:ctrlPr>
                            </m:fPr>
                            <m:num>
                              <m:r>
                                <a:rPr lang="fr-FR" b="0" i="1" smtClean="0">
                                  <a:latin typeface="Cambria Math"/>
                                </a:rPr>
                                <m:t>4</m:t>
                              </m:r>
                            </m:num>
                            <m:den>
                              <m:r>
                                <a:rPr lang="fr-FR" b="0" i="1" smtClean="0">
                                  <a:latin typeface="Cambria Math"/>
                                </a:rPr>
                                <m:t>2</m:t>
                              </m:r>
                            </m:den>
                          </m:f>
                        </m:e>
                      </m:d>
                      <m:r>
                        <a:rPr lang="fr-FR" b="0" i="1" smtClean="0">
                          <a:latin typeface="Cambria Math"/>
                        </a:rPr>
                        <m:t>0,5²∗</m:t>
                      </m:r>
                      <m:sSup>
                        <m:sSupPr>
                          <m:ctrlPr>
                            <a:rPr lang="fr-FR" b="0" i="1" smtClean="0">
                              <a:latin typeface="Cambria Math"/>
                            </a:rPr>
                          </m:ctrlPr>
                        </m:sSupPr>
                        <m:e>
                          <m:r>
                            <a:rPr lang="fr-FR" b="0" i="1" smtClean="0">
                              <a:latin typeface="Cambria Math"/>
                            </a:rPr>
                            <m:t>0,5</m:t>
                          </m:r>
                        </m:e>
                        <m:sup>
                          <m:d>
                            <m:dPr>
                              <m:ctrlPr>
                                <a:rPr lang="fr-FR" b="0" i="1" smtClean="0">
                                  <a:latin typeface="Cambria Math"/>
                                </a:rPr>
                              </m:ctrlPr>
                            </m:dPr>
                            <m:e>
                              <m:r>
                                <a:rPr lang="fr-FR" b="0" i="1" smtClean="0">
                                  <a:latin typeface="Cambria Math"/>
                                </a:rPr>
                                <m:t>4−2</m:t>
                              </m:r>
                            </m:e>
                          </m:d>
                        </m:sup>
                      </m:sSup>
                      <m:r>
                        <a:rPr lang="fr-FR" b="0" i="1" smtClean="0">
                          <a:latin typeface="Cambria Math"/>
                        </a:rPr>
                        <m:t>=6∗</m:t>
                      </m:r>
                      <m:f>
                        <m:fPr>
                          <m:ctrlPr>
                            <a:rPr lang="fr-FR" b="0" i="1" smtClean="0">
                              <a:latin typeface="Cambria Math"/>
                            </a:rPr>
                          </m:ctrlPr>
                        </m:fPr>
                        <m:num>
                          <m:r>
                            <a:rPr lang="fr-FR" b="0" i="1" smtClean="0">
                              <a:latin typeface="Cambria Math"/>
                            </a:rPr>
                            <m:t>1</m:t>
                          </m:r>
                        </m:num>
                        <m:den>
                          <m:r>
                            <a:rPr lang="fr-FR" b="0" i="1" smtClean="0">
                              <a:latin typeface="Cambria Math"/>
                            </a:rPr>
                            <m:t>16</m:t>
                          </m:r>
                        </m:den>
                      </m:f>
                      <m:r>
                        <a:rPr lang="fr-FR" b="0" i="1" smtClean="0">
                          <a:latin typeface="Cambria Math"/>
                        </a:rPr>
                        <m:t>=</m:t>
                      </m:r>
                      <m:f>
                        <m:fPr>
                          <m:ctrlPr>
                            <a:rPr lang="fr-FR" b="0" i="1" smtClean="0">
                              <a:latin typeface="Cambria Math"/>
                            </a:rPr>
                          </m:ctrlPr>
                        </m:fPr>
                        <m:num>
                          <m:r>
                            <a:rPr lang="fr-FR" b="0" i="1" smtClean="0">
                              <a:latin typeface="Cambria Math"/>
                            </a:rPr>
                            <m:t>3</m:t>
                          </m:r>
                        </m:num>
                        <m:den>
                          <m:r>
                            <a:rPr lang="fr-FR" b="0" i="1" smtClean="0">
                              <a:latin typeface="Cambria Math"/>
                            </a:rPr>
                            <m:t>8</m:t>
                          </m:r>
                        </m:den>
                      </m:f>
                    </m:oMath>
                  </m:oMathPara>
                </a14:m>
                <a:endParaRPr lang="fr-FR" dirty="0" smtClean="0"/>
              </a:p>
              <a:p>
                <a:endParaRPr lang="fr-FR" dirty="0"/>
              </a:p>
              <a:p>
                <a:r>
                  <a:rPr lang="fr-FR" dirty="0" smtClean="0"/>
                  <a:t>The </a:t>
                </a:r>
                <a:r>
                  <a:rPr lang="fr-FR" dirty="0" err="1" smtClean="0"/>
                  <a:t>probability</a:t>
                </a:r>
                <a:r>
                  <a:rPr lang="fr-FR" dirty="0" smtClean="0"/>
                  <a:t> to </a:t>
                </a:r>
                <a:r>
                  <a:rPr lang="fr-FR" dirty="0" err="1" smtClean="0"/>
                  <a:t>get</a:t>
                </a:r>
                <a:r>
                  <a:rPr lang="fr-FR" dirty="0" smtClean="0"/>
                  <a:t> </a:t>
                </a:r>
                <a:r>
                  <a:rPr lang="fr-FR" dirty="0" err="1" smtClean="0"/>
                  <a:t>two</a:t>
                </a:r>
                <a:r>
                  <a:rPr lang="fr-FR" dirty="0" smtClean="0"/>
                  <a:t> </a:t>
                </a:r>
                <a:r>
                  <a:rPr lang="fr-FR" dirty="0" err="1" smtClean="0"/>
                  <a:t>heads</a:t>
                </a:r>
                <a:r>
                  <a:rPr lang="fr-FR" dirty="0" smtClean="0"/>
                  <a:t> </a:t>
                </a:r>
                <a:r>
                  <a:rPr lang="fr-FR" dirty="0" err="1" smtClean="0"/>
                  <a:t>is</a:t>
                </a:r>
                <a:r>
                  <a:rPr lang="fr-FR" dirty="0" smtClean="0"/>
                  <a:t> 3/8.</a:t>
                </a:r>
              </a:p>
              <a:p>
                <a:pPr marL="0" indent="0">
                  <a:buNone/>
                </a:pPr>
                <a:endParaRPr lang="fr-FR"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444" t="-1375"/>
                </a:stretch>
              </a:blipFill>
            </p:spPr>
            <p:txBody>
              <a:bodyPr/>
              <a:lstStyle/>
              <a:p>
                <a:r>
                  <a:rPr lang="en-GB">
                    <a:noFill/>
                  </a:rPr>
                  <a:t> </a:t>
                </a:r>
              </a:p>
            </p:txBody>
          </p:sp>
        </mc:Fallback>
      </mc:AlternateContent>
      <p:sp>
        <p:nvSpPr>
          <p:cNvPr id="4" name="Espace réservé du numéro de diapositive 3"/>
          <p:cNvSpPr>
            <a:spLocks noGrp="1"/>
          </p:cNvSpPr>
          <p:nvPr>
            <p:ph type="sldNum" sz="quarter" idx="12"/>
          </p:nvPr>
        </p:nvSpPr>
        <p:spPr/>
        <p:txBody>
          <a:bodyPr/>
          <a:lstStyle/>
          <a:p>
            <a:fld id="{FA7CCF91-222A-460F-9820-BF6DA2D552DD}" type="slidenum">
              <a:rPr lang="fr-FR" smtClean="0"/>
              <a:t>40</a:t>
            </a:fld>
            <a:endParaRPr lang="fr-FR"/>
          </a:p>
        </p:txBody>
      </p:sp>
    </p:spTree>
    <p:extLst>
      <p:ext uri="{BB962C8B-B14F-4D97-AF65-F5344CB8AC3E}">
        <p14:creationId xmlns:p14="http://schemas.microsoft.com/office/powerpoint/2010/main" val="849211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Poisson Distribution</a:t>
            </a:r>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41</a:t>
            </a:fld>
            <a:endParaRPr lang="fr-FR"/>
          </a:p>
        </p:txBody>
      </p:sp>
      <p:sp>
        <p:nvSpPr>
          <p:cNvPr id="5" name="Espace réservé du contenu 2"/>
          <p:cNvSpPr>
            <a:spLocks noGrp="1"/>
          </p:cNvSpPr>
          <p:nvPr>
            <p:ph idx="1"/>
          </p:nvPr>
        </p:nvSpPr>
        <p:spPr/>
        <p:txBody>
          <a:bodyPr>
            <a:normAutofit lnSpcReduction="10000"/>
          </a:bodyPr>
          <a:lstStyle/>
          <a:p>
            <a:r>
              <a:rPr lang="en-GB" dirty="0" smtClean="0"/>
              <a:t>Poisson Distribution is a Random Variable which expresses the probability of given number of events occurring in a fixed interval of time</a:t>
            </a:r>
            <a:r>
              <a:rPr lang="fr-FR" dirty="0" smtClean="0"/>
              <a:t>.</a:t>
            </a:r>
            <a:endParaRPr lang="en-GB" dirty="0" smtClean="0"/>
          </a:p>
          <a:p>
            <a:endParaRPr lang="fr-FR" dirty="0"/>
          </a:p>
          <a:p>
            <a:r>
              <a:rPr lang="fr-FR" b="1" u="sng" dirty="0" smtClean="0"/>
              <a:t>Formula:</a:t>
            </a:r>
          </a:p>
          <a:p>
            <a:pPr marL="0" indent="0">
              <a:buNone/>
            </a:pPr>
            <a:endParaRPr lang="fr-FR" dirty="0" smtClean="0"/>
          </a:p>
          <a:p>
            <a:pPr marL="0" indent="0">
              <a:buNone/>
            </a:pPr>
            <a:r>
              <a:rPr lang="fr-FR" dirty="0" err="1" smtClean="0"/>
              <a:t>With</a:t>
            </a:r>
            <a:r>
              <a:rPr lang="fr-FR" dirty="0" smtClean="0"/>
              <a:t> </a:t>
            </a:r>
            <a:r>
              <a:rPr lang="el-GR" dirty="0" smtClean="0"/>
              <a:t>λ</a:t>
            </a:r>
            <a:r>
              <a:rPr lang="fr-FR" dirty="0" smtClean="0"/>
              <a:t> </a:t>
            </a:r>
            <a:r>
              <a:rPr lang="fr-FR" dirty="0" err="1" smtClean="0"/>
              <a:t>is</a:t>
            </a:r>
            <a:r>
              <a:rPr lang="fr-FR" dirty="0" smtClean="0"/>
              <a:t> the </a:t>
            </a:r>
            <a:r>
              <a:rPr lang="fr-FR" dirty="0" err="1" smtClean="0"/>
              <a:t>average</a:t>
            </a:r>
            <a:r>
              <a:rPr lang="fr-FR" dirty="0" smtClean="0"/>
              <a:t> </a:t>
            </a:r>
            <a:r>
              <a:rPr lang="fr-FR" dirty="0" err="1" smtClean="0"/>
              <a:t>number</a:t>
            </a:r>
            <a:r>
              <a:rPr lang="fr-FR" dirty="0" smtClean="0"/>
              <a:t> of </a:t>
            </a:r>
            <a:r>
              <a:rPr lang="fr-FR" dirty="0" err="1" smtClean="0"/>
              <a:t>events</a:t>
            </a:r>
            <a:r>
              <a:rPr lang="fr-FR" dirty="0" smtClean="0"/>
              <a:t> per </a:t>
            </a:r>
            <a:r>
              <a:rPr lang="fr-FR" dirty="0" err="1" smtClean="0"/>
              <a:t>interval</a:t>
            </a:r>
            <a:endParaRPr lang="fr-FR" dirty="0" smtClean="0"/>
          </a:p>
          <a:p>
            <a:pPr marL="0" indent="0">
              <a:buNone/>
            </a:pPr>
            <a:r>
              <a:rPr lang="fr-FR" dirty="0" smtClean="0"/>
              <a:t>        k </a:t>
            </a:r>
            <a:r>
              <a:rPr lang="fr-FR" dirty="0" err="1" smtClean="0"/>
              <a:t>takes</a:t>
            </a:r>
            <a:r>
              <a:rPr lang="fr-FR" dirty="0" smtClean="0"/>
              <a:t> the value 0,1,2,…</a:t>
            </a:r>
          </a:p>
          <a:p>
            <a:pPr marL="0" indent="0">
              <a:buNone/>
            </a:pPr>
            <a:r>
              <a:rPr lang="fr-FR" dirty="0" smtClean="0"/>
              <a:t>          </a:t>
            </a:r>
            <a:r>
              <a:rPr lang="fr-FR" dirty="0"/>
              <a:t>	</a:t>
            </a:r>
          </a:p>
          <a:p>
            <a:r>
              <a:rPr lang="fr-FR" dirty="0" err="1" smtClean="0"/>
              <a:t>Characteristics</a:t>
            </a:r>
            <a:r>
              <a:rPr lang="fr-FR" dirty="0" smtClean="0"/>
              <a:t> :</a:t>
            </a:r>
          </a:p>
          <a:p>
            <a:pPr lvl="2"/>
            <a:r>
              <a:rPr lang="fr-FR" dirty="0" err="1" smtClean="0"/>
              <a:t>Mean</a:t>
            </a:r>
            <a:r>
              <a:rPr lang="fr-FR" dirty="0" smtClean="0"/>
              <a:t>:</a:t>
            </a:r>
          </a:p>
          <a:p>
            <a:pPr lvl="2"/>
            <a:r>
              <a:rPr lang="fr-FR" dirty="0" smtClean="0"/>
              <a:t>Variance:</a:t>
            </a:r>
          </a:p>
          <a:p>
            <a:endParaRPr lang="fr-FR" dirty="0"/>
          </a:p>
        </p:txBody>
      </p:sp>
      <p:graphicFrame>
        <p:nvGraphicFramePr>
          <p:cNvPr id="3" name="Objet 2"/>
          <p:cNvGraphicFramePr>
            <a:graphicFrameLocks noGrp="1" noChangeAspect="1"/>
          </p:cNvGraphicFramePr>
          <p:nvPr>
            <p:extLst>
              <p:ext uri="{D42A27DB-BD31-4B8C-83A1-F6EECF244321}">
                <p14:modId xmlns:p14="http://schemas.microsoft.com/office/powerpoint/2010/main" val="1839055717"/>
              </p:ext>
            </p:extLst>
          </p:nvPr>
        </p:nvGraphicFramePr>
        <p:xfrm>
          <a:off x="3131840" y="2708920"/>
          <a:ext cx="1841500" cy="895350"/>
        </p:xfrm>
        <a:graphic>
          <a:graphicData uri="http://schemas.openxmlformats.org/presentationml/2006/ole">
            <mc:AlternateContent xmlns:mc="http://schemas.openxmlformats.org/markup-compatibility/2006">
              <mc:Choice xmlns:v="urn:schemas-microsoft-com:vml" Requires="v">
                <p:oleObj spid="_x0000_s46460" name="Équation" r:id="rId3" imgW="927000" imgH="444240" progId="Equation.3">
                  <p:embed/>
                </p:oleObj>
              </mc:Choice>
              <mc:Fallback>
                <p:oleObj name="Équation" r:id="rId3" imgW="927000" imgH="444240" progId="Equation.3">
                  <p:embed/>
                  <p:pic>
                    <p:nvPicPr>
                      <p:cNvPr id="0" name="Objet 7"/>
                      <p:cNvPicPr>
                        <a:picLocks noGrp="1" noChangeAspect="1" noChangeArrowheads="1"/>
                      </p:cNvPicPr>
                      <p:nvPr/>
                    </p:nvPicPr>
                    <p:blipFill>
                      <a:blip r:embed="rId4"/>
                      <a:srcRect/>
                      <a:stretch>
                        <a:fillRect/>
                      </a:stretch>
                    </p:blipFill>
                    <p:spPr bwMode="auto">
                      <a:xfrm>
                        <a:off x="3131840" y="2708920"/>
                        <a:ext cx="18415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t 6"/>
          <p:cNvGraphicFramePr>
            <a:graphicFrameLocks noGrp="1" noChangeAspect="1"/>
          </p:cNvGraphicFramePr>
          <p:nvPr>
            <p:extLst>
              <p:ext uri="{D42A27DB-BD31-4B8C-83A1-F6EECF244321}">
                <p14:modId xmlns:p14="http://schemas.microsoft.com/office/powerpoint/2010/main" val="2417938095"/>
              </p:ext>
            </p:extLst>
          </p:nvPr>
        </p:nvGraphicFramePr>
        <p:xfrm>
          <a:off x="1979712" y="5445224"/>
          <a:ext cx="224025" cy="288032"/>
        </p:xfrm>
        <a:graphic>
          <a:graphicData uri="http://schemas.openxmlformats.org/presentationml/2006/ole">
            <mc:AlternateContent xmlns:mc="http://schemas.openxmlformats.org/markup-compatibility/2006">
              <mc:Choice xmlns:v="urn:schemas-microsoft-com:vml" Requires="v">
                <p:oleObj spid="_x0000_s46461" name="Équation" r:id="rId5" imgW="139680" imgH="177480" progId="Equation.3">
                  <p:embed/>
                </p:oleObj>
              </mc:Choice>
              <mc:Fallback>
                <p:oleObj name="Équation" r:id="rId5" imgW="139680" imgH="177480" progId="Equation.3">
                  <p:embed/>
                  <p:pic>
                    <p:nvPicPr>
                      <p:cNvPr id="0" name="Objet 2"/>
                      <p:cNvPicPr>
                        <a:picLocks noGrp="1" noChangeAspect="1" noChangeArrowheads="1"/>
                      </p:cNvPicPr>
                      <p:nvPr/>
                    </p:nvPicPr>
                    <p:blipFill>
                      <a:blip r:embed="rId6"/>
                      <a:srcRect/>
                      <a:stretch>
                        <a:fillRect/>
                      </a:stretch>
                    </p:blipFill>
                    <p:spPr bwMode="auto">
                      <a:xfrm>
                        <a:off x="1979712" y="5445224"/>
                        <a:ext cx="224025" cy="288032"/>
                      </a:xfrm>
                      <a:prstGeom prst="rect">
                        <a:avLst/>
                      </a:prstGeom>
                      <a:noFill/>
                      <a:ln>
                        <a:noFill/>
                      </a:ln>
                    </p:spPr>
                  </p:pic>
                </p:oleObj>
              </mc:Fallback>
            </mc:AlternateContent>
          </a:graphicData>
        </a:graphic>
      </p:graphicFrame>
      <p:graphicFrame>
        <p:nvGraphicFramePr>
          <p:cNvPr id="8" name="Objet 7"/>
          <p:cNvGraphicFramePr>
            <a:graphicFrameLocks noGrp="1" noChangeAspect="1"/>
          </p:cNvGraphicFramePr>
          <p:nvPr>
            <p:extLst>
              <p:ext uri="{D42A27DB-BD31-4B8C-83A1-F6EECF244321}">
                <p14:modId xmlns:p14="http://schemas.microsoft.com/office/powerpoint/2010/main" val="1678892811"/>
              </p:ext>
            </p:extLst>
          </p:nvPr>
        </p:nvGraphicFramePr>
        <p:xfrm>
          <a:off x="2267744" y="5733256"/>
          <a:ext cx="223838" cy="287338"/>
        </p:xfrm>
        <a:graphic>
          <a:graphicData uri="http://schemas.openxmlformats.org/presentationml/2006/ole">
            <mc:AlternateContent xmlns:mc="http://schemas.openxmlformats.org/markup-compatibility/2006">
              <mc:Choice xmlns:v="urn:schemas-microsoft-com:vml" Requires="v">
                <p:oleObj spid="_x0000_s46462" name="Équation" r:id="rId7" imgW="139680" imgH="177480" progId="Equation.3">
                  <p:embed/>
                </p:oleObj>
              </mc:Choice>
              <mc:Fallback>
                <p:oleObj name="Équation" r:id="rId7" imgW="139680" imgH="177480" progId="Equation.3">
                  <p:embed/>
                  <p:pic>
                    <p:nvPicPr>
                      <p:cNvPr id="0" name="Objet 6"/>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4" y="5733256"/>
                        <a:ext cx="22383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676911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Poisson Distribution: </a:t>
            </a:r>
            <a:r>
              <a:rPr lang="fr-FR" dirty="0" err="1" smtClean="0"/>
              <a:t>Example</a:t>
            </a:r>
            <a:endParaRPr lang="en-GB" dirty="0"/>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p:txBody>
              <a:bodyPr/>
              <a:lstStyle/>
              <a:p>
                <a:r>
                  <a:rPr lang="fr-FR" dirty="0" smtClean="0"/>
                  <a:t>An </a:t>
                </a:r>
                <a:r>
                  <a:rPr lang="fr-FR" dirty="0" err="1" smtClean="0"/>
                  <a:t>employee</a:t>
                </a:r>
                <a:r>
                  <a:rPr lang="fr-FR" dirty="0" smtClean="0"/>
                  <a:t> do 5 files a </a:t>
                </a:r>
                <a:r>
                  <a:rPr lang="fr-FR" dirty="0" err="1" smtClean="0"/>
                  <a:t>day</a:t>
                </a:r>
                <a:r>
                  <a:rPr lang="fr-FR" dirty="0" smtClean="0"/>
                  <a:t> on </a:t>
                </a:r>
                <a:r>
                  <a:rPr lang="fr-FR" dirty="0" err="1" smtClean="0"/>
                  <a:t>average</a:t>
                </a:r>
                <a:r>
                  <a:rPr lang="fr-FR" dirty="0" smtClean="0"/>
                  <a:t>, </a:t>
                </a:r>
                <a:r>
                  <a:rPr lang="fr-FR" dirty="0" err="1" smtClean="0"/>
                  <a:t>what</a:t>
                </a:r>
                <a:r>
                  <a:rPr lang="fr-FR" dirty="0" smtClean="0"/>
                  <a:t> </a:t>
                </a:r>
                <a:r>
                  <a:rPr lang="fr-FR" dirty="0" err="1" smtClean="0"/>
                  <a:t>is</a:t>
                </a:r>
                <a:r>
                  <a:rPr lang="fr-FR" dirty="0" smtClean="0"/>
                  <a:t> the </a:t>
                </a:r>
                <a:r>
                  <a:rPr lang="fr-FR" dirty="0" err="1" smtClean="0"/>
                  <a:t>probability</a:t>
                </a:r>
                <a:r>
                  <a:rPr lang="fr-FR" dirty="0" smtClean="0"/>
                  <a:t> </a:t>
                </a:r>
                <a:r>
                  <a:rPr lang="fr-FR" dirty="0" err="1" smtClean="0"/>
                  <a:t>that</a:t>
                </a:r>
                <a:r>
                  <a:rPr lang="fr-FR" dirty="0" smtClean="0"/>
                  <a:t> </a:t>
                </a:r>
                <a:r>
                  <a:rPr lang="fr-FR" dirty="0" err="1" smtClean="0"/>
                  <a:t>he</a:t>
                </a:r>
                <a:r>
                  <a:rPr lang="fr-FR" dirty="0" smtClean="0"/>
                  <a:t> </a:t>
                </a:r>
                <a:r>
                  <a:rPr lang="fr-FR" dirty="0" err="1" smtClean="0"/>
                  <a:t>can</a:t>
                </a:r>
                <a:r>
                  <a:rPr lang="fr-FR" dirty="0" smtClean="0"/>
                  <a:t> </a:t>
                </a:r>
                <a:r>
                  <a:rPr lang="fr-FR" dirty="0" err="1" smtClean="0"/>
                  <a:t>complete</a:t>
                </a:r>
                <a:r>
                  <a:rPr lang="fr-FR" dirty="0" smtClean="0"/>
                  <a:t> 7 files the </a:t>
                </a:r>
                <a:r>
                  <a:rPr lang="fr-FR" dirty="0" err="1" smtClean="0"/>
                  <a:t>next</a:t>
                </a:r>
                <a:r>
                  <a:rPr lang="fr-FR" dirty="0" smtClean="0"/>
                  <a:t> </a:t>
                </a:r>
                <a:r>
                  <a:rPr lang="fr-FR" dirty="0" err="1" smtClean="0"/>
                  <a:t>day</a:t>
                </a:r>
                <a:r>
                  <a:rPr lang="fr-FR" dirty="0" smtClean="0"/>
                  <a:t>?</a:t>
                </a:r>
              </a:p>
              <a:p>
                <a:endParaRPr lang="fr-FR" dirty="0"/>
              </a:p>
              <a:p>
                <a:pPr marL="0" indent="0" algn="ctr">
                  <a:buNone/>
                </a:pPr>
                <a14:m>
                  <m:oMath xmlns:m="http://schemas.openxmlformats.org/officeDocument/2006/math">
                    <m:r>
                      <a:rPr lang="fr-FR" b="0" i="1" smtClean="0">
                        <a:latin typeface="Cambria Math"/>
                      </a:rPr>
                      <m:t>𝑃</m:t>
                    </m:r>
                    <m:d>
                      <m:dPr>
                        <m:ctrlPr>
                          <a:rPr lang="fr-FR" b="0" i="1" smtClean="0">
                            <a:latin typeface="Cambria Math"/>
                          </a:rPr>
                        </m:ctrlPr>
                      </m:dPr>
                      <m:e>
                        <m:r>
                          <a:rPr lang="fr-FR" b="0" i="1" smtClean="0">
                            <a:latin typeface="Cambria Math"/>
                          </a:rPr>
                          <m:t>5,7</m:t>
                        </m:r>
                      </m:e>
                    </m:d>
                    <m:r>
                      <a:rPr lang="fr-FR" b="0" i="1" smtClean="0">
                        <a:latin typeface="Cambria Math"/>
                      </a:rPr>
                      <m:t>=</m:t>
                    </m:r>
                    <m:f>
                      <m:fPr>
                        <m:ctrlPr>
                          <a:rPr lang="fr-FR" b="0" i="1" smtClean="0">
                            <a:latin typeface="Cambria Math"/>
                          </a:rPr>
                        </m:ctrlPr>
                      </m:fPr>
                      <m:num>
                        <m:sSup>
                          <m:sSupPr>
                            <m:ctrlPr>
                              <a:rPr lang="fr-FR" b="0" i="1" smtClean="0">
                                <a:latin typeface="Cambria Math"/>
                              </a:rPr>
                            </m:ctrlPr>
                          </m:sSupPr>
                          <m:e>
                            <m:r>
                              <a:rPr lang="fr-FR" b="0" i="1" smtClean="0">
                                <a:latin typeface="Cambria Math"/>
                              </a:rPr>
                              <m:t>𝑒</m:t>
                            </m:r>
                          </m:e>
                          <m:sup>
                            <m:r>
                              <a:rPr lang="fr-FR" b="0" i="1" smtClean="0">
                                <a:latin typeface="Cambria Math"/>
                              </a:rPr>
                              <m:t>−5</m:t>
                            </m:r>
                          </m:sup>
                        </m:sSup>
                        <m:r>
                          <a:rPr lang="fr-FR" b="0" i="1" smtClean="0">
                            <a:latin typeface="Cambria Math"/>
                          </a:rPr>
                          <m:t>∗</m:t>
                        </m:r>
                        <m:sSup>
                          <m:sSupPr>
                            <m:ctrlPr>
                              <a:rPr lang="fr-FR" b="0" i="1" smtClean="0">
                                <a:latin typeface="Cambria Math"/>
                              </a:rPr>
                            </m:ctrlPr>
                          </m:sSupPr>
                          <m:e>
                            <m:r>
                              <a:rPr lang="fr-FR" b="0" i="1" smtClean="0">
                                <a:latin typeface="Cambria Math"/>
                              </a:rPr>
                              <m:t>5</m:t>
                            </m:r>
                          </m:e>
                          <m:sup>
                            <m:r>
                              <a:rPr lang="fr-FR" b="0" i="1" smtClean="0">
                                <a:latin typeface="Cambria Math"/>
                              </a:rPr>
                              <m:t>7</m:t>
                            </m:r>
                          </m:sup>
                        </m:sSup>
                      </m:num>
                      <m:den>
                        <m:r>
                          <a:rPr lang="fr-FR" b="0" i="1" smtClean="0">
                            <a:latin typeface="Cambria Math"/>
                          </a:rPr>
                          <m:t>7!</m:t>
                        </m:r>
                      </m:den>
                    </m:f>
                    <m:r>
                      <a:rPr lang="fr-FR" b="0" i="1" smtClean="0">
                        <a:latin typeface="Cambria Math"/>
                      </a:rPr>
                      <m:t>= </m:t>
                    </m:r>
                    <m:f>
                      <m:fPr>
                        <m:ctrlPr>
                          <a:rPr lang="fr-FR" b="0" i="1" smtClean="0">
                            <a:latin typeface="Cambria Math"/>
                          </a:rPr>
                        </m:ctrlPr>
                      </m:fPr>
                      <m:num>
                        <m:r>
                          <a:rPr lang="fr-FR" b="0" i="1" smtClean="0">
                            <a:latin typeface="Cambria Math"/>
                          </a:rPr>
                          <m:t>526</m:t>
                        </m:r>
                      </m:num>
                      <m:den>
                        <m:r>
                          <a:rPr lang="fr-FR" b="0" i="1" smtClean="0">
                            <a:latin typeface="Cambria Math"/>
                          </a:rPr>
                          <m:t>5040</m:t>
                        </m:r>
                      </m:den>
                    </m:f>
                    <m:r>
                      <a:rPr lang="fr-FR" b="0" i="1" smtClean="0">
                        <a:latin typeface="Cambria Math"/>
                      </a:rPr>
                      <m:t>=10,4%</m:t>
                    </m:r>
                  </m:oMath>
                </a14:m>
                <a:r>
                  <a:rPr lang="en-GB" dirty="0" smtClean="0"/>
                  <a:t> </a:t>
                </a:r>
              </a:p>
              <a:p>
                <a:endParaRPr lang="fr-FR" dirty="0"/>
              </a:p>
              <a:p>
                <a:r>
                  <a:rPr lang="fr-FR" dirty="0" err="1" smtClean="0"/>
                  <a:t>Approximately</a:t>
                </a:r>
                <a:r>
                  <a:rPr lang="fr-FR" dirty="0" smtClean="0"/>
                  <a:t>, the </a:t>
                </a:r>
                <a:r>
                  <a:rPr lang="fr-FR" dirty="0" err="1" smtClean="0"/>
                  <a:t>employee</a:t>
                </a:r>
                <a:r>
                  <a:rPr lang="fr-FR" dirty="0" smtClean="0"/>
                  <a:t> has 10,4% to do 7 files the </a:t>
                </a:r>
                <a:r>
                  <a:rPr lang="fr-FR" dirty="0" err="1" smtClean="0"/>
                  <a:t>next</a:t>
                </a:r>
                <a:r>
                  <a:rPr lang="fr-FR" dirty="0" smtClean="0"/>
                  <a:t> </a:t>
                </a:r>
                <a:r>
                  <a:rPr lang="fr-FR" dirty="0" err="1" smtClean="0"/>
                  <a:t>day</a:t>
                </a:r>
                <a:r>
                  <a:rPr lang="fr-FR" dirty="0" smtClean="0"/>
                  <a:t>.</a:t>
                </a:r>
                <a:endParaRPr lang="en-GB"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blipFill rotWithShape="1">
                <a:blip r:embed="rId2"/>
                <a:stretch>
                  <a:fillRect l="-593" t="-875"/>
                </a:stretch>
              </a:blipFill>
            </p:spPr>
            <p:txBody>
              <a:bodyPr/>
              <a:lstStyle/>
              <a:p>
                <a:r>
                  <a:rPr lang="en-GB">
                    <a:noFill/>
                  </a:rPr>
                  <a:t> </a:t>
                </a:r>
              </a:p>
            </p:txBody>
          </p:sp>
        </mc:Fallback>
      </mc:AlternateContent>
      <p:sp>
        <p:nvSpPr>
          <p:cNvPr id="4" name="Espace réservé du numéro de diapositive 3"/>
          <p:cNvSpPr>
            <a:spLocks noGrp="1"/>
          </p:cNvSpPr>
          <p:nvPr>
            <p:ph type="sldNum" sz="quarter" idx="12"/>
          </p:nvPr>
        </p:nvSpPr>
        <p:spPr/>
        <p:txBody>
          <a:bodyPr/>
          <a:lstStyle/>
          <a:p>
            <a:fld id="{FA7CCF91-222A-460F-9820-BF6DA2D552DD}" type="slidenum">
              <a:rPr lang="fr-FR" smtClean="0"/>
              <a:t>42</a:t>
            </a:fld>
            <a:endParaRPr lang="fr-FR"/>
          </a:p>
        </p:txBody>
      </p:sp>
    </p:spTree>
    <p:extLst>
      <p:ext uri="{BB962C8B-B14F-4D97-AF65-F5344CB8AC3E}">
        <p14:creationId xmlns:p14="http://schemas.microsoft.com/office/powerpoint/2010/main" val="1385124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Hypergeometric</a:t>
            </a:r>
            <a:r>
              <a:rPr lang="fr-FR" dirty="0" smtClean="0"/>
              <a:t> Distribution</a:t>
            </a:r>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43</a:t>
            </a:fld>
            <a:endParaRPr lang="fr-FR"/>
          </a:p>
        </p:txBody>
      </p:sp>
      <p:sp>
        <p:nvSpPr>
          <p:cNvPr id="5" name="Espace réservé du contenu 2"/>
          <p:cNvSpPr>
            <a:spLocks noGrp="1"/>
          </p:cNvSpPr>
          <p:nvPr>
            <p:ph idx="1"/>
          </p:nvPr>
        </p:nvSpPr>
        <p:spPr/>
        <p:txBody>
          <a:bodyPr>
            <a:normAutofit fontScale="77500" lnSpcReduction="20000"/>
          </a:bodyPr>
          <a:lstStyle/>
          <a:p>
            <a:r>
              <a:rPr lang="fr-FR" b="1" u="sng" dirty="0" err="1" smtClean="0"/>
              <a:t>Definition</a:t>
            </a:r>
            <a:r>
              <a:rPr lang="en-GB" b="1" u="sng" dirty="0" smtClean="0"/>
              <a:t>:</a:t>
            </a:r>
            <a:r>
              <a:rPr lang="en-GB" dirty="0" smtClean="0"/>
              <a:t>This distribution is a discrete probability distribution that describes the probability of k successes in n draws, without replacement from a finite population of size N that contains exactly K successes.</a:t>
            </a:r>
          </a:p>
          <a:p>
            <a:endParaRPr lang="fr-FR" dirty="0"/>
          </a:p>
          <a:p>
            <a:r>
              <a:rPr lang="fr-FR" b="1" u="sng" dirty="0" smtClean="0"/>
              <a:t>Formula:</a:t>
            </a:r>
          </a:p>
          <a:p>
            <a:endParaRPr lang="fr-FR" dirty="0"/>
          </a:p>
          <a:p>
            <a:endParaRPr lang="fr-FR" dirty="0" smtClean="0"/>
          </a:p>
          <a:p>
            <a:pPr marL="0" indent="0">
              <a:buNone/>
            </a:pPr>
            <a:r>
              <a:rPr lang="en-GB" sz="2100" dirty="0" smtClean="0"/>
              <a:t>With N is the population size,</a:t>
            </a:r>
          </a:p>
          <a:p>
            <a:pPr marL="0" indent="0">
              <a:buNone/>
            </a:pPr>
            <a:r>
              <a:rPr lang="en-GB" sz="2100" dirty="0" smtClean="0"/>
              <a:t>K is the number of success states in the population,</a:t>
            </a:r>
          </a:p>
          <a:p>
            <a:pPr marL="0" indent="0">
              <a:buNone/>
            </a:pPr>
            <a:r>
              <a:rPr lang="en-GB" sz="2100" dirty="0" smtClean="0"/>
              <a:t>n is the number of draws</a:t>
            </a:r>
          </a:p>
          <a:p>
            <a:pPr marL="0" indent="0">
              <a:buNone/>
            </a:pPr>
            <a:r>
              <a:rPr lang="en-GB" sz="2100" dirty="0" smtClean="0"/>
              <a:t>k is the number of observed successes</a:t>
            </a:r>
          </a:p>
          <a:p>
            <a:endParaRPr lang="fr-FR" dirty="0" smtClean="0"/>
          </a:p>
          <a:p>
            <a:r>
              <a:rPr lang="fr-FR" b="1" u="sng" dirty="0" err="1" smtClean="0"/>
              <a:t>Characteristics</a:t>
            </a:r>
            <a:r>
              <a:rPr lang="fr-FR" b="1" u="sng" dirty="0" smtClean="0"/>
              <a:t> :</a:t>
            </a:r>
          </a:p>
          <a:p>
            <a:pPr lvl="2"/>
            <a:endParaRPr lang="fr-FR" dirty="0" smtClean="0"/>
          </a:p>
          <a:p>
            <a:pPr lvl="2"/>
            <a:r>
              <a:rPr lang="fr-FR" dirty="0" err="1" smtClean="0"/>
              <a:t>Mean</a:t>
            </a:r>
            <a:r>
              <a:rPr lang="fr-FR" dirty="0" smtClean="0"/>
              <a:t>:</a:t>
            </a:r>
          </a:p>
          <a:p>
            <a:pPr lvl="2"/>
            <a:endParaRPr lang="fr-FR" dirty="0" smtClean="0"/>
          </a:p>
          <a:p>
            <a:pPr lvl="2"/>
            <a:endParaRPr lang="fr-FR" dirty="0"/>
          </a:p>
          <a:p>
            <a:pPr lvl="2"/>
            <a:endParaRPr lang="fr-FR" dirty="0" smtClean="0"/>
          </a:p>
          <a:p>
            <a:pPr lvl="2"/>
            <a:r>
              <a:rPr lang="fr-FR" dirty="0" smtClean="0"/>
              <a:t>Variance:</a:t>
            </a:r>
          </a:p>
        </p:txBody>
      </p:sp>
      <p:graphicFrame>
        <p:nvGraphicFramePr>
          <p:cNvPr id="3" name="Objet 2"/>
          <p:cNvGraphicFramePr>
            <a:graphicFrameLocks noGrp="1" noChangeAspect="1"/>
          </p:cNvGraphicFramePr>
          <p:nvPr>
            <p:extLst>
              <p:ext uri="{D42A27DB-BD31-4B8C-83A1-F6EECF244321}">
                <p14:modId xmlns:p14="http://schemas.microsoft.com/office/powerpoint/2010/main" val="3170321501"/>
              </p:ext>
            </p:extLst>
          </p:nvPr>
        </p:nvGraphicFramePr>
        <p:xfrm>
          <a:off x="2123728" y="2420888"/>
          <a:ext cx="2265466" cy="1323900"/>
        </p:xfrm>
        <a:graphic>
          <a:graphicData uri="http://schemas.openxmlformats.org/presentationml/2006/ole">
            <mc:AlternateContent xmlns:mc="http://schemas.openxmlformats.org/markup-compatibility/2006">
              <mc:Choice xmlns:v="urn:schemas-microsoft-com:vml" Requires="v">
                <p:oleObj spid="_x0000_s47478" name="Équation" r:id="rId3" imgW="1587240" imgH="914400" progId="Equation.3">
                  <p:embed/>
                </p:oleObj>
              </mc:Choice>
              <mc:Fallback>
                <p:oleObj name="Équation" r:id="rId3" imgW="1587240" imgH="914400" progId="Equation.3">
                  <p:embed/>
                  <p:pic>
                    <p:nvPicPr>
                      <p:cNvPr id="0" name="Objet 7"/>
                      <p:cNvPicPr>
                        <a:picLocks noGrp="1" noChangeAspect="1" noChangeArrowheads="1"/>
                      </p:cNvPicPr>
                      <p:nvPr/>
                    </p:nvPicPr>
                    <p:blipFill>
                      <a:blip r:embed="rId4"/>
                      <a:srcRect/>
                      <a:stretch>
                        <a:fillRect/>
                      </a:stretch>
                    </p:blipFill>
                    <p:spPr bwMode="auto">
                      <a:xfrm>
                        <a:off x="2123728" y="2420888"/>
                        <a:ext cx="2265466" cy="1323900"/>
                      </a:xfrm>
                      <a:prstGeom prst="rect">
                        <a:avLst/>
                      </a:prstGeom>
                      <a:noFill/>
                      <a:ln>
                        <a:noFill/>
                      </a:ln>
                    </p:spPr>
                  </p:pic>
                </p:oleObj>
              </mc:Fallback>
            </mc:AlternateContent>
          </a:graphicData>
        </a:graphic>
      </p:graphicFrame>
      <p:graphicFrame>
        <p:nvGraphicFramePr>
          <p:cNvPr id="6" name="Objet 5"/>
          <p:cNvGraphicFramePr>
            <a:graphicFrameLocks noGrp="1" noChangeAspect="1"/>
          </p:cNvGraphicFramePr>
          <p:nvPr>
            <p:extLst>
              <p:ext uri="{D42A27DB-BD31-4B8C-83A1-F6EECF244321}">
                <p14:modId xmlns:p14="http://schemas.microsoft.com/office/powerpoint/2010/main" val="1047548581"/>
              </p:ext>
            </p:extLst>
          </p:nvPr>
        </p:nvGraphicFramePr>
        <p:xfrm>
          <a:off x="1907704" y="5085184"/>
          <a:ext cx="417513" cy="569912"/>
        </p:xfrm>
        <a:graphic>
          <a:graphicData uri="http://schemas.openxmlformats.org/presentationml/2006/ole">
            <mc:AlternateContent xmlns:mc="http://schemas.openxmlformats.org/markup-compatibility/2006">
              <mc:Choice xmlns:v="urn:schemas-microsoft-com:vml" Requires="v">
                <p:oleObj spid="_x0000_s47479" name="Équation" r:id="rId5" imgW="291960" imgH="393480" progId="Equation.3">
                  <p:embed/>
                </p:oleObj>
              </mc:Choice>
              <mc:Fallback>
                <p:oleObj name="Équation" r:id="rId5" imgW="291960" imgH="393480" progId="Equation.3">
                  <p:embed/>
                  <p:pic>
                    <p:nvPicPr>
                      <p:cNvPr id="0" name="Objet 2"/>
                      <p:cNvPicPr>
                        <a:picLocks noGrp="1" noChangeAspect="1" noChangeArrowheads="1"/>
                      </p:cNvPicPr>
                      <p:nvPr/>
                    </p:nvPicPr>
                    <p:blipFill>
                      <a:blip r:embed="rId6"/>
                      <a:srcRect/>
                      <a:stretch>
                        <a:fillRect/>
                      </a:stretch>
                    </p:blipFill>
                    <p:spPr bwMode="auto">
                      <a:xfrm>
                        <a:off x="1907704" y="5085184"/>
                        <a:ext cx="417513"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t 6"/>
          <p:cNvGraphicFramePr>
            <a:graphicFrameLocks noGrp="1" noChangeAspect="1"/>
          </p:cNvGraphicFramePr>
          <p:nvPr>
            <p:extLst>
              <p:ext uri="{D42A27DB-BD31-4B8C-83A1-F6EECF244321}">
                <p14:modId xmlns:p14="http://schemas.microsoft.com/office/powerpoint/2010/main" val="3837440462"/>
              </p:ext>
            </p:extLst>
          </p:nvPr>
        </p:nvGraphicFramePr>
        <p:xfrm>
          <a:off x="2123728" y="5877272"/>
          <a:ext cx="1724025" cy="569913"/>
        </p:xfrm>
        <a:graphic>
          <a:graphicData uri="http://schemas.openxmlformats.org/presentationml/2006/ole">
            <mc:AlternateContent xmlns:mc="http://schemas.openxmlformats.org/markup-compatibility/2006">
              <mc:Choice xmlns:v="urn:schemas-microsoft-com:vml" Requires="v">
                <p:oleObj spid="_x0000_s47480" name="Équation" r:id="rId7" imgW="1206360" imgH="393480" progId="Equation.3">
                  <p:embed/>
                </p:oleObj>
              </mc:Choice>
              <mc:Fallback>
                <p:oleObj name="Équation" r:id="rId7" imgW="1206360" imgH="393480" progId="Equation.3">
                  <p:embed/>
                  <p:pic>
                    <p:nvPicPr>
                      <p:cNvPr id="0" name="Objet 5"/>
                      <p:cNvPicPr>
                        <a:picLocks noGrp="1" noChangeAspect="1" noChangeArrowheads="1"/>
                      </p:cNvPicPr>
                      <p:nvPr/>
                    </p:nvPicPr>
                    <p:blipFill>
                      <a:blip r:embed="rId8"/>
                      <a:srcRect/>
                      <a:stretch>
                        <a:fillRect/>
                      </a:stretch>
                    </p:blipFill>
                    <p:spPr bwMode="auto">
                      <a:xfrm>
                        <a:off x="2123728" y="5877272"/>
                        <a:ext cx="172402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676911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smtClean="0"/>
              <a:t>Hypergeometric</a:t>
            </a:r>
            <a:r>
              <a:rPr lang="fr-FR" dirty="0" smtClean="0"/>
              <a:t> Distribution: </a:t>
            </a:r>
            <a:r>
              <a:rPr lang="fr-FR" dirty="0" err="1" smtClean="0"/>
              <a:t>Example</a:t>
            </a:r>
            <a:endParaRPr lang="en-GB" dirty="0"/>
          </a:p>
        </p:txBody>
      </p:sp>
      <p:sp>
        <p:nvSpPr>
          <p:cNvPr id="3" name="Espace réservé du contenu 2"/>
          <p:cNvSpPr>
            <a:spLocks noGrp="1"/>
          </p:cNvSpPr>
          <p:nvPr>
            <p:ph idx="1"/>
          </p:nvPr>
        </p:nvSpPr>
        <p:spPr/>
        <p:txBody>
          <a:bodyPr/>
          <a:lstStyle/>
          <a:p>
            <a:r>
              <a:rPr lang="fr-FR" dirty="0" smtClean="0"/>
              <a:t>You have an </a:t>
            </a:r>
            <a:r>
              <a:rPr lang="fr-FR" dirty="0" err="1" smtClean="0"/>
              <a:t>urn</a:t>
            </a:r>
            <a:r>
              <a:rPr lang="fr-FR" dirty="0" smtClean="0"/>
              <a:t> of 100 </a:t>
            </a:r>
            <a:r>
              <a:rPr lang="fr-FR" dirty="0" err="1" smtClean="0"/>
              <a:t>balls</a:t>
            </a:r>
            <a:r>
              <a:rPr lang="fr-FR" dirty="0" smtClean="0"/>
              <a:t> : 50 </a:t>
            </a:r>
            <a:r>
              <a:rPr lang="fr-FR" dirty="0" err="1" smtClean="0"/>
              <a:t>red</a:t>
            </a:r>
            <a:r>
              <a:rPr lang="fr-FR" dirty="0" smtClean="0"/>
              <a:t> and 50 black. You </a:t>
            </a:r>
            <a:r>
              <a:rPr lang="fr-FR" dirty="0" err="1" smtClean="0"/>
              <a:t>randomly</a:t>
            </a:r>
            <a:r>
              <a:rPr lang="fr-FR" dirty="0" smtClean="0"/>
              <a:t> select 5 </a:t>
            </a:r>
            <a:r>
              <a:rPr lang="fr-FR" dirty="0" err="1" smtClean="0"/>
              <a:t>balls</a:t>
            </a:r>
            <a:r>
              <a:rPr lang="fr-FR" dirty="0" smtClean="0"/>
              <a:t> </a:t>
            </a:r>
            <a:r>
              <a:rPr lang="fr-FR" dirty="0" err="1" smtClean="0"/>
              <a:t>without</a:t>
            </a:r>
            <a:r>
              <a:rPr lang="fr-FR" dirty="0" smtClean="0"/>
              <a:t> replacement, </a:t>
            </a:r>
            <a:r>
              <a:rPr lang="fr-FR" dirty="0" err="1" smtClean="0"/>
              <a:t>then</a:t>
            </a:r>
            <a:r>
              <a:rPr lang="fr-FR" dirty="0" smtClean="0"/>
              <a:t> </a:t>
            </a:r>
            <a:r>
              <a:rPr lang="fr-FR" dirty="0" err="1" smtClean="0"/>
              <a:t>you</a:t>
            </a:r>
            <a:r>
              <a:rPr lang="fr-FR" dirty="0" smtClean="0"/>
              <a:t> count the </a:t>
            </a:r>
            <a:r>
              <a:rPr lang="fr-FR" dirty="0" err="1" smtClean="0"/>
              <a:t>number</a:t>
            </a:r>
            <a:r>
              <a:rPr lang="fr-FR" dirty="0" smtClean="0"/>
              <a:t> of </a:t>
            </a:r>
            <a:r>
              <a:rPr lang="fr-FR" dirty="0" err="1" smtClean="0"/>
              <a:t>red</a:t>
            </a:r>
            <a:r>
              <a:rPr lang="fr-FR" dirty="0" smtClean="0"/>
              <a:t> </a:t>
            </a:r>
            <a:r>
              <a:rPr lang="fr-FR" dirty="0" err="1" smtClean="0"/>
              <a:t>marbles</a:t>
            </a:r>
            <a:r>
              <a:rPr lang="fr-FR" dirty="0" smtClean="0"/>
              <a:t> </a:t>
            </a:r>
            <a:r>
              <a:rPr lang="fr-FR" dirty="0" err="1" smtClean="0"/>
              <a:t>you</a:t>
            </a:r>
            <a:r>
              <a:rPr lang="fr-FR" dirty="0" smtClean="0"/>
              <a:t> have </a:t>
            </a:r>
            <a:r>
              <a:rPr lang="fr-FR" dirty="0" err="1" smtClean="0"/>
              <a:t>selected</a:t>
            </a:r>
            <a:r>
              <a:rPr lang="fr-FR" dirty="0" smtClean="0"/>
              <a:t>.</a:t>
            </a:r>
          </a:p>
          <a:p>
            <a:endParaRPr lang="fr-FR" dirty="0"/>
          </a:p>
          <a:p>
            <a:r>
              <a:rPr lang="fr-FR" dirty="0" smtClean="0"/>
              <a:t>The </a:t>
            </a:r>
            <a:r>
              <a:rPr lang="fr-FR" dirty="0" err="1" smtClean="0"/>
              <a:t>difference</a:t>
            </a:r>
            <a:r>
              <a:rPr lang="fr-FR" dirty="0" smtClean="0"/>
              <a:t> </a:t>
            </a:r>
            <a:r>
              <a:rPr lang="fr-FR" dirty="0" err="1" smtClean="0"/>
              <a:t>with</a:t>
            </a:r>
            <a:r>
              <a:rPr lang="fr-FR" dirty="0" smtClean="0"/>
              <a:t> the binomial distribution </a:t>
            </a:r>
            <a:r>
              <a:rPr lang="fr-FR" dirty="0" err="1" smtClean="0"/>
              <a:t>is</a:t>
            </a:r>
            <a:r>
              <a:rPr lang="fr-FR" dirty="0" smtClean="0"/>
              <a:t> </a:t>
            </a:r>
            <a:r>
              <a:rPr lang="fr-FR" dirty="0" err="1" smtClean="0"/>
              <a:t>that</a:t>
            </a:r>
            <a:r>
              <a:rPr lang="fr-FR" dirty="0" smtClean="0"/>
              <a:t> </a:t>
            </a:r>
            <a:r>
              <a:rPr lang="fr-FR" dirty="0" err="1" smtClean="0"/>
              <a:t>we</a:t>
            </a:r>
            <a:r>
              <a:rPr lang="fr-FR" dirty="0" smtClean="0"/>
              <a:t> do not have the </a:t>
            </a:r>
            <a:r>
              <a:rPr lang="fr-FR" dirty="0" err="1" smtClean="0"/>
              <a:t>probability</a:t>
            </a:r>
            <a:r>
              <a:rPr lang="fr-FR" dirty="0" smtClean="0"/>
              <a:t> of </a:t>
            </a:r>
            <a:r>
              <a:rPr lang="fr-FR" dirty="0" err="1" smtClean="0"/>
              <a:t>success</a:t>
            </a:r>
            <a:r>
              <a:rPr lang="fr-FR" dirty="0" smtClean="0"/>
              <a:t> on </a:t>
            </a:r>
            <a:r>
              <a:rPr lang="fr-FR" dirty="0" err="1" smtClean="0"/>
              <a:t>every</a:t>
            </a:r>
            <a:r>
              <a:rPr lang="fr-FR" dirty="0" smtClean="0"/>
              <a:t> trial. </a:t>
            </a:r>
          </a:p>
          <a:p>
            <a:endParaRPr lang="fr-FR" dirty="0"/>
          </a:p>
          <a:p>
            <a:r>
              <a:rPr lang="fr-FR" dirty="0" smtClean="0"/>
              <a:t>At the </a:t>
            </a:r>
            <a:r>
              <a:rPr lang="fr-FR" dirty="0" err="1" smtClean="0"/>
              <a:t>beginning</a:t>
            </a:r>
            <a:r>
              <a:rPr lang="fr-FR" dirty="0" smtClean="0"/>
              <a:t> of the </a:t>
            </a:r>
            <a:r>
              <a:rPr lang="fr-FR" dirty="0" err="1" smtClean="0"/>
              <a:t>game</a:t>
            </a:r>
            <a:r>
              <a:rPr lang="fr-FR" dirty="0" smtClean="0"/>
              <a:t>, the </a:t>
            </a:r>
            <a:r>
              <a:rPr lang="fr-FR" dirty="0" err="1" smtClean="0"/>
              <a:t>probability</a:t>
            </a:r>
            <a:r>
              <a:rPr lang="fr-FR" dirty="0" smtClean="0"/>
              <a:t> </a:t>
            </a:r>
            <a:r>
              <a:rPr lang="fr-FR" dirty="0" err="1" smtClean="0"/>
              <a:t>was</a:t>
            </a:r>
            <a:r>
              <a:rPr lang="fr-FR" dirty="0" smtClean="0"/>
              <a:t> 0,5. </a:t>
            </a:r>
            <a:r>
              <a:rPr lang="fr-FR" dirty="0" err="1" smtClean="0"/>
              <a:t>Then</a:t>
            </a:r>
            <a:r>
              <a:rPr lang="fr-FR" dirty="0" smtClean="0"/>
              <a:t> the </a:t>
            </a:r>
            <a:r>
              <a:rPr lang="fr-FR" dirty="0" err="1" smtClean="0"/>
              <a:t>probability</a:t>
            </a:r>
            <a:r>
              <a:rPr lang="fr-FR" dirty="0" smtClean="0"/>
              <a:t> </a:t>
            </a:r>
            <a:r>
              <a:rPr lang="fr-FR" dirty="0" err="1" smtClean="0"/>
              <a:t>will</a:t>
            </a:r>
            <a:r>
              <a:rPr lang="fr-FR" dirty="0" smtClean="0"/>
              <a:t> change </a:t>
            </a:r>
            <a:r>
              <a:rPr lang="fr-FR" dirty="0" err="1" smtClean="0"/>
              <a:t>according</a:t>
            </a:r>
            <a:r>
              <a:rPr lang="fr-FR" dirty="0" smtClean="0"/>
              <a:t> to </a:t>
            </a:r>
            <a:r>
              <a:rPr lang="fr-FR" dirty="0" err="1" smtClean="0"/>
              <a:t>your</a:t>
            </a:r>
            <a:r>
              <a:rPr lang="fr-FR" dirty="0" smtClean="0"/>
              <a:t> </a:t>
            </a:r>
            <a:r>
              <a:rPr lang="fr-FR" dirty="0" err="1" smtClean="0"/>
              <a:t>draw</a:t>
            </a:r>
            <a:r>
              <a:rPr lang="fr-FR" dirty="0" smtClean="0"/>
              <a:t>.</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44</a:t>
            </a:fld>
            <a:endParaRPr lang="fr-FR"/>
          </a:p>
        </p:txBody>
      </p:sp>
    </p:spTree>
    <p:extLst>
      <p:ext uri="{BB962C8B-B14F-4D97-AF65-F5344CB8AC3E}">
        <p14:creationId xmlns:p14="http://schemas.microsoft.com/office/powerpoint/2010/main" val="856453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Normal Distribution: </a:t>
            </a:r>
            <a:r>
              <a:rPr lang="fr-FR" dirty="0" err="1" smtClean="0"/>
              <a:t>Definition</a:t>
            </a:r>
            <a:r>
              <a:rPr lang="fr-FR" dirty="0" smtClean="0"/>
              <a:t> (</a:t>
            </a:r>
            <a:r>
              <a:rPr lang="fr-FR" dirty="0" smtClean="0"/>
              <a:t>1/6)</a:t>
            </a:r>
            <a:endParaRPr lang="fr-FR" dirty="0"/>
          </a:p>
        </p:txBody>
      </p:sp>
      <p:sp>
        <p:nvSpPr>
          <p:cNvPr id="3" name="Espace réservé du contenu 2"/>
          <p:cNvSpPr>
            <a:spLocks noGrp="1"/>
          </p:cNvSpPr>
          <p:nvPr>
            <p:ph idx="1"/>
          </p:nvPr>
        </p:nvSpPr>
        <p:spPr/>
        <p:txBody>
          <a:bodyPr/>
          <a:lstStyle/>
          <a:p>
            <a:pPr algn="just"/>
            <a:r>
              <a:rPr lang="en-GB" b="1" u="sng" dirty="0" smtClean="0"/>
              <a:t>Definition: </a:t>
            </a:r>
            <a:r>
              <a:rPr lang="en-GB" dirty="0"/>
              <a:t>A continuous random variable X </a:t>
            </a:r>
            <a:r>
              <a:rPr lang="en-GB" dirty="0" smtClean="0"/>
              <a:t>is said </a:t>
            </a:r>
            <a:r>
              <a:rPr lang="en-GB" dirty="0"/>
              <a:t>to be normally distributed or to have a normal distribution if its </a:t>
            </a:r>
            <a:r>
              <a:rPr lang="en-GB" dirty="0" smtClean="0"/>
              <a:t>density curve </a:t>
            </a:r>
            <a:r>
              <a:rPr lang="en-GB" dirty="0"/>
              <a:t>is a symmetric, bell-shaped curve, characterized by its mean μ </a:t>
            </a:r>
            <a:r>
              <a:rPr lang="en-GB" dirty="0" smtClean="0"/>
              <a:t>and standard deviation </a:t>
            </a:r>
            <a:r>
              <a:rPr lang="el-GR" dirty="0" smtClean="0"/>
              <a:t>σ</a:t>
            </a:r>
            <a:r>
              <a:rPr lang="en-GB" dirty="0" smtClean="0"/>
              <a:t>. </a:t>
            </a:r>
            <a:r>
              <a:rPr lang="en-GB" dirty="0"/>
              <a:t>For each fixed number z, the probability </a:t>
            </a:r>
            <a:r>
              <a:rPr lang="en-GB" dirty="0" smtClean="0"/>
              <a:t>concentrated within </a:t>
            </a:r>
            <a:r>
              <a:rPr lang="en-GB" dirty="0"/>
              <a:t>interval [μ − z, μ + z] is the same for all </a:t>
            </a:r>
            <a:r>
              <a:rPr lang="en-GB" dirty="0" smtClean="0"/>
              <a:t>normal distributions.</a:t>
            </a:r>
          </a:p>
          <a:p>
            <a:pPr algn="just"/>
            <a:endParaRPr lang="en-GB" dirty="0" smtClean="0"/>
          </a:p>
          <a:p>
            <a:r>
              <a:rPr lang="en-GB" dirty="0" smtClean="0"/>
              <a:t>A random </a:t>
            </a:r>
            <a:r>
              <a:rPr lang="en-GB" dirty="0"/>
              <a:t>variable X following normal distribution with a mean of </a:t>
            </a:r>
            <a:r>
              <a:rPr lang="en-GB" dirty="0" smtClean="0"/>
              <a:t>μ and </a:t>
            </a:r>
            <a:r>
              <a:rPr lang="en-GB" dirty="0"/>
              <a:t>a standard deviation of </a:t>
            </a:r>
            <a:r>
              <a:rPr lang="el-GR" dirty="0"/>
              <a:t>σ</a:t>
            </a:r>
            <a:r>
              <a:rPr lang="en-GB" dirty="0" smtClean="0"/>
              <a:t> </a:t>
            </a:r>
            <a:r>
              <a:rPr lang="en-GB" dirty="0"/>
              <a:t>is denoted by </a:t>
            </a:r>
            <a:r>
              <a:rPr lang="en-GB" dirty="0" smtClean="0"/>
              <a:t>X~N(μ,</a:t>
            </a:r>
            <a:r>
              <a:rPr lang="el-GR" dirty="0"/>
              <a:t> σ</a:t>
            </a:r>
            <a:r>
              <a:rPr lang="en-GB" dirty="0" smtClean="0"/>
              <a:t>).</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45</a:t>
            </a:fld>
            <a:endParaRPr lang="fr-FR"/>
          </a:p>
        </p:txBody>
      </p:sp>
    </p:spTree>
    <p:extLst>
      <p:ext uri="{BB962C8B-B14F-4D97-AF65-F5344CB8AC3E}">
        <p14:creationId xmlns:p14="http://schemas.microsoft.com/office/powerpoint/2010/main" val="888455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Normal Distribution: </a:t>
            </a:r>
            <a:r>
              <a:rPr lang="fr-FR" dirty="0" err="1" smtClean="0"/>
              <a:t>Definition</a:t>
            </a:r>
            <a:r>
              <a:rPr lang="fr-FR" dirty="0" smtClean="0"/>
              <a:t> (</a:t>
            </a:r>
            <a:r>
              <a:rPr lang="fr-FR" dirty="0" smtClean="0"/>
              <a:t>2/6)</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457200" y="1600200"/>
                <a:ext cx="8229600" cy="1828800"/>
              </a:xfrm>
            </p:spPr>
            <p:txBody>
              <a:bodyPr/>
              <a:lstStyle/>
              <a:p>
                <a:pPr algn="just"/>
                <a:r>
                  <a:rPr lang="fr-FR" b="1" u="sng" dirty="0" smtClean="0"/>
                  <a:t>The </a:t>
                </a:r>
                <a:r>
                  <a:rPr lang="fr-FR" b="1" u="sng" dirty="0" err="1" smtClean="0"/>
                  <a:t>density</a:t>
                </a:r>
                <a:r>
                  <a:rPr lang="fr-FR" b="1" u="sng" dirty="0" smtClean="0"/>
                  <a:t> </a:t>
                </a:r>
                <a:r>
                  <a:rPr lang="fr-FR" b="1" u="sng" dirty="0" err="1" smtClean="0"/>
                  <a:t>function</a:t>
                </a:r>
                <a:r>
                  <a:rPr lang="fr-FR" b="1" u="sng" dirty="0" smtClean="0"/>
                  <a:t> </a:t>
                </a:r>
                <a:r>
                  <a:rPr lang="fr-FR" b="1" u="sng" dirty="0" err="1" smtClean="0"/>
                  <a:t>is</a:t>
                </a:r>
                <a:r>
                  <a:rPr lang="fr-FR" b="1" u="sng" dirty="0" smtClean="0"/>
                  <a:t>:</a:t>
                </a:r>
              </a:p>
              <a:p>
                <a:pPr marL="0" indent="0" algn="just">
                  <a:buNone/>
                </a:pPr>
                <a14:m>
                  <m:oMathPara xmlns:m="http://schemas.openxmlformats.org/officeDocument/2006/math">
                    <m:oMathParaPr>
                      <m:jc m:val="centerGroup"/>
                    </m:oMathParaPr>
                    <m:oMath xmlns:m="http://schemas.openxmlformats.org/officeDocument/2006/math">
                      <m:r>
                        <a:rPr lang="fr-FR" b="0" i="1" smtClean="0">
                          <a:latin typeface="Cambria Math"/>
                        </a:rPr>
                        <m:t>𝑓</m:t>
                      </m:r>
                      <m:d>
                        <m:dPr>
                          <m:ctrlPr>
                            <a:rPr lang="fr-FR" b="0" i="1" smtClean="0">
                              <a:latin typeface="Cambria Math"/>
                            </a:rPr>
                          </m:ctrlPr>
                        </m:dPr>
                        <m:e>
                          <m:r>
                            <a:rPr lang="fr-FR" b="0" i="1" smtClean="0">
                              <a:latin typeface="Cambria Math"/>
                            </a:rPr>
                            <m:t>𝑥</m:t>
                          </m:r>
                        </m:e>
                      </m:d>
                      <m:r>
                        <a:rPr lang="fr-FR" b="0" i="1" smtClean="0">
                          <a:latin typeface="Cambria Math"/>
                        </a:rPr>
                        <m:t>= </m:t>
                      </m:r>
                      <m:f>
                        <m:fPr>
                          <m:ctrlPr>
                            <a:rPr lang="fr-FR" b="0" i="1" smtClean="0">
                              <a:latin typeface="Cambria Math"/>
                            </a:rPr>
                          </m:ctrlPr>
                        </m:fPr>
                        <m:num>
                          <m:r>
                            <a:rPr lang="fr-FR" b="0" i="1" smtClean="0">
                              <a:latin typeface="Cambria Math"/>
                            </a:rPr>
                            <m:t>1</m:t>
                          </m:r>
                        </m:num>
                        <m:den>
                          <m:r>
                            <m:rPr>
                              <m:sty m:val="p"/>
                            </m:rPr>
                            <a:rPr lang="el-GR" i="1">
                              <a:latin typeface="Cambria Math"/>
                            </a:rPr>
                            <m:t>σ</m:t>
                          </m:r>
                          <m:rad>
                            <m:radPr>
                              <m:degHide m:val="on"/>
                              <m:ctrlPr>
                                <a:rPr lang="fr-FR" b="0" i="1" smtClean="0">
                                  <a:latin typeface="Cambria Math"/>
                                </a:rPr>
                              </m:ctrlPr>
                            </m:radPr>
                            <m:deg/>
                            <m:e>
                              <m:r>
                                <a:rPr lang="fr-FR" b="0" i="1" smtClean="0">
                                  <a:latin typeface="Cambria Math"/>
                                </a:rPr>
                                <m:t>2</m:t>
                              </m:r>
                              <m:r>
                                <m:rPr>
                                  <m:sty m:val="p"/>
                                </m:rPr>
                                <a:rPr lang="el-GR" b="0" i="1" smtClean="0">
                                  <a:latin typeface="Cambria Math"/>
                                </a:rPr>
                                <m:t>π</m:t>
                              </m:r>
                            </m:e>
                          </m:rad>
                        </m:den>
                      </m:f>
                      <m:sSup>
                        <m:sSupPr>
                          <m:ctrlPr>
                            <a:rPr lang="fr-FR" b="0" i="1" smtClean="0">
                              <a:latin typeface="Cambria Math"/>
                            </a:rPr>
                          </m:ctrlPr>
                        </m:sSupPr>
                        <m:e>
                          <m:r>
                            <a:rPr lang="fr-FR" b="0" i="1" smtClean="0">
                              <a:latin typeface="Cambria Math"/>
                            </a:rPr>
                            <m:t>𝑒</m:t>
                          </m:r>
                        </m:e>
                        <m:sup>
                          <m:r>
                            <a:rPr lang="fr-FR" b="0" i="1" smtClean="0">
                              <a:latin typeface="Cambria Math"/>
                            </a:rPr>
                            <m:t>−</m:t>
                          </m:r>
                          <m:f>
                            <m:fPr>
                              <m:ctrlPr>
                                <a:rPr lang="fr-FR" b="0" i="1" smtClean="0">
                                  <a:latin typeface="Cambria Math"/>
                                </a:rPr>
                              </m:ctrlPr>
                            </m:fPr>
                            <m:num>
                              <m:r>
                                <a:rPr lang="fr-FR" b="0" i="1" smtClean="0">
                                  <a:latin typeface="Cambria Math"/>
                                </a:rPr>
                                <m:t>1</m:t>
                              </m:r>
                            </m:num>
                            <m:den>
                              <m:r>
                                <a:rPr lang="fr-FR" b="0" i="1" smtClean="0">
                                  <a:latin typeface="Cambria Math"/>
                                </a:rPr>
                                <m:t>2</m:t>
                              </m:r>
                            </m:den>
                          </m:f>
                          <m:r>
                            <a:rPr lang="fr-FR" b="0" i="1" smtClean="0">
                              <a:latin typeface="Cambria Math"/>
                            </a:rPr>
                            <m:t>(</m:t>
                          </m:r>
                          <m:f>
                            <m:fPr>
                              <m:ctrlPr>
                                <a:rPr lang="fr-FR" b="0" i="1" smtClean="0">
                                  <a:latin typeface="Cambria Math"/>
                                </a:rPr>
                              </m:ctrlPr>
                            </m:fPr>
                            <m:num>
                              <m:r>
                                <a:rPr lang="fr-FR" b="0" i="1" smtClean="0">
                                  <a:latin typeface="Cambria Math"/>
                                </a:rPr>
                                <m:t>𝑥</m:t>
                              </m:r>
                              <m:r>
                                <a:rPr lang="fr-FR" b="0" i="1" smtClean="0">
                                  <a:latin typeface="Cambria Math"/>
                                </a:rPr>
                                <m:t>−</m:t>
                              </m:r>
                              <m:r>
                                <m:rPr>
                                  <m:sty m:val="p"/>
                                </m:rPr>
                                <a:rPr lang="el-GR" b="0" i="1" smtClean="0">
                                  <a:latin typeface="Cambria Math"/>
                                </a:rPr>
                                <m:t>μ</m:t>
                              </m:r>
                            </m:num>
                            <m:den>
                              <m:r>
                                <m:rPr>
                                  <m:sty m:val="p"/>
                                </m:rPr>
                                <a:rPr lang="el-GR" i="1">
                                  <a:latin typeface="Cambria Math"/>
                                </a:rPr>
                                <m:t>σ</m:t>
                              </m:r>
                            </m:den>
                          </m:f>
                          <m:r>
                            <a:rPr lang="fr-FR" b="0" i="1" smtClean="0">
                              <a:latin typeface="Cambria Math"/>
                            </a:rPr>
                            <m:t>)²</m:t>
                          </m:r>
                        </m:sup>
                      </m:sSup>
                    </m:oMath>
                  </m:oMathPara>
                </a14:m>
                <a:endParaRPr lang="en-GB" dirty="0" smtClean="0"/>
              </a:p>
              <a:p>
                <a:pPr algn="just"/>
                <a:endParaRPr lang="en-GB" dirty="0" smtClean="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457200" y="1600200"/>
                <a:ext cx="8229600" cy="1828800"/>
              </a:xfrm>
              <a:blipFill rotWithShape="1">
                <a:blip r:embed="rId3"/>
                <a:stretch>
                  <a:fillRect l="-593" t="-2333"/>
                </a:stretch>
              </a:blipFill>
            </p:spPr>
            <p:txBody>
              <a:bodyPr/>
              <a:lstStyle/>
              <a:p>
                <a:r>
                  <a:rPr lang="en-GB">
                    <a:noFill/>
                  </a:rPr>
                  <a:t> </a:t>
                </a:r>
              </a:p>
            </p:txBody>
          </p:sp>
        </mc:Fallback>
      </mc:AlternateContent>
      <p:sp>
        <p:nvSpPr>
          <p:cNvPr id="4" name="Espace réservé du numéro de diapositive 3"/>
          <p:cNvSpPr>
            <a:spLocks noGrp="1"/>
          </p:cNvSpPr>
          <p:nvPr>
            <p:ph type="sldNum" sz="quarter" idx="12"/>
          </p:nvPr>
        </p:nvSpPr>
        <p:spPr/>
        <p:txBody>
          <a:bodyPr/>
          <a:lstStyle/>
          <a:p>
            <a:fld id="{FA7CCF91-222A-460F-9820-BF6DA2D552DD}" type="slidenum">
              <a:rPr lang="fr-FR" smtClean="0"/>
              <a:t>46</a:t>
            </a:fld>
            <a:endParaRPr lang="fr-F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924944"/>
            <a:ext cx="413385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74056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Normal Distribution: </a:t>
            </a:r>
            <a:r>
              <a:rPr lang="fr-FR" dirty="0" err="1"/>
              <a:t>Definition</a:t>
            </a:r>
            <a:r>
              <a:rPr lang="fr-FR" dirty="0"/>
              <a:t> </a:t>
            </a:r>
            <a:r>
              <a:rPr lang="fr-FR" dirty="0" smtClean="0"/>
              <a:t>(</a:t>
            </a:r>
            <a:r>
              <a:rPr lang="fr-FR" dirty="0" smtClean="0"/>
              <a:t>3/6)</a:t>
            </a:r>
            <a:endParaRPr lang="en-GB" dirty="0"/>
          </a:p>
        </p:txBody>
      </p:sp>
      <p:sp>
        <p:nvSpPr>
          <p:cNvPr id="3" name="Espace réservé du contenu 2"/>
          <p:cNvSpPr>
            <a:spLocks noGrp="1"/>
          </p:cNvSpPr>
          <p:nvPr>
            <p:ph idx="1"/>
          </p:nvPr>
        </p:nvSpPr>
        <p:spPr/>
        <p:txBody>
          <a:bodyPr>
            <a:normAutofit lnSpcReduction="10000"/>
          </a:bodyPr>
          <a:lstStyle/>
          <a:p>
            <a:r>
              <a:rPr lang="fr-FR" dirty="0"/>
              <a:t>Main </a:t>
            </a:r>
            <a:r>
              <a:rPr lang="fr-FR" dirty="0" err="1"/>
              <a:t>characterisitics</a:t>
            </a:r>
            <a:r>
              <a:rPr lang="fr-FR" dirty="0"/>
              <a:t>:</a:t>
            </a:r>
          </a:p>
          <a:p>
            <a:pPr marL="1005840" lvl="2" indent="-457200">
              <a:buFont typeface="+mj-lt"/>
              <a:buAutoNum type="arabicPeriod"/>
            </a:pPr>
            <a:r>
              <a:rPr lang="en-GB" dirty="0" smtClean="0"/>
              <a:t>Depends on the mean and the standard deviation of the data</a:t>
            </a:r>
          </a:p>
          <a:p>
            <a:pPr marL="1005840" lvl="2" indent="-457200">
              <a:buFont typeface="+mj-lt"/>
              <a:buAutoNum type="arabicPeriod"/>
            </a:pPr>
            <a:r>
              <a:rPr lang="en-GB" dirty="0" smtClean="0"/>
              <a:t>The distribution of observation is symmetric comparing to the mean</a:t>
            </a:r>
          </a:p>
          <a:p>
            <a:pPr marL="1005840" lvl="2" indent="-457200">
              <a:buFont typeface="+mj-lt"/>
              <a:buAutoNum type="arabicPeriod"/>
            </a:pPr>
            <a:r>
              <a:rPr lang="en-GB" dirty="0" smtClean="0"/>
              <a:t>More the values are far to the mean, less there are observations</a:t>
            </a:r>
            <a:r>
              <a:rPr lang="fr-FR" dirty="0" smtClean="0"/>
              <a:t>.</a:t>
            </a:r>
            <a:endParaRPr lang="fr-FR" dirty="0"/>
          </a:p>
          <a:p>
            <a:r>
              <a:rPr lang="fr-FR" dirty="0" smtClean="0"/>
              <a:t> </a:t>
            </a:r>
          </a:p>
          <a:p>
            <a:r>
              <a:rPr lang="fr-FR" dirty="0" err="1" smtClean="0"/>
              <a:t>Properties</a:t>
            </a:r>
            <a:r>
              <a:rPr lang="fr-FR" dirty="0" smtClean="0"/>
              <a:t>:</a:t>
            </a:r>
          </a:p>
          <a:p>
            <a:pPr lvl="1"/>
            <a:r>
              <a:rPr lang="fr-FR" dirty="0" err="1"/>
              <a:t>Mean</a:t>
            </a:r>
            <a:r>
              <a:rPr lang="fr-FR" dirty="0"/>
              <a:t> = </a:t>
            </a:r>
            <a:r>
              <a:rPr lang="fr-FR" dirty="0" err="1"/>
              <a:t>Median</a:t>
            </a:r>
            <a:r>
              <a:rPr lang="fr-FR" dirty="0"/>
              <a:t> = Mode</a:t>
            </a:r>
          </a:p>
          <a:p>
            <a:pPr lvl="1"/>
            <a:r>
              <a:rPr lang="fr-FR" dirty="0"/>
              <a:t>99% of observations </a:t>
            </a:r>
            <a:r>
              <a:rPr lang="fr-FR" dirty="0" err="1"/>
              <a:t>belong</a:t>
            </a:r>
            <a:r>
              <a:rPr lang="fr-FR" dirty="0"/>
              <a:t> to [</a:t>
            </a:r>
            <a:r>
              <a:rPr lang="fr-FR" dirty="0" smtClean="0"/>
              <a:t>m - 3</a:t>
            </a:r>
            <a:r>
              <a:rPr lang="el-GR" dirty="0" smtClean="0"/>
              <a:t>σ</a:t>
            </a:r>
            <a:r>
              <a:rPr lang="fr-FR" dirty="0" smtClean="0"/>
              <a:t> ; m + 3</a:t>
            </a:r>
            <a:r>
              <a:rPr lang="el-GR" dirty="0" smtClean="0"/>
              <a:t>σ</a:t>
            </a:r>
            <a:r>
              <a:rPr lang="fr-FR" dirty="0" smtClean="0"/>
              <a:t>]</a:t>
            </a:r>
            <a:endParaRPr lang="fr-FR" dirty="0"/>
          </a:p>
          <a:p>
            <a:pPr lvl="1"/>
            <a:r>
              <a:rPr lang="fr-FR" dirty="0"/>
              <a:t>95% of observations </a:t>
            </a:r>
            <a:r>
              <a:rPr lang="fr-FR" dirty="0" err="1"/>
              <a:t>belong</a:t>
            </a:r>
            <a:r>
              <a:rPr lang="fr-FR" dirty="0"/>
              <a:t> to [</a:t>
            </a:r>
            <a:r>
              <a:rPr lang="fr-FR" dirty="0" smtClean="0"/>
              <a:t>m - 2</a:t>
            </a:r>
            <a:r>
              <a:rPr lang="el-GR" dirty="0" smtClean="0"/>
              <a:t>σ</a:t>
            </a:r>
            <a:r>
              <a:rPr lang="fr-FR" dirty="0" smtClean="0"/>
              <a:t> ; m + 2</a:t>
            </a:r>
            <a:r>
              <a:rPr lang="el-GR" dirty="0" smtClean="0"/>
              <a:t>σ</a:t>
            </a:r>
            <a:r>
              <a:rPr lang="fr-FR" dirty="0" smtClean="0"/>
              <a:t>]</a:t>
            </a:r>
            <a:endParaRPr lang="fr-FR" dirty="0"/>
          </a:p>
          <a:p>
            <a:pPr lvl="1"/>
            <a:r>
              <a:rPr lang="fr-FR" dirty="0"/>
              <a:t>68% of observations </a:t>
            </a:r>
            <a:r>
              <a:rPr lang="fr-FR" dirty="0" err="1"/>
              <a:t>belong</a:t>
            </a:r>
            <a:r>
              <a:rPr lang="fr-FR" dirty="0"/>
              <a:t> to [</a:t>
            </a:r>
            <a:r>
              <a:rPr lang="fr-FR" dirty="0" smtClean="0"/>
              <a:t>m - </a:t>
            </a:r>
            <a:r>
              <a:rPr lang="el-GR" dirty="0" smtClean="0"/>
              <a:t>σ</a:t>
            </a:r>
            <a:r>
              <a:rPr lang="fr-FR" dirty="0" smtClean="0"/>
              <a:t>; m +</a:t>
            </a:r>
            <a:r>
              <a:rPr lang="el-GR" dirty="0" smtClean="0"/>
              <a:t>σ</a:t>
            </a:r>
            <a:r>
              <a:rPr lang="fr-FR" dirty="0" smtClean="0"/>
              <a:t>]</a:t>
            </a:r>
            <a:endParaRPr lang="fr-FR" dirty="0"/>
          </a:p>
          <a:p>
            <a:endParaRPr lang="fr-FR" dirty="0" smtClean="0"/>
          </a:p>
          <a:p>
            <a:r>
              <a:rPr lang="en-GB" dirty="0" smtClean="0"/>
              <a:t>The symmetry is measured by the « </a:t>
            </a:r>
            <a:r>
              <a:rPr lang="en-GB" dirty="0" err="1" smtClean="0"/>
              <a:t>Skweness</a:t>
            </a:r>
            <a:r>
              <a:rPr lang="en-GB" dirty="0" smtClean="0"/>
              <a:t> »</a:t>
            </a:r>
          </a:p>
          <a:p>
            <a:r>
              <a:rPr lang="en-GB" dirty="0" smtClean="0"/>
              <a:t>The </a:t>
            </a:r>
            <a:r>
              <a:rPr lang="en-GB" dirty="0" err="1" smtClean="0"/>
              <a:t>tailledness</a:t>
            </a:r>
            <a:r>
              <a:rPr lang="en-GB" dirty="0" smtClean="0"/>
              <a:t> is measured by the « Kurtosis »</a:t>
            </a:r>
          </a:p>
          <a:p>
            <a:pPr lvl="1"/>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47</a:t>
            </a:fld>
            <a:endParaRPr lang="fr-FR"/>
          </a:p>
        </p:txBody>
      </p:sp>
    </p:spTree>
    <p:extLst>
      <p:ext uri="{BB962C8B-B14F-4D97-AF65-F5344CB8AC3E}">
        <p14:creationId xmlns:p14="http://schemas.microsoft.com/office/powerpoint/2010/main" val="31066105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Normal Distribution: Shape (</a:t>
            </a:r>
            <a:r>
              <a:rPr lang="fr-FR" dirty="0" smtClean="0"/>
              <a:t>4/6)</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48</a:t>
            </a:fld>
            <a:endParaRPr lang="fr-FR"/>
          </a:p>
        </p:txBody>
      </p:sp>
      <p:sp>
        <p:nvSpPr>
          <p:cNvPr id="5" name="Line 3"/>
          <p:cNvSpPr>
            <a:spLocks noChangeShapeType="1"/>
          </p:cNvSpPr>
          <p:nvPr/>
        </p:nvSpPr>
        <p:spPr bwMode="auto">
          <a:xfrm flipV="1">
            <a:off x="4267200" y="4267200"/>
            <a:ext cx="762000" cy="0"/>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fr-FR"/>
          </a:p>
        </p:txBody>
      </p:sp>
      <p:sp>
        <p:nvSpPr>
          <p:cNvPr id="6" name="Freeform 4"/>
          <p:cNvSpPr>
            <a:spLocks/>
          </p:cNvSpPr>
          <p:nvPr/>
        </p:nvSpPr>
        <p:spPr bwMode="auto">
          <a:xfrm>
            <a:off x="1828800" y="2971800"/>
            <a:ext cx="5029200" cy="2438400"/>
          </a:xfrm>
          <a:custGeom>
            <a:avLst/>
            <a:gdLst>
              <a:gd name="T0" fmla="*/ 0 w 1893"/>
              <a:gd name="T1" fmla="*/ 0 h 765"/>
              <a:gd name="T2" fmla="*/ 0 w 1893"/>
              <a:gd name="T3" fmla="*/ 2147483647 h 765"/>
              <a:gd name="T4" fmla="*/ 2147483647 w 1893"/>
              <a:gd name="T5" fmla="*/ 2147483647 h 765"/>
              <a:gd name="T6" fmla="*/ 0 60000 65536"/>
              <a:gd name="T7" fmla="*/ 0 60000 65536"/>
              <a:gd name="T8" fmla="*/ 0 60000 65536"/>
              <a:gd name="T9" fmla="*/ 0 w 1893"/>
              <a:gd name="T10" fmla="*/ 0 h 765"/>
              <a:gd name="T11" fmla="*/ 1893 w 1893"/>
              <a:gd name="T12" fmla="*/ 765 h 765"/>
            </a:gdLst>
            <a:ahLst/>
            <a:cxnLst>
              <a:cxn ang="T6">
                <a:pos x="T0" y="T1"/>
              </a:cxn>
              <a:cxn ang="T7">
                <a:pos x="T2" y="T3"/>
              </a:cxn>
              <a:cxn ang="T8">
                <a:pos x="T4" y="T5"/>
              </a:cxn>
            </a:cxnLst>
            <a:rect l="T9" t="T10" r="T11" b="T12"/>
            <a:pathLst>
              <a:path w="1893" h="765">
                <a:moveTo>
                  <a:pt x="0" y="0"/>
                </a:moveTo>
                <a:lnTo>
                  <a:pt x="0" y="764"/>
                </a:lnTo>
                <a:lnTo>
                  <a:pt x="1892" y="764"/>
                </a:lnTo>
              </a:path>
            </a:pathLst>
          </a:custGeom>
          <a:ln>
            <a:headEnd/>
            <a:tailEnd/>
          </a:ln>
          <a:extLst/>
        </p:spPr>
        <p:style>
          <a:lnRef idx="1">
            <a:schemeClr val="dk1"/>
          </a:lnRef>
          <a:fillRef idx="0">
            <a:schemeClr val="dk1"/>
          </a:fillRef>
          <a:effectRef idx="0">
            <a:schemeClr val="dk1"/>
          </a:effectRef>
          <a:fontRef idx="minor">
            <a:schemeClr val="tx1"/>
          </a:fontRef>
        </p:style>
        <p:txBody>
          <a:bodyPr/>
          <a:lstStyle/>
          <a:p>
            <a:endParaRPr lang="fr-FR"/>
          </a:p>
        </p:txBody>
      </p:sp>
      <p:sp>
        <p:nvSpPr>
          <p:cNvPr id="7" name="Rectangle 27"/>
          <p:cNvSpPr>
            <a:spLocks noChangeArrowheads="1"/>
          </p:cNvSpPr>
          <p:nvPr/>
        </p:nvSpPr>
        <p:spPr bwMode="auto">
          <a:xfrm>
            <a:off x="7010400" y="5410200"/>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fr-FR">
                <a:solidFill>
                  <a:srgbClr val="339933"/>
                </a:solidFill>
              </a:rPr>
              <a:t>X</a:t>
            </a:r>
          </a:p>
        </p:txBody>
      </p:sp>
      <p:sp>
        <p:nvSpPr>
          <p:cNvPr id="8" name="Rectangle 28"/>
          <p:cNvSpPr>
            <a:spLocks noChangeArrowheads="1"/>
          </p:cNvSpPr>
          <p:nvPr/>
        </p:nvSpPr>
        <p:spPr bwMode="auto">
          <a:xfrm>
            <a:off x="1295400" y="2362200"/>
            <a:ext cx="688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fr-FR" dirty="0">
                <a:solidFill>
                  <a:srgbClr val="339933"/>
                </a:solidFill>
              </a:rPr>
              <a:t>f(X)</a:t>
            </a:r>
          </a:p>
        </p:txBody>
      </p:sp>
      <p:sp>
        <p:nvSpPr>
          <p:cNvPr id="9" name="Rectangle 29"/>
          <p:cNvSpPr>
            <a:spLocks noChangeArrowheads="1"/>
          </p:cNvSpPr>
          <p:nvPr/>
        </p:nvSpPr>
        <p:spPr bwMode="auto">
          <a:xfrm>
            <a:off x="4114800" y="5410200"/>
            <a:ext cx="4794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altLang="fr-FR">
                <a:solidFill>
                  <a:srgbClr val="339933"/>
                </a:solidFill>
                <a:latin typeface="Symbol" pitchFamily="18" charset="2"/>
                <a:cs typeface="Arial" pitchFamily="34" charset="0"/>
              </a:rPr>
              <a:t>m</a:t>
            </a:r>
            <a:endParaRPr lang="el-GR" altLang="fr-FR">
              <a:solidFill>
                <a:srgbClr val="339933"/>
              </a:solidFill>
              <a:cs typeface="Arial" pitchFamily="34" charset="0"/>
            </a:endParaRPr>
          </a:p>
        </p:txBody>
      </p:sp>
      <p:sp>
        <p:nvSpPr>
          <p:cNvPr id="10" name="Freeform 31"/>
          <p:cNvSpPr>
            <a:spLocks/>
          </p:cNvSpPr>
          <p:nvPr/>
        </p:nvSpPr>
        <p:spPr bwMode="auto">
          <a:xfrm>
            <a:off x="4267200" y="3429000"/>
            <a:ext cx="2438400" cy="1905000"/>
          </a:xfrm>
          <a:custGeom>
            <a:avLst/>
            <a:gdLst>
              <a:gd name="T0" fmla="*/ 2147483647 w 901"/>
              <a:gd name="T1" fmla="*/ 2147483647 h 721"/>
              <a:gd name="T2" fmla="*/ 2147483647 w 901"/>
              <a:gd name="T3" fmla="*/ 2147483647 h 721"/>
              <a:gd name="T4" fmla="*/ 2147483647 w 901"/>
              <a:gd name="T5" fmla="*/ 2147483647 h 721"/>
              <a:gd name="T6" fmla="*/ 2147483647 w 901"/>
              <a:gd name="T7" fmla="*/ 2147483647 h 721"/>
              <a:gd name="T8" fmla="*/ 2147483647 w 901"/>
              <a:gd name="T9" fmla="*/ 2147483647 h 721"/>
              <a:gd name="T10" fmla="*/ 2147483647 w 901"/>
              <a:gd name="T11" fmla="*/ 2147483647 h 721"/>
              <a:gd name="T12" fmla="*/ 2147483647 w 901"/>
              <a:gd name="T13" fmla="*/ 2147483647 h 721"/>
              <a:gd name="T14" fmla="*/ 2147483647 w 901"/>
              <a:gd name="T15" fmla="*/ 2147483647 h 721"/>
              <a:gd name="T16" fmla="*/ 2147483647 w 901"/>
              <a:gd name="T17" fmla="*/ 2147483647 h 721"/>
              <a:gd name="T18" fmla="*/ 2147483647 w 901"/>
              <a:gd name="T19" fmla="*/ 2147483647 h 721"/>
              <a:gd name="T20" fmla="*/ 2147483647 w 901"/>
              <a:gd name="T21" fmla="*/ 2147483647 h 721"/>
              <a:gd name="T22" fmla="*/ 2147483647 w 901"/>
              <a:gd name="T23" fmla="*/ 2147483647 h 721"/>
              <a:gd name="T24" fmla="*/ 2147483647 w 901"/>
              <a:gd name="T25" fmla="*/ 2147483647 h 721"/>
              <a:gd name="T26" fmla="*/ 2147483647 w 901"/>
              <a:gd name="T27" fmla="*/ 2147483647 h 721"/>
              <a:gd name="T28" fmla="*/ 2147483647 w 901"/>
              <a:gd name="T29" fmla="*/ 2147483647 h 721"/>
              <a:gd name="T30" fmla="*/ 0 w 901"/>
              <a:gd name="T31" fmla="*/ 0 h 7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01"/>
              <a:gd name="T49" fmla="*/ 0 h 721"/>
              <a:gd name="T50" fmla="*/ 901 w 901"/>
              <a:gd name="T51" fmla="*/ 721 h 7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01" h="721">
                <a:moveTo>
                  <a:pt x="900" y="720"/>
                </a:moveTo>
                <a:lnTo>
                  <a:pt x="805" y="712"/>
                </a:lnTo>
                <a:lnTo>
                  <a:pt x="758" y="704"/>
                </a:lnTo>
                <a:lnTo>
                  <a:pt x="711" y="691"/>
                </a:lnTo>
                <a:lnTo>
                  <a:pt x="663" y="675"/>
                </a:lnTo>
                <a:lnTo>
                  <a:pt x="615" y="653"/>
                </a:lnTo>
                <a:lnTo>
                  <a:pt x="568" y="623"/>
                </a:lnTo>
                <a:lnTo>
                  <a:pt x="473" y="540"/>
                </a:lnTo>
                <a:lnTo>
                  <a:pt x="378" y="422"/>
                </a:lnTo>
                <a:lnTo>
                  <a:pt x="284" y="281"/>
                </a:lnTo>
                <a:lnTo>
                  <a:pt x="236" y="209"/>
                </a:lnTo>
                <a:lnTo>
                  <a:pt x="189" y="142"/>
                </a:lnTo>
                <a:lnTo>
                  <a:pt x="142" y="83"/>
                </a:lnTo>
                <a:lnTo>
                  <a:pt x="94" y="38"/>
                </a:lnTo>
                <a:lnTo>
                  <a:pt x="47" y="9"/>
                </a:lnTo>
                <a:lnTo>
                  <a:pt x="0" y="0"/>
                </a:lnTo>
              </a:path>
            </a:pathLst>
          </a:custGeom>
          <a:noFill/>
          <a:ln w="50800" cap="rnd">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1" name="Freeform 32"/>
          <p:cNvSpPr>
            <a:spLocks/>
          </p:cNvSpPr>
          <p:nvPr/>
        </p:nvSpPr>
        <p:spPr bwMode="auto">
          <a:xfrm>
            <a:off x="1905000" y="3429000"/>
            <a:ext cx="2344738" cy="1905000"/>
          </a:xfrm>
          <a:custGeom>
            <a:avLst/>
            <a:gdLst>
              <a:gd name="T0" fmla="*/ 0 w 901"/>
              <a:gd name="T1" fmla="*/ 2147483647 h 721"/>
              <a:gd name="T2" fmla="*/ 2147483647 w 901"/>
              <a:gd name="T3" fmla="*/ 2147483647 h 721"/>
              <a:gd name="T4" fmla="*/ 2147483647 w 901"/>
              <a:gd name="T5" fmla="*/ 2147483647 h 721"/>
              <a:gd name="T6" fmla="*/ 2147483647 w 901"/>
              <a:gd name="T7" fmla="*/ 2147483647 h 721"/>
              <a:gd name="T8" fmla="*/ 2147483647 w 901"/>
              <a:gd name="T9" fmla="*/ 2147483647 h 721"/>
              <a:gd name="T10" fmla="*/ 2147483647 w 901"/>
              <a:gd name="T11" fmla="*/ 2147483647 h 721"/>
              <a:gd name="T12" fmla="*/ 2147483647 w 901"/>
              <a:gd name="T13" fmla="*/ 2147483647 h 721"/>
              <a:gd name="T14" fmla="*/ 2147483647 w 901"/>
              <a:gd name="T15" fmla="*/ 2147483647 h 721"/>
              <a:gd name="T16" fmla="*/ 2147483647 w 901"/>
              <a:gd name="T17" fmla="*/ 2147483647 h 721"/>
              <a:gd name="T18" fmla="*/ 2147483647 w 901"/>
              <a:gd name="T19" fmla="*/ 2147483647 h 721"/>
              <a:gd name="T20" fmla="*/ 2147483647 w 901"/>
              <a:gd name="T21" fmla="*/ 2147483647 h 721"/>
              <a:gd name="T22" fmla="*/ 2147483647 w 901"/>
              <a:gd name="T23" fmla="*/ 2147483647 h 721"/>
              <a:gd name="T24" fmla="*/ 2147483647 w 901"/>
              <a:gd name="T25" fmla="*/ 2147483647 h 721"/>
              <a:gd name="T26" fmla="*/ 2147483647 w 901"/>
              <a:gd name="T27" fmla="*/ 2147483647 h 721"/>
              <a:gd name="T28" fmla="*/ 2147483647 w 901"/>
              <a:gd name="T29" fmla="*/ 2147483647 h 721"/>
              <a:gd name="T30" fmla="*/ 2147483647 w 901"/>
              <a:gd name="T31" fmla="*/ 0 h 7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01"/>
              <a:gd name="T49" fmla="*/ 0 h 721"/>
              <a:gd name="T50" fmla="*/ 901 w 901"/>
              <a:gd name="T51" fmla="*/ 721 h 7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01" h="721">
                <a:moveTo>
                  <a:pt x="0" y="720"/>
                </a:moveTo>
                <a:lnTo>
                  <a:pt x="95" y="712"/>
                </a:lnTo>
                <a:lnTo>
                  <a:pt x="142" y="704"/>
                </a:lnTo>
                <a:lnTo>
                  <a:pt x="189" y="691"/>
                </a:lnTo>
                <a:lnTo>
                  <a:pt x="237" y="675"/>
                </a:lnTo>
                <a:lnTo>
                  <a:pt x="284" y="653"/>
                </a:lnTo>
                <a:lnTo>
                  <a:pt x="331" y="623"/>
                </a:lnTo>
                <a:lnTo>
                  <a:pt x="426" y="540"/>
                </a:lnTo>
                <a:lnTo>
                  <a:pt x="521" y="422"/>
                </a:lnTo>
                <a:lnTo>
                  <a:pt x="616" y="281"/>
                </a:lnTo>
                <a:lnTo>
                  <a:pt x="663" y="209"/>
                </a:lnTo>
                <a:lnTo>
                  <a:pt x="710" y="142"/>
                </a:lnTo>
                <a:lnTo>
                  <a:pt x="757" y="83"/>
                </a:lnTo>
                <a:lnTo>
                  <a:pt x="805" y="38"/>
                </a:lnTo>
                <a:lnTo>
                  <a:pt x="852" y="9"/>
                </a:lnTo>
                <a:lnTo>
                  <a:pt x="900" y="0"/>
                </a:lnTo>
              </a:path>
            </a:pathLst>
          </a:custGeom>
          <a:noFill/>
          <a:ln w="50800" cap="rnd">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2" name="Text Box 34"/>
          <p:cNvSpPr txBox="1">
            <a:spLocks noChangeArrowheads="1"/>
          </p:cNvSpPr>
          <p:nvPr/>
        </p:nvSpPr>
        <p:spPr bwMode="auto">
          <a:xfrm>
            <a:off x="2819400" y="2438400"/>
            <a:ext cx="3276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fr-FR" dirty="0"/>
              <a:t>Changing</a:t>
            </a:r>
            <a:r>
              <a:rPr lang="en-US" altLang="fr-FR" dirty="0">
                <a:sym typeface="Arial" pitchFamily="34" charset="0"/>
              </a:rPr>
              <a:t> </a:t>
            </a:r>
            <a:r>
              <a:rPr lang="el-GR" altLang="fr-FR" dirty="0">
                <a:cs typeface="Arial" pitchFamily="34" charset="0"/>
              </a:rPr>
              <a:t>μ</a:t>
            </a:r>
            <a:r>
              <a:rPr lang="en-US" altLang="fr-FR" dirty="0"/>
              <a:t> shifts the distribution left or right.</a:t>
            </a:r>
          </a:p>
        </p:txBody>
      </p:sp>
      <p:sp>
        <p:nvSpPr>
          <p:cNvPr id="13" name="Text Box 35"/>
          <p:cNvSpPr txBox="1">
            <a:spLocks noChangeArrowheads="1"/>
          </p:cNvSpPr>
          <p:nvPr/>
        </p:nvSpPr>
        <p:spPr bwMode="auto">
          <a:xfrm>
            <a:off x="5410200" y="3581400"/>
            <a:ext cx="342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fr-FR" dirty="0"/>
              <a:t>Changing </a:t>
            </a:r>
            <a:r>
              <a:rPr lang="el-GR" altLang="fr-FR" dirty="0">
                <a:cs typeface="Arial" pitchFamily="34" charset="0"/>
              </a:rPr>
              <a:t>σ</a:t>
            </a:r>
            <a:r>
              <a:rPr lang="en-US" altLang="fr-FR" dirty="0"/>
              <a:t> increases or decreases the spread.</a:t>
            </a:r>
          </a:p>
        </p:txBody>
      </p:sp>
      <p:sp>
        <p:nvSpPr>
          <p:cNvPr id="14" name="Line 3"/>
          <p:cNvSpPr>
            <a:spLocks noChangeShapeType="1"/>
          </p:cNvSpPr>
          <p:nvPr/>
        </p:nvSpPr>
        <p:spPr bwMode="auto">
          <a:xfrm>
            <a:off x="4218317" y="3429000"/>
            <a:ext cx="0" cy="1981200"/>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fr-FR"/>
          </a:p>
        </p:txBody>
      </p:sp>
    </p:spTree>
    <p:extLst>
      <p:ext uri="{BB962C8B-B14F-4D97-AF65-F5344CB8AC3E}">
        <p14:creationId xmlns:p14="http://schemas.microsoft.com/office/powerpoint/2010/main" val="24404319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Normal Distribution: Standard Case </a:t>
            </a:r>
            <a:r>
              <a:rPr lang="fr-FR" dirty="0" smtClean="0"/>
              <a:t>(5/6)</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49</a:t>
            </a:fld>
            <a:endParaRPr lang="fr-FR"/>
          </a:p>
        </p:txBody>
      </p:sp>
      <p:sp>
        <p:nvSpPr>
          <p:cNvPr id="5" name="Espace réservé du contenu 2"/>
          <p:cNvSpPr>
            <a:spLocks noGrp="1"/>
          </p:cNvSpPr>
          <p:nvPr>
            <p:ph idx="1"/>
          </p:nvPr>
        </p:nvSpPr>
        <p:spPr/>
        <p:txBody>
          <a:bodyPr/>
          <a:lstStyle/>
          <a:p>
            <a:r>
              <a:rPr lang="en-GB" b="1" u="sng" dirty="0"/>
              <a:t>Definition: </a:t>
            </a:r>
            <a:r>
              <a:rPr lang="en-GB" dirty="0"/>
              <a:t>A continuous random variable Z is said to have a standard normal distribution if Z is normally distributed with mean μ = 0 and standard deviation </a:t>
            </a:r>
            <a:r>
              <a:rPr lang="el-GR" dirty="0"/>
              <a:t>σ</a:t>
            </a:r>
            <a:r>
              <a:rPr lang="en-GB" dirty="0"/>
              <a:t>  = 1, i.e., Z ~N(0, 1). </a:t>
            </a: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356992"/>
            <a:ext cx="4977755" cy="3212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5204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smtClean="0"/>
              <a:t>Statistics</a:t>
            </a:r>
            <a:r>
              <a:rPr lang="fr-FR" dirty="0" smtClean="0"/>
              <a:t> in Management: Quantitative Method</a:t>
            </a:r>
            <a:endParaRPr lang="fr-FR" dirty="0"/>
          </a:p>
        </p:txBody>
      </p:sp>
      <p:sp>
        <p:nvSpPr>
          <p:cNvPr id="4" name="Espace réservé du texte 3"/>
          <p:cNvSpPr>
            <a:spLocks noGrp="1"/>
          </p:cNvSpPr>
          <p:nvPr>
            <p:ph type="body" idx="1"/>
          </p:nvPr>
        </p:nvSpPr>
        <p:spPr/>
        <p:txBody>
          <a:bodyPr/>
          <a:lstStyle/>
          <a:p>
            <a:r>
              <a:rPr lang="fr-FR" dirty="0" smtClean="0"/>
              <a:t>Part 1</a:t>
            </a:r>
            <a:endParaRPr lang="fr-FR" dirty="0"/>
          </a:p>
        </p:txBody>
      </p:sp>
      <p:sp>
        <p:nvSpPr>
          <p:cNvPr id="3" name="Espace réservé du numéro de diapositive 2"/>
          <p:cNvSpPr>
            <a:spLocks noGrp="1"/>
          </p:cNvSpPr>
          <p:nvPr>
            <p:ph type="sldNum" sz="quarter" idx="12"/>
          </p:nvPr>
        </p:nvSpPr>
        <p:spPr/>
        <p:txBody>
          <a:bodyPr/>
          <a:lstStyle/>
          <a:p>
            <a:fld id="{FA7CCF91-222A-460F-9820-BF6DA2D552DD}" type="slidenum">
              <a:rPr lang="fr-FR" smtClean="0"/>
              <a:t>5</a:t>
            </a:fld>
            <a:endParaRPr lang="fr-FR"/>
          </a:p>
        </p:txBody>
      </p:sp>
    </p:spTree>
    <p:extLst>
      <p:ext uri="{BB962C8B-B14F-4D97-AF65-F5344CB8AC3E}">
        <p14:creationId xmlns:p14="http://schemas.microsoft.com/office/powerpoint/2010/main" val="16244371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Normal Distribution </a:t>
            </a:r>
            <a:r>
              <a:rPr lang="fr-FR" dirty="0" smtClean="0"/>
              <a:t>(6/6)</a:t>
            </a:r>
            <a:endParaRPr lang="fr-FR" dirty="0"/>
          </a:p>
        </p:txBody>
      </p:sp>
      <p:sp>
        <p:nvSpPr>
          <p:cNvPr id="3" name="Espace réservé du contenu 2"/>
          <p:cNvSpPr>
            <a:spLocks noGrp="1"/>
          </p:cNvSpPr>
          <p:nvPr>
            <p:ph idx="1"/>
          </p:nvPr>
        </p:nvSpPr>
        <p:spPr/>
        <p:txBody>
          <a:bodyPr>
            <a:normAutofit lnSpcReduction="10000"/>
          </a:bodyPr>
          <a:lstStyle/>
          <a:p>
            <a:r>
              <a:rPr lang="en-GB" dirty="0" smtClean="0"/>
              <a:t>Why should we study the normality of our data?</a:t>
            </a:r>
          </a:p>
          <a:p>
            <a:pPr lvl="1"/>
            <a:r>
              <a:rPr lang="en-GB" dirty="0" smtClean="0"/>
              <a:t>We have to study the normality of our data because the normality tests are the first step of many steps for our research: as soon as you know that your data follow a normal distribution you can do Parametric tests  if your data does not follow a normal distribution then you should do Non Parametric Tests. ( We will study this in the Chapter 5)</a:t>
            </a:r>
          </a:p>
          <a:p>
            <a:endParaRPr lang="fr-FR" dirty="0"/>
          </a:p>
          <a:p>
            <a:r>
              <a:rPr lang="en-GB" dirty="0" smtClean="0"/>
              <a:t>How can we see if a variable follow a normal law N(m; o):</a:t>
            </a:r>
          </a:p>
          <a:p>
            <a:pPr lvl="1"/>
            <a:r>
              <a:rPr lang="en-GB" sz="2400" dirty="0" smtClean="0"/>
              <a:t>Study of the skewness and kurtosis</a:t>
            </a:r>
          </a:p>
          <a:p>
            <a:pPr lvl="1"/>
            <a:r>
              <a:rPr lang="en-GB" sz="2400" dirty="0" smtClean="0"/>
              <a:t>Study of the histograms</a:t>
            </a:r>
          </a:p>
          <a:p>
            <a:pPr lvl="1"/>
            <a:r>
              <a:rPr lang="en-GB" sz="2400" dirty="0" smtClean="0"/>
              <a:t>Study of graphs pp plot</a:t>
            </a:r>
          </a:p>
          <a:p>
            <a:pPr lvl="1"/>
            <a:r>
              <a:rPr lang="en-GB" sz="2400" dirty="0" smtClean="0"/>
              <a:t>Study of the normality tests</a:t>
            </a:r>
            <a:endParaRPr lang="en-GB" sz="2400"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50</a:t>
            </a:fld>
            <a:endParaRPr lang="fr-FR"/>
          </a:p>
        </p:txBody>
      </p:sp>
    </p:spTree>
    <p:extLst>
      <p:ext uri="{BB962C8B-B14F-4D97-AF65-F5344CB8AC3E}">
        <p14:creationId xmlns:p14="http://schemas.microsoft.com/office/powerpoint/2010/main" val="7545225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Kurtosis</a:t>
            </a:r>
            <a:r>
              <a:rPr lang="fr-FR" dirty="0" smtClean="0"/>
              <a:t> (1/2)</a:t>
            </a:r>
            <a:endParaRPr lang="fr-FR" dirty="0"/>
          </a:p>
        </p:txBody>
      </p:sp>
      <p:sp>
        <p:nvSpPr>
          <p:cNvPr id="3" name="Espace réservé du contenu 2"/>
          <p:cNvSpPr>
            <a:spLocks noGrp="1"/>
          </p:cNvSpPr>
          <p:nvPr>
            <p:ph idx="1"/>
          </p:nvPr>
        </p:nvSpPr>
        <p:spPr/>
        <p:txBody>
          <a:bodyPr/>
          <a:lstStyle/>
          <a:p>
            <a:r>
              <a:rPr lang="en-GB" b="1" u="sng" dirty="0" smtClean="0"/>
              <a:t>Definition:</a:t>
            </a:r>
            <a:r>
              <a:rPr lang="en-GB" dirty="0" smtClean="0"/>
              <a:t> Kurtosis is a measure of the « </a:t>
            </a:r>
            <a:r>
              <a:rPr lang="en-GB" dirty="0" err="1" smtClean="0"/>
              <a:t>tailledness</a:t>
            </a:r>
            <a:r>
              <a:rPr lang="en-GB" dirty="0" smtClean="0"/>
              <a:t> » of the probability distribution of a real valued random variable.</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51</a:t>
            </a:fld>
            <a:endParaRPr lang="fr-FR"/>
          </a:p>
        </p:txBody>
      </p:sp>
      <p:graphicFrame>
        <p:nvGraphicFramePr>
          <p:cNvPr id="6" name="Tableau 5"/>
          <p:cNvGraphicFramePr>
            <a:graphicFrameLocks noGrp="1"/>
          </p:cNvGraphicFramePr>
          <p:nvPr>
            <p:extLst>
              <p:ext uri="{D42A27DB-BD31-4B8C-83A1-F6EECF244321}">
                <p14:modId xmlns:p14="http://schemas.microsoft.com/office/powerpoint/2010/main" val="2226116415"/>
              </p:ext>
            </p:extLst>
          </p:nvPr>
        </p:nvGraphicFramePr>
        <p:xfrm>
          <a:off x="1484040" y="3725416"/>
          <a:ext cx="6096000" cy="21996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fr-FR" dirty="0" err="1" smtClean="0"/>
                        <a:t>Kurtosis</a:t>
                      </a:r>
                      <a:r>
                        <a:rPr lang="fr-FR" dirty="0" smtClean="0"/>
                        <a:t> &lt; 3</a:t>
                      </a:r>
                    </a:p>
                  </a:txBody>
                  <a:tcPr/>
                </a:tc>
                <a:tc>
                  <a:txBody>
                    <a:bodyPr/>
                    <a:lstStyle/>
                    <a:p>
                      <a:r>
                        <a:rPr lang="fr-FR" dirty="0" err="1" smtClean="0"/>
                        <a:t>Kurtosis</a:t>
                      </a:r>
                      <a:r>
                        <a:rPr lang="fr-FR" dirty="0" smtClean="0"/>
                        <a:t> = 3</a:t>
                      </a:r>
                      <a:endParaRPr lang="en-GB" dirty="0"/>
                    </a:p>
                  </a:txBody>
                  <a:tcPr/>
                </a:tc>
                <a:tc>
                  <a:txBody>
                    <a:bodyPr/>
                    <a:lstStyle/>
                    <a:p>
                      <a:r>
                        <a:rPr lang="fr-FR" dirty="0" err="1" smtClean="0"/>
                        <a:t>Kurtosis</a:t>
                      </a:r>
                      <a:r>
                        <a:rPr lang="fr-FR" dirty="0" smtClean="0"/>
                        <a:t> &gt;</a:t>
                      </a:r>
                      <a:r>
                        <a:rPr lang="fr-FR" baseline="0" dirty="0" smtClean="0"/>
                        <a:t> 3</a:t>
                      </a:r>
                      <a:endParaRPr lang="en-GB" dirty="0"/>
                    </a:p>
                  </a:txBody>
                  <a:tcPr/>
                </a:tc>
              </a:tr>
              <a:tr h="370840">
                <a:tc>
                  <a:txBody>
                    <a:bodyPr/>
                    <a:lstStyle/>
                    <a:p>
                      <a:r>
                        <a:rPr lang="fr-FR" dirty="0" smtClean="0"/>
                        <a:t>The </a:t>
                      </a:r>
                      <a:r>
                        <a:rPr lang="fr-FR" dirty="0" err="1" smtClean="0"/>
                        <a:t>tail</a:t>
                      </a:r>
                      <a:r>
                        <a:rPr lang="fr-FR" dirty="0" smtClean="0"/>
                        <a:t> of the </a:t>
                      </a:r>
                      <a:r>
                        <a:rPr lang="fr-FR" dirty="0" err="1" smtClean="0"/>
                        <a:t>probability</a:t>
                      </a:r>
                      <a:r>
                        <a:rPr lang="fr-FR" baseline="0" dirty="0" smtClean="0"/>
                        <a:t> distribution </a:t>
                      </a:r>
                      <a:r>
                        <a:rPr lang="fr-FR" baseline="0" dirty="0" err="1" smtClean="0"/>
                        <a:t>is</a:t>
                      </a:r>
                      <a:r>
                        <a:rPr lang="fr-FR" baseline="0" dirty="0" smtClean="0"/>
                        <a:t> flat.</a:t>
                      </a:r>
                      <a:endParaRPr lang="en-GB" dirty="0"/>
                    </a:p>
                  </a:txBody>
                  <a:tcPr/>
                </a:tc>
                <a:tc>
                  <a:txBody>
                    <a:bodyPr/>
                    <a:lstStyle/>
                    <a:p>
                      <a:r>
                        <a:rPr lang="fr-FR" dirty="0" smtClean="0"/>
                        <a:t>The </a:t>
                      </a:r>
                      <a:r>
                        <a:rPr lang="fr-FR" dirty="0" err="1" smtClean="0"/>
                        <a:t>tail</a:t>
                      </a:r>
                      <a:r>
                        <a:rPr lang="fr-FR" baseline="0" dirty="0" smtClean="0"/>
                        <a:t> of the </a:t>
                      </a:r>
                      <a:r>
                        <a:rPr lang="fr-FR" baseline="0" dirty="0" err="1" smtClean="0"/>
                        <a:t>probability</a:t>
                      </a:r>
                      <a:r>
                        <a:rPr lang="fr-FR" baseline="0" dirty="0" smtClean="0"/>
                        <a:t> distribution </a:t>
                      </a:r>
                      <a:r>
                        <a:rPr lang="fr-FR" baseline="0" dirty="0" err="1" smtClean="0"/>
                        <a:t>is</a:t>
                      </a:r>
                      <a:r>
                        <a:rPr lang="fr-FR" baseline="0" dirty="0" smtClean="0"/>
                        <a:t> normal.</a:t>
                      </a:r>
                      <a:endParaRPr lang="en-GB" dirty="0"/>
                    </a:p>
                  </a:txBody>
                  <a:tcPr/>
                </a:tc>
                <a:tc>
                  <a:txBody>
                    <a:bodyPr/>
                    <a:lstStyle/>
                    <a:p>
                      <a:r>
                        <a:rPr lang="fr-FR" dirty="0" smtClean="0"/>
                        <a:t>The </a:t>
                      </a:r>
                      <a:r>
                        <a:rPr lang="fr-FR" dirty="0" err="1" smtClean="0"/>
                        <a:t>tail</a:t>
                      </a:r>
                      <a:r>
                        <a:rPr lang="fr-FR" dirty="0" smtClean="0"/>
                        <a:t> of the </a:t>
                      </a:r>
                      <a:r>
                        <a:rPr lang="fr-FR" dirty="0" err="1" smtClean="0"/>
                        <a:t>probability</a:t>
                      </a:r>
                      <a:r>
                        <a:rPr lang="fr-FR" dirty="0" smtClean="0"/>
                        <a:t> distribution</a:t>
                      </a:r>
                      <a:r>
                        <a:rPr lang="fr-FR" baseline="0" dirty="0" smtClean="0"/>
                        <a:t> </a:t>
                      </a:r>
                      <a:r>
                        <a:rPr lang="fr-FR" baseline="0" dirty="0" err="1" smtClean="0"/>
                        <a:t>is</a:t>
                      </a:r>
                      <a:r>
                        <a:rPr lang="fr-FR" baseline="0" dirty="0" smtClean="0"/>
                        <a:t> straight.</a:t>
                      </a:r>
                      <a:endParaRPr lang="en-GB" dirty="0"/>
                    </a:p>
                  </a:txBody>
                  <a:tcPr/>
                </a:tc>
              </a:tr>
              <a:tr h="370840">
                <a:tc>
                  <a:txBody>
                    <a:bodyPr/>
                    <a:lstStyle/>
                    <a:p>
                      <a:r>
                        <a:rPr lang="fr-FR" dirty="0" err="1" smtClean="0"/>
                        <a:t>Platykurtic</a:t>
                      </a:r>
                      <a:endParaRPr lang="en-GB" dirty="0"/>
                    </a:p>
                  </a:txBody>
                  <a:tcPr/>
                </a:tc>
                <a:tc>
                  <a:txBody>
                    <a:bodyPr/>
                    <a:lstStyle/>
                    <a:p>
                      <a:r>
                        <a:rPr lang="fr-FR" dirty="0" err="1" smtClean="0"/>
                        <a:t>Mesokurtic</a:t>
                      </a:r>
                      <a:r>
                        <a:rPr lang="fr-FR" dirty="0" smtClean="0"/>
                        <a:t> (Normal)</a:t>
                      </a:r>
                      <a:endParaRPr lang="en-GB" dirty="0"/>
                    </a:p>
                  </a:txBody>
                  <a:tcPr/>
                </a:tc>
                <a:tc>
                  <a:txBody>
                    <a:bodyPr/>
                    <a:lstStyle/>
                    <a:p>
                      <a:r>
                        <a:rPr lang="fr-FR" dirty="0" err="1" smtClean="0"/>
                        <a:t>Leptokurtic</a:t>
                      </a:r>
                      <a:endParaRPr lang="en-GB" dirty="0"/>
                    </a:p>
                  </a:txBody>
                  <a:tcPr/>
                </a:tc>
              </a:tr>
            </a:tbl>
          </a:graphicData>
        </a:graphic>
      </p:graphicFrame>
    </p:spTree>
    <p:extLst>
      <p:ext uri="{BB962C8B-B14F-4D97-AF65-F5344CB8AC3E}">
        <p14:creationId xmlns:p14="http://schemas.microsoft.com/office/powerpoint/2010/main" val="40940249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Kurtosis</a:t>
            </a:r>
            <a:r>
              <a:rPr lang="fr-FR" dirty="0" smtClean="0"/>
              <a:t> (2/2)</a:t>
            </a:r>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52</a:t>
            </a:fld>
            <a:endParaRPr lang="fr-FR"/>
          </a:p>
        </p:txBody>
      </p:sp>
      <p:pic>
        <p:nvPicPr>
          <p:cNvPr id="1843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12"/>
          <a:stretch/>
        </p:blipFill>
        <p:spPr bwMode="auto">
          <a:xfrm>
            <a:off x="1979712" y="3068960"/>
            <a:ext cx="5184576" cy="3270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11560" y="1844824"/>
            <a:ext cx="7632848" cy="769441"/>
          </a:xfrm>
          <a:prstGeom prst="rect">
            <a:avLst/>
          </a:prstGeom>
        </p:spPr>
        <p:txBody>
          <a:bodyPr wrap="square">
            <a:spAutoFit/>
          </a:bodyPr>
          <a:lstStyle/>
          <a:p>
            <a:r>
              <a:rPr lang="en-GB" sz="2200" dirty="0" smtClean="0"/>
              <a:t>You can see the value of your Kurtosis in the Descriptive Statistics</a:t>
            </a:r>
            <a:endParaRPr lang="en-GB" sz="2200" dirty="0"/>
          </a:p>
        </p:txBody>
      </p:sp>
    </p:spTree>
    <p:extLst>
      <p:ext uri="{BB962C8B-B14F-4D97-AF65-F5344CB8AC3E}">
        <p14:creationId xmlns:p14="http://schemas.microsoft.com/office/powerpoint/2010/main" val="40887628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Skewness</a:t>
            </a:r>
            <a:r>
              <a:rPr lang="fr-FR" dirty="0" smtClean="0"/>
              <a:t> (1/2)</a:t>
            </a:r>
            <a:endParaRPr lang="fr-FR" dirty="0"/>
          </a:p>
        </p:txBody>
      </p:sp>
      <p:sp>
        <p:nvSpPr>
          <p:cNvPr id="3" name="Espace réservé du contenu 2"/>
          <p:cNvSpPr>
            <a:spLocks noGrp="1"/>
          </p:cNvSpPr>
          <p:nvPr>
            <p:ph idx="1"/>
          </p:nvPr>
        </p:nvSpPr>
        <p:spPr/>
        <p:txBody>
          <a:bodyPr>
            <a:normAutofit/>
          </a:bodyPr>
          <a:lstStyle/>
          <a:p>
            <a:r>
              <a:rPr lang="en-GB" b="1" u="sng" dirty="0" smtClean="0"/>
              <a:t>Definition:</a:t>
            </a:r>
            <a:r>
              <a:rPr lang="en-GB" dirty="0" smtClean="0"/>
              <a:t> Skewness is a measure of the asymmetry of the probability distribution of a real valued random variable.</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53</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2839168234"/>
              </p:ext>
            </p:extLst>
          </p:nvPr>
        </p:nvGraphicFramePr>
        <p:xfrm>
          <a:off x="1259632" y="3802856"/>
          <a:ext cx="6096000" cy="19304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fr-FR" dirty="0" err="1" smtClean="0"/>
                        <a:t>Skewness</a:t>
                      </a:r>
                      <a:r>
                        <a:rPr lang="fr-FR" dirty="0" smtClean="0"/>
                        <a:t> &lt; 0</a:t>
                      </a:r>
                      <a:endParaRPr lang="en-GB" dirty="0"/>
                    </a:p>
                  </a:txBody>
                  <a:tcPr/>
                </a:tc>
                <a:tc>
                  <a:txBody>
                    <a:bodyPr/>
                    <a:lstStyle/>
                    <a:p>
                      <a:r>
                        <a:rPr lang="fr-FR" dirty="0" err="1" smtClean="0"/>
                        <a:t>Skewness</a:t>
                      </a:r>
                      <a:r>
                        <a:rPr lang="fr-FR" dirty="0" smtClean="0"/>
                        <a:t> = 0</a:t>
                      </a:r>
                      <a:endParaRPr lang="en-GB" dirty="0"/>
                    </a:p>
                  </a:txBody>
                  <a:tcPr/>
                </a:tc>
                <a:tc>
                  <a:txBody>
                    <a:bodyPr/>
                    <a:lstStyle/>
                    <a:p>
                      <a:r>
                        <a:rPr lang="fr-FR" dirty="0" err="1" smtClean="0"/>
                        <a:t>Skewness</a:t>
                      </a:r>
                      <a:r>
                        <a:rPr lang="fr-FR" dirty="0" smtClean="0"/>
                        <a:t> &gt;</a:t>
                      </a:r>
                      <a:r>
                        <a:rPr lang="fr-FR" baseline="0" dirty="0" smtClean="0"/>
                        <a:t> 0</a:t>
                      </a:r>
                      <a:endParaRPr lang="en-GB" dirty="0"/>
                    </a:p>
                  </a:txBody>
                  <a:tcPr/>
                </a:tc>
              </a:tr>
              <a:tr h="370840">
                <a:tc>
                  <a:txBody>
                    <a:bodyPr/>
                    <a:lstStyle/>
                    <a:p>
                      <a:r>
                        <a:rPr lang="fr-FR" dirty="0" smtClean="0"/>
                        <a:t>The </a:t>
                      </a:r>
                      <a:r>
                        <a:rPr lang="fr-FR" dirty="0" err="1" smtClean="0"/>
                        <a:t>tail</a:t>
                      </a:r>
                      <a:r>
                        <a:rPr lang="fr-FR" dirty="0" smtClean="0"/>
                        <a:t> of the </a:t>
                      </a:r>
                      <a:r>
                        <a:rPr lang="fr-FR" dirty="0" err="1" smtClean="0"/>
                        <a:t>probability</a:t>
                      </a:r>
                      <a:r>
                        <a:rPr lang="fr-FR" baseline="0" dirty="0" smtClean="0"/>
                        <a:t> distribution </a:t>
                      </a:r>
                      <a:r>
                        <a:rPr lang="fr-FR" baseline="0" dirty="0" err="1" smtClean="0"/>
                        <a:t>is</a:t>
                      </a:r>
                      <a:r>
                        <a:rPr lang="fr-FR" baseline="0" dirty="0" smtClean="0"/>
                        <a:t> on the </a:t>
                      </a:r>
                      <a:r>
                        <a:rPr lang="fr-FR" baseline="0" dirty="0" err="1" smtClean="0"/>
                        <a:t>left</a:t>
                      </a:r>
                      <a:r>
                        <a:rPr lang="fr-FR" baseline="0" dirty="0" smtClean="0"/>
                        <a:t> </a:t>
                      </a:r>
                      <a:r>
                        <a:rPr lang="fr-FR" baseline="0" dirty="0" err="1" smtClean="0"/>
                        <a:t>side</a:t>
                      </a:r>
                      <a:r>
                        <a:rPr lang="fr-FR" baseline="0" dirty="0" smtClean="0"/>
                        <a:t>.</a:t>
                      </a:r>
                      <a:endParaRPr lang="en-GB" dirty="0"/>
                    </a:p>
                  </a:txBody>
                  <a:tcPr/>
                </a:tc>
                <a:tc>
                  <a:txBody>
                    <a:bodyPr/>
                    <a:lstStyle/>
                    <a:p>
                      <a:r>
                        <a:rPr lang="fr-FR" dirty="0" smtClean="0"/>
                        <a:t>The </a:t>
                      </a:r>
                      <a:r>
                        <a:rPr lang="fr-FR" dirty="0" err="1" smtClean="0"/>
                        <a:t>tail</a:t>
                      </a:r>
                      <a:r>
                        <a:rPr lang="fr-FR" baseline="0" dirty="0" smtClean="0"/>
                        <a:t> of the </a:t>
                      </a:r>
                      <a:r>
                        <a:rPr lang="fr-FR" baseline="0" dirty="0" err="1" smtClean="0"/>
                        <a:t>probability</a:t>
                      </a:r>
                      <a:r>
                        <a:rPr lang="fr-FR" baseline="0" dirty="0" smtClean="0"/>
                        <a:t> distribution </a:t>
                      </a:r>
                      <a:r>
                        <a:rPr lang="fr-FR" baseline="0" dirty="0" err="1" smtClean="0"/>
                        <a:t>is</a:t>
                      </a:r>
                      <a:r>
                        <a:rPr lang="fr-FR" baseline="0" dirty="0" smtClean="0"/>
                        <a:t> normal.</a:t>
                      </a:r>
                      <a:endParaRPr lang="en-GB" dirty="0"/>
                    </a:p>
                  </a:txBody>
                  <a:tcPr/>
                </a:tc>
                <a:tc>
                  <a:txBody>
                    <a:bodyPr/>
                    <a:lstStyle/>
                    <a:p>
                      <a:r>
                        <a:rPr lang="fr-FR" dirty="0" smtClean="0"/>
                        <a:t>The </a:t>
                      </a:r>
                      <a:r>
                        <a:rPr lang="fr-FR" dirty="0" err="1" smtClean="0"/>
                        <a:t>tail</a:t>
                      </a:r>
                      <a:r>
                        <a:rPr lang="fr-FR" dirty="0" smtClean="0"/>
                        <a:t> of the </a:t>
                      </a:r>
                      <a:r>
                        <a:rPr lang="fr-FR" dirty="0" err="1" smtClean="0"/>
                        <a:t>probability</a:t>
                      </a:r>
                      <a:r>
                        <a:rPr lang="fr-FR" dirty="0" smtClean="0"/>
                        <a:t> distribution</a:t>
                      </a:r>
                      <a:r>
                        <a:rPr lang="fr-FR" baseline="0" dirty="0" smtClean="0"/>
                        <a:t> </a:t>
                      </a:r>
                      <a:r>
                        <a:rPr lang="fr-FR" baseline="0" dirty="0" err="1" smtClean="0"/>
                        <a:t>is</a:t>
                      </a:r>
                      <a:r>
                        <a:rPr lang="fr-FR" baseline="0" dirty="0" smtClean="0"/>
                        <a:t> on the right </a:t>
                      </a:r>
                      <a:r>
                        <a:rPr lang="fr-FR" baseline="0" dirty="0" err="1" smtClean="0"/>
                        <a:t>side</a:t>
                      </a:r>
                      <a:r>
                        <a:rPr lang="fr-FR" baseline="0" dirty="0" smtClean="0"/>
                        <a:t>.</a:t>
                      </a:r>
                      <a:endParaRPr lang="en-GB" dirty="0"/>
                    </a:p>
                  </a:txBody>
                  <a:tcPr/>
                </a:tc>
              </a:tr>
              <a:tr h="370840">
                <a:tc>
                  <a:txBody>
                    <a:bodyPr/>
                    <a:lstStyle/>
                    <a:p>
                      <a:endParaRPr lang="en-GB" dirty="0"/>
                    </a:p>
                  </a:txBody>
                  <a:tcPr/>
                </a:tc>
                <a:tc>
                  <a:txBody>
                    <a:bodyPr/>
                    <a:lstStyle/>
                    <a:p>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val="4225781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Skewness</a:t>
            </a:r>
            <a:r>
              <a:rPr lang="fr-FR" dirty="0" smtClean="0"/>
              <a:t> (2/2)</a:t>
            </a:r>
            <a:endParaRPr lang="fr-FR" dirty="0"/>
          </a:p>
        </p:txBody>
      </p:sp>
      <p:sp>
        <p:nvSpPr>
          <p:cNvPr id="3" name="Espace réservé du contenu 2"/>
          <p:cNvSpPr>
            <a:spLocks noGrp="1"/>
          </p:cNvSpPr>
          <p:nvPr>
            <p:ph idx="1"/>
          </p:nvPr>
        </p:nvSpPr>
        <p:spPr/>
        <p:txBody>
          <a:bodyPr/>
          <a:lstStyle/>
          <a:p>
            <a:r>
              <a:rPr lang="fr-FR" dirty="0" smtClean="0"/>
              <a:t>You </a:t>
            </a:r>
            <a:r>
              <a:rPr lang="fr-FR" dirty="0" err="1" smtClean="0"/>
              <a:t>can</a:t>
            </a:r>
            <a:r>
              <a:rPr lang="fr-FR" dirty="0" smtClean="0"/>
              <a:t> </a:t>
            </a:r>
            <a:r>
              <a:rPr lang="fr-FR" dirty="0" err="1" smtClean="0"/>
              <a:t>see</a:t>
            </a:r>
            <a:r>
              <a:rPr lang="fr-FR" dirty="0" smtClean="0"/>
              <a:t> the value of </a:t>
            </a:r>
            <a:r>
              <a:rPr lang="fr-FR" dirty="0" err="1" smtClean="0"/>
              <a:t>your</a:t>
            </a:r>
            <a:r>
              <a:rPr lang="fr-FR" dirty="0" smtClean="0"/>
              <a:t> </a:t>
            </a:r>
            <a:r>
              <a:rPr lang="fr-FR" dirty="0" err="1" smtClean="0"/>
              <a:t>Skewness</a:t>
            </a:r>
            <a:r>
              <a:rPr lang="fr-FR" dirty="0" smtClean="0"/>
              <a:t> in the Descriptive </a:t>
            </a:r>
            <a:r>
              <a:rPr lang="fr-FR" dirty="0" err="1" smtClean="0"/>
              <a:t>Statistics</a:t>
            </a:r>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54</a:t>
            </a:fld>
            <a:endParaRPr lang="fr-F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191797"/>
            <a:ext cx="7243341" cy="2757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02276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Histograms</a:t>
            </a:r>
            <a:endParaRPr lang="en-GB" dirty="0"/>
          </a:p>
        </p:txBody>
      </p:sp>
      <p:sp>
        <p:nvSpPr>
          <p:cNvPr id="3" name="Espace réservé du contenu 2"/>
          <p:cNvSpPr>
            <a:spLocks noGrp="1"/>
          </p:cNvSpPr>
          <p:nvPr>
            <p:ph idx="1"/>
          </p:nvPr>
        </p:nvSpPr>
        <p:spPr/>
        <p:txBody>
          <a:bodyPr/>
          <a:lstStyle/>
          <a:p>
            <a:r>
              <a:rPr lang="en-GB" dirty="0" smtClean="0"/>
              <a:t>As we saw in the Chapter 1, Histograms can be a good way to see if the distribution of data can follow a Normal Distribution.</a:t>
            </a:r>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55</a:t>
            </a:fld>
            <a:endParaRPr lang="fr-FR"/>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140968"/>
            <a:ext cx="4533900"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5" y="3181656"/>
            <a:ext cx="3625205" cy="3016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0125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smtClean="0"/>
              <a:t>Normality</a:t>
            </a:r>
            <a:r>
              <a:rPr lang="fr-FR" dirty="0" smtClean="0"/>
              <a:t> Tests: Shapiro–</a:t>
            </a:r>
            <a:r>
              <a:rPr lang="fr-FR" dirty="0" err="1" smtClean="0"/>
              <a:t>Wilk</a:t>
            </a:r>
            <a:r>
              <a:rPr lang="fr-FR" dirty="0" smtClean="0"/>
              <a:t> Test (</a:t>
            </a:r>
            <a:r>
              <a:rPr lang="fr-FR" dirty="0" smtClean="0"/>
              <a:t>1/7)</a:t>
            </a:r>
            <a:endParaRPr lang="en-GB" dirty="0"/>
          </a:p>
        </p:txBody>
      </p:sp>
      <p:sp>
        <p:nvSpPr>
          <p:cNvPr id="3" name="Espace réservé du contenu 2"/>
          <p:cNvSpPr>
            <a:spLocks noGrp="1"/>
          </p:cNvSpPr>
          <p:nvPr>
            <p:ph idx="1"/>
          </p:nvPr>
        </p:nvSpPr>
        <p:spPr/>
        <p:txBody>
          <a:bodyPr>
            <a:normAutofit fontScale="92500" lnSpcReduction="10000"/>
          </a:bodyPr>
          <a:lstStyle/>
          <a:p>
            <a:pPr marL="0" indent="0">
              <a:buNone/>
            </a:pPr>
            <a:r>
              <a:rPr lang="en-GB" sz="2800" dirty="0"/>
              <a:t>H</a:t>
            </a:r>
            <a:r>
              <a:rPr lang="en-GB" sz="2800" baseline="-25000" dirty="0"/>
              <a:t>0</a:t>
            </a:r>
            <a:r>
              <a:rPr lang="en-GB" sz="2800" dirty="0"/>
              <a:t> : the series is normally distributed</a:t>
            </a:r>
          </a:p>
          <a:p>
            <a:pPr marL="0" indent="0">
              <a:buNone/>
            </a:pPr>
            <a:r>
              <a:rPr lang="en-GB" sz="2800" dirty="0"/>
              <a:t>H</a:t>
            </a:r>
            <a:r>
              <a:rPr lang="en-GB" sz="2800" baseline="-25000" dirty="0"/>
              <a:t>1</a:t>
            </a:r>
            <a:r>
              <a:rPr lang="en-GB" sz="2800" dirty="0"/>
              <a:t> : the series is not normally distributed</a:t>
            </a:r>
            <a:endParaRPr lang="en-GB" dirty="0"/>
          </a:p>
          <a:p>
            <a:pPr marL="0" indent="0">
              <a:buNone/>
            </a:pPr>
            <a:r>
              <a:rPr lang="en-GB" dirty="0"/>
              <a:t>				</a:t>
            </a:r>
          </a:p>
          <a:p>
            <a:pPr marL="0" indent="0">
              <a:buNone/>
            </a:pPr>
            <a:r>
              <a:rPr lang="en-GB" dirty="0"/>
              <a:t>				</a:t>
            </a:r>
          </a:p>
          <a:p>
            <a:pPr marL="0" indent="0">
              <a:buNone/>
            </a:pPr>
            <a:endParaRPr lang="en-GB" dirty="0" smtClean="0"/>
          </a:p>
          <a:p>
            <a:pPr marL="0" indent="0">
              <a:buNone/>
            </a:pPr>
            <a:r>
              <a:rPr lang="en-GB" dirty="0" smtClean="0"/>
              <a:t>     : </a:t>
            </a:r>
            <a:r>
              <a:rPr lang="en-GB" dirty="0"/>
              <a:t>number of observations</a:t>
            </a:r>
          </a:p>
          <a:p>
            <a:pPr marL="0" indent="0">
              <a:buNone/>
            </a:pPr>
            <a:r>
              <a:rPr lang="en-GB" dirty="0" smtClean="0"/>
              <a:t>     </a:t>
            </a:r>
            <a:r>
              <a:rPr lang="en-GB" dirty="0"/>
              <a:t>: </a:t>
            </a:r>
            <a:r>
              <a:rPr lang="en-GB" dirty="0" smtClean="0"/>
              <a:t>constant generated by the mean and matrix of variance and covariance following a normal distribution</a:t>
            </a:r>
          </a:p>
          <a:p>
            <a:pPr marL="0" indent="0">
              <a:buNone/>
            </a:pPr>
            <a:endParaRPr lang="en-GB" dirty="0"/>
          </a:p>
          <a:p>
            <a:r>
              <a:rPr lang="fr-FR" dirty="0" smtClean="0"/>
              <a:t>This test </a:t>
            </a:r>
            <a:r>
              <a:rPr lang="fr-FR" dirty="0" err="1" smtClean="0"/>
              <a:t>is</a:t>
            </a:r>
            <a:r>
              <a:rPr lang="fr-FR" dirty="0" smtClean="0"/>
              <a:t> </a:t>
            </a:r>
            <a:r>
              <a:rPr lang="fr-FR" dirty="0" err="1" smtClean="0"/>
              <a:t>very</a:t>
            </a:r>
            <a:r>
              <a:rPr lang="fr-FR" dirty="0" smtClean="0"/>
              <a:t> </a:t>
            </a:r>
            <a:r>
              <a:rPr lang="fr-FR" dirty="0" err="1" smtClean="0"/>
              <a:t>powerful</a:t>
            </a:r>
            <a:r>
              <a:rPr lang="fr-FR" dirty="0" smtClean="0"/>
              <a:t> </a:t>
            </a:r>
            <a:r>
              <a:rPr lang="fr-FR" dirty="0" err="1" smtClean="0"/>
              <a:t>with</a:t>
            </a:r>
            <a:r>
              <a:rPr lang="fr-FR" dirty="0" smtClean="0"/>
              <a:t> n&lt;50</a:t>
            </a:r>
          </a:p>
          <a:p>
            <a:endParaRPr lang="fr-FR" dirty="0"/>
          </a:p>
          <a:p>
            <a:r>
              <a:rPr lang="en-GB" b="1" dirty="0"/>
              <a:t>We reject H</a:t>
            </a:r>
            <a:r>
              <a:rPr lang="en-GB" b="1" baseline="-25000" dirty="0"/>
              <a:t>0</a:t>
            </a:r>
            <a:r>
              <a:rPr lang="en-GB" b="1" dirty="0"/>
              <a:t> if </a:t>
            </a:r>
            <a:r>
              <a:rPr lang="en-GB" b="1" dirty="0" err="1" smtClean="0">
                <a:sym typeface="Symbol"/>
              </a:rPr>
              <a:t>pvalue</a:t>
            </a:r>
            <a:r>
              <a:rPr lang="en-GB" b="1" dirty="0" smtClean="0">
                <a:sym typeface="Symbol"/>
              </a:rPr>
              <a:t> </a:t>
            </a:r>
            <a:r>
              <a:rPr lang="en-GB" b="1" dirty="0">
                <a:sym typeface="Symbol"/>
              </a:rPr>
              <a:t>&lt; </a:t>
            </a:r>
            <a:endParaRPr lang="en-GB" sz="2000" b="1" dirty="0"/>
          </a:p>
          <a:p>
            <a:r>
              <a:rPr lang="fr-FR" dirty="0" smtClean="0"/>
              <a:t>In addition to the test, a Q-Q plot </a:t>
            </a:r>
            <a:r>
              <a:rPr lang="fr-FR" dirty="0" err="1" smtClean="0"/>
              <a:t>is</a:t>
            </a:r>
            <a:r>
              <a:rPr lang="fr-FR" dirty="0" smtClean="0"/>
              <a:t> </a:t>
            </a:r>
            <a:r>
              <a:rPr lang="fr-FR" dirty="0" err="1" smtClean="0"/>
              <a:t>required</a:t>
            </a:r>
            <a:r>
              <a:rPr lang="fr-FR" dirty="0" smtClean="0"/>
              <a:t> for </a:t>
            </a:r>
            <a:r>
              <a:rPr lang="fr-FR" dirty="0" err="1" smtClean="0"/>
              <a:t>verification</a:t>
            </a:r>
            <a:r>
              <a:rPr lang="fr-FR" dirty="0" smtClean="0"/>
              <a:t>.</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56</a:t>
            </a:fld>
            <a:endParaRPr lang="fr-F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492896"/>
            <a:ext cx="3600448" cy="98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t 5"/>
          <p:cNvGraphicFramePr>
            <a:graphicFrameLocks noChangeAspect="1"/>
          </p:cNvGraphicFramePr>
          <p:nvPr>
            <p:extLst>
              <p:ext uri="{D42A27DB-BD31-4B8C-83A1-F6EECF244321}">
                <p14:modId xmlns:p14="http://schemas.microsoft.com/office/powerpoint/2010/main" val="1418853376"/>
              </p:ext>
            </p:extLst>
          </p:nvPr>
        </p:nvGraphicFramePr>
        <p:xfrm>
          <a:off x="539552" y="3640956"/>
          <a:ext cx="319087" cy="292100"/>
        </p:xfrm>
        <a:graphic>
          <a:graphicData uri="http://schemas.openxmlformats.org/presentationml/2006/ole">
            <mc:AlternateContent xmlns:mc="http://schemas.openxmlformats.org/markup-compatibility/2006">
              <mc:Choice xmlns:v="urn:schemas-microsoft-com:vml" Requires="v">
                <p:oleObj spid="_x0000_s32109" name="Équation" r:id="rId4" imgW="152280" imgH="139680" progId="Equation.3">
                  <p:embed/>
                </p:oleObj>
              </mc:Choice>
              <mc:Fallback>
                <p:oleObj name="Équation" r:id="rId4" imgW="152280" imgH="139680" progId="Equation.3">
                  <p:embed/>
                  <p:pic>
                    <p:nvPicPr>
                      <p:cNvPr id="0" name="Objet 4"/>
                      <p:cNvPicPr>
                        <a:picLocks noChangeAspect="1" noChangeArrowheads="1"/>
                      </p:cNvPicPr>
                      <p:nvPr/>
                    </p:nvPicPr>
                    <p:blipFill>
                      <a:blip r:embed="rId5"/>
                      <a:srcRect/>
                      <a:stretch>
                        <a:fillRect/>
                      </a:stretch>
                    </p:blipFill>
                    <p:spPr bwMode="auto">
                      <a:xfrm>
                        <a:off x="539552" y="3640956"/>
                        <a:ext cx="3190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t 6"/>
          <p:cNvGraphicFramePr>
            <a:graphicFrameLocks noChangeAspect="1"/>
          </p:cNvGraphicFramePr>
          <p:nvPr>
            <p:extLst>
              <p:ext uri="{D42A27DB-BD31-4B8C-83A1-F6EECF244321}">
                <p14:modId xmlns:p14="http://schemas.microsoft.com/office/powerpoint/2010/main" val="4219091498"/>
              </p:ext>
            </p:extLst>
          </p:nvPr>
        </p:nvGraphicFramePr>
        <p:xfrm>
          <a:off x="508496" y="4000996"/>
          <a:ext cx="319088" cy="292100"/>
        </p:xfrm>
        <a:graphic>
          <a:graphicData uri="http://schemas.openxmlformats.org/presentationml/2006/ole">
            <mc:AlternateContent xmlns:mc="http://schemas.openxmlformats.org/markup-compatibility/2006">
              <mc:Choice xmlns:v="urn:schemas-microsoft-com:vml" Requires="v">
                <p:oleObj spid="_x0000_s32110" name="Équation" r:id="rId6" imgW="152280" imgH="139680" progId="Equation.3">
                  <p:embed/>
                </p:oleObj>
              </mc:Choice>
              <mc:Fallback>
                <p:oleObj name="Équation" r:id="rId6" imgW="152280" imgH="139680" progId="Equation.3">
                  <p:embed/>
                  <p:pic>
                    <p:nvPicPr>
                      <p:cNvPr id="0" name="Objet 5"/>
                      <p:cNvPicPr>
                        <a:picLocks noChangeAspect="1" noChangeArrowheads="1"/>
                      </p:cNvPicPr>
                      <p:nvPr/>
                    </p:nvPicPr>
                    <p:blipFill>
                      <a:blip r:embed="rId7"/>
                      <a:srcRect/>
                      <a:stretch>
                        <a:fillRect/>
                      </a:stretch>
                    </p:blipFill>
                    <p:spPr bwMode="auto">
                      <a:xfrm>
                        <a:off x="508496" y="4000996"/>
                        <a:ext cx="3190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496810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90818"/>
            <a:ext cx="8229600" cy="990600"/>
          </a:xfrm>
        </p:spPr>
        <p:txBody>
          <a:bodyPr>
            <a:normAutofit fontScale="90000"/>
          </a:bodyPr>
          <a:lstStyle/>
          <a:p>
            <a:r>
              <a:rPr lang="fr-FR" dirty="0" err="1" smtClean="0"/>
              <a:t>Normality</a:t>
            </a:r>
            <a:r>
              <a:rPr lang="fr-FR" dirty="0" smtClean="0"/>
              <a:t> Tests: Shapiro–</a:t>
            </a:r>
            <a:r>
              <a:rPr lang="fr-FR" dirty="0" err="1" smtClean="0"/>
              <a:t>Wilk</a:t>
            </a:r>
            <a:r>
              <a:rPr lang="fr-FR" dirty="0" smtClean="0"/>
              <a:t> Test </a:t>
            </a:r>
            <a:r>
              <a:rPr lang="fr-FR" dirty="0" smtClean="0"/>
              <a:t>(2/7)</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57</a:t>
            </a:fld>
            <a:endParaRPr lang="fr-FR"/>
          </a:p>
        </p:txBody>
      </p:sp>
      <p:pic>
        <p:nvPicPr>
          <p:cNvPr id="307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057111"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395536" y="1196752"/>
            <a:ext cx="5126212" cy="369332"/>
          </a:xfrm>
          <a:prstGeom prst="rect">
            <a:avLst/>
          </a:prstGeom>
          <a:noFill/>
        </p:spPr>
        <p:txBody>
          <a:bodyPr wrap="none" rtlCol="0">
            <a:spAutoFit/>
          </a:bodyPr>
          <a:lstStyle/>
          <a:p>
            <a:r>
              <a:rPr lang="en-GB" dirty="0" smtClean="0"/>
              <a:t>Using XLSTAT, you will find the following results</a:t>
            </a:r>
            <a:r>
              <a:rPr lang="fr-FR" dirty="0" smtClean="0"/>
              <a:t>:</a:t>
            </a:r>
            <a:endParaRPr lang="en-GB" dirty="0"/>
          </a:p>
        </p:txBody>
      </p:sp>
      <p:sp>
        <p:nvSpPr>
          <p:cNvPr id="7" name="ZoneTexte 6"/>
          <p:cNvSpPr txBox="1"/>
          <p:nvPr/>
        </p:nvSpPr>
        <p:spPr>
          <a:xfrm>
            <a:off x="395536" y="4457282"/>
            <a:ext cx="4372238" cy="1477328"/>
          </a:xfrm>
          <a:prstGeom prst="rect">
            <a:avLst/>
          </a:prstGeom>
          <a:noFill/>
        </p:spPr>
        <p:txBody>
          <a:bodyPr wrap="square" rtlCol="0">
            <a:spAutoFit/>
          </a:bodyPr>
          <a:lstStyle/>
          <a:p>
            <a:r>
              <a:rPr lang="fr-FR" dirty="0" smtClean="0"/>
              <a:t>So </a:t>
            </a:r>
            <a:r>
              <a:rPr lang="fr-FR" dirty="0" err="1" smtClean="0"/>
              <a:t>you</a:t>
            </a:r>
            <a:r>
              <a:rPr lang="fr-FR" dirty="0" smtClean="0"/>
              <a:t> </a:t>
            </a:r>
            <a:r>
              <a:rPr lang="fr-FR" dirty="0" err="1" smtClean="0"/>
              <a:t>can</a:t>
            </a:r>
            <a:r>
              <a:rPr lang="fr-FR" dirty="0" smtClean="0"/>
              <a:t> </a:t>
            </a:r>
            <a:r>
              <a:rPr lang="fr-FR" dirty="0" err="1" smtClean="0"/>
              <a:t>conclude</a:t>
            </a:r>
            <a:r>
              <a:rPr lang="fr-FR" dirty="0" smtClean="0"/>
              <a:t> </a:t>
            </a:r>
            <a:r>
              <a:rPr lang="fr-FR" dirty="0" err="1" smtClean="0"/>
              <a:t>that</a:t>
            </a:r>
            <a:r>
              <a:rPr lang="fr-FR" dirty="0" smtClean="0"/>
              <a:t> </a:t>
            </a:r>
            <a:r>
              <a:rPr lang="fr-FR" dirty="0" err="1" smtClean="0"/>
              <a:t>pvalue</a:t>
            </a:r>
            <a:r>
              <a:rPr lang="fr-FR" dirty="0" smtClean="0"/>
              <a:t> &lt;</a:t>
            </a:r>
            <a:r>
              <a:rPr lang="el-GR" dirty="0" smtClean="0"/>
              <a:t>α</a:t>
            </a:r>
            <a:r>
              <a:rPr lang="fr-FR" dirty="0" smtClean="0"/>
              <a:t>, </a:t>
            </a:r>
            <a:r>
              <a:rPr lang="fr-FR" dirty="0" err="1" smtClean="0"/>
              <a:t>so</a:t>
            </a:r>
            <a:r>
              <a:rPr lang="fr-FR" dirty="0" smtClean="0"/>
              <a:t> </a:t>
            </a:r>
            <a:r>
              <a:rPr lang="fr-FR" dirty="0" err="1" smtClean="0"/>
              <a:t>you</a:t>
            </a:r>
            <a:r>
              <a:rPr lang="fr-FR" dirty="0" smtClean="0"/>
              <a:t> </a:t>
            </a:r>
            <a:r>
              <a:rPr lang="fr-FR" dirty="0" err="1" smtClean="0"/>
              <a:t>reject</a:t>
            </a:r>
            <a:r>
              <a:rPr lang="fr-FR" dirty="0" smtClean="0"/>
              <a:t> the </a:t>
            </a:r>
            <a:r>
              <a:rPr lang="fr-FR" dirty="0" err="1" smtClean="0"/>
              <a:t>hypothesis</a:t>
            </a:r>
            <a:r>
              <a:rPr lang="fr-FR" dirty="0" smtClean="0"/>
              <a:t> </a:t>
            </a:r>
            <a:r>
              <a:rPr lang="fr-FR" dirty="0" err="1" smtClean="0"/>
              <a:t>that</a:t>
            </a:r>
            <a:r>
              <a:rPr lang="fr-FR" dirty="0" smtClean="0"/>
              <a:t> the </a:t>
            </a:r>
            <a:r>
              <a:rPr lang="fr-FR" dirty="0" err="1" smtClean="0"/>
              <a:t>sample</a:t>
            </a:r>
            <a:r>
              <a:rPr lang="fr-FR" dirty="0" smtClean="0"/>
              <a:t> </a:t>
            </a:r>
            <a:r>
              <a:rPr lang="fr-FR" dirty="0" err="1" smtClean="0"/>
              <a:t>follow</a:t>
            </a:r>
            <a:r>
              <a:rPr lang="fr-FR" dirty="0" smtClean="0"/>
              <a:t> a Normal </a:t>
            </a:r>
            <a:r>
              <a:rPr lang="en-GB" dirty="0" smtClean="0"/>
              <a:t>Distribution</a:t>
            </a:r>
            <a:r>
              <a:rPr lang="fr-FR" dirty="0" smtClean="0"/>
              <a:t>.</a:t>
            </a:r>
          </a:p>
          <a:p>
            <a:endParaRPr lang="fr-FR" dirty="0"/>
          </a:p>
          <a:p>
            <a:r>
              <a:rPr lang="fr-FR" dirty="0" smtClean="0"/>
              <a:t>On the right </a:t>
            </a:r>
            <a:r>
              <a:rPr lang="fr-FR" dirty="0" err="1" smtClean="0"/>
              <a:t>you</a:t>
            </a:r>
            <a:r>
              <a:rPr lang="fr-FR" dirty="0" smtClean="0"/>
              <a:t> </a:t>
            </a:r>
            <a:r>
              <a:rPr lang="fr-FR" dirty="0" err="1" smtClean="0"/>
              <a:t>can</a:t>
            </a:r>
            <a:r>
              <a:rPr lang="fr-FR" dirty="0" smtClean="0"/>
              <a:t>  </a:t>
            </a:r>
            <a:r>
              <a:rPr lang="fr-FR" dirty="0" err="1" smtClean="0"/>
              <a:t>see</a:t>
            </a:r>
            <a:r>
              <a:rPr lang="fr-FR" dirty="0" smtClean="0"/>
              <a:t> the Q-Q plot.</a:t>
            </a:r>
            <a:endParaRPr lang="en-GB" dirty="0"/>
          </a:p>
        </p:txBody>
      </p:sp>
      <p:graphicFrame>
        <p:nvGraphicFramePr>
          <p:cNvPr id="8" name="Graphique 7"/>
          <p:cNvGraphicFramePr>
            <a:graphicFrameLocks/>
          </p:cNvGraphicFramePr>
          <p:nvPr>
            <p:extLst>
              <p:ext uri="{D42A27DB-BD31-4B8C-83A1-F6EECF244321}">
                <p14:modId xmlns:p14="http://schemas.microsoft.com/office/powerpoint/2010/main" val="983245997"/>
              </p:ext>
            </p:extLst>
          </p:nvPr>
        </p:nvGraphicFramePr>
        <p:xfrm>
          <a:off x="5364088" y="3566160"/>
          <a:ext cx="3291840" cy="32918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303080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err="1" smtClean="0"/>
              <a:t>Normality</a:t>
            </a:r>
            <a:r>
              <a:rPr lang="fr-FR" sz="3200" dirty="0" smtClean="0"/>
              <a:t> Tests: Anderson-Darling Test </a:t>
            </a:r>
            <a:r>
              <a:rPr lang="fr-FR" sz="3200" dirty="0" smtClean="0"/>
              <a:t>(3/7)</a:t>
            </a:r>
            <a:endParaRPr lang="en-GB" sz="3200"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58</a:t>
            </a:fld>
            <a:endParaRPr lang="fr-FR"/>
          </a:p>
        </p:txBody>
      </p:sp>
      <p:sp>
        <p:nvSpPr>
          <p:cNvPr id="8" name="Espace réservé du contenu 2"/>
          <p:cNvSpPr>
            <a:spLocks noGrp="1"/>
          </p:cNvSpPr>
          <p:nvPr>
            <p:ph idx="1"/>
          </p:nvPr>
        </p:nvSpPr>
        <p:spPr>
          <a:xfrm>
            <a:off x="457200" y="1600200"/>
            <a:ext cx="8229600" cy="4876800"/>
          </a:xfrm>
        </p:spPr>
        <p:txBody>
          <a:bodyPr>
            <a:normAutofit fontScale="85000" lnSpcReduction="10000"/>
          </a:bodyPr>
          <a:lstStyle/>
          <a:p>
            <a:pPr marL="0" indent="0">
              <a:buNone/>
            </a:pPr>
            <a:r>
              <a:rPr lang="en-GB" sz="2800" dirty="0"/>
              <a:t>H</a:t>
            </a:r>
            <a:r>
              <a:rPr lang="en-GB" sz="2800" baseline="-25000" dirty="0"/>
              <a:t>0</a:t>
            </a:r>
            <a:r>
              <a:rPr lang="en-GB" sz="2800" dirty="0"/>
              <a:t> : the </a:t>
            </a:r>
            <a:r>
              <a:rPr lang="en-GB" sz="2800" dirty="0" smtClean="0"/>
              <a:t>data follow a specify distribution</a:t>
            </a:r>
            <a:endParaRPr lang="en-GB" sz="2800" dirty="0"/>
          </a:p>
          <a:p>
            <a:pPr marL="0" indent="0">
              <a:buNone/>
            </a:pPr>
            <a:r>
              <a:rPr lang="en-GB" sz="2800" dirty="0"/>
              <a:t>H</a:t>
            </a:r>
            <a:r>
              <a:rPr lang="en-GB" sz="2800" baseline="-25000" dirty="0"/>
              <a:t>1</a:t>
            </a:r>
            <a:r>
              <a:rPr lang="en-GB" sz="2800" dirty="0"/>
              <a:t> : the </a:t>
            </a:r>
            <a:r>
              <a:rPr lang="en-GB" sz="2800" dirty="0" smtClean="0"/>
              <a:t>data do not follow the specified distributio</a:t>
            </a:r>
            <a:r>
              <a:rPr lang="en-GB" sz="2800" dirty="0"/>
              <a:t>n</a:t>
            </a:r>
            <a:endParaRPr lang="en-GB" dirty="0"/>
          </a:p>
          <a:p>
            <a:pPr marL="0" indent="0">
              <a:buNone/>
            </a:pPr>
            <a:r>
              <a:rPr lang="en-GB" dirty="0" smtClean="0"/>
              <a:t>The Anderson-Darling test statistic is defined as </a:t>
            </a:r>
          </a:p>
          <a:p>
            <a:pPr marL="0" indent="0">
              <a:buNone/>
            </a:pPr>
            <a:r>
              <a:rPr lang="en-GB" dirty="0"/>
              <a:t>				</a:t>
            </a:r>
          </a:p>
          <a:p>
            <a:endParaRPr lang="fr-FR" dirty="0" smtClean="0"/>
          </a:p>
          <a:p>
            <a:endParaRPr lang="en-GB" dirty="0"/>
          </a:p>
          <a:p>
            <a:r>
              <a:rPr lang="fr-FR" dirty="0" smtClean="0"/>
              <a:t>F </a:t>
            </a:r>
            <a:r>
              <a:rPr lang="fr-FR" dirty="0" err="1" smtClean="0"/>
              <a:t>is</a:t>
            </a:r>
            <a:r>
              <a:rPr lang="fr-FR" dirty="0" smtClean="0"/>
              <a:t> the cumulative distribution </a:t>
            </a:r>
            <a:r>
              <a:rPr lang="fr-FR" dirty="0" err="1" smtClean="0"/>
              <a:t>function</a:t>
            </a:r>
            <a:r>
              <a:rPr lang="fr-FR" dirty="0" smtClean="0"/>
              <a:t> of the </a:t>
            </a:r>
            <a:r>
              <a:rPr lang="fr-FR" dirty="0" err="1" smtClean="0"/>
              <a:t>specified</a:t>
            </a:r>
            <a:r>
              <a:rPr lang="fr-FR" dirty="0" smtClean="0"/>
              <a:t> distribution.</a:t>
            </a:r>
          </a:p>
          <a:p>
            <a:endParaRPr lang="en-GB" dirty="0" smtClean="0"/>
          </a:p>
          <a:p>
            <a:r>
              <a:rPr lang="en-GB" dirty="0" smtClean="0"/>
              <a:t>The </a:t>
            </a:r>
            <a:r>
              <a:rPr lang="en-GB" dirty="0"/>
              <a:t>Anderson-Darling test can be used to answer the following questions</a:t>
            </a:r>
            <a:r>
              <a:rPr lang="en-GB" dirty="0" smtClean="0"/>
              <a:t>:</a:t>
            </a:r>
          </a:p>
          <a:p>
            <a:pPr marL="731520" lvl="1" indent="-457200">
              <a:buFont typeface="+mj-lt"/>
              <a:buAutoNum type="arabicPeriod"/>
            </a:pPr>
            <a:r>
              <a:rPr lang="en-GB" dirty="0" smtClean="0"/>
              <a:t>Are </a:t>
            </a:r>
            <a:r>
              <a:rPr lang="en-GB" dirty="0"/>
              <a:t>the data from a </a:t>
            </a:r>
            <a:r>
              <a:rPr lang="en-GB" b="1" dirty="0"/>
              <a:t>normal distribution</a:t>
            </a:r>
            <a:r>
              <a:rPr lang="en-GB" dirty="0"/>
              <a:t>?</a:t>
            </a:r>
          </a:p>
          <a:p>
            <a:pPr marL="731520" lvl="1" indent="-457200">
              <a:buFont typeface="+mj-lt"/>
              <a:buAutoNum type="arabicPeriod"/>
            </a:pPr>
            <a:r>
              <a:rPr lang="en-GB" dirty="0"/>
              <a:t>Are the data from a log-normal distribution?</a:t>
            </a:r>
          </a:p>
          <a:p>
            <a:pPr marL="731520" lvl="1" indent="-457200">
              <a:buFont typeface="+mj-lt"/>
              <a:buAutoNum type="arabicPeriod"/>
            </a:pPr>
            <a:r>
              <a:rPr lang="en-GB" dirty="0"/>
              <a:t>Are the data from a Weibull distribution?</a:t>
            </a:r>
          </a:p>
          <a:p>
            <a:pPr marL="731520" lvl="1" indent="-457200">
              <a:buFont typeface="+mj-lt"/>
              <a:buAutoNum type="arabicPeriod"/>
            </a:pPr>
            <a:r>
              <a:rPr lang="en-GB" dirty="0"/>
              <a:t>Are the data from an exponential distribution?</a:t>
            </a:r>
          </a:p>
          <a:p>
            <a:pPr marL="731520" lvl="1" indent="-457200">
              <a:buFont typeface="+mj-lt"/>
              <a:buAutoNum type="arabicPeriod"/>
            </a:pPr>
            <a:r>
              <a:rPr lang="en-GB" dirty="0"/>
              <a:t>Are the data from a logistic distribution?</a:t>
            </a:r>
          </a:p>
          <a:p>
            <a:pPr marL="0" indent="0">
              <a:buNone/>
            </a:pPr>
            <a:endParaRPr lang="en-GB" dirty="0"/>
          </a:p>
        </p:txBody>
      </p:sp>
      <p:graphicFrame>
        <p:nvGraphicFramePr>
          <p:cNvPr id="3" name="Objet 2"/>
          <p:cNvGraphicFramePr>
            <a:graphicFrameLocks noGrp="1" noChangeAspect="1"/>
          </p:cNvGraphicFramePr>
          <p:nvPr>
            <p:extLst>
              <p:ext uri="{D42A27DB-BD31-4B8C-83A1-F6EECF244321}">
                <p14:modId xmlns:p14="http://schemas.microsoft.com/office/powerpoint/2010/main" val="2883365488"/>
              </p:ext>
            </p:extLst>
          </p:nvPr>
        </p:nvGraphicFramePr>
        <p:xfrm>
          <a:off x="2267744" y="2780928"/>
          <a:ext cx="3770313" cy="957263"/>
        </p:xfrm>
        <a:graphic>
          <a:graphicData uri="http://schemas.openxmlformats.org/presentationml/2006/ole">
            <mc:AlternateContent xmlns:mc="http://schemas.openxmlformats.org/markup-compatibility/2006">
              <mc:Choice xmlns:v="urn:schemas-microsoft-com:vml" Requires="v">
                <p:oleObj spid="_x0000_s49276" name="Équation" r:id="rId3" imgW="2641320" imgH="660240" progId="Equation.3">
                  <p:embed/>
                </p:oleObj>
              </mc:Choice>
              <mc:Fallback>
                <p:oleObj name="Équation" r:id="rId3" imgW="2641320" imgH="660240" progId="Equation.3">
                  <p:embed/>
                  <p:pic>
                    <p:nvPicPr>
                      <p:cNvPr id="0" name="Objet 2"/>
                      <p:cNvPicPr>
                        <a:picLocks noGrp="1" noChangeAspect="1" noChangeArrowheads="1"/>
                      </p:cNvPicPr>
                      <p:nvPr/>
                    </p:nvPicPr>
                    <p:blipFill>
                      <a:blip r:embed="rId4"/>
                      <a:srcRect/>
                      <a:stretch>
                        <a:fillRect/>
                      </a:stretch>
                    </p:blipFill>
                    <p:spPr bwMode="auto">
                      <a:xfrm>
                        <a:off x="2267744" y="2780928"/>
                        <a:ext cx="3770313"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765679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err="1" smtClean="0"/>
              <a:t>Normality</a:t>
            </a:r>
            <a:r>
              <a:rPr lang="fr-FR" sz="3200" dirty="0" smtClean="0"/>
              <a:t> Tests: Anderson-Darling Test </a:t>
            </a:r>
            <a:r>
              <a:rPr lang="fr-FR" sz="3200" dirty="0" smtClean="0"/>
              <a:t>(</a:t>
            </a:r>
            <a:r>
              <a:rPr lang="fr-FR" sz="3200" dirty="0" smtClean="0"/>
              <a:t>4</a:t>
            </a:r>
            <a:r>
              <a:rPr lang="fr-FR" sz="3200" dirty="0" smtClean="0"/>
              <a:t>/7)</a:t>
            </a:r>
            <a:endParaRPr lang="en-GB" sz="3200"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59</a:t>
            </a:fld>
            <a:endParaRPr lang="fr-F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74" y="2467295"/>
            <a:ext cx="8867775"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611560" y="1772816"/>
            <a:ext cx="5126212" cy="369332"/>
          </a:xfrm>
          <a:prstGeom prst="rect">
            <a:avLst/>
          </a:prstGeom>
          <a:noFill/>
        </p:spPr>
        <p:txBody>
          <a:bodyPr wrap="none" rtlCol="0">
            <a:spAutoFit/>
          </a:bodyPr>
          <a:lstStyle/>
          <a:p>
            <a:r>
              <a:rPr lang="fr-FR" dirty="0" err="1" smtClean="0"/>
              <a:t>Using</a:t>
            </a:r>
            <a:r>
              <a:rPr lang="fr-FR" dirty="0" smtClean="0"/>
              <a:t> XLSTAT, </a:t>
            </a:r>
            <a:r>
              <a:rPr lang="fr-FR" dirty="0" err="1" smtClean="0"/>
              <a:t>you</a:t>
            </a:r>
            <a:r>
              <a:rPr lang="fr-FR" dirty="0" smtClean="0"/>
              <a:t> </a:t>
            </a:r>
            <a:r>
              <a:rPr lang="fr-FR" dirty="0" err="1" smtClean="0"/>
              <a:t>will</a:t>
            </a:r>
            <a:r>
              <a:rPr lang="fr-FR" dirty="0" smtClean="0"/>
              <a:t> </a:t>
            </a:r>
            <a:r>
              <a:rPr lang="fr-FR" dirty="0" err="1" smtClean="0"/>
              <a:t>find</a:t>
            </a:r>
            <a:r>
              <a:rPr lang="fr-FR" dirty="0" smtClean="0"/>
              <a:t> the </a:t>
            </a:r>
            <a:r>
              <a:rPr lang="fr-FR" dirty="0" err="1" smtClean="0"/>
              <a:t>following</a:t>
            </a:r>
            <a:r>
              <a:rPr lang="fr-FR" dirty="0" smtClean="0"/>
              <a:t> </a:t>
            </a:r>
            <a:r>
              <a:rPr lang="fr-FR" dirty="0" err="1" smtClean="0"/>
              <a:t>results</a:t>
            </a:r>
            <a:r>
              <a:rPr lang="fr-FR" dirty="0" smtClean="0"/>
              <a:t>:</a:t>
            </a:r>
            <a:endParaRPr lang="en-GB" dirty="0"/>
          </a:p>
        </p:txBody>
      </p:sp>
      <p:sp>
        <p:nvSpPr>
          <p:cNvPr id="7" name="ZoneTexte 6"/>
          <p:cNvSpPr txBox="1"/>
          <p:nvPr/>
        </p:nvSpPr>
        <p:spPr>
          <a:xfrm>
            <a:off x="631810" y="5373216"/>
            <a:ext cx="8044646" cy="646331"/>
          </a:xfrm>
          <a:prstGeom prst="rect">
            <a:avLst/>
          </a:prstGeom>
          <a:noFill/>
        </p:spPr>
        <p:txBody>
          <a:bodyPr wrap="square" rtlCol="0">
            <a:spAutoFit/>
          </a:bodyPr>
          <a:lstStyle/>
          <a:p>
            <a:r>
              <a:rPr lang="fr-FR" dirty="0" smtClean="0"/>
              <a:t>So </a:t>
            </a:r>
            <a:r>
              <a:rPr lang="fr-FR" dirty="0" err="1" smtClean="0"/>
              <a:t>you</a:t>
            </a:r>
            <a:r>
              <a:rPr lang="fr-FR" dirty="0" smtClean="0"/>
              <a:t> </a:t>
            </a:r>
            <a:r>
              <a:rPr lang="fr-FR" dirty="0" err="1" smtClean="0"/>
              <a:t>can</a:t>
            </a:r>
            <a:r>
              <a:rPr lang="fr-FR" dirty="0" smtClean="0"/>
              <a:t> </a:t>
            </a:r>
            <a:r>
              <a:rPr lang="fr-FR" dirty="0" err="1" smtClean="0"/>
              <a:t>conclude</a:t>
            </a:r>
            <a:r>
              <a:rPr lang="fr-FR" dirty="0" smtClean="0"/>
              <a:t> </a:t>
            </a:r>
            <a:r>
              <a:rPr lang="fr-FR" dirty="0" err="1" smtClean="0"/>
              <a:t>that</a:t>
            </a:r>
            <a:r>
              <a:rPr lang="fr-FR" dirty="0" smtClean="0"/>
              <a:t> </a:t>
            </a:r>
            <a:r>
              <a:rPr lang="fr-FR" dirty="0" err="1" smtClean="0"/>
              <a:t>pvalue</a:t>
            </a:r>
            <a:r>
              <a:rPr lang="fr-FR" dirty="0" smtClean="0"/>
              <a:t>&lt;</a:t>
            </a:r>
            <a:r>
              <a:rPr lang="el-GR" dirty="0" smtClean="0"/>
              <a:t>α</a:t>
            </a:r>
            <a:r>
              <a:rPr lang="fr-FR" dirty="0" smtClean="0"/>
              <a:t>, </a:t>
            </a:r>
            <a:r>
              <a:rPr lang="fr-FR" dirty="0" err="1" smtClean="0"/>
              <a:t>so</a:t>
            </a:r>
            <a:r>
              <a:rPr lang="fr-FR" dirty="0" smtClean="0"/>
              <a:t> </a:t>
            </a:r>
            <a:r>
              <a:rPr lang="fr-FR" dirty="0" err="1" smtClean="0"/>
              <a:t>you</a:t>
            </a:r>
            <a:r>
              <a:rPr lang="fr-FR" dirty="0" smtClean="0"/>
              <a:t> </a:t>
            </a:r>
            <a:r>
              <a:rPr lang="fr-FR" dirty="0" err="1" smtClean="0"/>
              <a:t>reject</a:t>
            </a:r>
            <a:r>
              <a:rPr lang="fr-FR" dirty="0" smtClean="0"/>
              <a:t> the </a:t>
            </a:r>
            <a:r>
              <a:rPr lang="fr-FR" dirty="0" err="1" smtClean="0"/>
              <a:t>hypothesis</a:t>
            </a:r>
            <a:r>
              <a:rPr lang="fr-FR" dirty="0" smtClean="0"/>
              <a:t> </a:t>
            </a:r>
            <a:r>
              <a:rPr lang="fr-FR" dirty="0" err="1" smtClean="0"/>
              <a:t>that</a:t>
            </a:r>
            <a:r>
              <a:rPr lang="fr-FR" dirty="0" smtClean="0"/>
              <a:t> the </a:t>
            </a:r>
            <a:r>
              <a:rPr lang="fr-FR" dirty="0" err="1" smtClean="0"/>
              <a:t>sample</a:t>
            </a:r>
            <a:r>
              <a:rPr lang="fr-FR" dirty="0" smtClean="0"/>
              <a:t> </a:t>
            </a:r>
            <a:r>
              <a:rPr lang="fr-FR" dirty="0" err="1" smtClean="0"/>
              <a:t>follow</a:t>
            </a:r>
            <a:r>
              <a:rPr lang="fr-FR" dirty="0" smtClean="0"/>
              <a:t> a Normal Distribution.</a:t>
            </a:r>
            <a:endParaRPr lang="en-GB" dirty="0"/>
          </a:p>
        </p:txBody>
      </p:sp>
      <p:pic>
        <p:nvPicPr>
          <p:cNvPr id="5017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2281" y="2142148"/>
            <a:ext cx="3094175" cy="1871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5532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r>
              <a:rPr lang="fr-FR" baseline="0" dirty="0" smtClean="0"/>
              <a:t> 1/2</a:t>
            </a:r>
            <a:endParaRPr lang="fr-FR" dirty="0"/>
          </a:p>
        </p:txBody>
      </p:sp>
      <p:sp>
        <p:nvSpPr>
          <p:cNvPr id="3" name="Espace réservé du contenu 2"/>
          <p:cNvSpPr>
            <a:spLocks noGrp="1"/>
          </p:cNvSpPr>
          <p:nvPr>
            <p:ph idx="1"/>
          </p:nvPr>
        </p:nvSpPr>
        <p:spPr/>
        <p:txBody>
          <a:bodyPr>
            <a:normAutofit/>
          </a:bodyPr>
          <a:lstStyle/>
          <a:p>
            <a:r>
              <a:rPr lang="en-GB" dirty="0" smtClean="0"/>
              <a:t>Statistics in Management are used to process and analyse data. It also means to translate data into useful form for decision making.</a:t>
            </a:r>
          </a:p>
          <a:p>
            <a:pPr lvl="1"/>
            <a:r>
              <a:rPr lang="en-GB" dirty="0" smtClean="0"/>
              <a:t>Finance: Managing risk, forecast future expenditure, </a:t>
            </a:r>
            <a:r>
              <a:rPr lang="en-GB" dirty="0" err="1" smtClean="0"/>
              <a:t>etc</a:t>
            </a:r>
            <a:endParaRPr lang="en-GB" dirty="0" smtClean="0"/>
          </a:p>
          <a:p>
            <a:pPr lvl="1"/>
            <a:r>
              <a:rPr lang="en-GB" dirty="0" smtClean="0"/>
              <a:t>Marketing: mining data about customer behaviour, study the effect of marketing decisions</a:t>
            </a:r>
          </a:p>
          <a:p>
            <a:pPr lvl="1"/>
            <a:r>
              <a:rPr lang="en-GB" dirty="0" smtClean="0"/>
              <a:t>Management: Collect and present data for better decision making </a:t>
            </a:r>
          </a:p>
          <a:p>
            <a:pPr lvl="1"/>
            <a:r>
              <a:rPr lang="en-GB" dirty="0" smtClean="0"/>
              <a:t>Production: Pricing of products</a:t>
            </a:r>
          </a:p>
          <a:p>
            <a:endParaRPr lang="en-GB" dirty="0" smtClean="0"/>
          </a:p>
          <a:p>
            <a:r>
              <a:rPr lang="en-GB" dirty="0" smtClean="0"/>
              <a:t>In this course, we will focus on the tools of what we use in  Academic Background.</a:t>
            </a:r>
            <a:endParaRPr lang="en-GB" dirty="0" smtClean="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6</a:t>
            </a:fld>
            <a:endParaRPr lang="fr-FR"/>
          </a:p>
        </p:txBody>
      </p:sp>
    </p:spTree>
    <p:extLst>
      <p:ext uri="{BB962C8B-B14F-4D97-AF65-F5344CB8AC3E}">
        <p14:creationId xmlns:p14="http://schemas.microsoft.com/office/powerpoint/2010/main" val="23175383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Normality</a:t>
            </a:r>
            <a:r>
              <a:rPr lang="fr-FR" dirty="0" smtClean="0"/>
              <a:t> Tests: </a:t>
            </a:r>
            <a:r>
              <a:rPr lang="fr-FR" dirty="0" err="1" smtClean="0"/>
              <a:t>Lilliefors</a:t>
            </a:r>
            <a:r>
              <a:rPr lang="fr-FR" dirty="0" smtClean="0"/>
              <a:t> Test </a:t>
            </a:r>
            <a:r>
              <a:rPr lang="fr-FR" dirty="0" smtClean="0"/>
              <a:t>(</a:t>
            </a:r>
            <a:r>
              <a:rPr lang="fr-FR" dirty="0" smtClean="0"/>
              <a:t>5</a:t>
            </a:r>
            <a:r>
              <a:rPr lang="fr-FR" dirty="0" smtClean="0"/>
              <a:t>/7)</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60</a:t>
            </a:fld>
            <a:endParaRPr lang="fr-FR"/>
          </a:p>
        </p:txBody>
      </p:sp>
      <p:pic>
        <p:nvPicPr>
          <p:cNvPr id="296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1810" y="2855952"/>
            <a:ext cx="6614160" cy="2301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ZoneTexte 5"/>
          <p:cNvSpPr txBox="1"/>
          <p:nvPr/>
        </p:nvSpPr>
        <p:spPr>
          <a:xfrm>
            <a:off x="611560" y="1772816"/>
            <a:ext cx="6686446" cy="923330"/>
          </a:xfrm>
          <a:prstGeom prst="rect">
            <a:avLst/>
          </a:prstGeom>
          <a:noFill/>
        </p:spPr>
        <p:txBody>
          <a:bodyPr wrap="none" rtlCol="0">
            <a:spAutoFit/>
          </a:bodyPr>
          <a:lstStyle/>
          <a:p>
            <a:r>
              <a:rPr lang="fr-FR" dirty="0" err="1" smtClean="0"/>
              <a:t>Lilliefors</a:t>
            </a:r>
            <a:r>
              <a:rPr lang="fr-FR" dirty="0" smtClean="0"/>
              <a:t> </a:t>
            </a:r>
            <a:r>
              <a:rPr lang="fr-FR" dirty="0" err="1" smtClean="0"/>
              <a:t>is</a:t>
            </a:r>
            <a:r>
              <a:rPr lang="fr-FR" dirty="0" smtClean="0"/>
              <a:t> </a:t>
            </a:r>
            <a:r>
              <a:rPr lang="fr-FR" dirty="0" err="1" smtClean="0"/>
              <a:t>another</a:t>
            </a:r>
            <a:r>
              <a:rPr lang="fr-FR" dirty="0" smtClean="0"/>
              <a:t> test </a:t>
            </a:r>
            <a:r>
              <a:rPr lang="fr-FR" dirty="0" err="1" smtClean="0"/>
              <a:t>which</a:t>
            </a:r>
            <a:r>
              <a:rPr lang="fr-FR" dirty="0" smtClean="0"/>
              <a:t> </a:t>
            </a:r>
            <a:r>
              <a:rPr lang="fr-FR" dirty="0" err="1" smtClean="0"/>
              <a:t>can</a:t>
            </a:r>
            <a:r>
              <a:rPr lang="fr-FR" dirty="0" smtClean="0"/>
              <a:t> test the </a:t>
            </a:r>
            <a:r>
              <a:rPr lang="fr-FR" dirty="0" err="1" smtClean="0"/>
              <a:t>normality</a:t>
            </a:r>
            <a:r>
              <a:rPr lang="fr-FR" dirty="0" smtClean="0"/>
              <a:t> </a:t>
            </a:r>
            <a:r>
              <a:rPr lang="fr-FR" dirty="0" err="1" smtClean="0"/>
              <a:t>hypothesis</a:t>
            </a:r>
            <a:r>
              <a:rPr lang="fr-FR" dirty="0" smtClean="0"/>
              <a:t>.</a:t>
            </a:r>
          </a:p>
          <a:p>
            <a:endParaRPr lang="fr-FR" dirty="0" smtClean="0"/>
          </a:p>
          <a:p>
            <a:r>
              <a:rPr lang="fr-FR" dirty="0" err="1" smtClean="0"/>
              <a:t>Using</a:t>
            </a:r>
            <a:r>
              <a:rPr lang="fr-FR" dirty="0" smtClean="0"/>
              <a:t> XLSTAT, </a:t>
            </a:r>
            <a:r>
              <a:rPr lang="fr-FR" dirty="0" err="1" smtClean="0"/>
              <a:t>you</a:t>
            </a:r>
            <a:r>
              <a:rPr lang="fr-FR" dirty="0" smtClean="0"/>
              <a:t> </a:t>
            </a:r>
            <a:r>
              <a:rPr lang="fr-FR" dirty="0" err="1" smtClean="0"/>
              <a:t>will</a:t>
            </a:r>
            <a:r>
              <a:rPr lang="fr-FR" dirty="0" smtClean="0"/>
              <a:t> </a:t>
            </a:r>
            <a:r>
              <a:rPr lang="fr-FR" dirty="0" err="1" smtClean="0"/>
              <a:t>find</a:t>
            </a:r>
            <a:r>
              <a:rPr lang="fr-FR" dirty="0" smtClean="0"/>
              <a:t> the </a:t>
            </a:r>
            <a:r>
              <a:rPr lang="fr-FR" dirty="0" err="1" smtClean="0"/>
              <a:t>following</a:t>
            </a:r>
            <a:r>
              <a:rPr lang="fr-FR" dirty="0" smtClean="0"/>
              <a:t> </a:t>
            </a:r>
            <a:r>
              <a:rPr lang="fr-FR" dirty="0" err="1" smtClean="0"/>
              <a:t>results</a:t>
            </a:r>
            <a:r>
              <a:rPr lang="fr-FR" dirty="0" smtClean="0"/>
              <a:t>:</a:t>
            </a:r>
            <a:endParaRPr lang="en-GB" dirty="0"/>
          </a:p>
        </p:txBody>
      </p:sp>
      <p:sp>
        <p:nvSpPr>
          <p:cNvPr id="7" name="ZoneTexte 6"/>
          <p:cNvSpPr txBox="1"/>
          <p:nvPr/>
        </p:nvSpPr>
        <p:spPr>
          <a:xfrm>
            <a:off x="631810" y="5373216"/>
            <a:ext cx="8044646" cy="646331"/>
          </a:xfrm>
          <a:prstGeom prst="rect">
            <a:avLst/>
          </a:prstGeom>
          <a:noFill/>
        </p:spPr>
        <p:txBody>
          <a:bodyPr wrap="square" rtlCol="0">
            <a:spAutoFit/>
          </a:bodyPr>
          <a:lstStyle/>
          <a:p>
            <a:r>
              <a:rPr lang="fr-FR" dirty="0" smtClean="0"/>
              <a:t>So </a:t>
            </a:r>
            <a:r>
              <a:rPr lang="fr-FR" dirty="0" err="1" smtClean="0"/>
              <a:t>you</a:t>
            </a:r>
            <a:r>
              <a:rPr lang="fr-FR" dirty="0" smtClean="0"/>
              <a:t> </a:t>
            </a:r>
            <a:r>
              <a:rPr lang="fr-FR" dirty="0" err="1" smtClean="0"/>
              <a:t>can</a:t>
            </a:r>
            <a:r>
              <a:rPr lang="fr-FR" dirty="0" smtClean="0"/>
              <a:t> </a:t>
            </a:r>
            <a:r>
              <a:rPr lang="fr-FR" dirty="0" err="1" smtClean="0"/>
              <a:t>conclude</a:t>
            </a:r>
            <a:r>
              <a:rPr lang="fr-FR" dirty="0" smtClean="0"/>
              <a:t> </a:t>
            </a:r>
            <a:r>
              <a:rPr lang="fr-FR" dirty="0" err="1" smtClean="0"/>
              <a:t>that</a:t>
            </a:r>
            <a:r>
              <a:rPr lang="fr-FR" dirty="0" smtClean="0"/>
              <a:t> </a:t>
            </a:r>
            <a:r>
              <a:rPr lang="fr-FR" dirty="0" err="1" smtClean="0"/>
              <a:t>pvalue</a:t>
            </a:r>
            <a:r>
              <a:rPr lang="fr-FR" dirty="0" smtClean="0"/>
              <a:t>&lt;</a:t>
            </a:r>
            <a:r>
              <a:rPr lang="el-GR" dirty="0" smtClean="0"/>
              <a:t>α</a:t>
            </a:r>
            <a:r>
              <a:rPr lang="fr-FR" dirty="0" smtClean="0"/>
              <a:t>, </a:t>
            </a:r>
            <a:r>
              <a:rPr lang="fr-FR" dirty="0" err="1" smtClean="0"/>
              <a:t>so</a:t>
            </a:r>
            <a:r>
              <a:rPr lang="fr-FR" dirty="0" smtClean="0"/>
              <a:t> </a:t>
            </a:r>
            <a:r>
              <a:rPr lang="fr-FR" dirty="0" err="1" smtClean="0"/>
              <a:t>you</a:t>
            </a:r>
            <a:r>
              <a:rPr lang="fr-FR" dirty="0" smtClean="0"/>
              <a:t> </a:t>
            </a:r>
            <a:r>
              <a:rPr lang="fr-FR" dirty="0" err="1" smtClean="0"/>
              <a:t>reject</a:t>
            </a:r>
            <a:r>
              <a:rPr lang="fr-FR" dirty="0" smtClean="0"/>
              <a:t> the </a:t>
            </a:r>
            <a:r>
              <a:rPr lang="fr-FR" dirty="0" err="1" smtClean="0"/>
              <a:t>hypothesis</a:t>
            </a:r>
            <a:r>
              <a:rPr lang="fr-FR" dirty="0" smtClean="0"/>
              <a:t> </a:t>
            </a:r>
            <a:r>
              <a:rPr lang="fr-FR" dirty="0" err="1" smtClean="0"/>
              <a:t>that</a:t>
            </a:r>
            <a:r>
              <a:rPr lang="fr-FR" dirty="0" smtClean="0"/>
              <a:t> the </a:t>
            </a:r>
            <a:r>
              <a:rPr lang="fr-FR" dirty="0" err="1" smtClean="0"/>
              <a:t>sample</a:t>
            </a:r>
            <a:r>
              <a:rPr lang="fr-FR" dirty="0" smtClean="0"/>
              <a:t> </a:t>
            </a:r>
            <a:r>
              <a:rPr lang="fr-FR" dirty="0" err="1" smtClean="0"/>
              <a:t>follow</a:t>
            </a:r>
            <a:r>
              <a:rPr lang="fr-FR" dirty="0" smtClean="0"/>
              <a:t> a Normal Distribution.</a:t>
            </a:r>
            <a:endParaRPr lang="en-GB" dirty="0"/>
          </a:p>
        </p:txBody>
      </p:sp>
    </p:spTree>
    <p:extLst>
      <p:ext uri="{BB962C8B-B14F-4D97-AF65-F5344CB8AC3E}">
        <p14:creationId xmlns:p14="http://schemas.microsoft.com/office/powerpoint/2010/main" val="21135942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smtClean="0"/>
              <a:t>Normality</a:t>
            </a:r>
            <a:r>
              <a:rPr lang="fr-FR" dirty="0" smtClean="0"/>
              <a:t> Tests: </a:t>
            </a:r>
            <a:r>
              <a:rPr lang="fr-FR" dirty="0" err="1" smtClean="0"/>
              <a:t>Jarque-Bera</a:t>
            </a:r>
            <a:r>
              <a:rPr lang="fr-FR" dirty="0" smtClean="0"/>
              <a:t> Test </a:t>
            </a:r>
            <a:r>
              <a:rPr lang="fr-FR" dirty="0" smtClean="0"/>
              <a:t>(</a:t>
            </a:r>
            <a:r>
              <a:rPr lang="fr-FR" dirty="0" smtClean="0"/>
              <a:t>6</a:t>
            </a:r>
            <a:r>
              <a:rPr lang="fr-FR" dirty="0" smtClean="0"/>
              <a:t>/7)</a:t>
            </a:r>
            <a:endParaRPr lang="en-GB" dirty="0"/>
          </a:p>
        </p:txBody>
      </p:sp>
      <p:sp>
        <p:nvSpPr>
          <p:cNvPr id="3" name="Espace réservé du contenu 2"/>
          <p:cNvSpPr>
            <a:spLocks noGrp="1"/>
          </p:cNvSpPr>
          <p:nvPr>
            <p:ph idx="1"/>
          </p:nvPr>
        </p:nvSpPr>
        <p:spPr/>
        <p:txBody>
          <a:bodyPr>
            <a:normAutofit fontScale="92500" lnSpcReduction="10000"/>
          </a:bodyPr>
          <a:lstStyle/>
          <a:p>
            <a:pPr marL="0" indent="0">
              <a:buNone/>
            </a:pPr>
            <a:r>
              <a:rPr lang="en-GB" sz="2800" dirty="0"/>
              <a:t>H0 : the series is normally distributed</a:t>
            </a:r>
          </a:p>
          <a:p>
            <a:pPr marL="0" indent="0">
              <a:buNone/>
            </a:pPr>
            <a:r>
              <a:rPr lang="en-GB" sz="2800" dirty="0"/>
              <a:t>H1 : the series is not normally distributed</a:t>
            </a:r>
            <a:endParaRPr lang="en-GB" dirty="0"/>
          </a:p>
          <a:p>
            <a:pPr marL="0" indent="0">
              <a:buNone/>
            </a:pPr>
            <a:r>
              <a:rPr lang="en-GB" dirty="0"/>
              <a:t>				</a:t>
            </a:r>
          </a:p>
          <a:p>
            <a:pPr marL="0" indent="0">
              <a:buNone/>
            </a:pPr>
            <a:r>
              <a:rPr lang="en-GB" dirty="0"/>
              <a:t>				JB ≈ </a:t>
            </a:r>
            <a:r>
              <a:rPr lang="en-GB" dirty="0" smtClean="0"/>
              <a:t>CHI2 </a:t>
            </a:r>
            <a:r>
              <a:rPr lang="en-GB" dirty="0"/>
              <a:t>(2 </a:t>
            </a:r>
            <a:r>
              <a:rPr lang="en-GB" dirty="0" err="1"/>
              <a:t>dof</a:t>
            </a:r>
            <a:r>
              <a:rPr lang="en-GB" dirty="0"/>
              <a:t>)</a:t>
            </a:r>
          </a:p>
          <a:p>
            <a:pPr marL="0" indent="0">
              <a:buNone/>
            </a:pPr>
            <a:endParaRPr lang="en-GB" dirty="0"/>
          </a:p>
          <a:p>
            <a:pPr marL="0" indent="0">
              <a:buNone/>
            </a:pPr>
            <a:r>
              <a:rPr lang="en-GB" dirty="0"/>
              <a:t>T : number of observations</a:t>
            </a:r>
          </a:p>
          <a:p>
            <a:pPr marL="0" indent="0">
              <a:buNone/>
            </a:pPr>
            <a:r>
              <a:rPr lang="en-GB" dirty="0"/>
              <a:t>k : number of explanatory variables in if the normality of regression  residuals is tested, 0 otherwise</a:t>
            </a:r>
          </a:p>
          <a:p>
            <a:pPr marL="0" indent="0">
              <a:buNone/>
            </a:pPr>
            <a:r>
              <a:rPr lang="en-GB" dirty="0"/>
              <a:t>S : Skewness</a:t>
            </a:r>
          </a:p>
          <a:p>
            <a:pPr marL="0" indent="0">
              <a:buNone/>
            </a:pPr>
            <a:r>
              <a:rPr lang="en-GB" dirty="0"/>
              <a:t>K : Kurtosis</a:t>
            </a:r>
          </a:p>
          <a:p>
            <a:pPr marL="0" indent="0">
              <a:buNone/>
            </a:pPr>
            <a:r>
              <a:rPr lang="en-GB" dirty="0">
                <a:sym typeface="Symbol"/>
              </a:rPr>
              <a:t> : risk level</a:t>
            </a:r>
            <a:endParaRPr lang="en-GB" dirty="0"/>
          </a:p>
          <a:p>
            <a:endParaRPr lang="fr-FR" dirty="0" smtClean="0"/>
          </a:p>
          <a:p>
            <a:r>
              <a:rPr lang="en-GB" dirty="0"/>
              <a:t>We </a:t>
            </a:r>
            <a:r>
              <a:rPr lang="en-GB" b="1" dirty="0"/>
              <a:t>reject H0 if </a:t>
            </a:r>
            <a:r>
              <a:rPr lang="en-GB" dirty="0"/>
              <a:t>JB &gt; </a:t>
            </a:r>
            <a:r>
              <a:rPr lang="en-GB" dirty="0">
                <a:sym typeface="Symbol"/>
              </a:rPr>
              <a:t></a:t>
            </a:r>
            <a:r>
              <a:rPr lang="en-GB" baseline="30000" dirty="0">
                <a:sym typeface="Symbol"/>
              </a:rPr>
              <a:t>2</a:t>
            </a:r>
            <a:r>
              <a:rPr lang="en-GB" baseline="-25000" dirty="0">
                <a:sym typeface="Symbol"/>
              </a:rPr>
              <a:t>2;1- </a:t>
            </a:r>
            <a:r>
              <a:rPr lang="en-GB" dirty="0">
                <a:sym typeface="Symbol"/>
              </a:rPr>
              <a:t>or if </a:t>
            </a:r>
            <a:r>
              <a:rPr lang="en-GB" b="1" dirty="0" err="1">
                <a:sym typeface="Symbol"/>
              </a:rPr>
              <a:t>pvalue</a:t>
            </a:r>
            <a:r>
              <a:rPr lang="en-GB" b="1" dirty="0">
                <a:sym typeface="Symbol"/>
              </a:rPr>
              <a:t> &lt; </a:t>
            </a:r>
            <a:endParaRPr lang="en-GB" sz="2000" b="1"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61</a:t>
            </a:fld>
            <a:endParaRPr lang="fr-FR"/>
          </a:p>
        </p:txBody>
      </p:sp>
      <p:graphicFrame>
        <p:nvGraphicFramePr>
          <p:cNvPr id="5" name="Objet 4"/>
          <p:cNvGraphicFramePr>
            <a:graphicFrameLocks noChangeAspect="1"/>
          </p:cNvGraphicFramePr>
          <p:nvPr>
            <p:extLst>
              <p:ext uri="{D42A27DB-BD31-4B8C-83A1-F6EECF244321}">
                <p14:modId xmlns:p14="http://schemas.microsoft.com/office/powerpoint/2010/main" val="932628875"/>
              </p:ext>
            </p:extLst>
          </p:nvPr>
        </p:nvGraphicFramePr>
        <p:xfrm>
          <a:off x="500063" y="2624138"/>
          <a:ext cx="3481387" cy="876300"/>
        </p:xfrm>
        <a:graphic>
          <a:graphicData uri="http://schemas.openxmlformats.org/presentationml/2006/ole">
            <mc:AlternateContent xmlns:mc="http://schemas.openxmlformats.org/markup-compatibility/2006">
              <mc:Choice xmlns:v="urn:schemas-microsoft-com:vml" Requires="v">
                <p:oleObj spid="_x0000_s4306" name="Equation" r:id="rId3" imgW="1663560" imgH="419040" progId="Equation.3">
                  <p:embed/>
                </p:oleObj>
              </mc:Choice>
              <mc:Fallback>
                <p:oleObj name="Equation" r:id="rId3" imgW="1663560" imgH="419040" progId="Equation.3">
                  <p:embed/>
                  <p:pic>
                    <p:nvPicPr>
                      <p:cNvPr id="0" name="Obje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2624138"/>
                        <a:ext cx="3481387"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35942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err="1" smtClean="0"/>
              <a:t>Normality</a:t>
            </a:r>
            <a:r>
              <a:rPr lang="fr-FR" dirty="0" smtClean="0"/>
              <a:t> Tests: </a:t>
            </a:r>
            <a:r>
              <a:rPr lang="fr-FR" dirty="0" err="1" smtClean="0"/>
              <a:t>Jarque-Bera</a:t>
            </a:r>
            <a:r>
              <a:rPr lang="fr-FR" dirty="0" smtClean="0"/>
              <a:t> Test </a:t>
            </a:r>
            <a:r>
              <a:rPr lang="fr-FR" dirty="0" smtClean="0"/>
              <a:t>(7/7)</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62</a:t>
            </a:fld>
            <a:endParaRPr lang="fr-FR"/>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2492896"/>
            <a:ext cx="6568440" cy="2491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ZoneTexte 6"/>
          <p:cNvSpPr txBox="1"/>
          <p:nvPr/>
        </p:nvSpPr>
        <p:spPr>
          <a:xfrm>
            <a:off x="611560" y="1772816"/>
            <a:ext cx="5126212" cy="369332"/>
          </a:xfrm>
          <a:prstGeom prst="rect">
            <a:avLst/>
          </a:prstGeom>
          <a:noFill/>
        </p:spPr>
        <p:txBody>
          <a:bodyPr wrap="none" rtlCol="0">
            <a:spAutoFit/>
          </a:bodyPr>
          <a:lstStyle/>
          <a:p>
            <a:r>
              <a:rPr lang="fr-FR" dirty="0" err="1" smtClean="0"/>
              <a:t>Using</a:t>
            </a:r>
            <a:r>
              <a:rPr lang="fr-FR" dirty="0" smtClean="0"/>
              <a:t> XLSTAT, </a:t>
            </a:r>
            <a:r>
              <a:rPr lang="fr-FR" dirty="0" err="1" smtClean="0"/>
              <a:t>you</a:t>
            </a:r>
            <a:r>
              <a:rPr lang="fr-FR" dirty="0" smtClean="0"/>
              <a:t> </a:t>
            </a:r>
            <a:r>
              <a:rPr lang="fr-FR" dirty="0" err="1" smtClean="0"/>
              <a:t>will</a:t>
            </a:r>
            <a:r>
              <a:rPr lang="fr-FR" dirty="0" smtClean="0"/>
              <a:t> </a:t>
            </a:r>
            <a:r>
              <a:rPr lang="fr-FR" dirty="0" err="1" smtClean="0"/>
              <a:t>find</a:t>
            </a:r>
            <a:r>
              <a:rPr lang="fr-FR" dirty="0" smtClean="0"/>
              <a:t> the </a:t>
            </a:r>
            <a:r>
              <a:rPr lang="fr-FR" dirty="0" err="1" smtClean="0"/>
              <a:t>following</a:t>
            </a:r>
            <a:r>
              <a:rPr lang="fr-FR" dirty="0" smtClean="0"/>
              <a:t> </a:t>
            </a:r>
            <a:r>
              <a:rPr lang="fr-FR" dirty="0" err="1" smtClean="0"/>
              <a:t>results</a:t>
            </a:r>
            <a:r>
              <a:rPr lang="fr-FR" dirty="0" smtClean="0"/>
              <a:t>:</a:t>
            </a:r>
            <a:endParaRPr lang="en-GB" dirty="0"/>
          </a:p>
        </p:txBody>
      </p:sp>
      <p:sp>
        <p:nvSpPr>
          <p:cNvPr id="8" name="ZoneTexte 7"/>
          <p:cNvSpPr txBox="1"/>
          <p:nvPr/>
        </p:nvSpPr>
        <p:spPr>
          <a:xfrm>
            <a:off x="631810" y="5373216"/>
            <a:ext cx="8044646" cy="646331"/>
          </a:xfrm>
          <a:prstGeom prst="rect">
            <a:avLst/>
          </a:prstGeom>
          <a:noFill/>
        </p:spPr>
        <p:txBody>
          <a:bodyPr wrap="square" rtlCol="0">
            <a:spAutoFit/>
          </a:bodyPr>
          <a:lstStyle/>
          <a:p>
            <a:r>
              <a:rPr lang="fr-FR" dirty="0" smtClean="0"/>
              <a:t>So </a:t>
            </a:r>
            <a:r>
              <a:rPr lang="fr-FR" dirty="0" err="1" smtClean="0"/>
              <a:t>you</a:t>
            </a:r>
            <a:r>
              <a:rPr lang="fr-FR" dirty="0" smtClean="0"/>
              <a:t> </a:t>
            </a:r>
            <a:r>
              <a:rPr lang="fr-FR" dirty="0" err="1" smtClean="0"/>
              <a:t>can</a:t>
            </a:r>
            <a:r>
              <a:rPr lang="fr-FR" dirty="0" smtClean="0"/>
              <a:t> </a:t>
            </a:r>
            <a:r>
              <a:rPr lang="fr-FR" dirty="0" err="1" smtClean="0"/>
              <a:t>conclude</a:t>
            </a:r>
            <a:r>
              <a:rPr lang="fr-FR" dirty="0" smtClean="0"/>
              <a:t> </a:t>
            </a:r>
            <a:r>
              <a:rPr lang="fr-FR" dirty="0" err="1" smtClean="0"/>
              <a:t>that</a:t>
            </a:r>
            <a:r>
              <a:rPr lang="fr-FR" dirty="0" smtClean="0"/>
              <a:t> </a:t>
            </a:r>
            <a:r>
              <a:rPr lang="fr-FR" dirty="0" err="1" smtClean="0"/>
              <a:t>pvalue</a:t>
            </a:r>
            <a:r>
              <a:rPr lang="fr-FR" dirty="0" smtClean="0"/>
              <a:t>&lt;</a:t>
            </a:r>
            <a:r>
              <a:rPr lang="el-GR" dirty="0" smtClean="0"/>
              <a:t>α</a:t>
            </a:r>
            <a:r>
              <a:rPr lang="fr-FR" dirty="0" smtClean="0"/>
              <a:t>, </a:t>
            </a:r>
            <a:r>
              <a:rPr lang="fr-FR" dirty="0" err="1" smtClean="0"/>
              <a:t>so</a:t>
            </a:r>
            <a:r>
              <a:rPr lang="fr-FR" dirty="0" smtClean="0"/>
              <a:t> </a:t>
            </a:r>
            <a:r>
              <a:rPr lang="fr-FR" dirty="0" err="1" smtClean="0"/>
              <a:t>you</a:t>
            </a:r>
            <a:r>
              <a:rPr lang="fr-FR" dirty="0" smtClean="0"/>
              <a:t> </a:t>
            </a:r>
            <a:r>
              <a:rPr lang="fr-FR" dirty="0" err="1" smtClean="0"/>
              <a:t>reject</a:t>
            </a:r>
            <a:r>
              <a:rPr lang="fr-FR" dirty="0" smtClean="0"/>
              <a:t> the </a:t>
            </a:r>
            <a:r>
              <a:rPr lang="fr-FR" dirty="0" err="1" smtClean="0"/>
              <a:t>hypothesis</a:t>
            </a:r>
            <a:r>
              <a:rPr lang="fr-FR" dirty="0" smtClean="0"/>
              <a:t> </a:t>
            </a:r>
            <a:r>
              <a:rPr lang="fr-FR" dirty="0" err="1" smtClean="0"/>
              <a:t>that</a:t>
            </a:r>
            <a:r>
              <a:rPr lang="fr-FR" dirty="0" smtClean="0"/>
              <a:t> the </a:t>
            </a:r>
            <a:r>
              <a:rPr lang="fr-FR" dirty="0" err="1" smtClean="0"/>
              <a:t>sample</a:t>
            </a:r>
            <a:r>
              <a:rPr lang="fr-FR" dirty="0" smtClean="0"/>
              <a:t> </a:t>
            </a:r>
            <a:r>
              <a:rPr lang="fr-FR" dirty="0" err="1" smtClean="0"/>
              <a:t>follow</a:t>
            </a:r>
            <a:r>
              <a:rPr lang="fr-FR" dirty="0" smtClean="0"/>
              <a:t> a Normal Distribution.</a:t>
            </a:r>
            <a:endParaRPr lang="en-GB" dirty="0"/>
          </a:p>
        </p:txBody>
      </p:sp>
    </p:spTree>
    <p:extLst>
      <p:ext uri="{BB962C8B-B14F-4D97-AF65-F5344CB8AC3E}">
        <p14:creationId xmlns:p14="http://schemas.microsoft.com/office/powerpoint/2010/main" val="34538618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Normality</a:t>
            </a:r>
            <a:r>
              <a:rPr lang="fr-FR" dirty="0" smtClean="0"/>
              <a:t> Tests: </a:t>
            </a:r>
            <a:r>
              <a:rPr lang="fr-FR" dirty="0" err="1" smtClean="0"/>
              <a:t>Summary</a:t>
            </a:r>
            <a:endParaRPr lang="en-GB"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1609757049"/>
              </p:ext>
            </p:extLst>
          </p:nvPr>
        </p:nvGraphicFramePr>
        <p:xfrm>
          <a:off x="457200" y="1600200"/>
          <a:ext cx="7427168" cy="4057193"/>
        </p:xfrm>
        <a:graphic>
          <a:graphicData uri="http://schemas.openxmlformats.org/drawingml/2006/table">
            <a:tbl>
              <a:tblPr firstRow="1" bandRow="1">
                <a:tableStyleId>{5C22544A-7EE6-4342-B048-85BDC9FD1C3A}</a:tableStyleId>
              </a:tblPr>
              <a:tblGrid>
                <a:gridCol w="2809062"/>
                <a:gridCol w="4618106"/>
              </a:tblGrid>
              <a:tr h="388640">
                <a:tc>
                  <a:txBody>
                    <a:bodyPr/>
                    <a:lstStyle/>
                    <a:p>
                      <a:r>
                        <a:rPr lang="fr-FR" dirty="0" smtClean="0"/>
                        <a:t>Test:</a:t>
                      </a:r>
                      <a:endParaRPr lang="en-GB" dirty="0"/>
                    </a:p>
                  </a:txBody>
                  <a:tcPr/>
                </a:tc>
                <a:tc>
                  <a:txBody>
                    <a:bodyPr/>
                    <a:lstStyle/>
                    <a:p>
                      <a:r>
                        <a:rPr lang="fr-FR" dirty="0" err="1" smtClean="0"/>
                        <a:t>When</a:t>
                      </a:r>
                      <a:r>
                        <a:rPr lang="fr-FR" dirty="0" smtClean="0"/>
                        <a:t> to use </a:t>
                      </a:r>
                      <a:r>
                        <a:rPr lang="fr-FR" dirty="0" err="1" smtClean="0"/>
                        <a:t>it</a:t>
                      </a:r>
                      <a:r>
                        <a:rPr lang="fr-FR" dirty="0" smtClean="0"/>
                        <a:t>?</a:t>
                      </a:r>
                      <a:endParaRPr lang="en-GB" dirty="0"/>
                    </a:p>
                  </a:txBody>
                  <a:tcPr/>
                </a:tc>
              </a:tr>
              <a:tr h="826611">
                <a:tc>
                  <a:txBody>
                    <a:bodyPr/>
                    <a:lstStyle/>
                    <a:p>
                      <a:r>
                        <a:rPr lang="fr-FR" dirty="0" smtClean="0"/>
                        <a:t>Shapiro-</a:t>
                      </a:r>
                      <a:r>
                        <a:rPr lang="fr-FR" dirty="0" err="1" smtClean="0"/>
                        <a:t>Wilk</a:t>
                      </a:r>
                      <a:r>
                        <a:rPr lang="fr-FR" baseline="0" dirty="0" smtClean="0"/>
                        <a:t> Test</a:t>
                      </a:r>
                      <a:endParaRPr lang="en-GB" dirty="0"/>
                    </a:p>
                  </a:txBody>
                  <a:tcPr/>
                </a:tc>
                <a:tc>
                  <a:txBody>
                    <a:bodyPr/>
                    <a:lstStyle/>
                    <a:p>
                      <a:r>
                        <a:rPr lang="en-GB" noProof="0" dirty="0" smtClean="0"/>
                        <a:t>This test is used when there is an unspecified mean and variance.</a:t>
                      </a:r>
                      <a:endParaRPr lang="en-GB" noProof="0" dirty="0"/>
                    </a:p>
                  </a:txBody>
                  <a:tcPr/>
                </a:tc>
              </a:tr>
              <a:tr h="826611">
                <a:tc>
                  <a:txBody>
                    <a:bodyPr/>
                    <a:lstStyle/>
                    <a:p>
                      <a:r>
                        <a:rPr lang="fr-FR" dirty="0" smtClean="0"/>
                        <a:t>Anderson-Darling Test</a:t>
                      </a:r>
                      <a:endParaRPr lang="en-GB" dirty="0"/>
                    </a:p>
                  </a:txBody>
                  <a:tcPr/>
                </a:tc>
                <a:tc>
                  <a:txBody>
                    <a:bodyPr/>
                    <a:lstStyle/>
                    <a:p>
                      <a:r>
                        <a:rPr lang="en-GB" noProof="0" dirty="0" smtClean="0"/>
                        <a:t>This test compares</a:t>
                      </a:r>
                      <a:r>
                        <a:rPr lang="en-GB" baseline="0" noProof="0" dirty="0" smtClean="0"/>
                        <a:t> the empirical cumulative distribution function of your sample data with the distribution expected if the data were normal.</a:t>
                      </a:r>
                      <a:endParaRPr lang="en-GB" noProof="0" dirty="0"/>
                    </a:p>
                  </a:txBody>
                  <a:tcPr/>
                </a:tc>
              </a:tr>
              <a:tr h="826611">
                <a:tc>
                  <a:txBody>
                    <a:bodyPr/>
                    <a:lstStyle/>
                    <a:p>
                      <a:r>
                        <a:rPr lang="fr-FR" dirty="0" err="1" smtClean="0"/>
                        <a:t>Lilliefors</a:t>
                      </a:r>
                      <a:r>
                        <a:rPr lang="fr-FR" dirty="0" smtClean="0"/>
                        <a:t> Test</a:t>
                      </a:r>
                      <a:endParaRPr lang="en-GB" dirty="0"/>
                    </a:p>
                  </a:txBody>
                  <a:tcPr/>
                </a:tc>
                <a:tc>
                  <a:txBody>
                    <a:bodyPr/>
                    <a:lstStyle/>
                    <a:p>
                      <a:r>
                        <a:rPr lang="en-GB" noProof="0" dirty="0" smtClean="0"/>
                        <a:t>It can be used when you don t know the population mean or the standard deviation.</a:t>
                      </a:r>
                      <a:endParaRPr lang="en-GB" noProof="0" dirty="0"/>
                    </a:p>
                  </a:txBody>
                  <a:tcPr/>
                </a:tc>
              </a:tr>
              <a:tr h="826611">
                <a:tc>
                  <a:txBody>
                    <a:bodyPr/>
                    <a:lstStyle/>
                    <a:p>
                      <a:r>
                        <a:rPr lang="fr-FR" dirty="0" err="1" smtClean="0"/>
                        <a:t>Jarque-Bera</a:t>
                      </a:r>
                      <a:r>
                        <a:rPr lang="fr-FR" baseline="0" dirty="0" smtClean="0"/>
                        <a:t> Test</a:t>
                      </a:r>
                      <a:endParaRPr lang="en-GB" dirty="0"/>
                    </a:p>
                  </a:txBody>
                  <a:tcPr/>
                </a:tc>
                <a:tc>
                  <a:txBody>
                    <a:bodyPr/>
                    <a:lstStyle/>
                    <a:p>
                      <a:r>
                        <a:rPr lang="en-GB" noProof="0" dirty="0" smtClean="0"/>
                        <a:t>This</a:t>
                      </a:r>
                      <a:r>
                        <a:rPr lang="en-GB" baseline="0" noProof="0" dirty="0" smtClean="0"/>
                        <a:t> test is the most common. Usually used for large data.</a:t>
                      </a:r>
                      <a:endParaRPr lang="en-GB" noProof="0" dirty="0"/>
                    </a:p>
                  </a:txBody>
                  <a:tcPr/>
                </a:tc>
              </a:tr>
            </a:tbl>
          </a:graphicData>
        </a:graphic>
      </p:graphicFrame>
      <p:sp>
        <p:nvSpPr>
          <p:cNvPr id="4" name="Espace réservé du numéro de diapositive 3"/>
          <p:cNvSpPr>
            <a:spLocks noGrp="1"/>
          </p:cNvSpPr>
          <p:nvPr>
            <p:ph type="sldNum" sz="quarter" idx="12"/>
          </p:nvPr>
        </p:nvSpPr>
        <p:spPr/>
        <p:txBody>
          <a:bodyPr/>
          <a:lstStyle/>
          <a:p>
            <a:fld id="{FA7CCF91-222A-460F-9820-BF6DA2D552DD}" type="slidenum">
              <a:rPr lang="fr-FR" smtClean="0"/>
              <a:t>63</a:t>
            </a:fld>
            <a:endParaRPr lang="fr-FR"/>
          </a:p>
        </p:txBody>
      </p:sp>
    </p:spTree>
    <p:extLst>
      <p:ext uri="{BB962C8B-B14F-4D97-AF65-F5344CB8AC3E}">
        <p14:creationId xmlns:p14="http://schemas.microsoft.com/office/powerpoint/2010/main" val="13490667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533400"/>
            <a:ext cx="8229600" cy="990600"/>
          </a:xfrm>
        </p:spPr>
        <p:txBody>
          <a:bodyPr/>
          <a:lstStyle/>
          <a:p>
            <a:r>
              <a:rPr lang="fr-FR" dirty="0" smtClean="0"/>
              <a:t>Charts: P-P plots</a:t>
            </a:r>
            <a:endParaRPr lang="fr-FR" dirty="0"/>
          </a:p>
        </p:txBody>
      </p:sp>
      <p:sp>
        <p:nvSpPr>
          <p:cNvPr id="3" name="Espace réservé du contenu 2"/>
          <p:cNvSpPr>
            <a:spLocks noGrp="1"/>
          </p:cNvSpPr>
          <p:nvPr>
            <p:ph idx="1"/>
          </p:nvPr>
        </p:nvSpPr>
        <p:spPr>
          <a:xfrm>
            <a:off x="457200" y="1600200"/>
            <a:ext cx="8075240" cy="4876800"/>
          </a:xfrm>
        </p:spPr>
        <p:txBody>
          <a:bodyPr>
            <a:normAutofit/>
          </a:bodyPr>
          <a:lstStyle/>
          <a:p>
            <a:pPr algn="just"/>
            <a:r>
              <a:rPr lang="en-GB" dirty="0" smtClean="0"/>
              <a:t>A P-P plot (Probability – Probability Plot) compares the empirical cumulative distribution function of a data set with a specified theoretical cumulative distribution function.</a:t>
            </a:r>
          </a:p>
          <a:p>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64</a:t>
            </a:fld>
            <a:endParaRPr lang="fr-FR"/>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429000"/>
            <a:ext cx="3313928" cy="2510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3233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533400"/>
            <a:ext cx="8229600" cy="990600"/>
          </a:xfrm>
        </p:spPr>
        <p:txBody>
          <a:bodyPr/>
          <a:lstStyle/>
          <a:p>
            <a:r>
              <a:rPr lang="fr-FR" dirty="0" smtClean="0"/>
              <a:t>Charts: Q-Q plots</a:t>
            </a:r>
            <a:endParaRPr lang="fr-FR" dirty="0"/>
          </a:p>
        </p:txBody>
      </p:sp>
      <p:sp>
        <p:nvSpPr>
          <p:cNvPr id="3" name="Espace réservé du contenu 2"/>
          <p:cNvSpPr>
            <a:spLocks noGrp="1"/>
          </p:cNvSpPr>
          <p:nvPr>
            <p:ph idx="1"/>
          </p:nvPr>
        </p:nvSpPr>
        <p:spPr>
          <a:xfrm>
            <a:off x="457200" y="1600200"/>
            <a:ext cx="4186808" cy="4876800"/>
          </a:xfrm>
        </p:spPr>
        <p:txBody>
          <a:bodyPr>
            <a:normAutofit fontScale="92500" lnSpcReduction="10000"/>
          </a:bodyPr>
          <a:lstStyle/>
          <a:p>
            <a:pPr algn="just"/>
            <a:r>
              <a:rPr lang="en-GB" dirty="0" smtClean="0"/>
              <a:t>It is a graphical technique for determining if two data sets come from populations with a common distribution.</a:t>
            </a:r>
          </a:p>
          <a:p>
            <a:pPr algn="just"/>
            <a:endParaRPr lang="en-GB" dirty="0" smtClean="0"/>
          </a:p>
          <a:p>
            <a:pPr algn="just"/>
            <a:r>
              <a:rPr lang="en-GB" dirty="0" smtClean="0"/>
              <a:t>The quantile-quantile plot (Q-Q Plot) is a plot of quantiles of the first data set against the quantiles of the second data set.</a:t>
            </a:r>
          </a:p>
          <a:p>
            <a:pPr algn="just"/>
            <a:endParaRPr lang="en-GB" dirty="0" smtClean="0"/>
          </a:p>
          <a:p>
            <a:pPr algn="just"/>
            <a:r>
              <a:rPr lang="en-GB" dirty="0" smtClean="0"/>
              <a:t>The Q-Q plot will be close to a straight line if the assumed density is correct.</a:t>
            </a:r>
          </a:p>
          <a:p>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65</a:t>
            </a:fld>
            <a:endParaRPr lang="fr-FR"/>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492896"/>
            <a:ext cx="3313928" cy="2510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08618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Normality</a:t>
            </a:r>
            <a:r>
              <a:rPr lang="fr-FR" dirty="0" smtClean="0"/>
              <a:t> tests: </a:t>
            </a:r>
            <a:r>
              <a:rPr lang="fr-FR" dirty="0" err="1" smtClean="0"/>
              <a:t>Example</a:t>
            </a:r>
            <a:r>
              <a:rPr lang="fr-FR" dirty="0" smtClean="0"/>
              <a:t> (1/2)</a:t>
            </a:r>
            <a:endParaRPr lang="en-GB" dirty="0"/>
          </a:p>
        </p:txBody>
      </p:sp>
      <p:sp>
        <p:nvSpPr>
          <p:cNvPr id="3" name="Espace réservé du contenu 2"/>
          <p:cNvSpPr>
            <a:spLocks noGrp="1"/>
          </p:cNvSpPr>
          <p:nvPr>
            <p:ph idx="1"/>
          </p:nvPr>
        </p:nvSpPr>
        <p:spPr/>
        <p:txBody>
          <a:bodyPr/>
          <a:lstStyle/>
          <a:p>
            <a:r>
              <a:rPr lang="fr-FR" dirty="0" smtClean="0"/>
              <a:t>A manager </a:t>
            </a:r>
            <a:r>
              <a:rPr lang="fr-FR" dirty="0" err="1" smtClean="0"/>
              <a:t>wants</a:t>
            </a:r>
            <a:r>
              <a:rPr lang="fr-FR" dirty="0" smtClean="0"/>
              <a:t> to </a:t>
            </a:r>
            <a:r>
              <a:rPr lang="fr-FR" dirty="0" err="1" smtClean="0"/>
              <a:t>evaluate</a:t>
            </a:r>
            <a:r>
              <a:rPr lang="fr-FR" dirty="0" smtClean="0"/>
              <a:t> the </a:t>
            </a:r>
            <a:r>
              <a:rPr lang="fr-FR" dirty="0" err="1" smtClean="0"/>
              <a:t>work’s</a:t>
            </a:r>
            <a:r>
              <a:rPr lang="fr-FR" dirty="0" smtClean="0"/>
              <a:t> </a:t>
            </a:r>
            <a:r>
              <a:rPr lang="fr-FR" dirty="0" err="1" smtClean="0"/>
              <a:t>quality</a:t>
            </a:r>
            <a:r>
              <a:rPr lang="fr-FR" dirty="0" smtClean="0"/>
              <a:t> of </a:t>
            </a:r>
            <a:r>
              <a:rPr lang="fr-FR" dirty="0" err="1" smtClean="0"/>
              <a:t>his</a:t>
            </a:r>
            <a:r>
              <a:rPr lang="fr-FR" dirty="0" smtClean="0"/>
              <a:t> </a:t>
            </a:r>
            <a:r>
              <a:rPr lang="fr-FR" dirty="0" err="1" smtClean="0"/>
              <a:t>employees</a:t>
            </a:r>
            <a:r>
              <a:rPr lang="fr-FR" dirty="0" smtClean="0"/>
              <a:t>. </a:t>
            </a:r>
            <a:r>
              <a:rPr lang="fr-FR" dirty="0" err="1" smtClean="0"/>
              <a:t>After</a:t>
            </a:r>
            <a:r>
              <a:rPr lang="fr-FR" dirty="0" smtClean="0"/>
              <a:t> one </a:t>
            </a:r>
            <a:r>
              <a:rPr lang="fr-FR" dirty="0" err="1" smtClean="0"/>
              <a:t>week</a:t>
            </a:r>
            <a:r>
              <a:rPr lang="fr-FR" dirty="0" smtClean="0"/>
              <a:t> of </a:t>
            </a:r>
            <a:r>
              <a:rPr lang="fr-FR" dirty="0" err="1" smtClean="0"/>
              <a:t>evaluation</a:t>
            </a:r>
            <a:r>
              <a:rPr lang="fr-FR" dirty="0" smtClean="0"/>
              <a:t>, </a:t>
            </a:r>
            <a:r>
              <a:rPr lang="fr-FR" dirty="0" err="1" smtClean="0"/>
              <a:t>he</a:t>
            </a:r>
            <a:r>
              <a:rPr lang="fr-FR" dirty="0" smtClean="0"/>
              <a:t> </a:t>
            </a:r>
            <a:r>
              <a:rPr lang="fr-FR" dirty="0" err="1" smtClean="0"/>
              <a:t>got</a:t>
            </a:r>
            <a:r>
              <a:rPr lang="fr-FR" dirty="0" smtClean="0"/>
              <a:t> the </a:t>
            </a:r>
            <a:r>
              <a:rPr lang="fr-FR" dirty="0" err="1" smtClean="0"/>
              <a:t>following</a:t>
            </a:r>
            <a:r>
              <a:rPr lang="fr-FR" dirty="0" smtClean="0"/>
              <a:t> grades:</a:t>
            </a:r>
          </a:p>
          <a:p>
            <a:endParaRPr lang="fr-FR" dirty="0" smtClean="0"/>
          </a:p>
          <a:p>
            <a:endParaRPr lang="fr-FR" dirty="0"/>
          </a:p>
          <a:p>
            <a:endParaRPr lang="fr-FR" dirty="0" smtClean="0"/>
          </a:p>
          <a:p>
            <a:endParaRPr lang="fr-FR" dirty="0"/>
          </a:p>
          <a:p>
            <a:r>
              <a:rPr lang="fr-FR" dirty="0" smtClean="0"/>
              <a:t>Do the grades </a:t>
            </a:r>
            <a:r>
              <a:rPr lang="fr-FR" dirty="0" err="1" smtClean="0"/>
              <a:t>follow</a:t>
            </a:r>
            <a:r>
              <a:rPr lang="fr-FR" dirty="0" smtClean="0"/>
              <a:t> a normal distribution?</a:t>
            </a:r>
            <a:endParaRPr lang="fr-FR"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66</a:t>
            </a:fld>
            <a:endParaRPr lang="fr-FR"/>
          </a:p>
        </p:txBody>
      </p:sp>
      <p:graphicFrame>
        <p:nvGraphicFramePr>
          <p:cNvPr id="5" name="Tableau 4"/>
          <p:cNvGraphicFramePr>
            <a:graphicFrameLocks noGrp="1"/>
          </p:cNvGraphicFramePr>
          <p:nvPr>
            <p:extLst>
              <p:ext uri="{D42A27DB-BD31-4B8C-83A1-F6EECF244321}">
                <p14:modId xmlns:p14="http://schemas.microsoft.com/office/powerpoint/2010/main" val="3373481798"/>
              </p:ext>
            </p:extLst>
          </p:nvPr>
        </p:nvGraphicFramePr>
        <p:xfrm>
          <a:off x="971600" y="3212976"/>
          <a:ext cx="6686106" cy="741680"/>
        </p:xfrm>
        <a:graphic>
          <a:graphicData uri="http://schemas.openxmlformats.org/drawingml/2006/table">
            <a:tbl>
              <a:tblPr firstRow="1" bandRow="1">
                <a:tableStyleId>{5C22544A-7EE6-4342-B048-85BDC9FD1C3A}</a:tableStyleId>
              </a:tblPr>
              <a:tblGrid>
                <a:gridCol w="1325880"/>
                <a:gridCol w="500380"/>
                <a:gridCol w="500380"/>
                <a:gridCol w="500380"/>
                <a:gridCol w="500380"/>
                <a:gridCol w="483426"/>
                <a:gridCol w="500380"/>
                <a:gridCol w="500380"/>
                <a:gridCol w="500380"/>
                <a:gridCol w="373380"/>
                <a:gridCol w="500380"/>
                <a:gridCol w="500380"/>
              </a:tblGrid>
              <a:tr h="370840">
                <a:tc>
                  <a:txBody>
                    <a:bodyPr/>
                    <a:lstStyle/>
                    <a:p>
                      <a:r>
                        <a:rPr lang="fr-FR" dirty="0" err="1" smtClean="0"/>
                        <a:t>Employee</a:t>
                      </a:r>
                      <a:endParaRPr lang="en-GB" dirty="0"/>
                    </a:p>
                  </a:txBody>
                  <a:tcPr/>
                </a:tc>
                <a:tc>
                  <a:txBody>
                    <a:bodyPr/>
                    <a:lstStyle/>
                    <a:p>
                      <a:r>
                        <a:rPr lang="fr-FR" dirty="0" smtClean="0"/>
                        <a:t>A</a:t>
                      </a:r>
                      <a:endParaRPr lang="en-GB" dirty="0"/>
                    </a:p>
                  </a:txBody>
                  <a:tcPr/>
                </a:tc>
                <a:tc>
                  <a:txBody>
                    <a:bodyPr/>
                    <a:lstStyle/>
                    <a:p>
                      <a:r>
                        <a:rPr lang="fr-FR" dirty="0" smtClean="0"/>
                        <a:t>B</a:t>
                      </a:r>
                      <a:endParaRPr lang="en-GB" dirty="0"/>
                    </a:p>
                  </a:txBody>
                  <a:tcPr/>
                </a:tc>
                <a:tc>
                  <a:txBody>
                    <a:bodyPr/>
                    <a:lstStyle/>
                    <a:p>
                      <a:r>
                        <a:rPr lang="fr-FR" dirty="0" smtClean="0"/>
                        <a:t>C</a:t>
                      </a:r>
                      <a:endParaRPr lang="en-GB" dirty="0"/>
                    </a:p>
                  </a:txBody>
                  <a:tcPr/>
                </a:tc>
                <a:tc>
                  <a:txBody>
                    <a:bodyPr/>
                    <a:lstStyle/>
                    <a:p>
                      <a:r>
                        <a:rPr lang="fr-FR" dirty="0" smtClean="0"/>
                        <a:t>D</a:t>
                      </a:r>
                      <a:endParaRPr lang="en-GB" dirty="0"/>
                    </a:p>
                  </a:txBody>
                  <a:tcPr/>
                </a:tc>
                <a:tc>
                  <a:txBody>
                    <a:bodyPr/>
                    <a:lstStyle/>
                    <a:p>
                      <a:r>
                        <a:rPr lang="fr-FR" dirty="0" smtClean="0"/>
                        <a:t>E</a:t>
                      </a:r>
                      <a:endParaRPr lang="en-GB" dirty="0"/>
                    </a:p>
                  </a:txBody>
                  <a:tcPr/>
                </a:tc>
                <a:tc>
                  <a:txBody>
                    <a:bodyPr/>
                    <a:lstStyle/>
                    <a:p>
                      <a:r>
                        <a:rPr lang="fr-FR" dirty="0" smtClean="0"/>
                        <a:t>F</a:t>
                      </a:r>
                      <a:endParaRPr lang="en-GB" dirty="0"/>
                    </a:p>
                  </a:txBody>
                  <a:tcPr/>
                </a:tc>
                <a:tc>
                  <a:txBody>
                    <a:bodyPr/>
                    <a:lstStyle/>
                    <a:p>
                      <a:r>
                        <a:rPr lang="fr-FR" dirty="0" smtClean="0"/>
                        <a:t>G</a:t>
                      </a:r>
                      <a:endParaRPr lang="en-GB" dirty="0"/>
                    </a:p>
                  </a:txBody>
                  <a:tcPr/>
                </a:tc>
                <a:tc>
                  <a:txBody>
                    <a:bodyPr/>
                    <a:lstStyle/>
                    <a:p>
                      <a:r>
                        <a:rPr lang="fr-FR" dirty="0" smtClean="0"/>
                        <a:t>H</a:t>
                      </a:r>
                      <a:endParaRPr lang="en-GB" dirty="0"/>
                    </a:p>
                  </a:txBody>
                  <a:tcPr/>
                </a:tc>
                <a:tc>
                  <a:txBody>
                    <a:bodyPr/>
                    <a:lstStyle/>
                    <a:p>
                      <a:r>
                        <a:rPr lang="fr-FR" dirty="0" smtClean="0"/>
                        <a:t>I</a:t>
                      </a:r>
                      <a:endParaRPr lang="en-GB" dirty="0"/>
                    </a:p>
                  </a:txBody>
                  <a:tcPr/>
                </a:tc>
                <a:tc>
                  <a:txBody>
                    <a:bodyPr/>
                    <a:lstStyle/>
                    <a:p>
                      <a:r>
                        <a:rPr lang="fr-FR" dirty="0" smtClean="0"/>
                        <a:t>J</a:t>
                      </a:r>
                      <a:endParaRPr lang="en-GB" dirty="0"/>
                    </a:p>
                  </a:txBody>
                  <a:tcPr/>
                </a:tc>
                <a:tc>
                  <a:txBody>
                    <a:bodyPr/>
                    <a:lstStyle/>
                    <a:p>
                      <a:r>
                        <a:rPr lang="fr-FR" dirty="0" smtClean="0"/>
                        <a:t>K</a:t>
                      </a:r>
                      <a:endParaRPr lang="en-GB" dirty="0"/>
                    </a:p>
                  </a:txBody>
                  <a:tcPr/>
                </a:tc>
              </a:tr>
              <a:tr h="370840">
                <a:tc>
                  <a:txBody>
                    <a:bodyPr/>
                    <a:lstStyle/>
                    <a:p>
                      <a:r>
                        <a:rPr lang="fr-FR" dirty="0" smtClean="0"/>
                        <a:t>Grade</a:t>
                      </a:r>
                      <a:endParaRPr lang="en-GB" dirty="0"/>
                    </a:p>
                  </a:txBody>
                  <a:tcPr/>
                </a:tc>
                <a:tc>
                  <a:txBody>
                    <a:bodyPr/>
                    <a:lstStyle/>
                    <a:p>
                      <a:r>
                        <a:rPr lang="fr-FR" dirty="0" smtClean="0"/>
                        <a:t>12</a:t>
                      </a:r>
                      <a:endParaRPr lang="en-GB" dirty="0"/>
                    </a:p>
                  </a:txBody>
                  <a:tcPr/>
                </a:tc>
                <a:tc>
                  <a:txBody>
                    <a:bodyPr/>
                    <a:lstStyle/>
                    <a:p>
                      <a:r>
                        <a:rPr lang="fr-FR" dirty="0" smtClean="0"/>
                        <a:t>14</a:t>
                      </a:r>
                      <a:endParaRPr lang="en-GB" dirty="0"/>
                    </a:p>
                  </a:txBody>
                  <a:tcPr/>
                </a:tc>
                <a:tc>
                  <a:txBody>
                    <a:bodyPr/>
                    <a:lstStyle/>
                    <a:p>
                      <a:r>
                        <a:rPr lang="fr-FR" dirty="0" smtClean="0"/>
                        <a:t>18</a:t>
                      </a:r>
                      <a:endParaRPr lang="en-GB" dirty="0"/>
                    </a:p>
                  </a:txBody>
                  <a:tcPr/>
                </a:tc>
                <a:tc>
                  <a:txBody>
                    <a:bodyPr/>
                    <a:lstStyle/>
                    <a:p>
                      <a:r>
                        <a:rPr lang="fr-FR" dirty="0" smtClean="0"/>
                        <a:t>10</a:t>
                      </a:r>
                      <a:endParaRPr lang="en-GB" dirty="0"/>
                    </a:p>
                  </a:txBody>
                  <a:tcPr/>
                </a:tc>
                <a:tc>
                  <a:txBody>
                    <a:bodyPr/>
                    <a:lstStyle/>
                    <a:p>
                      <a:r>
                        <a:rPr lang="fr-FR" dirty="0" smtClean="0"/>
                        <a:t>11</a:t>
                      </a:r>
                      <a:endParaRPr lang="en-GB" dirty="0"/>
                    </a:p>
                  </a:txBody>
                  <a:tcPr/>
                </a:tc>
                <a:tc>
                  <a:txBody>
                    <a:bodyPr/>
                    <a:lstStyle/>
                    <a:p>
                      <a:r>
                        <a:rPr lang="fr-FR" dirty="0" smtClean="0"/>
                        <a:t>13</a:t>
                      </a:r>
                      <a:endParaRPr lang="en-GB" dirty="0"/>
                    </a:p>
                  </a:txBody>
                  <a:tcPr/>
                </a:tc>
                <a:tc>
                  <a:txBody>
                    <a:bodyPr/>
                    <a:lstStyle/>
                    <a:p>
                      <a:r>
                        <a:rPr lang="fr-FR" dirty="0" smtClean="0"/>
                        <a:t>17</a:t>
                      </a:r>
                      <a:endParaRPr lang="en-GB" dirty="0"/>
                    </a:p>
                  </a:txBody>
                  <a:tcPr/>
                </a:tc>
                <a:tc>
                  <a:txBody>
                    <a:bodyPr/>
                    <a:lstStyle/>
                    <a:p>
                      <a:r>
                        <a:rPr lang="fr-FR" dirty="0" smtClean="0"/>
                        <a:t>15</a:t>
                      </a:r>
                      <a:endParaRPr lang="en-GB" dirty="0"/>
                    </a:p>
                  </a:txBody>
                  <a:tcPr/>
                </a:tc>
                <a:tc>
                  <a:txBody>
                    <a:bodyPr/>
                    <a:lstStyle/>
                    <a:p>
                      <a:r>
                        <a:rPr lang="fr-FR" dirty="0" smtClean="0"/>
                        <a:t>8</a:t>
                      </a:r>
                      <a:endParaRPr lang="en-GB" dirty="0"/>
                    </a:p>
                  </a:txBody>
                  <a:tcPr/>
                </a:tc>
                <a:tc>
                  <a:txBody>
                    <a:bodyPr/>
                    <a:lstStyle/>
                    <a:p>
                      <a:r>
                        <a:rPr lang="fr-FR" dirty="0" smtClean="0"/>
                        <a:t>12</a:t>
                      </a:r>
                      <a:endParaRPr lang="en-GB" dirty="0"/>
                    </a:p>
                  </a:txBody>
                  <a:tcPr/>
                </a:tc>
                <a:tc>
                  <a:txBody>
                    <a:bodyPr/>
                    <a:lstStyle/>
                    <a:p>
                      <a:r>
                        <a:rPr lang="fr-FR" dirty="0" smtClean="0"/>
                        <a:t>14</a:t>
                      </a:r>
                      <a:endParaRPr lang="en-GB" dirty="0"/>
                    </a:p>
                  </a:txBody>
                  <a:tcPr/>
                </a:tc>
              </a:tr>
            </a:tbl>
          </a:graphicData>
        </a:graphic>
      </p:graphicFrame>
    </p:spTree>
    <p:extLst>
      <p:ext uri="{BB962C8B-B14F-4D97-AF65-F5344CB8AC3E}">
        <p14:creationId xmlns:p14="http://schemas.microsoft.com/office/powerpoint/2010/main" val="21915856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Normality</a:t>
            </a:r>
            <a:r>
              <a:rPr lang="fr-FR" dirty="0"/>
              <a:t> tests: </a:t>
            </a:r>
            <a:r>
              <a:rPr lang="fr-FR" dirty="0" err="1"/>
              <a:t>Example</a:t>
            </a:r>
            <a:r>
              <a:rPr lang="fr-FR" dirty="0"/>
              <a:t> </a:t>
            </a:r>
            <a:r>
              <a:rPr lang="fr-FR" dirty="0" smtClean="0"/>
              <a:t>(2/2</a:t>
            </a:r>
            <a:r>
              <a:rPr lang="fr-FR" dirty="0"/>
              <a:t>)</a:t>
            </a:r>
            <a:endParaRPr lang="en-GB" dirty="0"/>
          </a:p>
        </p:txBody>
      </p:sp>
      <p:sp>
        <p:nvSpPr>
          <p:cNvPr id="3" name="Espace réservé du contenu 2"/>
          <p:cNvSpPr>
            <a:spLocks noGrp="1"/>
          </p:cNvSpPr>
          <p:nvPr>
            <p:ph idx="1"/>
          </p:nvPr>
        </p:nvSpPr>
        <p:spPr>
          <a:xfrm>
            <a:off x="457200" y="1600200"/>
            <a:ext cx="8686800" cy="4876800"/>
          </a:xfrm>
        </p:spPr>
        <p:txBody>
          <a:bodyPr>
            <a:normAutofit fontScale="92500"/>
          </a:bodyPr>
          <a:lstStyle/>
          <a:p>
            <a:r>
              <a:rPr lang="fr-FR" dirty="0" err="1" smtClean="0"/>
              <a:t>Here</a:t>
            </a:r>
            <a:r>
              <a:rPr lang="fr-FR" dirty="0" smtClean="0"/>
              <a:t> </a:t>
            </a:r>
            <a:r>
              <a:rPr lang="fr-FR" dirty="0" err="1" smtClean="0"/>
              <a:t>we</a:t>
            </a:r>
            <a:r>
              <a:rPr lang="fr-FR" dirty="0" smtClean="0"/>
              <a:t> </a:t>
            </a:r>
            <a:r>
              <a:rPr lang="fr-FR" dirty="0" err="1" smtClean="0"/>
              <a:t>can</a:t>
            </a:r>
            <a:r>
              <a:rPr lang="fr-FR" dirty="0" smtClean="0"/>
              <a:t> use </a:t>
            </a:r>
            <a:r>
              <a:rPr lang="fr-FR" dirty="0" err="1" smtClean="0"/>
              <a:t>every</a:t>
            </a:r>
            <a:r>
              <a:rPr lang="fr-FR" dirty="0" smtClean="0"/>
              <a:t> </a:t>
            </a:r>
            <a:r>
              <a:rPr lang="fr-FR" dirty="0" err="1" smtClean="0"/>
              <a:t>normality</a:t>
            </a:r>
            <a:r>
              <a:rPr lang="fr-FR" dirty="0" smtClean="0"/>
              <a:t> test. In </a:t>
            </a:r>
            <a:r>
              <a:rPr lang="fr-FR" dirty="0" err="1" smtClean="0"/>
              <a:t>this</a:t>
            </a:r>
            <a:r>
              <a:rPr lang="fr-FR" dirty="0" smtClean="0"/>
              <a:t> </a:t>
            </a:r>
            <a:r>
              <a:rPr lang="fr-FR" dirty="0" err="1" smtClean="0"/>
              <a:t>example</a:t>
            </a:r>
            <a:r>
              <a:rPr lang="fr-FR" dirty="0" smtClean="0"/>
              <a:t> all the tests has the </a:t>
            </a:r>
            <a:r>
              <a:rPr lang="fr-FR" dirty="0" err="1" smtClean="0"/>
              <a:t>same</a:t>
            </a:r>
            <a:r>
              <a:rPr lang="fr-FR" dirty="0" smtClean="0"/>
              <a:t> </a:t>
            </a:r>
            <a:r>
              <a:rPr lang="fr-FR" dirty="0" err="1" smtClean="0"/>
              <a:t>result</a:t>
            </a:r>
            <a:r>
              <a:rPr lang="fr-FR" dirty="0" smtClean="0"/>
              <a:t>. </a:t>
            </a:r>
          </a:p>
          <a:p>
            <a:endParaRPr lang="fr-FR" dirty="0" smtClean="0"/>
          </a:p>
          <a:p>
            <a:endParaRPr lang="fr-FR" dirty="0" smtClean="0"/>
          </a:p>
          <a:p>
            <a:endParaRPr lang="fr-FR" dirty="0"/>
          </a:p>
          <a:p>
            <a:endParaRPr lang="fr-FR" dirty="0" smtClean="0"/>
          </a:p>
          <a:p>
            <a:endParaRPr lang="fr-FR" dirty="0"/>
          </a:p>
          <a:p>
            <a:r>
              <a:rPr lang="fr-FR" dirty="0" smtClean="0"/>
              <a:t>The grades do not </a:t>
            </a:r>
            <a:r>
              <a:rPr lang="fr-FR" dirty="0" err="1" smtClean="0"/>
              <a:t>follow</a:t>
            </a:r>
            <a:r>
              <a:rPr lang="fr-FR" dirty="0" smtClean="0"/>
              <a:t> a normal distribution. This </a:t>
            </a:r>
            <a:r>
              <a:rPr lang="fr-FR" dirty="0" err="1" smtClean="0"/>
              <a:t>means</a:t>
            </a:r>
            <a:r>
              <a:rPr lang="fr-FR" dirty="0" smtClean="0"/>
              <a:t> </a:t>
            </a:r>
            <a:r>
              <a:rPr lang="fr-FR" dirty="0" err="1" smtClean="0"/>
              <a:t>that</a:t>
            </a:r>
            <a:r>
              <a:rPr lang="fr-FR" dirty="0" smtClean="0"/>
              <a:t> if </a:t>
            </a:r>
            <a:r>
              <a:rPr lang="fr-FR" dirty="0" err="1" smtClean="0"/>
              <a:t>you</a:t>
            </a:r>
            <a:r>
              <a:rPr lang="fr-FR" dirty="0" smtClean="0"/>
              <a:t> </a:t>
            </a:r>
            <a:r>
              <a:rPr lang="fr-FR" dirty="0" err="1" smtClean="0"/>
              <a:t>want</a:t>
            </a:r>
            <a:r>
              <a:rPr lang="fr-FR" dirty="0" smtClean="0"/>
              <a:t> to do more </a:t>
            </a:r>
            <a:r>
              <a:rPr lang="fr-FR" dirty="0" err="1" smtClean="0"/>
              <a:t>other</a:t>
            </a:r>
            <a:r>
              <a:rPr lang="fr-FR" dirty="0" smtClean="0"/>
              <a:t> test, </a:t>
            </a:r>
            <a:r>
              <a:rPr lang="fr-FR" dirty="0" err="1" smtClean="0"/>
              <a:t>they</a:t>
            </a:r>
            <a:r>
              <a:rPr lang="fr-FR" dirty="0" smtClean="0"/>
              <a:t> </a:t>
            </a:r>
            <a:r>
              <a:rPr lang="fr-FR" dirty="0" err="1" smtClean="0"/>
              <a:t>should</a:t>
            </a:r>
            <a:r>
              <a:rPr lang="fr-FR" dirty="0" smtClean="0"/>
              <a:t> </a:t>
            </a:r>
            <a:r>
              <a:rPr lang="fr-FR" dirty="0" err="1" smtClean="0"/>
              <a:t>be</a:t>
            </a:r>
            <a:r>
              <a:rPr lang="fr-FR" dirty="0" smtClean="0"/>
              <a:t> non </a:t>
            </a:r>
            <a:r>
              <a:rPr lang="fr-FR" dirty="0" err="1" smtClean="0"/>
              <a:t>parametric</a:t>
            </a:r>
            <a:r>
              <a:rPr lang="fr-FR" dirty="0" smtClean="0"/>
              <a:t> test.</a:t>
            </a:r>
          </a:p>
          <a:p>
            <a:endParaRPr lang="fr-FR" dirty="0"/>
          </a:p>
          <a:p>
            <a:r>
              <a:rPr lang="fr-FR" dirty="0" err="1" smtClean="0"/>
              <a:t>Remember</a:t>
            </a:r>
            <a:r>
              <a:rPr lang="fr-FR" dirty="0" smtClean="0"/>
              <a:t>: </a:t>
            </a:r>
            <a:r>
              <a:rPr lang="fr-FR" dirty="0" err="1" smtClean="0"/>
              <a:t>Normality</a:t>
            </a:r>
            <a:r>
              <a:rPr lang="fr-FR" dirty="0" smtClean="0"/>
              <a:t> tests are </a:t>
            </a:r>
            <a:r>
              <a:rPr lang="fr-FR" dirty="0" err="1" smtClean="0"/>
              <a:t>used</a:t>
            </a:r>
            <a:r>
              <a:rPr lang="fr-FR" dirty="0" smtClean="0"/>
              <a:t> to know </a:t>
            </a:r>
            <a:r>
              <a:rPr lang="fr-FR" dirty="0" err="1" smtClean="0"/>
              <a:t>what</a:t>
            </a:r>
            <a:r>
              <a:rPr lang="fr-FR" dirty="0" smtClean="0"/>
              <a:t> </a:t>
            </a:r>
            <a:r>
              <a:rPr lang="fr-FR" dirty="0" err="1" smtClean="0"/>
              <a:t>kind</a:t>
            </a:r>
            <a:r>
              <a:rPr lang="fr-FR" dirty="0" smtClean="0"/>
              <a:t> of data and test </a:t>
            </a:r>
            <a:r>
              <a:rPr lang="fr-FR" dirty="0" err="1" smtClean="0"/>
              <a:t>we</a:t>
            </a:r>
            <a:r>
              <a:rPr lang="fr-FR" dirty="0" smtClean="0"/>
              <a:t> </a:t>
            </a:r>
            <a:r>
              <a:rPr lang="fr-FR" dirty="0" err="1" smtClean="0"/>
              <a:t>can</a:t>
            </a:r>
            <a:r>
              <a:rPr lang="fr-FR" dirty="0" smtClean="0"/>
              <a:t> </a:t>
            </a:r>
            <a:r>
              <a:rPr lang="fr-FR" dirty="0" err="1" smtClean="0"/>
              <a:t>realize</a:t>
            </a:r>
            <a:r>
              <a:rPr lang="fr-FR" dirty="0" smtClean="0"/>
              <a:t> : </a:t>
            </a:r>
            <a:r>
              <a:rPr lang="fr-FR" dirty="0" err="1" smtClean="0"/>
              <a:t>parametric</a:t>
            </a:r>
            <a:r>
              <a:rPr lang="fr-FR" dirty="0" smtClean="0"/>
              <a:t> or non </a:t>
            </a:r>
            <a:r>
              <a:rPr lang="fr-FR" dirty="0" err="1" smtClean="0"/>
              <a:t>parametric</a:t>
            </a:r>
            <a:r>
              <a:rPr lang="fr-FR" dirty="0" smtClean="0"/>
              <a:t> (</a:t>
            </a:r>
            <a:r>
              <a:rPr lang="fr-FR" dirty="0" err="1" smtClean="0"/>
              <a:t>chapter</a:t>
            </a:r>
            <a:r>
              <a:rPr lang="fr-FR" dirty="0" smtClean="0"/>
              <a:t> 5)</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67</a:t>
            </a:fld>
            <a:endParaRPr lang="fr-FR"/>
          </a:p>
        </p:txBody>
      </p:sp>
      <p:pic>
        <p:nvPicPr>
          <p:cNvPr id="96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689473"/>
            <a:ext cx="521017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59004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Methodology</a:t>
            </a:r>
            <a:endParaRPr lang="en-GB" dirty="0"/>
          </a:p>
        </p:txBody>
      </p:sp>
      <p:sp>
        <p:nvSpPr>
          <p:cNvPr id="3" name="Espace réservé du contenu 2"/>
          <p:cNvSpPr>
            <a:spLocks noGrp="1"/>
          </p:cNvSpPr>
          <p:nvPr>
            <p:ph idx="1"/>
          </p:nvPr>
        </p:nvSpPr>
        <p:spPr/>
        <p:txBody>
          <a:bodyPr>
            <a:normAutofit/>
          </a:bodyPr>
          <a:lstStyle/>
          <a:p>
            <a:r>
              <a:rPr lang="fr-FR" dirty="0" err="1" smtClean="0"/>
              <a:t>After</a:t>
            </a:r>
            <a:r>
              <a:rPr lang="fr-FR" dirty="0" smtClean="0"/>
              <a:t> </a:t>
            </a:r>
            <a:r>
              <a:rPr lang="fr-FR" dirty="0" err="1" smtClean="0"/>
              <a:t>getting</a:t>
            </a:r>
            <a:r>
              <a:rPr lang="fr-FR" dirty="0" smtClean="0"/>
              <a:t> the Descriptive </a:t>
            </a:r>
            <a:r>
              <a:rPr lang="fr-FR" dirty="0" err="1" smtClean="0"/>
              <a:t>Statistics</a:t>
            </a:r>
            <a:r>
              <a:rPr lang="fr-FR" dirty="0" smtClean="0"/>
              <a:t>, </a:t>
            </a:r>
            <a:r>
              <a:rPr lang="en-GB" dirty="0" smtClean="0"/>
              <a:t> you have to see if your data are normally distributed or not.</a:t>
            </a:r>
          </a:p>
          <a:p>
            <a:endParaRPr lang="fr-FR" dirty="0"/>
          </a:p>
          <a:p>
            <a:pPr marL="457200" indent="-457200">
              <a:buFont typeface="+mj-lt"/>
              <a:buAutoNum type="arabicPeriod"/>
            </a:pPr>
            <a:r>
              <a:rPr lang="fr-FR" dirty="0" smtClean="0"/>
              <a:t>You select the data</a:t>
            </a:r>
          </a:p>
          <a:p>
            <a:pPr marL="457200" indent="-457200">
              <a:buFont typeface="+mj-lt"/>
              <a:buAutoNum type="arabicPeriod"/>
            </a:pPr>
            <a:r>
              <a:rPr lang="fr-FR" dirty="0" smtClean="0"/>
              <a:t>In Descriptive </a:t>
            </a:r>
            <a:r>
              <a:rPr lang="fr-FR" dirty="0" err="1" smtClean="0"/>
              <a:t>Statistics</a:t>
            </a:r>
            <a:r>
              <a:rPr lang="fr-FR" dirty="0" smtClean="0"/>
              <a:t>, </a:t>
            </a:r>
            <a:r>
              <a:rPr lang="fr-FR" dirty="0" err="1" smtClean="0"/>
              <a:t>you</a:t>
            </a:r>
            <a:r>
              <a:rPr lang="fr-FR" dirty="0" smtClean="0"/>
              <a:t> </a:t>
            </a:r>
            <a:r>
              <a:rPr lang="fr-FR" dirty="0" err="1" smtClean="0"/>
              <a:t>can</a:t>
            </a:r>
            <a:r>
              <a:rPr lang="fr-FR" dirty="0" smtClean="0"/>
              <a:t> </a:t>
            </a:r>
            <a:r>
              <a:rPr lang="fr-FR" dirty="0" err="1" smtClean="0"/>
              <a:t>already</a:t>
            </a:r>
            <a:r>
              <a:rPr lang="fr-FR" dirty="0" smtClean="0"/>
              <a:t> </a:t>
            </a:r>
            <a:r>
              <a:rPr lang="fr-FR" dirty="0" err="1" smtClean="0"/>
              <a:t>see</a:t>
            </a:r>
            <a:r>
              <a:rPr lang="fr-FR" dirty="0" smtClean="0"/>
              <a:t> the </a:t>
            </a:r>
            <a:r>
              <a:rPr lang="fr-FR" dirty="0" err="1" smtClean="0"/>
              <a:t>Skewness</a:t>
            </a:r>
            <a:r>
              <a:rPr lang="fr-FR" dirty="0" smtClean="0"/>
              <a:t> ans </a:t>
            </a:r>
            <a:r>
              <a:rPr lang="fr-FR" dirty="0" err="1" smtClean="0"/>
              <a:t>Kurtosis</a:t>
            </a:r>
            <a:r>
              <a:rPr lang="fr-FR" dirty="0" smtClean="0"/>
              <a:t> of the data.</a:t>
            </a:r>
          </a:p>
          <a:p>
            <a:pPr marL="457200" indent="-457200">
              <a:buFont typeface="+mj-lt"/>
              <a:buAutoNum type="arabicPeriod"/>
            </a:pPr>
            <a:r>
              <a:rPr lang="fr-FR" dirty="0" smtClean="0"/>
              <a:t>To </a:t>
            </a:r>
            <a:r>
              <a:rPr lang="fr-FR" dirty="0" err="1" smtClean="0"/>
              <a:t>confirm</a:t>
            </a:r>
            <a:r>
              <a:rPr lang="fr-FR" dirty="0" smtClean="0"/>
              <a:t> the </a:t>
            </a:r>
            <a:r>
              <a:rPr lang="fr-FR" dirty="0" err="1" smtClean="0"/>
              <a:t>normality</a:t>
            </a:r>
            <a:r>
              <a:rPr lang="fr-FR" dirty="0" smtClean="0"/>
              <a:t>, </a:t>
            </a:r>
            <a:r>
              <a:rPr lang="fr-FR" dirty="0" err="1" smtClean="0"/>
              <a:t>you</a:t>
            </a:r>
            <a:r>
              <a:rPr lang="fr-FR" dirty="0" smtClean="0"/>
              <a:t> </a:t>
            </a:r>
            <a:r>
              <a:rPr lang="fr-FR" dirty="0" err="1" smtClean="0"/>
              <a:t>should</a:t>
            </a:r>
            <a:r>
              <a:rPr lang="fr-FR" dirty="0" smtClean="0"/>
              <a:t> do one or more </a:t>
            </a:r>
            <a:r>
              <a:rPr lang="fr-FR" dirty="0" err="1" smtClean="0"/>
              <a:t>normality</a:t>
            </a:r>
            <a:r>
              <a:rPr lang="fr-FR" dirty="0" smtClean="0"/>
              <a:t> test:</a:t>
            </a:r>
            <a:r>
              <a:rPr lang="fr-FR" dirty="0"/>
              <a:t> </a:t>
            </a:r>
            <a:endParaRPr lang="fr-FR" dirty="0" smtClean="0"/>
          </a:p>
          <a:p>
            <a:pPr marL="731520" lvl="1" indent="-457200">
              <a:buFont typeface="+mj-lt"/>
              <a:buAutoNum type="arabicPeriod"/>
            </a:pPr>
            <a:r>
              <a:rPr lang="fr-FR" dirty="0" smtClean="0"/>
              <a:t>Under </a:t>
            </a:r>
            <a:r>
              <a:rPr lang="fr-FR" dirty="0" err="1"/>
              <a:t>Normality</a:t>
            </a:r>
            <a:r>
              <a:rPr lang="fr-FR" dirty="0"/>
              <a:t> </a:t>
            </a:r>
            <a:r>
              <a:rPr lang="fr-FR" dirty="0" smtClean="0"/>
              <a:t>Tests: Jaques </a:t>
            </a:r>
            <a:r>
              <a:rPr lang="fr-FR" dirty="0" err="1"/>
              <a:t>Bera</a:t>
            </a:r>
            <a:r>
              <a:rPr lang="fr-FR" dirty="0"/>
              <a:t>, </a:t>
            </a:r>
            <a:r>
              <a:rPr lang="fr-FR" dirty="0" smtClean="0"/>
              <a:t>etc.</a:t>
            </a:r>
          </a:p>
          <a:p>
            <a:pPr marL="731520" lvl="1" indent="-457200">
              <a:buFont typeface="+mj-lt"/>
              <a:buAutoNum type="arabicPeriod"/>
            </a:pPr>
            <a:r>
              <a:rPr lang="fr-FR" dirty="0"/>
              <a:t>Under the </a:t>
            </a:r>
            <a:r>
              <a:rPr lang="fr-FR" dirty="0" err="1"/>
              <a:t>form</a:t>
            </a:r>
            <a:r>
              <a:rPr lang="fr-FR" dirty="0"/>
              <a:t> of graphs: P-P Plot or Q-Q </a:t>
            </a:r>
            <a:r>
              <a:rPr lang="fr-FR" dirty="0" smtClean="0"/>
              <a:t>Plot.</a:t>
            </a:r>
          </a:p>
          <a:p>
            <a:pPr marL="457200" indent="-457200">
              <a:buFont typeface="+mj-lt"/>
              <a:buAutoNum type="arabicPeriod"/>
            </a:pPr>
            <a:r>
              <a:rPr lang="fr-FR" dirty="0" smtClean="0"/>
              <a:t>You </a:t>
            </a:r>
            <a:r>
              <a:rPr lang="fr-FR" dirty="0" err="1" smtClean="0"/>
              <a:t>will</a:t>
            </a:r>
            <a:r>
              <a:rPr lang="fr-FR" dirty="0" smtClean="0"/>
              <a:t> know if </a:t>
            </a:r>
            <a:r>
              <a:rPr lang="fr-FR" dirty="0" err="1" smtClean="0"/>
              <a:t>your</a:t>
            </a:r>
            <a:r>
              <a:rPr lang="fr-FR" dirty="0" smtClean="0"/>
              <a:t> data are </a:t>
            </a:r>
            <a:r>
              <a:rPr lang="fr-FR" dirty="0" err="1" smtClean="0"/>
              <a:t>following</a:t>
            </a:r>
            <a:r>
              <a:rPr lang="fr-FR" dirty="0" smtClean="0"/>
              <a:t> a normal distribution or not.</a:t>
            </a:r>
          </a:p>
          <a:p>
            <a:pPr marL="731520" lvl="1" indent="-457200">
              <a:buFont typeface="+mj-lt"/>
              <a:buAutoNum type="arabicPeriod"/>
            </a:pPr>
            <a:endParaRPr lang="fr-FR" dirty="0" smtClean="0"/>
          </a:p>
          <a:p>
            <a:pPr marL="0" indent="0">
              <a:buNone/>
            </a:pPr>
            <a:endParaRPr lang="fr-FR" dirty="0" smtClean="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68</a:t>
            </a:fld>
            <a:endParaRPr lang="fr-FR"/>
          </a:p>
        </p:txBody>
      </p:sp>
    </p:spTree>
    <p:extLst>
      <p:ext uri="{BB962C8B-B14F-4D97-AF65-F5344CB8AC3E}">
        <p14:creationId xmlns:p14="http://schemas.microsoft.com/office/powerpoint/2010/main" val="13936364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XL-STAT: </a:t>
            </a:r>
            <a:r>
              <a:rPr lang="fr-FR" dirty="0" err="1" smtClean="0"/>
              <a:t>Normality</a:t>
            </a:r>
            <a:r>
              <a:rPr lang="fr-FR" dirty="0" smtClean="0"/>
              <a:t> Tests (1/2)</a:t>
            </a:r>
            <a:endParaRPr lang="en-GB" dirty="0"/>
          </a:p>
        </p:txBody>
      </p:sp>
      <p:sp>
        <p:nvSpPr>
          <p:cNvPr id="3" name="Espace réservé du contenu 2"/>
          <p:cNvSpPr>
            <a:spLocks noGrp="1"/>
          </p:cNvSpPr>
          <p:nvPr>
            <p:ph idx="1"/>
          </p:nvPr>
        </p:nvSpPr>
        <p:spPr/>
        <p:txBody>
          <a:bodyPr>
            <a:normAutofit fontScale="55000" lnSpcReduction="20000"/>
          </a:bodyPr>
          <a:lstStyle/>
          <a:p>
            <a:r>
              <a:rPr lang="en-GB" dirty="0" smtClean="0"/>
              <a:t>Go in </a:t>
            </a:r>
            <a:r>
              <a:rPr lang="en-GB" dirty="0" smtClean="0">
                <a:solidFill>
                  <a:srgbClr val="00B050"/>
                </a:solidFill>
              </a:rPr>
              <a:t>XLSTAT </a:t>
            </a:r>
            <a:r>
              <a:rPr lang="en-GB" dirty="0" smtClean="0">
                <a:solidFill>
                  <a:srgbClr val="00B050"/>
                </a:solidFill>
                <a:sym typeface="Wingdings" panose="05000000000000000000" pitchFamily="2" charset="2"/>
              </a:rPr>
              <a:t>Describing data  Normality Tests</a:t>
            </a:r>
          </a:p>
          <a:p>
            <a:endParaRPr lang="en-GB" b="1" dirty="0" smtClean="0">
              <a:sym typeface="Wingdings" panose="05000000000000000000" pitchFamily="2" charset="2"/>
            </a:endParaRPr>
          </a:p>
          <a:p>
            <a:r>
              <a:rPr lang="en-GB" dirty="0" smtClean="0">
                <a:sym typeface="Wingdings" panose="05000000000000000000" pitchFamily="2" charset="2"/>
              </a:rPr>
              <a:t>In  « General »  Tab :</a:t>
            </a:r>
          </a:p>
          <a:p>
            <a:pPr lvl="1"/>
            <a:r>
              <a:rPr lang="en-GB" dirty="0" smtClean="0">
                <a:sym typeface="Wingdings" panose="05000000000000000000" pitchFamily="2" charset="2"/>
              </a:rPr>
              <a:t>Select your data on « Data » and if you have a proportion check the case « Weight s» and select your weights .</a:t>
            </a:r>
          </a:p>
          <a:p>
            <a:pPr lvl="1"/>
            <a:r>
              <a:rPr lang="en-GB" dirty="0" smtClean="0">
                <a:sym typeface="Wingdings" panose="05000000000000000000" pitchFamily="2" charset="2"/>
              </a:rPr>
              <a:t>Select where you </a:t>
            </a:r>
            <a:r>
              <a:rPr lang="en-GB" sz="2100" dirty="0" smtClean="0">
                <a:sym typeface="Wingdings" panose="05000000000000000000" pitchFamily="2" charset="2"/>
              </a:rPr>
              <a:t>want the normality tests appears : Range, Sheet or workbook </a:t>
            </a:r>
          </a:p>
          <a:p>
            <a:pPr lvl="2"/>
            <a:r>
              <a:rPr lang="en-GB" sz="2100" dirty="0" smtClean="0">
                <a:sym typeface="Wingdings" panose="05000000000000000000" pitchFamily="2" charset="2"/>
              </a:rPr>
              <a:t>I recommend you to check in Sheet because it would be easier to erase the data if you have done a </a:t>
            </a:r>
            <a:r>
              <a:rPr lang="en-GB" sz="2100" dirty="0" err="1" smtClean="0">
                <a:sym typeface="Wingdings" panose="05000000000000000000" pitchFamily="2" charset="2"/>
              </a:rPr>
              <a:t>mlstake</a:t>
            </a:r>
            <a:r>
              <a:rPr lang="en-GB" sz="2100" dirty="0" smtClean="0">
                <a:sym typeface="Wingdings" panose="05000000000000000000" pitchFamily="2" charset="2"/>
              </a:rPr>
              <a:t>.</a:t>
            </a:r>
          </a:p>
          <a:p>
            <a:pPr lvl="2"/>
            <a:r>
              <a:rPr lang="en-GB" sz="2400" dirty="0" smtClean="0">
                <a:sym typeface="Wingdings" panose="05000000000000000000" pitchFamily="2" charset="2"/>
              </a:rPr>
              <a:t>Check the normality test in which you are interested: you can check all of them.</a:t>
            </a:r>
          </a:p>
          <a:p>
            <a:pPr lvl="2"/>
            <a:r>
              <a:rPr lang="en-GB" sz="2400" dirty="0" smtClean="0">
                <a:sym typeface="Wingdings" panose="05000000000000000000" pitchFamily="2" charset="2"/>
              </a:rPr>
              <a:t>If you have labels, do not forget to check in « Sample Labels », in that case you should include your label in your selection in « Data ».</a:t>
            </a:r>
          </a:p>
          <a:p>
            <a:pPr lvl="2"/>
            <a:endParaRPr lang="en-GB" sz="2400" dirty="0" smtClean="0">
              <a:sym typeface="Wingdings" panose="05000000000000000000" pitchFamily="2" charset="2"/>
            </a:endParaRPr>
          </a:p>
          <a:p>
            <a:pPr marL="342900" lvl="2">
              <a:buSzPct val="85000"/>
            </a:pPr>
            <a:r>
              <a:rPr lang="en-GB" sz="2400" dirty="0" smtClean="0">
                <a:sym typeface="Wingdings" panose="05000000000000000000" pitchFamily="2" charset="2"/>
              </a:rPr>
              <a:t>In « Missing Data » Tab:</a:t>
            </a:r>
          </a:p>
          <a:p>
            <a:pPr marL="617220" lvl="3">
              <a:buSzPct val="85000"/>
            </a:pPr>
            <a:r>
              <a:rPr lang="en-GB" sz="2400" dirty="0" smtClean="0">
                <a:sym typeface="Wingdings" panose="05000000000000000000" pitchFamily="2" charset="2"/>
              </a:rPr>
              <a:t>Depending on your data you can choose the method if there is missing data</a:t>
            </a:r>
          </a:p>
          <a:p>
            <a:pPr marL="617220" lvl="3">
              <a:buSzPct val="85000"/>
            </a:pPr>
            <a:endParaRPr lang="en-GB" sz="2400" dirty="0" smtClean="0">
              <a:sym typeface="Wingdings" panose="05000000000000000000" pitchFamily="2" charset="2"/>
            </a:endParaRPr>
          </a:p>
          <a:p>
            <a:pPr marL="285750" lvl="2">
              <a:buSzPct val="85000"/>
            </a:pPr>
            <a:r>
              <a:rPr lang="en-GB" sz="2400" dirty="0" smtClean="0">
                <a:sym typeface="Wingdings" panose="05000000000000000000" pitchFamily="2" charset="2"/>
              </a:rPr>
              <a:t>In « Outputs » Tab:</a:t>
            </a:r>
          </a:p>
          <a:p>
            <a:pPr marL="560070" lvl="3">
              <a:buSzPct val="85000"/>
            </a:pPr>
            <a:r>
              <a:rPr lang="en-GB" sz="2400" dirty="0" smtClean="0">
                <a:sym typeface="Wingdings" panose="05000000000000000000" pitchFamily="2" charset="2"/>
              </a:rPr>
              <a:t>As you can see you can have also the Descriptive Statistics.</a:t>
            </a:r>
          </a:p>
          <a:p>
            <a:pPr marL="548640" lvl="2" indent="0">
              <a:buNone/>
            </a:pPr>
            <a:endParaRPr lang="en-GB" dirty="0" smtClean="0">
              <a:sym typeface="Wingdings" panose="05000000000000000000" pitchFamily="2" charset="2"/>
            </a:endParaRPr>
          </a:p>
          <a:p>
            <a:pPr marL="285750" lvl="2">
              <a:buSzPct val="85000"/>
            </a:pPr>
            <a:r>
              <a:rPr lang="en-GB" sz="2400" dirty="0" smtClean="0">
                <a:sym typeface="Wingdings" panose="05000000000000000000" pitchFamily="2" charset="2"/>
              </a:rPr>
              <a:t>In « Charts » Tab:</a:t>
            </a:r>
          </a:p>
          <a:p>
            <a:pPr marL="560070" lvl="3">
              <a:buSzPct val="85000"/>
            </a:pPr>
            <a:r>
              <a:rPr lang="en-GB" sz="2400" dirty="0" smtClean="0">
                <a:sym typeface="Wingdings" panose="05000000000000000000" pitchFamily="2" charset="2"/>
              </a:rPr>
              <a:t>You can select the kind of chart you want..</a:t>
            </a:r>
          </a:p>
          <a:p>
            <a:pPr marL="560070" lvl="3">
              <a:buSzPct val="85000"/>
            </a:pPr>
            <a:endParaRPr lang="en-GB" sz="2400" dirty="0" smtClean="0">
              <a:sym typeface="Wingdings" panose="05000000000000000000" pitchFamily="2" charset="2"/>
            </a:endParaRPr>
          </a:p>
          <a:p>
            <a:pPr marL="560070" lvl="3">
              <a:buSzPct val="85000"/>
            </a:pPr>
            <a:endParaRPr lang="en-GB" dirty="0" smtClean="0">
              <a:sym typeface="Wingdings" panose="05000000000000000000" pitchFamily="2" charset="2"/>
            </a:endParaRPr>
          </a:p>
          <a:p>
            <a:r>
              <a:rPr lang="en-GB" dirty="0" smtClean="0">
                <a:sym typeface="Wingdings" panose="05000000000000000000" pitchFamily="2" charset="2"/>
              </a:rPr>
              <a:t>Then you click on OK and the Normality tests will appear</a:t>
            </a:r>
            <a:r>
              <a:rPr lang="fr-FR" dirty="0" smtClean="0">
                <a:sym typeface="Wingdings" panose="05000000000000000000" pitchFamily="2" charset="2"/>
              </a:rPr>
              <a:t>.</a:t>
            </a:r>
            <a:endParaRPr lang="fr-FR" dirty="0">
              <a:sym typeface="Wingdings" panose="05000000000000000000" pitchFamily="2" charset="2"/>
            </a:endParaRPr>
          </a:p>
          <a:p>
            <a:pPr marL="0" indent="0">
              <a:buNone/>
            </a:pPr>
            <a:endParaRPr lang="en-GB"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69</a:t>
            </a:fld>
            <a:endParaRPr lang="fr-FR"/>
          </a:p>
        </p:txBody>
      </p:sp>
    </p:spTree>
    <p:extLst>
      <p:ext uri="{BB962C8B-B14F-4D97-AF65-F5344CB8AC3E}">
        <p14:creationId xmlns:p14="http://schemas.microsoft.com/office/powerpoint/2010/main" val="658544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2/2</a:t>
            </a:r>
            <a:endParaRPr lang="fr-FR" dirty="0"/>
          </a:p>
        </p:txBody>
      </p:sp>
      <p:sp>
        <p:nvSpPr>
          <p:cNvPr id="3" name="Espace réservé du contenu 2"/>
          <p:cNvSpPr>
            <a:spLocks noGrp="1"/>
          </p:cNvSpPr>
          <p:nvPr>
            <p:ph idx="1"/>
          </p:nvPr>
        </p:nvSpPr>
        <p:spPr/>
        <p:txBody>
          <a:bodyPr>
            <a:normAutofit fontScale="55000" lnSpcReduction="20000"/>
          </a:bodyPr>
          <a:lstStyle/>
          <a:p>
            <a:r>
              <a:rPr lang="en-GB" u="sng" dirty="0" smtClean="0"/>
              <a:t>What are Statistics?</a:t>
            </a:r>
          </a:p>
          <a:p>
            <a:r>
              <a:rPr lang="en-GB" dirty="0" smtClean="0"/>
              <a:t>Statistics are very important because it is the science that deals with the collection, classification, analysis, and interpretation of numerical facts or data, and that, by use of mathematical theories of probabilities, imposes order and regularity on aggregates of more or less disparate elements.</a:t>
            </a:r>
          </a:p>
          <a:p>
            <a:endParaRPr lang="en-GB" dirty="0" smtClean="0"/>
          </a:p>
          <a:p>
            <a:r>
              <a:rPr lang="en-GB" dirty="0" smtClean="0"/>
              <a:t>Econometrics are also important because thanks to some regressions and some models you can do some predictions</a:t>
            </a:r>
          </a:p>
          <a:p>
            <a:endParaRPr lang="en-GB" dirty="0" smtClean="0"/>
          </a:p>
          <a:p>
            <a:r>
              <a:rPr lang="en-GB" dirty="0" smtClean="0"/>
              <a:t>Statistics </a:t>
            </a:r>
            <a:r>
              <a:rPr lang="en-GB" dirty="0" smtClean="0"/>
              <a:t>have the </a:t>
            </a:r>
            <a:r>
              <a:rPr lang="en-GB" dirty="0" smtClean="0"/>
              <a:t>objective to give you an understanding of what your data means and how your hypothesis are true or not.</a:t>
            </a:r>
          </a:p>
          <a:p>
            <a:endParaRPr lang="en-GB" dirty="0" smtClean="0"/>
          </a:p>
          <a:p>
            <a:r>
              <a:rPr lang="en-GB" dirty="0" smtClean="0"/>
              <a:t>In the other hand econometrics are used to do the expectation.</a:t>
            </a:r>
          </a:p>
          <a:p>
            <a:pPr marL="0" indent="0">
              <a:buNone/>
            </a:pPr>
            <a:endParaRPr lang="en-GB" dirty="0" smtClean="0"/>
          </a:p>
          <a:p>
            <a:r>
              <a:rPr lang="en-GB" dirty="0" smtClean="0"/>
              <a:t>To do so, we will divide this course in 8 topics (6 on statistics and 2 on econometrics):</a:t>
            </a:r>
          </a:p>
          <a:p>
            <a:pPr marL="457200" indent="-457200">
              <a:buFont typeface="+mj-lt"/>
              <a:buAutoNum type="arabicPeriod"/>
            </a:pPr>
            <a:r>
              <a:rPr lang="en-GB" dirty="0" smtClean="0"/>
              <a:t>Descriptive Statistics</a:t>
            </a:r>
          </a:p>
          <a:p>
            <a:pPr marL="457200" indent="-457200">
              <a:buFont typeface="+mj-lt"/>
              <a:buAutoNum type="arabicPeriod"/>
            </a:pPr>
            <a:r>
              <a:rPr lang="en-GB" dirty="0" smtClean="0"/>
              <a:t>Probabilities – Normality Distribution</a:t>
            </a:r>
          </a:p>
          <a:p>
            <a:pPr marL="457200" indent="-457200">
              <a:buFont typeface="+mj-lt"/>
              <a:buAutoNum type="arabicPeriod"/>
            </a:pPr>
            <a:r>
              <a:rPr lang="en-GB" dirty="0" smtClean="0"/>
              <a:t>Confidence Interval</a:t>
            </a:r>
          </a:p>
          <a:p>
            <a:pPr marL="457200" indent="-457200">
              <a:buFont typeface="+mj-lt"/>
              <a:buAutoNum type="arabicPeriod"/>
            </a:pPr>
            <a:r>
              <a:rPr lang="en-GB" dirty="0" smtClean="0"/>
              <a:t>Hypothesis</a:t>
            </a:r>
          </a:p>
          <a:p>
            <a:pPr marL="457200" indent="-457200">
              <a:buFont typeface="+mj-lt"/>
              <a:buAutoNum type="arabicPeriod"/>
            </a:pPr>
            <a:r>
              <a:rPr lang="en-GB" dirty="0" smtClean="0"/>
              <a:t>Statistical tests</a:t>
            </a:r>
          </a:p>
          <a:p>
            <a:pPr marL="457200" indent="-457200">
              <a:buFont typeface="+mj-lt"/>
              <a:buAutoNum type="arabicPeriod"/>
            </a:pPr>
            <a:r>
              <a:rPr lang="en-GB" dirty="0" smtClean="0"/>
              <a:t>Econometrics: Regressions</a:t>
            </a:r>
          </a:p>
          <a:p>
            <a:pPr marL="457200" indent="-457200">
              <a:buFont typeface="+mj-lt"/>
              <a:buAutoNum type="arabicPeriod"/>
            </a:pPr>
            <a:r>
              <a:rPr lang="en-GB" dirty="0" smtClean="0"/>
              <a:t>Econometrics : Time series Models</a:t>
            </a:r>
          </a:p>
          <a:p>
            <a:pPr marL="457200" indent="-457200">
              <a:buFont typeface="+mj-lt"/>
              <a:buAutoNum type="arabicPeriod"/>
            </a:pPr>
            <a:r>
              <a:rPr lang="en-GB" dirty="0" smtClean="0"/>
              <a:t>Econometrics : Non Linear Time Series Model</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7</a:t>
            </a:fld>
            <a:endParaRPr lang="fr-FR"/>
          </a:p>
        </p:txBody>
      </p:sp>
    </p:spTree>
    <p:extLst>
      <p:ext uri="{BB962C8B-B14F-4D97-AF65-F5344CB8AC3E}">
        <p14:creationId xmlns:p14="http://schemas.microsoft.com/office/powerpoint/2010/main" val="25713372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4100" y="3296045"/>
            <a:ext cx="2844936" cy="1810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275679"/>
            <a:ext cx="2844936" cy="1810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r>
              <a:rPr lang="fr-FR" dirty="0"/>
              <a:t>XL-Stat: </a:t>
            </a:r>
            <a:r>
              <a:rPr lang="fr-FR" dirty="0" err="1" smtClean="0"/>
              <a:t>Normality</a:t>
            </a:r>
            <a:r>
              <a:rPr lang="fr-FR" dirty="0" smtClean="0"/>
              <a:t> Tests (2/2)</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70</a:t>
            </a:fld>
            <a:endParaRPr lang="fr-FR"/>
          </a:p>
        </p:txBody>
      </p:sp>
      <p:pic>
        <p:nvPicPr>
          <p:cNvPr id="1536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9552" y="1844824"/>
            <a:ext cx="8229600" cy="604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Ellipse 5"/>
          <p:cNvSpPr/>
          <p:nvPr/>
        </p:nvSpPr>
        <p:spPr>
          <a:xfrm>
            <a:off x="755576" y="1916832"/>
            <a:ext cx="432048"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Connecteur droit avec flèche 7"/>
          <p:cNvCxnSpPr>
            <a:stCxn id="6" idx="4"/>
          </p:cNvCxnSpPr>
          <p:nvPr/>
        </p:nvCxnSpPr>
        <p:spPr>
          <a:xfrm>
            <a:off x="971600" y="2348880"/>
            <a:ext cx="0" cy="360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755576" y="2708920"/>
            <a:ext cx="4141647" cy="338554"/>
          </a:xfrm>
          <a:prstGeom prst="rect">
            <a:avLst/>
          </a:prstGeom>
          <a:noFill/>
          <a:ln>
            <a:solidFill>
              <a:srgbClr val="FF0000"/>
            </a:solidFill>
          </a:ln>
        </p:spPr>
        <p:txBody>
          <a:bodyPr wrap="none" rtlCol="0">
            <a:spAutoFit/>
          </a:bodyPr>
          <a:lstStyle/>
          <a:p>
            <a:r>
              <a:rPr lang="fr-FR" sz="1600" dirty="0" smtClean="0"/>
              <a:t>Click on </a:t>
            </a:r>
            <a:r>
              <a:rPr lang="fr-FR" sz="1600" dirty="0" err="1" smtClean="0"/>
              <a:t>Describing</a:t>
            </a:r>
            <a:r>
              <a:rPr lang="fr-FR" sz="1600" dirty="0" smtClean="0"/>
              <a:t> Data </a:t>
            </a:r>
            <a:r>
              <a:rPr lang="fr-FR" sz="1600" dirty="0" smtClean="0">
                <a:sym typeface="Wingdings" panose="05000000000000000000" pitchFamily="2" charset="2"/>
              </a:rPr>
              <a:t> </a:t>
            </a:r>
            <a:r>
              <a:rPr lang="fr-FR" sz="1600" dirty="0" err="1" smtClean="0">
                <a:sym typeface="Wingdings" panose="05000000000000000000" pitchFamily="2" charset="2"/>
              </a:rPr>
              <a:t>Normality</a:t>
            </a:r>
            <a:r>
              <a:rPr lang="fr-FR" sz="1600" dirty="0" smtClean="0">
                <a:sym typeface="Wingdings" panose="05000000000000000000" pitchFamily="2" charset="2"/>
              </a:rPr>
              <a:t> Tests</a:t>
            </a:r>
            <a:endParaRPr lang="en-GB" sz="1600" dirty="0"/>
          </a:p>
        </p:txBody>
      </p:sp>
      <p:sp>
        <p:nvSpPr>
          <p:cNvPr id="15" name="Ellipse 14"/>
          <p:cNvSpPr/>
          <p:nvPr/>
        </p:nvSpPr>
        <p:spPr>
          <a:xfrm>
            <a:off x="395536" y="3573016"/>
            <a:ext cx="12663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Connecteur droit avec flèche 15"/>
          <p:cNvCxnSpPr/>
          <p:nvPr/>
        </p:nvCxnSpPr>
        <p:spPr>
          <a:xfrm>
            <a:off x="1403648" y="3930471"/>
            <a:ext cx="72008" cy="158676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539552" y="5517232"/>
            <a:ext cx="2342308" cy="338554"/>
          </a:xfrm>
          <a:prstGeom prst="rect">
            <a:avLst/>
          </a:prstGeom>
          <a:noFill/>
          <a:ln>
            <a:solidFill>
              <a:srgbClr val="FF0000"/>
            </a:solidFill>
          </a:ln>
        </p:spPr>
        <p:txBody>
          <a:bodyPr wrap="none" rtlCol="0">
            <a:spAutoFit/>
          </a:bodyPr>
          <a:lstStyle/>
          <a:p>
            <a:r>
              <a:rPr lang="fr-FR" sz="1600" dirty="0" smtClean="0"/>
              <a:t>Select </a:t>
            </a:r>
            <a:r>
              <a:rPr lang="fr-FR" sz="1600" dirty="0" err="1" smtClean="0"/>
              <a:t>your</a:t>
            </a:r>
            <a:r>
              <a:rPr lang="fr-FR" sz="1600" dirty="0" smtClean="0"/>
              <a:t> type of data</a:t>
            </a:r>
            <a:endParaRPr lang="en-GB" sz="1600" dirty="0"/>
          </a:p>
        </p:txBody>
      </p:sp>
      <p:sp>
        <p:nvSpPr>
          <p:cNvPr id="19" name="Ellipse 18"/>
          <p:cNvSpPr/>
          <p:nvPr/>
        </p:nvSpPr>
        <p:spPr>
          <a:xfrm>
            <a:off x="1648594" y="3645024"/>
            <a:ext cx="46402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Connecteur droit avec flèche 19"/>
          <p:cNvCxnSpPr>
            <a:endCxn id="22" idx="1"/>
          </p:cNvCxnSpPr>
          <p:nvPr/>
        </p:nvCxnSpPr>
        <p:spPr>
          <a:xfrm flipV="1">
            <a:off x="2123728" y="3759495"/>
            <a:ext cx="1116744" cy="10155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3240472" y="3467107"/>
            <a:ext cx="1872208" cy="584775"/>
          </a:xfrm>
          <a:prstGeom prst="rect">
            <a:avLst/>
          </a:prstGeom>
          <a:noFill/>
          <a:ln>
            <a:solidFill>
              <a:srgbClr val="FF0000"/>
            </a:solidFill>
          </a:ln>
        </p:spPr>
        <p:txBody>
          <a:bodyPr wrap="square" rtlCol="0">
            <a:spAutoFit/>
          </a:bodyPr>
          <a:lstStyle/>
          <a:p>
            <a:r>
              <a:rPr lang="fr-FR" sz="1600" dirty="0" smtClean="0"/>
              <a:t>Select the location of </a:t>
            </a:r>
            <a:r>
              <a:rPr lang="fr-FR" sz="1600" dirty="0" err="1" smtClean="0"/>
              <a:t>your</a:t>
            </a:r>
            <a:r>
              <a:rPr lang="fr-FR" sz="1600" dirty="0" smtClean="0"/>
              <a:t> </a:t>
            </a:r>
            <a:r>
              <a:rPr lang="fr-FR" sz="1600" dirty="0" err="1" smtClean="0"/>
              <a:t>results</a:t>
            </a:r>
            <a:endParaRPr lang="en-GB" sz="1600" dirty="0"/>
          </a:p>
        </p:txBody>
      </p:sp>
      <p:sp>
        <p:nvSpPr>
          <p:cNvPr id="23" name="Ellipse 22"/>
          <p:cNvSpPr/>
          <p:nvPr/>
        </p:nvSpPr>
        <p:spPr>
          <a:xfrm>
            <a:off x="5148064" y="4094615"/>
            <a:ext cx="792088" cy="7745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 name="Connecteur droit avec flèche 23"/>
          <p:cNvCxnSpPr/>
          <p:nvPr/>
        </p:nvCxnSpPr>
        <p:spPr>
          <a:xfrm flipH="1">
            <a:off x="4897223" y="4869160"/>
            <a:ext cx="564171" cy="98662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3563888" y="5855786"/>
            <a:ext cx="1872208" cy="584775"/>
          </a:xfrm>
          <a:prstGeom prst="rect">
            <a:avLst/>
          </a:prstGeom>
          <a:noFill/>
          <a:ln>
            <a:solidFill>
              <a:srgbClr val="FF0000"/>
            </a:solidFill>
          </a:ln>
        </p:spPr>
        <p:txBody>
          <a:bodyPr wrap="square" rtlCol="0">
            <a:spAutoFit/>
          </a:bodyPr>
          <a:lstStyle/>
          <a:p>
            <a:r>
              <a:rPr lang="fr-FR" sz="1600" dirty="0" smtClean="0"/>
              <a:t>Select the </a:t>
            </a:r>
            <a:r>
              <a:rPr lang="fr-FR" sz="1600" dirty="0" err="1" smtClean="0"/>
              <a:t>Normality</a:t>
            </a:r>
            <a:r>
              <a:rPr lang="fr-FR" sz="1600" dirty="0" smtClean="0"/>
              <a:t> tests</a:t>
            </a:r>
            <a:endParaRPr lang="en-GB" sz="1600" dirty="0"/>
          </a:p>
        </p:txBody>
      </p:sp>
    </p:spTree>
    <p:extLst>
      <p:ext uri="{BB962C8B-B14F-4D97-AF65-F5344CB8AC3E}">
        <p14:creationId xmlns:p14="http://schemas.microsoft.com/office/powerpoint/2010/main" val="24529153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CONfidence</a:t>
            </a:r>
            <a:r>
              <a:rPr lang="fr-FR" dirty="0" smtClean="0"/>
              <a:t> </a:t>
            </a:r>
            <a:r>
              <a:rPr lang="fr-FR" dirty="0" err="1" smtClean="0"/>
              <a:t>Interval</a:t>
            </a:r>
            <a:endParaRPr lang="fr-FR" dirty="0"/>
          </a:p>
        </p:txBody>
      </p:sp>
      <p:sp>
        <p:nvSpPr>
          <p:cNvPr id="5" name="Espace réservé du texte 4"/>
          <p:cNvSpPr>
            <a:spLocks noGrp="1"/>
          </p:cNvSpPr>
          <p:nvPr>
            <p:ph type="body" idx="1"/>
          </p:nvPr>
        </p:nvSpPr>
        <p:spPr/>
        <p:txBody>
          <a:bodyPr/>
          <a:lstStyle/>
          <a:p>
            <a:r>
              <a:rPr lang="fr-FR" dirty="0" err="1" smtClean="0"/>
              <a:t>Chapter</a:t>
            </a:r>
            <a:r>
              <a:rPr lang="fr-FR" dirty="0" smtClean="0"/>
              <a:t> 3</a:t>
            </a:r>
            <a:endParaRPr lang="fr-FR" dirty="0"/>
          </a:p>
        </p:txBody>
      </p:sp>
      <p:sp>
        <p:nvSpPr>
          <p:cNvPr id="2" name="Espace réservé du numéro de diapositive 1"/>
          <p:cNvSpPr>
            <a:spLocks noGrp="1"/>
          </p:cNvSpPr>
          <p:nvPr>
            <p:ph type="sldNum" sz="quarter" idx="12"/>
          </p:nvPr>
        </p:nvSpPr>
        <p:spPr/>
        <p:txBody>
          <a:bodyPr/>
          <a:lstStyle/>
          <a:p>
            <a:fld id="{FA7CCF91-222A-460F-9820-BF6DA2D552DD}" type="slidenum">
              <a:rPr lang="fr-FR" smtClean="0"/>
              <a:t>71</a:t>
            </a:fld>
            <a:endParaRPr lang="fr-FR"/>
          </a:p>
        </p:txBody>
      </p:sp>
    </p:spTree>
    <p:extLst>
      <p:ext uri="{BB962C8B-B14F-4D97-AF65-F5344CB8AC3E}">
        <p14:creationId xmlns:p14="http://schemas.microsoft.com/office/powerpoint/2010/main" val="5336344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Introduction</a:t>
            </a:r>
            <a:endParaRPr lang="fr-FR" dirty="0"/>
          </a:p>
        </p:txBody>
      </p:sp>
      <p:sp>
        <p:nvSpPr>
          <p:cNvPr id="5" name="Espace réservé du contenu 4"/>
          <p:cNvSpPr>
            <a:spLocks noGrp="1"/>
          </p:cNvSpPr>
          <p:nvPr>
            <p:ph idx="1"/>
          </p:nvPr>
        </p:nvSpPr>
        <p:spPr/>
        <p:txBody>
          <a:bodyPr>
            <a:normAutofit fontScale="92500" lnSpcReduction="10000"/>
          </a:bodyPr>
          <a:lstStyle/>
          <a:p>
            <a:r>
              <a:rPr lang="en-GB" sz="2200" dirty="0" smtClean="0"/>
              <a:t>Confidence Interval gives an estimated range of values which is likely to include an unknown population parameter, the estimated range being calculated from a given set of sample data..</a:t>
            </a:r>
          </a:p>
          <a:p>
            <a:endParaRPr lang="en-GB" sz="2200" dirty="0" smtClean="0"/>
          </a:p>
          <a:p>
            <a:r>
              <a:rPr lang="fr-FR" sz="2200" dirty="0" smtClean="0"/>
              <a:t>In </a:t>
            </a:r>
            <a:r>
              <a:rPr lang="en-GB" sz="2200" dirty="0" smtClean="0"/>
              <a:t>other words, Confidence interval are two extremes of measurement within which 95% of observation would lie.</a:t>
            </a:r>
          </a:p>
          <a:p>
            <a:endParaRPr lang="en-GB" sz="2200" dirty="0" smtClean="0"/>
          </a:p>
          <a:p>
            <a:r>
              <a:rPr lang="en-GB" sz="2200" dirty="0" smtClean="0"/>
              <a:t>Usually, you take 99%, 95% or 90% confidence interval.</a:t>
            </a:r>
          </a:p>
          <a:p>
            <a:endParaRPr lang="en-GB" sz="2200" dirty="0" smtClean="0"/>
          </a:p>
          <a:p>
            <a:r>
              <a:rPr lang="en-GB" sz="2200" dirty="0" smtClean="0"/>
              <a:t>Example: You are studying the evolution of the sales in the pharmaceutical sector in the world. It would be not very easy to get all the information company by company. So, you will take a sample of 50 companies and you will do an estimation. You are not sure that your estimation is 100% true so you are sure at 95% that your estimation is true: this is the confidence interval</a:t>
            </a:r>
            <a:r>
              <a:rPr lang="fr-FR" sz="2200" dirty="0" smtClean="0"/>
              <a:t>.</a:t>
            </a:r>
            <a:endParaRPr lang="fr-FR" sz="2200" dirty="0"/>
          </a:p>
          <a:p>
            <a:endParaRPr lang="fr-FR" dirty="0" smtClean="0"/>
          </a:p>
          <a:p>
            <a:endParaRPr lang="fr-FR" dirty="0" smtClean="0"/>
          </a:p>
          <a:p>
            <a:endParaRPr lang="fr-FR" dirty="0"/>
          </a:p>
          <a:p>
            <a:endParaRPr lang="fr-FR" dirty="0"/>
          </a:p>
        </p:txBody>
      </p:sp>
      <p:sp>
        <p:nvSpPr>
          <p:cNvPr id="2" name="Espace réservé du numéro de diapositive 1"/>
          <p:cNvSpPr>
            <a:spLocks noGrp="1"/>
          </p:cNvSpPr>
          <p:nvPr>
            <p:ph type="sldNum" sz="quarter" idx="12"/>
          </p:nvPr>
        </p:nvSpPr>
        <p:spPr/>
        <p:txBody>
          <a:bodyPr/>
          <a:lstStyle/>
          <a:p>
            <a:fld id="{FA7CCF91-222A-460F-9820-BF6DA2D552DD}" type="slidenum">
              <a:rPr lang="fr-FR" smtClean="0"/>
              <a:t>72</a:t>
            </a:fld>
            <a:endParaRPr lang="fr-FR"/>
          </a:p>
        </p:txBody>
      </p:sp>
    </p:spTree>
    <p:extLst>
      <p:ext uri="{BB962C8B-B14F-4D97-AF65-F5344CB8AC3E}">
        <p14:creationId xmlns:p14="http://schemas.microsoft.com/office/powerpoint/2010/main" val="40119153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smtClean="0"/>
              <a:t>Error</a:t>
            </a:r>
            <a:r>
              <a:rPr lang="fr-FR" dirty="0" smtClean="0"/>
              <a:t> </a:t>
            </a:r>
            <a:r>
              <a:rPr lang="fr-FR" dirty="0" err="1" smtClean="0"/>
              <a:t>Risk</a:t>
            </a:r>
            <a:endParaRPr lang="fr-FR" dirty="0"/>
          </a:p>
        </p:txBody>
      </p:sp>
      <p:sp>
        <p:nvSpPr>
          <p:cNvPr id="5" name="Espace réservé du contenu 4"/>
          <p:cNvSpPr>
            <a:spLocks noGrp="1"/>
          </p:cNvSpPr>
          <p:nvPr>
            <p:ph idx="1"/>
          </p:nvPr>
        </p:nvSpPr>
        <p:spPr/>
        <p:txBody>
          <a:bodyPr>
            <a:normAutofit fontScale="92500" lnSpcReduction="20000"/>
          </a:bodyPr>
          <a:lstStyle/>
          <a:p>
            <a:r>
              <a:rPr lang="en-GB" dirty="0" smtClean="0"/>
              <a:t>With the notion of Confidence Interval another notion appears: it is the risk error </a:t>
            </a:r>
            <a:r>
              <a:rPr lang="el-GR" dirty="0" smtClean="0"/>
              <a:t>α</a:t>
            </a:r>
            <a:r>
              <a:rPr lang="fr-FR" dirty="0" smtClean="0"/>
              <a:t>.</a:t>
            </a:r>
          </a:p>
          <a:p>
            <a:pPr marL="0" indent="0">
              <a:buNone/>
            </a:pPr>
            <a:endParaRPr lang="fr-FR" dirty="0" smtClean="0"/>
          </a:p>
          <a:p>
            <a:r>
              <a:rPr lang="en-GB" dirty="0" smtClean="0"/>
              <a:t>This risk error is the risk in which the estimation can be very different of our sample/ data</a:t>
            </a:r>
            <a:r>
              <a:rPr lang="fr-FR" dirty="0" smtClean="0"/>
              <a:t>.</a:t>
            </a:r>
            <a:endParaRPr lang="fr-FR" dirty="0"/>
          </a:p>
          <a:p>
            <a:endParaRPr lang="fr-FR" dirty="0"/>
          </a:p>
          <a:p>
            <a:r>
              <a:rPr lang="en-GB" dirty="0" smtClean="0"/>
              <a:t>In statistics the risk error is often 1%, 5% or 10%</a:t>
            </a:r>
          </a:p>
          <a:p>
            <a:r>
              <a:rPr lang="en-GB" dirty="0" smtClean="0"/>
              <a:t>Usually, we used </a:t>
            </a:r>
            <a:r>
              <a:rPr lang="el-GR" dirty="0" smtClean="0"/>
              <a:t>α</a:t>
            </a:r>
            <a:r>
              <a:rPr lang="fr-FR" dirty="0" smtClean="0"/>
              <a:t> = 5%</a:t>
            </a:r>
          </a:p>
          <a:p>
            <a:endParaRPr lang="fr-FR" dirty="0"/>
          </a:p>
          <a:p>
            <a:r>
              <a:rPr lang="en-GB" b="1" u="sng" dirty="0" smtClean="0"/>
              <a:t>Important:</a:t>
            </a:r>
            <a:r>
              <a:rPr lang="en-GB" dirty="0" smtClean="0"/>
              <a:t> A Type I error occurs when a significance test results in the rejection of a true null hypothesis.</a:t>
            </a:r>
          </a:p>
          <a:p>
            <a:pPr marL="0" indent="0" algn="ctr">
              <a:buNone/>
            </a:pPr>
            <a:r>
              <a:rPr lang="fr-FR" u="sng" dirty="0" smtClean="0"/>
              <a:t>The </a:t>
            </a:r>
            <a:r>
              <a:rPr lang="fr-FR" u="sng" dirty="0" err="1" smtClean="0"/>
              <a:t>lower</a:t>
            </a:r>
            <a:r>
              <a:rPr lang="fr-FR" u="sng" dirty="0" smtClean="0"/>
              <a:t> the </a:t>
            </a:r>
            <a:r>
              <a:rPr lang="el-GR" u="sng" dirty="0" smtClean="0"/>
              <a:t>α</a:t>
            </a:r>
            <a:r>
              <a:rPr lang="fr-FR" u="sng" dirty="0" smtClean="0"/>
              <a:t> </a:t>
            </a:r>
            <a:r>
              <a:rPr lang="fr-FR" u="sng" dirty="0" err="1" smtClean="0"/>
              <a:t>level</a:t>
            </a:r>
            <a:r>
              <a:rPr lang="fr-FR" u="sng" dirty="0" smtClean="0"/>
              <a:t> the </a:t>
            </a:r>
            <a:r>
              <a:rPr lang="fr-FR" u="sng" dirty="0" err="1" smtClean="0"/>
              <a:t>lower</a:t>
            </a:r>
            <a:r>
              <a:rPr lang="fr-FR" u="sng" dirty="0" smtClean="0"/>
              <a:t> the Type I </a:t>
            </a:r>
            <a:r>
              <a:rPr lang="fr-FR" u="sng" dirty="0" err="1" smtClean="0"/>
              <a:t>error</a:t>
            </a:r>
            <a:r>
              <a:rPr lang="fr-FR" u="sng" dirty="0" smtClean="0"/>
              <a:t> rate.</a:t>
            </a:r>
          </a:p>
          <a:p>
            <a:pPr marL="0" indent="0" algn="ctr">
              <a:buNone/>
            </a:pPr>
            <a:endParaRPr lang="fr-FR" u="sng" dirty="0" smtClean="0"/>
          </a:p>
          <a:p>
            <a:pPr marL="0" indent="0">
              <a:buNone/>
            </a:pPr>
            <a:r>
              <a:rPr lang="el-GR" dirty="0"/>
              <a:t>α </a:t>
            </a:r>
            <a:r>
              <a:rPr lang="en-GB" dirty="0" smtClean="0"/>
              <a:t>is the probability of a Type I error given that the null hypothesis is true.</a:t>
            </a:r>
            <a:endParaRPr lang="en-GB" dirty="0"/>
          </a:p>
        </p:txBody>
      </p:sp>
      <p:sp>
        <p:nvSpPr>
          <p:cNvPr id="2" name="Espace réservé du numéro de diapositive 1"/>
          <p:cNvSpPr>
            <a:spLocks noGrp="1"/>
          </p:cNvSpPr>
          <p:nvPr>
            <p:ph type="sldNum" sz="quarter" idx="12"/>
          </p:nvPr>
        </p:nvSpPr>
        <p:spPr/>
        <p:txBody>
          <a:bodyPr/>
          <a:lstStyle/>
          <a:p>
            <a:fld id="{FA7CCF91-222A-460F-9820-BF6DA2D552DD}" type="slidenum">
              <a:rPr lang="fr-FR" smtClean="0"/>
              <a:t>73</a:t>
            </a:fld>
            <a:endParaRPr lang="fr-FR"/>
          </a:p>
        </p:txBody>
      </p:sp>
    </p:spTree>
    <p:extLst>
      <p:ext uri="{BB962C8B-B14F-4D97-AF65-F5344CB8AC3E}">
        <p14:creationId xmlns:p14="http://schemas.microsoft.com/office/powerpoint/2010/main" val="77168934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Confidence </a:t>
            </a:r>
            <a:r>
              <a:rPr lang="fr-FR" dirty="0" err="1" smtClean="0"/>
              <a:t>Interval</a:t>
            </a:r>
            <a:endParaRPr lang="en-GB" dirty="0"/>
          </a:p>
        </p:txBody>
      </p:sp>
      <p:sp>
        <p:nvSpPr>
          <p:cNvPr id="3" name="Espace réservé du contenu 2"/>
          <p:cNvSpPr>
            <a:spLocks noGrp="1"/>
          </p:cNvSpPr>
          <p:nvPr>
            <p:ph idx="1"/>
          </p:nvPr>
        </p:nvSpPr>
        <p:spPr>
          <a:xfrm>
            <a:off x="457200" y="1600200"/>
            <a:ext cx="4843289" cy="4876800"/>
          </a:xfrm>
        </p:spPr>
        <p:txBody>
          <a:bodyPr>
            <a:normAutofit fontScale="77500" lnSpcReduction="20000"/>
          </a:bodyPr>
          <a:lstStyle/>
          <a:p>
            <a:r>
              <a:rPr lang="en-GB" dirty="0" smtClean="0"/>
              <a:t>When you will have estimated the sample, we calculate the parameter </a:t>
            </a:r>
            <a:r>
              <a:rPr lang="en-GB" dirty="0" err="1" smtClean="0"/>
              <a:t>i</a:t>
            </a:r>
            <a:r>
              <a:rPr lang="en-GB" dirty="0" smtClean="0"/>
              <a:t> or the margin error associated to the parameter: [parameter – </a:t>
            </a:r>
            <a:r>
              <a:rPr lang="en-GB" dirty="0" err="1" smtClean="0"/>
              <a:t>i</a:t>
            </a:r>
            <a:r>
              <a:rPr lang="en-GB" dirty="0" smtClean="0"/>
              <a:t> ; parameter +</a:t>
            </a:r>
            <a:r>
              <a:rPr lang="en-GB" dirty="0" err="1" smtClean="0"/>
              <a:t>i</a:t>
            </a:r>
            <a:r>
              <a:rPr lang="en-GB" dirty="0" smtClean="0"/>
              <a:t>]</a:t>
            </a:r>
          </a:p>
          <a:p>
            <a:endParaRPr lang="en-GB" dirty="0" smtClean="0"/>
          </a:p>
          <a:p>
            <a:r>
              <a:rPr lang="en-GB" dirty="0" smtClean="0"/>
              <a:t>The true value of the parameter will be in the confidence interval with a risk </a:t>
            </a:r>
            <a:r>
              <a:rPr lang="en-GB" b="1" dirty="0" smtClean="0">
                <a:solidFill>
                  <a:srgbClr val="FF0000"/>
                </a:solidFill>
                <a:sym typeface="Symbol"/>
              </a:rPr>
              <a:t>.</a:t>
            </a:r>
          </a:p>
          <a:p>
            <a:endParaRPr lang="en-GB" b="1" dirty="0" smtClean="0">
              <a:solidFill>
                <a:srgbClr val="FF0000"/>
              </a:solidFill>
              <a:sym typeface="Symbol"/>
            </a:endParaRPr>
          </a:p>
          <a:p>
            <a:r>
              <a:rPr lang="en-GB" b="1" dirty="0" smtClean="0">
                <a:sym typeface="Symbol"/>
              </a:rPr>
              <a:t> can be 1%, 5% or 10%</a:t>
            </a:r>
          </a:p>
          <a:p>
            <a:r>
              <a:rPr lang="en-GB" b="1" dirty="0" smtClean="0">
                <a:sym typeface="Symbol"/>
              </a:rPr>
              <a:t>There is (1-  )% of chance that the true value of the parameter belongs to the interval </a:t>
            </a:r>
            <a:endParaRPr lang="en-GB" dirty="0" smtClean="0"/>
          </a:p>
          <a:p>
            <a:pPr lvl="1"/>
            <a:endParaRPr lang="en-GB" dirty="0" smtClean="0"/>
          </a:p>
          <a:p>
            <a:r>
              <a:rPr lang="en-GB" dirty="0" smtClean="0"/>
              <a:t>parameter: [parameter – </a:t>
            </a:r>
            <a:r>
              <a:rPr lang="en-GB" dirty="0" err="1" smtClean="0"/>
              <a:t>i</a:t>
            </a:r>
            <a:r>
              <a:rPr lang="en-GB" dirty="0" smtClean="0"/>
              <a:t> ; parameter +</a:t>
            </a:r>
            <a:r>
              <a:rPr lang="en-GB" dirty="0" err="1" smtClean="0"/>
              <a:t>i</a:t>
            </a:r>
            <a:r>
              <a:rPr lang="en-GB" dirty="0" smtClean="0"/>
              <a:t>]</a:t>
            </a:r>
          </a:p>
          <a:p>
            <a:endParaRPr lang="en-GB" dirty="0" smtClean="0"/>
          </a:p>
          <a:p>
            <a:r>
              <a:rPr lang="en-GB" dirty="0" smtClean="0"/>
              <a:t>The calculation of the parameter </a:t>
            </a:r>
            <a:r>
              <a:rPr lang="en-GB" dirty="0" err="1" smtClean="0"/>
              <a:t>i</a:t>
            </a:r>
            <a:r>
              <a:rPr lang="en-GB" dirty="0" smtClean="0"/>
              <a:t> will be different if it is for the case of a mean or for the case of a proportion.</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74</a:t>
            </a:fld>
            <a:endParaRPr lang="fr-FR"/>
          </a:p>
        </p:txBody>
      </p:sp>
      <p:grpSp>
        <p:nvGrpSpPr>
          <p:cNvPr id="5" name="Groupe 4"/>
          <p:cNvGrpSpPr/>
          <p:nvPr/>
        </p:nvGrpSpPr>
        <p:grpSpPr>
          <a:xfrm>
            <a:off x="5367435" y="2567878"/>
            <a:ext cx="3776565" cy="2693789"/>
            <a:chOff x="4212437" y="1412776"/>
            <a:chExt cx="4828816" cy="2693789"/>
          </a:xfrm>
        </p:grpSpPr>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2920" y="1412776"/>
              <a:ext cx="4618213" cy="2693789"/>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6"/>
            <p:cNvSpPr txBox="1"/>
            <p:nvPr/>
          </p:nvSpPr>
          <p:spPr>
            <a:xfrm>
              <a:off x="5773370" y="3797099"/>
              <a:ext cx="1135814" cy="276999"/>
            </a:xfrm>
            <a:prstGeom prst="rect">
              <a:avLst/>
            </a:prstGeom>
            <a:noFill/>
          </p:spPr>
          <p:txBody>
            <a:bodyPr wrap="square" rtlCol="0">
              <a:spAutoFit/>
            </a:bodyPr>
            <a:lstStyle/>
            <a:p>
              <a:r>
                <a:rPr lang="fr-FR" baseline="-25000" dirty="0" err="1" smtClean="0"/>
                <a:t>parameter</a:t>
              </a:r>
              <a:endParaRPr lang="fr-FR" baseline="-25000" dirty="0"/>
            </a:p>
          </p:txBody>
        </p:sp>
        <p:cxnSp>
          <p:nvCxnSpPr>
            <p:cNvPr id="8" name="Connecteur droit avec flèche 7"/>
            <p:cNvCxnSpPr/>
            <p:nvPr/>
          </p:nvCxnSpPr>
          <p:spPr bwMode="auto">
            <a:xfrm>
              <a:off x="5925176" y="3604374"/>
              <a:ext cx="612000" cy="0"/>
            </a:xfrm>
            <a:prstGeom prst="straightConnector1">
              <a:avLst/>
            </a:prstGeom>
            <a:solidFill>
              <a:schemeClr val="accent1"/>
            </a:solidFill>
            <a:ln w="15875" cap="flat" cmpd="sng" algn="ctr">
              <a:solidFill>
                <a:schemeClr val="tx1"/>
              </a:solidFill>
              <a:prstDash val="solid"/>
              <a:miter lim="800000"/>
              <a:headEnd type="arrow"/>
              <a:tailEnd type="arrow"/>
            </a:ln>
            <a:effectLst/>
          </p:spPr>
        </p:cxnSp>
        <p:cxnSp>
          <p:nvCxnSpPr>
            <p:cNvPr id="9" name="Connecteur droit avec flèche 8"/>
            <p:cNvCxnSpPr/>
            <p:nvPr/>
          </p:nvCxnSpPr>
          <p:spPr bwMode="auto">
            <a:xfrm>
              <a:off x="6501240" y="3645024"/>
              <a:ext cx="612000" cy="0"/>
            </a:xfrm>
            <a:prstGeom prst="straightConnector1">
              <a:avLst/>
            </a:prstGeom>
            <a:solidFill>
              <a:schemeClr val="accent1"/>
            </a:solidFill>
            <a:ln w="15875" cap="flat" cmpd="sng" algn="ctr">
              <a:solidFill>
                <a:schemeClr val="tx1"/>
              </a:solidFill>
              <a:prstDash val="solid"/>
              <a:miter lim="800000"/>
              <a:headEnd type="arrow"/>
              <a:tailEnd type="arrow"/>
            </a:ln>
            <a:effectLst/>
          </p:spPr>
        </p:cxnSp>
        <p:sp>
          <p:nvSpPr>
            <p:cNvPr id="10" name="ZoneTexte 9"/>
            <p:cNvSpPr txBox="1"/>
            <p:nvPr/>
          </p:nvSpPr>
          <p:spPr>
            <a:xfrm>
              <a:off x="6761606" y="3341602"/>
              <a:ext cx="216024" cy="369332"/>
            </a:xfrm>
            <a:prstGeom prst="rect">
              <a:avLst/>
            </a:prstGeom>
            <a:noFill/>
          </p:spPr>
          <p:txBody>
            <a:bodyPr wrap="square" rtlCol="0">
              <a:spAutoFit/>
            </a:bodyPr>
            <a:lstStyle/>
            <a:p>
              <a:r>
                <a:rPr lang="fr-FR" dirty="0" smtClean="0"/>
                <a:t>i</a:t>
              </a:r>
              <a:endParaRPr lang="fr-FR" baseline="-25000" dirty="0"/>
            </a:p>
          </p:txBody>
        </p:sp>
        <p:sp>
          <p:nvSpPr>
            <p:cNvPr id="11" name="ZoneTexte 10"/>
            <p:cNvSpPr txBox="1"/>
            <p:nvPr/>
          </p:nvSpPr>
          <p:spPr>
            <a:xfrm>
              <a:off x="4212437" y="3604374"/>
              <a:ext cx="2122171" cy="369332"/>
            </a:xfrm>
            <a:prstGeom prst="rect">
              <a:avLst/>
            </a:prstGeom>
            <a:noFill/>
          </p:spPr>
          <p:txBody>
            <a:bodyPr wrap="square" rtlCol="0">
              <a:spAutoFit/>
            </a:bodyPr>
            <a:lstStyle/>
            <a:p>
              <a:r>
                <a:rPr lang="fr-FR" dirty="0" err="1" smtClean="0"/>
                <a:t>parameter</a:t>
              </a:r>
              <a:r>
                <a:rPr lang="fr-FR" dirty="0" smtClean="0"/>
                <a:t>- i</a:t>
              </a:r>
              <a:endParaRPr lang="fr-FR" dirty="0"/>
            </a:p>
          </p:txBody>
        </p:sp>
        <p:sp>
          <p:nvSpPr>
            <p:cNvPr id="12" name="ZoneTexte 11"/>
            <p:cNvSpPr txBox="1"/>
            <p:nvPr/>
          </p:nvSpPr>
          <p:spPr>
            <a:xfrm>
              <a:off x="6142477" y="3270164"/>
              <a:ext cx="192131" cy="369332"/>
            </a:xfrm>
            <a:prstGeom prst="rect">
              <a:avLst/>
            </a:prstGeom>
            <a:noFill/>
          </p:spPr>
          <p:txBody>
            <a:bodyPr wrap="square" rtlCol="0">
              <a:spAutoFit/>
            </a:bodyPr>
            <a:lstStyle/>
            <a:p>
              <a:r>
                <a:rPr lang="fr-FR" dirty="0" smtClean="0"/>
                <a:t>i</a:t>
              </a:r>
              <a:endParaRPr lang="fr-FR" baseline="-25000" dirty="0"/>
            </a:p>
          </p:txBody>
        </p:sp>
        <p:sp>
          <p:nvSpPr>
            <p:cNvPr id="13" name="ZoneTexte 12"/>
            <p:cNvSpPr txBox="1"/>
            <p:nvPr/>
          </p:nvSpPr>
          <p:spPr>
            <a:xfrm>
              <a:off x="6897216" y="3563724"/>
              <a:ext cx="2144037" cy="369332"/>
            </a:xfrm>
            <a:prstGeom prst="rect">
              <a:avLst/>
            </a:prstGeom>
            <a:noFill/>
          </p:spPr>
          <p:txBody>
            <a:bodyPr wrap="square" rtlCol="0">
              <a:spAutoFit/>
            </a:bodyPr>
            <a:lstStyle/>
            <a:p>
              <a:r>
                <a:rPr lang="fr-FR" dirty="0" err="1" smtClean="0"/>
                <a:t>parameter</a:t>
              </a:r>
              <a:r>
                <a:rPr lang="fr-FR" dirty="0" smtClean="0"/>
                <a:t>+ i</a:t>
              </a:r>
              <a:endParaRPr lang="fr-FR" dirty="0"/>
            </a:p>
          </p:txBody>
        </p:sp>
        <p:sp>
          <p:nvSpPr>
            <p:cNvPr id="14" name="ZoneTexte 13"/>
            <p:cNvSpPr txBox="1"/>
            <p:nvPr/>
          </p:nvSpPr>
          <p:spPr>
            <a:xfrm>
              <a:off x="4888145" y="2996952"/>
              <a:ext cx="864096" cy="369332"/>
            </a:xfrm>
            <a:prstGeom prst="rect">
              <a:avLst/>
            </a:prstGeom>
            <a:noFill/>
          </p:spPr>
          <p:txBody>
            <a:bodyPr wrap="square" rtlCol="0">
              <a:spAutoFit/>
            </a:bodyPr>
            <a:lstStyle/>
            <a:p>
              <a:r>
                <a:rPr lang="fr-FR" dirty="0" smtClean="0">
                  <a:sym typeface="Symbol"/>
                </a:rPr>
                <a:t></a:t>
              </a:r>
              <a:r>
                <a:rPr lang="fr-FR" dirty="0" smtClean="0"/>
                <a:t> /2</a:t>
              </a:r>
              <a:endParaRPr lang="fr-FR" dirty="0"/>
            </a:p>
          </p:txBody>
        </p:sp>
        <p:sp>
          <p:nvSpPr>
            <p:cNvPr id="15" name="ZoneTexte 14"/>
            <p:cNvSpPr txBox="1"/>
            <p:nvPr/>
          </p:nvSpPr>
          <p:spPr>
            <a:xfrm>
              <a:off x="7493775" y="2941464"/>
              <a:ext cx="864096" cy="369332"/>
            </a:xfrm>
            <a:prstGeom prst="rect">
              <a:avLst/>
            </a:prstGeom>
            <a:noFill/>
          </p:spPr>
          <p:txBody>
            <a:bodyPr wrap="square" rtlCol="0">
              <a:spAutoFit/>
            </a:bodyPr>
            <a:lstStyle/>
            <a:p>
              <a:r>
                <a:rPr lang="fr-FR" dirty="0" smtClean="0">
                  <a:sym typeface="Symbol"/>
                </a:rPr>
                <a:t></a:t>
              </a:r>
              <a:r>
                <a:rPr lang="fr-FR" dirty="0" smtClean="0"/>
                <a:t> /2</a:t>
              </a:r>
              <a:endParaRPr lang="fr-FR" dirty="0"/>
            </a:p>
          </p:txBody>
        </p:sp>
        <p:sp>
          <p:nvSpPr>
            <p:cNvPr id="16" name="ZoneTexte 15"/>
            <p:cNvSpPr txBox="1"/>
            <p:nvPr/>
          </p:nvSpPr>
          <p:spPr>
            <a:xfrm>
              <a:off x="6069192" y="2857866"/>
              <a:ext cx="864096" cy="369332"/>
            </a:xfrm>
            <a:prstGeom prst="rect">
              <a:avLst/>
            </a:prstGeom>
            <a:noFill/>
          </p:spPr>
          <p:txBody>
            <a:bodyPr wrap="square" rtlCol="0">
              <a:spAutoFit/>
            </a:bodyPr>
            <a:lstStyle/>
            <a:p>
              <a:r>
                <a:rPr lang="fr-FR" dirty="0" smtClean="0"/>
                <a:t>1-</a:t>
              </a:r>
              <a:r>
                <a:rPr lang="fr-FR" dirty="0" smtClean="0">
                  <a:sym typeface="Symbol"/>
                </a:rPr>
                <a:t> </a:t>
              </a:r>
              <a:r>
                <a:rPr lang="fr-FR" dirty="0" smtClean="0"/>
                <a:t> </a:t>
              </a:r>
              <a:endParaRPr lang="fr-FR" dirty="0"/>
            </a:p>
          </p:txBody>
        </p:sp>
        <p:cxnSp>
          <p:nvCxnSpPr>
            <p:cNvPr id="17" name="Connecteur droit avec flèche 16"/>
            <p:cNvCxnSpPr/>
            <p:nvPr/>
          </p:nvCxnSpPr>
          <p:spPr bwMode="auto">
            <a:xfrm>
              <a:off x="5529064" y="3227198"/>
              <a:ext cx="144016" cy="139086"/>
            </a:xfrm>
            <a:prstGeom prst="straightConnector1">
              <a:avLst/>
            </a:prstGeom>
            <a:solidFill>
              <a:schemeClr val="accent1"/>
            </a:solidFill>
            <a:ln w="15875" cap="flat" cmpd="sng" algn="ctr">
              <a:solidFill>
                <a:schemeClr val="tx1"/>
              </a:solidFill>
              <a:prstDash val="solid"/>
              <a:miter lim="800000"/>
              <a:headEnd type="none" w="med" len="med"/>
              <a:tailEnd type="arrow"/>
            </a:ln>
            <a:effectLst/>
          </p:spPr>
        </p:cxnSp>
        <p:cxnSp>
          <p:nvCxnSpPr>
            <p:cNvPr id="18" name="Connecteur droit avec flèche 17"/>
            <p:cNvCxnSpPr/>
            <p:nvPr/>
          </p:nvCxnSpPr>
          <p:spPr bwMode="auto">
            <a:xfrm flipH="1">
              <a:off x="7298940" y="3296741"/>
              <a:ext cx="144016" cy="115123"/>
            </a:xfrm>
            <a:prstGeom prst="straightConnector1">
              <a:avLst/>
            </a:prstGeom>
            <a:solidFill>
              <a:schemeClr val="accent1"/>
            </a:solidFill>
            <a:ln w="15875" cap="flat" cmpd="sng" algn="ctr">
              <a:solidFill>
                <a:schemeClr val="tx1"/>
              </a:solidFill>
              <a:prstDash val="solid"/>
              <a:miter lim="800000"/>
              <a:headEnd type="none" w="med" len="med"/>
              <a:tailEnd type="arrow"/>
            </a:ln>
            <a:effectLst/>
          </p:spPr>
        </p:cxnSp>
      </p:grpSp>
    </p:spTree>
    <p:extLst>
      <p:ext uri="{BB962C8B-B14F-4D97-AF65-F5344CB8AC3E}">
        <p14:creationId xmlns:p14="http://schemas.microsoft.com/office/powerpoint/2010/main" val="21999729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Degrees</a:t>
            </a:r>
            <a:r>
              <a:rPr lang="fr-FR" dirty="0" smtClean="0"/>
              <a:t> of </a:t>
            </a:r>
            <a:r>
              <a:rPr lang="fr-FR" dirty="0" err="1" smtClean="0"/>
              <a:t>Freedom</a:t>
            </a:r>
            <a:endParaRPr lang="en-GB" dirty="0"/>
          </a:p>
        </p:txBody>
      </p:sp>
      <p:sp>
        <p:nvSpPr>
          <p:cNvPr id="3" name="Espace réservé du contenu 2"/>
          <p:cNvSpPr>
            <a:spLocks noGrp="1"/>
          </p:cNvSpPr>
          <p:nvPr>
            <p:ph idx="1"/>
          </p:nvPr>
        </p:nvSpPr>
        <p:spPr/>
        <p:txBody>
          <a:bodyPr/>
          <a:lstStyle/>
          <a:p>
            <a:r>
              <a:rPr lang="en-GB" b="1" u="sng" dirty="0" smtClean="0"/>
              <a:t>Definition: </a:t>
            </a:r>
            <a:r>
              <a:rPr lang="en-GB" dirty="0" smtClean="0"/>
              <a:t>The degrees of freedom (</a:t>
            </a:r>
            <a:r>
              <a:rPr lang="en-GB" dirty="0" err="1" smtClean="0"/>
              <a:t>dof</a:t>
            </a:r>
            <a:r>
              <a:rPr lang="en-GB" dirty="0" smtClean="0"/>
              <a:t>) is the number of independent pieces of information on which the estimate is based.</a:t>
            </a:r>
          </a:p>
          <a:p>
            <a:pPr marL="0" indent="0" algn="ctr">
              <a:buNone/>
            </a:pPr>
            <a:r>
              <a:rPr lang="fr-FR" i="1" dirty="0" err="1" smtClean="0"/>
              <a:t>Degrees</a:t>
            </a:r>
            <a:r>
              <a:rPr lang="fr-FR" i="1" dirty="0" smtClean="0"/>
              <a:t> </a:t>
            </a:r>
            <a:r>
              <a:rPr lang="fr-FR" i="1" dirty="0" smtClean="0"/>
              <a:t>of </a:t>
            </a:r>
            <a:r>
              <a:rPr lang="en-GB" i="1" dirty="0" smtClean="0"/>
              <a:t>freedom</a:t>
            </a:r>
            <a:r>
              <a:rPr lang="fr-FR" i="1" dirty="0" smtClean="0"/>
              <a:t> </a:t>
            </a:r>
            <a:r>
              <a:rPr lang="fr-FR" i="1" dirty="0" smtClean="0"/>
              <a:t>= n - 1 </a:t>
            </a:r>
            <a:endParaRPr lang="fr-FR" i="1" dirty="0"/>
          </a:p>
          <a:p>
            <a:pPr marL="0" indent="0">
              <a:buNone/>
            </a:pPr>
            <a:endParaRPr lang="fr-FR" dirty="0" smtClean="0"/>
          </a:p>
          <a:p>
            <a:r>
              <a:rPr lang="fr-FR" b="1" u="sng" dirty="0" err="1" smtClean="0"/>
              <a:t>Example</a:t>
            </a:r>
            <a:r>
              <a:rPr lang="fr-FR" b="1" u="sng" dirty="0" smtClean="0"/>
              <a:t>: </a:t>
            </a:r>
            <a:r>
              <a:rPr lang="en-GB" dirty="0" smtClean="0"/>
              <a:t>You have to form a group of 10 person and for each person you will give him a specific task. There are 10 tasks. You will give to the first person one of ten task, to the second one of nine, … That leads you to the tenth person. You have no choice to give to the tenth person the remaining task so there is not a « free task » left. So here: </a:t>
            </a:r>
            <a:r>
              <a:rPr lang="en-GB" dirty="0" err="1" smtClean="0"/>
              <a:t>dof</a:t>
            </a:r>
            <a:r>
              <a:rPr lang="en-GB" dirty="0" smtClean="0"/>
              <a:t> = 10 – 1 = 9</a:t>
            </a:r>
            <a:endParaRPr lang="en-GB" b="1" u="sng"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75</a:t>
            </a:fld>
            <a:endParaRPr lang="fr-FR"/>
          </a:p>
        </p:txBody>
      </p:sp>
    </p:spTree>
    <p:extLst>
      <p:ext uri="{BB962C8B-B14F-4D97-AF65-F5344CB8AC3E}">
        <p14:creationId xmlns:p14="http://schemas.microsoft.com/office/powerpoint/2010/main" val="40452717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Case of the </a:t>
            </a:r>
            <a:r>
              <a:rPr lang="fr-FR" dirty="0" err="1" smtClean="0"/>
              <a:t>Mean</a:t>
            </a:r>
            <a:r>
              <a:rPr lang="fr-FR" dirty="0" smtClean="0"/>
              <a:t> (</a:t>
            </a:r>
            <a:r>
              <a:rPr lang="fr-FR" dirty="0" smtClean="0"/>
              <a:t>1/3)</a:t>
            </a:r>
            <a:endParaRPr lang="en-GB" dirty="0"/>
          </a:p>
        </p:txBody>
      </p:sp>
      <p:sp>
        <p:nvSpPr>
          <p:cNvPr id="3" name="Espace réservé du contenu 2"/>
          <p:cNvSpPr>
            <a:spLocks noGrp="1"/>
          </p:cNvSpPr>
          <p:nvPr>
            <p:ph idx="1"/>
          </p:nvPr>
        </p:nvSpPr>
        <p:spPr/>
        <p:txBody>
          <a:bodyPr/>
          <a:lstStyle/>
          <a:p>
            <a:r>
              <a:rPr lang="fr-FR" dirty="0" smtClean="0"/>
              <a:t>X </a:t>
            </a:r>
            <a:r>
              <a:rPr lang="fr-FR" dirty="0" err="1" smtClean="0"/>
              <a:t>is</a:t>
            </a:r>
            <a:r>
              <a:rPr lang="fr-FR" dirty="0" smtClean="0"/>
              <a:t> a </a:t>
            </a:r>
            <a:r>
              <a:rPr lang="fr-FR" dirty="0" err="1" smtClean="0"/>
              <a:t>random</a:t>
            </a:r>
            <a:r>
              <a:rPr lang="fr-FR" dirty="0" smtClean="0"/>
              <a:t> variable of the </a:t>
            </a:r>
            <a:r>
              <a:rPr lang="fr-FR" dirty="0" err="1" smtClean="0"/>
              <a:t>sample</a:t>
            </a:r>
            <a:r>
              <a:rPr lang="fr-FR" dirty="0" smtClean="0"/>
              <a:t> (X,…, X)</a:t>
            </a:r>
          </a:p>
          <a:p>
            <a:endParaRPr lang="fr-FR" dirty="0"/>
          </a:p>
          <a:p>
            <a:r>
              <a:rPr lang="en-GB" dirty="0" smtClean="0"/>
              <a:t>The arithmetic mean is :</a:t>
            </a:r>
          </a:p>
          <a:p>
            <a:endParaRPr lang="en-GB" dirty="0" smtClean="0"/>
          </a:p>
          <a:p>
            <a:r>
              <a:rPr lang="fr-FR" dirty="0" smtClean="0"/>
              <a:t>If </a:t>
            </a:r>
            <a:r>
              <a:rPr lang="fr-FR" dirty="0" smtClean="0"/>
              <a:t>n&gt;30 </a:t>
            </a:r>
            <a:r>
              <a:rPr lang="fr-FR" dirty="0" err="1" smtClean="0"/>
              <a:t>then</a:t>
            </a:r>
            <a:r>
              <a:rPr lang="fr-FR" dirty="0" smtClean="0"/>
              <a:t> </a:t>
            </a:r>
            <a:r>
              <a:rPr lang="fr-FR" dirty="0" err="1" smtClean="0"/>
              <a:t>we</a:t>
            </a:r>
            <a:r>
              <a:rPr lang="fr-FR" dirty="0" smtClean="0"/>
              <a:t> </a:t>
            </a:r>
            <a:r>
              <a:rPr lang="fr-FR" dirty="0" err="1" smtClean="0"/>
              <a:t>can</a:t>
            </a:r>
            <a:r>
              <a:rPr lang="fr-FR" dirty="0" smtClean="0"/>
              <a:t> use the Central </a:t>
            </a:r>
            <a:r>
              <a:rPr lang="fr-FR" dirty="0" err="1" smtClean="0"/>
              <a:t>Limit</a:t>
            </a:r>
            <a:r>
              <a:rPr lang="fr-FR" dirty="0" smtClean="0"/>
              <a:t> </a:t>
            </a:r>
            <a:r>
              <a:rPr lang="fr-FR" dirty="0" err="1" smtClean="0"/>
              <a:t>Theorem</a:t>
            </a:r>
            <a:r>
              <a:rPr lang="fr-FR" dirty="0" smtClean="0"/>
              <a:t>,  me </a:t>
            </a:r>
            <a:r>
              <a:rPr lang="fr-FR" dirty="0" err="1" smtClean="0"/>
              <a:t>follow</a:t>
            </a:r>
            <a:r>
              <a:rPr lang="fr-FR" dirty="0" smtClean="0"/>
              <a:t> a Normal distribution                      or </a:t>
            </a:r>
          </a:p>
          <a:p>
            <a:endParaRPr lang="fr-FR" dirty="0"/>
          </a:p>
          <a:p>
            <a:pPr marL="0" indent="0">
              <a:buNone/>
            </a:pPr>
            <a:r>
              <a:rPr lang="fr-FR" dirty="0" smtClean="0"/>
              <a:t>		</a:t>
            </a:r>
            <a:r>
              <a:rPr lang="fr-FR" dirty="0" err="1" smtClean="0"/>
              <a:t>follow</a:t>
            </a:r>
            <a:r>
              <a:rPr lang="fr-FR" dirty="0" smtClean="0"/>
              <a:t> a normal distribution N(0;1)</a:t>
            </a:r>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76</a:t>
            </a:fld>
            <a:endParaRPr lang="fr-FR"/>
          </a:p>
        </p:txBody>
      </p:sp>
      <p:graphicFrame>
        <p:nvGraphicFramePr>
          <p:cNvPr id="5" name="Objet 4"/>
          <p:cNvGraphicFramePr>
            <a:graphicFrameLocks noChangeAspect="1"/>
          </p:cNvGraphicFramePr>
          <p:nvPr>
            <p:extLst>
              <p:ext uri="{D42A27DB-BD31-4B8C-83A1-F6EECF244321}">
                <p14:modId xmlns:p14="http://schemas.microsoft.com/office/powerpoint/2010/main" val="1463248522"/>
              </p:ext>
            </p:extLst>
          </p:nvPr>
        </p:nvGraphicFramePr>
        <p:xfrm>
          <a:off x="4499992" y="3717032"/>
          <a:ext cx="1571625" cy="484187"/>
        </p:xfrm>
        <a:graphic>
          <a:graphicData uri="http://schemas.openxmlformats.org/presentationml/2006/ole">
            <mc:AlternateContent xmlns:mc="http://schemas.openxmlformats.org/markup-compatibility/2006">
              <mc:Choice xmlns:v="urn:schemas-microsoft-com:vml" Requires="v">
                <p:oleObj spid="_x0000_s34299" name="Équation" r:id="rId3" imgW="838200" imgH="241300" progId="Equation.3">
                  <p:embed/>
                </p:oleObj>
              </mc:Choice>
              <mc:Fallback>
                <p:oleObj name="Équation" r:id="rId3" imgW="838200" imgH="2413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3717032"/>
                        <a:ext cx="15716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t 5"/>
          <p:cNvGraphicFramePr>
            <a:graphicFrameLocks noChangeAspect="1"/>
          </p:cNvGraphicFramePr>
          <p:nvPr>
            <p:extLst>
              <p:ext uri="{D42A27DB-BD31-4B8C-83A1-F6EECF244321}">
                <p14:modId xmlns:p14="http://schemas.microsoft.com/office/powerpoint/2010/main" val="20666460"/>
              </p:ext>
            </p:extLst>
          </p:nvPr>
        </p:nvGraphicFramePr>
        <p:xfrm>
          <a:off x="467544" y="4509120"/>
          <a:ext cx="1671638" cy="881062"/>
        </p:xfrm>
        <a:graphic>
          <a:graphicData uri="http://schemas.openxmlformats.org/presentationml/2006/ole">
            <mc:AlternateContent xmlns:mc="http://schemas.openxmlformats.org/markup-compatibility/2006">
              <mc:Choice xmlns:v="urn:schemas-microsoft-com:vml" Requires="v">
                <p:oleObj spid="_x0000_s34300" name="Équation" r:id="rId5" imgW="482391" imgH="418918" progId="Equation.3">
                  <p:embed/>
                </p:oleObj>
              </mc:Choice>
              <mc:Fallback>
                <p:oleObj name="Équation" r:id="rId5" imgW="482391" imgH="418918"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4509120"/>
                        <a:ext cx="1671638"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t 6"/>
          <p:cNvGraphicFramePr>
            <a:graphicFrameLocks noChangeAspect="1"/>
          </p:cNvGraphicFramePr>
          <p:nvPr>
            <p:extLst>
              <p:ext uri="{D42A27DB-BD31-4B8C-83A1-F6EECF244321}">
                <p14:modId xmlns:p14="http://schemas.microsoft.com/office/powerpoint/2010/main" val="516097248"/>
              </p:ext>
            </p:extLst>
          </p:nvPr>
        </p:nvGraphicFramePr>
        <p:xfrm>
          <a:off x="4938713" y="2349500"/>
          <a:ext cx="1343025" cy="715963"/>
        </p:xfrm>
        <a:graphic>
          <a:graphicData uri="http://schemas.openxmlformats.org/presentationml/2006/ole">
            <mc:AlternateContent xmlns:mc="http://schemas.openxmlformats.org/markup-compatibility/2006">
              <mc:Choice xmlns:v="urn:schemas-microsoft-com:vml" Requires="v">
                <p:oleObj spid="_x0000_s34301" name="Équation" r:id="rId7" imgW="812520" imgH="431640" progId="Equation.3">
                  <p:embed/>
                </p:oleObj>
              </mc:Choice>
              <mc:Fallback>
                <p:oleObj name="Équation" r:id="rId7" imgW="812520" imgH="431640" progId="Equation.3">
                  <p:embed/>
                  <p:pic>
                    <p:nvPicPr>
                      <p:cNvPr id="0" name="Objet 9"/>
                      <p:cNvPicPr>
                        <a:picLocks noChangeAspect="1" noChangeArrowheads="1"/>
                      </p:cNvPicPr>
                      <p:nvPr/>
                    </p:nvPicPr>
                    <p:blipFill>
                      <a:blip r:embed="rId8"/>
                      <a:srcRect/>
                      <a:stretch>
                        <a:fillRect/>
                      </a:stretch>
                    </p:blipFill>
                    <p:spPr bwMode="auto">
                      <a:xfrm>
                        <a:off x="4938713" y="2349500"/>
                        <a:ext cx="1343025"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956835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Case of the </a:t>
            </a:r>
            <a:r>
              <a:rPr lang="fr-FR" dirty="0" err="1"/>
              <a:t>M</a:t>
            </a:r>
            <a:r>
              <a:rPr lang="fr-FR" dirty="0" err="1" smtClean="0"/>
              <a:t>ean</a:t>
            </a:r>
            <a:r>
              <a:rPr lang="fr-FR" dirty="0" smtClean="0"/>
              <a:t> : </a:t>
            </a:r>
            <a:r>
              <a:rPr lang="fr-FR" dirty="0" err="1" smtClean="0"/>
              <a:t>Calculation</a:t>
            </a:r>
            <a:r>
              <a:rPr lang="fr-FR" dirty="0" smtClean="0"/>
              <a:t> of the </a:t>
            </a:r>
            <a:r>
              <a:rPr lang="fr-FR" dirty="0" err="1" smtClean="0"/>
              <a:t>parameter</a:t>
            </a:r>
            <a:r>
              <a:rPr lang="fr-FR" dirty="0" smtClean="0"/>
              <a:t> i (</a:t>
            </a:r>
            <a:r>
              <a:rPr lang="fr-FR" dirty="0" smtClean="0"/>
              <a:t>2/3)</a:t>
            </a:r>
            <a:endParaRPr lang="en-GB" dirty="0"/>
          </a:p>
        </p:txBody>
      </p:sp>
      <p:sp>
        <p:nvSpPr>
          <p:cNvPr id="3" name="Espace réservé du contenu 2"/>
          <p:cNvSpPr>
            <a:spLocks noGrp="1"/>
          </p:cNvSpPr>
          <p:nvPr>
            <p:ph idx="1"/>
          </p:nvPr>
        </p:nvSpPr>
        <p:spPr/>
        <p:txBody>
          <a:bodyPr/>
          <a:lstStyle/>
          <a:p>
            <a:r>
              <a:rPr lang="fr-FR" dirty="0"/>
              <a:t> </a:t>
            </a:r>
            <a:r>
              <a:rPr lang="fr-FR" dirty="0" smtClean="0"/>
              <a:t>i </a:t>
            </a:r>
            <a:r>
              <a:rPr lang="fr-FR" dirty="0" err="1" smtClean="0"/>
              <a:t>is</a:t>
            </a:r>
            <a:r>
              <a:rPr lang="fr-FR" dirty="0" smtClean="0"/>
              <a:t> the </a:t>
            </a:r>
            <a:r>
              <a:rPr lang="fr-FR" dirty="0" err="1" smtClean="0"/>
              <a:t>parameter</a:t>
            </a:r>
            <a:r>
              <a:rPr lang="fr-FR" dirty="0" smtClean="0"/>
              <a:t> of the </a:t>
            </a:r>
            <a:r>
              <a:rPr lang="fr-FR" dirty="0" err="1" smtClean="0"/>
              <a:t>uncertainty</a:t>
            </a:r>
            <a:r>
              <a:rPr lang="fr-FR" dirty="0" smtClean="0"/>
              <a:t>, </a:t>
            </a:r>
            <a:r>
              <a:rPr lang="fr-FR" dirty="0" err="1" smtClean="0"/>
              <a:t>it</a:t>
            </a:r>
            <a:r>
              <a:rPr lang="fr-FR" dirty="0" smtClean="0"/>
              <a:t> </a:t>
            </a:r>
            <a:r>
              <a:rPr lang="fr-FR" dirty="0" err="1" smtClean="0"/>
              <a:t>is</a:t>
            </a:r>
            <a:r>
              <a:rPr lang="fr-FR" dirty="0" smtClean="0"/>
              <a:t> </a:t>
            </a:r>
            <a:r>
              <a:rPr lang="fr-FR" dirty="0" err="1" smtClean="0"/>
              <a:t>also</a:t>
            </a:r>
            <a:r>
              <a:rPr lang="fr-FR" dirty="0" smtClean="0"/>
              <a:t> </a:t>
            </a:r>
            <a:r>
              <a:rPr lang="fr-FR" dirty="0" err="1" smtClean="0"/>
              <a:t>called</a:t>
            </a:r>
            <a:r>
              <a:rPr lang="fr-FR" dirty="0" smtClean="0"/>
              <a:t> the </a:t>
            </a:r>
            <a:r>
              <a:rPr lang="fr-FR" dirty="0" err="1" smtClean="0"/>
              <a:t>margin</a:t>
            </a:r>
            <a:r>
              <a:rPr lang="fr-FR" dirty="0" smtClean="0"/>
              <a:t> </a:t>
            </a:r>
            <a:r>
              <a:rPr lang="fr-FR" dirty="0" err="1" smtClean="0"/>
              <a:t>error</a:t>
            </a:r>
            <a:r>
              <a:rPr lang="fr-FR" dirty="0" smtClean="0"/>
              <a:t>.</a:t>
            </a:r>
          </a:p>
          <a:p>
            <a:endParaRPr lang="fr-FR" dirty="0"/>
          </a:p>
          <a:p>
            <a:pPr lvl="0"/>
            <a:r>
              <a:rPr lang="fr-FR" dirty="0" smtClean="0"/>
              <a:t> </a:t>
            </a:r>
          </a:p>
          <a:p>
            <a:pPr marL="0" lvl="0" indent="0">
              <a:buNone/>
            </a:pPr>
            <a:r>
              <a:rPr lang="fr-FR" dirty="0" smtClean="0"/>
              <a:t> </a:t>
            </a:r>
            <a:r>
              <a:rPr lang="fr-FR" b="1" dirty="0">
                <a:sym typeface="Symbol"/>
              </a:rPr>
              <a:t> </a:t>
            </a:r>
            <a:r>
              <a:rPr lang="fr-FR" b="1" dirty="0" err="1" smtClean="0">
                <a:sym typeface="Symbol"/>
              </a:rPr>
              <a:t>is</a:t>
            </a:r>
            <a:r>
              <a:rPr lang="fr-FR" b="1" dirty="0" smtClean="0">
                <a:sym typeface="Symbol"/>
              </a:rPr>
              <a:t> the </a:t>
            </a:r>
            <a:r>
              <a:rPr lang="fr-FR" b="1" dirty="0" err="1" smtClean="0">
                <a:sym typeface="Symbol"/>
              </a:rPr>
              <a:t>risk</a:t>
            </a:r>
            <a:r>
              <a:rPr lang="fr-FR" b="1" dirty="0" smtClean="0">
                <a:sym typeface="Symbol"/>
              </a:rPr>
              <a:t> </a:t>
            </a:r>
            <a:r>
              <a:rPr lang="fr-FR" b="1" dirty="0" err="1" smtClean="0">
                <a:sym typeface="Symbol"/>
              </a:rPr>
              <a:t>error</a:t>
            </a:r>
            <a:endParaRPr lang="fr-FR" b="1" dirty="0" smtClean="0">
              <a:sym typeface="Symbol"/>
            </a:endParaRPr>
          </a:p>
          <a:p>
            <a:pPr marL="0" lvl="0" indent="0">
              <a:buNone/>
            </a:pPr>
            <a:r>
              <a:rPr lang="fr-FR" dirty="0" smtClean="0"/>
              <a:t>      </a:t>
            </a:r>
            <a:r>
              <a:rPr lang="fr-FR" dirty="0" err="1" smtClean="0"/>
              <a:t>is</a:t>
            </a:r>
            <a:r>
              <a:rPr lang="fr-FR" dirty="0" smtClean="0"/>
              <a:t> the standard </a:t>
            </a:r>
            <a:r>
              <a:rPr lang="fr-FR" dirty="0" err="1" smtClean="0"/>
              <a:t>deviation</a:t>
            </a:r>
            <a:r>
              <a:rPr lang="fr-FR" dirty="0" smtClean="0"/>
              <a:t> of the </a:t>
            </a:r>
            <a:r>
              <a:rPr lang="fr-FR" dirty="0" err="1" smtClean="0"/>
              <a:t>sample</a:t>
            </a:r>
            <a:endParaRPr lang="fr-FR" dirty="0" smtClean="0"/>
          </a:p>
          <a:p>
            <a:pPr lvl="0"/>
            <a:endParaRPr lang="fr-FR" i="1" dirty="0">
              <a:latin typeface="Tahoma" charset="0"/>
            </a:endParaRPr>
          </a:p>
          <a:p>
            <a:pPr lvl="0"/>
            <a:r>
              <a:rPr lang="fr-FR" i="1" dirty="0" smtClean="0">
                <a:latin typeface="Tahoma" charset="0"/>
              </a:rPr>
              <a:t>t</a:t>
            </a:r>
            <a:r>
              <a:rPr lang="fr-FR" sz="1400" i="1" dirty="0">
                <a:latin typeface="Tahoma" charset="0"/>
                <a:sym typeface="Symbol"/>
              </a:rPr>
              <a:t>/2</a:t>
            </a:r>
            <a:r>
              <a:rPr lang="fr-FR" dirty="0">
                <a:latin typeface="Tahoma" charset="0"/>
              </a:rPr>
              <a:t> </a:t>
            </a:r>
            <a:r>
              <a:rPr lang="fr-FR" dirty="0" err="1" smtClean="0">
                <a:latin typeface="Tahoma" charset="0"/>
              </a:rPr>
              <a:t>is</a:t>
            </a:r>
            <a:r>
              <a:rPr lang="fr-FR" dirty="0" smtClean="0">
                <a:latin typeface="Tahoma" charset="0"/>
              </a:rPr>
              <a:t> </a:t>
            </a:r>
            <a:r>
              <a:rPr lang="fr-FR" dirty="0" err="1" smtClean="0">
                <a:latin typeface="Tahoma" charset="0"/>
              </a:rPr>
              <a:t>calculated</a:t>
            </a:r>
            <a:r>
              <a:rPr lang="fr-FR" dirty="0" smtClean="0">
                <a:latin typeface="Tahoma" charset="0"/>
              </a:rPr>
              <a:t> </a:t>
            </a:r>
            <a:r>
              <a:rPr lang="fr-FR" dirty="0" err="1" smtClean="0">
                <a:latin typeface="Tahoma" charset="0"/>
              </a:rPr>
              <a:t>thanks</a:t>
            </a:r>
            <a:r>
              <a:rPr lang="fr-FR" dirty="0" smtClean="0">
                <a:latin typeface="Tahoma" charset="0"/>
              </a:rPr>
              <a:t> to the Standard Normal Distribution N(0;1</a:t>
            </a:r>
            <a:r>
              <a:rPr lang="fr-FR" dirty="0">
                <a:latin typeface="Tahoma" charset="0"/>
              </a:rPr>
              <a:t>) </a:t>
            </a:r>
            <a:r>
              <a:rPr lang="fr-FR" dirty="0" smtClean="0">
                <a:latin typeface="Tahoma" charset="0"/>
              </a:rPr>
              <a:t>: </a:t>
            </a:r>
            <a:r>
              <a:rPr lang="fr-FR" dirty="0" err="1">
                <a:latin typeface="Tahoma" charset="0"/>
              </a:rPr>
              <a:t>it</a:t>
            </a:r>
            <a:r>
              <a:rPr lang="fr-FR" dirty="0">
                <a:latin typeface="Tahoma" charset="0"/>
              </a:rPr>
              <a:t> s </a:t>
            </a:r>
            <a:r>
              <a:rPr lang="fr-FR" dirty="0" err="1">
                <a:latin typeface="Tahoma" charset="0"/>
              </a:rPr>
              <a:t>called</a:t>
            </a:r>
            <a:r>
              <a:rPr lang="fr-FR" dirty="0">
                <a:latin typeface="Tahoma" charset="0"/>
              </a:rPr>
              <a:t> the Critical Value</a:t>
            </a:r>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77</a:t>
            </a:fld>
            <a:endParaRPr lang="fr-FR"/>
          </a:p>
        </p:txBody>
      </p:sp>
      <p:graphicFrame>
        <p:nvGraphicFramePr>
          <p:cNvPr id="7" name="Objet 6"/>
          <p:cNvGraphicFramePr>
            <a:graphicFrameLocks noChangeAspect="1"/>
          </p:cNvGraphicFramePr>
          <p:nvPr>
            <p:extLst>
              <p:ext uri="{D42A27DB-BD31-4B8C-83A1-F6EECF244321}">
                <p14:modId xmlns:p14="http://schemas.microsoft.com/office/powerpoint/2010/main" val="3581888130"/>
              </p:ext>
            </p:extLst>
          </p:nvPr>
        </p:nvGraphicFramePr>
        <p:xfrm>
          <a:off x="755576" y="2636912"/>
          <a:ext cx="2807403" cy="648072"/>
        </p:xfrm>
        <a:graphic>
          <a:graphicData uri="http://schemas.openxmlformats.org/presentationml/2006/ole">
            <mc:AlternateContent xmlns:mc="http://schemas.openxmlformats.org/markup-compatibility/2006">
              <mc:Choice xmlns:v="urn:schemas-microsoft-com:vml" Requires="v">
                <p:oleObj spid="_x0000_s35158" name="Équation" r:id="rId3" imgW="990360" imgH="228600" progId="Equation.3">
                  <p:embed/>
                </p:oleObj>
              </mc:Choice>
              <mc:Fallback>
                <p:oleObj name="Équation" r:id="rId3" imgW="990360" imgH="228600" progId="Equation.3">
                  <p:embed/>
                  <p:pic>
                    <p:nvPicPr>
                      <p:cNvPr id="0" name=""/>
                      <p:cNvPicPr>
                        <a:picLocks noChangeAspect="1" noChangeArrowheads="1"/>
                      </p:cNvPicPr>
                      <p:nvPr/>
                    </p:nvPicPr>
                    <p:blipFill>
                      <a:blip r:embed="rId4"/>
                      <a:srcRect/>
                      <a:stretch>
                        <a:fillRect/>
                      </a:stretch>
                    </p:blipFill>
                    <p:spPr bwMode="auto">
                      <a:xfrm>
                        <a:off x="755576" y="2636912"/>
                        <a:ext cx="2807403" cy="648072"/>
                      </a:xfrm>
                      <a:prstGeom prst="rect">
                        <a:avLst/>
                      </a:prstGeom>
                      <a:noFill/>
                      <a:ln>
                        <a:noFill/>
                      </a:ln>
                    </p:spPr>
                  </p:pic>
                </p:oleObj>
              </mc:Fallback>
            </mc:AlternateContent>
          </a:graphicData>
        </a:graphic>
      </p:graphicFrame>
      <p:graphicFrame>
        <p:nvGraphicFramePr>
          <p:cNvPr id="8" name="Group 28"/>
          <p:cNvGraphicFramePr>
            <a:graphicFrameLocks noGrp="1"/>
          </p:cNvGraphicFramePr>
          <p:nvPr>
            <p:extLst>
              <p:ext uri="{D42A27DB-BD31-4B8C-83A1-F6EECF244321}">
                <p14:modId xmlns:p14="http://schemas.microsoft.com/office/powerpoint/2010/main" val="280715972"/>
              </p:ext>
            </p:extLst>
          </p:nvPr>
        </p:nvGraphicFramePr>
        <p:xfrm>
          <a:off x="539552" y="5517232"/>
          <a:ext cx="8128000" cy="936104"/>
        </p:xfrm>
        <a:graphic>
          <a:graphicData uri="http://schemas.openxmlformats.org/drawingml/2006/table">
            <a:tbl>
              <a:tblPr/>
              <a:tblGrid>
                <a:gridCol w="2032000"/>
                <a:gridCol w="2032000"/>
                <a:gridCol w="2032000"/>
                <a:gridCol w="2032000"/>
              </a:tblGrid>
              <a:tr h="46805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 </a:t>
                      </a:r>
                      <a:r>
                        <a:rPr kumimoji="0" lang="fr-FR" sz="1900" b="0" i="0" u="none" strike="noStrike" cap="none" normalizeH="0" baseline="0" dirty="0" smtClean="0">
                          <a:ln>
                            <a:noFill/>
                          </a:ln>
                          <a:solidFill>
                            <a:schemeClr val="tx1"/>
                          </a:solidFill>
                          <a:effectLst/>
                          <a:latin typeface="Tahoma" charset="0"/>
                          <a:sym typeface="Symbol"/>
                        </a:rPr>
                        <a:t></a:t>
                      </a:r>
                      <a:r>
                        <a:rPr kumimoji="0" lang="fr-FR" sz="1900" b="0" i="0" u="none" strike="noStrike" cap="none" normalizeH="0" baseline="0" dirty="0" smtClean="0">
                          <a:ln>
                            <a:noFill/>
                          </a:ln>
                          <a:solidFill>
                            <a:schemeClr val="tx1"/>
                          </a:solidFill>
                          <a:effectLst/>
                          <a:latin typeface="Tahoma" charset="0"/>
                        </a:rPr>
                        <a: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smtClean="0">
                          <a:ln>
                            <a:noFill/>
                          </a:ln>
                          <a:solidFill>
                            <a:schemeClr val="tx1"/>
                          </a:solidFill>
                          <a:effectLst/>
                          <a:latin typeface="Tahoma"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smtClean="0">
                          <a:ln>
                            <a:noFill/>
                          </a:ln>
                          <a:solidFill>
                            <a:schemeClr val="tx1"/>
                          </a:solidFill>
                          <a:effectLst/>
                          <a:latin typeface="Tahoma"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05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1" u="none" strike="noStrike" cap="none" normalizeH="0" baseline="0" dirty="0" smtClean="0">
                          <a:ln>
                            <a:noFill/>
                          </a:ln>
                          <a:solidFill>
                            <a:schemeClr val="tx1"/>
                          </a:solidFill>
                          <a:effectLst/>
                          <a:latin typeface="Tahoma" charset="0"/>
                        </a:rPr>
                        <a:t> t</a:t>
                      </a:r>
                      <a:r>
                        <a:rPr kumimoji="0" lang="fr-FR" sz="1200" b="0" i="1" u="none" strike="noStrike" cap="none" normalizeH="0" baseline="0" dirty="0" smtClean="0">
                          <a:ln>
                            <a:noFill/>
                          </a:ln>
                          <a:solidFill>
                            <a:schemeClr val="tx1"/>
                          </a:solidFill>
                          <a:effectLst/>
                          <a:latin typeface="Tahoma" charset="0"/>
                          <a:sym typeface="Symbol"/>
                        </a:rPr>
                        <a:t>/2</a:t>
                      </a:r>
                      <a:r>
                        <a:rPr kumimoji="0" lang="fr-FR" sz="1900" b="0" i="0" u="none" strike="noStrike" cap="none" normalizeH="0" baseline="0" dirty="0" smtClean="0">
                          <a:ln>
                            <a:noFill/>
                          </a:ln>
                          <a:solidFill>
                            <a:schemeClr val="tx1"/>
                          </a:solidFill>
                          <a:effectLst/>
                          <a:latin typeface="Tahoma" charset="0"/>
                        </a:rPr>
                        <a: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2,57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1,96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1,645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Objet 8"/>
          <p:cNvGraphicFramePr>
            <a:graphicFrameLocks noChangeAspect="1"/>
          </p:cNvGraphicFramePr>
          <p:nvPr>
            <p:extLst>
              <p:ext uri="{D42A27DB-BD31-4B8C-83A1-F6EECF244321}">
                <p14:modId xmlns:p14="http://schemas.microsoft.com/office/powerpoint/2010/main" val="3649410467"/>
              </p:ext>
            </p:extLst>
          </p:nvPr>
        </p:nvGraphicFramePr>
        <p:xfrm>
          <a:off x="503287" y="3717032"/>
          <a:ext cx="468313" cy="396875"/>
        </p:xfrm>
        <a:graphic>
          <a:graphicData uri="http://schemas.openxmlformats.org/presentationml/2006/ole">
            <mc:AlternateContent xmlns:mc="http://schemas.openxmlformats.org/markup-compatibility/2006">
              <mc:Choice xmlns:v="urn:schemas-microsoft-com:vml" Requires="v">
                <p:oleObj spid="_x0000_s35159" name="Équation" r:id="rId5" imgW="164880" imgH="139680" progId="Equation.3">
                  <p:embed/>
                </p:oleObj>
              </mc:Choice>
              <mc:Fallback>
                <p:oleObj name="Équation" r:id="rId5" imgW="164880" imgH="139680" progId="Equation.3">
                  <p:embed/>
                  <p:pic>
                    <p:nvPicPr>
                      <p:cNvPr id="0" name="Objet 6"/>
                      <p:cNvPicPr>
                        <a:picLocks noChangeAspect="1" noChangeArrowheads="1"/>
                      </p:cNvPicPr>
                      <p:nvPr/>
                    </p:nvPicPr>
                    <p:blipFill>
                      <a:blip r:embed="rId6"/>
                      <a:srcRect/>
                      <a:stretch>
                        <a:fillRect/>
                      </a:stretch>
                    </p:blipFill>
                    <p:spPr bwMode="auto">
                      <a:xfrm>
                        <a:off x="503287" y="3717032"/>
                        <a:ext cx="468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6939797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Case of the </a:t>
            </a:r>
            <a:r>
              <a:rPr lang="fr-FR" dirty="0" err="1"/>
              <a:t>M</a:t>
            </a:r>
            <a:r>
              <a:rPr lang="fr-FR" dirty="0" err="1" smtClean="0"/>
              <a:t>ean</a:t>
            </a:r>
            <a:r>
              <a:rPr lang="fr-FR" dirty="0" smtClean="0"/>
              <a:t> : </a:t>
            </a:r>
            <a:r>
              <a:rPr lang="fr-FR" dirty="0" err="1" smtClean="0"/>
              <a:t>Example</a:t>
            </a:r>
            <a:r>
              <a:rPr lang="fr-FR" dirty="0" smtClean="0"/>
              <a:t> (</a:t>
            </a:r>
            <a:r>
              <a:rPr lang="fr-FR" dirty="0" smtClean="0"/>
              <a:t>3/3</a:t>
            </a:r>
            <a:r>
              <a:rPr lang="fr-FR" dirty="0" smtClean="0"/>
              <a:t>)</a:t>
            </a:r>
            <a:endParaRPr lang="en-GB" dirty="0"/>
          </a:p>
        </p:txBody>
      </p:sp>
      <p:sp>
        <p:nvSpPr>
          <p:cNvPr id="3" name="Espace réservé du contenu 2"/>
          <p:cNvSpPr>
            <a:spLocks noGrp="1"/>
          </p:cNvSpPr>
          <p:nvPr>
            <p:ph idx="1"/>
          </p:nvPr>
        </p:nvSpPr>
        <p:spPr/>
        <p:txBody>
          <a:bodyPr/>
          <a:lstStyle/>
          <a:p>
            <a:r>
              <a:rPr lang="fr-FR" dirty="0"/>
              <a:t> </a:t>
            </a:r>
            <a:r>
              <a:rPr lang="en-GB" sz="1800" dirty="0" smtClean="0"/>
              <a:t>The marketin</a:t>
            </a:r>
            <a:r>
              <a:rPr lang="en-GB" sz="1800" dirty="0" smtClean="0"/>
              <a:t>g department of </a:t>
            </a:r>
            <a:r>
              <a:rPr lang="en-GB" sz="1800" dirty="0" err="1" smtClean="0"/>
              <a:t>Zopiac</a:t>
            </a:r>
            <a:r>
              <a:rPr lang="en-GB" sz="1800" dirty="0" smtClean="0"/>
              <a:t> are doing a market study of pharmaceutical products. They test the hypothesis that the mean price of the product is 20 euros. Their sample of 100 of products gives them a mean of 17 euros and the standard deviation is 5 euros. </a:t>
            </a:r>
          </a:p>
          <a:p>
            <a:endParaRPr lang="en-GB" sz="1800" dirty="0" smtClean="0"/>
          </a:p>
          <a:p>
            <a:r>
              <a:rPr lang="en-GB" sz="1800" dirty="0" smtClean="0"/>
              <a:t>Can we conclude the marketing department hypothesis is true?</a:t>
            </a:r>
          </a:p>
          <a:p>
            <a:r>
              <a:rPr lang="en-GB" sz="1800" dirty="0" smtClean="0"/>
              <a:t>Let’s calculate the Confidence interval:</a:t>
            </a:r>
          </a:p>
          <a:p>
            <a:endParaRPr lang="fr-FR" sz="1800" dirty="0"/>
          </a:p>
          <a:p>
            <a:endParaRPr lang="fr-FR" sz="1800" dirty="0" smtClean="0"/>
          </a:p>
          <a:p>
            <a:endParaRPr lang="fr-FR" sz="1800" dirty="0"/>
          </a:p>
          <a:p>
            <a:endParaRPr lang="fr-FR" sz="1800" dirty="0" smtClean="0"/>
          </a:p>
          <a:p>
            <a:endParaRPr lang="fr-FR" sz="1800" dirty="0"/>
          </a:p>
          <a:p>
            <a:r>
              <a:rPr lang="fr-FR" sz="1800" dirty="0" smtClean="0"/>
              <a:t>There are 95</a:t>
            </a:r>
            <a:r>
              <a:rPr lang="en-GB" sz="1800" dirty="0" smtClean="0"/>
              <a:t>% of chance that the real mean is between 15 and 19.</a:t>
            </a:r>
          </a:p>
          <a:p>
            <a:r>
              <a:rPr lang="en-GB" sz="1800" dirty="0" smtClean="0"/>
              <a:t>So we cannot conclude with a risk of 5% that the hypothesis mean of 20 euros is true.</a:t>
            </a:r>
            <a:endParaRPr lang="en-GB" sz="1800"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78</a:t>
            </a:fld>
            <a:endParaRPr lang="fr-FR"/>
          </a:p>
        </p:txBody>
      </p:sp>
      <p:graphicFrame>
        <p:nvGraphicFramePr>
          <p:cNvPr id="8" name="Group 28"/>
          <p:cNvGraphicFramePr>
            <a:graphicFrameLocks noGrp="1"/>
          </p:cNvGraphicFramePr>
          <p:nvPr>
            <p:extLst>
              <p:ext uri="{D42A27DB-BD31-4B8C-83A1-F6EECF244321}">
                <p14:modId xmlns:p14="http://schemas.microsoft.com/office/powerpoint/2010/main" val="3636845416"/>
              </p:ext>
            </p:extLst>
          </p:nvPr>
        </p:nvGraphicFramePr>
        <p:xfrm>
          <a:off x="1331640" y="4077072"/>
          <a:ext cx="6321776" cy="936104"/>
        </p:xfrm>
        <a:graphic>
          <a:graphicData uri="http://schemas.openxmlformats.org/drawingml/2006/table">
            <a:tbl>
              <a:tblPr/>
              <a:tblGrid>
                <a:gridCol w="790222"/>
                <a:gridCol w="790222"/>
                <a:gridCol w="790222"/>
                <a:gridCol w="790222"/>
                <a:gridCol w="790222"/>
                <a:gridCol w="790222"/>
                <a:gridCol w="790222"/>
                <a:gridCol w="790222"/>
              </a:tblGrid>
              <a:tr h="46805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 </a:t>
                      </a:r>
                      <a:r>
                        <a:rPr kumimoji="0" lang="fr-FR" sz="1900" b="0" i="0" u="none" strike="noStrike" cap="none" normalizeH="0" baseline="0" dirty="0" smtClean="0">
                          <a:ln>
                            <a:noFill/>
                          </a:ln>
                          <a:solidFill>
                            <a:schemeClr val="tx1"/>
                          </a:solidFill>
                          <a:effectLst/>
                          <a:latin typeface="Tahoma" charset="0"/>
                          <a:sym typeface="Symbol"/>
                        </a:rPr>
                        <a:t></a:t>
                      </a:r>
                      <a:r>
                        <a:rPr kumimoji="0" lang="fr-FR" sz="1900" b="0" i="0" u="none" strike="noStrike" cap="none" normalizeH="0" baseline="0" dirty="0" smtClean="0">
                          <a:ln>
                            <a:noFill/>
                          </a:ln>
                          <a:solidFill>
                            <a:schemeClr val="tx1"/>
                          </a:solidFill>
                          <a:effectLst/>
                          <a:latin typeface="Tahoma" charset="0"/>
                        </a:rPr>
                        <a: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n</a:t>
                      </a:r>
                      <a:endParaRPr kumimoji="0" lang="fr-FR" sz="1900" b="0" i="0" u="none" strike="noStrike" cap="none" normalizeH="0" baseline="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400" b="0" i="0" u="none" strike="noStrike" cap="none" normalizeH="0" baseline="0" dirty="0" smtClean="0">
                          <a:ln>
                            <a:noFill/>
                          </a:ln>
                          <a:solidFill>
                            <a:schemeClr val="tx1"/>
                          </a:solidFill>
                          <a:effectLst/>
                          <a:latin typeface="Tahoma" charset="0"/>
                        </a:rPr>
                        <a:t>m</a:t>
                      </a:r>
                      <a:r>
                        <a:rPr kumimoji="0" lang="fr-FR" sz="1400" b="0" i="0" u="none" strike="noStrike" cap="none" normalizeH="0" baseline="-25000" dirty="0" smtClean="0">
                          <a:ln>
                            <a:noFill/>
                          </a:ln>
                          <a:solidFill>
                            <a:schemeClr val="tx1"/>
                          </a:solidFill>
                          <a:effectLst/>
                          <a:latin typeface="Tahoma" charset="0"/>
                        </a:rPr>
                        <a:t>e</a:t>
                      </a:r>
                      <a:endParaRPr kumimoji="0" lang="fr-FR" sz="1400" b="0" i="0" u="none" strike="noStrike" cap="none" normalizeH="0" baseline="-2500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l-GR" sz="1400" b="0" i="1" u="none" strike="noStrike" cap="none" normalizeH="0" baseline="0" dirty="0" smtClean="0">
                          <a:ln>
                            <a:noFill/>
                          </a:ln>
                          <a:solidFill>
                            <a:schemeClr val="tx1"/>
                          </a:solidFill>
                          <a:effectLst/>
                          <a:latin typeface="Tahoma" charset="0"/>
                        </a:rPr>
                        <a:t>σ</a:t>
                      </a:r>
                      <a:r>
                        <a:rPr kumimoji="0" lang="fr-FR" sz="1400" b="0" i="1" u="none" strike="noStrike" cap="none" normalizeH="0" baseline="-25000" dirty="0" smtClean="0">
                          <a:ln>
                            <a:noFill/>
                          </a:ln>
                          <a:solidFill>
                            <a:schemeClr val="tx1"/>
                          </a:solidFill>
                          <a:effectLst/>
                          <a:latin typeface="Tahoma" charset="0"/>
                        </a:rPr>
                        <a:t>e</a:t>
                      </a:r>
                      <a:endParaRPr kumimoji="0" lang="fr-FR" sz="1400" b="0" i="1" u="none" strike="noStrike" cap="none" normalizeH="0" baseline="-2500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400" b="0" i="1" u="none" strike="noStrike" cap="none" normalizeH="0" baseline="0" dirty="0" smtClean="0">
                          <a:ln>
                            <a:noFill/>
                          </a:ln>
                          <a:solidFill>
                            <a:schemeClr val="tx1"/>
                          </a:solidFill>
                          <a:effectLst/>
                          <a:latin typeface="Tahoma" charset="0"/>
                        </a:rPr>
                        <a:t> t</a:t>
                      </a:r>
                      <a:r>
                        <a:rPr kumimoji="0" lang="fr-FR" sz="1400" b="0" i="1" u="none" strike="noStrike" cap="none" normalizeH="0" baseline="0" dirty="0" smtClean="0">
                          <a:ln>
                            <a:noFill/>
                          </a:ln>
                          <a:solidFill>
                            <a:schemeClr val="tx1"/>
                          </a:solidFill>
                          <a:effectLst/>
                          <a:latin typeface="Tahoma" charset="0"/>
                          <a:sym typeface="Symbol"/>
                        </a:rPr>
                        <a:t>/2</a:t>
                      </a:r>
                      <a:endParaRPr kumimoji="0" lang="fr-FR" sz="1400" b="0" i="1" u="none" strike="noStrike" cap="none" normalizeH="0" baseline="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400" b="0" i="1" u="none" strike="noStrike" cap="none" normalizeH="0" baseline="0" dirty="0" smtClean="0">
                          <a:ln>
                            <a:noFill/>
                          </a:ln>
                          <a:solidFill>
                            <a:schemeClr val="tx1"/>
                          </a:solidFill>
                          <a:effectLst/>
                          <a:latin typeface="Tahoma" charset="0"/>
                        </a:rPr>
                        <a:t>i</a:t>
                      </a:r>
                      <a:endParaRPr kumimoji="0" lang="fr-FR" sz="1400" b="0" i="1" u="none" strike="noStrike" cap="none" normalizeH="0" baseline="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fr-FR" sz="1400" b="0" i="1" u="none" strike="noStrike" cap="none" normalizeH="0" baseline="0" dirty="0" err="1" smtClean="0">
                          <a:ln>
                            <a:noFill/>
                          </a:ln>
                          <a:solidFill>
                            <a:schemeClr val="tx1"/>
                          </a:solidFill>
                          <a:effectLst/>
                          <a:latin typeface="Tahoma" charset="0"/>
                        </a:rPr>
                        <a:t>Binf</a:t>
                      </a:r>
                      <a:endParaRPr kumimoji="0" lang="fr-FR" sz="1400" b="0" i="1" u="none" strike="noStrike" cap="none" normalizeH="0" baseline="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400" b="0" i="1" u="none" strike="noStrike" cap="none" normalizeH="0" baseline="0" dirty="0" err="1" smtClean="0">
                          <a:ln>
                            <a:noFill/>
                          </a:ln>
                          <a:solidFill>
                            <a:schemeClr val="tx1"/>
                          </a:solidFill>
                          <a:effectLst/>
                          <a:latin typeface="Tahoma" charset="0"/>
                        </a:rPr>
                        <a:t>Bsup</a:t>
                      </a:r>
                      <a:endParaRPr kumimoji="0" lang="fr-FR" sz="1400" b="0" i="1" u="none" strike="noStrike" cap="none" normalizeH="0" baseline="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05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1" u="none" strike="noStrike" cap="none" normalizeH="0" baseline="0" dirty="0" smtClean="0">
                          <a:ln>
                            <a:noFill/>
                          </a:ln>
                          <a:solidFill>
                            <a:schemeClr val="tx1"/>
                          </a:solidFill>
                          <a:effectLst/>
                          <a:latin typeface="Tahoma" charset="0"/>
                        </a:rPr>
                        <a:t>5%</a:t>
                      </a:r>
                      <a:endParaRPr kumimoji="0" lang="fr-FR" sz="1900" b="0" i="0" u="none" strike="noStrike" cap="none" normalizeH="0" baseline="0" dirty="0" smtClean="0">
                        <a:ln>
                          <a:noFill/>
                        </a:ln>
                        <a:solidFill>
                          <a:schemeClr val="tx1"/>
                        </a:solidFill>
                        <a:effectLst/>
                        <a:latin typeface="Tahoma"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100</a:t>
                      </a:r>
                      <a:endParaRPr kumimoji="0" lang="fr-FR" sz="1900" b="0" i="0" u="none" strike="noStrike" cap="none" normalizeH="0" baseline="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17</a:t>
                      </a:r>
                      <a:endParaRPr kumimoji="0" lang="fr-FR" sz="1900" b="0" i="0" u="none" strike="noStrike" cap="none" normalizeH="0" baseline="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5</a:t>
                      </a:r>
                      <a:endParaRPr kumimoji="0" lang="fr-FR" sz="1900" b="0" i="0" u="none" strike="noStrike" cap="none" normalizeH="0" baseline="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1,96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2</a:t>
                      </a:r>
                      <a:endParaRPr kumimoji="0" lang="fr-FR" sz="1900" b="0" i="0" u="none" strike="noStrike" cap="none" normalizeH="0" baseline="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15</a:t>
                      </a:r>
                      <a:endParaRPr kumimoji="0" lang="fr-FR" sz="1900" b="0" i="0" u="none" strike="noStrike" cap="none" normalizeH="0" baseline="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19</a:t>
                      </a:r>
                      <a:endParaRPr kumimoji="0" lang="fr-FR" sz="1900" b="0" i="0" u="none" strike="noStrike" cap="none" normalizeH="0" baseline="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859603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Case of the Proportion (</a:t>
            </a:r>
            <a:r>
              <a:rPr lang="fr-FR" dirty="0" smtClean="0"/>
              <a:t>1/3)</a:t>
            </a:r>
            <a:endParaRPr lang="en-GB" dirty="0"/>
          </a:p>
        </p:txBody>
      </p:sp>
      <p:sp>
        <p:nvSpPr>
          <p:cNvPr id="3" name="Espace réservé du contenu 2"/>
          <p:cNvSpPr>
            <a:spLocks noGrp="1"/>
          </p:cNvSpPr>
          <p:nvPr>
            <p:ph idx="1"/>
          </p:nvPr>
        </p:nvSpPr>
        <p:spPr/>
        <p:txBody>
          <a:bodyPr/>
          <a:lstStyle/>
          <a:p>
            <a:r>
              <a:rPr lang="fr-FR" dirty="0" smtClean="0"/>
              <a:t>X </a:t>
            </a:r>
            <a:r>
              <a:rPr lang="fr-FR" dirty="0" err="1" smtClean="0"/>
              <a:t>is</a:t>
            </a:r>
            <a:r>
              <a:rPr lang="fr-FR" dirty="0" smtClean="0"/>
              <a:t> a </a:t>
            </a:r>
            <a:r>
              <a:rPr lang="fr-FR" dirty="0" err="1" smtClean="0"/>
              <a:t>random</a:t>
            </a:r>
            <a:r>
              <a:rPr lang="fr-FR" dirty="0" smtClean="0"/>
              <a:t> variable of the </a:t>
            </a:r>
            <a:r>
              <a:rPr lang="fr-FR" dirty="0" err="1" smtClean="0"/>
              <a:t>sample</a:t>
            </a:r>
            <a:r>
              <a:rPr lang="fr-FR" dirty="0" smtClean="0"/>
              <a:t> (X,…, X)</a:t>
            </a:r>
          </a:p>
          <a:p>
            <a:endParaRPr lang="fr-FR" dirty="0"/>
          </a:p>
          <a:p>
            <a:r>
              <a:rPr lang="fr-FR" dirty="0" smtClean="0"/>
              <a:t>The </a:t>
            </a:r>
            <a:r>
              <a:rPr lang="fr-FR" dirty="0" err="1" smtClean="0"/>
              <a:t>arithmetic</a:t>
            </a:r>
            <a:r>
              <a:rPr lang="fr-FR" dirty="0" smtClean="0"/>
              <a:t> </a:t>
            </a:r>
            <a:r>
              <a:rPr lang="fr-FR" dirty="0" err="1" smtClean="0"/>
              <a:t>mean</a:t>
            </a:r>
            <a:r>
              <a:rPr lang="fr-FR" dirty="0" smtClean="0"/>
              <a:t> </a:t>
            </a:r>
            <a:r>
              <a:rPr lang="fr-FR" dirty="0" err="1" smtClean="0"/>
              <a:t>is</a:t>
            </a:r>
            <a:r>
              <a:rPr lang="fr-FR" dirty="0" smtClean="0"/>
              <a:t> :</a:t>
            </a:r>
          </a:p>
          <a:p>
            <a:endParaRPr lang="fr-FR" dirty="0"/>
          </a:p>
          <a:p>
            <a:r>
              <a:rPr lang="fr-FR" dirty="0" smtClean="0"/>
              <a:t>If n&gt;30 </a:t>
            </a:r>
            <a:r>
              <a:rPr lang="fr-FR" dirty="0" err="1" smtClean="0"/>
              <a:t>then</a:t>
            </a:r>
            <a:r>
              <a:rPr lang="fr-FR" dirty="0" smtClean="0"/>
              <a:t> </a:t>
            </a:r>
            <a:r>
              <a:rPr lang="fr-FR" dirty="0" err="1" smtClean="0"/>
              <a:t>we</a:t>
            </a:r>
            <a:r>
              <a:rPr lang="fr-FR" dirty="0" smtClean="0"/>
              <a:t> </a:t>
            </a:r>
            <a:r>
              <a:rPr lang="fr-FR" dirty="0" err="1" smtClean="0"/>
              <a:t>can</a:t>
            </a:r>
            <a:r>
              <a:rPr lang="fr-FR" dirty="0" smtClean="0"/>
              <a:t> use the Central </a:t>
            </a:r>
            <a:r>
              <a:rPr lang="fr-FR" dirty="0" err="1" smtClean="0"/>
              <a:t>Limit</a:t>
            </a:r>
            <a:r>
              <a:rPr lang="fr-FR" dirty="0" smtClean="0"/>
              <a:t> </a:t>
            </a:r>
            <a:r>
              <a:rPr lang="fr-FR" dirty="0" err="1" smtClean="0"/>
              <a:t>Theorem</a:t>
            </a:r>
            <a:r>
              <a:rPr lang="fr-FR" dirty="0" smtClean="0"/>
              <a:t>,  me </a:t>
            </a:r>
            <a:r>
              <a:rPr lang="fr-FR" dirty="0" err="1" smtClean="0"/>
              <a:t>follow</a:t>
            </a:r>
            <a:r>
              <a:rPr lang="fr-FR" dirty="0" smtClean="0"/>
              <a:t> a Normal distribution                      or </a:t>
            </a:r>
          </a:p>
          <a:p>
            <a:endParaRPr lang="fr-FR" dirty="0"/>
          </a:p>
          <a:p>
            <a:pPr marL="0" indent="0">
              <a:buNone/>
            </a:pPr>
            <a:r>
              <a:rPr lang="fr-FR" dirty="0" smtClean="0"/>
              <a:t>		</a:t>
            </a:r>
            <a:r>
              <a:rPr lang="fr-FR" dirty="0" err="1" smtClean="0"/>
              <a:t>follow</a:t>
            </a:r>
            <a:r>
              <a:rPr lang="fr-FR" dirty="0" smtClean="0"/>
              <a:t> a normal distribution N(0;1)</a:t>
            </a:r>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79</a:t>
            </a:fld>
            <a:endParaRPr lang="fr-FR"/>
          </a:p>
        </p:txBody>
      </p:sp>
      <p:graphicFrame>
        <p:nvGraphicFramePr>
          <p:cNvPr id="5" name="Objet 4"/>
          <p:cNvGraphicFramePr>
            <a:graphicFrameLocks noChangeAspect="1"/>
          </p:cNvGraphicFramePr>
          <p:nvPr>
            <p:extLst>
              <p:ext uri="{D42A27DB-BD31-4B8C-83A1-F6EECF244321}">
                <p14:modId xmlns:p14="http://schemas.microsoft.com/office/powerpoint/2010/main" val="793821454"/>
              </p:ext>
            </p:extLst>
          </p:nvPr>
        </p:nvGraphicFramePr>
        <p:xfrm>
          <a:off x="4499992" y="3717032"/>
          <a:ext cx="1571625" cy="484187"/>
        </p:xfrm>
        <a:graphic>
          <a:graphicData uri="http://schemas.openxmlformats.org/presentationml/2006/ole">
            <mc:AlternateContent xmlns:mc="http://schemas.openxmlformats.org/markup-compatibility/2006">
              <mc:Choice xmlns:v="urn:schemas-microsoft-com:vml" Requires="v">
                <p:oleObj spid="_x0000_s36322" name="Équation" r:id="rId3" imgW="838200" imgH="241300" progId="Equation.3">
                  <p:embed/>
                </p:oleObj>
              </mc:Choice>
              <mc:Fallback>
                <p:oleObj name="Équation" r:id="rId3" imgW="8382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3717032"/>
                        <a:ext cx="15716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t 5"/>
          <p:cNvGraphicFramePr>
            <a:graphicFrameLocks noChangeAspect="1"/>
          </p:cNvGraphicFramePr>
          <p:nvPr>
            <p:extLst>
              <p:ext uri="{D42A27DB-BD31-4B8C-83A1-F6EECF244321}">
                <p14:modId xmlns:p14="http://schemas.microsoft.com/office/powerpoint/2010/main" val="1546666311"/>
              </p:ext>
            </p:extLst>
          </p:nvPr>
        </p:nvGraphicFramePr>
        <p:xfrm>
          <a:off x="467544" y="4509120"/>
          <a:ext cx="1671638" cy="881062"/>
        </p:xfrm>
        <a:graphic>
          <a:graphicData uri="http://schemas.openxmlformats.org/presentationml/2006/ole">
            <mc:AlternateContent xmlns:mc="http://schemas.openxmlformats.org/markup-compatibility/2006">
              <mc:Choice xmlns:v="urn:schemas-microsoft-com:vml" Requires="v">
                <p:oleObj spid="_x0000_s36323" name="Équation" r:id="rId5" imgW="482391" imgH="418918" progId="Equation.3">
                  <p:embed/>
                </p:oleObj>
              </mc:Choice>
              <mc:Fallback>
                <p:oleObj name="Équation" r:id="rId5" imgW="482391" imgH="4189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4509120"/>
                        <a:ext cx="1671638"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t 6"/>
          <p:cNvGraphicFramePr>
            <a:graphicFrameLocks noChangeAspect="1"/>
          </p:cNvGraphicFramePr>
          <p:nvPr>
            <p:extLst>
              <p:ext uri="{D42A27DB-BD31-4B8C-83A1-F6EECF244321}">
                <p14:modId xmlns:p14="http://schemas.microsoft.com/office/powerpoint/2010/main" val="1460399921"/>
              </p:ext>
            </p:extLst>
          </p:nvPr>
        </p:nvGraphicFramePr>
        <p:xfrm>
          <a:off x="4938713" y="2349500"/>
          <a:ext cx="1343025" cy="715963"/>
        </p:xfrm>
        <a:graphic>
          <a:graphicData uri="http://schemas.openxmlformats.org/presentationml/2006/ole">
            <mc:AlternateContent xmlns:mc="http://schemas.openxmlformats.org/markup-compatibility/2006">
              <mc:Choice xmlns:v="urn:schemas-microsoft-com:vml" Requires="v">
                <p:oleObj spid="_x0000_s36324" name="Équation" r:id="rId7" imgW="812520" imgH="431640" progId="Equation.3">
                  <p:embed/>
                </p:oleObj>
              </mc:Choice>
              <mc:Fallback>
                <p:oleObj name="Équation" r:id="rId7" imgW="812520" imgH="431640" progId="Equation.3">
                  <p:embed/>
                  <p:pic>
                    <p:nvPicPr>
                      <p:cNvPr id="0" name=""/>
                      <p:cNvPicPr>
                        <a:picLocks noChangeAspect="1" noChangeArrowheads="1"/>
                      </p:cNvPicPr>
                      <p:nvPr/>
                    </p:nvPicPr>
                    <p:blipFill>
                      <a:blip r:embed="rId8"/>
                      <a:srcRect/>
                      <a:stretch>
                        <a:fillRect/>
                      </a:stretch>
                    </p:blipFill>
                    <p:spPr bwMode="auto">
                      <a:xfrm>
                        <a:off x="4938713" y="2349500"/>
                        <a:ext cx="1343025"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6460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How </a:t>
            </a:r>
            <a:r>
              <a:rPr lang="fr-FR" dirty="0" err="1" smtClean="0"/>
              <a:t>can</a:t>
            </a:r>
            <a:r>
              <a:rPr lang="fr-FR" dirty="0" smtClean="0"/>
              <a:t> I </a:t>
            </a:r>
            <a:r>
              <a:rPr lang="fr-FR" dirty="0" err="1" smtClean="0"/>
              <a:t>instal</a:t>
            </a:r>
            <a:r>
              <a:rPr lang="fr-FR" dirty="0" smtClean="0"/>
              <a:t> XLSTAT ? (1/2)</a:t>
            </a:r>
            <a:endParaRPr lang="en-GB" dirty="0"/>
          </a:p>
        </p:txBody>
      </p:sp>
      <p:sp>
        <p:nvSpPr>
          <p:cNvPr id="3" name="Espace réservé du contenu 2"/>
          <p:cNvSpPr>
            <a:spLocks noGrp="1"/>
          </p:cNvSpPr>
          <p:nvPr>
            <p:ph idx="1"/>
          </p:nvPr>
        </p:nvSpPr>
        <p:spPr/>
        <p:txBody>
          <a:bodyPr>
            <a:normAutofit fontScale="77500" lnSpcReduction="20000"/>
          </a:bodyPr>
          <a:lstStyle/>
          <a:p>
            <a:pPr marL="0" indent="0">
              <a:buNone/>
            </a:pPr>
            <a:r>
              <a:rPr lang="en-GB" dirty="0" smtClean="0"/>
              <a:t>If you do not have XLSTAT in your Excel program, you should download it in Campus Website:</a:t>
            </a:r>
          </a:p>
          <a:p>
            <a:pPr marL="0" indent="0" algn="ctr">
              <a:buNone/>
            </a:pPr>
            <a:r>
              <a:rPr lang="en-GB" dirty="0" smtClean="0">
                <a:solidFill>
                  <a:srgbClr val="92D050"/>
                </a:solidFill>
              </a:rPr>
              <a:t>Other services </a:t>
            </a:r>
            <a:r>
              <a:rPr lang="en-GB" dirty="0" smtClean="0">
                <a:solidFill>
                  <a:srgbClr val="92D050"/>
                </a:solidFill>
                <a:sym typeface="Wingdings" panose="05000000000000000000" pitchFamily="2" charset="2"/>
              </a:rPr>
              <a:t> Pedagogical </a:t>
            </a:r>
            <a:r>
              <a:rPr lang="en-GB" dirty="0" err="1" smtClean="0">
                <a:solidFill>
                  <a:srgbClr val="92D050"/>
                </a:solidFill>
                <a:sym typeface="Wingdings" panose="05000000000000000000" pitchFamily="2" charset="2"/>
              </a:rPr>
              <a:t>Softwares</a:t>
            </a:r>
            <a:endParaRPr lang="en-GB" dirty="0" smtClean="0">
              <a:solidFill>
                <a:srgbClr val="92D050"/>
              </a:solidFill>
              <a:sym typeface="Wingdings" panose="05000000000000000000" pitchFamily="2" charset="2"/>
            </a:endParaRPr>
          </a:p>
          <a:p>
            <a:pPr marL="0" indent="0" algn="ctr">
              <a:buNone/>
            </a:pPr>
            <a:endParaRPr lang="en-GB" dirty="0" smtClean="0">
              <a:solidFill>
                <a:srgbClr val="92D050"/>
              </a:solidFill>
            </a:endParaRPr>
          </a:p>
          <a:p>
            <a:pPr marL="0" indent="0">
              <a:buNone/>
            </a:pPr>
            <a:r>
              <a:rPr lang="en-GB" dirty="0" smtClean="0"/>
              <a:t>You should download the </a:t>
            </a:r>
            <a:r>
              <a:rPr lang="en-GB" dirty="0" err="1" smtClean="0"/>
              <a:t>xlstat</a:t>
            </a:r>
            <a:r>
              <a:rPr lang="en-GB" dirty="0" smtClean="0"/>
              <a:t> zip file depending on your computer if it is Mac or Windows.</a:t>
            </a:r>
          </a:p>
          <a:p>
            <a:pPr marL="0" indent="0">
              <a:buNone/>
            </a:pPr>
            <a:endParaRPr lang="en-GB" dirty="0" smtClean="0"/>
          </a:p>
          <a:p>
            <a:pPr marL="0" indent="0">
              <a:buNone/>
            </a:pPr>
            <a:r>
              <a:rPr lang="en-GB" dirty="0" smtClean="0"/>
              <a:t>When the file is downloaded you should click on next all the time.</a:t>
            </a:r>
          </a:p>
          <a:p>
            <a:pPr marL="0" indent="0">
              <a:buNone/>
            </a:pPr>
            <a:r>
              <a:rPr lang="en-GB" dirty="0" smtClean="0"/>
              <a:t>For the activation of the XLSTAT </a:t>
            </a:r>
          </a:p>
          <a:p>
            <a:pPr marL="0" indent="0">
              <a:buNone/>
            </a:pPr>
            <a:endParaRPr lang="en-GB" dirty="0" smtClean="0"/>
          </a:p>
          <a:p>
            <a:pPr marL="0" indent="0">
              <a:buNone/>
            </a:pPr>
            <a:r>
              <a:rPr lang="en-GB" dirty="0" smtClean="0"/>
              <a:t>you need to enter a license key.</a:t>
            </a:r>
          </a:p>
          <a:p>
            <a:pPr marL="0" indent="0">
              <a:buNone/>
            </a:pPr>
            <a:r>
              <a:rPr lang="en-GB" dirty="0" smtClean="0"/>
              <a:t>You can find the license key on the</a:t>
            </a:r>
          </a:p>
          <a:p>
            <a:pPr marL="0" indent="0">
              <a:buNone/>
            </a:pPr>
            <a:r>
              <a:rPr lang="en-GB" dirty="0" smtClean="0"/>
              <a:t>PDF File : Procedure </a:t>
            </a:r>
            <a:r>
              <a:rPr lang="en-GB" dirty="0" err="1" smtClean="0"/>
              <a:t>d’installation</a:t>
            </a:r>
            <a:endParaRPr lang="en-GB" dirty="0" smtClean="0"/>
          </a:p>
          <a:p>
            <a:pPr marL="0" indent="0">
              <a:buNone/>
            </a:pPr>
            <a:endParaRPr lang="en-GB" dirty="0" smtClean="0"/>
          </a:p>
          <a:p>
            <a:pPr marL="0" indent="0">
              <a:buNone/>
            </a:pPr>
            <a:r>
              <a:rPr lang="en-GB" dirty="0" smtClean="0"/>
              <a:t>Then you should </a:t>
            </a:r>
            <a:r>
              <a:rPr lang="en-GB" dirty="0" smtClean="0">
                <a:solidFill>
                  <a:srgbClr val="92D050"/>
                </a:solidFill>
              </a:rPr>
              <a:t>Validate</a:t>
            </a:r>
            <a:r>
              <a:rPr lang="fr-FR" dirty="0" smtClean="0"/>
              <a:t>.</a:t>
            </a:r>
          </a:p>
          <a:p>
            <a:pPr marL="0" indent="0">
              <a:buNone/>
            </a:pPr>
            <a:endParaRPr lang="fr-FR" dirty="0" smtClean="0"/>
          </a:p>
          <a:p>
            <a:pPr marL="0" indent="0">
              <a:buNone/>
            </a:pPr>
            <a:r>
              <a:rPr lang="fr-FR" dirty="0"/>
              <a:t>	</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8</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904" y="4077072"/>
            <a:ext cx="302895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261755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Case of the Proportion : </a:t>
            </a:r>
            <a:r>
              <a:rPr lang="fr-FR" dirty="0" err="1" smtClean="0"/>
              <a:t>Calculation</a:t>
            </a:r>
            <a:r>
              <a:rPr lang="fr-FR" dirty="0" smtClean="0"/>
              <a:t> of the </a:t>
            </a:r>
            <a:r>
              <a:rPr lang="fr-FR" dirty="0" err="1" smtClean="0"/>
              <a:t>parameter</a:t>
            </a:r>
            <a:r>
              <a:rPr lang="fr-FR" dirty="0" smtClean="0"/>
              <a:t> i (</a:t>
            </a:r>
            <a:r>
              <a:rPr lang="fr-FR" dirty="0" smtClean="0"/>
              <a:t>2/3)</a:t>
            </a:r>
            <a:endParaRPr lang="en-GB" dirty="0"/>
          </a:p>
        </p:txBody>
      </p:sp>
      <p:sp>
        <p:nvSpPr>
          <p:cNvPr id="3" name="Espace réservé du contenu 2"/>
          <p:cNvSpPr>
            <a:spLocks noGrp="1"/>
          </p:cNvSpPr>
          <p:nvPr>
            <p:ph idx="1"/>
          </p:nvPr>
        </p:nvSpPr>
        <p:spPr/>
        <p:txBody>
          <a:bodyPr/>
          <a:lstStyle/>
          <a:p>
            <a:r>
              <a:rPr lang="fr-FR" dirty="0" smtClean="0"/>
              <a:t> i </a:t>
            </a:r>
            <a:r>
              <a:rPr lang="fr-FR" dirty="0" err="1" smtClean="0"/>
              <a:t>is</a:t>
            </a:r>
            <a:r>
              <a:rPr lang="fr-FR" dirty="0" smtClean="0"/>
              <a:t> the </a:t>
            </a:r>
            <a:r>
              <a:rPr lang="fr-FR" dirty="0" err="1" smtClean="0"/>
              <a:t>parameter</a:t>
            </a:r>
            <a:r>
              <a:rPr lang="fr-FR" dirty="0" smtClean="0"/>
              <a:t> of the </a:t>
            </a:r>
            <a:r>
              <a:rPr lang="fr-FR" dirty="0" err="1" smtClean="0"/>
              <a:t>uncertainty</a:t>
            </a:r>
            <a:r>
              <a:rPr lang="fr-FR" dirty="0" smtClean="0"/>
              <a:t>, </a:t>
            </a:r>
            <a:r>
              <a:rPr lang="fr-FR" dirty="0" err="1" smtClean="0"/>
              <a:t>it</a:t>
            </a:r>
            <a:r>
              <a:rPr lang="fr-FR" dirty="0" smtClean="0"/>
              <a:t> </a:t>
            </a:r>
            <a:r>
              <a:rPr lang="fr-FR" dirty="0" err="1" smtClean="0"/>
              <a:t>is</a:t>
            </a:r>
            <a:r>
              <a:rPr lang="fr-FR" dirty="0" smtClean="0"/>
              <a:t> </a:t>
            </a:r>
            <a:r>
              <a:rPr lang="fr-FR" dirty="0" err="1" smtClean="0"/>
              <a:t>also</a:t>
            </a:r>
            <a:r>
              <a:rPr lang="fr-FR" dirty="0" smtClean="0"/>
              <a:t> </a:t>
            </a:r>
            <a:r>
              <a:rPr lang="fr-FR" dirty="0" err="1" smtClean="0"/>
              <a:t>called</a:t>
            </a:r>
            <a:r>
              <a:rPr lang="fr-FR" dirty="0" smtClean="0"/>
              <a:t> the </a:t>
            </a:r>
            <a:r>
              <a:rPr lang="fr-FR" dirty="0" err="1" smtClean="0"/>
              <a:t>margin</a:t>
            </a:r>
            <a:r>
              <a:rPr lang="fr-FR" dirty="0" smtClean="0"/>
              <a:t> </a:t>
            </a:r>
            <a:r>
              <a:rPr lang="fr-FR" dirty="0" err="1" smtClean="0"/>
              <a:t>error</a:t>
            </a:r>
            <a:r>
              <a:rPr lang="fr-FR" dirty="0" smtClean="0"/>
              <a:t>.</a:t>
            </a:r>
          </a:p>
          <a:p>
            <a:endParaRPr lang="fr-FR" dirty="0" smtClean="0"/>
          </a:p>
          <a:p>
            <a:pPr lvl="0"/>
            <a:r>
              <a:rPr lang="fr-FR" dirty="0" smtClean="0"/>
              <a:t> </a:t>
            </a:r>
          </a:p>
          <a:p>
            <a:pPr marL="0" lvl="0" indent="0">
              <a:buNone/>
            </a:pPr>
            <a:r>
              <a:rPr lang="fr-FR" dirty="0" smtClean="0"/>
              <a:t> </a:t>
            </a:r>
            <a:r>
              <a:rPr lang="fr-FR" b="1" dirty="0" smtClean="0">
                <a:sym typeface="Symbol"/>
              </a:rPr>
              <a:t> </a:t>
            </a:r>
            <a:r>
              <a:rPr lang="fr-FR" b="1" dirty="0" err="1" smtClean="0">
                <a:sym typeface="Symbol"/>
              </a:rPr>
              <a:t>is</a:t>
            </a:r>
            <a:r>
              <a:rPr lang="fr-FR" b="1" dirty="0" smtClean="0">
                <a:sym typeface="Symbol"/>
              </a:rPr>
              <a:t> the </a:t>
            </a:r>
            <a:r>
              <a:rPr lang="fr-FR" b="1" dirty="0" err="1" smtClean="0">
                <a:sym typeface="Symbol"/>
              </a:rPr>
              <a:t>risk</a:t>
            </a:r>
            <a:r>
              <a:rPr lang="fr-FR" b="1" dirty="0" smtClean="0">
                <a:sym typeface="Symbol"/>
              </a:rPr>
              <a:t> </a:t>
            </a:r>
            <a:r>
              <a:rPr lang="fr-FR" b="1" dirty="0" err="1" smtClean="0">
                <a:sym typeface="Symbol"/>
              </a:rPr>
              <a:t>error</a:t>
            </a:r>
            <a:endParaRPr lang="fr-FR" b="1" dirty="0" smtClean="0">
              <a:sym typeface="Symbol"/>
            </a:endParaRPr>
          </a:p>
          <a:p>
            <a:pPr marL="0" lvl="0" indent="0">
              <a:buNone/>
            </a:pPr>
            <a:r>
              <a:rPr lang="fr-FR" dirty="0" smtClean="0"/>
              <a:t>      </a:t>
            </a:r>
            <a:r>
              <a:rPr lang="fr-FR" dirty="0" err="1" smtClean="0"/>
              <a:t>is</a:t>
            </a:r>
            <a:r>
              <a:rPr lang="fr-FR" dirty="0" smtClean="0"/>
              <a:t> the proportion of the </a:t>
            </a:r>
            <a:r>
              <a:rPr lang="fr-FR" dirty="0" err="1" smtClean="0"/>
              <a:t>sample</a:t>
            </a:r>
            <a:endParaRPr lang="fr-FR" dirty="0" smtClean="0"/>
          </a:p>
          <a:p>
            <a:pPr lvl="0"/>
            <a:endParaRPr lang="fr-FR" i="1" dirty="0" smtClean="0">
              <a:latin typeface="Tahoma" charset="0"/>
            </a:endParaRPr>
          </a:p>
          <a:p>
            <a:pPr lvl="0"/>
            <a:r>
              <a:rPr lang="fr-FR" i="1" dirty="0" smtClean="0">
                <a:latin typeface="Tahoma" charset="0"/>
              </a:rPr>
              <a:t>t</a:t>
            </a:r>
            <a:r>
              <a:rPr lang="fr-FR" sz="1400" i="1" dirty="0" smtClean="0">
                <a:latin typeface="Tahoma" charset="0"/>
                <a:sym typeface="Symbol"/>
              </a:rPr>
              <a:t>/2</a:t>
            </a:r>
            <a:r>
              <a:rPr lang="fr-FR" dirty="0" smtClean="0">
                <a:latin typeface="Tahoma" charset="0"/>
              </a:rPr>
              <a:t> </a:t>
            </a:r>
            <a:r>
              <a:rPr lang="fr-FR" dirty="0" err="1" smtClean="0">
                <a:latin typeface="Tahoma" charset="0"/>
              </a:rPr>
              <a:t>is</a:t>
            </a:r>
            <a:r>
              <a:rPr lang="fr-FR" dirty="0" smtClean="0">
                <a:latin typeface="Tahoma" charset="0"/>
              </a:rPr>
              <a:t> </a:t>
            </a:r>
            <a:r>
              <a:rPr lang="fr-FR" dirty="0" err="1" smtClean="0">
                <a:latin typeface="Tahoma" charset="0"/>
              </a:rPr>
              <a:t>calculated</a:t>
            </a:r>
            <a:r>
              <a:rPr lang="fr-FR" dirty="0" smtClean="0">
                <a:latin typeface="Tahoma" charset="0"/>
              </a:rPr>
              <a:t> </a:t>
            </a:r>
            <a:r>
              <a:rPr lang="fr-FR" dirty="0" err="1" smtClean="0">
                <a:latin typeface="Tahoma" charset="0"/>
              </a:rPr>
              <a:t>thanks</a:t>
            </a:r>
            <a:r>
              <a:rPr lang="fr-FR" dirty="0" smtClean="0">
                <a:latin typeface="Tahoma" charset="0"/>
              </a:rPr>
              <a:t> to the Standard Normal Distribution N(0;1): </a:t>
            </a:r>
            <a:r>
              <a:rPr lang="fr-FR" dirty="0" err="1" smtClean="0">
                <a:latin typeface="Tahoma" charset="0"/>
              </a:rPr>
              <a:t>it</a:t>
            </a:r>
            <a:r>
              <a:rPr lang="fr-FR" dirty="0" smtClean="0">
                <a:latin typeface="Tahoma" charset="0"/>
              </a:rPr>
              <a:t> s </a:t>
            </a:r>
            <a:r>
              <a:rPr lang="fr-FR" dirty="0" err="1" smtClean="0">
                <a:latin typeface="Tahoma" charset="0"/>
              </a:rPr>
              <a:t>called</a:t>
            </a:r>
            <a:r>
              <a:rPr lang="fr-FR" dirty="0" smtClean="0">
                <a:latin typeface="Tahoma" charset="0"/>
              </a:rPr>
              <a:t> the Critical Value</a:t>
            </a:r>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80</a:t>
            </a:fld>
            <a:endParaRPr lang="fr-FR"/>
          </a:p>
        </p:txBody>
      </p:sp>
      <p:graphicFrame>
        <p:nvGraphicFramePr>
          <p:cNvPr id="7" name="Objet 6"/>
          <p:cNvGraphicFramePr>
            <a:graphicFrameLocks noChangeAspect="1"/>
          </p:cNvGraphicFramePr>
          <p:nvPr>
            <p:extLst>
              <p:ext uri="{D42A27DB-BD31-4B8C-83A1-F6EECF244321}">
                <p14:modId xmlns:p14="http://schemas.microsoft.com/office/powerpoint/2010/main" val="1819689950"/>
              </p:ext>
            </p:extLst>
          </p:nvPr>
        </p:nvGraphicFramePr>
        <p:xfrm>
          <a:off x="341313" y="2332038"/>
          <a:ext cx="3222575" cy="1115939"/>
        </p:xfrm>
        <a:graphic>
          <a:graphicData uri="http://schemas.openxmlformats.org/presentationml/2006/ole">
            <mc:AlternateContent xmlns:mc="http://schemas.openxmlformats.org/markup-compatibility/2006">
              <mc:Choice xmlns:v="urn:schemas-microsoft-com:vml" Requires="v">
                <p:oleObj spid="_x0000_s37188" name="Équation" r:id="rId3" imgW="1282680" imgH="444240" progId="Equation.3">
                  <p:embed/>
                </p:oleObj>
              </mc:Choice>
              <mc:Fallback>
                <p:oleObj name="Équation" r:id="rId3" imgW="1282680" imgH="444240" progId="Equation.3">
                  <p:embed/>
                  <p:pic>
                    <p:nvPicPr>
                      <p:cNvPr id="0" name=""/>
                      <p:cNvPicPr>
                        <a:picLocks noChangeAspect="1" noChangeArrowheads="1"/>
                      </p:cNvPicPr>
                      <p:nvPr/>
                    </p:nvPicPr>
                    <p:blipFill>
                      <a:blip r:embed="rId4"/>
                      <a:srcRect/>
                      <a:stretch>
                        <a:fillRect/>
                      </a:stretch>
                    </p:blipFill>
                    <p:spPr bwMode="auto">
                      <a:xfrm>
                        <a:off x="341313" y="2332038"/>
                        <a:ext cx="3222575" cy="1115939"/>
                      </a:xfrm>
                      <a:prstGeom prst="rect">
                        <a:avLst/>
                      </a:prstGeom>
                      <a:noFill/>
                      <a:ln>
                        <a:noFill/>
                      </a:ln>
                    </p:spPr>
                  </p:pic>
                </p:oleObj>
              </mc:Fallback>
            </mc:AlternateContent>
          </a:graphicData>
        </a:graphic>
      </p:graphicFrame>
      <p:graphicFrame>
        <p:nvGraphicFramePr>
          <p:cNvPr id="8" name="Group 28"/>
          <p:cNvGraphicFramePr>
            <a:graphicFrameLocks noGrp="1"/>
          </p:cNvGraphicFramePr>
          <p:nvPr>
            <p:extLst>
              <p:ext uri="{D42A27DB-BD31-4B8C-83A1-F6EECF244321}">
                <p14:modId xmlns:p14="http://schemas.microsoft.com/office/powerpoint/2010/main" val="274447372"/>
              </p:ext>
            </p:extLst>
          </p:nvPr>
        </p:nvGraphicFramePr>
        <p:xfrm>
          <a:off x="539552" y="5517232"/>
          <a:ext cx="8128000" cy="936104"/>
        </p:xfrm>
        <a:graphic>
          <a:graphicData uri="http://schemas.openxmlformats.org/drawingml/2006/table">
            <a:tbl>
              <a:tblPr/>
              <a:tblGrid>
                <a:gridCol w="2032000"/>
                <a:gridCol w="2032000"/>
                <a:gridCol w="2032000"/>
                <a:gridCol w="2032000"/>
              </a:tblGrid>
              <a:tr h="46805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 </a:t>
                      </a:r>
                      <a:r>
                        <a:rPr kumimoji="0" lang="fr-FR" sz="1900" b="0" i="0" u="none" strike="noStrike" cap="none" normalizeH="0" baseline="0" dirty="0" smtClean="0">
                          <a:ln>
                            <a:noFill/>
                          </a:ln>
                          <a:solidFill>
                            <a:schemeClr val="tx1"/>
                          </a:solidFill>
                          <a:effectLst/>
                          <a:latin typeface="Tahoma" charset="0"/>
                          <a:sym typeface="Symbol"/>
                        </a:rPr>
                        <a:t></a:t>
                      </a:r>
                      <a:r>
                        <a:rPr kumimoji="0" lang="fr-FR" sz="1900" b="0" i="0" u="none" strike="noStrike" cap="none" normalizeH="0" baseline="0" dirty="0" smtClean="0">
                          <a:ln>
                            <a:noFill/>
                          </a:ln>
                          <a:solidFill>
                            <a:schemeClr val="tx1"/>
                          </a:solidFill>
                          <a:effectLst/>
                          <a:latin typeface="Tahoma" charset="0"/>
                        </a:rPr>
                        <a: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smtClean="0">
                          <a:ln>
                            <a:noFill/>
                          </a:ln>
                          <a:solidFill>
                            <a:schemeClr val="tx1"/>
                          </a:solidFill>
                          <a:effectLst/>
                          <a:latin typeface="Tahoma"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smtClean="0">
                          <a:ln>
                            <a:noFill/>
                          </a:ln>
                          <a:solidFill>
                            <a:schemeClr val="tx1"/>
                          </a:solidFill>
                          <a:effectLst/>
                          <a:latin typeface="Tahoma"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05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1" u="none" strike="noStrike" cap="none" normalizeH="0" baseline="0" dirty="0" smtClean="0">
                          <a:ln>
                            <a:noFill/>
                          </a:ln>
                          <a:solidFill>
                            <a:schemeClr val="tx1"/>
                          </a:solidFill>
                          <a:effectLst/>
                          <a:latin typeface="Tahoma" charset="0"/>
                        </a:rPr>
                        <a:t> t</a:t>
                      </a:r>
                      <a:r>
                        <a:rPr kumimoji="0" lang="fr-FR" sz="1200" b="0" i="1" u="none" strike="noStrike" cap="none" normalizeH="0" baseline="0" dirty="0" smtClean="0">
                          <a:ln>
                            <a:noFill/>
                          </a:ln>
                          <a:solidFill>
                            <a:schemeClr val="tx1"/>
                          </a:solidFill>
                          <a:effectLst/>
                          <a:latin typeface="Tahoma" charset="0"/>
                          <a:sym typeface="Symbol"/>
                        </a:rPr>
                        <a:t>/2</a:t>
                      </a:r>
                      <a:r>
                        <a:rPr kumimoji="0" lang="fr-FR" sz="1900" b="0" i="0" u="none" strike="noStrike" cap="none" normalizeH="0" baseline="0" dirty="0" smtClean="0">
                          <a:ln>
                            <a:noFill/>
                          </a:ln>
                          <a:solidFill>
                            <a:schemeClr val="tx1"/>
                          </a:solidFill>
                          <a:effectLst/>
                          <a:latin typeface="Tahoma" charset="0"/>
                        </a:rPr>
                        <a: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2,57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1,96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1,645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Objet 8"/>
          <p:cNvGraphicFramePr>
            <a:graphicFrameLocks noChangeAspect="1"/>
          </p:cNvGraphicFramePr>
          <p:nvPr>
            <p:extLst>
              <p:ext uri="{D42A27DB-BD31-4B8C-83A1-F6EECF244321}">
                <p14:modId xmlns:p14="http://schemas.microsoft.com/office/powerpoint/2010/main" val="3926295356"/>
              </p:ext>
            </p:extLst>
          </p:nvPr>
        </p:nvGraphicFramePr>
        <p:xfrm>
          <a:off x="468313" y="3681413"/>
          <a:ext cx="539750" cy="468312"/>
        </p:xfrm>
        <a:graphic>
          <a:graphicData uri="http://schemas.openxmlformats.org/presentationml/2006/ole">
            <mc:AlternateContent xmlns:mc="http://schemas.openxmlformats.org/markup-compatibility/2006">
              <mc:Choice xmlns:v="urn:schemas-microsoft-com:vml" Requires="v">
                <p:oleObj spid="_x0000_s37189" name="Équation" r:id="rId5" imgW="190440" imgH="164880" progId="Equation.3">
                  <p:embed/>
                </p:oleObj>
              </mc:Choice>
              <mc:Fallback>
                <p:oleObj name="Équation" r:id="rId5" imgW="190440" imgH="164880" progId="Equation.3">
                  <p:embed/>
                  <p:pic>
                    <p:nvPicPr>
                      <p:cNvPr id="0" name=""/>
                      <p:cNvPicPr>
                        <a:picLocks noChangeAspect="1" noChangeArrowheads="1"/>
                      </p:cNvPicPr>
                      <p:nvPr/>
                    </p:nvPicPr>
                    <p:blipFill>
                      <a:blip r:embed="rId6"/>
                      <a:srcRect/>
                      <a:stretch>
                        <a:fillRect/>
                      </a:stretch>
                    </p:blipFill>
                    <p:spPr bwMode="auto">
                      <a:xfrm>
                        <a:off x="468313" y="3681413"/>
                        <a:ext cx="5397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892935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Case of the </a:t>
            </a:r>
            <a:r>
              <a:rPr lang="fr-FR" dirty="0" smtClean="0"/>
              <a:t>Proportion : </a:t>
            </a:r>
            <a:r>
              <a:rPr lang="fr-FR" dirty="0" err="1" smtClean="0"/>
              <a:t>Example</a:t>
            </a:r>
            <a:r>
              <a:rPr lang="fr-FR" dirty="0" smtClean="0"/>
              <a:t> (</a:t>
            </a:r>
            <a:r>
              <a:rPr lang="fr-FR" dirty="0" smtClean="0"/>
              <a:t>3</a:t>
            </a:r>
            <a:r>
              <a:rPr lang="fr-FR" dirty="0" smtClean="0"/>
              <a:t>/3)</a:t>
            </a:r>
            <a:endParaRPr lang="en-GB" dirty="0"/>
          </a:p>
        </p:txBody>
      </p:sp>
      <p:sp>
        <p:nvSpPr>
          <p:cNvPr id="3" name="Espace réservé du contenu 2"/>
          <p:cNvSpPr>
            <a:spLocks noGrp="1"/>
          </p:cNvSpPr>
          <p:nvPr>
            <p:ph idx="1"/>
          </p:nvPr>
        </p:nvSpPr>
        <p:spPr/>
        <p:txBody>
          <a:bodyPr/>
          <a:lstStyle/>
          <a:p>
            <a:r>
              <a:rPr lang="en-GB" sz="1800" dirty="0" smtClean="0"/>
              <a:t>During elections for employee commissionaire of a company, there are only two candidates: Mr. O and Mrs Z. A survey realized with 2000 people give 65% of vote for Mrs Z. </a:t>
            </a:r>
            <a:endParaRPr lang="en-GB" sz="1800" dirty="0" smtClean="0">
              <a:latin typeface="Tahoma" charset="0"/>
            </a:endParaRPr>
          </a:p>
          <a:p>
            <a:r>
              <a:rPr lang="en-GB" sz="1800" dirty="0" smtClean="0"/>
              <a:t>Can we consider with a risk at 5% that Mrs Z will be elected</a:t>
            </a:r>
            <a:r>
              <a:rPr lang="en-GB" sz="1800" dirty="0" smtClean="0"/>
              <a:t>?</a:t>
            </a:r>
          </a:p>
          <a:p>
            <a:r>
              <a:rPr lang="en-GB" sz="1800" dirty="0" smtClean="0"/>
              <a:t>Let’s calculate the Confidence interval</a:t>
            </a:r>
            <a:r>
              <a:rPr lang="fr-FR" sz="1800" dirty="0" smtClean="0"/>
              <a:t>:</a:t>
            </a:r>
            <a:endParaRPr lang="fr-FR" sz="1800" dirty="0"/>
          </a:p>
          <a:p>
            <a:endParaRPr lang="fr-FR" dirty="0" smtClean="0"/>
          </a:p>
          <a:p>
            <a:endParaRPr lang="fr-FR" dirty="0"/>
          </a:p>
          <a:p>
            <a:endParaRPr lang="fr-FR" dirty="0" smtClean="0"/>
          </a:p>
          <a:p>
            <a:endParaRPr lang="fr-FR" dirty="0"/>
          </a:p>
          <a:p>
            <a:r>
              <a:rPr lang="en-GB" sz="1800" dirty="0" smtClean="0"/>
              <a:t>With 5% of risk</a:t>
            </a:r>
            <a:r>
              <a:rPr lang="en-GB" sz="1800" dirty="0" smtClean="0"/>
              <a:t>, we can conclude that Mrs Z will be elected because the confidence interval is [62,9%; 67,1%] which is higher than 50%.</a:t>
            </a:r>
            <a:endParaRPr lang="en-GB" sz="1800" dirty="0" smtClean="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81</a:t>
            </a:fld>
            <a:endParaRPr lang="fr-FR"/>
          </a:p>
        </p:txBody>
      </p:sp>
      <p:graphicFrame>
        <p:nvGraphicFramePr>
          <p:cNvPr id="10" name="Group 28"/>
          <p:cNvGraphicFramePr>
            <a:graphicFrameLocks noGrp="1"/>
          </p:cNvGraphicFramePr>
          <p:nvPr>
            <p:extLst>
              <p:ext uri="{D42A27DB-BD31-4B8C-83A1-F6EECF244321}">
                <p14:modId xmlns:p14="http://schemas.microsoft.com/office/powerpoint/2010/main" val="1527719423"/>
              </p:ext>
            </p:extLst>
          </p:nvPr>
        </p:nvGraphicFramePr>
        <p:xfrm>
          <a:off x="1259632" y="3645024"/>
          <a:ext cx="5904654" cy="936104"/>
        </p:xfrm>
        <a:graphic>
          <a:graphicData uri="http://schemas.openxmlformats.org/drawingml/2006/table">
            <a:tbl>
              <a:tblPr/>
              <a:tblGrid>
                <a:gridCol w="843522"/>
                <a:gridCol w="843522"/>
                <a:gridCol w="843522"/>
                <a:gridCol w="843522"/>
                <a:gridCol w="843522"/>
                <a:gridCol w="843522"/>
                <a:gridCol w="843522"/>
              </a:tblGrid>
              <a:tr h="46805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 </a:t>
                      </a:r>
                      <a:r>
                        <a:rPr kumimoji="0" lang="fr-FR" sz="1900" b="0" i="0" u="none" strike="noStrike" cap="none" normalizeH="0" baseline="0" dirty="0" smtClean="0">
                          <a:ln>
                            <a:noFill/>
                          </a:ln>
                          <a:solidFill>
                            <a:schemeClr val="tx1"/>
                          </a:solidFill>
                          <a:effectLst/>
                          <a:latin typeface="Tahoma" charset="0"/>
                          <a:sym typeface="Symbol"/>
                        </a:rPr>
                        <a:t></a:t>
                      </a:r>
                      <a:r>
                        <a:rPr kumimoji="0" lang="fr-FR" sz="1900" b="0" i="0" u="none" strike="noStrike" cap="none" normalizeH="0" baseline="0" dirty="0" smtClean="0">
                          <a:ln>
                            <a:noFill/>
                          </a:ln>
                          <a:solidFill>
                            <a:schemeClr val="tx1"/>
                          </a:solidFill>
                          <a:effectLst/>
                          <a:latin typeface="Tahoma" charset="0"/>
                        </a:rPr>
                        <a: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n</a:t>
                      </a:r>
                      <a:endParaRPr kumimoji="0" lang="fr-FR" sz="1900" b="0" i="0" u="none" strike="noStrike" cap="none" normalizeH="0" baseline="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400" b="0" i="0" u="none" strike="noStrike" cap="none" normalizeH="0" baseline="0" dirty="0" err="1" smtClean="0">
                          <a:ln>
                            <a:noFill/>
                          </a:ln>
                          <a:solidFill>
                            <a:schemeClr val="tx1"/>
                          </a:solidFill>
                          <a:effectLst/>
                          <a:latin typeface="Tahoma" charset="0"/>
                        </a:rPr>
                        <a:t>p</a:t>
                      </a:r>
                      <a:r>
                        <a:rPr kumimoji="0" lang="fr-FR" sz="1400" b="0" i="0" u="none" strike="noStrike" cap="none" normalizeH="0" baseline="-25000" dirty="0" err="1" smtClean="0">
                          <a:ln>
                            <a:noFill/>
                          </a:ln>
                          <a:solidFill>
                            <a:schemeClr val="tx1"/>
                          </a:solidFill>
                          <a:effectLst/>
                          <a:latin typeface="Tahoma" charset="0"/>
                        </a:rPr>
                        <a:t>e</a:t>
                      </a:r>
                      <a:endParaRPr kumimoji="0" lang="fr-FR" sz="1400" b="0" i="0" u="none" strike="noStrike" cap="none" normalizeH="0" baseline="-2500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400" b="0" i="1" u="none" strike="noStrike" cap="none" normalizeH="0" baseline="0" dirty="0" smtClean="0">
                          <a:ln>
                            <a:noFill/>
                          </a:ln>
                          <a:solidFill>
                            <a:schemeClr val="tx1"/>
                          </a:solidFill>
                          <a:effectLst/>
                          <a:latin typeface="Tahoma" charset="0"/>
                        </a:rPr>
                        <a:t> t</a:t>
                      </a:r>
                      <a:r>
                        <a:rPr kumimoji="0" lang="fr-FR" sz="1400" b="0" i="1" u="none" strike="noStrike" cap="none" normalizeH="0" baseline="0" dirty="0" smtClean="0">
                          <a:ln>
                            <a:noFill/>
                          </a:ln>
                          <a:solidFill>
                            <a:schemeClr val="tx1"/>
                          </a:solidFill>
                          <a:effectLst/>
                          <a:latin typeface="Tahoma" charset="0"/>
                          <a:sym typeface="Symbol"/>
                        </a:rPr>
                        <a:t>/2</a:t>
                      </a:r>
                      <a:endParaRPr kumimoji="0" lang="fr-FR" sz="1400" b="0" i="1" u="none" strike="noStrike" cap="none" normalizeH="0" baseline="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400" b="0" i="1" u="none" strike="noStrike" cap="none" normalizeH="0" baseline="0" dirty="0" smtClean="0">
                          <a:ln>
                            <a:noFill/>
                          </a:ln>
                          <a:solidFill>
                            <a:schemeClr val="tx1"/>
                          </a:solidFill>
                          <a:effectLst/>
                          <a:latin typeface="Tahoma" charset="0"/>
                        </a:rPr>
                        <a:t>i</a:t>
                      </a:r>
                      <a:endParaRPr kumimoji="0" lang="fr-FR" sz="1400" b="0" i="1" u="none" strike="noStrike" cap="none" normalizeH="0" baseline="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fr-FR" sz="1400" b="0" i="1" u="none" strike="noStrike" cap="none" normalizeH="0" baseline="0" dirty="0" err="1" smtClean="0">
                          <a:ln>
                            <a:noFill/>
                          </a:ln>
                          <a:solidFill>
                            <a:schemeClr val="tx1"/>
                          </a:solidFill>
                          <a:effectLst/>
                          <a:latin typeface="Tahoma" charset="0"/>
                        </a:rPr>
                        <a:t>Binf</a:t>
                      </a:r>
                      <a:endParaRPr kumimoji="0" lang="fr-FR" sz="1400" b="0" i="1" u="none" strike="noStrike" cap="none" normalizeH="0" baseline="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400" b="0" i="1" u="none" strike="noStrike" cap="none" normalizeH="0" baseline="0" dirty="0" err="1" smtClean="0">
                          <a:ln>
                            <a:noFill/>
                          </a:ln>
                          <a:solidFill>
                            <a:schemeClr val="tx1"/>
                          </a:solidFill>
                          <a:effectLst/>
                          <a:latin typeface="Tahoma" charset="0"/>
                        </a:rPr>
                        <a:t>Bsup</a:t>
                      </a:r>
                      <a:endParaRPr kumimoji="0" lang="fr-FR" sz="1400" b="0" i="1" u="none" strike="noStrike" cap="none" normalizeH="0" baseline="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05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1" u="none" strike="noStrike" cap="none" normalizeH="0" baseline="0" dirty="0" smtClean="0">
                          <a:ln>
                            <a:noFill/>
                          </a:ln>
                          <a:solidFill>
                            <a:schemeClr val="tx1"/>
                          </a:solidFill>
                          <a:effectLst/>
                          <a:latin typeface="Tahoma" charset="0"/>
                        </a:rPr>
                        <a:t>5%</a:t>
                      </a:r>
                      <a:endParaRPr kumimoji="0" lang="fr-FR" sz="1900" b="0" i="0" u="none" strike="noStrike" cap="none" normalizeH="0" baseline="0" dirty="0" smtClean="0">
                        <a:ln>
                          <a:noFill/>
                        </a:ln>
                        <a:solidFill>
                          <a:schemeClr val="tx1"/>
                        </a:solidFill>
                        <a:effectLst/>
                        <a:latin typeface="Tahoma"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2000</a:t>
                      </a:r>
                      <a:endParaRPr kumimoji="0" lang="fr-FR" sz="1900" b="0" i="0" u="none" strike="noStrike" cap="none" normalizeH="0" baseline="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65%</a:t>
                      </a:r>
                      <a:endParaRPr kumimoji="0" lang="fr-FR" sz="1900" b="0" i="0" u="none" strike="noStrike" cap="none" normalizeH="0" baseline="0" dirty="0" smtClean="0">
                        <a:ln>
                          <a:noFill/>
                        </a:ln>
                        <a:solidFill>
                          <a:schemeClr val="tx1"/>
                        </a:solidFill>
                        <a:effectLst/>
                        <a:latin typeface="Tahoma"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900" b="0" i="0" u="none" strike="noStrike" cap="none" normalizeH="0" baseline="0" dirty="0" smtClean="0">
                          <a:ln>
                            <a:noFill/>
                          </a:ln>
                          <a:solidFill>
                            <a:schemeClr val="tx1"/>
                          </a:solidFill>
                          <a:effectLst/>
                          <a:latin typeface="Tahoma" charset="0"/>
                        </a:rPr>
                        <a:t>1,96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fr-FR" dirty="0" smtClean="0"/>
                        <a:t>2,1%</a:t>
                      </a:r>
                      <a:endParaRPr lang="en-GB" dirty="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fr-FR" dirty="0" smtClean="0"/>
                        <a:t>62,9%</a:t>
                      </a:r>
                      <a:endParaRPr lang="en-GB" dirty="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r>
                        <a:rPr lang="fr-FR" dirty="0" smtClean="0"/>
                        <a:t>67,1%</a:t>
                      </a:r>
                      <a:endParaRPr lang="en-GB" dirty="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7420083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en-GB"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2006580045"/>
              </p:ext>
            </p:extLst>
          </p:nvPr>
        </p:nvGraphicFramePr>
        <p:xfrm>
          <a:off x="457200" y="1600200"/>
          <a:ext cx="8229600" cy="1651000"/>
        </p:xfrm>
        <a:graphic>
          <a:graphicData uri="http://schemas.openxmlformats.org/drawingml/2006/table">
            <a:tbl>
              <a:tblPr firstRow="1" bandRow="1">
                <a:tableStyleId>{5C22544A-7EE6-4342-B048-85BDC9FD1C3A}</a:tableStyleId>
              </a:tblPr>
              <a:tblGrid>
                <a:gridCol w="2890664"/>
                <a:gridCol w="2595736"/>
                <a:gridCol w="2743200"/>
              </a:tblGrid>
              <a:tr h="370840">
                <a:tc>
                  <a:txBody>
                    <a:bodyPr/>
                    <a:lstStyle/>
                    <a:p>
                      <a:endParaRPr lang="en-GB" dirty="0"/>
                    </a:p>
                  </a:txBody>
                  <a:tcPr/>
                </a:tc>
                <a:tc>
                  <a:txBody>
                    <a:bodyPr/>
                    <a:lstStyle/>
                    <a:p>
                      <a:r>
                        <a:rPr lang="fr-FR" dirty="0" err="1" smtClean="0"/>
                        <a:t>Mean</a:t>
                      </a:r>
                      <a:endParaRPr lang="en-GB" dirty="0"/>
                    </a:p>
                  </a:txBody>
                  <a:tcPr/>
                </a:tc>
                <a:tc>
                  <a:txBody>
                    <a:bodyPr/>
                    <a:lstStyle/>
                    <a:p>
                      <a:r>
                        <a:rPr lang="fr-FR" dirty="0" smtClean="0"/>
                        <a:t>Proportion</a:t>
                      </a:r>
                      <a:endParaRPr lang="en-GB" dirty="0"/>
                    </a:p>
                  </a:txBody>
                  <a:tcPr/>
                </a:tc>
              </a:tr>
              <a:tr h="370840">
                <a:tc>
                  <a:txBody>
                    <a:bodyPr/>
                    <a:lstStyle/>
                    <a:p>
                      <a:r>
                        <a:rPr lang="fr-FR" dirty="0" smtClean="0"/>
                        <a:t>Calcul of the </a:t>
                      </a:r>
                      <a:r>
                        <a:rPr lang="fr-FR" dirty="0" err="1" smtClean="0"/>
                        <a:t>Uncertainty</a:t>
                      </a:r>
                      <a:r>
                        <a:rPr lang="fr-FR" baseline="0" dirty="0" smtClean="0"/>
                        <a:t> </a:t>
                      </a:r>
                      <a:r>
                        <a:rPr lang="fr-FR" baseline="0" dirty="0" smtClean="0"/>
                        <a:t>I</a:t>
                      </a:r>
                    </a:p>
                    <a:p>
                      <a:endParaRPr lang="en-GB" dirty="0"/>
                    </a:p>
                  </a:txBody>
                  <a:tcPr/>
                </a:tc>
                <a:tc>
                  <a:txBody>
                    <a:bodyPr/>
                    <a:lstStyle/>
                    <a:p>
                      <a:endParaRPr lang="en-GB" dirty="0"/>
                    </a:p>
                  </a:txBody>
                  <a:tcPr/>
                </a:tc>
                <a:tc>
                  <a:txBody>
                    <a:bodyPr/>
                    <a:lstStyle/>
                    <a:p>
                      <a:endParaRPr lang="en-GB"/>
                    </a:p>
                  </a:txBody>
                  <a:tcPr/>
                </a:tc>
              </a:tr>
              <a:tr h="370840">
                <a:tc>
                  <a:txBody>
                    <a:bodyPr/>
                    <a:lstStyle/>
                    <a:p>
                      <a:r>
                        <a:rPr lang="fr-FR" dirty="0" smtClean="0"/>
                        <a:t>Calcul of the Confidence </a:t>
                      </a:r>
                      <a:r>
                        <a:rPr lang="fr-FR" dirty="0" err="1" smtClean="0"/>
                        <a:t>Interval</a:t>
                      </a:r>
                      <a:r>
                        <a:rPr lang="fr-FR" dirty="0" smtClean="0"/>
                        <a:t> </a:t>
                      </a:r>
                      <a:endParaRPr lang="en-GB" dirty="0"/>
                    </a:p>
                  </a:txBody>
                  <a:tcPr/>
                </a:tc>
                <a:tc>
                  <a:txBody>
                    <a:bodyPr/>
                    <a:lstStyle/>
                    <a:p>
                      <a:endParaRPr lang="en-GB" dirty="0"/>
                    </a:p>
                  </a:txBody>
                  <a:tcPr/>
                </a:tc>
                <a:tc>
                  <a:txBody>
                    <a:bodyPr/>
                    <a:lstStyle/>
                    <a:p>
                      <a:endParaRPr lang="en-GB" dirty="0"/>
                    </a:p>
                  </a:txBody>
                  <a:tcPr/>
                </a:tc>
              </a:tr>
            </a:tbl>
          </a:graphicData>
        </a:graphic>
      </p:graphicFrame>
      <p:sp>
        <p:nvSpPr>
          <p:cNvPr id="4" name="Espace réservé du numéro de diapositive 3"/>
          <p:cNvSpPr>
            <a:spLocks noGrp="1"/>
          </p:cNvSpPr>
          <p:nvPr>
            <p:ph type="sldNum" sz="quarter" idx="12"/>
          </p:nvPr>
        </p:nvSpPr>
        <p:spPr/>
        <p:txBody>
          <a:bodyPr/>
          <a:lstStyle/>
          <a:p>
            <a:fld id="{FA7CCF91-222A-460F-9820-BF6DA2D552DD}" type="slidenum">
              <a:rPr lang="fr-FR" smtClean="0"/>
              <a:t>82</a:t>
            </a:fld>
            <a:endParaRPr lang="fr-FR"/>
          </a:p>
        </p:txBody>
      </p:sp>
      <p:graphicFrame>
        <p:nvGraphicFramePr>
          <p:cNvPr id="3" name="Objet 2"/>
          <p:cNvGraphicFramePr>
            <a:graphicFrameLocks noGrp="1" noChangeAspect="1"/>
          </p:cNvGraphicFramePr>
          <p:nvPr>
            <p:extLst>
              <p:ext uri="{D42A27DB-BD31-4B8C-83A1-F6EECF244321}">
                <p14:modId xmlns:p14="http://schemas.microsoft.com/office/powerpoint/2010/main" val="1576293291"/>
              </p:ext>
            </p:extLst>
          </p:nvPr>
        </p:nvGraphicFramePr>
        <p:xfrm>
          <a:off x="6588224" y="1916832"/>
          <a:ext cx="1549400" cy="649287"/>
        </p:xfrm>
        <a:graphic>
          <a:graphicData uri="http://schemas.openxmlformats.org/presentationml/2006/ole">
            <mc:AlternateContent xmlns:mc="http://schemas.openxmlformats.org/markup-compatibility/2006">
              <mc:Choice xmlns:v="urn:schemas-microsoft-com:vml" Requires="v">
                <p:oleObj spid="_x0000_s73880" name="Équation" r:id="rId3" imgW="1218960" imgH="444240" progId="Equation.3">
                  <p:embed/>
                </p:oleObj>
              </mc:Choice>
              <mc:Fallback>
                <p:oleObj name="Équation" r:id="rId3" imgW="1218960" imgH="444240" progId="Equation.3">
                  <p:embed/>
                  <p:pic>
                    <p:nvPicPr>
                      <p:cNvPr id="0"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1916832"/>
                        <a:ext cx="15494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t 5"/>
          <p:cNvGraphicFramePr>
            <a:graphicFrameLocks noGrp="1" noChangeAspect="1"/>
          </p:cNvGraphicFramePr>
          <p:nvPr>
            <p:extLst>
              <p:ext uri="{D42A27DB-BD31-4B8C-83A1-F6EECF244321}">
                <p14:modId xmlns:p14="http://schemas.microsoft.com/office/powerpoint/2010/main" val="2410361409"/>
              </p:ext>
            </p:extLst>
          </p:nvPr>
        </p:nvGraphicFramePr>
        <p:xfrm>
          <a:off x="3779912" y="2132856"/>
          <a:ext cx="1441450" cy="395288"/>
        </p:xfrm>
        <a:graphic>
          <a:graphicData uri="http://schemas.openxmlformats.org/presentationml/2006/ole">
            <mc:AlternateContent xmlns:mc="http://schemas.openxmlformats.org/markup-compatibility/2006">
              <mc:Choice xmlns:v="urn:schemas-microsoft-com:vml" Requires="v">
                <p:oleObj spid="_x0000_s73881" name="Équation" r:id="rId5" imgW="927000" imgH="253800" progId="Equation.3">
                  <p:embed/>
                </p:oleObj>
              </mc:Choice>
              <mc:Fallback>
                <p:oleObj name="Équation" r:id="rId5" imgW="927000" imgH="253800" progId="Equation.3">
                  <p:embed/>
                  <p:pic>
                    <p:nvPicPr>
                      <p:cNvPr id="0" name="Object 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2132856"/>
                        <a:ext cx="14414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t 6"/>
          <p:cNvGraphicFramePr>
            <a:graphicFrameLocks noGrp="1" noChangeAspect="1"/>
          </p:cNvGraphicFramePr>
          <p:nvPr>
            <p:extLst>
              <p:ext uri="{D42A27DB-BD31-4B8C-83A1-F6EECF244321}">
                <p14:modId xmlns:p14="http://schemas.microsoft.com/office/powerpoint/2010/main" val="3889849188"/>
              </p:ext>
            </p:extLst>
          </p:nvPr>
        </p:nvGraphicFramePr>
        <p:xfrm>
          <a:off x="3709988" y="2708275"/>
          <a:ext cx="1579562" cy="395288"/>
        </p:xfrm>
        <a:graphic>
          <a:graphicData uri="http://schemas.openxmlformats.org/presentationml/2006/ole">
            <mc:AlternateContent xmlns:mc="http://schemas.openxmlformats.org/markup-compatibility/2006">
              <mc:Choice xmlns:v="urn:schemas-microsoft-com:vml" Requires="v">
                <p:oleObj spid="_x0000_s73882" name="Équation" r:id="rId7" imgW="1015920" imgH="253800" progId="Equation.3">
                  <p:embed/>
                </p:oleObj>
              </mc:Choice>
              <mc:Fallback>
                <p:oleObj name="Équation" r:id="rId7" imgW="1015920" imgH="253800" progId="Equation.3">
                  <p:embed/>
                  <p:pic>
                    <p:nvPicPr>
                      <p:cNvPr id="0" name="Objet 5"/>
                      <p:cNvPicPr>
                        <a:picLocks noGrp="1" noChangeAspect="1" noChangeArrowheads="1"/>
                      </p:cNvPicPr>
                      <p:nvPr/>
                    </p:nvPicPr>
                    <p:blipFill>
                      <a:blip r:embed="rId8"/>
                      <a:srcRect/>
                      <a:stretch>
                        <a:fillRect/>
                      </a:stretch>
                    </p:blipFill>
                    <p:spPr bwMode="auto">
                      <a:xfrm>
                        <a:off x="3709988" y="2708275"/>
                        <a:ext cx="157956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t 7"/>
          <p:cNvGraphicFramePr>
            <a:graphicFrameLocks noGrp="1" noChangeAspect="1"/>
          </p:cNvGraphicFramePr>
          <p:nvPr>
            <p:extLst>
              <p:ext uri="{D42A27DB-BD31-4B8C-83A1-F6EECF244321}">
                <p14:modId xmlns:p14="http://schemas.microsoft.com/office/powerpoint/2010/main" val="545161541"/>
              </p:ext>
            </p:extLst>
          </p:nvPr>
        </p:nvGraphicFramePr>
        <p:xfrm>
          <a:off x="6540500" y="2563813"/>
          <a:ext cx="1646238" cy="649287"/>
        </p:xfrm>
        <a:graphic>
          <a:graphicData uri="http://schemas.openxmlformats.org/presentationml/2006/ole">
            <mc:AlternateContent xmlns:mc="http://schemas.openxmlformats.org/markup-compatibility/2006">
              <mc:Choice xmlns:v="urn:schemas-microsoft-com:vml" Requires="v">
                <p:oleObj spid="_x0000_s73883" name="Équation" r:id="rId9" imgW="1295280" imgH="444240" progId="Equation.3">
                  <p:embed/>
                </p:oleObj>
              </mc:Choice>
              <mc:Fallback>
                <p:oleObj name="Équation" r:id="rId9" imgW="1295280" imgH="444240" progId="Equation.3">
                  <p:embed/>
                  <p:pic>
                    <p:nvPicPr>
                      <p:cNvPr id="0" name="Objet 2"/>
                      <p:cNvPicPr>
                        <a:picLocks noGrp="1" noChangeAspect="1" noChangeArrowheads="1"/>
                      </p:cNvPicPr>
                      <p:nvPr/>
                    </p:nvPicPr>
                    <p:blipFill>
                      <a:blip r:embed="rId10"/>
                      <a:srcRect/>
                      <a:stretch>
                        <a:fillRect/>
                      </a:stretch>
                    </p:blipFill>
                    <p:spPr bwMode="auto">
                      <a:xfrm>
                        <a:off x="6540500" y="2563813"/>
                        <a:ext cx="164623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4245998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err="1" smtClean="0"/>
              <a:t>Hypothesis</a:t>
            </a:r>
            <a:r>
              <a:rPr lang="fr-FR" dirty="0" smtClean="0"/>
              <a:t> </a:t>
            </a:r>
            <a:r>
              <a:rPr lang="fr-FR" dirty="0" err="1"/>
              <a:t>testing</a:t>
            </a:r>
            <a:endParaRPr lang="en-GB" dirty="0"/>
          </a:p>
        </p:txBody>
      </p:sp>
      <p:sp>
        <p:nvSpPr>
          <p:cNvPr id="6" name="Espace réservé du texte 5"/>
          <p:cNvSpPr>
            <a:spLocks noGrp="1"/>
          </p:cNvSpPr>
          <p:nvPr>
            <p:ph type="body" idx="1"/>
          </p:nvPr>
        </p:nvSpPr>
        <p:spPr/>
        <p:txBody>
          <a:bodyPr/>
          <a:lstStyle/>
          <a:p>
            <a:r>
              <a:rPr lang="fr-FR" dirty="0" err="1" smtClean="0"/>
              <a:t>Chapter</a:t>
            </a:r>
            <a:r>
              <a:rPr lang="fr-FR" dirty="0" smtClean="0"/>
              <a:t> 4</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83</a:t>
            </a:fld>
            <a:endParaRPr lang="fr-FR"/>
          </a:p>
        </p:txBody>
      </p:sp>
    </p:spTree>
    <p:extLst>
      <p:ext uri="{BB962C8B-B14F-4D97-AF65-F5344CB8AC3E}">
        <p14:creationId xmlns:p14="http://schemas.microsoft.com/office/powerpoint/2010/main" val="56198428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Introduction</a:t>
            </a:r>
            <a:endParaRPr lang="en-GB" dirty="0"/>
          </a:p>
        </p:txBody>
      </p:sp>
      <p:sp>
        <p:nvSpPr>
          <p:cNvPr id="6" name="Espace réservé du contenu 5"/>
          <p:cNvSpPr>
            <a:spLocks noGrp="1"/>
          </p:cNvSpPr>
          <p:nvPr>
            <p:ph idx="1"/>
          </p:nvPr>
        </p:nvSpPr>
        <p:spPr/>
        <p:txBody>
          <a:bodyPr>
            <a:normAutofit/>
          </a:bodyPr>
          <a:lstStyle/>
          <a:p>
            <a:r>
              <a:rPr lang="fr-FR" dirty="0" smtClean="0"/>
              <a:t>In </a:t>
            </a:r>
            <a:r>
              <a:rPr lang="fr-FR" dirty="0" err="1" smtClean="0"/>
              <a:t>this</a:t>
            </a:r>
            <a:r>
              <a:rPr lang="fr-FR" dirty="0" smtClean="0"/>
              <a:t> </a:t>
            </a:r>
            <a:r>
              <a:rPr lang="fr-FR" dirty="0" err="1" smtClean="0"/>
              <a:t>chapter</a:t>
            </a:r>
            <a:r>
              <a:rPr lang="fr-FR" dirty="0" smtClean="0"/>
              <a:t>, </a:t>
            </a:r>
            <a:r>
              <a:rPr lang="fr-FR" dirty="0" err="1" smtClean="0"/>
              <a:t>we</a:t>
            </a:r>
            <a:r>
              <a:rPr lang="fr-FR" dirty="0" smtClean="0"/>
              <a:t> </a:t>
            </a:r>
            <a:r>
              <a:rPr lang="fr-FR" dirty="0" err="1" smtClean="0"/>
              <a:t>will</a:t>
            </a:r>
            <a:r>
              <a:rPr lang="fr-FR" dirty="0" smtClean="0"/>
              <a:t> </a:t>
            </a:r>
            <a:r>
              <a:rPr lang="fr-FR" dirty="0" err="1" smtClean="0"/>
              <a:t>study</a:t>
            </a:r>
            <a:r>
              <a:rPr lang="fr-FR" dirty="0" smtClean="0"/>
              <a:t> the </a:t>
            </a:r>
            <a:r>
              <a:rPr lang="fr-FR" dirty="0" err="1" smtClean="0"/>
              <a:t>Hypothesis</a:t>
            </a:r>
            <a:r>
              <a:rPr lang="fr-FR" dirty="0" smtClean="0"/>
              <a:t> </a:t>
            </a:r>
            <a:r>
              <a:rPr lang="fr-FR" dirty="0" err="1" smtClean="0"/>
              <a:t>testing</a:t>
            </a:r>
            <a:r>
              <a:rPr lang="fr-FR" dirty="0" smtClean="0"/>
              <a:t>. This </a:t>
            </a:r>
            <a:r>
              <a:rPr lang="fr-FR" dirty="0" err="1" smtClean="0"/>
              <a:t>consists</a:t>
            </a:r>
            <a:r>
              <a:rPr lang="fr-FR" dirty="0" smtClean="0"/>
              <a:t>  in </a:t>
            </a:r>
            <a:r>
              <a:rPr lang="fr-FR" dirty="0" err="1" smtClean="0"/>
              <a:t>knowing</a:t>
            </a:r>
            <a:r>
              <a:rPr lang="fr-FR" dirty="0" smtClean="0"/>
              <a:t> if data are in tune </a:t>
            </a:r>
            <a:r>
              <a:rPr lang="fr-FR" dirty="0" err="1" smtClean="0"/>
              <a:t>with</a:t>
            </a:r>
            <a:r>
              <a:rPr lang="fr-FR" dirty="0" smtClean="0"/>
              <a:t> the </a:t>
            </a:r>
            <a:r>
              <a:rPr lang="fr-FR" dirty="0" err="1" smtClean="0"/>
              <a:t>idea</a:t>
            </a:r>
            <a:r>
              <a:rPr lang="fr-FR" dirty="0" smtClean="0"/>
              <a:t>.</a:t>
            </a:r>
          </a:p>
          <a:p>
            <a:endParaRPr lang="fr-FR" dirty="0"/>
          </a:p>
          <a:p>
            <a:r>
              <a:rPr lang="fr-FR" dirty="0" err="1" smtClean="0"/>
              <a:t>Example</a:t>
            </a:r>
            <a:r>
              <a:rPr lang="fr-FR" dirty="0" smtClean="0"/>
              <a:t>: In a city </a:t>
            </a:r>
            <a:r>
              <a:rPr lang="fr-FR" dirty="0" err="1" smtClean="0"/>
              <a:t>with</a:t>
            </a:r>
            <a:r>
              <a:rPr lang="fr-FR" dirty="0" smtClean="0"/>
              <a:t> one </a:t>
            </a:r>
            <a:r>
              <a:rPr lang="fr-FR" dirty="0" err="1" smtClean="0"/>
              <a:t>hundred</a:t>
            </a:r>
            <a:r>
              <a:rPr lang="fr-FR" dirty="0" smtClean="0"/>
              <a:t> of </a:t>
            </a:r>
            <a:r>
              <a:rPr lang="fr-FR" dirty="0" err="1" smtClean="0"/>
              <a:t>individuals</a:t>
            </a:r>
            <a:r>
              <a:rPr lang="fr-FR" dirty="0" smtClean="0"/>
              <a:t>, </a:t>
            </a:r>
            <a:r>
              <a:rPr lang="fr-FR" dirty="0" err="1" smtClean="0"/>
              <a:t>you</a:t>
            </a:r>
            <a:r>
              <a:rPr lang="fr-FR" dirty="0" smtClean="0"/>
              <a:t> </a:t>
            </a:r>
            <a:r>
              <a:rPr lang="fr-FR" dirty="0" err="1" smtClean="0"/>
              <a:t>think</a:t>
            </a:r>
            <a:r>
              <a:rPr lang="fr-FR" dirty="0" smtClean="0"/>
              <a:t> </a:t>
            </a:r>
            <a:r>
              <a:rPr lang="fr-FR" dirty="0" err="1" smtClean="0"/>
              <a:t>that</a:t>
            </a:r>
            <a:r>
              <a:rPr lang="fr-FR" dirty="0"/>
              <a:t> </a:t>
            </a:r>
            <a:r>
              <a:rPr lang="fr-FR" dirty="0" err="1" smtClean="0"/>
              <a:t>there</a:t>
            </a:r>
            <a:r>
              <a:rPr lang="fr-FR" dirty="0" smtClean="0"/>
              <a:t> are </a:t>
            </a:r>
            <a:r>
              <a:rPr lang="fr-FR" dirty="0" err="1" smtClean="0"/>
              <a:t>fifty</a:t>
            </a:r>
            <a:r>
              <a:rPr lang="fr-FR" dirty="0" smtClean="0"/>
              <a:t> men and </a:t>
            </a:r>
            <a:r>
              <a:rPr lang="fr-FR" dirty="0" err="1" smtClean="0"/>
              <a:t>fifty</a:t>
            </a:r>
            <a:r>
              <a:rPr lang="fr-FR" dirty="0" smtClean="0"/>
              <a:t> </a:t>
            </a:r>
            <a:r>
              <a:rPr lang="fr-FR" dirty="0" err="1" smtClean="0"/>
              <a:t>women</a:t>
            </a:r>
            <a:r>
              <a:rPr lang="fr-FR" dirty="0" smtClean="0"/>
              <a:t>. You </a:t>
            </a:r>
            <a:r>
              <a:rPr lang="fr-FR" dirty="0" err="1" smtClean="0"/>
              <a:t>will</a:t>
            </a:r>
            <a:r>
              <a:rPr lang="fr-FR" dirty="0" smtClean="0"/>
              <a:t> do an </a:t>
            </a:r>
            <a:r>
              <a:rPr lang="fr-FR" dirty="0" err="1" smtClean="0"/>
              <a:t>hypothesis</a:t>
            </a:r>
            <a:r>
              <a:rPr lang="fr-FR" dirty="0" smtClean="0"/>
              <a:t> test to know if </a:t>
            </a:r>
            <a:r>
              <a:rPr lang="fr-FR" dirty="0" err="1" smtClean="0"/>
              <a:t>your</a:t>
            </a:r>
            <a:r>
              <a:rPr lang="fr-FR" dirty="0" smtClean="0"/>
              <a:t> </a:t>
            </a:r>
            <a:r>
              <a:rPr lang="fr-FR" dirty="0" err="1" smtClean="0"/>
              <a:t>hypothesis</a:t>
            </a:r>
            <a:r>
              <a:rPr lang="fr-FR" dirty="0" smtClean="0"/>
              <a:t> </a:t>
            </a:r>
            <a:r>
              <a:rPr lang="fr-FR" dirty="0" err="1" smtClean="0"/>
              <a:t>is</a:t>
            </a:r>
            <a:r>
              <a:rPr lang="fr-FR" dirty="0" smtClean="0"/>
              <a:t> correct.</a:t>
            </a:r>
          </a:p>
          <a:p>
            <a:endParaRPr lang="fr-FR" dirty="0"/>
          </a:p>
          <a:p>
            <a:r>
              <a:rPr lang="fr-FR" dirty="0" smtClean="0"/>
              <a:t>In </a:t>
            </a:r>
            <a:r>
              <a:rPr lang="fr-FR" dirty="0" err="1" smtClean="0"/>
              <a:t>this</a:t>
            </a:r>
            <a:r>
              <a:rPr lang="fr-FR" dirty="0" smtClean="0"/>
              <a:t> </a:t>
            </a:r>
            <a:r>
              <a:rPr lang="fr-FR" dirty="0" err="1" smtClean="0"/>
              <a:t>chapter</a:t>
            </a:r>
            <a:r>
              <a:rPr lang="fr-FR" dirty="0" smtClean="0"/>
              <a:t> </a:t>
            </a:r>
            <a:r>
              <a:rPr lang="fr-FR" dirty="0" err="1" smtClean="0"/>
              <a:t>we</a:t>
            </a:r>
            <a:r>
              <a:rPr lang="fr-FR" dirty="0" smtClean="0"/>
              <a:t> </a:t>
            </a:r>
            <a:r>
              <a:rPr lang="fr-FR" dirty="0" err="1" smtClean="0"/>
              <a:t>will</a:t>
            </a:r>
            <a:r>
              <a:rPr lang="fr-FR" dirty="0" smtClean="0"/>
              <a:t> </a:t>
            </a:r>
            <a:r>
              <a:rPr lang="fr-FR" dirty="0" err="1" smtClean="0"/>
              <a:t>study</a:t>
            </a:r>
            <a:r>
              <a:rPr lang="fr-FR" dirty="0"/>
              <a:t>:</a:t>
            </a:r>
          </a:p>
          <a:p>
            <a:pPr lvl="2"/>
            <a:r>
              <a:rPr lang="fr-FR" sz="2200" dirty="0" smtClean="0"/>
              <a:t>Model </a:t>
            </a:r>
            <a:r>
              <a:rPr lang="fr-FR" sz="2200" dirty="0" smtClean="0"/>
              <a:t>of </a:t>
            </a:r>
            <a:r>
              <a:rPr lang="fr-FR" sz="2200" dirty="0" err="1" smtClean="0"/>
              <a:t>Hypothesis</a:t>
            </a:r>
            <a:endParaRPr lang="fr-FR" sz="2200" dirty="0"/>
          </a:p>
          <a:p>
            <a:pPr lvl="2"/>
            <a:r>
              <a:rPr lang="fr-FR" sz="2200" dirty="0" smtClean="0"/>
              <a:t>Types </a:t>
            </a:r>
            <a:r>
              <a:rPr lang="fr-FR" sz="2200" dirty="0" err="1" smtClean="0"/>
              <a:t>Error</a:t>
            </a:r>
            <a:endParaRPr lang="fr-FR" sz="2200" dirty="0"/>
          </a:p>
          <a:p>
            <a:endParaRPr lang="fr-FR" dirty="0"/>
          </a:p>
          <a:p>
            <a:endParaRPr lang="fr-FR" dirty="0"/>
          </a:p>
          <a:p>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84</a:t>
            </a:fld>
            <a:endParaRPr lang="fr-FR"/>
          </a:p>
        </p:txBody>
      </p:sp>
    </p:spTree>
    <p:extLst>
      <p:ext uri="{BB962C8B-B14F-4D97-AF65-F5344CB8AC3E}">
        <p14:creationId xmlns:p14="http://schemas.microsoft.com/office/powerpoint/2010/main" val="421318333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Model of </a:t>
            </a:r>
            <a:r>
              <a:rPr lang="fr-FR" dirty="0" err="1" smtClean="0"/>
              <a:t>Hypothesis</a:t>
            </a:r>
            <a:r>
              <a:rPr lang="fr-FR" dirty="0" smtClean="0"/>
              <a:t> </a:t>
            </a:r>
            <a:r>
              <a:rPr lang="fr-FR" dirty="0" err="1" smtClean="0"/>
              <a:t>Testing</a:t>
            </a:r>
            <a:r>
              <a:rPr lang="fr-FR" dirty="0" smtClean="0"/>
              <a:t> (</a:t>
            </a:r>
            <a:r>
              <a:rPr lang="fr-FR" dirty="0" smtClean="0"/>
              <a:t>1/7)</a:t>
            </a:r>
            <a:endParaRPr lang="en-GB" dirty="0"/>
          </a:p>
        </p:txBody>
      </p:sp>
      <p:sp>
        <p:nvSpPr>
          <p:cNvPr id="3" name="Espace réservé du contenu 2"/>
          <p:cNvSpPr>
            <a:spLocks noGrp="1"/>
          </p:cNvSpPr>
          <p:nvPr>
            <p:ph idx="1"/>
          </p:nvPr>
        </p:nvSpPr>
        <p:spPr/>
        <p:txBody>
          <a:bodyPr>
            <a:normAutofit lnSpcReduction="10000"/>
          </a:bodyPr>
          <a:lstStyle/>
          <a:p>
            <a:endParaRPr lang="fr-FR" dirty="0" smtClean="0"/>
          </a:p>
          <a:p>
            <a:r>
              <a:rPr lang="en-GB" b="1" u="sng" dirty="0" smtClean="0"/>
              <a:t>Definition:</a:t>
            </a:r>
            <a:r>
              <a:rPr lang="en-GB" u="sng" dirty="0" smtClean="0"/>
              <a:t> </a:t>
            </a:r>
            <a:r>
              <a:rPr lang="en-GB" dirty="0" smtClean="0"/>
              <a:t>Hypothesis Testing is a way consisting in rejecting or accepting a statistical hypothesis called the null hypothesis (H</a:t>
            </a:r>
            <a:r>
              <a:rPr lang="en-GB" baseline="-25000" dirty="0" smtClean="0"/>
              <a:t>0</a:t>
            </a:r>
            <a:r>
              <a:rPr lang="en-GB" dirty="0" smtClean="0"/>
              <a:t>), depending on the data.</a:t>
            </a:r>
          </a:p>
          <a:p>
            <a:endParaRPr lang="en-GB" dirty="0" smtClean="0"/>
          </a:p>
          <a:p>
            <a:r>
              <a:rPr lang="en-GB" dirty="0" smtClean="0"/>
              <a:t>H</a:t>
            </a:r>
            <a:r>
              <a:rPr lang="en-GB" baseline="-25000" dirty="0" smtClean="0"/>
              <a:t>0</a:t>
            </a:r>
            <a:r>
              <a:rPr lang="en-GB" dirty="0" smtClean="0"/>
              <a:t>, the null hypothesis is always against what we expect to find</a:t>
            </a:r>
          </a:p>
          <a:p>
            <a:r>
              <a:rPr lang="en-GB" dirty="0" smtClean="0"/>
              <a:t>H</a:t>
            </a:r>
            <a:r>
              <a:rPr lang="en-GB" baseline="-25000" dirty="0" smtClean="0"/>
              <a:t>1</a:t>
            </a:r>
            <a:r>
              <a:rPr lang="en-GB" dirty="0" smtClean="0"/>
              <a:t>, the alternative hypothesis is the idea what we expect to find</a:t>
            </a:r>
          </a:p>
          <a:p>
            <a:endParaRPr lang="en-GB" dirty="0" smtClean="0"/>
          </a:p>
          <a:p>
            <a:r>
              <a:rPr lang="en-GB" dirty="0" smtClean="0"/>
              <a:t>When the null hypothesis is rejected, the effect is said to be statistically significant.</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85</a:t>
            </a:fld>
            <a:endParaRPr lang="fr-FR"/>
          </a:p>
        </p:txBody>
      </p:sp>
    </p:spTree>
    <p:extLst>
      <p:ext uri="{BB962C8B-B14F-4D97-AF65-F5344CB8AC3E}">
        <p14:creationId xmlns:p14="http://schemas.microsoft.com/office/powerpoint/2010/main" val="119808373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Model of </a:t>
            </a:r>
            <a:r>
              <a:rPr lang="fr-FR" dirty="0" err="1" smtClean="0"/>
              <a:t>Hypothesis</a:t>
            </a:r>
            <a:r>
              <a:rPr lang="fr-FR" dirty="0" smtClean="0"/>
              <a:t> </a:t>
            </a:r>
            <a:r>
              <a:rPr lang="fr-FR" dirty="0" err="1" smtClean="0"/>
              <a:t>Testing</a:t>
            </a:r>
            <a:r>
              <a:rPr lang="fr-FR" dirty="0" smtClean="0"/>
              <a:t> </a:t>
            </a:r>
            <a:r>
              <a:rPr lang="fr-FR" dirty="0" smtClean="0"/>
              <a:t>(2/7)</a:t>
            </a:r>
            <a:endParaRPr lang="en-GB" dirty="0"/>
          </a:p>
        </p:txBody>
      </p:sp>
      <p:sp>
        <p:nvSpPr>
          <p:cNvPr id="3" name="Espace réservé du contenu 2"/>
          <p:cNvSpPr>
            <a:spLocks noGrp="1"/>
          </p:cNvSpPr>
          <p:nvPr>
            <p:ph idx="1"/>
          </p:nvPr>
        </p:nvSpPr>
        <p:spPr/>
        <p:txBody>
          <a:bodyPr>
            <a:normAutofit/>
          </a:bodyPr>
          <a:lstStyle/>
          <a:p>
            <a:pPr marL="0" indent="0">
              <a:buNone/>
            </a:pPr>
            <a:r>
              <a:rPr lang="fr-FR" b="1" u="sng" dirty="0" smtClean="0"/>
              <a:t>How </a:t>
            </a:r>
            <a:r>
              <a:rPr lang="fr-FR" b="1" u="sng" dirty="0" err="1" smtClean="0"/>
              <a:t>can</a:t>
            </a:r>
            <a:r>
              <a:rPr lang="fr-FR" b="1" u="sng" dirty="0" smtClean="0"/>
              <a:t> </a:t>
            </a:r>
            <a:r>
              <a:rPr lang="fr-FR" b="1" u="sng" dirty="0" err="1" smtClean="0"/>
              <a:t>we</a:t>
            </a:r>
            <a:r>
              <a:rPr lang="fr-FR" b="1" u="sng" dirty="0" smtClean="0"/>
              <a:t> know </a:t>
            </a:r>
            <a:r>
              <a:rPr lang="fr-FR" b="1" u="sng" dirty="0" err="1" smtClean="0"/>
              <a:t>when</a:t>
            </a:r>
            <a:r>
              <a:rPr lang="fr-FR" b="1" u="sng" dirty="0" smtClean="0"/>
              <a:t> </a:t>
            </a:r>
            <a:r>
              <a:rPr lang="fr-FR" b="1" u="sng" dirty="0" err="1" smtClean="0"/>
              <a:t>we</a:t>
            </a:r>
            <a:r>
              <a:rPr lang="fr-FR" b="1" u="sng" dirty="0" smtClean="0"/>
              <a:t> </a:t>
            </a:r>
            <a:r>
              <a:rPr lang="fr-FR" b="1" u="sng" dirty="0" err="1" smtClean="0"/>
              <a:t>should</a:t>
            </a:r>
            <a:r>
              <a:rPr lang="fr-FR" b="1" u="sng" dirty="0" smtClean="0"/>
              <a:t> </a:t>
            </a:r>
            <a:r>
              <a:rPr lang="fr-FR" b="1" u="sng" dirty="0" err="1" smtClean="0"/>
              <a:t>accept</a:t>
            </a:r>
            <a:r>
              <a:rPr lang="fr-FR" b="1" u="sng" dirty="0" smtClean="0"/>
              <a:t> an </a:t>
            </a:r>
            <a:r>
              <a:rPr lang="fr-FR" b="1" u="sng" dirty="0" err="1" smtClean="0"/>
              <a:t>hypothesis</a:t>
            </a:r>
            <a:r>
              <a:rPr lang="fr-FR" b="1" u="sng" dirty="0" smtClean="0"/>
              <a:t>?</a:t>
            </a:r>
          </a:p>
          <a:p>
            <a:pPr marL="0" indent="0">
              <a:buNone/>
            </a:pPr>
            <a:r>
              <a:rPr lang="fr-FR" dirty="0" smtClean="0"/>
              <a:t>The p-value </a:t>
            </a:r>
            <a:r>
              <a:rPr lang="fr-FR" dirty="0" err="1" smtClean="0"/>
              <a:t>is</a:t>
            </a:r>
            <a:r>
              <a:rPr lang="fr-FR" dirty="0" smtClean="0"/>
              <a:t> </a:t>
            </a:r>
            <a:r>
              <a:rPr lang="fr-FR" dirty="0" err="1" smtClean="0"/>
              <a:t>defined</a:t>
            </a:r>
            <a:r>
              <a:rPr lang="fr-FR" dirty="0" smtClean="0"/>
              <a:t> as the </a:t>
            </a:r>
            <a:r>
              <a:rPr lang="fr-FR" dirty="0" err="1" smtClean="0"/>
              <a:t>smallest</a:t>
            </a:r>
            <a:r>
              <a:rPr lang="fr-FR" dirty="0" smtClean="0"/>
              <a:t> value of alpha for </a:t>
            </a:r>
            <a:r>
              <a:rPr lang="fr-FR" dirty="0" err="1" smtClean="0"/>
              <a:t>which</a:t>
            </a:r>
            <a:r>
              <a:rPr lang="fr-FR" dirty="0" smtClean="0"/>
              <a:t> the </a:t>
            </a:r>
            <a:r>
              <a:rPr lang="fr-FR" dirty="0" err="1" smtClean="0"/>
              <a:t>null</a:t>
            </a:r>
            <a:r>
              <a:rPr lang="fr-FR" dirty="0" smtClean="0"/>
              <a:t> </a:t>
            </a:r>
            <a:r>
              <a:rPr lang="fr-FR" dirty="0" err="1" smtClean="0"/>
              <a:t>hypthesis</a:t>
            </a:r>
            <a:r>
              <a:rPr lang="fr-FR" dirty="0" smtClean="0"/>
              <a:t> </a:t>
            </a:r>
            <a:r>
              <a:rPr lang="fr-FR" dirty="0" err="1" smtClean="0"/>
              <a:t>can</a:t>
            </a:r>
            <a:r>
              <a:rPr lang="fr-FR" dirty="0" smtClean="0"/>
              <a:t> </a:t>
            </a:r>
            <a:r>
              <a:rPr lang="fr-FR" dirty="0" err="1" smtClean="0"/>
              <a:t>be</a:t>
            </a:r>
            <a:r>
              <a:rPr lang="fr-FR" dirty="0" smtClean="0"/>
              <a:t> </a:t>
            </a:r>
            <a:r>
              <a:rPr lang="fr-FR" dirty="0" err="1" smtClean="0"/>
              <a:t>rejected</a:t>
            </a:r>
            <a:endParaRPr lang="fr-FR" dirty="0" smtClean="0"/>
          </a:p>
          <a:p>
            <a:pPr marL="0" indent="0">
              <a:buNone/>
            </a:pPr>
            <a:endParaRPr lang="fr-FR" dirty="0" smtClean="0"/>
          </a:p>
          <a:p>
            <a:pPr marL="0" indent="0">
              <a:buNone/>
            </a:pPr>
            <a:r>
              <a:rPr lang="fr-FR" dirty="0" err="1" smtClean="0"/>
              <a:t>When</a:t>
            </a:r>
            <a:r>
              <a:rPr lang="fr-FR" dirty="0" smtClean="0"/>
              <a:t> </a:t>
            </a:r>
            <a:r>
              <a:rPr lang="fr-FR" dirty="0" err="1" smtClean="0"/>
              <a:t>you</a:t>
            </a:r>
            <a:r>
              <a:rPr lang="fr-FR" dirty="0" smtClean="0"/>
              <a:t> </a:t>
            </a:r>
            <a:r>
              <a:rPr lang="fr-FR" dirty="0" err="1" smtClean="0"/>
              <a:t>will</a:t>
            </a:r>
            <a:r>
              <a:rPr lang="fr-FR" dirty="0" smtClean="0"/>
              <a:t> do </a:t>
            </a:r>
            <a:r>
              <a:rPr lang="fr-FR" dirty="0" err="1" smtClean="0"/>
              <a:t>your</a:t>
            </a:r>
            <a:r>
              <a:rPr lang="fr-FR" dirty="0" smtClean="0"/>
              <a:t> test, </a:t>
            </a:r>
            <a:r>
              <a:rPr lang="fr-FR" dirty="0" err="1" smtClean="0"/>
              <a:t>you</a:t>
            </a:r>
            <a:r>
              <a:rPr lang="fr-FR" dirty="0" smtClean="0"/>
              <a:t> </a:t>
            </a:r>
            <a:r>
              <a:rPr lang="fr-FR" dirty="0" err="1" smtClean="0"/>
              <a:t>will</a:t>
            </a:r>
            <a:r>
              <a:rPr lang="fr-FR" dirty="0" smtClean="0"/>
              <a:t> </a:t>
            </a:r>
            <a:r>
              <a:rPr lang="fr-FR" dirty="0" err="1" smtClean="0"/>
              <a:t>see</a:t>
            </a:r>
            <a:r>
              <a:rPr lang="fr-FR" dirty="0" smtClean="0"/>
              <a:t> the p-value. If the p-value </a:t>
            </a:r>
            <a:r>
              <a:rPr lang="fr-FR" dirty="0" err="1" smtClean="0"/>
              <a:t>is</a:t>
            </a:r>
            <a:r>
              <a:rPr lang="fr-FR" dirty="0" smtClean="0"/>
              <a:t> </a:t>
            </a:r>
            <a:r>
              <a:rPr lang="fr-FR" dirty="0" err="1" smtClean="0"/>
              <a:t>below</a:t>
            </a:r>
            <a:r>
              <a:rPr lang="fr-FR" dirty="0" smtClean="0"/>
              <a:t> the alpha (0,05 </a:t>
            </a:r>
            <a:r>
              <a:rPr lang="fr-FR" dirty="0" err="1" smtClean="0"/>
              <a:t>most</a:t>
            </a:r>
            <a:r>
              <a:rPr lang="fr-FR" dirty="0" smtClean="0"/>
              <a:t> of the time) </a:t>
            </a:r>
            <a:r>
              <a:rPr lang="fr-FR" dirty="0" err="1" smtClean="0"/>
              <a:t>then</a:t>
            </a:r>
            <a:r>
              <a:rPr lang="fr-FR" dirty="0" smtClean="0"/>
              <a:t> the </a:t>
            </a:r>
            <a:r>
              <a:rPr lang="fr-FR" dirty="0" err="1" smtClean="0"/>
              <a:t>null</a:t>
            </a:r>
            <a:r>
              <a:rPr lang="fr-FR" dirty="0" smtClean="0"/>
              <a:t> </a:t>
            </a:r>
            <a:r>
              <a:rPr lang="fr-FR" dirty="0" err="1" smtClean="0"/>
              <a:t>hypothesis</a:t>
            </a:r>
            <a:r>
              <a:rPr lang="fr-FR" dirty="0" smtClean="0"/>
              <a:t> </a:t>
            </a:r>
            <a:r>
              <a:rPr lang="fr-FR" dirty="0" err="1" smtClean="0"/>
              <a:t>is</a:t>
            </a:r>
            <a:r>
              <a:rPr lang="fr-FR" dirty="0" smtClean="0"/>
              <a:t> </a:t>
            </a:r>
            <a:r>
              <a:rPr lang="fr-FR" dirty="0" err="1" smtClean="0"/>
              <a:t>rejected</a:t>
            </a:r>
            <a:r>
              <a:rPr lang="fr-FR" dirty="0" smtClean="0"/>
              <a:t>.</a:t>
            </a:r>
          </a:p>
          <a:p>
            <a:pPr marL="0" indent="0">
              <a:buNone/>
            </a:pPr>
            <a:endParaRPr lang="fr-FR" dirty="0"/>
          </a:p>
          <a:p>
            <a:pPr marL="0" indent="0">
              <a:buNone/>
            </a:pPr>
            <a:r>
              <a:rPr lang="fr-FR" dirty="0" err="1" smtClean="0"/>
              <a:t>Moreover</a:t>
            </a:r>
            <a:r>
              <a:rPr lang="fr-FR" dirty="0" smtClean="0"/>
              <a:t>, </a:t>
            </a:r>
            <a:r>
              <a:rPr lang="fr-FR" dirty="0" err="1" smtClean="0"/>
              <a:t>when</a:t>
            </a:r>
            <a:r>
              <a:rPr lang="fr-FR" dirty="0" smtClean="0"/>
              <a:t> </a:t>
            </a:r>
            <a:r>
              <a:rPr lang="fr-FR" dirty="0" err="1" smtClean="0"/>
              <a:t>you</a:t>
            </a:r>
            <a:r>
              <a:rPr lang="fr-FR" dirty="0" smtClean="0"/>
              <a:t> do the tests on XLSTAT, </a:t>
            </a:r>
            <a:r>
              <a:rPr lang="fr-FR" dirty="0" err="1" smtClean="0"/>
              <a:t>you</a:t>
            </a:r>
            <a:r>
              <a:rPr lang="fr-FR" dirty="0" smtClean="0"/>
              <a:t> </a:t>
            </a:r>
            <a:r>
              <a:rPr lang="fr-FR" dirty="0" err="1" smtClean="0"/>
              <a:t>will</a:t>
            </a:r>
            <a:r>
              <a:rPr lang="fr-FR" dirty="0" smtClean="0"/>
              <a:t> </a:t>
            </a:r>
            <a:r>
              <a:rPr lang="fr-FR" dirty="0" err="1" smtClean="0"/>
              <a:t>see</a:t>
            </a:r>
            <a:r>
              <a:rPr lang="fr-FR" dirty="0" smtClean="0"/>
              <a:t> the </a:t>
            </a:r>
            <a:r>
              <a:rPr lang="fr-FR" dirty="0" err="1" smtClean="0"/>
              <a:t>directly</a:t>
            </a:r>
            <a:r>
              <a:rPr lang="fr-FR" dirty="0" smtClean="0"/>
              <a:t> the </a:t>
            </a:r>
            <a:r>
              <a:rPr lang="fr-FR" dirty="0" err="1" smtClean="0"/>
              <a:t>interpretation</a:t>
            </a:r>
            <a:r>
              <a:rPr lang="fr-FR" dirty="0" smtClean="0"/>
              <a:t>.</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86</a:t>
            </a:fld>
            <a:endParaRPr lang="fr-FR"/>
          </a:p>
        </p:txBody>
      </p:sp>
    </p:spTree>
    <p:extLst>
      <p:ext uri="{BB962C8B-B14F-4D97-AF65-F5344CB8AC3E}">
        <p14:creationId xmlns:p14="http://schemas.microsoft.com/office/powerpoint/2010/main" val="170691758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9678" y="620688"/>
            <a:ext cx="8229600" cy="990600"/>
          </a:xfrm>
        </p:spPr>
        <p:txBody>
          <a:bodyPr/>
          <a:lstStyle/>
          <a:p>
            <a:r>
              <a:rPr lang="fr-FR" dirty="0" smtClean="0"/>
              <a:t>Model of </a:t>
            </a:r>
            <a:r>
              <a:rPr lang="fr-FR" dirty="0" err="1" smtClean="0"/>
              <a:t>Hypothesis</a:t>
            </a:r>
            <a:r>
              <a:rPr lang="fr-FR" dirty="0" smtClean="0"/>
              <a:t> </a:t>
            </a:r>
            <a:r>
              <a:rPr lang="fr-FR" dirty="0" err="1" smtClean="0"/>
              <a:t>Testing</a:t>
            </a:r>
            <a:r>
              <a:rPr lang="fr-FR" dirty="0" smtClean="0"/>
              <a:t> </a:t>
            </a:r>
            <a:r>
              <a:rPr lang="fr-FR" dirty="0" smtClean="0"/>
              <a:t>(3/7)</a:t>
            </a:r>
            <a:endParaRPr lang="en-GB" dirty="0"/>
          </a:p>
        </p:txBody>
      </p:sp>
      <p:sp>
        <p:nvSpPr>
          <p:cNvPr id="4" name="Espace réservé du numéro de diapositive 3"/>
          <p:cNvSpPr>
            <a:spLocks noGrp="1"/>
          </p:cNvSpPr>
          <p:nvPr>
            <p:ph type="sldNum" sz="quarter" idx="12"/>
          </p:nvPr>
        </p:nvSpPr>
        <p:spPr>
          <a:xfrm>
            <a:off x="7395074" y="1196752"/>
            <a:ext cx="1066800" cy="329184"/>
          </a:xfrm>
        </p:spPr>
        <p:txBody>
          <a:bodyPr/>
          <a:lstStyle/>
          <a:p>
            <a:fld id="{FA7CCF91-222A-460F-9820-BF6DA2D552DD}" type="slidenum">
              <a:rPr lang="fr-FR" smtClean="0"/>
              <a:t>87</a:t>
            </a:fld>
            <a:endParaRPr lang="fr-FR"/>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10" y="3383328"/>
            <a:ext cx="885825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Ellipse 5"/>
          <p:cNvSpPr/>
          <p:nvPr/>
        </p:nvSpPr>
        <p:spPr>
          <a:xfrm>
            <a:off x="35496" y="4031400"/>
            <a:ext cx="1266332" cy="2160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Connecteur droit avec flèche 6"/>
          <p:cNvCxnSpPr/>
          <p:nvPr/>
        </p:nvCxnSpPr>
        <p:spPr>
          <a:xfrm flipV="1">
            <a:off x="1343004" y="4031400"/>
            <a:ext cx="2327630" cy="986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3670634" y="3792528"/>
            <a:ext cx="1858201" cy="369332"/>
          </a:xfrm>
          <a:prstGeom prst="rect">
            <a:avLst/>
          </a:prstGeom>
          <a:noFill/>
          <a:ln>
            <a:solidFill>
              <a:srgbClr val="FF0000"/>
            </a:solidFill>
          </a:ln>
        </p:spPr>
        <p:txBody>
          <a:bodyPr wrap="none" rtlCol="0">
            <a:spAutoFit/>
          </a:bodyPr>
          <a:lstStyle/>
          <a:p>
            <a:r>
              <a:rPr lang="fr-FR" dirty="0" smtClean="0"/>
              <a:t>P-value &lt; alpha </a:t>
            </a:r>
            <a:endParaRPr lang="en-GB" dirty="0"/>
          </a:p>
        </p:txBody>
      </p:sp>
      <p:sp>
        <p:nvSpPr>
          <p:cNvPr id="12" name="Ellipse 11"/>
          <p:cNvSpPr/>
          <p:nvPr/>
        </p:nvSpPr>
        <p:spPr>
          <a:xfrm>
            <a:off x="187896" y="5831600"/>
            <a:ext cx="574335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Connecteur droit avec flèche 12"/>
          <p:cNvCxnSpPr/>
          <p:nvPr/>
        </p:nvCxnSpPr>
        <p:spPr>
          <a:xfrm>
            <a:off x="2258842" y="6191640"/>
            <a:ext cx="1564192" cy="47269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3785595" y="6479672"/>
            <a:ext cx="2621230" cy="369332"/>
          </a:xfrm>
          <a:prstGeom prst="rect">
            <a:avLst/>
          </a:prstGeom>
          <a:noFill/>
          <a:ln>
            <a:solidFill>
              <a:srgbClr val="FF0000"/>
            </a:solidFill>
          </a:ln>
        </p:spPr>
        <p:txBody>
          <a:bodyPr wrap="none" rtlCol="0">
            <a:spAutoFit/>
          </a:bodyPr>
          <a:lstStyle/>
          <a:p>
            <a:r>
              <a:rPr lang="fr-FR" dirty="0" err="1" smtClean="0"/>
              <a:t>Interpretation</a:t>
            </a:r>
            <a:r>
              <a:rPr lang="fr-FR" dirty="0" smtClean="0"/>
              <a:t> of the test</a:t>
            </a:r>
            <a:endParaRPr lang="en-GB" dirty="0"/>
          </a:p>
        </p:txBody>
      </p:sp>
      <p:sp>
        <p:nvSpPr>
          <p:cNvPr id="5" name="ZoneTexte 4"/>
          <p:cNvSpPr txBox="1"/>
          <p:nvPr/>
        </p:nvSpPr>
        <p:spPr>
          <a:xfrm>
            <a:off x="-36512" y="1700808"/>
            <a:ext cx="9296135" cy="1200329"/>
          </a:xfrm>
          <a:prstGeom prst="rect">
            <a:avLst/>
          </a:prstGeom>
          <a:noFill/>
        </p:spPr>
        <p:txBody>
          <a:bodyPr wrap="none" rtlCol="0">
            <a:spAutoFit/>
          </a:bodyPr>
          <a:lstStyle/>
          <a:p>
            <a:r>
              <a:rPr lang="fr-FR" dirty="0" err="1" smtClean="0"/>
              <a:t>Example</a:t>
            </a:r>
            <a:r>
              <a:rPr lang="fr-FR" dirty="0"/>
              <a:t> </a:t>
            </a:r>
            <a:r>
              <a:rPr lang="fr-FR" dirty="0" smtClean="0"/>
              <a:t>of </a:t>
            </a:r>
            <a:r>
              <a:rPr lang="fr-FR" dirty="0" err="1" smtClean="0"/>
              <a:t>Normality</a:t>
            </a:r>
            <a:r>
              <a:rPr lang="fr-FR" dirty="0" smtClean="0"/>
              <a:t> test: </a:t>
            </a:r>
          </a:p>
          <a:p>
            <a:endParaRPr lang="fr-FR" dirty="0" smtClean="0"/>
          </a:p>
          <a:p>
            <a:pPr marL="742950" lvl="1" indent="-285750">
              <a:buFont typeface="Arial" panose="020B0604020202020204" pitchFamily="34" charset="0"/>
              <a:buChar char="•"/>
            </a:pPr>
            <a:r>
              <a:rPr lang="fr-FR" dirty="0" smtClean="0"/>
              <a:t>The </a:t>
            </a:r>
            <a:r>
              <a:rPr lang="fr-FR" dirty="0" err="1" smtClean="0"/>
              <a:t>null</a:t>
            </a:r>
            <a:r>
              <a:rPr lang="fr-FR" dirty="0" smtClean="0"/>
              <a:t> </a:t>
            </a:r>
            <a:r>
              <a:rPr lang="fr-FR" dirty="0" err="1" smtClean="0"/>
              <a:t>hypothesis</a:t>
            </a:r>
            <a:r>
              <a:rPr lang="fr-FR" dirty="0" smtClean="0"/>
              <a:t> H</a:t>
            </a:r>
            <a:r>
              <a:rPr lang="fr-FR" baseline="-25000" dirty="0" smtClean="0"/>
              <a:t>0</a:t>
            </a:r>
            <a:r>
              <a:rPr lang="fr-FR" dirty="0" smtClean="0"/>
              <a:t> </a:t>
            </a:r>
            <a:r>
              <a:rPr lang="fr-FR" dirty="0" err="1" smtClean="0"/>
              <a:t>is</a:t>
            </a:r>
            <a:r>
              <a:rPr lang="fr-FR" dirty="0" smtClean="0"/>
              <a:t> the variable </a:t>
            </a:r>
            <a:r>
              <a:rPr lang="fr-FR" dirty="0" err="1" smtClean="0"/>
              <a:t>follows</a:t>
            </a:r>
            <a:r>
              <a:rPr lang="fr-FR" dirty="0" smtClean="0"/>
              <a:t> a Normal Distribution</a:t>
            </a:r>
          </a:p>
          <a:p>
            <a:pPr marL="742950" lvl="1" indent="-285750">
              <a:buFont typeface="Arial" panose="020B0604020202020204" pitchFamily="34" charset="0"/>
              <a:buChar char="•"/>
            </a:pPr>
            <a:r>
              <a:rPr lang="fr-FR" dirty="0" smtClean="0"/>
              <a:t>The alternative </a:t>
            </a:r>
            <a:r>
              <a:rPr lang="fr-FR" dirty="0" err="1" smtClean="0"/>
              <a:t>hypothesis</a:t>
            </a:r>
            <a:r>
              <a:rPr lang="fr-FR" dirty="0" smtClean="0"/>
              <a:t> H</a:t>
            </a:r>
            <a:r>
              <a:rPr lang="fr-FR" baseline="-25000" dirty="0" smtClean="0"/>
              <a:t>1</a:t>
            </a:r>
            <a:r>
              <a:rPr lang="fr-FR" dirty="0" smtClean="0"/>
              <a:t> </a:t>
            </a:r>
            <a:r>
              <a:rPr lang="fr-FR" dirty="0" err="1" smtClean="0"/>
              <a:t>is</a:t>
            </a:r>
            <a:r>
              <a:rPr lang="fr-FR" dirty="0" smtClean="0"/>
              <a:t> the variable </a:t>
            </a:r>
            <a:r>
              <a:rPr lang="fr-FR" dirty="0" err="1" smtClean="0"/>
              <a:t>does</a:t>
            </a:r>
            <a:r>
              <a:rPr lang="fr-FR" dirty="0" smtClean="0"/>
              <a:t> not </a:t>
            </a:r>
            <a:r>
              <a:rPr lang="fr-FR" dirty="0" err="1" smtClean="0"/>
              <a:t>follow</a:t>
            </a:r>
            <a:r>
              <a:rPr lang="fr-FR" dirty="0" smtClean="0"/>
              <a:t> a Normal Distribution</a:t>
            </a:r>
            <a:endParaRPr lang="en-GB" dirty="0"/>
          </a:p>
        </p:txBody>
      </p:sp>
    </p:spTree>
    <p:extLst>
      <p:ext uri="{BB962C8B-B14F-4D97-AF65-F5344CB8AC3E}">
        <p14:creationId xmlns:p14="http://schemas.microsoft.com/office/powerpoint/2010/main" val="30969877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Model of </a:t>
            </a:r>
            <a:r>
              <a:rPr lang="fr-FR" dirty="0" err="1" smtClean="0"/>
              <a:t>Hypothesis</a:t>
            </a:r>
            <a:r>
              <a:rPr lang="fr-FR" dirty="0" smtClean="0"/>
              <a:t> </a:t>
            </a:r>
            <a:r>
              <a:rPr lang="fr-FR" dirty="0" err="1" smtClean="0"/>
              <a:t>Testing</a:t>
            </a:r>
            <a:r>
              <a:rPr lang="fr-FR" dirty="0" smtClean="0"/>
              <a:t> </a:t>
            </a:r>
            <a:r>
              <a:rPr lang="fr-FR" dirty="0" smtClean="0"/>
              <a:t>(4/7)</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88</a:t>
            </a:fld>
            <a:endParaRPr lang="fr-FR"/>
          </a:p>
        </p:txBody>
      </p:sp>
      <p:sp>
        <p:nvSpPr>
          <p:cNvPr id="6" name="Rectangle 3"/>
          <p:cNvSpPr txBox="1">
            <a:spLocks noChangeArrowheads="1"/>
          </p:cNvSpPr>
          <p:nvPr/>
        </p:nvSpPr>
        <p:spPr>
          <a:xfrm>
            <a:off x="611560" y="1772816"/>
            <a:ext cx="8532440" cy="435969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smtClean="0"/>
              <a:t>3 types of tests </a:t>
            </a:r>
          </a:p>
          <a:p>
            <a:pPr marL="0" indent="0">
              <a:buFont typeface="Arial" pitchFamily="34" charset="0"/>
              <a:buNone/>
            </a:pPr>
            <a:r>
              <a:rPr lang="en-GB" dirty="0" smtClean="0"/>
              <a:t>		</a:t>
            </a:r>
          </a:p>
          <a:p>
            <a:pPr marL="0" indent="0">
              <a:buFont typeface="Arial" pitchFamily="34" charset="0"/>
              <a:buNone/>
            </a:pPr>
            <a:r>
              <a:rPr lang="en-GB" dirty="0" smtClean="0"/>
              <a:t>				</a:t>
            </a:r>
          </a:p>
          <a:p>
            <a:pPr marL="0" indent="0">
              <a:buFont typeface="Arial" pitchFamily="34" charset="0"/>
              <a:buNone/>
            </a:pPr>
            <a:r>
              <a:rPr lang="en-GB" dirty="0" smtClean="0"/>
              <a:t>		</a:t>
            </a:r>
          </a:p>
          <a:p>
            <a:endParaRPr lang="en-GB" dirty="0" smtClean="0"/>
          </a:p>
          <a:p>
            <a:endParaRPr lang="en-US" dirty="0"/>
          </a:p>
        </p:txBody>
      </p:sp>
      <p:grpSp>
        <p:nvGrpSpPr>
          <p:cNvPr id="7" name="Groupe 6"/>
          <p:cNvGrpSpPr/>
          <p:nvPr/>
        </p:nvGrpSpPr>
        <p:grpSpPr>
          <a:xfrm>
            <a:off x="1478925" y="2344284"/>
            <a:ext cx="5839795" cy="1365365"/>
            <a:chOff x="2007724" y="4460585"/>
            <a:chExt cx="5839795" cy="1365365"/>
          </a:xfrm>
        </p:grpSpPr>
        <p:sp>
          <p:nvSpPr>
            <p:cNvPr id="8" name="ZoneTexte 7"/>
            <p:cNvSpPr txBox="1"/>
            <p:nvPr/>
          </p:nvSpPr>
          <p:spPr>
            <a:xfrm>
              <a:off x="5615271" y="4882846"/>
              <a:ext cx="2232248" cy="369332"/>
            </a:xfrm>
            <a:prstGeom prst="rect">
              <a:avLst/>
            </a:prstGeom>
            <a:noFill/>
          </p:spPr>
          <p:txBody>
            <a:bodyPr wrap="square" rtlCol="0">
              <a:spAutoFit/>
            </a:bodyPr>
            <a:lstStyle/>
            <a:p>
              <a:r>
                <a:rPr lang="en-GB" b="1" dirty="0">
                  <a:solidFill>
                    <a:srgbClr val="FF0000"/>
                  </a:solidFill>
                </a:rPr>
                <a:t>Two-sided test</a:t>
              </a:r>
            </a:p>
          </p:txBody>
        </p:sp>
        <p:cxnSp>
          <p:nvCxnSpPr>
            <p:cNvPr id="9" name="Connecteur droit avec flèche 8"/>
            <p:cNvCxnSpPr/>
            <p:nvPr/>
          </p:nvCxnSpPr>
          <p:spPr bwMode="auto">
            <a:xfrm flipH="1">
              <a:off x="4319127" y="5157192"/>
              <a:ext cx="1152128" cy="0"/>
            </a:xfrm>
            <a:prstGeom prst="straightConnector1">
              <a:avLst/>
            </a:prstGeom>
            <a:solidFill>
              <a:schemeClr val="accent1"/>
            </a:solidFill>
            <a:ln w="25400" cap="sq" cmpd="sng" algn="ctr">
              <a:solidFill>
                <a:srgbClr val="FF0000"/>
              </a:solidFill>
              <a:prstDash val="solid"/>
              <a:round/>
              <a:headEnd type="none" w="sm" len="sm"/>
              <a:tailEnd type="arrow"/>
            </a:ln>
            <a:effectLst/>
          </p:spPr>
        </p:cxnSp>
        <p:graphicFrame>
          <p:nvGraphicFramePr>
            <p:cNvPr id="10" name="Objet 9"/>
            <p:cNvGraphicFramePr>
              <a:graphicFrameLocks noChangeAspect="1"/>
            </p:cNvGraphicFramePr>
            <p:nvPr>
              <p:extLst>
                <p:ext uri="{D42A27DB-BD31-4B8C-83A1-F6EECF244321}">
                  <p14:modId xmlns:p14="http://schemas.microsoft.com/office/powerpoint/2010/main" val="551265772"/>
                </p:ext>
              </p:extLst>
            </p:nvPr>
          </p:nvGraphicFramePr>
          <p:xfrm>
            <a:off x="2339752" y="4573799"/>
            <a:ext cx="1614487" cy="987425"/>
          </p:xfrm>
          <a:graphic>
            <a:graphicData uri="http://schemas.openxmlformats.org/presentationml/2006/ole">
              <mc:AlternateContent xmlns:mc="http://schemas.openxmlformats.org/markup-compatibility/2006">
                <mc:Choice xmlns:v="urn:schemas-microsoft-com:vml" Requires="v">
                  <p:oleObj spid="_x0000_s10848" name="Équation" r:id="rId3" imgW="787320" imgH="482400" progId="Equation.3">
                    <p:embed/>
                  </p:oleObj>
                </mc:Choice>
                <mc:Fallback>
                  <p:oleObj name="Équation" r:id="rId3" imgW="78732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4573799"/>
                          <a:ext cx="1614487"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0"/>
            <p:cNvSpPr/>
            <p:nvPr/>
          </p:nvSpPr>
          <p:spPr bwMode="auto">
            <a:xfrm>
              <a:off x="2007724" y="4460585"/>
              <a:ext cx="5660620" cy="1365365"/>
            </a:xfrm>
            <a:prstGeom prst="rect">
              <a:avLst/>
            </a:prstGeom>
            <a:noFill/>
            <a:ln w="25400" cap="sq" cmpd="sng" algn="ctr">
              <a:solidFill>
                <a:srgbClr val="FF0000"/>
              </a:solidFill>
              <a:prstDash val="solid"/>
              <a:round/>
              <a:headEnd type="none" w="sm" len="sm"/>
              <a:tailEnd type="triangl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a:ln>
                  <a:noFill/>
                </a:ln>
                <a:solidFill>
                  <a:schemeClr val="tx1"/>
                </a:solidFill>
                <a:effectLst/>
                <a:latin typeface="Tahoma" pitchFamily="34" charset="0"/>
              </a:endParaRPr>
            </a:p>
          </p:txBody>
        </p:sp>
      </p:grpSp>
      <p:grpSp>
        <p:nvGrpSpPr>
          <p:cNvPr id="12" name="Groupe 11"/>
          <p:cNvGrpSpPr/>
          <p:nvPr/>
        </p:nvGrpSpPr>
        <p:grpSpPr>
          <a:xfrm>
            <a:off x="2315153" y="4033653"/>
            <a:ext cx="4599388" cy="690980"/>
            <a:chOff x="2411760" y="2097722"/>
            <a:chExt cx="5400600" cy="1043246"/>
          </a:xfrm>
        </p:grpSpPr>
        <p:sp>
          <p:nvSpPr>
            <p:cNvPr id="13" name="ZoneTexte 12"/>
            <p:cNvSpPr txBox="1"/>
            <p:nvPr/>
          </p:nvSpPr>
          <p:spPr>
            <a:xfrm>
              <a:off x="5580112" y="2097722"/>
              <a:ext cx="2232248" cy="882897"/>
            </a:xfrm>
            <a:prstGeom prst="rect">
              <a:avLst/>
            </a:prstGeom>
            <a:noFill/>
          </p:spPr>
          <p:txBody>
            <a:bodyPr wrap="square" rtlCol="0">
              <a:spAutoFit/>
            </a:bodyPr>
            <a:lstStyle/>
            <a:p>
              <a:r>
                <a:rPr lang="en-GB" sz="1600" b="1" dirty="0">
                  <a:solidFill>
                    <a:srgbClr val="FF0000"/>
                  </a:solidFill>
                </a:rPr>
                <a:t>One-sided test</a:t>
              </a:r>
            </a:p>
            <a:p>
              <a:pPr algn="ctr"/>
              <a:r>
                <a:rPr lang="fr-FR" sz="1600" b="1" dirty="0">
                  <a:solidFill>
                    <a:srgbClr val="FF0000"/>
                  </a:solidFill>
                </a:rPr>
                <a:t>(right </a:t>
              </a:r>
              <a:r>
                <a:rPr lang="fr-FR" sz="1600" b="1" dirty="0" err="1">
                  <a:solidFill>
                    <a:srgbClr val="FF0000"/>
                  </a:solidFill>
                </a:rPr>
                <a:t>tail</a:t>
              </a:r>
              <a:r>
                <a:rPr lang="fr-FR" sz="1600" b="1" dirty="0">
                  <a:solidFill>
                    <a:srgbClr val="FF0000"/>
                  </a:solidFill>
                </a:rPr>
                <a:t>)</a:t>
              </a:r>
            </a:p>
          </p:txBody>
        </p:sp>
        <p:cxnSp>
          <p:nvCxnSpPr>
            <p:cNvPr id="14" name="Connecteur droit avec flèche 13"/>
            <p:cNvCxnSpPr/>
            <p:nvPr/>
          </p:nvCxnSpPr>
          <p:spPr bwMode="auto">
            <a:xfrm flipH="1">
              <a:off x="4283968" y="2420888"/>
              <a:ext cx="1152128" cy="0"/>
            </a:xfrm>
            <a:prstGeom prst="straightConnector1">
              <a:avLst/>
            </a:prstGeom>
            <a:solidFill>
              <a:schemeClr val="accent1"/>
            </a:solidFill>
            <a:ln w="25400" cap="sq" cmpd="sng" algn="ctr">
              <a:solidFill>
                <a:srgbClr val="FF0000"/>
              </a:solidFill>
              <a:prstDash val="solid"/>
              <a:round/>
              <a:headEnd type="none" w="sm" len="sm"/>
              <a:tailEnd type="arrow"/>
            </a:ln>
            <a:effectLst/>
          </p:spPr>
        </p:cxnSp>
        <p:graphicFrame>
          <p:nvGraphicFramePr>
            <p:cNvPr id="15" name="Objet 14"/>
            <p:cNvGraphicFramePr>
              <a:graphicFrameLocks noChangeAspect="1"/>
            </p:cNvGraphicFramePr>
            <p:nvPr>
              <p:extLst>
                <p:ext uri="{D42A27DB-BD31-4B8C-83A1-F6EECF244321}">
                  <p14:modId xmlns:p14="http://schemas.microsoft.com/office/powerpoint/2010/main" val="2677635395"/>
                </p:ext>
              </p:extLst>
            </p:nvPr>
          </p:nvGraphicFramePr>
          <p:xfrm>
            <a:off x="2411760" y="2153543"/>
            <a:ext cx="1614487" cy="987425"/>
          </p:xfrm>
          <a:graphic>
            <a:graphicData uri="http://schemas.openxmlformats.org/presentationml/2006/ole">
              <mc:AlternateContent xmlns:mc="http://schemas.openxmlformats.org/markup-compatibility/2006">
                <mc:Choice xmlns:v="urn:schemas-microsoft-com:vml" Requires="v">
                  <p:oleObj spid="_x0000_s10849" name="Équation" r:id="rId5" imgW="787320" imgH="482400" progId="Equation.3">
                    <p:embed/>
                  </p:oleObj>
                </mc:Choice>
                <mc:Fallback>
                  <p:oleObj name="Équation" r:id="rId5" imgW="787320" imgH="482400" progId="Equation.3">
                    <p:embed/>
                    <p:pic>
                      <p:nvPicPr>
                        <p:cNvPr id="0" name=""/>
                        <p:cNvPicPr>
                          <a:picLocks noChangeAspect="1" noChangeArrowheads="1"/>
                        </p:cNvPicPr>
                        <p:nvPr/>
                      </p:nvPicPr>
                      <p:blipFill>
                        <a:blip r:embed="rId6"/>
                        <a:srcRect/>
                        <a:stretch>
                          <a:fillRect/>
                        </a:stretch>
                      </p:blipFill>
                      <p:spPr bwMode="auto">
                        <a:xfrm>
                          <a:off x="2411760" y="2153543"/>
                          <a:ext cx="1614487"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6" name="Groupe 15"/>
          <p:cNvGrpSpPr/>
          <p:nvPr/>
        </p:nvGrpSpPr>
        <p:grpSpPr>
          <a:xfrm>
            <a:off x="2307922" y="4999793"/>
            <a:ext cx="4461101" cy="752089"/>
            <a:chOff x="2339752" y="3305671"/>
            <a:chExt cx="5472608" cy="1263256"/>
          </a:xfrm>
        </p:grpSpPr>
        <p:sp>
          <p:nvSpPr>
            <p:cNvPr id="17" name="ZoneTexte 16"/>
            <p:cNvSpPr txBox="1"/>
            <p:nvPr/>
          </p:nvSpPr>
          <p:spPr>
            <a:xfrm>
              <a:off x="5580112" y="3586702"/>
              <a:ext cx="2232248" cy="982225"/>
            </a:xfrm>
            <a:prstGeom prst="rect">
              <a:avLst/>
            </a:prstGeom>
            <a:noFill/>
          </p:spPr>
          <p:txBody>
            <a:bodyPr wrap="square" rtlCol="0">
              <a:spAutoFit/>
            </a:bodyPr>
            <a:lstStyle/>
            <a:p>
              <a:r>
                <a:rPr lang="en-GB" sz="1600" b="1" dirty="0">
                  <a:solidFill>
                    <a:srgbClr val="FF0000"/>
                  </a:solidFill>
                </a:rPr>
                <a:t>One-sided test</a:t>
              </a:r>
            </a:p>
            <a:p>
              <a:pPr algn="ctr"/>
              <a:r>
                <a:rPr lang="fr-FR" sz="1600" b="1" dirty="0">
                  <a:solidFill>
                    <a:srgbClr val="FF0000"/>
                  </a:solidFill>
                </a:rPr>
                <a:t>(</a:t>
              </a:r>
              <a:r>
                <a:rPr lang="fr-FR" sz="1600" b="1" dirty="0" err="1">
                  <a:solidFill>
                    <a:srgbClr val="FF0000"/>
                  </a:solidFill>
                </a:rPr>
                <a:t>left</a:t>
              </a:r>
              <a:r>
                <a:rPr lang="fr-FR" sz="1600" b="1" dirty="0">
                  <a:solidFill>
                    <a:srgbClr val="FF0000"/>
                  </a:solidFill>
                </a:rPr>
                <a:t> </a:t>
              </a:r>
              <a:r>
                <a:rPr lang="fr-FR" sz="1600" b="1" dirty="0" err="1">
                  <a:solidFill>
                    <a:srgbClr val="FF0000"/>
                  </a:solidFill>
                </a:rPr>
                <a:t>tail</a:t>
              </a:r>
              <a:r>
                <a:rPr lang="fr-FR" sz="1600" b="1" dirty="0">
                  <a:solidFill>
                    <a:srgbClr val="FF0000"/>
                  </a:solidFill>
                </a:rPr>
                <a:t>)</a:t>
              </a:r>
            </a:p>
          </p:txBody>
        </p:sp>
        <p:cxnSp>
          <p:nvCxnSpPr>
            <p:cNvPr id="18" name="Connecteur droit avec flèche 17"/>
            <p:cNvCxnSpPr/>
            <p:nvPr/>
          </p:nvCxnSpPr>
          <p:spPr bwMode="auto">
            <a:xfrm flipH="1">
              <a:off x="4283968" y="3861048"/>
              <a:ext cx="1152128" cy="0"/>
            </a:xfrm>
            <a:prstGeom prst="straightConnector1">
              <a:avLst/>
            </a:prstGeom>
            <a:solidFill>
              <a:schemeClr val="accent1"/>
            </a:solidFill>
            <a:ln w="25400" cap="sq" cmpd="sng" algn="ctr">
              <a:solidFill>
                <a:srgbClr val="FF0000"/>
              </a:solidFill>
              <a:prstDash val="solid"/>
              <a:round/>
              <a:headEnd type="none" w="sm" len="sm"/>
              <a:tailEnd type="arrow"/>
            </a:ln>
            <a:effectLst/>
          </p:spPr>
        </p:cxnSp>
        <p:graphicFrame>
          <p:nvGraphicFramePr>
            <p:cNvPr id="19" name="Objet 18"/>
            <p:cNvGraphicFramePr>
              <a:graphicFrameLocks noChangeAspect="1"/>
            </p:cNvGraphicFramePr>
            <p:nvPr>
              <p:extLst>
                <p:ext uri="{D42A27DB-BD31-4B8C-83A1-F6EECF244321}">
                  <p14:modId xmlns:p14="http://schemas.microsoft.com/office/powerpoint/2010/main" val="2538392485"/>
                </p:ext>
              </p:extLst>
            </p:nvPr>
          </p:nvGraphicFramePr>
          <p:xfrm>
            <a:off x="2339752" y="3305671"/>
            <a:ext cx="1687012" cy="1031780"/>
          </p:xfrm>
          <a:graphic>
            <a:graphicData uri="http://schemas.openxmlformats.org/presentationml/2006/ole">
              <mc:AlternateContent xmlns:mc="http://schemas.openxmlformats.org/markup-compatibility/2006">
                <mc:Choice xmlns:v="urn:schemas-microsoft-com:vml" Requires="v">
                  <p:oleObj spid="_x0000_s10850" name="Équation" r:id="rId7" imgW="787320" imgH="482400" progId="Equation.3">
                    <p:embed/>
                  </p:oleObj>
                </mc:Choice>
                <mc:Fallback>
                  <p:oleObj name="Équation" r:id="rId7" imgW="787320" imgH="482400" progId="Equation.3">
                    <p:embed/>
                    <p:pic>
                      <p:nvPicPr>
                        <p:cNvPr id="0" name=""/>
                        <p:cNvPicPr>
                          <a:picLocks noChangeAspect="1" noChangeArrowheads="1"/>
                        </p:cNvPicPr>
                        <p:nvPr/>
                      </p:nvPicPr>
                      <p:blipFill>
                        <a:blip r:embed="rId8"/>
                        <a:srcRect/>
                        <a:stretch>
                          <a:fillRect/>
                        </a:stretch>
                      </p:blipFill>
                      <p:spPr bwMode="auto">
                        <a:xfrm>
                          <a:off x="2339752" y="3305671"/>
                          <a:ext cx="1687012" cy="1031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98021195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Model of </a:t>
            </a:r>
            <a:r>
              <a:rPr lang="fr-FR" dirty="0" err="1" smtClean="0"/>
              <a:t>Hypothesis</a:t>
            </a:r>
            <a:r>
              <a:rPr lang="fr-FR" dirty="0" smtClean="0"/>
              <a:t> </a:t>
            </a:r>
            <a:r>
              <a:rPr lang="fr-FR" dirty="0" err="1" smtClean="0"/>
              <a:t>Testing</a:t>
            </a:r>
            <a:r>
              <a:rPr lang="fr-FR" dirty="0" smtClean="0"/>
              <a:t>: </a:t>
            </a:r>
            <a:r>
              <a:rPr lang="fr-FR" dirty="0" err="1" smtClean="0"/>
              <a:t>Two-sided</a:t>
            </a:r>
            <a:r>
              <a:rPr lang="fr-FR" dirty="0" smtClean="0"/>
              <a:t> test </a:t>
            </a:r>
            <a:r>
              <a:rPr lang="fr-FR" dirty="0" smtClean="0"/>
              <a:t>(5/7)</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89</a:t>
            </a:fld>
            <a:endParaRPr lang="fr-FR"/>
          </a:p>
        </p:txBody>
      </p:sp>
      <p:sp>
        <p:nvSpPr>
          <p:cNvPr id="6" name="Rectangle 3"/>
          <p:cNvSpPr txBox="1">
            <a:spLocks noChangeArrowheads="1"/>
          </p:cNvSpPr>
          <p:nvPr/>
        </p:nvSpPr>
        <p:spPr>
          <a:xfrm>
            <a:off x="611560" y="1772816"/>
            <a:ext cx="8532440" cy="435969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fr-FR" dirty="0" err="1" smtClean="0"/>
              <a:t>Two-tailed</a:t>
            </a:r>
            <a:r>
              <a:rPr lang="fr-FR" dirty="0" smtClean="0"/>
              <a:t> test are more </a:t>
            </a:r>
            <a:r>
              <a:rPr lang="fr-FR" dirty="0" err="1" smtClean="0"/>
              <a:t>common</a:t>
            </a:r>
            <a:r>
              <a:rPr lang="fr-FR" dirty="0" smtClean="0"/>
              <a:t> in </a:t>
            </a:r>
            <a:r>
              <a:rPr lang="fr-FR" dirty="0" err="1" smtClean="0"/>
              <a:t>scientific</a:t>
            </a:r>
            <a:r>
              <a:rPr lang="fr-FR" dirty="0" smtClean="0"/>
              <a:t> </a:t>
            </a:r>
            <a:r>
              <a:rPr lang="fr-FR" dirty="0" err="1" smtClean="0"/>
              <a:t>research</a:t>
            </a:r>
            <a:endParaRPr lang="en-GB" dirty="0" smtClean="0"/>
          </a:p>
          <a:p>
            <a:pPr marL="0" indent="0">
              <a:buFont typeface="Arial" pitchFamily="34" charset="0"/>
              <a:buNone/>
            </a:pPr>
            <a:r>
              <a:rPr lang="en-GB" dirty="0" smtClean="0"/>
              <a:t>		</a:t>
            </a:r>
          </a:p>
          <a:p>
            <a:pPr marL="0" indent="0">
              <a:buFont typeface="Arial" pitchFamily="34" charset="0"/>
              <a:buNone/>
            </a:pPr>
            <a:r>
              <a:rPr lang="en-GB" dirty="0" smtClean="0"/>
              <a:t>				</a:t>
            </a:r>
          </a:p>
          <a:p>
            <a:pPr marL="0" indent="0">
              <a:buFont typeface="Arial" pitchFamily="34" charset="0"/>
              <a:buNone/>
            </a:pPr>
            <a:r>
              <a:rPr lang="en-GB" dirty="0" smtClean="0"/>
              <a:t>		</a:t>
            </a:r>
          </a:p>
          <a:p>
            <a:endParaRPr lang="en-GB" dirty="0" smtClean="0"/>
          </a:p>
          <a:p>
            <a:r>
              <a:rPr lang="fr-FR" dirty="0" err="1"/>
              <a:t>When</a:t>
            </a:r>
            <a:r>
              <a:rPr lang="fr-FR" dirty="0"/>
              <a:t> a p-value </a:t>
            </a:r>
            <a:r>
              <a:rPr lang="fr-FR" dirty="0" err="1"/>
              <a:t>is</a:t>
            </a:r>
            <a:r>
              <a:rPr lang="fr-FR" dirty="0"/>
              <a:t> </a:t>
            </a:r>
            <a:r>
              <a:rPr lang="fr-FR" dirty="0" err="1"/>
              <a:t>below</a:t>
            </a:r>
            <a:r>
              <a:rPr lang="fr-FR" dirty="0"/>
              <a:t> the </a:t>
            </a:r>
            <a:r>
              <a:rPr lang="el-GR" dirty="0"/>
              <a:t>α</a:t>
            </a:r>
            <a:r>
              <a:rPr lang="fr-FR" dirty="0"/>
              <a:t> </a:t>
            </a:r>
            <a:r>
              <a:rPr lang="fr-FR" dirty="0" err="1"/>
              <a:t>level</a:t>
            </a:r>
            <a:r>
              <a:rPr lang="fr-FR" dirty="0"/>
              <a:t>, the </a:t>
            </a:r>
            <a:r>
              <a:rPr lang="fr-FR" dirty="0" err="1"/>
              <a:t>effect</a:t>
            </a:r>
            <a:r>
              <a:rPr lang="fr-FR" dirty="0"/>
              <a:t> </a:t>
            </a:r>
            <a:r>
              <a:rPr lang="fr-FR" dirty="0" err="1"/>
              <a:t>is</a:t>
            </a:r>
            <a:r>
              <a:rPr lang="fr-FR" dirty="0"/>
              <a:t> </a:t>
            </a:r>
            <a:r>
              <a:rPr lang="fr-FR" dirty="0" err="1"/>
              <a:t>statistically</a:t>
            </a:r>
            <a:r>
              <a:rPr lang="fr-FR" dirty="0"/>
              <a:t> </a:t>
            </a:r>
            <a:r>
              <a:rPr lang="fr-FR" dirty="0" err="1"/>
              <a:t>significant</a:t>
            </a:r>
            <a:r>
              <a:rPr lang="fr-FR" dirty="0"/>
              <a:t> and the </a:t>
            </a:r>
            <a:r>
              <a:rPr lang="fr-FR" dirty="0" err="1"/>
              <a:t>null</a:t>
            </a:r>
            <a:r>
              <a:rPr lang="fr-FR" dirty="0"/>
              <a:t> </a:t>
            </a:r>
            <a:r>
              <a:rPr lang="fr-FR" dirty="0" err="1"/>
              <a:t>hypothesis</a:t>
            </a:r>
            <a:r>
              <a:rPr lang="fr-FR" dirty="0"/>
              <a:t> </a:t>
            </a:r>
            <a:r>
              <a:rPr lang="fr-FR" dirty="0" err="1"/>
              <a:t>is</a:t>
            </a:r>
            <a:r>
              <a:rPr lang="fr-FR" dirty="0"/>
              <a:t> </a:t>
            </a:r>
            <a:r>
              <a:rPr lang="fr-FR" dirty="0" err="1"/>
              <a:t>rejectected</a:t>
            </a:r>
            <a:r>
              <a:rPr lang="fr-FR" dirty="0"/>
              <a:t>.</a:t>
            </a:r>
          </a:p>
          <a:p>
            <a:endParaRPr lang="en-US" dirty="0" smtClean="0"/>
          </a:p>
          <a:p>
            <a:r>
              <a:rPr lang="en-US" dirty="0" smtClean="0"/>
              <a:t>The rejection is split between two sides of distribution</a:t>
            </a:r>
          </a:p>
          <a:p>
            <a:r>
              <a:rPr lang="en-US" dirty="0" smtClean="0"/>
              <a:t>The difference could be in both direction/ possibility</a:t>
            </a:r>
          </a:p>
          <a:p>
            <a:pPr marL="0" indent="0">
              <a:buNone/>
            </a:pPr>
            <a:endParaRPr lang="en-US" dirty="0"/>
          </a:p>
        </p:txBody>
      </p:sp>
      <p:grpSp>
        <p:nvGrpSpPr>
          <p:cNvPr id="7" name="Groupe 6"/>
          <p:cNvGrpSpPr/>
          <p:nvPr/>
        </p:nvGrpSpPr>
        <p:grpSpPr>
          <a:xfrm>
            <a:off x="1478925" y="2344284"/>
            <a:ext cx="5839795" cy="1365365"/>
            <a:chOff x="2007724" y="4460585"/>
            <a:chExt cx="5839795" cy="1365365"/>
          </a:xfrm>
        </p:grpSpPr>
        <p:sp>
          <p:nvSpPr>
            <p:cNvPr id="8" name="ZoneTexte 7"/>
            <p:cNvSpPr txBox="1"/>
            <p:nvPr/>
          </p:nvSpPr>
          <p:spPr>
            <a:xfrm>
              <a:off x="5615271" y="4882846"/>
              <a:ext cx="2232248" cy="369332"/>
            </a:xfrm>
            <a:prstGeom prst="rect">
              <a:avLst/>
            </a:prstGeom>
            <a:noFill/>
          </p:spPr>
          <p:txBody>
            <a:bodyPr wrap="square" rtlCol="0">
              <a:spAutoFit/>
            </a:bodyPr>
            <a:lstStyle/>
            <a:p>
              <a:r>
                <a:rPr lang="en-GB" b="1" dirty="0">
                  <a:solidFill>
                    <a:srgbClr val="FF0000"/>
                  </a:solidFill>
                </a:rPr>
                <a:t>Two-sided test</a:t>
              </a:r>
            </a:p>
          </p:txBody>
        </p:sp>
        <p:cxnSp>
          <p:nvCxnSpPr>
            <p:cNvPr id="9" name="Connecteur droit avec flèche 8"/>
            <p:cNvCxnSpPr/>
            <p:nvPr/>
          </p:nvCxnSpPr>
          <p:spPr bwMode="auto">
            <a:xfrm flipH="1">
              <a:off x="4319127" y="5157192"/>
              <a:ext cx="1152128" cy="0"/>
            </a:xfrm>
            <a:prstGeom prst="straightConnector1">
              <a:avLst/>
            </a:prstGeom>
            <a:solidFill>
              <a:schemeClr val="accent1"/>
            </a:solidFill>
            <a:ln w="25400" cap="sq" cmpd="sng" algn="ctr">
              <a:solidFill>
                <a:srgbClr val="FF0000"/>
              </a:solidFill>
              <a:prstDash val="solid"/>
              <a:round/>
              <a:headEnd type="none" w="sm" len="sm"/>
              <a:tailEnd type="arrow"/>
            </a:ln>
            <a:effectLst/>
          </p:spPr>
        </p:cxnSp>
        <p:graphicFrame>
          <p:nvGraphicFramePr>
            <p:cNvPr id="10" name="Objet 9"/>
            <p:cNvGraphicFramePr>
              <a:graphicFrameLocks noChangeAspect="1"/>
            </p:cNvGraphicFramePr>
            <p:nvPr>
              <p:extLst>
                <p:ext uri="{D42A27DB-BD31-4B8C-83A1-F6EECF244321}">
                  <p14:modId xmlns:p14="http://schemas.microsoft.com/office/powerpoint/2010/main" val="3584001978"/>
                </p:ext>
              </p:extLst>
            </p:nvPr>
          </p:nvGraphicFramePr>
          <p:xfrm>
            <a:off x="2339752" y="4573799"/>
            <a:ext cx="1614487" cy="987425"/>
          </p:xfrm>
          <a:graphic>
            <a:graphicData uri="http://schemas.openxmlformats.org/presentationml/2006/ole">
              <mc:AlternateContent xmlns:mc="http://schemas.openxmlformats.org/markup-compatibility/2006">
                <mc:Choice xmlns:v="urn:schemas-microsoft-com:vml" Requires="v">
                  <p:oleObj spid="_x0000_s38051" name="Équation" r:id="rId3" imgW="787320" imgH="482400" progId="Equation.3">
                    <p:embed/>
                  </p:oleObj>
                </mc:Choice>
                <mc:Fallback>
                  <p:oleObj name="Équation" r:id="rId3" imgW="78732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4573799"/>
                          <a:ext cx="1614487"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0"/>
            <p:cNvSpPr/>
            <p:nvPr/>
          </p:nvSpPr>
          <p:spPr bwMode="auto">
            <a:xfrm>
              <a:off x="2007724" y="4460585"/>
              <a:ext cx="5660620" cy="1365365"/>
            </a:xfrm>
            <a:prstGeom prst="rect">
              <a:avLst/>
            </a:prstGeom>
            <a:noFill/>
            <a:ln w="25400" cap="sq" cmpd="sng" algn="ctr">
              <a:solidFill>
                <a:srgbClr val="FF0000"/>
              </a:solidFill>
              <a:prstDash val="solid"/>
              <a:round/>
              <a:headEnd type="none" w="sm" len="sm"/>
              <a:tailEnd type="triangl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a:ln>
                  <a:noFill/>
                </a:ln>
                <a:solidFill>
                  <a:schemeClr val="tx1"/>
                </a:solidFill>
                <a:effectLst/>
                <a:latin typeface="Tahoma" pitchFamily="34" charset="0"/>
              </a:endParaRPr>
            </a:p>
          </p:txBody>
        </p:sp>
      </p:grpSp>
    </p:spTree>
    <p:extLst>
      <p:ext uri="{BB962C8B-B14F-4D97-AF65-F5344CB8AC3E}">
        <p14:creationId xmlns:p14="http://schemas.microsoft.com/office/powerpoint/2010/main" val="2973265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How </a:t>
            </a:r>
            <a:r>
              <a:rPr lang="fr-FR" dirty="0" err="1" smtClean="0"/>
              <a:t>can</a:t>
            </a:r>
            <a:r>
              <a:rPr lang="fr-FR" dirty="0" smtClean="0"/>
              <a:t> I </a:t>
            </a:r>
            <a:r>
              <a:rPr lang="fr-FR" dirty="0" err="1" smtClean="0"/>
              <a:t>instal</a:t>
            </a:r>
            <a:r>
              <a:rPr lang="fr-FR" dirty="0" smtClean="0"/>
              <a:t> XLSTAT ? (2/2)</a:t>
            </a:r>
            <a:endParaRPr lang="en-GB" dirty="0"/>
          </a:p>
        </p:txBody>
      </p:sp>
      <p:sp>
        <p:nvSpPr>
          <p:cNvPr id="3" name="Espace réservé du contenu 2"/>
          <p:cNvSpPr>
            <a:spLocks noGrp="1"/>
          </p:cNvSpPr>
          <p:nvPr>
            <p:ph idx="1"/>
          </p:nvPr>
        </p:nvSpPr>
        <p:spPr/>
        <p:txBody>
          <a:bodyPr>
            <a:normAutofit fontScale="92500"/>
          </a:bodyPr>
          <a:lstStyle/>
          <a:p>
            <a:pPr marL="0" indent="0">
              <a:buNone/>
            </a:pPr>
            <a:r>
              <a:rPr lang="en-GB" dirty="0" smtClean="0"/>
              <a:t>As soon as XLSTAT is installing in your computer, if XLSTAT does not appear on the Ribbon, then you should:</a:t>
            </a:r>
          </a:p>
          <a:p>
            <a:pPr marL="0" indent="0">
              <a:buNone/>
            </a:pPr>
            <a:endParaRPr lang="en-GB" dirty="0" smtClean="0"/>
          </a:p>
          <a:p>
            <a:pPr marL="457200" indent="-457200">
              <a:buFont typeface="+mj-lt"/>
              <a:buAutoNum type="arabicPeriod"/>
            </a:pPr>
            <a:r>
              <a:rPr lang="en-GB" dirty="0" smtClean="0"/>
              <a:t>Open a workbook in Microsoft Excel</a:t>
            </a:r>
          </a:p>
          <a:p>
            <a:pPr marL="457200" indent="-457200">
              <a:buFont typeface="+mj-lt"/>
              <a:buAutoNum type="arabicPeriod"/>
            </a:pPr>
            <a:r>
              <a:rPr lang="en-GB" dirty="0" smtClean="0"/>
              <a:t>Go on « File » Tab and click on « Options »</a:t>
            </a:r>
          </a:p>
          <a:p>
            <a:pPr marL="457200" indent="-457200">
              <a:buFont typeface="+mj-lt"/>
              <a:buAutoNum type="arabicPeriod"/>
            </a:pPr>
            <a:r>
              <a:rPr lang="en-GB" dirty="0" smtClean="0"/>
              <a:t>Then go on « Add ins »</a:t>
            </a:r>
          </a:p>
          <a:p>
            <a:pPr marL="457200" indent="-457200" algn="ctr">
              <a:buFont typeface="+mj-lt"/>
              <a:buAutoNum type="arabicPeriod"/>
            </a:pPr>
            <a:r>
              <a:rPr lang="en-GB" dirty="0" smtClean="0"/>
              <a:t>If in Active Application Add-ins XLSTAT is not there but it is in Inactive Application Add-ins, then you should do: </a:t>
            </a:r>
            <a:r>
              <a:rPr lang="en-GB" dirty="0" smtClean="0">
                <a:solidFill>
                  <a:srgbClr val="92D050"/>
                </a:solidFill>
              </a:rPr>
              <a:t>Manage </a:t>
            </a:r>
            <a:r>
              <a:rPr lang="en-GB" dirty="0" smtClean="0">
                <a:solidFill>
                  <a:srgbClr val="92D050"/>
                </a:solidFill>
                <a:sym typeface="Wingdings" panose="05000000000000000000" pitchFamily="2" charset="2"/>
              </a:rPr>
              <a:t> Catch up  Check XLSTAT Starter</a:t>
            </a:r>
            <a:endParaRPr lang="en-GB" dirty="0" smtClean="0">
              <a:solidFill>
                <a:srgbClr val="92D050"/>
              </a:solidFill>
            </a:endParaRPr>
          </a:p>
          <a:p>
            <a:pPr marL="457200" indent="-457200">
              <a:buFont typeface="+mj-lt"/>
              <a:buAutoNum type="arabicPeriod"/>
            </a:pPr>
            <a:r>
              <a:rPr lang="en-GB" dirty="0" smtClean="0"/>
              <a:t>Then a new tab appears on the command Ribbon: XLSTAT</a:t>
            </a:r>
          </a:p>
          <a:p>
            <a:pPr marL="0" indent="0">
              <a:buNone/>
            </a:pPr>
            <a:endParaRPr lang="fr-FR" dirty="0" smtClean="0"/>
          </a:p>
          <a:p>
            <a:pPr marL="0" indent="0">
              <a:buNone/>
            </a:pPr>
            <a:r>
              <a:rPr lang="fr-FR" dirty="0"/>
              <a:t>	</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9</a:t>
            </a:fld>
            <a:endParaRPr lang="fr-FR"/>
          </a:p>
        </p:txBody>
      </p:sp>
    </p:spTree>
    <p:extLst>
      <p:ext uri="{BB962C8B-B14F-4D97-AF65-F5344CB8AC3E}">
        <p14:creationId xmlns:p14="http://schemas.microsoft.com/office/powerpoint/2010/main" val="63827892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Model of </a:t>
            </a:r>
            <a:r>
              <a:rPr lang="fr-FR" dirty="0" err="1" smtClean="0"/>
              <a:t>Hypothesis</a:t>
            </a:r>
            <a:r>
              <a:rPr lang="fr-FR" dirty="0" smtClean="0"/>
              <a:t> </a:t>
            </a:r>
            <a:r>
              <a:rPr lang="fr-FR" dirty="0" err="1" smtClean="0"/>
              <a:t>Testing</a:t>
            </a:r>
            <a:r>
              <a:rPr lang="fr-FR" dirty="0" smtClean="0"/>
              <a:t>: one-</a:t>
            </a:r>
            <a:r>
              <a:rPr lang="fr-FR" dirty="0" err="1" smtClean="0"/>
              <a:t>sided</a:t>
            </a:r>
            <a:r>
              <a:rPr lang="fr-FR" dirty="0" smtClean="0"/>
              <a:t> test </a:t>
            </a:r>
            <a:r>
              <a:rPr lang="fr-FR" dirty="0" smtClean="0"/>
              <a:t>(6/7)</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90</a:t>
            </a:fld>
            <a:endParaRPr lang="fr-FR"/>
          </a:p>
        </p:txBody>
      </p:sp>
      <p:sp>
        <p:nvSpPr>
          <p:cNvPr id="6" name="Rectangle 3"/>
          <p:cNvSpPr txBox="1">
            <a:spLocks noChangeArrowheads="1"/>
          </p:cNvSpPr>
          <p:nvPr/>
        </p:nvSpPr>
        <p:spPr>
          <a:xfrm>
            <a:off x="323528" y="2022565"/>
            <a:ext cx="8532440" cy="4359697"/>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smtClean="0"/>
              <a:t>One tailed tests are appropriate when it is not important to distinguish between no effect and an effect in the unexpected direction.</a:t>
            </a:r>
          </a:p>
          <a:p>
            <a:endParaRPr lang="fr-FR" dirty="0"/>
          </a:p>
          <a:p>
            <a:endParaRPr lang="fr-FR" dirty="0" smtClean="0"/>
          </a:p>
          <a:p>
            <a:endParaRPr lang="fr-FR" dirty="0"/>
          </a:p>
          <a:p>
            <a:endParaRPr lang="fr-FR" dirty="0"/>
          </a:p>
          <a:p>
            <a:r>
              <a:rPr lang="fr-FR" dirty="0" err="1" smtClean="0"/>
              <a:t>When</a:t>
            </a:r>
            <a:r>
              <a:rPr lang="fr-FR" dirty="0" smtClean="0"/>
              <a:t> a p-value </a:t>
            </a:r>
            <a:r>
              <a:rPr lang="fr-FR" dirty="0" err="1" smtClean="0"/>
              <a:t>is</a:t>
            </a:r>
            <a:r>
              <a:rPr lang="fr-FR" dirty="0" smtClean="0"/>
              <a:t> </a:t>
            </a:r>
            <a:r>
              <a:rPr lang="fr-FR" dirty="0" err="1" smtClean="0"/>
              <a:t>below</a:t>
            </a:r>
            <a:r>
              <a:rPr lang="fr-FR" dirty="0" smtClean="0"/>
              <a:t> the </a:t>
            </a:r>
            <a:r>
              <a:rPr lang="el-GR" dirty="0" smtClean="0"/>
              <a:t>α</a:t>
            </a:r>
            <a:r>
              <a:rPr lang="fr-FR" dirty="0" smtClean="0"/>
              <a:t> </a:t>
            </a:r>
            <a:r>
              <a:rPr lang="fr-FR" dirty="0" err="1" smtClean="0"/>
              <a:t>level</a:t>
            </a:r>
            <a:r>
              <a:rPr lang="fr-FR" dirty="0" smtClean="0"/>
              <a:t>, the </a:t>
            </a:r>
            <a:r>
              <a:rPr lang="fr-FR" dirty="0" err="1" smtClean="0"/>
              <a:t>effect</a:t>
            </a:r>
            <a:r>
              <a:rPr lang="fr-FR" dirty="0" smtClean="0"/>
              <a:t> </a:t>
            </a:r>
            <a:r>
              <a:rPr lang="fr-FR" dirty="0" err="1" smtClean="0"/>
              <a:t>is</a:t>
            </a:r>
            <a:r>
              <a:rPr lang="fr-FR" dirty="0" smtClean="0"/>
              <a:t> </a:t>
            </a:r>
            <a:r>
              <a:rPr lang="fr-FR" dirty="0" err="1" smtClean="0"/>
              <a:t>statistically</a:t>
            </a:r>
            <a:r>
              <a:rPr lang="fr-FR" dirty="0" smtClean="0"/>
              <a:t> </a:t>
            </a:r>
            <a:r>
              <a:rPr lang="fr-FR" dirty="0" err="1" smtClean="0"/>
              <a:t>significant</a:t>
            </a:r>
            <a:r>
              <a:rPr lang="fr-FR" dirty="0" smtClean="0"/>
              <a:t> and the </a:t>
            </a:r>
            <a:r>
              <a:rPr lang="fr-FR" dirty="0" err="1" smtClean="0"/>
              <a:t>null</a:t>
            </a:r>
            <a:r>
              <a:rPr lang="fr-FR" dirty="0" smtClean="0"/>
              <a:t> </a:t>
            </a:r>
            <a:r>
              <a:rPr lang="fr-FR" dirty="0" err="1" smtClean="0"/>
              <a:t>hypothesis</a:t>
            </a:r>
            <a:r>
              <a:rPr lang="fr-FR" dirty="0" smtClean="0"/>
              <a:t> </a:t>
            </a:r>
            <a:r>
              <a:rPr lang="fr-FR" dirty="0" err="1" smtClean="0"/>
              <a:t>is</a:t>
            </a:r>
            <a:r>
              <a:rPr lang="fr-FR" dirty="0" smtClean="0"/>
              <a:t> </a:t>
            </a:r>
            <a:r>
              <a:rPr lang="fr-FR" dirty="0" err="1" smtClean="0"/>
              <a:t>rejectected</a:t>
            </a:r>
            <a:r>
              <a:rPr lang="fr-FR" dirty="0" smtClean="0"/>
              <a:t>.</a:t>
            </a:r>
          </a:p>
          <a:p>
            <a:r>
              <a:rPr lang="fr-FR" dirty="0" smtClean="0"/>
              <a:t>The rejection </a:t>
            </a:r>
            <a:r>
              <a:rPr lang="fr-FR" dirty="0" err="1" smtClean="0"/>
              <a:t>is</a:t>
            </a:r>
            <a:r>
              <a:rPr lang="fr-FR" dirty="0" smtClean="0"/>
              <a:t> in one or </a:t>
            </a:r>
            <a:r>
              <a:rPr lang="fr-FR" dirty="0" err="1" smtClean="0"/>
              <a:t>other</a:t>
            </a:r>
            <a:r>
              <a:rPr lang="fr-FR" dirty="0" smtClean="0"/>
              <a:t> </a:t>
            </a:r>
            <a:r>
              <a:rPr lang="fr-FR" dirty="0" err="1" smtClean="0"/>
              <a:t>tail</a:t>
            </a:r>
            <a:r>
              <a:rPr lang="fr-FR" dirty="0" smtClean="0"/>
              <a:t> of distribution</a:t>
            </a:r>
            <a:endParaRPr lang="en-GB" dirty="0" smtClean="0"/>
          </a:p>
          <a:p>
            <a:endParaRPr lang="en-US" dirty="0"/>
          </a:p>
        </p:txBody>
      </p:sp>
      <p:grpSp>
        <p:nvGrpSpPr>
          <p:cNvPr id="12" name="Groupe 11"/>
          <p:cNvGrpSpPr/>
          <p:nvPr/>
        </p:nvGrpSpPr>
        <p:grpSpPr>
          <a:xfrm>
            <a:off x="2315153" y="3068960"/>
            <a:ext cx="4599388" cy="690980"/>
            <a:chOff x="2411760" y="2097722"/>
            <a:chExt cx="5400600" cy="1043246"/>
          </a:xfrm>
        </p:grpSpPr>
        <p:sp>
          <p:nvSpPr>
            <p:cNvPr id="13" name="ZoneTexte 12"/>
            <p:cNvSpPr txBox="1"/>
            <p:nvPr/>
          </p:nvSpPr>
          <p:spPr>
            <a:xfrm>
              <a:off x="5580112" y="2097722"/>
              <a:ext cx="2232248" cy="882897"/>
            </a:xfrm>
            <a:prstGeom prst="rect">
              <a:avLst/>
            </a:prstGeom>
            <a:noFill/>
          </p:spPr>
          <p:txBody>
            <a:bodyPr wrap="square" rtlCol="0">
              <a:spAutoFit/>
            </a:bodyPr>
            <a:lstStyle/>
            <a:p>
              <a:r>
                <a:rPr lang="en-GB" sz="1600" b="1" dirty="0">
                  <a:solidFill>
                    <a:srgbClr val="FF0000"/>
                  </a:solidFill>
                </a:rPr>
                <a:t>One-sided test</a:t>
              </a:r>
            </a:p>
            <a:p>
              <a:pPr algn="ctr"/>
              <a:r>
                <a:rPr lang="fr-FR" sz="1600" b="1" dirty="0">
                  <a:solidFill>
                    <a:srgbClr val="FF0000"/>
                  </a:solidFill>
                </a:rPr>
                <a:t>(right </a:t>
              </a:r>
              <a:r>
                <a:rPr lang="fr-FR" sz="1600" b="1" dirty="0" err="1">
                  <a:solidFill>
                    <a:srgbClr val="FF0000"/>
                  </a:solidFill>
                </a:rPr>
                <a:t>tail</a:t>
              </a:r>
              <a:r>
                <a:rPr lang="fr-FR" sz="1600" b="1" dirty="0">
                  <a:solidFill>
                    <a:srgbClr val="FF0000"/>
                  </a:solidFill>
                </a:rPr>
                <a:t>)</a:t>
              </a:r>
            </a:p>
          </p:txBody>
        </p:sp>
        <p:cxnSp>
          <p:nvCxnSpPr>
            <p:cNvPr id="14" name="Connecteur droit avec flèche 13"/>
            <p:cNvCxnSpPr/>
            <p:nvPr/>
          </p:nvCxnSpPr>
          <p:spPr bwMode="auto">
            <a:xfrm flipH="1">
              <a:off x="4283968" y="2420888"/>
              <a:ext cx="1152128" cy="0"/>
            </a:xfrm>
            <a:prstGeom prst="straightConnector1">
              <a:avLst/>
            </a:prstGeom>
            <a:solidFill>
              <a:schemeClr val="accent1"/>
            </a:solidFill>
            <a:ln w="25400" cap="sq" cmpd="sng" algn="ctr">
              <a:solidFill>
                <a:srgbClr val="FF0000"/>
              </a:solidFill>
              <a:prstDash val="solid"/>
              <a:round/>
              <a:headEnd type="none" w="sm" len="sm"/>
              <a:tailEnd type="arrow"/>
            </a:ln>
            <a:effectLst/>
          </p:spPr>
        </p:cxnSp>
        <p:graphicFrame>
          <p:nvGraphicFramePr>
            <p:cNvPr id="15" name="Objet 14"/>
            <p:cNvGraphicFramePr>
              <a:graphicFrameLocks noChangeAspect="1"/>
            </p:cNvGraphicFramePr>
            <p:nvPr>
              <p:extLst>
                <p:ext uri="{D42A27DB-BD31-4B8C-83A1-F6EECF244321}">
                  <p14:modId xmlns:p14="http://schemas.microsoft.com/office/powerpoint/2010/main" val="3137979177"/>
                </p:ext>
              </p:extLst>
            </p:nvPr>
          </p:nvGraphicFramePr>
          <p:xfrm>
            <a:off x="2411760" y="2153543"/>
            <a:ext cx="1614487" cy="987425"/>
          </p:xfrm>
          <a:graphic>
            <a:graphicData uri="http://schemas.openxmlformats.org/presentationml/2006/ole">
              <mc:AlternateContent xmlns:mc="http://schemas.openxmlformats.org/markup-compatibility/2006">
                <mc:Choice xmlns:v="urn:schemas-microsoft-com:vml" Requires="v">
                  <p:oleObj spid="_x0000_s39238" name="Équation" r:id="rId3" imgW="787320" imgH="482400" progId="Equation.3">
                    <p:embed/>
                  </p:oleObj>
                </mc:Choice>
                <mc:Fallback>
                  <p:oleObj name="Équation" r:id="rId3" imgW="787320" imgH="482400" progId="Equation.3">
                    <p:embed/>
                    <p:pic>
                      <p:nvPicPr>
                        <p:cNvPr id="0" name=""/>
                        <p:cNvPicPr>
                          <a:picLocks noChangeAspect="1" noChangeArrowheads="1"/>
                        </p:cNvPicPr>
                        <p:nvPr/>
                      </p:nvPicPr>
                      <p:blipFill>
                        <a:blip r:embed="rId4"/>
                        <a:srcRect/>
                        <a:stretch>
                          <a:fillRect/>
                        </a:stretch>
                      </p:blipFill>
                      <p:spPr bwMode="auto">
                        <a:xfrm>
                          <a:off x="2411760" y="2153543"/>
                          <a:ext cx="1614487"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6" name="Groupe 15"/>
          <p:cNvGrpSpPr/>
          <p:nvPr/>
        </p:nvGrpSpPr>
        <p:grpSpPr>
          <a:xfrm>
            <a:off x="2307922" y="4035100"/>
            <a:ext cx="4461101" cy="752089"/>
            <a:chOff x="2339752" y="3305671"/>
            <a:chExt cx="5472608" cy="1263256"/>
          </a:xfrm>
        </p:grpSpPr>
        <p:sp>
          <p:nvSpPr>
            <p:cNvPr id="17" name="ZoneTexte 16"/>
            <p:cNvSpPr txBox="1"/>
            <p:nvPr/>
          </p:nvSpPr>
          <p:spPr>
            <a:xfrm>
              <a:off x="5580112" y="3586702"/>
              <a:ext cx="2232248" cy="982225"/>
            </a:xfrm>
            <a:prstGeom prst="rect">
              <a:avLst/>
            </a:prstGeom>
            <a:noFill/>
          </p:spPr>
          <p:txBody>
            <a:bodyPr wrap="square" rtlCol="0">
              <a:spAutoFit/>
            </a:bodyPr>
            <a:lstStyle/>
            <a:p>
              <a:r>
                <a:rPr lang="en-GB" sz="1600" b="1" dirty="0">
                  <a:solidFill>
                    <a:srgbClr val="FF0000"/>
                  </a:solidFill>
                </a:rPr>
                <a:t>One-sided test</a:t>
              </a:r>
            </a:p>
            <a:p>
              <a:pPr algn="ctr"/>
              <a:r>
                <a:rPr lang="fr-FR" sz="1600" b="1" dirty="0">
                  <a:solidFill>
                    <a:srgbClr val="FF0000"/>
                  </a:solidFill>
                </a:rPr>
                <a:t>(</a:t>
              </a:r>
              <a:r>
                <a:rPr lang="fr-FR" sz="1600" b="1" dirty="0" err="1">
                  <a:solidFill>
                    <a:srgbClr val="FF0000"/>
                  </a:solidFill>
                </a:rPr>
                <a:t>left</a:t>
              </a:r>
              <a:r>
                <a:rPr lang="fr-FR" sz="1600" b="1" dirty="0">
                  <a:solidFill>
                    <a:srgbClr val="FF0000"/>
                  </a:solidFill>
                </a:rPr>
                <a:t> </a:t>
              </a:r>
              <a:r>
                <a:rPr lang="fr-FR" sz="1600" b="1" dirty="0" err="1">
                  <a:solidFill>
                    <a:srgbClr val="FF0000"/>
                  </a:solidFill>
                </a:rPr>
                <a:t>tail</a:t>
              </a:r>
              <a:r>
                <a:rPr lang="fr-FR" sz="1600" b="1" dirty="0">
                  <a:solidFill>
                    <a:srgbClr val="FF0000"/>
                  </a:solidFill>
                </a:rPr>
                <a:t>)</a:t>
              </a:r>
            </a:p>
          </p:txBody>
        </p:sp>
        <p:cxnSp>
          <p:nvCxnSpPr>
            <p:cNvPr id="18" name="Connecteur droit avec flèche 17"/>
            <p:cNvCxnSpPr/>
            <p:nvPr/>
          </p:nvCxnSpPr>
          <p:spPr bwMode="auto">
            <a:xfrm flipH="1">
              <a:off x="4283968" y="3861048"/>
              <a:ext cx="1152128" cy="0"/>
            </a:xfrm>
            <a:prstGeom prst="straightConnector1">
              <a:avLst/>
            </a:prstGeom>
            <a:solidFill>
              <a:schemeClr val="accent1"/>
            </a:solidFill>
            <a:ln w="25400" cap="sq" cmpd="sng" algn="ctr">
              <a:solidFill>
                <a:srgbClr val="FF0000"/>
              </a:solidFill>
              <a:prstDash val="solid"/>
              <a:round/>
              <a:headEnd type="none" w="sm" len="sm"/>
              <a:tailEnd type="arrow"/>
            </a:ln>
            <a:effectLst/>
          </p:spPr>
        </p:cxnSp>
        <p:graphicFrame>
          <p:nvGraphicFramePr>
            <p:cNvPr id="19" name="Objet 18"/>
            <p:cNvGraphicFramePr>
              <a:graphicFrameLocks noChangeAspect="1"/>
            </p:cNvGraphicFramePr>
            <p:nvPr>
              <p:extLst>
                <p:ext uri="{D42A27DB-BD31-4B8C-83A1-F6EECF244321}">
                  <p14:modId xmlns:p14="http://schemas.microsoft.com/office/powerpoint/2010/main" val="4258724682"/>
                </p:ext>
              </p:extLst>
            </p:nvPr>
          </p:nvGraphicFramePr>
          <p:xfrm>
            <a:off x="2339752" y="3305671"/>
            <a:ext cx="1687012" cy="1031780"/>
          </p:xfrm>
          <a:graphic>
            <a:graphicData uri="http://schemas.openxmlformats.org/presentationml/2006/ole">
              <mc:AlternateContent xmlns:mc="http://schemas.openxmlformats.org/markup-compatibility/2006">
                <mc:Choice xmlns:v="urn:schemas-microsoft-com:vml" Requires="v">
                  <p:oleObj spid="_x0000_s39239" name="Équation" r:id="rId5" imgW="787320" imgH="482400" progId="Equation.3">
                    <p:embed/>
                  </p:oleObj>
                </mc:Choice>
                <mc:Fallback>
                  <p:oleObj name="Équation" r:id="rId5" imgW="787320" imgH="482400" progId="Equation.3">
                    <p:embed/>
                    <p:pic>
                      <p:nvPicPr>
                        <p:cNvPr id="0" name=""/>
                        <p:cNvPicPr>
                          <a:picLocks noChangeAspect="1" noChangeArrowheads="1"/>
                        </p:cNvPicPr>
                        <p:nvPr/>
                      </p:nvPicPr>
                      <p:blipFill>
                        <a:blip r:embed="rId6"/>
                        <a:srcRect/>
                        <a:stretch>
                          <a:fillRect/>
                        </a:stretch>
                      </p:blipFill>
                      <p:spPr bwMode="auto">
                        <a:xfrm>
                          <a:off x="2339752" y="3305671"/>
                          <a:ext cx="1687012" cy="1031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97326503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FA7CCF91-222A-460F-9820-BF6DA2D552DD}" type="slidenum">
              <a:rPr lang="fr-FR" smtClean="0"/>
              <a:t>91</a:t>
            </a:fld>
            <a:endParaRPr lang="fr-FR"/>
          </a:p>
        </p:txBody>
      </p:sp>
      <p:graphicFrame>
        <p:nvGraphicFramePr>
          <p:cNvPr id="5" name="Group 23"/>
          <p:cNvGraphicFramePr>
            <a:graphicFrameLocks/>
          </p:cNvGraphicFramePr>
          <p:nvPr>
            <p:extLst>
              <p:ext uri="{D42A27DB-BD31-4B8C-83A1-F6EECF244321}">
                <p14:modId xmlns:p14="http://schemas.microsoft.com/office/powerpoint/2010/main" val="1082072078"/>
              </p:ext>
            </p:extLst>
          </p:nvPr>
        </p:nvGraphicFramePr>
        <p:xfrm>
          <a:off x="179512" y="1700808"/>
          <a:ext cx="8748712" cy="2251076"/>
        </p:xfrm>
        <a:graphic>
          <a:graphicData uri="http://schemas.openxmlformats.org/drawingml/2006/table">
            <a:tbl>
              <a:tblPr/>
              <a:tblGrid>
                <a:gridCol w="2916237"/>
                <a:gridCol w="2916238"/>
                <a:gridCol w="2916237"/>
              </a:tblGrid>
              <a:tr h="7921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0" i="0" u="none" strike="noStrike" cap="none" normalizeH="0" baseline="0" dirty="0" smtClean="0">
                          <a:ln>
                            <a:noFill/>
                          </a:ln>
                          <a:solidFill>
                            <a:schemeClr val="tx1"/>
                          </a:solidFill>
                          <a:effectLst/>
                          <a:latin typeface="Tahoma" pitchFamily="34" charset="0"/>
                        </a:rPr>
                        <a:t>One </a:t>
                      </a:r>
                      <a:r>
                        <a:rPr kumimoji="0" lang="fr-FR" sz="2000" b="0" i="0" u="none" strike="noStrike" cap="none" normalizeH="0" baseline="0" dirty="0" err="1" smtClean="0">
                          <a:ln>
                            <a:noFill/>
                          </a:ln>
                          <a:solidFill>
                            <a:schemeClr val="tx1"/>
                          </a:solidFill>
                          <a:effectLst/>
                          <a:latin typeface="Tahoma" pitchFamily="34" charset="0"/>
                        </a:rPr>
                        <a:t>sided</a:t>
                      </a:r>
                      <a:r>
                        <a:rPr kumimoji="0" lang="fr-FR" sz="2000" b="0" i="0" u="none" strike="noStrike" cap="none" normalizeH="0" baseline="0" dirty="0" smtClean="0">
                          <a:ln>
                            <a:noFill/>
                          </a:ln>
                          <a:solidFill>
                            <a:schemeClr val="tx1"/>
                          </a:solidFill>
                          <a:effectLst/>
                          <a:latin typeface="Tahoma" pitchFamily="34" charset="0"/>
                        </a:rPr>
                        <a:t> test (</a:t>
                      </a:r>
                      <a:r>
                        <a:rPr kumimoji="0" lang="fr-FR" sz="2000" b="0" i="0" u="none" strike="noStrike" cap="none" normalizeH="0" baseline="0" dirty="0" err="1" smtClean="0">
                          <a:ln>
                            <a:noFill/>
                          </a:ln>
                          <a:solidFill>
                            <a:schemeClr val="tx1"/>
                          </a:solidFill>
                          <a:effectLst/>
                          <a:latin typeface="Tahoma" pitchFamily="34" charset="0"/>
                        </a:rPr>
                        <a:t>left</a:t>
                      </a:r>
                      <a:r>
                        <a:rPr kumimoji="0" lang="fr-FR" sz="2000" b="0" i="0" u="none" strike="noStrike" cap="none" normalizeH="0" baseline="0" dirty="0" smtClean="0">
                          <a:ln>
                            <a:noFill/>
                          </a:ln>
                          <a:solidFill>
                            <a:schemeClr val="tx1"/>
                          </a:solidFill>
                          <a:effectLst/>
                          <a:latin typeface="Tahoma" pitchFamily="34"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0" i="0" u="none" strike="noStrike" cap="none" normalizeH="0" baseline="0" dirty="0" err="1" smtClean="0">
                          <a:ln>
                            <a:noFill/>
                          </a:ln>
                          <a:solidFill>
                            <a:schemeClr val="tx1"/>
                          </a:solidFill>
                          <a:effectLst/>
                          <a:latin typeface="Tahoma" pitchFamily="34" charset="0"/>
                        </a:rPr>
                        <a:t>Two</a:t>
                      </a:r>
                      <a:r>
                        <a:rPr kumimoji="0" lang="fr-FR" sz="2000" b="0" i="0" u="none" strike="noStrike" cap="none" normalizeH="0" baseline="0" dirty="0" smtClean="0">
                          <a:ln>
                            <a:noFill/>
                          </a:ln>
                          <a:solidFill>
                            <a:schemeClr val="tx1"/>
                          </a:solidFill>
                          <a:effectLst/>
                          <a:latin typeface="Tahoma" pitchFamily="34" charset="0"/>
                        </a:rPr>
                        <a:t> </a:t>
                      </a:r>
                      <a:r>
                        <a:rPr kumimoji="0" lang="fr-FR" sz="2000" b="0" i="0" u="none" strike="noStrike" cap="none" normalizeH="0" baseline="0" dirty="0" err="1" smtClean="0">
                          <a:ln>
                            <a:noFill/>
                          </a:ln>
                          <a:solidFill>
                            <a:schemeClr val="tx1"/>
                          </a:solidFill>
                          <a:effectLst/>
                          <a:latin typeface="Tahoma" pitchFamily="34" charset="0"/>
                        </a:rPr>
                        <a:t>sided</a:t>
                      </a:r>
                      <a:r>
                        <a:rPr kumimoji="0" lang="fr-FR" sz="2000" b="0" i="0" u="none" strike="noStrike" cap="none" normalizeH="0" baseline="0" dirty="0" smtClean="0">
                          <a:ln>
                            <a:noFill/>
                          </a:ln>
                          <a:solidFill>
                            <a:schemeClr val="tx1"/>
                          </a:solidFill>
                          <a:effectLst/>
                          <a:latin typeface="Tahoma" pitchFamily="34" charset="0"/>
                        </a:rPr>
                        <a:t> test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0" i="0" u="none" strike="noStrike" cap="none" normalizeH="0" baseline="0" dirty="0" smtClean="0">
                          <a:ln>
                            <a:noFill/>
                          </a:ln>
                          <a:solidFill>
                            <a:schemeClr val="tx1"/>
                          </a:solidFill>
                          <a:effectLst/>
                          <a:latin typeface="Tahoma" pitchFamily="34" charset="0"/>
                        </a:rPr>
                        <a:t>One </a:t>
                      </a:r>
                      <a:r>
                        <a:rPr kumimoji="0" lang="fr-FR" sz="2000" b="0" i="0" u="none" strike="noStrike" cap="none" normalizeH="0" baseline="0" dirty="0" err="1" smtClean="0">
                          <a:ln>
                            <a:noFill/>
                          </a:ln>
                          <a:solidFill>
                            <a:schemeClr val="tx1"/>
                          </a:solidFill>
                          <a:effectLst/>
                          <a:latin typeface="Tahoma" pitchFamily="34" charset="0"/>
                        </a:rPr>
                        <a:t>sided</a:t>
                      </a:r>
                      <a:r>
                        <a:rPr kumimoji="0" lang="fr-FR" sz="2000" b="0" i="0" u="none" strike="noStrike" cap="none" normalizeH="0" baseline="0" dirty="0" smtClean="0">
                          <a:ln>
                            <a:noFill/>
                          </a:ln>
                          <a:solidFill>
                            <a:schemeClr val="tx1"/>
                          </a:solidFill>
                          <a:effectLst/>
                          <a:latin typeface="Tahoma" pitchFamily="34" charset="0"/>
                        </a:rPr>
                        <a:t> test (right)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458913">
                <a:tc>
                  <a:txBody>
                    <a:bodyPr/>
                    <a:lstStyle/>
                    <a:p>
                      <a:pPr marL="0" marR="0" lvl="0" indent="0" algn="l" defTabSz="914400" rtl="0" eaLnBrk="1" fontAlgn="base" latinLnBrk="0" hangingPunct="1">
                        <a:lnSpc>
                          <a:spcPct val="100000"/>
                        </a:lnSpc>
                        <a:spcBef>
                          <a:spcPts val="600"/>
                        </a:spcBef>
                        <a:spcAft>
                          <a:spcPts val="200"/>
                        </a:spcAft>
                        <a:buClr>
                          <a:schemeClr val="folHlink"/>
                        </a:buClr>
                        <a:buSzPct val="60000"/>
                        <a:buFont typeface="Wingdings" pitchFamily="2" charset="2"/>
                        <a:buNone/>
                        <a:tabLst/>
                      </a:pPr>
                      <a:r>
                        <a:rPr kumimoji="0" lang="fr-FR" sz="2400" b="1" i="0" u="none" strike="noStrike" cap="none" normalizeH="0" baseline="0" dirty="0" smtClean="0">
                          <a:ln>
                            <a:noFill/>
                          </a:ln>
                          <a:solidFill>
                            <a:srgbClr val="FF3300"/>
                          </a:solidFill>
                          <a:effectLst/>
                          <a:latin typeface="Tahoma" pitchFamily="34" charset="0"/>
                        </a:rPr>
                        <a:t>H</a:t>
                      </a:r>
                      <a:r>
                        <a:rPr kumimoji="0" lang="fr-FR" sz="2400" b="1" i="0" u="none" strike="noStrike" cap="none" normalizeH="0" baseline="-25000" dirty="0" smtClean="0">
                          <a:ln>
                            <a:noFill/>
                          </a:ln>
                          <a:solidFill>
                            <a:srgbClr val="FF3300"/>
                          </a:solidFill>
                          <a:effectLst/>
                          <a:latin typeface="Tahoma" pitchFamily="34" charset="0"/>
                        </a:rPr>
                        <a:t>0 </a:t>
                      </a:r>
                      <a:r>
                        <a:rPr kumimoji="0" lang="fr-FR" sz="2400" b="1" i="0" u="none" strike="noStrike" cap="none" normalizeH="0" baseline="0" dirty="0" smtClean="0">
                          <a:ln>
                            <a:noFill/>
                          </a:ln>
                          <a:solidFill>
                            <a:srgbClr val="FF3300"/>
                          </a:solidFill>
                          <a:effectLst/>
                          <a:latin typeface="Tahoma" pitchFamily="34" charset="0"/>
                        </a:rPr>
                        <a:t>: </a:t>
                      </a:r>
                      <a:r>
                        <a:rPr kumimoji="0" lang="fr-FR" sz="2400" b="1" i="0" u="none" strike="noStrike" cap="none" normalizeH="0" baseline="0" dirty="0" smtClean="0">
                          <a:ln>
                            <a:noFill/>
                          </a:ln>
                          <a:solidFill>
                            <a:srgbClr val="FF3300"/>
                          </a:solidFill>
                          <a:effectLst/>
                          <a:latin typeface="Tahoma" pitchFamily="34" charset="0"/>
                          <a:sym typeface="Symbol" pitchFamily="18" charset="2"/>
                        </a:rPr>
                        <a:t>m = m</a:t>
                      </a:r>
                      <a:r>
                        <a:rPr kumimoji="0" lang="fr-FR" sz="2400" b="1" i="0" u="none" strike="noStrike" cap="none" normalizeH="0" baseline="-25000" dirty="0" smtClean="0">
                          <a:ln>
                            <a:noFill/>
                          </a:ln>
                          <a:solidFill>
                            <a:srgbClr val="FF3300"/>
                          </a:solidFill>
                          <a:effectLst/>
                          <a:latin typeface="Tahoma" pitchFamily="34" charset="0"/>
                          <a:sym typeface="Symbol" pitchFamily="18" charset="2"/>
                        </a:rPr>
                        <a:t>0</a:t>
                      </a:r>
                      <a:endParaRPr kumimoji="0" lang="fr-FR" sz="2400" b="1" i="0" u="none" strike="noStrike" cap="none" normalizeH="0" baseline="0" dirty="0" smtClean="0">
                        <a:ln>
                          <a:noFill/>
                        </a:ln>
                        <a:solidFill>
                          <a:srgbClr val="FF3300"/>
                        </a:solidFill>
                        <a:effectLst/>
                        <a:latin typeface="Tahoma" pitchFamily="34" charset="0"/>
                        <a:sym typeface="Symbol" pitchFamily="18" charset="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400" b="1" i="0" u="none" strike="noStrike" cap="none" normalizeH="0" baseline="0" dirty="0" smtClean="0">
                          <a:ln>
                            <a:noFill/>
                          </a:ln>
                          <a:solidFill>
                            <a:srgbClr val="FF3300"/>
                          </a:solidFill>
                          <a:effectLst/>
                          <a:latin typeface="Tahoma" pitchFamily="34" charset="0"/>
                        </a:rPr>
                        <a:t>H</a:t>
                      </a:r>
                      <a:r>
                        <a:rPr kumimoji="0" lang="fr-FR" sz="2400" b="1" i="0" u="none" strike="noStrike" cap="none" normalizeH="0" baseline="-25000" dirty="0" smtClean="0">
                          <a:ln>
                            <a:noFill/>
                          </a:ln>
                          <a:solidFill>
                            <a:srgbClr val="FF3300"/>
                          </a:solidFill>
                          <a:effectLst/>
                          <a:latin typeface="Tahoma" pitchFamily="34" charset="0"/>
                        </a:rPr>
                        <a:t>1 </a:t>
                      </a:r>
                      <a:r>
                        <a:rPr kumimoji="0" lang="fr-FR" sz="2400" b="1" i="0" u="none" strike="noStrike" cap="none" normalizeH="0" baseline="0" dirty="0" smtClean="0">
                          <a:ln>
                            <a:noFill/>
                          </a:ln>
                          <a:solidFill>
                            <a:srgbClr val="FF3300"/>
                          </a:solidFill>
                          <a:effectLst/>
                          <a:latin typeface="Tahoma" pitchFamily="34" charset="0"/>
                        </a:rPr>
                        <a:t>: </a:t>
                      </a:r>
                      <a:r>
                        <a:rPr kumimoji="0" lang="fr-FR" sz="2400" b="1" i="0" u="none" strike="noStrike" cap="none" normalizeH="0" baseline="0" dirty="0" smtClean="0">
                          <a:ln>
                            <a:noFill/>
                          </a:ln>
                          <a:solidFill>
                            <a:srgbClr val="FF3300"/>
                          </a:solidFill>
                          <a:effectLst/>
                          <a:latin typeface="Tahoma" pitchFamily="34" charset="0"/>
                          <a:sym typeface="Symbol" pitchFamily="18" charset="2"/>
                        </a:rPr>
                        <a:t>m &lt;</a:t>
                      </a:r>
                      <a:r>
                        <a:rPr kumimoji="0" lang="fr-FR" sz="2400" b="1" i="0" u="none" strike="noStrike" cap="none" normalizeH="0" baseline="0" dirty="0" smtClean="0">
                          <a:ln>
                            <a:noFill/>
                          </a:ln>
                          <a:solidFill>
                            <a:srgbClr val="FF3300"/>
                          </a:solidFill>
                          <a:effectLst/>
                          <a:latin typeface="Tahoma" pitchFamily="34" charset="0"/>
                          <a:cs typeface="Arial" charset="0"/>
                          <a:sym typeface="Symbol" pitchFamily="18" charset="2"/>
                        </a:rPr>
                        <a:t> </a:t>
                      </a:r>
                      <a:r>
                        <a:rPr kumimoji="0" lang="fr-FR" sz="2400" b="1" i="0" u="none" strike="noStrike" cap="none" normalizeH="0" baseline="0" dirty="0" smtClean="0">
                          <a:ln>
                            <a:noFill/>
                          </a:ln>
                          <a:solidFill>
                            <a:srgbClr val="FF3300"/>
                          </a:solidFill>
                          <a:effectLst/>
                          <a:latin typeface="Tahoma" pitchFamily="34" charset="0"/>
                          <a:cs typeface="+mn-cs"/>
                          <a:sym typeface="Symbol" pitchFamily="18" charset="2"/>
                        </a:rPr>
                        <a:t>m</a:t>
                      </a:r>
                      <a:r>
                        <a:rPr kumimoji="0" lang="fr-FR" sz="2400" b="1" i="0" u="none" strike="noStrike" cap="none" normalizeH="0" baseline="-25000" dirty="0" smtClean="0">
                          <a:ln>
                            <a:noFill/>
                          </a:ln>
                          <a:solidFill>
                            <a:srgbClr val="FF3300"/>
                          </a:solidFill>
                          <a:effectLst/>
                          <a:latin typeface="Tahoma" pitchFamily="34" charset="0"/>
                          <a:sym typeface="Symbol" pitchFamily="18" charset="2"/>
                        </a:rPr>
                        <a:t>0</a:t>
                      </a:r>
                      <a:r>
                        <a:rPr kumimoji="0" lang="fr-FR" sz="2400" b="1" i="0" u="none" strike="noStrike" cap="none" normalizeH="0" baseline="0" dirty="0" smtClean="0">
                          <a:ln>
                            <a:noFill/>
                          </a:ln>
                          <a:solidFill>
                            <a:srgbClr val="FF3300"/>
                          </a:solidFill>
                          <a:effectLst/>
                          <a:latin typeface="Tahoma" pitchFamily="34" charset="0"/>
                          <a:sym typeface="Symbol" pitchFamily="18" charset="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200"/>
                        </a:spcAft>
                        <a:buClr>
                          <a:schemeClr val="folHlink"/>
                        </a:buClr>
                        <a:buSzPct val="60000"/>
                        <a:buFont typeface="Wingdings" pitchFamily="2" charset="2"/>
                        <a:buNone/>
                        <a:tabLst/>
                      </a:pPr>
                      <a:r>
                        <a:rPr kumimoji="0" lang="fr-FR" sz="2400" b="1" i="0" u="none" strike="noStrike" cap="none" normalizeH="0" baseline="0" dirty="0" smtClean="0">
                          <a:ln>
                            <a:noFill/>
                          </a:ln>
                          <a:solidFill>
                            <a:srgbClr val="FF3300"/>
                          </a:solidFill>
                          <a:effectLst/>
                          <a:latin typeface="Tahoma" pitchFamily="34" charset="0"/>
                        </a:rPr>
                        <a:t>H</a:t>
                      </a:r>
                      <a:r>
                        <a:rPr kumimoji="0" lang="fr-FR" sz="2400" b="1" i="0" u="none" strike="noStrike" cap="none" normalizeH="0" baseline="-25000" dirty="0" smtClean="0">
                          <a:ln>
                            <a:noFill/>
                          </a:ln>
                          <a:solidFill>
                            <a:srgbClr val="FF3300"/>
                          </a:solidFill>
                          <a:effectLst/>
                          <a:latin typeface="Tahoma" pitchFamily="34" charset="0"/>
                        </a:rPr>
                        <a:t>0 </a:t>
                      </a:r>
                      <a:r>
                        <a:rPr kumimoji="0" lang="fr-FR" sz="2400" b="1" i="0" u="none" strike="noStrike" cap="none" normalizeH="0" baseline="0" dirty="0" smtClean="0">
                          <a:ln>
                            <a:noFill/>
                          </a:ln>
                          <a:solidFill>
                            <a:srgbClr val="FF3300"/>
                          </a:solidFill>
                          <a:effectLst/>
                          <a:latin typeface="Tahoma" pitchFamily="34" charset="0"/>
                        </a:rPr>
                        <a:t>: </a:t>
                      </a:r>
                      <a:r>
                        <a:rPr kumimoji="0" lang="fr-FR" sz="2400" b="1" i="0" u="none" strike="noStrike" cap="none" normalizeH="0" baseline="0" dirty="0" smtClean="0">
                          <a:ln>
                            <a:noFill/>
                          </a:ln>
                          <a:solidFill>
                            <a:srgbClr val="FF3300"/>
                          </a:solidFill>
                          <a:effectLst/>
                          <a:latin typeface="Tahoma" pitchFamily="34" charset="0"/>
                          <a:sym typeface="Symbol" pitchFamily="18" charset="2"/>
                        </a:rPr>
                        <a:t>m = m</a:t>
                      </a:r>
                      <a:r>
                        <a:rPr kumimoji="0" lang="fr-FR" sz="2400" b="1" i="0" u="none" strike="noStrike" cap="none" normalizeH="0" baseline="-25000" dirty="0" smtClean="0">
                          <a:ln>
                            <a:noFill/>
                          </a:ln>
                          <a:solidFill>
                            <a:srgbClr val="FF3300"/>
                          </a:solidFill>
                          <a:effectLst/>
                          <a:latin typeface="Tahoma" pitchFamily="34" charset="0"/>
                          <a:sym typeface="Symbol" pitchFamily="18" charset="2"/>
                        </a:rPr>
                        <a:t>0</a:t>
                      </a:r>
                      <a:endParaRPr kumimoji="0" lang="fr-FR" sz="2400" b="1" i="0" u="none" strike="noStrike" cap="none" normalizeH="0" baseline="0" dirty="0" smtClean="0">
                        <a:ln>
                          <a:noFill/>
                        </a:ln>
                        <a:solidFill>
                          <a:srgbClr val="FF3300"/>
                        </a:solidFill>
                        <a:effectLst/>
                        <a:latin typeface="Tahoma" pitchFamily="34" charset="0"/>
                        <a:sym typeface="Symbol" pitchFamily="18" charset="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400" b="1" i="0" u="none" strike="noStrike" cap="none" normalizeH="0" baseline="0" dirty="0" smtClean="0">
                          <a:ln>
                            <a:noFill/>
                          </a:ln>
                          <a:solidFill>
                            <a:srgbClr val="FF3300"/>
                          </a:solidFill>
                          <a:effectLst/>
                          <a:latin typeface="Tahoma" pitchFamily="34" charset="0"/>
                        </a:rPr>
                        <a:t>H</a:t>
                      </a:r>
                      <a:r>
                        <a:rPr kumimoji="0" lang="fr-FR" sz="2400" b="1" i="0" u="none" strike="noStrike" cap="none" normalizeH="0" baseline="-25000" dirty="0" smtClean="0">
                          <a:ln>
                            <a:noFill/>
                          </a:ln>
                          <a:solidFill>
                            <a:srgbClr val="FF3300"/>
                          </a:solidFill>
                          <a:effectLst/>
                          <a:latin typeface="Tahoma" pitchFamily="34" charset="0"/>
                        </a:rPr>
                        <a:t>1 </a:t>
                      </a:r>
                      <a:r>
                        <a:rPr kumimoji="0" lang="fr-FR" sz="2400" b="1" i="0" u="none" strike="noStrike" cap="none" normalizeH="0" baseline="0" dirty="0" smtClean="0">
                          <a:ln>
                            <a:noFill/>
                          </a:ln>
                          <a:solidFill>
                            <a:srgbClr val="FF3300"/>
                          </a:solidFill>
                          <a:effectLst/>
                          <a:latin typeface="Tahoma" pitchFamily="34" charset="0"/>
                        </a:rPr>
                        <a:t>:</a:t>
                      </a:r>
                      <a:r>
                        <a:rPr kumimoji="0" lang="fr-FR" sz="2400" b="1" i="0" u="none" strike="noStrike" cap="none" normalizeH="0" baseline="0" dirty="0" smtClean="0">
                          <a:ln>
                            <a:noFill/>
                          </a:ln>
                          <a:solidFill>
                            <a:srgbClr val="FF3300"/>
                          </a:solidFill>
                          <a:effectLst/>
                          <a:latin typeface="Tahoma" pitchFamily="34" charset="0"/>
                          <a:sym typeface="Symbol" pitchFamily="18" charset="2"/>
                        </a:rPr>
                        <a:t> m </a:t>
                      </a:r>
                      <a:r>
                        <a:rPr kumimoji="0" lang="fr-FR" sz="2400" b="1" i="0" u="none" strike="noStrike" cap="none" normalizeH="0" baseline="0" dirty="0" smtClean="0">
                          <a:ln>
                            <a:noFill/>
                          </a:ln>
                          <a:solidFill>
                            <a:srgbClr val="FF3300"/>
                          </a:solidFill>
                          <a:effectLst/>
                          <a:latin typeface="Tahoma" pitchFamily="34" charset="0"/>
                          <a:cs typeface="Arial" charset="0"/>
                          <a:sym typeface="Symbol" pitchFamily="18" charset="2"/>
                        </a:rPr>
                        <a:t>≠ </a:t>
                      </a:r>
                      <a:r>
                        <a:rPr kumimoji="0" lang="fr-FR" sz="2400" b="1" i="0" u="none" strike="noStrike" cap="none" normalizeH="0" baseline="0" dirty="0" smtClean="0">
                          <a:ln>
                            <a:noFill/>
                          </a:ln>
                          <a:solidFill>
                            <a:srgbClr val="FF3300"/>
                          </a:solidFill>
                          <a:effectLst/>
                          <a:latin typeface="Tahoma" pitchFamily="34" charset="0"/>
                          <a:cs typeface="+mn-cs"/>
                          <a:sym typeface="Symbol" pitchFamily="18" charset="2"/>
                        </a:rPr>
                        <a:t>m</a:t>
                      </a:r>
                      <a:r>
                        <a:rPr kumimoji="0" lang="fr-FR" sz="2400" b="1" i="0" u="none" strike="noStrike" cap="none" normalizeH="0" baseline="-25000" dirty="0" smtClean="0">
                          <a:ln>
                            <a:noFill/>
                          </a:ln>
                          <a:solidFill>
                            <a:srgbClr val="FF3300"/>
                          </a:solidFill>
                          <a:effectLst/>
                          <a:latin typeface="Tahoma" pitchFamily="34" charset="0"/>
                          <a:sym typeface="Symbol" pitchFamily="18" charset="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ts val="200"/>
                        </a:spcAft>
                        <a:buClr>
                          <a:schemeClr val="folHlink"/>
                        </a:buClr>
                        <a:buSzPct val="60000"/>
                        <a:buFont typeface="Wingdings" pitchFamily="2" charset="2"/>
                        <a:buNone/>
                        <a:tabLst/>
                      </a:pPr>
                      <a:r>
                        <a:rPr kumimoji="0" lang="fr-FR" sz="2400" b="1" i="0" u="none" strike="noStrike" cap="none" normalizeH="0" baseline="0" dirty="0" smtClean="0">
                          <a:ln>
                            <a:noFill/>
                          </a:ln>
                          <a:solidFill>
                            <a:srgbClr val="FF3300"/>
                          </a:solidFill>
                          <a:effectLst/>
                          <a:latin typeface="Tahoma" pitchFamily="34" charset="0"/>
                        </a:rPr>
                        <a:t>H</a:t>
                      </a:r>
                      <a:r>
                        <a:rPr kumimoji="0" lang="fr-FR" sz="2400" b="1" i="0" u="none" strike="noStrike" cap="none" normalizeH="0" baseline="-25000" dirty="0" smtClean="0">
                          <a:ln>
                            <a:noFill/>
                          </a:ln>
                          <a:solidFill>
                            <a:srgbClr val="FF3300"/>
                          </a:solidFill>
                          <a:effectLst/>
                          <a:latin typeface="Tahoma" pitchFamily="34" charset="0"/>
                        </a:rPr>
                        <a:t>0 </a:t>
                      </a:r>
                      <a:r>
                        <a:rPr kumimoji="0" lang="fr-FR" sz="2400" b="1" i="0" u="none" strike="noStrike" cap="none" normalizeH="0" baseline="0" dirty="0" smtClean="0">
                          <a:ln>
                            <a:noFill/>
                          </a:ln>
                          <a:solidFill>
                            <a:srgbClr val="FF3300"/>
                          </a:solidFill>
                          <a:effectLst/>
                          <a:latin typeface="Tahoma" pitchFamily="34" charset="0"/>
                        </a:rPr>
                        <a:t>: </a:t>
                      </a:r>
                      <a:r>
                        <a:rPr kumimoji="0" lang="fr-FR" sz="2400" b="1" i="0" u="none" strike="noStrike" cap="none" normalizeH="0" baseline="0" dirty="0" smtClean="0">
                          <a:ln>
                            <a:noFill/>
                          </a:ln>
                          <a:solidFill>
                            <a:srgbClr val="FF3300"/>
                          </a:solidFill>
                          <a:effectLst/>
                          <a:latin typeface="Tahoma" pitchFamily="34" charset="0"/>
                          <a:sym typeface="Symbol" pitchFamily="18" charset="2"/>
                        </a:rPr>
                        <a:t>m = m</a:t>
                      </a:r>
                      <a:r>
                        <a:rPr kumimoji="0" lang="fr-FR" sz="2400" b="1" i="0" u="none" strike="noStrike" cap="none" normalizeH="0" baseline="-25000" dirty="0" smtClean="0">
                          <a:ln>
                            <a:noFill/>
                          </a:ln>
                          <a:solidFill>
                            <a:srgbClr val="FF3300"/>
                          </a:solidFill>
                          <a:effectLst/>
                          <a:latin typeface="Tahoma" pitchFamily="34" charset="0"/>
                          <a:sym typeface="Symbol" pitchFamily="18" charset="2"/>
                        </a:rPr>
                        <a:t>0</a:t>
                      </a:r>
                      <a:endParaRPr kumimoji="0" lang="fr-FR" sz="2400" b="1" i="0" u="none" strike="noStrike" cap="none" normalizeH="0" baseline="0" dirty="0" smtClean="0">
                        <a:ln>
                          <a:noFill/>
                        </a:ln>
                        <a:solidFill>
                          <a:srgbClr val="FF3300"/>
                        </a:solidFill>
                        <a:effectLst/>
                        <a:latin typeface="Tahoma" pitchFamily="34" charset="0"/>
                        <a:sym typeface="Symbol" pitchFamily="18" charset="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400" b="1" i="0" u="none" strike="noStrike" cap="none" normalizeH="0" baseline="0" dirty="0" smtClean="0">
                          <a:ln>
                            <a:noFill/>
                          </a:ln>
                          <a:solidFill>
                            <a:srgbClr val="FF3300"/>
                          </a:solidFill>
                          <a:effectLst/>
                          <a:latin typeface="Tahoma" pitchFamily="34" charset="0"/>
                        </a:rPr>
                        <a:t>H</a:t>
                      </a:r>
                      <a:r>
                        <a:rPr kumimoji="0" lang="fr-FR" sz="2400" b="1" i="0" u="none" strike="noStrike" cap="none" normalizeH="0" baseline="-25000" dirty="0" smtClean="0">
                          <a:ln>
                            <a:noFill/>
                          </a:ln>
                          <a:solidFill>
                            <a:srgbClr val="FF3300"/>
                          </a:solidFill>
                          <a:effectLst/>
                          <a:latin typeface="Tahoma" pitchFamily="34" charset="0"/>
                        </a:rPr>
                        <a:t>1 </a:t>
                      </a:r>
                      <a:r>
                        <a:rPr kumimoji="0" lang="fr-FR" sz="2400" b="1" i="0" u="none" strike="noStrike" cap="none" normalizeH="0" baseline="0" dirty="0" smtClean="0">
                          <a:ln>
                            <a:noFill/>
                          </a:ln>
                          <a:solidFill>
                            <a:srgbClr val="FF3300"/>
                          </a:solidFill>
                          <a:effectLst/>
                          <a:latin typeface="Tahoma" pitchFamily="34" charset="0"/>
                        </a:rPr>
                        <a:t>: </a:t>
                      </a:r>
                      <a:r>
                        <a:rPr kumimoji="0" lang="fr-FR" sz="2400" b="1" i="0" u="none" strike="noStrike" cap="none" normalizeH="0" baseline="0" dirty="0" smtClean="0">
                          <a:ln>
                            <a:noFill/>
                          </a:ln>
                          <a:solidFill>
                            <a:srgbClr val="FF3300"/>
                          </a:solidFill>
                          <a:effectLst/>
                          <a:latin typeface="Tahoma" pitchFamily="34" charset="0"/>
                          <a:sym typeface="Symbol" pitchFamily="18" charset="2"/>
                        </a:rPr>
                        <a:t>m &gt;</a:t>
                      </a:r>
                      <a:r>
                        <a:rPr kumimoji="0" lang="fr-FR" sz="2400" b="1" i="0" u="none" strike="noStrike" cap="none" normalizeH="0" baseline="0" dirty="0" smtClean="0">
                          <a:ln>
                            <a:noFill/>
                          </a:ln>
                          <a:solidFill>
                            <a:srgbClr val="FF3300"/>
                          </a:solidFill>
                          <a:effectLst/>
                          <a:latin typeface="Tahoma" pitchFamily="34" charset="0"/>
                          <a:cs typeface="Arial" charset="0"/>
                          <a:sym typeface="Symbol" pitchFamily="18" charset="2"/>
                        </a:rPr>
                        <a:t> </a:t>
                      </a:r>
                      <a:r>
                        <a:rPr kumimoji="0" lang="fr-FR" sz="2400" b="1" i="0" u="none" strike="noStrike" cap="none" normalizeH="0" baseline="0" dirty="0" smtClean="0">
                          <a:ln>
                            <a:noFill/>
                          </a:ln>
                          <a:solidFill>
                            <a:srgbClr val="FF3300"/>
                          </a:solidFill>
                          <a:effectLst/>
                          <a:latin typeface="Tahoma" pitchFamily="34" charset="0"/>
                          <a:cs typeface="+mn-cs"/>
                          <a:sym typeface="Symbol" pitchFamily="18" charset="2"/>
                        </a:rPr>
                        <a:t>m</a:t>
                      </a:r>
                      <a:r>
                        <a:rPr kumimoji="0" lang="fr-FR" sz="2400" b="1" i="0" u="none" strike="noStrike" cap="none" normalizeH="0" baseline="-25000" dirty="0" smtClean="0">
                          <a:ln>
                            <a:noFill/>
                          </a:ln>
                          <a:solidFill>
                            <a:srgbClr val="FF3300"/>
                          </a:solidFill>
                          <a:effectLst/>
                          <a:latin typeface="Tahoma" pitchFamily="34" charset="0"/>
                          <a:sym typeface="Symbol" pitchFamily="18" charset="2"/>
                        </a:rPr>
                        <a:t>0</a:t>
                      </a:r>
                      <a:r>
                        <a:rPr kumimoji="0" lang="fr-FR" sz="2400" b="1" i="0" u="none" strike="noStrike" cap="none" normalizeH="0" baseline="0" dirty="0" smtClean="0">
                          <a:ln>
                            <a:noFill/>
                          </a:ln>
                          <a:solidFill>
                            <a:srgbClr val="FF3300"/>
                          </a:solidFill>
                          <a:effectLst/>
                          <a:latin typeface="Tahoma" pitchFamily="34" charset="0"/>
                          <a:sym typeface="Symbol" pitchFamily="18" charset="2"/>
                        </a:rPr>
                        <a:t>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400" b="0"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 name="Titre 1"/>
          <p:cNvSpPr>
            <a:spLocks noGrp="1"/>
          </p:cNvSpPr>
          <p:nvPr>
            <p:ph type="title"/>
          </p:nvPr>
        </p:nvSpPr>
        <p:spPr/>
        <p:txBody>
          <a:bodyPr>
            <a:normAutofit fontScale="90000"/>
          </a:bodyPr>
          <a:lstStyle/>
          <a:p>
            <a:r>
              <a:rPr lang="fr-FR" dirty="0" smtClean="0"/>
              <a:t>Model of </a:t>
            </a:r>
            <a:r>
              <a:rPr lang="fr-FR" dirty="0" err="1" smtClean="0"/>
              <a:t>Hypothesis</a:t>
            </a:r>
            <a:r>
              <a:rPr lang="fr-FR" dirty="0" smtClean="0"/>
              <a:t> </a:t>
            </a:r>
            <a:r>
              <a:rPr lang="fr-FR" dirty="0" err="1" smtClean="0"/>
              <a:t>Testing</a:t>
            </a:r>
            <a:r>
              <a:rPr lang="fr-FR" dirty="0" smtClean="0"/>
              <a:t>: </a:t>
            </a:r>
            <a:r>
              <a:rPr lang="fr-FR" dirty="0" err="1" smtClean="0"/>
              <a:t>Summary</a:t>
            </a:r>
            <a:r>
              <a:rPr lang="fr-FR" dirty="0" smtClean="0"/>
              <a:t> </a:t>
            </a:r>
            <a:r>
              <a:rPr lang="fr-FR" dirty="0" smtClean="0"/>
              <a:t>(7/7)</a:t>
            </a:r>
            <a:endParaRPr lang="en-GB" dirty="0"/>
          </a:p>
        </p:txBody>
      </p:sp>
      <p:pic>
        <p:nvPicPr>
          <p:cNvPr id="5120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080"/>
          <a:stretch/>
        </p:blipFill>
        <p:spPr bwMode="auto">
          <a:xfrm>
            <a:off x="3131840" y="4221088"/>
            <a:ext cx="2808312" cy="217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825082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Type I </a:t>
            </a:r>
            <a:r>
              <a:rPr lang="fr-FR" dirty="0" err="1" smtClean="0"/>
              <a:t>error</a:t>
            </a:r>
            <a:endParaRPr lang="fr-FR" dirty="0"/>
          </a:p>
        </p:txBody>
      </p:sp>
      <p:sp>
        <p:nvSpPr>
          <p:cNvPr id="5" name="Espace réservé du contenu 4"/>
          <p:cNvSpPr>
            <a:spLocks noGrp="1"/>
          </p:cNvSpPr>
          <p:nvPr>
            <p:ph idx="1"/>
          </p:nvPr>
        </p:nvSpPr>
        <p:spPr/>
        <p:txBody>
          <a:bodyPr/>
          <a:lstStyle/>
          <a:p>
            <a:r>
              <a:rPr lang="fr-FR" dirty="0" smtClean="0"/>
              <a:t>Type I </a:t>
            </a:r>
            <a:r>
              <a:rPr lang="fr-FR" dirty="0" err="1" smtClean="0"/>
              <a:t>error</a:t>
            </a:r>
            <a:r>
              <a:rPr lang="fr-FR" dirty="0" smtClean="0"/>
              <a:t>:</a:t>
            </a:r>
          </a:p>
          <a:p>
            <a:pPr lvl="1"/>
            <a:r>
              <a:rPr lang="en-GB" dirty="0" smtClean="0"/>
              <a:t>It is probability of finding difference, when no such difference actually exits</a:t>
            </a:r>
          </a:p>
          <a:p>
            <a:pPr lvl="1"/>
            <a:r>
              <a:rPr lang="en-GB" dirty="0" smtClean="0"/>
              <a:t>Acceptance of inactive compound</a:t>
            </a:r>
          </a:p>
          <a:p>
            <a:pPr lvl="1"/>
            <a:r>
              <a:rPr lang="en-GB" dirty="0" smtClean="0"/>
              <a:t>It is also known </a:t>
            </a:r>
            <a:r>
              <a:rPr lang="fr-FR" dirty="0" smtClean="0"/>
              <a:t>as </a:t>
            </a:r>
            <a:r>
              <a:rPr lang="el-GR" dirty="0"/>
              <a:t>α</a:t>
            </a:r>
            <a:r>
              <a:rPr lang="fr-FR" dirty="0"/>
              <a:t> </a:t>
            </a:r>
            <a:r>
              <a:rPr lang="fr-FR" dirty="0" err="1"/>
              <a:t>error</a:t>
            </a:r>
            <a:r>
              <a:rPr lang="fr-FR" dirty="0"/>
              <a:t> / false positive</a:t>
            </a:r>
          </a:p>
          <a:p>
            <a:endParaRPr lang="fr-FR" dirty="0"/>
          </a:p>
          <a:p>
            <a:r>
              <a:rPr lang="fr-FR" dirty="0" err="1" smtClean="0"/>
              <a:t>Level</a:t>
            </a:r>
            <a:r>
              <a:rPr lang="fr-FR" dirty="0" smtClean="0"/>
              <a:t> of </a:t>
            </a:r>
            <a:r>
              <a:rPr lang="fr-FR" dirty="0" err="1" smtClean="0"/>
              <a:t>significance</a:t>
            </a:r>
            <a:r>
              <a:rPr lang="fr-FR" dirty="0" smtClean="0"/>
              <a:t>:</a:t>
            </a:r>
          </a:p>
          <a:p>
            <a:pPr lvl="1"/>
            <a:r>
              <a:rPr lang="fr-FR" dirty="0" smtClean="0"/>
              <a:t>The </a:t>
            </a:r>
            <a:r>
              <a:rPr lang="fr-FR" dirty="0" err="1" smtClean="0"/>
              <a:t>probability</a:t>
            </a:r>
            <a:r>
              <a:rPr lang="fr-FR" dirty="0" smtClean="0"/>
              <a:t> of </a:t>
            </a:r>
            <a:r>
              <a:rPr lang="fr-FR" dirty="0" err="1" smtClean="0"/>
              <a:t>committing</a:t>
            </a:r>
            <a:r>
              <a:rPr lang="fr-FR" dirty="0" smtClean="0"/>
              <a:t> Type I </a:t>
            </a:r>
            <a:r>
              <a:rPr lang="fr-FR" dirty="0" err="1" smtClean="0"/>
              <a:t>error</a:t>
            </a:r>
            <a:endParaRPr lang="fr-FR" dirty="0" smtClean="0"/>
          </a:p>
          <a:p>
            <a:pPr lvl="1"/>
            <a:r>
              <a:rPr lang="fr-FR" dirty="0" err="1" smtClean="0"/>
              <a:t>Denoted</a:t>
            </a:r>
            <a:r>
              <a:rPr lang="fr-FR" dirty="0" smtClean="0"/>
              <a:t> by </a:t>
            </a:r>
            <a:r>
              <a:rPr lang="el-GR" dirty="0"/>
              <a:t>α</a:t>
            </a:r>
            <a:endParaRPr lang="fr-FR" dirty="0" smtClean="0"/>
          </a:p>
          <a:p>
            <a:pPr lvl="1"/>
            <a:r>
              <a:rPr lang="en-GB" dirty="0" smtClean="0"/>
              <a:t>Level of significance of 0,05% means </a:t>
            </a:r>
            <a:r>
              <a:rPr lang="en-GB" dirty="0" smtClean="0">
                <a:sym typeface="Wingdings" panose="05000000000000000000" pitchFamily="2" charset="2"/>
              </a:rPr>
              <a:t> risk of making wrong decisions only is 5 out of 100 cases (95% confident)</a:t>
            </a:r>
            <a:endParaRPr lang="en-GB" dirty="0" smtClean="0"/>
          </a:p>
          <a:p>
            <a:pPr marL="274320" lvl="1" indent="0">
              <a:buNone/>
            </a:pPr>
            <a:endParaRPr lang="en-GB" dirty="0" smtClean="0"/>
          </a:p>
          <a:p>
            <a:pPr marL="274320" lvl="1" indent="0">
              <a:buNone/>
            </a:pPr>
            <a:endParaRPr lang="fr-FR" dirty="0"/>
          </a:p>
          <a:p>
            <a:pPr marL="274320" lvl="1" indent="0">
              <a:buNone/>
            </a:pPr>
            <a:endParaRPr lang="fr-FR" dirty="0" smtClean="0"/>
          </a:p>
          <a:p>
            <a:endParaRPr lang="fr-FR" dirty="0"/>
          </a:p>
        </p:txBody>
      </p:sp>
      <p:sp>
        <p:nvSpPr>
          <p:cNvPr id="2" name="Espace réservé du numéro de diapositive 1"/>
          <p:cNvSpPr>
            <a:spLocks noGrp="1"/>
          </p:cNvSpPr>
          <p:nvPr>
            <p:ph type="sldNum" sz="quarter" idx="12"/>
          </p:nvPr>
        </p:nvSpPr>
        <p:spPr/>
        <p:txBody>
          <a:bodyPr/>
          <a:lstStyle/>
          <a:p>
            <a:fld id="{FA7CCF91-222A-460F-9820-BF6DA2D552DD}" type="slidenum">
              <a:rPr lang="fr-FR" smtClean="0"/>
              <a:t>92</a:t>
            </a:fld>
            <a:endParaRPr lang="fr-FR"/>
          </a:p>
        </p:txBody>
      </p:sp>
    </p:spTree>
    <p:extLst>
      <p:ext uri="{BB962C8B-B14F-4D97-AF65-F5344CB8AC3E}">
        <p14:creationId xmlns:p14="http://schemas.microsoft.com/office/powerpoint/2010/main" val="347819765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Type </a:t>
            </a:r>
            <a:r>
              <a:rPr lang="fr-FR" dirty="0" err="1" smtClean="0"/>
              <a:t>error</a:t>
            </a:r>
            <a:r>
              <a:rPr lang="fr-FR" dirty="0" smtClean="0"/>
              <a:t> II</a:t>
            </a:r>
            <a:endParaRPr lang="en-GB" dirty="0"/>
          </a:p>
        </p:txBody>
      </p:sp>
      <p:sp>
        <p:nvSpPr>
          <p:cNvPr id="3" name="Espace réservé du contenu 2"/>
          <p:cNvSpPr>
            <a:spLocks noGrp="1"/>
          </p:cNvSpPr>
          <p:nvPr>
            <p:ph idx="1"/>
          </p:nvPr>
        </p:nvSpPr>
        <p:spPr/>
        <p:txBody>
          <a:bodyPr/>
          <a:lstStyle/>
          <a:p>
            <a:r>
              <a:rPr lang="fr-FR" dirty="0"/>
              <a:t>Type II </a:t>
            </a:r>
            <a:r>
              <a:rPr lang="fr-FR" dirty="0" err="1"/>
              <a:t>error</a:t>
            </a:r>
            <a:r>
              <a:rPr lang="fr-FR" dirty="0"/>
              <a:t>:</a:t>
            </a:r>
          </a:p>
          <a:p>
            <a:pPr lvl="1"/>
            <a:r>
              <a:rPr lang="en-GB" dirty="0" smtClean="0"/>
              <a:t>It is probability of inability to detect difference when such difference actually exists, thus resulting in rejection of active compound as inactive</a:t>
            </a:r>
          </a:p>
          <a:p>
            <a:pPr lvl="1"/>
            <a:r>
              <a:rPr lang="fr-FR" dirty="0" smtClean="0"/>
              <a:t>It </a:t>
            </a:r>
            <a:r>
              <a:rPr lang="fr-FR" dirty="0" err="1"/>
              <a:t>is</a:t>
            </a:r>
            <a:r>
              <a:rPr lang="fr-FR" dirty="0"/>
              <a:t> </a:t>
            </a:r>
            <a:r>
              <a:rPr lang="fr-FR" dirty="0" err="1"/>
              <a:t>called</a:t>
            </a:r>
            <a:r>
              <a:rPr lang="fr-FR" dirty="0"/>
              <a:t> as </a:t>
            </a:r>
            <a:r>
              <a:rPr lang="el-GR" dirty="0"/>
              <a:t>β</a:t>
            </a:r>
            <a:r>
              <a:rPr lang="fr-FR" dirty="0"/>
              <a:t> </a:t>
            </a:r>
            <a:r>
              <a:rPr lang="fr-FR" dirty="0" err="1"/>
              <a:t>error</a:t>
            </a:r>
            <a:r>
              <a:rPr lang="fr-FR" dirty="0"/>
              <a:t> / false </a:t>
            </a:r>
            <a:r>
              <a:rPr lang="fr-FR" dirty="0" err="1"/>
              <a:t>negative</a:t>
            </a:r>
            <a:r>
              <a:rPr lang="fr-FR" dirty="0" smtClean="0"/>
              <a:t>.</a:t>
            </a:r>
            <a:endParaRPr lang="fr-FR" dirty="0"/>
          </a:p>
          <a:p>
            <a:pPr marL="0" indent="0">
              <a:buNone/>
            </a:pPr>
            <a:endParaRPr lang="fr-FR" dirty="0"/>
          </a:p>
          <a:p>
            <a:r>
              <a:rPr lang="fr-FR" dirty="0" smtClean="0"/>
              <a:t>Power of the test:</a:t>
            </a:r>
          </a:p>
          <a:p>
            <a:pPr lvl="1"/>
            <a:r>
              <a:rPr lang="fr-FR" dirty="0" smtClean="0"/>
              <a:t>It </a:t>
            </a:r>
            <a:r>
              <a:rPr lang="fr-FR" dirty="0" err="1" smtClean="0"/>
              <a:t>is</a:t>
            </a:r>
            <a:r>
              <a:rPr lang="fr-FR" dirty="0" smtClean="0"/>
              <a:t> </a:t>
            </a:r>
            <a:r>
              <a:rPr lang="fr-FR" dirty="0" err="1" smtClean="0"/>
              <a:t>probability</a:t>
            </a:r>
            <a:r>
              <a:rPr lang="fr-FR" dirty="0" smtClean="0"/>
              <a:t> of </a:t>
            </a:r>
            <a:r>
              <a:rPr lang="fr-FR" dirty="0" err="1" smtClean="0"/>
              <a:t>committing</a:t>
            </a:r>
            <a:r>
              <a:rPr lang="fr-FR" dirty="0" smtClean="0"/>
              <a:t> Type II </a:t>
            </a:r>
            <a:r>
              <a:rPr lang="fr-FR" dirty="0" err="1" smtClean="0"/>
              <a:t>error</a:t>
            </a:r>
            <a:r>
              <a:rPr lang="fr-FR" dirty="0" smtClean="0"/>
              <a:t>.</a:t>
            </a:r>
          </a:p>
          <a:p>
            <a:pPr lvl="1"/>
            <a:r>
              <a:rPr lang="fr-FR" dirty="0" err="1" smtClean="0"/>
              <a:t>Denoted</a:t>
            </a:r>
            <a:r>
              <a:rPr lang="fr-FR" dirty="0" smtClean="0"/>
              <a:t> by </a:t>
            </a:r>
            <a:r>
              <a:rPr lang="el-GR" dirty="0"/>
              <a:t>β </a:t>
            </a:r>
            <a:r>
              <a:rPr lang="fr-FR" dirty="0" smtClean="0"/>
              <a:t> and 1-</a:t>
            </a:r>
            <a:r>
              <a:rPr lang="el-GR" dirty="0"/>
              <a:t> β</a:t>
            </a:r>
            <a:r>
              <a:rPr lang="fr-FR" dirty="0" smtClean="0"/>
              <a:t> </a:t>
            </a:r>
            <a:r>
              <a:rPr lang="fr-FR" dirty="0" err="1" smtClean="0"/>
              <a:t>is</a:t>
            </a:r>
            <a:r>
              <a:rPr lang="fr-FR" dirty="0" smtClean="0"/>
              <a:t> power of the test</a:t>
            </a:r>
          </a:p>
          <a:p>
            <a:pPr lvl="1"/>
            <a:r>
              <a:rPr lang="en-GB" dirty="0" smtClean="0"/>
              <a:t>Power is the probability of rejecting H</a:t>
            </a:r>
            <a:r>
              <a:rPr lang="en-GB" baseline="-25000" dirty="0" smtClean="0"/>
              <a:t>0</a:t>
            </a:r>
            <a:r>
              <a:rPr lang="en-GB" dirty="0" smtClean="0"/>
              <a:t> when H</a:t>
            </a:r>
            <a:r>
              <a:rPr lang="en-GB" baseline="-25000" dirty="0" smtClean="0"/>
              <a:t>0</a:t>
            </a:r>
            <a:r>
              <a:rPr lang="en-GB" dirty="0" smtClean="0"/>
              <a:t> is false (in other  words, correct decision</a:t>
            </a:r>
            <a:r>
              <a:rPr lang="fr-FR" dirty="0" smtClean="0"/>
              <a:t>)</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93</a:t>
            </a:fld>
            <a:endParaRPr lang="fr-FR"/>
          </a:p>
        </p:txBody>
      </p:sp>
    </p:spTree>
    <p:extLst>
      <p:ext uri="{BB962C8B-B14F-4D97-AF65-F5344CB8AC3E}">
        <p14:creationId xmlns:p14="http://schemas.microsoft.com/office/powerpoint/2010/main" val="28789905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Methodology</a:t>
            </a:r>
            <a:endParaRPr lang="en-GB" dirty="0"/>
          </a:p>
        </p:txBody>
      </p:sp>
      <p:sp>
        <p:nvSpPr>
          <p:cNvPr id="3" name="Espace réservé du contenu 2"/>
          <p:cNvSpPr>
            <a:spLocks noGrp="1"/>
          </p:cNvSpPr>
          <p:nvPr>
            <p:ph idx="1"/>
          </p:nvPr>
        </p:nvSpPr>
        <p:spPr/>
        <p:txBody>
          <a:bodyPr>
            <a:normAutofit fontScale="85000" lnSpcReduction="10000"/>
          </a:bodyPr>
          <a:lstStyle/>
          <a:p>
            <a:pPr marL="457200" indent="-457200">
              <a:buFont typeface="+mj-lt"/>
              <a:buAutoNum type="arabicPeriod"/>
            </a:pPr>
            <a:r>
              <a:rPr lang="en-GB" dirty="0" smtClean="0"/>
              <a:t>For </a:t>
            </a:r>
            <a:r>
              <a:rPr lang="en-GB" dirty="0"/>
              <a:t>a two-tailed test, the </a:t>
            </a:r>
            <a:r>
              <a:rPr lang="en-GB" dirty="0" smtClean="0"/>
              <a:t>null hypothesis </a:t>
            </a:r>
            <a:r>
              <a:rPr lang="en-GB" dirty="0"/>
              <a:t>is typically that a parameter equals zero although there </a:t>
            </a:r>
            <a:r>
              <a:rPr lang="en-GB" dirty="0" smtClean="0"/>
              <a:t>are exceptions</a:t>
            </a:r>
            <a:r>
              <a:rPr lang="en-GB" dirty="0"/>
              <a:t>. A typical null hypothesis is μ1 - μ2 = 0 which is equivalent to μ1 </a:t>
            </a:r>
            <a:r>
              <a:rPr lang="en-GB" dirty="0" smtClean="0"/>
              <a:t>= μ2</a:t>
            </a:r>
            <a:r>
              <a:rPr lang="en-GB" dirty="0"/>
              <a:t>. For a one-tailed test, the null hypothesis is either that a parameter is </a:t>
            </a:r>
            <a:r>
              <a:rPr lang="en-GB" dirty="0" smtClean="0"/>
              <a:t>greater than </a:t>
            </a:r>
            <a:r>
              <a:rPr lang="en-GB" dirty="0"/>
              <a:t>or equal to zero or that a parameter is less than or equal to zero. If </a:t>
            </a:r>
            <a:r>
              <a:rPr lang="en-GB" dirty="0" smtClean="0"/>
              <a:t>the prediction </a:t>
            </a:r>
            <a:r>
              <a:rPr lang="en-GB" dirty="0"/>
              <a:t>is that μ1 is larger than μ2, then the null hypothesis (the reverse of </a:t>
            </a:r>
            <a:r>
              <a:rPr lang="en-GB" dirty="0" smtClean="0"/>
              <a:t>the prediction</a:t>
            </a:r>
            <a:r>
              <a:rPr lang="en-GB" dirty="0"/>
              <a:t>) is μ2 - μ1 ≥ 0. This is equivalent to μ1 ≤ μ2.</a:t>
            </a:r>
          </a:p>
          <a:p>
            <a:pPr marL="457200" indent="-457200">
              <a:buFont typeface="+mj-lt"/>
              <a:buAutoNum type="arabicPeriod"/>
            </a:pPr>
            <a:r>
              <a:rPr lang="en-GB" dirty="0" smtClean="0"/>
              <a:t>The </a:t>
            </a:r>
            <a:r>
              <a:rPr lang="en-GB" dirty="0"/>
              <a:t>second step is to specify the α level which is also known as the </a:t>
            </a:r>
            <a:r>
              <a:rPr lang="en-GB" dirty="0" smtClean="0"/>
              <a:t>significance level</a:t>
            </a:r>
            <a:r>
              <a:rPr lang="en-GB" dirty="0"/>
              <a:t>. Typical values are 0.05 and </a:t>
            </a:r>
            <a:r>
              <a:rPr lang="en-GB" dirty="0" smtClean="0"/>
              <a:t>0.01.</a:t>
            </a:r>
          </a:p>
          <a:p>
            <a:pPr marL="457200" indent="-457200">
              <a:buFont typeface="+mj-lt"/>
              <a:buAutoNum type="arabicPeriod"/>
            </a:pPr>
            <a:r>
              <a:rPr lang="en-GB" dirty="0" smtClean="0"/>
              <a:t>The </a:t>
            </a:r>
            <a:r>
              <a:rPr lang="en-GB" dirty="0"/>
              <a:t>third step is to compute the probability value (also known as the p value</a:t>
            </a:r>
            <a:r>
              <a:rPr lang="en-GB" dirty="0" smtClean="0"/>
              <a:t>). This </a:t>
            </a:r>
            <a:r>
              <a:rPr lang="en-GB" dirty="0"/>
              <a:t>is the probability of obtaining a sample statistic as different or </a:t>
            </a:r>
            <a:r>
              <a:rPr lang="en-GB" dirty="0" smtClean="0"/>
              <a:t>more different </a:t>
            </a:r>
            <a:r>
              <a:rPr lang="en-GB" dirty="0"/>
              <a:t>from the parameter specified in the null hypothesis given that the </a:t>
            </a:r>
            <a:r>
              <a:rPr lang="en-GB" dirty="0" smtClean="0"/>
              <a:t>null hypothesis </a:t>
            </a:r>
            <a:r>
              <a:rPr lang="en-GB" dirty="0"/>
              <a:t>is </a:t>
            </a:r>
            <a:r>
              <a:rPr lang="en-GB" dirty="0" smtClean="0"/>
              <a:t>true.</a:t>
            </a:r>
          </a:p>
          <a:p>
            <a:pPr marL="457200" indent="-457200">
              <a:buFont typeface="+mj-lt"/>
              <a:buAutoNum type="arabicPeriod"/>
            </a:pPr>
            <a:r>
              <a:rPr lang="en-GB" dirty="0" smtClean="0"/>
              <a:t>Finally</a:t>
            </a:r>
            <a:r>
              <a:rPr lang="en-GB" dirty="0"/>
              <a:t>, compare the probability value with the α level. If the probability </a:t>
            </a:r>
            <a:r>
              <a:rPr lang="en-GB" dirty="0" smtClean="0"/>
              <a:t>value is </a:t>
            </a:r>
            <a:r>
              <a:rPr lang="en-GB" dirty="0"/>
              <a:t>lower then you reject the null hypothesis.</a:t>
            </a:r>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94</a:t>
            </a:fld>
            <a:endParaRPr lang="fr-FR"/>
          </a:p>
        </p:txBody>
      </p:sp>
    </p:spTree>
    <p:extLst>
      <p:ext uri="{BB962C8B-B14F-4D97-AF65-F5344CB8AC3E}">
        <p14:creationId xmlns:p14="http://schemas.microsoft.com/office/powerpoint/2010/main" val="291574939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Statistical</a:t>
            </a:r>
            <a:r>
              <a:rPr lang="fr-FR" dirty="0" smtClean="0"/>
              <a:t> tests</a:t>
            </a:r>
            <a:endParaRPr lang="fr-FR" dirty="0"/>
          </a:p>
        </p:txBody>
      </p:sp>
      <p:sp>
        <p:nvSpPr>
          <p:cNvPr id="3" name="Espace réservé du contenu 2"/>
          <p:cNvSpPr>
            <a:spLocks noGrp="1"/>
          </p:cNvSpPr>
          <p:nvPr>
            <p:ph type="body" idx="1"/>
          </p:nvPr>
        </p:nvSpPr>
        <p:spPr/>
        <p:txBody>
          <a:bodyPr/>
          <a:lstStyle/>
          <a:p>
            <a:r>
              <a:rPr lang="fr-FR" dirty="0" err="1" smtClean="0"/>
              <a:t>Chapter</a:t>
            </a:r>
            <a:r>
              <a:rPr lang="fr-FR" dirty="0" smtClean="0"/>
              <a:t> 5</a:t>
            </a:r>
            <a:endParaRPr lang="fr-FR"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95</a:t>
            </a:fld>
            <a:endParaRPr lang="fr-FR"/>
          </a:p>
        </p:txBody>
      </p:sp>
    </p:spTree>
    <p:extLst>
      <p:ext uri="{BB962C8B-B14F-4D97-AF65-F5344CB8AC3E}">
        <p14:creationId xmlns:p14="http://schemas.microsoft.com/office/powerpoint/2010/main" val="51874051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normAutofit fontScale="92500" lnSpcReduction="10000"/>
          </a:bodyPr>
          <a:lstStyle/>
          <a:p>
            <a:r>
              <a:rPr lang="en-GB" dirty="0" smtClean="0"/>
              <a:t>Statistical tests </a:t>
            </a:r>
            <a:r>
              <a:rPr lang="fr-FR" dirty="0" smtClean="0"/>
              <a:t>are </a:t>
            </a:r>
            <a:r>
              <a:rPr lang="en-GB" dirty="0" smtClean="0"/>
              <a:t>used</a:t>
            </a:r>
            <a:r>
              <a:rPr lang="fr-FR" dirty="0" smtClean="0"/>
              <a:t> to control if data are ok</a:t>
            </a:r>
            <a:r>
              <a:rPr lang="en-GB" dirty="0" smtClean="0"/>
              <a:t> with an hypothesis.</a:t>
            </a:r>
          </a:p>
          <a:p>
            <a:endParaRPr lang="fr-FR" dirty="0"/>
          </a:p>
          <a:p>
            <a:r>
              <a:rPr lang="en-GB" dirty="0" smtClean="0"/>
              <a:t>Earlier we have seen one kind of tests: normality tests</a:t>
            </a:r>
          </a:p>
          <a:p>
            <a:pPr marL="0" indent="0">
              <a:buNone/>
            </a:pPr>
            <a:r>
              <a:rPr lang="en-GB" dirty="0" smtClean="0"/>
              <a:t>It is used to see if data are following a normal distribution or not</a:t>
            </a:r>
          </a:p>
          <a:p>
            <a:pPr marL="0" indent="0">
              <a:buNone/>
            </a:pPr>
            <a:endParaRPr lang="en-GB" dirty="0" smtClean="0"/>
          </a:p>
          <a:p>
            <a:pPr marL="0" indent="0">
              <a:buNone/>
            </a:pPr>
            <a:r>
              <a:rPr lang="en-GB" dirty="0" smtClean="0"/>
              <a:t>Remember, if data follows a normality distribution, then you should do Parametric Tests, otherwise you should do No Parametric tests.</a:t>
            </a:r>
          </a:p>
          <a:p>
            <a:pPr marL="0" indent="0">
              <a:buNone/>
            </a:pPr>
            <a:endParaRPr lang="en-GB" dirty="0" smtClean="0"/>
          </a:p>
          <a:p>
            <a:pPr marL="0" indent="0">
              <a:buNone/>
            </a:pPr>
            <a:r>
              <a:rPr lang="en-GB" dirty="0" smtClean="0"/>
              <a:t>In this chapter we will see:</a:t>
            </a:r>
          </a:p>
          <a:p>
            <a:r>
              <a:rPr lang="en-GB" dirty="0" smtClean="0"/>
              <a:t>Parametric tests such as student test or ANOVA</a:t>
            </a:r>
          </a:p>
          <a:p>
            <a:r>
              <a:rPr lang="en-GB" dirty="0" smtClean="0"/>
              <a:t>Tests no parametric such as  CHI-2</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96</a:t>
            </a:fld>
            <a:endParaRPr lang="fr-FR"/>
          </a:p>
        </p:txBody>
      </p:sp>
    </p:spTree>
    <p:extLst>
      <p:ext uri="{BB962C8B-B14F-4D97-AF65-F5344CB8AC3E}">
        <p14:creationId xmlns:p14="http://schemas.microsoft.com/office/powerpoint/2010/main" val="80301986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GB"/>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97</a:t>
            </a:fld>
            <a:endParaRPr lang="fr-FR"/>
          </a:p>
        </p:txBody>
      </p:sp>
      <p:pic>
        <p:nvPicPr>
          <p:cNvPr id="522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548680"/>
            <a:ext cx="8568952" cy="6175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883021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a:t>
            </a:r>
            <a:endParaRPr lang="en-GB"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4123840981"/>
              </p:ext>
            </p:extLst>
          </p:nvPr>
        </p:nvGraphicFramePr>
        <p:xfrm>
          <a:off x="457200" y="1600200"/>
          <a:ext cx="8229600" cy="28651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fr-FR" dirty="0" err="1" smtClean="0"/>
                        <a:t>Parametric</a:t>
                      </a:r>
                      <a:r>
                        <a:rPr lang="fr-FR" dirty="0" smtClean="0"/>
                        <a:t> Tests</a:t>
                      </a:r>
                      <a:endParaRPr lang="en-GB" dirty="0"/>
                    </a:p>
                  </a:txBody>
                  <a:tcPr/>
                </a:tc>
                <a:tc>
                  <a:txBody>
                    <a:bodyPr/>
                    <a:lstStyle/>
                    <a:p>
                      <a:r>
                        <a:rPr lang="fr-FR" dirty="0" smtClean="0"/>
                        <a:t>Non </a:t>
                      </a:r>
                      <a:r>
                        <a:rPr lang="fr-FR" dirty="0" err="1" smtClean="0"/>
                        <a:t>Parametric</a:t>
                      </a:r>
                      <a:r>
                        <a:rPr lang="fr-FR" dirty="0" smtClean="0"/>
                        <a:t> Tests</a:t>
                      </a:r>
                      <a:endParaRPr lang="en-GB" dirty="0"/>
                    </a:p>
                  </a:txBody>
                  <a:tcPr/>
                </a:tc>
              </a:tr>
              <a:tr h="370840">
                <a:tc>
                  <a:txBody>
                    <a:bodyPr/>
                    <a:lstStyle/>
                    <a:p>
                      <a:r>
                        <a:rPr lang="fr-FR" dirty="0" err="1" smtClean="0"/>
                        <a:t>Student’s</a:t>
                      </a:r>
                      <a:r>
                        <a:rPr lang="fr-FR" dirty="0" smtClean="0"/>
                        <a:t> test (One</a:t>
                      </a:r>
                      <a:r>
                        <a:rPr lang="fr-FR" baseline="0" dirty="0" smtClean="0"/>
                        <a:t> </a:t>
                      </a:r>
                      <a:r>
                        <a:rPr lang="fr-FR" baseline="0" dirty="0" err="1" smtClean="0"/>
                        <a:t>Sample</a:t>
                      </a:r>
                      <a:r>
                        <a:rPr lang="fr-FR" baseline="0" dirty="0" smtClean="0"/>
                        <a:t> </a:t>
                      </a:r>
                      <a:r>
                        <a:rPr lang="fr-FR" dirty="0" smtClean="0"/>
                        <a:t>t-test, One </a:t>
                      </a:r>
                      <a:r>
                        <a:rPr lang="fr-FR" dirty="0" err="1" smtClean="0"/>
                        <a:t>sample</a:t>
                      </a:r>
                      <a:r>
                        <a:rPr lang="fr-FR" dirty="0" smtClean="0"/>
                        <a:t> z-test)</a:t>
                      </a:r>
                      <a:endParaRPr lang="en-GB" dirty="0"/>
                    </a:p>
                  </a:txBody>
                  <a:tcPr/>
                </a:tc>
                <a:tc>
                  <a:txBody>
                    <a:bodyPr/>
                    <a:lstStyle/>
                    <a:p>
                      <a:r>
                        <a:rPr lang="fr-FR" dirty="0" smtClean="0"/>
                        <a:t>One </a:t>
                      </a:r>
                      <a:r>
                        <a:rPr lang="fr-FR" dirty="0" err="1" smtClean="0"/>
                        <a:t>Sample</a:t>
                      </a:r>
                      <a:r>
                        <a:rPr lang="fr-FR" dirty="0" smtClean="0"/>
                        <a:t> </a:t>
                      </a:r>
                      <a:r>
                        <a:rPr lang="fr-FR" dirty="0" err="1" smtClean="0"/>
                        <a:t>sign</a:t>
                      </a:r>
                      <a:r>
                        <a:rPr lang="fr-FR" baseline="0" dirty="0" smtClean="0"/>
                        <a:t> test, One </a:t>
                      </a:r>
                      <a:r>
                        <a:rPr lang="fr-FR" baseline="0" dirty="0" err="1" smtClean="0"/>
                        <a:t>sample</a:t>
                      </a:r>
                      <a:r>
                        <a:rPr lang="fr-FR" baseline="0" dirty="0" smtClean="0"/>
                        <a:t> </a:t>
                      </a:r>
                      <a:r>
                        <a:rPr lang="fr-FR" baseline="0" dirty="0" err="1" smtClean="0"/>
                        <a:t>Wilcoxon</a:t>
                      </a:r>
                      <a:r>
                        <a:rPr lang="fr-FR" baseline="0" dirty="0" smtClean="0"/>
                        <a:t> </a:t>
                      </a:r>
                      <a:r>
                        <a:rPr lang="fr-FR" baseline="0" dirty="0" err="1" smtClean="0"/>
                        <a:t>Signed</a:t>
                      </a:r>
                      <a:r>
                        <a:rPr lang="fr-FR" baseline="0" dirty="0" smtClean="0"/>
                        <a:t> Rank test</a:t>
                      </a:r>
                      <a:endParaRPr lang="en-GB" dirty="0"/>
                    </a:p>
                  </a:txBody>
                  <a:tcPr/>
                </a:tc>
              </a:tr>
              <a:tr h="370840">
                <a:tc>
                  <a:txBody>
                    <a:bodyPr/>
                    <a:lstStyle/>
                    <a:p>
                      <a:r>
                        <a:rPr lang="fr-FR" dirty="0" err="1" smtClean="0"/>
                        <a:t>Two</a:t>
                      </a:r>
                      <a:r>
                        <a:rPr lang="fr-FR" baseline="0" dirty="0" err="1" smtClean="0"/>
                        <a:t>-Way</a:t>
                      </a:r>
                      <a:r>
                        <a:rPr lang="fr-FR" baseline="0" dirty="0" smtClean="0"/>
                        <a:t> ANOVA</a:t>
                      </a:r>
                      <a:endParaRPr lang="en-GB" dirty="0"/>
                    </a:p>
                  </a:txBody>
                  <a:tcPr/>
                </a:tc>
                <a:tc>
                  <a:txBody>
                    <a:bodyPr/>
                    <a:lstStyle/>
                    <a:p>
                      <a:r>
                        <a:rPr lang="fr-FR" dirty="0" err="1" smtClean="0"/>
                        <a:t>Krustal</a:t>
                      </a:r>
                      <a:r>
                        <a:rPr lang="fr-FR" dirty="0" smtClean="0"/>
                        <a:t>-Wallis test</a:t>
                      </a:r>
                      <a:endParaRPr lang="en-GB" dirty="0"/>
                    </a:p>
                  </a:txBody>
                  <a:tcPr/>
                </a:tc>
              </a:tr>
              <a:tr h="370840">
                <a:tc>
                  <a:txBody>
                    <a:bodyPr/>
                    <a:lstStyle/>
                    <a:p>
                      <a:r>
                        <a:rPr lang="fr-FR" dirty="0" smtClean="0"/>
                        <a:t>One-</a:t>
                      </a:r>
                      <a:r>
                        <a:rPr lang="fr-FR" dirty="0" err="1" smtClean="0"/>
                        <a:t>Way</a:t>
                      </a:r>
                      <a:r>
                        <a:rPr lang="fr-FR" baseline="0" dirty="0" smtClean="0"/>
                        <a:t> ANOVA</a:t>
                      </a:r>
                      <a:endParaRPr lang="en-GB" dirty="0"/>
                    </a:p>
                  </a:txBody>
                  <a:tcPr/>
                </a:tc>
                <a:tc>
                  <a:txBody>
                    <a:bodyPr/>
                    <a:lstStyle/>
                    <a:p>
                      <a:r>
                        <a:rPr lang="fr-FR" dirty="0" smtClean="0"/>
                        <a:t>Friedman</a:t>
                      </a:r>
                      <a:r>
                        <a:rPr lang="fr-FR" baseline="0" dirty="0" smtClean="0"/>
                        <a:t> test</a:t>
                      </a:r>
                      <a:endParaRPr lang="en-GB" dirty="0"/>
                    </a:p>
                  </a:txBody>
                  <a:tcPr/>
                </a:tc>
              </a:tr>
              <a:tr h="370840">
                <a:tc>
                  <a:txBody>
                    <a:bodyPr/>
                    <a:lstStyle/>
                    <a:p>
                      <a:r>
                        <a:rPr lang="fr-FR" dirty="0" smtClean="0"/>
                        <a:t>Independent</a:t>
                      </a:r>
                      <a:r>
                        <a:rPr lang="fr-FR" baseline="0" dirty="0" smtClean="0"/>
                        <a:t> </a:t>
                      </a:r>
                      <a:r>
                        <a:rPr lang="fr-FR" baseline="0" dirty="0" err="1" smtClean="0"/>
                        <a:t>samples</a:t>
                      </a:r>
                      <a:r>
                        <a:rPr lang="fr-FR" baseline="0" dirty="0" smtClean="0"/>
                        <a:t> t-test</a:t>
                      </a:r>
                      <a:endParaRPr lang="en-GB" dirty="0"/>
                    </a:p>
                  </a:txBody>
                  <a:tcPr/>
                </a:tc>
                <a:tc>
                  <a:txBody>
                    <a:bodyPr/>
                    <a:lstStyle/>
                    <a:p>
                      <a:r>
                        <a:rPr lang="fr-FR" dirty="0" smtClean="0"/>
                        <a:t>Mann-Whitney</a:t>
                      </a:r>
                      <a:r>
                        <a:rPr lang="fr-FR" baseline="0" dirty="0" smtClean="0"/>
                        <a:t> Test</a:t>
                      </a:r>
                      <a:endParaRPr lang="en-GB" dirty="0"/>
                    </a:p>
                  </a:txBody>
                  <a:tcPr/>
                </a:tc>
              </a:tr>
              <a:tr h="370840">
                <a:tc>
                  <a:txBody>
                    <a:bodyPr/>
                    <a:lstStyle/>
                    <a:p>
                      <a:r>
                        <a:rPr lang="fr-FR" dirty="0" smtClean="0"/>
                        <a:t>One-</a:t>
                      </a:r>
                      <a:r>
                        <a:rPr lang="fr-FR" dirty="0" err="1" smtClean="0"/>
                        <a:t>Way</a:t>
                      </a:r>
                      <a:r>
                        <a:rPr lang="fr-FR" baseline="0" dirty="0" smtClean="0"/>
                        <a:t> ANOVA</a:t>
                      </a:r>
                      <a:endParaRPr lang="en-GB" dirty="0"/>
                    </a:p>
                  </a:txBody>
                  <a:tcPr/>
                </a:tc>
                <a:tc>
                  <a:txBody>
                    <a:bodyPr/>
                    <a:lstStyle/>
                    <a:p>
                      <a:r>
                        <a:rPr lang="fr-FR" dirty="0" err="1" smtClean="0"/>
                        <a:t>Mood’s</a:t>
                      </a:r>
                      <a:r>
                        <a:rPr lang="fr-FR" dirty="0" smtClean="0"/>
                        <a:t> </a:t>
                      </a:r>
                      <a:r>
                        <a:rPr lang="fr-FR" dirty="0" err="1" smtClean="0"/>
                        <a:t>Median</a:t>
                      </a:r>
                      <a:r>
                        <a:rPr lang="fr-FR" dirty="0" smtClean="0"/>
                        <a:t> Test</a:t>
                      </a:r>
                    </a:p>
                  </a:txBody>
                  <a:tcPr/>
                </a:tc>
              </a:tr>
              <a:tr h="370840">
                <a:tc>
                  <a:txBody>
                    <a:bodyPr/>
                    <a:lstStyle/>
                    <a:p>
                      <a:r>
                        <a:rPr lang="fr-FR" dirty="0" err="1" smtClean="0"/>
                        <a:t>Correlation</a:t>
                      </a:r>
                      <a:r>
                        <a:rPr lang="fr-FR" baseline="0" dirty="0" smtClean="0"/>
                        <a:t> Coefficient</a:t>
                      </a:r>
                      <a:endParaRPr lang="en-GB" dirty="0"/>
                    </a:p>
                  </a:txBody>
                  <a:tcPr/>
                </a:tc>
                <a:tc>
                  <a:txBody>
                    <a:bodyPr/>
                    <a:lstStyle/>
                    <a:p>
                      <a:r>
                        <a:rPr lang="fr-FR" dirty="0" smtClean="0"/>
                        <a:t>Spearman Rank </a:t>
                      </a:r>
                      <a:r>
                        <a:rPr lang="fr-FR" dirty="0" err="1" smtClean="0"/>
                        <a:t>Correlation</a:t>
                      </a:r>
                      <a:endParaRPr lang="en-GB" dirty="0"/>
                    </a:p>
                  </a:txBody>
                  <a:tcPr/>
                </a:tc>
              </a:tr>
            </a:tbl>
          </a:graphicData>
        </a:graphic>
      </p:graphicFrame>
      <p:sp>
        <p:nvSpPr>
          <p:cNvPr id="4" name="Espace réservé du numéro de diapositive 3"/>
          <p:cNvSpPr>
            <a:spLocks noGrp="1"/>
          </p:cNvSpPr>
          <p:nvPr>
            <p:ph type="sldNum" sz="quarter" idx="12"/>
          </p:nvPr>
        </p:nvSpPr>
        <p:spPr/>
        <p:txBody>
          <a:bodyPr/>
          <a:lstStyle/>
          <a:p>
            <a:fld id="{FA7CCF91-222A-460F-9820-BF6DA2D552DD}" type="slidenum">
              <a:rPr lang="fr-FR" smtClean="0"/>
              <a:t>98</a:t>
            </a:fld>
            <a:endParaRPr lang="fr-FR"/>
          </a:p>
        </p:txBody>
      </p:sp>
    </p:spTree>
    <p:extLst>
      <p:ext uri="{BB962C8B-B14F-4D97-AF65-F5344CB8AC3E}">
        <p14:creationId xmlns:p14="http://schemas.microsoft.com/office/powerpoint/2010/main" val="36340027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Parametric</a:t>
            </a:r>
            <a:r>
              <a:rPr lang="fr-FR" dirty="0" smtClean="0"/>
              <a:t> Tests: </a:t>
            </a:r>
            <a:r>
              <a:rPr lang="fr-FR" dirty="0" err="1" smtClean="0"/>
              <a:t>Definition</a:t>
            </a:r>
            <a:endParaRPr lang="en-GB" dirty="0"/>
          </a:p>
        </p:txBody>
      </p:sp>
      <p:sp>
        <p:nvSpPr>
          <p:cNvPr id="3" name="Espace réservé du contenu 2"/>
          <p:cNvSpPr>
            <a:spLocks noGrp="1"/>
          </p:cNvSpPr>
          <p:nvPr>
            <p:ph idx="1"/>
          </p:nvPr>
        </p:nvSpPr>
        <p:spPr/>
        <p:txBody>
          <a:bodyPr/>
          <a:lstStyle/>
          <a:p>
            <a:r>
              <a:rPr lang="en-GB" dirty="0" smtClean="0"/>
              <a:t>We will use a parametric </a:t>
            </a:r>
            <a:r>
              <a:rPr lang="en-GB" dirty="0" err="1" smtClean="0"/>
              <a:t>trest</a:t>
            </a:r>
            <a:r>
              <a:rPr lang="en-GB" dirty="0" smtClean="0"/>
              <a:t> if the information about the population is completely known by means of its parameters.</a:t>
            </a:r>
          </a:p>
          <a:p>
            <a:endParaRPr lang="en-GB" dirty="0" smtClean="0"/>
          </a:p>
          <a:p>
            <a:r>
              <a:rPr lang="en-GB" dirty="0" smtClean="0"/>
              <a:t>They must be normally distributed, that is why you should do a normality test before any other statistical test.</a:t>
            </a:r>
          </a:p>
          <a:p>
            <a:endParaRPr lang="en-GB" dirty="0" smtClean="0"/>
          </a:p>
          <a:p>
            <a:r>
              <a:rPr lang="en-GB" dirty="0" smtClean="0"/>
              <a:t>The null hypothesis is made on parameters of the population distribution.</a:t>
            </a:r>
          </a:p>
          <a:p>
            <a:endParaRPr lang="en-GB" dirty="0" smtClean="0"/>
          </a:p>
          <a:p>
            <a:r>
              <a:rPr lang="en-GB" dirty="0" smtClean="0"/>
              <a:t>Example: Student test (or t test), f test, z test, </a:t>
            </a:r>
            <a:r>
              <a:rPr lang="en-GB" dirty="0" err="1" smtClean="0"/>
              <a:t>Anova</a:t>
            </a:r>
            <a:endParaRPr lang="en-GB" dirty="0"/>
          </a:p>
        </p:txBody>
      </p:sp>
      <p:sp>
        <p:nvSpPr>
          <p:cNvPr id="4" name="Espace réservé du numéro de diapositive 3"/>
          <p:cNvSpPr>
            <a:spLocks noGrp="1"/>
          </p:cNvSpPr>
          <p:nvPr>
            <p:ph type="sldNum" sz="quarter" idx="12"/>
          </p:nvPr>
        </p:nvSpPr>
        <p:spPr/>
        <p:txBody>
          <a:bodyPr/>
          <a:lstStyle/>
          <a:p>
            <a:fld id="{FA7CCF91-222A-460F-9820-BF6DA2D552DD}" type="slidenum">
              <a:rPr lang="fr-FR" smtClean="0"/>
              <a:t>99</a:t>
            </a:fld>
            <a:endParaRPr lang="fr-FR"/>
          </a:p>
        </p:txBody>
      </p:sp>
    </p:spTree>
    <p:extLst>
      <p:ext uri="{BB962C8B-B14F-4D97-AF65-F5344CB8AC3E}">
        <p14:creationId xmlns:p14="http://schemas.microsoft.com/office/powerpoint/2010/main" val="17972132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Clarté">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46931</TotalTime>
  <Words>10988</Words>
  <Application>Microsoft Office PowerPoint</Application>
  <PresentationFormat>Affichage à l'écran (4:3)</PresentationFormat>
  <Paragraphs>2329</Paragraphs>
  <Slides>187</Slides>
  <Notes>6</Notes>
  <HiddenSlides>0</HiddenSlides>
  <MMClips>0</MMClips>
  <ScaleCrop>false</ScaleCrop>
  <HeadingPairs>
    <vt:vector size="6" baseType="variant">
      <vt:variant>
        <vt:lpstr>Thème</vt:lpstr>
      </vt:variant>
      <vt:variant>
        <vt:i4>1</vt:i4>
      </vt:variant>
      <vt:variant>
        <vt:lpstr>Serveurs OLE incorporés</vt:lpstr>
      </vt:variant>
      <vt:variant>
        <vt:i4>3</vt:i4>
      </vt:variant>
      <vt:variant>
        <vt:lpstr>Titres des diapositives</vt:lpstr>
      </vt:variant>
      <vt:variant>
        <vt:i4>187</vt:i4>
      </vt:variant>
    </vt:vector>
  </HeadingPairs>
  <TitlesOfParts>
    <vt:vector size="191" baseType="lpstr">
      <vt:lpstr>Clarté</vt:lpstr>
      <vt:lpstr>Équation</vt:lpstr>
      <vt:lpstr>Equation</vt:lpstr>
      <vt:lpstr>Microsoft Éditeur d'équations 3.0</vt:lpstr>
      <vt:lpstr>Statistics and Econometrics in Management</vt:lpstr>
      <vt:lpstr>Course Outline </vt:lpstr>
      <vt:lpstr>Course Outline </vt:lpstr>
      <vt:lpstr>Course Outline </vt:lpstr>
      <vt:lpstr>Statistics in Management: Quantitative Method</vt:lpstr>
      <vt:lpstr>Introduction 1/2</vt:lpstr>
      <vt:lpstr>Introduction 2/2</vt:lpstr>
      <vt:lpstr>How can I instal XLSTAT ? (1/2)</vt:lpstr>
      <vt:lpstr>How can I instal XLSTAT ? (2/2)</vt:lpstr>
      <vt:lpstr>Descriptive statistics</vt:lpstr>
      <vt:lpstr>Introduction 1/2</vt:lpstr>
      <vt:lpstr>Introduction 2/2</vt:lpstr>
      <vt:lpstr>Type of Data</vt:lpstr>
      <vt:lpstr>Quantitative Data (1/2)</vt:lpstr>
      <vt:lpstr>Quantitative Data (2/2)</vt:lpstr>
      <vt:lpstr>The Mean</vt:lpstr>
      <vt:lpstr>The Median</vt:lpstr>
      <vt:lpstr>Quartile, Percentile</vt:lpstr>
      <vt:lpstr>Box Plots</vt:lpstr>
      <vt:lpstr>The Variance</vt:lpstr>
      <vt:lpstr>The Standard Deviation</vt:lpstr>
      <vt:lpstr>Others Common Descriptive Statistics</vt:lpstr>
      <vt:lpstr>Graphs: Introduction (1/4)</vt:lpstr>
      <vt:lpstr>Graphs: Histograms (2/4)</vt:lpstr>
      <vt:lpstr>Graphs: Line Graphs (3/4)</vt:lpstr>
      <vt:lpstr>Graphs: Scatter Graphs (4/4)</vt:lpstr>
      <vt:lpstr>Bivariate Data: Introduction</vt:lpstr>
      <vt:lpstr>Bivariate Data: Correlation</vt:lpstr>
      <vt:lpstr>Bivariate Data: Correlation</vt:lpstr>
      <vt:lpstr>Methodology</vt:lpstr>
      <vt:lpstr>Excel Formulas</vt:lpstr>
      <vt:lpstr>XL-Stat: Descriptive Statistics (1/4)</vt:lpstr>
      <vt:lpstr>XL-Stat: Descriptive Statistics (2/4)</vt:lpstr>
      <vt:lpstr>XL-Stat: Descriptive Statistics (3/4)</vt:lpstr>
      <vt:lpstr>XL-Stat: Descriptive Statistics (4/4)</vt:lpstr>
      <vt:lpstr>Probabilities -Normality Distribution</vt:lpstr>
      <vt:lpstr>Introduction</vt:lpstr>
      <vt:lpstr>Introduction: Some formulas</vt:lpstr>
      <vt:lpstr>Binomial Distribution </vt:lpstr>
      <vt:lpstr>Binomial Distribution: Example</vt:lpstr>
      <vt:lpstr>Poisson Distribution</vt:lpstr>
      <vt:lpstr>Poisson Distribution: Example</vt:lpstr>
      <vt:lpstr>Hypergeometric Distribution</vt:lpstr>
      <vt:lpstr>Hypergeometric Distribution: Example</vt:lpstr>
      <vt:lpstr>Normal Distribution: Definition (1/6)</vt:lpstr>
      <vt:lpstr>Normal Distribution: Definition (2/6)</vt:lpstr>
      <vt:lpstr>Normal Distribution: Definition (3/6)</vt:lpstr>
      <vt:lpstr>Normal Distribution: Shape (4/6)</vt:lpstr>
      <vt:lpstr>Normal Distribution: Standard Case (5/6)</vt:lpstr>
      <vt:lpstr>Normal Distribution (6/6)</vt:lpstr>
      <vt:lpstr>Kurtosis (1/2)</vt:lpstr>
      <vt:lpstr>Kurtosis (2/2)</vt:lpstr>
      <vt:lpstr>Skewness (1/2)</vt:lpstr>
      <vt:lpstr>Skewness (2/2)</vt:lpstr>
      <vt:lpstr>Histograms</vt:lpstr>
      <vt:lpstr>Normality Tests: Shapiro–Wilk Test (1/7)</vt:lpstr>
      <vt:lpstr>Normality Tests: Shapiro–Wilk Test (2/7)</vt:lpstr>
      <vt:lpstr>Normality Tests: Anderson-Darling Test (3/7)</vt:lpstr>
      <vt:lpstr>Normality Tests: Anderson-Darling Test (4/7)</vt:lpstr>
      <vt:lpstr>Normality Tests: Lilliefors Test (5/7)</vt:lpstr>
      <vt:lpstr>Normality Tests: Jarque-Bera Test (6/7)</vt:lpstr>
      <vt:lpstr>Normality Tests: Jarque-Bera Test (7/7)</vt:lpstr>
      <vt:lpstr>Normality Tests: Summary</vt:lpstr>
      <vt:lpstr>Charts: P-P plots</vt:lpstr>
      <vt:lpstr>Charts: Q-Q plots</vt:lpstr>
      <vt:lpstr>Normality tests: Example (1/2)</vt:lpstr>
      <vt:lpstr>Normality tests: Example (2/2)</vt:lpstr>
      <vt:lpstr>Methodology</vt:lpstr>
      <vt:lpstr>XL-STAT: Normality Tests (1/2)</vt:lpstr>
      <vt:lpstr>XL-Stat: Normality Tests (2/2)</vt:lpstr>
      <vt:lpstr>CONfidence Interval</vt:lpstr>
      <vt:lpstr>Introduction</vt:lpstr>
      <vt:lpstr>Error Risk</vt:lpstr>
      <vt:lpstr>Confidence Interval</vt:lpstr>
      <vt:lpstr>Degrees of Freedom</vt:lpstr>
      <vt:lpstr>Case of the Mean (1/3)</vt:lpstr>
      <vt:lpstr>Case of the Mean : Calculation of the parameter i (2/3)</vt:lpstr>
      <vt:lpstr>Case of the Mean : Example (3/3)</vt:lpstr>
      <vt:lpstr>Case of the Proportion (1/3)</vt:lpstr>
      <vt:lpstr>Case of the Proportion : Calculation of the parameter i (2/3)</vt:lpstr>
      <vt:lpstr>Case of the Proportion : Example (3/3)</vt:lpstr>
      <vt:lpstr>Conclusion</vt:lpstr>
      <vt:lpstr>Hypothesis testing</vt:lpstr>
      <vt:lpstr>Introduction</vt:lpstr>
      <vt:lpstr>Model of Hypothesis Testing (1/7)</vt:lpstr>
      <vt:lpstr>Model of Hypothesis Testing (2/7)</vt:lpstr>
      <vt:lpstr>Model of Hypothesis Testing (3/7)</vt:lpstr>
      <vt:lpstr>Model of Hypothesis Testing (4/7)</vt:lpstr>
      <vt:lpstr>Model of Hypothesis Testing: Two-sided test (5/7)</vt:lpstr>
      <vt:lpstr>Model of Hypothesis Testing: one-sided test (6/7)</vt:lpstr>
      <vt:lpstr>Model of Hypothesis Testing: Summary (7/7)</vt:lpstr>
      <vt:lpstr>Type I error</vt:lpstr>
      <vt:lpstr>Type error II</vt:lpstr>
      <vt:lpstr>Methodology</vt:lpstr>
      <vt:lpstr>Statistical tests</vt:lpstr>
      <vt:lpstr>Introduction</vt:lpstr>
      <vt:lpstr>Présentation PowerPoint</vt:lpstr>
      <vt:lpstr>Tests</vt:lpstr>
      <vt:lpstr>Parametric Tests: Definition</vt:lpstr>
      <vt:lpstr>Parametric Tests: Parameters</vt:lpstr>
      <vt:lpstr>Z-test</vt:lpstr>
      <vt:lpstr>Student’s t-test : Student Distribution</vt:lpstr>
      <vt:lpstr>Student’s t-test: Fisher Distribution</vt:lpstr>
      <vt:lpstr>Student’s t-test: One sample t-test</vt:lpstr>
      <vt:lpstr>Student’s t-test: on two independent samples</vt:lpstr>
      <vt:lpstr>Student’s t-test: on two paired samples</vt:lpstr>
      <vt:lpstr>Student’s t-test: Summary</vt:lpstr>
      <vt:lpstr>Student’s t-test: Example</vt:lpstr>
      <vt:lpstr>Correlation Coefficient</vt:lpstr>
      <vt:lpstr>Correlation Coefficient: Example</vt:lpstr>
      <vt:lpstr>XL-STAT: Parametric Tests (1/2)</vt:lpstr>
      <vt:lpstr>XL-STAT: Parametric Tests (2/2)</vt:lpstr>
      <vt:lpstr>ANOVA: Definition</vt:lpstr>
      <vt:lpstr>ANOVA: a One-Way ANOVA</vt:lpstr>
      <vt:lpstr>ANOVA: A Two-Way ANOVA</vt:lpstr>
      <vt:lpstr>ANOVA: Example (1/2)</vt:lpstr>
      <vt:lpstr>ANOVA: Example (2/2)</vt:lpstr>
      <vt:lpstr>XL-STAT: Parametric Tests (1/2)</vt:lpstr>
      <vt:lpstr>XL-STAT: Parametric Tests (2/2)</vt:lpstr>
      <vt:lpstr>Nonparametric Tests: Definition</vt:lpstr>
      <vt:lpstr>Chi-Square: Chi-Square Distribution</vt:lpstr>
      <vt:lpstr>Chi-Square: Chi-Square Distribution</vt:lpstr>
      <vt:lpstr>Chi-Square: Test Results</vt:lpstr>
      <vt:lpstr>Two Types of Chi-Square</vt:lpstr>
      <vt:lpstr>Chi-square test for Goodness of fit</vt:lpstr>
      <vt:lpstr>Chi-square test for Independence</vt:lpstr>
      <vt:lpstr>Chi-Square: Example (1/2)</vt:lpstr>
      <vt:lpstr>Chi-Square: Example (2/2)</vt:lpstr>
      <vt:lpstr>Chi-Square: Excel</vt:lpstr>
      <vt:lpstr>XL-STAT: Chi-Square Test(1/2)</vt:lpstr>
      <vt:lpstr>XL-STAT: Chi-Square Test(2/2)</vt:lpstr>
      <vt:lpstr>Wilcoxon Signed-Rank Test</vt:lpstr>
      <vt:lpstr>Wilcoxon Signed-Rank Test</vt:lpstr>
      <vt:lpstr>Mann-Whitney Test</vt:lpstr>
      <vt:lpstr>Mann-Whitney Test</vt:lpstr>
      <vt:lpstr>Krustal-Wallis Test</vt:lpstr>
      <vt:lpstr>Krustal-Wallis Test</vt:lpstr>
      <vt:lpstr>Krustal-Wallis Test</vt:lpstr>
      <vt:lpstr>Friedman Test</vt:lpstr>
      <vt:lpstr>Friedman Test</vt:lpstr>
      <vt:lpstr>Spearman Rank Correlation</vt:lpstr>
      <vt:lpstr>XL-STAT: Nonparametric Tests (1/2)</vt:lpstr>
      <vt:lpstr>XL-STAT: Nonparametric Tests (2/2)</vt:lpstr>
      <vt:lpstr>Summary (1/3)</vt:lpstr>
      <vt:lpstr>Summary (2/3)</vt:lpstr>
      <vt:lpstr>Summary (3/3)</vt:lpstr>
      <vt:lpstr>Econometrics: Linear Regression</vt:lpstr>
      <vt:lpstr>Introduction</vt:lpstr>
      <vt:lpstr>Some definitions (Summary)</vt:lpstr>
      <vt:lpstr>Simple Linear Regression: Definition</vt:lpstr>
      <vt:lpstr>Simple Linear Regression: Scatter Diagram </vt:lpstr>
      <vt:lpstr>Simple Linear Regression: Hypothesis of the model</vt:lpstr>
      <vt:lpstr>Simple Linear Regression: Model Estimation</vt:lpstr>
      <vt:lpstr>Simple Linear Regression Model: Confimation of the Model</vt:lpstr>
      <vt:lpstr>Simple Linear Regression Model: Coefficient test a</vt:lpstr>
      <vt:lpstr>Simple Linear Regression Model: Coefficient test b</vt:lpstr>
      <vt:lpstr>Simple Linear Regression Model: Study of the Residuals</vt:lpstr>
      <vt:lpstr>Simple Linear Regression Model: Study of the Residuals</vt:lpstr>
      <vt:lpstr>Simple Linear Regression Model: R² the coefficient of determination</vt:lpstr>
      <vt:lpstr>Simple Linear Regression: Example (1/4)</vt:lpstr>
      <vt:lpstr>Simple Linear Regression: Example (2/4)</vt:lpstr>
      <vt:lpstr>Simple Linear Regression: Example (3/4)</vt:lpstr>
      <vt:lpstr>Simple Linear Regression: Example (4/4)</vt:lpstr>
      <vt:lpstr>Multiple Regression: Definition</vt:lpstr>
      <vt:lpstr>Multiple Regression Regression: Hypothesis of the model</vt:lpstr>
      <vt:lpstr>Multiple Regression Regression: Model Estimation</vt:lpstr>
      <vt:lpstr>Multiple Regression: Model Estimation</vt:lpstr>
      <vt:lpstr>Multiple Regression: Model Estimation</vt:lpstr>
      <vt:lpstr>Multiple Regression: Tests of ANOVA</vt:lpstr>
      <vt:lpstr>Multiple Regression: Tests of ANOVA</vt:lpstr>
      <vt:lpstr>Simple Linear Regression Model: Coefficient test a</vt:lpstr>
      <vt:lpstr>Multiple Regression Model: Coefficient test b</vt:lpstr>
      <vt:lpstr>Multiple Regression Model</vt:lpstr>
      <vt:lpstr>Multiple Regression Model: Study of the Residuals.</vt:lpstr>
      <vt:lpstr>Multiple Regression Model: Study of the Residuals</vt:lpstr>
      <vt:lpstr>Multiple Regression Model: R² the coefficient of determination</vt:lpstr>
      <vt:lpstr>Multiple Regression: Example (1/6)</vt:lpstr>
      <vt:lpstr>Multiple Regression: Example (2/6)</vt:lpstr>
      <vt:lpstr>Multiple Regression: Example (3/6)</vt:lpstr>
      <vt:lpstr>Multiple Regression: Example (4/6)</vt:lpstr>
      <vt:lpstr>Multiple Regression: Example (5/6)</vt:lpstr>
      <vt:lpstr>Multiple Regression: Example (6/6)</vt:lpstr>
      <vt:lpstr>Methodology</vt:lpstr>
      <vt:lpstr>XL-STAT: Linear regression(1/3)</vt:lpstr>
      <vt:lpstr>XL-STAT: Multiple Regressions (2/3)</vt:lpstr>
      <vt:lpstr>XL-STAT: Multiple Regressions (3/3)</vt:lpstr>
      <vt:lpstr>References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and Econometrics in Management</dc:title>
  <dc:creator>Doctorants</dc:creator>
  <cp:lastModifiedBy>Doctorants</cp:lastModifiedBy>
  <cp:revision>369</cp:revision>
  <dcterms:created xsi:type="dcterms:W3CDTF">2017-02-15T14:46:46Z</dcterms:created>
  <dcterms:modified xsi:type="dcterms:W3CDTF">2017-05-12T09:08:32Z</dcterms:modified>
</cp:coreProperties>
</file>