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7561915-7EDA-4236-BFD1-C2FD7B2DA346}">
          <p14:sldIdLst>
            <p14:sldId id="256"/>
            <p14:sldId id="258"/>
            <p14:sldId id="257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53468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3" y="2015602"/>
            <a:ext cx="8874202" cy="1337319"/>
          </a:xfrm>
          <a:prstGeom prst="rect">
            <a:avLst/>
          </a:prstGeom>
        </p:spPr>
        <p:txBody>
          <a:bodyPr/>
          <a:lstStyle>
            <a:lvl1pPr defTabSz="646297">
              <a:defRPr sz="4185"/>
            </a:lvl1pPr>
          </a:lstStyle>
          <a:p>
            <a:r>
              <a:t>Программа «Hello, World!» на языке Си.</a:t>
            </a:r>
          </a:p>
        </p:txBody>
      </p:sp>
      <p:sp>
        <p:nvSpPr>
          <p:cNvPr id="95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96" name="Прямоугольник 4"/>
          <p:cNvSpPr txBox="1"/>
          <p:nvPr/>
        </p:nvSpPr>
        <p:spPr>
          <a:xfrm>
            <a:off x="3987944" y="6270817"/>
            <a:ext cx="4747080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t>08.09.2020</a:t>
            </a:r>
          </a:p>
          <a:p>
            <a:pPr algn="ctr">
              <a:defRPr sz="1600"/>
            </a:pPr>
            <a:r>
              <a:t>Петрозаводский Государственный Университет</a:t>
            </a:r>
          </a:p>
        </p:txBody>
      </p:sp>
      <p:sp>
        <p:nvSpPr>
          <p:cNvPr id="97" name="Заголовок 1"/>
          <p:cNvSpPr txBox="1"/>
          <p:nvPr/>
        </p:nvSpPr>
        <p:spPr>
          <a:xfrm>
            <a:off x="886778" y="523968"/>
            <a:ext cx="10678729" cy="133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E5333-299F-4613-A0CD-6290126E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Ret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1C2D01-E1AB-411A-88DF-20A8033D0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return	- </a:t>
            </a:r>
            <a:r>
              <a:rPr lang="ru-RU" dirty="0"/>
              <a:t>идентификатор </a:t>
            </a:r>
            <a:r>
              <a:rPr lang="en-US" b="1" dirty="0"/>
              <a:t>id;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0		- </a:t>
            </a:r>
            <a:r>
              <a:rPr lang="ru-RU" dirty="0"/>
              <a:t>числовая константа </a:t>
            </a:r>
            <a:r>
              <a:rPr lang="en-US" b="1" dirty="0"/>
              <a:t>number;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;		- </a:t>
            </a:r>
            <a:r>
              <a:rPr lang="ru-RU" dirty="0"/>
              <a:t>конец инструкции </a:t>
            </a:r>
            <a:r>
              <a:rPr lang="en-US" b="1" dirty="0" err="1"/>
              <a:t>ei</a:t>
            </a:r>
            <a:r>
              <a:rPr lang="en-US" b="1" dirty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en-US" b="1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вызова оператора </a:t>
            </a:r>
            <a:r>
              <a:rPr lang="en-US" dirty="0"/>
              <a:t>return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Ret</a:t>
            </a:r>
            <a:r>
              <a:rPr lang="ru-RU" dirty="0"/>
              <a:t>».</a:t>
            </a:r>
          </a:p>
          <a:p>
            <a:pPr marL="514350" indent="-514350">
              <a:buFont typeface="+mj-lt"/>
              <a:buAutoNum type="arabicParenR"/>
            </a:pP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614DDB-0972-42C5-BB95-0A167BA0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56" y="1825625"/>
            <a:ext cx="1036750" cy="4969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4D6E13-C371-488A-868F-CA914E482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55" y="2354950"/>
            <a:ext cx="375285" cy="4969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860EF6-E6BE-4BC3-9247-2F713ADCA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39" y="2848902"/>
            <a:ext cx="324485" cy="44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269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6C3CE-0B97-49F1-9D2A-1484D2EB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430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Синтаксические правила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479461-4BED-486D-AA7E-9CA92F05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83226"/>
            <a:ext cx="10515600" cy="1170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Для выделения общих синтаксических правил перейдем от структурных единиц языка – лексем к абстрактным символам – токенам: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0BDE06-B62F-450E-876C-6700CB9AF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66" y="2057400"/>
            <a:ext cx="84296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170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E8BCD-9525-41C6-98F3-5C18FCD4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99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Общее дерево разбора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9D7CEC-BA49-4B7E-BCE8-97560BD1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570"/>
            <a:ext cx="12192000" cy="56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285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F90DF-83BB-43AB-8148-6E4CDBB5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Общие синтаксические правила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F1D8A4-DF6B-44D5-B0C4-72C9FBF3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5889"/>
            <a:ext cx="10515600" cy="4791074"/>
          </a:xfrm>
        </p:spPr>
        <p:txBody>
          <a:bodyPr/>
          <a:lstStyle/>
          <a:p>
            <a:r>
              <a:rPr lang="ru-RU" dirty="0"/>
              <a:t>в начале модуля объявляются директивы, а ниже идет основной код</a:t>
            </a:r>
            <a:endParaRPr lang="en-US" dirty="0"/>
          </a:p>
          <a:p>
            <a:r>
              <a:rPr lang="ru-RU" dirty="0"/>
              <a:t>функции, переменные имеют в своем объявлении как минимум </a:t>
            </a:r>
            <a:r>
              <a:rPr lang="en-US" b="1" dirty="0"/>
              <a:t>type, id</a:t>
            </a:r>
            <a:r>
              <a:rPr lang="ru-RU" b="1" dirty="0"/>
              <a:t>. </a:t>
            </a:r>
            <a:r>
              <a:rPr lang="ru-RU" dirty="0"/>
              <a:t>Правило объявления функции:</a:t>
            </a:r>
            <a:r>
              <a:rPr lang="en-US" dirty="0"/>
              <a:t> </a:t>
            </a:r>
            <a:r>
              <a:rPr lang="en-US" b="1" dirty="0"/>
              <a:t>type id(params); </a:t>
            </a:r>
            <a:endParaRPr lang="ru-RU" b="1" dirty="0"/>
          </a:p>
          <a:p>
            <a:r>
              <a:rPr lang="ru-RU" dirty="0"/>
              <a:t>после каждой инструкции в теле функции ставится символ </a:t>
            </a:r>
            <a:r>
              <a:rPr lang="en-US" b="1" dirty="0" err="1"/>
              <a:t>ei</a:t>
            </a:r>
            <a:endParaRPr lang="ru-RU" b="1" dirty="0"/>
          </a:p>
          <a:p>
            <a:r>
              <a:rPr lang="ru-RU" dirty="0"/>
              <a:t>вызывать функцию можно только в теле другой функции. Правило вызова функции: </a:t>
            </a:r>
            <a:r>
              <a:rPr lang="en-US" b="1" dirty="0"/>
              <a:t>id(params);</a:t>
            </a:r>
            <a:endParaRPr lang="ru-RU" b="1" dirty="0"/>
          </a:p>
          <a:p>
            <a:endParaRPr lang="en-US" dirty="0"/>
          </a:p>
          <a:p>
            <a:endParaRPr lang="en-US" b="1" dirty="0"/>
          </a:p>
          <a:p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461557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F133A-AACB-4A18-AA30-7DF50A3F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по задаче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B07168-F8A9-4FE2-979E-D541D2E66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Построив синтаксическое дерево, транслятору становится доступна возможность определения синтаксических ошибок в коде программы, опираясь на общие правила: синтаксис объявления функций и директив, объявления переменной, вызов операции возврата и др.</a:t>
            </a:r>
          </a:p>
        </p:txBody>
      </p:sp>
    </p:spTree>
    <p:extLst>
      <p:ext uri="{BB962C8B-B14F-4D97-AF65-F5344CB8AC3E}">
        <p14:creationId xmlns:p14="http://schemas.microsoft.com/office/powerpoint/2010/main" val="10292401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/>
              <a:t>Практическая задача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9512B870-A269-4366-8BCC-CA6B32883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Определить основные принципы, по которым транслятор осуществляет синтаксический анализ кода программы.</a:t>
            </a:r>
          </a:p>
          <a:p>
            <a:pPr marL="0" indent="0">
              <a:buNone/>
            </a:pPr>
            <a:r>
              <a:rPr lang="ru-RU" dirty="0"/>
              <a:t>Обычно код программы имеет древовидную структуру. Один из этапов синтаксического анализа – построение синтаксического дерева разбора (</a:t>
            </a:r>
            <a:r>
              <a:rPr lang="en-US" dirty="0"/>
              <a:t>Parse tree)</a:t>
            </a:r>
            <a:r>
              <a:rPr lang="ru-RU" dirty="0"/>
              <a:t>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1"/>
          <p:cNvSpPr txBox="1">
            <a:spLocks noGrp="1"/>
          </p:cNvSpPr>
          <p:nvPr>
            <p:ph type="title"/>
          </p:nvPr>
        </p:nvSpPr>
        <p:spPr>
          <a:xfrm>
            <a:off x="432261" y="199292"/>
            <a:ext cx="10921539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Код программы</a:t>
            </a:r>
          </a:p>
        </p:txBody>
      </p:sp>
      <p:pic>
        <p:nvPicPr>
          <p:cNvPr id="100" name="Рисунок 6" descr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552"/>
            <a:ext cx="12192000" cy="2973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92485-2735-44BD-BFE8-593CA0DF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6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Подготовка к построению дерева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74EBBD-5922-481E-92B3-B0245C6F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4504"/>
            <a:ext cx="10515600" cy="11798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Перед построением синтаксического дерева представим код программы в виде последовательности лексем, игнорируя пробельные символы и комментарии: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1F299D-071E-4DB4-988B-18D422A6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4374"/>
            <a:ext cx="12192000" cy="17118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62116-8F09-4776-AE7E-C2B07F6717BC}"/>
              </a:ext>
            </a:extLst>
          </p:cNvPr>
          <p:cNvSpPr txBox="1"/>
          <p:nvPr/>
        </p:nvSpPr>
        <p:spPr>
          <a:xfrm>
            <a:off x="838200" y="4483510"/>
            <a:ext cx="9790471" cy="2246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800" dirty="0"/>
              <a:t>Каждая лексема – вершина дерева. Для некоторой подпоследовательности лексем можно выделить вершину-родителя на основании какого-то правила. Например: последовательность: </a:t>
            </a:r>
            <a:r>
              <a:rPr lang="en-US" sz="2800" dirty="0"/>
              <a:t>[#][include][&lt;][…][&gt;]</a:t>
            </a:r>
            <a:r>
              <a:rPr lang="ru-RU" sz="2800" dirty="0"/>
              <a:t> будет иметь родителя «</a:t>
            </a:r>
            <a:r>
              <a:rPr lang="en-US" sz="2800" dirty="0"/>
              <a:t>Directive</a:t>
            </a:r>
            <a:r>
              <a:rPr lang="ru-RU" sz="2800" dirty="0"/>
              <a:t>» - </a:t>
            </a:r>
            <a:r>
              <a:rPr lang="ru-RU" sz="2800"/>
              <a:t>объявление директивы</a:t>
            </a:r>
            <a:r>
              <a:rPr lang="en-US" sz="2800"/>
              <a:t>.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9405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FAA3B-FB1D-4559-9528-2CF32DE1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14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Синтаксическое дерево разбора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99ECCE-12E2-4F79-932A-57B0B20B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675"/>
            <a:ext cx="12192000" cy="51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410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14739-5381-46B3-BB1D-0EB4803A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8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построенного дерева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DF817F-981D-4D91-9BCD-83D4C73A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439" y="1612490"/>
            <a:ext cx="10793361" cy="5245509"/>
          </a:xfrm>
        </p:spPr>
        <p:txBody>
          <a:bodyPr>
            <a:normAutofit/>
          </a:bodyPr>
          <a:lstStyle/>
          <a:p>
            <a:r>
              <a:rPr lang="ru-RU" dirty="0"/>
              <a:t>В общем случае родительская вершина есть операция или отношение. Дочерние вершины – операнды. </a:t>
            </a:r>
          </a:p>
          <a:p>
            <a:r>
              <a:rPr lang="ru-RU" dirty="0"/>
              <a:t>Последовательность выполнения программы зависит от порядка дочерних вершин – левый ребенок обрабатывается раньше. </a:t>
            </a:r>
          </a:p>
          <a:p>
            <a:r>
              <a:rPr lang="ru-RU" dirty="0"/>
              <a:t>При неверном порядке дочерних вершин родитель не будет построен.</a:t>
            </a:r>
          </a:p>
          <a:p>
            <a:r>
              <a:rPr lang="ru-RU" dirty="0"/>
              <a:t>Корень дерева «</a:t>
            </a:r>
            <a:r>
              <a:rPr lang="en-US" dirty="0"/>
              <a:t>Module</a:t>
            </a:r>
            <a:r>
              <a:rPr lang="ru-RU" dirty="0"/>
              <a:t>» добавляется по умолчанию для любого файла с кодом. Дочерними узлами могут быть только директивы «</a:t>
            </a:r>
            <a:r>
              <a:rPr lang="en-US" dirty="0"/>
              <a:t>Directive</a:t>
            </a:r>
            <a:r>
              <a:rPr lang="ru-RU" dirty="0"/>
              <a:t>», объявления переменных или функций «</a:t>
            </a:r>
            <a:r>
              <a:rPr lang="en-US" dirty="0"/>
              <a:t>Declare </a:t>
            </a:r>
            <a:r>
              <a:rPr lang="en-US" dirty="0" err="1"/>
              <a:t>func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И, наоборот, вершины «</a:t>
            </a:r>
            <a:r>
              <a:rPr lang="en-US" dirty="0"/>
              <a:t>Directive</a:t>
            </a:r>
            <a:r>
              <a:rPr lang="ru-RU" dirty="0"/>
              <a:t>», «</a:t>
            </a:r>
            <a:r>
              <a:rPr lang="en-US" dirty="0"/>
              <a:t>Declare </a:t>
            </a:r>
            <a:r>
              <a:rPr lang="en-US" dirty="0" err="1"/>
              <a:t>func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могут быть детьми только для вершины «</a:t>
            </a:r>
            <a:r>
              <a:rPr lang="en-US" dirty="0"/>
              <a:t>Module</a:t>
            </a:r>
            <a:r>
              <a:rPr lang="ru-RU" dirty="0"/>
              <a:t>»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42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E637C-D7D6-4FF8-9171-7FE01318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Directive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A5DD9F-00BD-45B1-9FB3-CFB4E1F8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5551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#</a:t>
            </a:r>
            <a:r>
              <a:rPr lang="ru-RU" dirty="0"/>
              <a:t> </a:t>
            </a:r>
            <a:r>
              <a:rPr lang="en-US" dirty="0"/>
              <a:t>		– </a:t>
            </a:r>
            <a:r>
              <a:rPr lang="ru-RU" dirty="0"/>
              <a:t>дает понять, что дальше определяется директива </a:t>
            </a:r>
            <a:r>
              <a:rPr lang="en-US" b="1" dirty="0" err="1"/>
              <a:t>sd</a:t>
            </a:r>
            <a:r>
              <a:rPr lang="en-US" dirty="0"/>
              <a:t>;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include 	– </a:t>
            </a:r>
            <a:r>
              <a:rPr lang="ru-RU" dirty="0"/>
              <a:t>идентификатор </a:t>
            </a:r>
            <a:r>
              <a:rPr lang="en-US" b="1" dirty="0"/>
              <a:t>id</a:t>
            </a:r>
            <a:r>
              <a:rPr lang="en-US" dirty="0"/>
              <a:t>;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&lt; 		– </a:t>
            </a:r>
            <a:r>
              <a:rPr lang="ru-RU" dirty="0"/>
              <a:t>начало ввода названия файла </a:t>
            </a:r>
            <a:r>
              <a:rPr lang="en-US" b="1" dirty="0" err="1"/>
              <a:t>st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stdio.h</a:t>
            </a:r>
            <a:r>
              <a:rPr lang="en-US" dirty="0"/>
              <a:t> 	– </a:t>
            </a:r>
            <a:r>
              <a:rPr lang="ru-RU" dirty="0"/>
              <a:t>название файла</a:t>
            </a:r>
            <a:r>
              <a:rPr lang="en-US" dirty="0"/>
              <a:t> </a:t>
            </a:r>
            <a:r>
              <a:rPr lang="en-US" b="1" dirty="0"/>
              <a:t>t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&gt; 		– </a:t>
            </a:r>
            <a:r>
              <a:rPr lang="ru-RU" dirty="0"/>
              <a:t>конец ввода названия файла </a:t>
            </a:r>
            <a:r>
              <a:rPr lang="en-US" b="1" dirty="0"/>
              <a:t>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объявления директивы </a:t>
            </a:r>
            <a:r>
              <a:rPr lang="en-US" dirty="0"/>
              <a:t>include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Directive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D61D22-8844-4041-A1BC-64056A1C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95" y="1835721"/>
            <a:ext cx="558957" cy="4584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B6C7AC-7435-4F72-AEAF-A3C86FEBC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95" y="2361661"/>
            <a:ext cx="1180749" cy="461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F65BEB-E7E5-426D-9387-D8D31CBCE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995" y="2890875"/>
            <a:ext cx="485805" cy="45341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8F19705-0019-4D12-87C9-645640C62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995" y="3409901"/>
            <a:ext cx="1095405" cy="41613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DA1A8ED-3E4A-434D-ABC0-32C44C04E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571" y="3891642"/>
            <a:ext cx="485805" cy="44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709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92061-032E-4E94-84CE-70AB8DFF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19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Declare </a:t>
            </a:r>
            <a:r>
              <a:rPr lang="en-US" dirty="0" err="1"/>
              <a:t>func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EA33A6-E9A2-4006-8E0B-432EC9F2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2664"/>
            <a:ext cx="10515600" cy="58553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 	– </a:t>
            </a:r>
            <a:r>
              <a:rPr lang="ru-RU" dirty="0"/>
              <a:t>тип возвращаемого значения </a:t>
            </a:r>
            <a:r>
              <a:rPr lang="en-US" b="1" dirty="0"/>
              <a:t>type</a:t>
            </a:r>
            <a:r>
              <a:rPr lang="en-US" dirty="0"/>
              <a:t>;</a:t>
            </a:r>
            <a:endParaRPr lang="en-US" b="1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main 	– </a:t>
            </a:r>
            <a:r>
              <a:rPr lang="ru-RU" dirty="0"/>
              <a:t>идентификатор </a:t>
            </a:r>
            <a:r>
              <a:rPr lang="en-US" b="1" dirty="0"/>
              <a:t>id;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(		– </a:t>
            </a:r>
            <a:r>
              <a:rPr lang="ru-RU" dirty="0"/>
              <a:t>начало ввода параметров функции</a:t>
            </a:r>
            <a:r>
              <a:rPr lang="en-US" dirty="0"/>
              <a:t> </a:t>
            </a:r>
            <a:r>
              <a:rPr lang="en-US" b="1" dirty="0" err="1"/>
              <a:t>sp</a:t>
            </a:r>
            <a:r>
              <a:rPr lang="en-US" b="1" dirty="0"/>
              <a:t>;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void 	</a:t>
            </a:r>
            <a:r>
              <a:rPr lang="ru-RU" dirty="0"/>
              <a:t>– тип параметра </a:t>
            </a:r>
            <a:r>
              <a:rPr lang="en-US" b="1" dirty="0"/>
              <a:t>type;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) 		– </a:t>
            </a:r>
            <a:r>
              <a:rPr lang="ru-RU" dirty="0"/>
              <a:t>конец ввода параметров функции </a:t>
            </a:r>
            <a:r>
              <a:rPr lang="en-US" b="1" dirty="0"/>
              <a:t>ep;</a:t>
            </a:r>
            <a:endParaRPr lang="ru-RU" b="1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{		– </a:t>
            </a:r>
            <a:r>
              <a:rPr lang="ru-RU" dirty="0"/>
              <a:t>начало ввода</a:t>
            </a:r>
            <a:r>
              <a:rPr lang="en-US" dirty="0"/>
              <a:t> </a:t>
            </a:r>
            <a:r>
              <a:rPr lang="ru-RU" dirty="0"/>
              <a:t>инструкций в теле функции </a:t>
            </a:r>
            <a:r>
              <a:rPr lang="en-US" b="1" dirty="0"/>
              <a:t>sb;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Body 	–</a:t>
            </a:r>
            <a:r>
              <a:rPr lang="ru-RU" dirty="0"/>
              <a:t> другая послед-</a:t>
            </a:r>
            <a:r>
              <a:rPr lang="ru-RU" dirty="0" err="1"/>
              <a:t>ть</a:t>
            </a:r>
            <a:r>
              <a:rPr lang="ru-RU" dirty="0"/>
              <a:t> лексем</a:t>
            </a:r>
            <a:r>
              <a:rPr lang="en-US" dirty="0"/>
              <a:t> (</a:t>
            </a:r>
            <a:r>
              <a:rPr lang="ru-RU" dirty="0"/>
              <a:t>может быть пустой);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} 		– </a:t>
            </a:r>
            <a:r>
              <a:rPr lang="ru-RU" dirty="0"/>
              <a:t>конец ввода инструкций в теле функции </a:t>
            </a:r>
            <a:r>
              <a:rPr lang="en-US" b="1" dirty="0"/>
              <a:t>eb.</a:t>
            </a:r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определения функции</a:t>
            </a:r>
            <a:r>
              <a:rPr lang="en-US" dirty="0"/>
              <a:t> main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Declare </a:t>
            </a:r>
            <a:r>
              <a:rPr lang="en-US" dirty="0" err="1"/>
              <a:t>func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Вершина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/>
              <a:t>Body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будет родителем для инструкций в теле функции.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CC4C7F-D31A-4927-BDB1-3603757F6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0" y="1002664"/>
            <a:ext cx="601980" cy="4514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B829EE-52AB-4B7C-BE39-9918E0E9E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" y="1525269"/>
            <a:ext cx="988060" cy="4661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2740AB-9A21-4E8F-AC2C-AD8F6A918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260" y="2043853"/>
            <a:ext cx="317500" cy="5110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D1AE0B-CA4E-427B-9342-24DF78A4E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260" y="2581939"/>
            <a:ext cx="774700" cy="48418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52A6BC0-FC65-4149-A786-7BB325D43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086" y="3063510"/>
            <a:ext cx="317500" cy="5110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FDB87F3-EE25-42AB-978D-107B00288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565" y="3603336"/>
            <a:ext cx="336201" cy="45284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BFE0A85-C1B2-4256-A40F-687B9B68B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565" y="4593387"/>
            <a:ext cx="366680" cy="5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539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63D48-F56C-4D9F-985E-5FECD1C6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Call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94F4E0-1E98-4C6B-8A5D-64FB280C2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printf</a:t>
            </a:r>
            <a:r>
              <a:rPr lang="en-US" dirty="0"/>
              <a:t> 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идентификатор </a:t>
            </a:r>
            <a:r>
              <a:rPr lang="en-US" b="1" dirty="0"/>
              <a:t>id;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(	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начало ввода параметров функции </a:t>
            </a:r>
            <a:r>
              <a:rPr lang="en-US" b="1" dirty="0" err="1"/>
              <a:t>sp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“Hello, world!\n” </a:t>
            </a:r>
            <a:r>
              <a:rPr lang="ru-RU" dirty="0"/>
              <a:t>	</a:t>
            </a:r>
            <a:r>
              <a:rPr lang="en-US" dirty="0"/>
              <a:t>– </a:t>
            </a:r>
            <a:r>
              <a:rPr lang="ru-RU" dirty="0"/>
              <a:t>литерал, параметр функции;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)				</a:t>
            </a:r>
            <a:r>
              <a:rPr lang="en-US" dirty="0"/>
              <a:t>–</a:t>
            </a:r>
            <a:r>
              <a:rPr lang="ru-RU" dirty="0"/>
              <a:t> конец ввода параметров функции </a:t>
            </a:r>
            <a:r>
              <a:rPr lang="en-US" b="1" dirty="0"/>
              <a:t>ep;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;	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конец инструкции </a:t>
            </a:r>
            <a:r>
              <a:rPr lang="en-US" b="1" dirty="0" err="1"/>
              <a:t>ei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вызова функции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Call</a:t>
            </a:r>
            <a:r>
              <a:rPr lang="ru-RU" dirty="0"/>
              <a:t>».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1D4EC-B0BC-43F9-BDC2-5B39696A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95" y="1825625"/>
            <a:ext cx="929005" cy="4899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3B2DB6-25BC-4422-8B60-3E2CE40D6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95" y="2335900"/>
            <a:ext cx="299085" cy="5136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BC0470-7D48-44AF-AE1F-B7086ED2B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995" y="2849546"/>
            <a:ext cx="2605405" cy="5120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4050A4-511A-4ED0-868B-F6CC1C7CF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995" y="3383512"/>
            <a:ext cx="299085" cy="4860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06FC897-5360-491F-99F6-C9EA3D28A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995" y="3891484"/>
            <a:ext cx="299085" cy="4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04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687</Words>
  <Application>Microsoft Office PowerPoint</Application>
  <PresentationFormat>Широкоэкранный</PresentationFormat>
  <Paragraphs>70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Тема Office</vt:lpstr>
      <vt:lpstr>Программа «Hello, World!» на языке Си.</vt:lpstr>
      <vt:lpstr>Практическая задача</vt:lpstr>
      <vt:lpstr>Код программы</vt:lpstr>
      <vt:lpstr>Подготовка к построению дерева</vt:lpstr>
      <vt:lpstr>Синтаксическое дерево разбора</vt:lpstr>
      <vt:lpstr>Описание построенного дерева</vt:lpstr>
      <vt:lpstr>Вершина «Directive»</vt:lpstr>
      <vt:lpstr>Вершина «Declare func»</vt:lpstr>
      <vt:lpstr>Вершина «Call»</vt:lpstr>
      <vt:lpstr>Вершина «Ret»</vt:lpstr>
      <vt:lpstr>Синтаксические правила</vt:lpstr>
      <vt:lpstr>Общее дерево разбора</vt:lpstr>
      <vt:lpstr>Общие синтаксические правила</vt:lpstr>
      <vt:lpstr>Вывод по задаче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«Hello, World!» на языке Си.</dc:title>
  <cp:lastModifiedBy>Zheka Dikov</cp:lastModifiedBy>
  <cp:revision>55</cp:revision>
  <dcterms:modified xsi:type="dcterms:W3CDTF">2020-09-22T07:25:21Z</dcterms:modified>
</cp:coreProperties>
</file>