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78" r:id="rId9"/>
    <p:sldId id="276" r:id="rId10"/>
    <p:sldId id="266" r:id="rId11"/>
    <p:sldId id="267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1174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4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rPr dirty="0" err="1"/>
              <a:t>Решение</a:t>
            </a:r>
            <a:r>
              <a:rPr dirty="0"/>
              <a:t> </a:t>
            </a:r>
            <a:r>
              <a:rPr dirty="0" err="1"/>
              <a:t>задач</a:t>
            </a:r>
            <a:r>
              <a:rPr lang="ru-RU" dirty="0"/>
              <a:t>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построение</a:t>
            </a:r>
            <a:r>
              <a:rPr dirty="0"/>
              <a:t> </a:t>
            </a:r>
            <a:r>
              <a:rPr lang="ru-RU" dirty="0"/>
              <a:t>РВ и КА</a:t>
            </a:r>
            <a:endParaRPr dirty="0"/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39430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lang="ru-RU" dirty="0"/>
              <a:t>1</a:t>
            </a:r>
            <a:r>
              <a:rPr lang="en-US" dirty="0"/>
              <a:t>7</a:t>
            </a:r>
            <a:r>
              <a:rPr dirty="0"/>
              <a:t>.11.2020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E99C7-52DA-46A5-B942-CF46879BC512}"/>
              </a:ext>
            </a:extLst>
          </p:cNvPr>
          <p:cNvSpPr txBox="1"/>
          <p:nvPr/>
        </p:nvSpPr>
        <p:spPr>
          <a:xfrm>
            <a:off x="4661132" y="3350761"/>
            <a:ext cx="31300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(задание 7</a:t>
            </a:r>
            <a:r>
              <a:rPr lang="en-US" dirty="0"/>
              <a:t>.2(f), </a:t>
            </a:r>
            <a:r>
              <a:rPr lang="ru-RU" dirty="0"/>
              <a:t>задание </a:t>
            </a:r>
            <a:r>
              <a:rPr lang="en-US" dirty="0"/>
              <a:t>7.4(d))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54"/>
            <a:ext cx="10515600" cy="850833"/>
          </a:xfrm>
        </p:spPr>
        <p:txBody>
          <a:bodyPr/>
          <a:lstStyle/>
          <a:p>
            <a:r>
              <a:rPr lang="ru-RU" dirty="0"/>
              <a:t>Задание 7.</a:t>
            </a:r>
            <a:r>
              <a:rPr lang="en-US" dirty="0"/>
              <a:t>4</a:t>
            </a:r>
            <a:r>
              <a:rPr lang="ru-RU" dirty="0"/>
              <a:t>(</a:t>
            </a:r>
            <a:r>
              <a:rPr lang="en-US" dirty="0"/>
              <a:t>d)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11FD42-F5CD-427F-AEA5-7B0FB45E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3719"/>
            <a:ext cx="10515600" cy="515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d) </a:t>
            </a:r>
            <a:r>
              <a:rPr lang="ru-RU" dirty="0"/>
              <a:t>Построить эквивалентный ДКА по заданному НКА: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063FD1-B3CF-49C7-B143-F9DFAFE4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4" y="1624299"/>
            <a:ext cx="4501982" cy="3273462"/>
          </a:xfrm>
          <a:prstGeom prst="rect">
            <a:avLst/>
          </a:prstGeom>
        </p:spPr>
      </p:pic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53761"/>
              </p:ext>
            </p:extLst>
          </p:nvPr>
        </p:nvGraphicFramePr>
        <p:xfrm>
          <a:off x="7731143" y="1624299"/>
          <a:ext cx="3457641" cy="4095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D8F622-DD14-4D75-9CAE-785B245B2458}"/>
              </a:ext>
            </a:extLst>
          </p:cNvPr>
          <p:cNvSpPr txBox="1"/>
          <p:nvPr/>
        </p:nvSpPr>
        <p:spPr>
          <a:xfrm>
            <a:off x="758758" y="5092735"/>
            <a:ext cx="6896910" cy="144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Проявление недетерминированности: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Заметим, что переход из состояния 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 </a:t>
            </a:r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 символу 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‘a’ </a:t>
            </a:r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не определен однозначно, т.е. можно перейти или в состояние 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A, </a:t>
            </a:r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или в 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B. </a:t>
            </a: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7344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F637-849B-46BE-A624-FF39D642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9"/>
            <a:ext cx="10515600" cy="915035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4773C-713A-4720-A34D-C30726A5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8922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M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, Q, A, F, </a:t>
            </a: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} – </a:t>
            </a:r>
            <a:r>
              <a:rPr lang="ru-RU" dirty="0">
                <a:solidFill>
                  <a:schemeClr val="tx1"/>
                </a:solidFill>
              </a:rPr>
              <a:t>входной НКА.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ходе работы алгоритм строит ДКА: </a:t>
            </a:r>
            <a:r>
              <a:rPr lang="en-US" dirty="0">
                <a:solidFill>
                  <a:schemeClr val="tx1"/>
                </a:solidFill>
              </a:rPr>
              <a:t>M’ = {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, Q’, A, F’, </a:t>
            </a: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i="0" dirty="0">
                <a:solidFill>
                  <a:schemeClr val="tx1"/>
                </a:solidFill>
                <a:effectLst/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ru-RU" dirty="0">
                <a:solidFill>
                  <a:schemeClr val="tx1"/>
                </a:solidFill>
              </a:rPr>
              <a:t>, на основе таблицы переходов НКА.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F6A00-C3D0-4871-AB8D-C36FBAF9687E}"/>
              </a:ext>
            </a:extLst>
          </p:cNvPr>
          <p:cNvSpPr txBox="1"/>
          <p:nvPr/>
        </p:nvSpPr>
        <p:spPr>
          <a:xfrm>
            <a:off x="933856" y="6211673"/>
            <a:ext cx="10419944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dirty="0"/>
              <a:t>Алгоритм представлен на сайте: </a:t>
            </a:r>
            <a:r>
              <a:rPr lang="en-US" dirty="0"/>
              <a:t>https://www.geeksforgeeks.org/conversion-from-nfa-to-dfa/</a:t>
            </a:r>
            <a:endParaRPr lang="ru-RU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8651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4DD03-1DC7-48AB-8AC5-62335B34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r>
              <a:rPr lang="ru-RU" dirty="0"/>
              <a:t>Алгоритм конструкции подмножеств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2D72A0-A0CE-48DE-A697-320497A9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7527"/>
            <a:ext cx="10515600" cy="58604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Q’ = {A}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каждого добавленного состояния </a:t>
            </a:r>
            <a:r>
              <a:rPr lang="en-US" dirty="0"/>
              <a:t>q </a:t>
            </a:r>
            <a:r>
              <a:rPr lang="en-US" dirty="0">
                <a:solidFill>
                  <a:schemeClr val="tx1"/>
                </a:solidFill>
              </a:rPr>
              <a:t>∈</a:t>
            </a:r>
            <a:r>
              <a:rPr lang="ru-RU" dirty="0"/>
              <a:t> </a:t>
            </a:r>
            <a:r>
              <a:rPr lang="en-US" dirty="0"/>
              <a:t>Q’</a:t>
            </a:r>
            <a:r>
              <a:rPr lang="ru-RU" dirty="0"/>
              <a:t>:</a:t>
            </a:r>
          </a:p>
          <a:p>
            <a:pPr marL="1009650" lvl="1" indent="-514350">
              <a:buFont typeface="+mj-lt"/>
              <a:buAutoNum type="arabicPeriod"/>
            </a:pPr>
            <a:r>
              <a:rPr lang="ru-RU" dirty="0"/>
              <a:t>Для каждого символа </a:t>
            </a:r>
            <a:r>
              <a:rPr lang="en-US" dirty="0"/>
              <a:t>s </a:t>
            </a:r>
            <a:r>
              <a:rPr lang="en-US" dirty="0">
                <a:solidFill>
                  <a:schemeClr val="tx1"/>
                </a:solidFill>
              </a:rPr>
              <a:t>∈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:</a:t>
            </a:r>
          </a:p>
          <a:p>
            <a:pPr marL="1520188" lvl="2" indent="-51435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en-US" dirty="0"/>
              <a:t>q – </a:t>
            </a:r>
            <a:r>
              <a:rPr lang="ru-RU" dirty="0"/>
              <a:t>одно состояние:</a:t>
            </a:r>
            <a:endParaRPr lang="en-US" dirty="0"/>
          </a:p>
          <a:p>
            <a:pPr marL="2012950" lvl="3" indent="-514350">
              <a:buFont typeface="+mj-lt"/>
              <a:buAutoNum type="arabicPeriod"/>
            </a:pPr>
            <a:r>
              <a:rPr lang="ru-RU" dirty="0"/>
              <a:t>Создаем состояние </a:t>
            </a:r>
            <a:r>
              <a:rPr lang="en-US" dirty="0"/>
              <a:t>q’ = </a:t>
            </a: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i="0" dirty="0">
                <a:solidFill>
                  <a:schemeClr val="tx1"/>
                </a:solidFill>
                <a:effectLst/>
              </a:rPr>
              <a:t>(q, s)</a:t>
            </a:r>
          </a:p>
          <a:p>
            <a:pPr marL="959487" lvl="3" indent="0" defTabSz="981075">
              <a:buNone/>
            </a:pPr>
            <a:r>
              <a:rPr lang="en-US" dirty="0">
                <a:solidFill>
                  <a:schemeClr val="tx1"/>
                </a:solidFill>
              </a:rPr>
              <a:t>2.   </a:t>
            </a:r>
            <a:r>
              <a:rPr lang="ru-RU" dirty="0">
                <a:solidFill>
                  <a:schemeClr val="tx1"/>
                </a:solidFill>
              </a:rPr>
              <a:t>Если </a:t>
            </a:r>
            <a:r>
              <a:rPr lang="en-US" dirty="0">
                <a:solidFill>
                  <a:schemeClr val="tx1"/>
                </a:solidFill>
              </a:rPr>
              <a:t>q – </a:t>
            </a:r>
            <a:r>
              <a:rPr lang="ru-RU" dirty="0">
                <a:solidFill>
                  <a:schemeClr val="tx1"/>
                </a:solidFill>
              </a:rPr>
              <a:t>объединение состояний:</a:t>
            </a:r>
          </a:p>
          <a:p>
            <a:pPr marL="1931037" lvl="4" indent="-514350" defTabSz="981075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состояние </a:t>
            </a:r>
            <a:r>
              <a:rPr lang="en-US" dirty="0">
                <a:solidFill>
                  <a:schemeClr val="tx1"/>
                </a:solidFill>
              </a:rPr>
              <a:t>q’ = { </a:t>
            </a: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i="0" dirty="0">
                <a:solidFill>
                  <a:schemeClr val="tx1"/>
                </a:solidFill>
                <a:effectLst/>
              </a:rPr>
              <a:t>(q</a:t>
            </a:r>
            <a:r>
              <a:rPr lang="en-US" dirty="0">
                <a:solidFill>
                  <a:schemeClr val="tx1"/>
                </a:solidFill>
              </a:rPr>
              <a:t>’’</a:t>
            </a:r>
            <a:r>
              <a:rPr lang="en-US" i="0" dirty="0">
                <a:solidFill>
                  <a:schemeClr val="tx1"/>
                </a:solidFill>
                <a:effectLst/>
              </a:rPr>
              <a:t>, s) | q’’ </a:t>
            </a:r>
            <a:r>
              <a:rPr lang="en-US" dirty="0">
                <a:solidFill>
                  <a:schemeClr val="tx1"/>
                </a:solidFill>
              </a:rPr>
              <a:t>∈ q }</a:t>
            </a:r>
          </a:p>
          <a:p>
            <a:pPr marL="959487" lvl="3" indent="0" defTabSz="981075">
              <a:buNone/>
            </a:pPr>
            <a:r>
              <a:rPr lang="en-US" dirty="0">
                <a:solidFill>
                  <a:schemeClr val="tx1"/>
                </a:solidFill>
              </a:rPr>
              <a:t>3.   </a:t>
            </a:r>
            <a:r>
              <a:rPr lang="ru-RU" dirty="0">
                <a:solidFill>
                  <a:schemeClr val="tx1"/>
                </a:solidFill>
              </a:rPr>
              <a:t>Добавляем </a:t>
            </a:r>
            <a:r>
              <a:rPr lang="en-US" dirty="0">
                <a:solidFill>
                  <a:schemeClr val="tx1"/>
                </a:solidFill>
              </a:rPr>
              <a:t>q’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Q’</a:t>
            </a:r>
          </a:p>
          <a:p>
            <a:pPr marL="0" lvl="2" indent="0">
              <a:buNone/>
            </a:pPr>
            <a:r>
              <a:rPr lang="en-US" dirty="0">
                <a:solidFill>
                  <a:schemeClr val="tx1"/>
                </a:solidFill>
              </a:rPr>
              <a:t>3.   </a:t>
            </a:r>
            <a:r>
              <a:rPr lang="ru-RU" dirty="0">
                <a:solidFill>
                  <a:schemeClr val="tx1"/>
                </a:solidFill>
              </a:rPr>
              <a:t>Для всех состояний </a:t>
            </a:r>
            <a:r>
              <a:rPr lang="en-US" dirty="0">
                <a:solidFill>
                  <a:schemeClr val="tx1"/>
                </a:solidFill>
              </a:rPr>
              <a:t>q’ ∈ Q’</a:t>
            </a:r>
            <a:r>
              <a:rPr lang="ru-RU" dirty="0">
                <a:solidFill>
                  <a:schemeClr val="tx1"/>
                </a:solidFill>
              </a:rPr>
              <a:t> отмечаем </a:t>
            </a:r>
            <a:r>
              <a:rPr lang="en-US" dirty="0">
                <a:solidFill>
                  <a:schemeClr val="tx1"/>
                </a:solidFill>
              </a:rPr>
              <a:t>q’ </a:t>
            </a:r>
            <a:r>
              <a:rPr lang="ru-RU" dirty="0">
                <a:solidFill>
                  <a:schemeClr val="tx1"/>
                </a:solidFill>
              </a:rPr>
              <a:t>финальным, если оно содержит финальное состояние </a:t>
            </a:r>
            <a:r>
              <a:rPr lang="en-US" dirty="0">
                <a:solidFill>
                  <a:schemeClr val="tx1"/>
                </a:solidFill>
              </a:rPr>
              <a:t>q 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F:</a:t>
            </a:r>
          </a:p>
          <a:p>
            <a:pPr marL="0" lvl="2" indent="0">
              <a:buNone/>
            </a:pPr>
            <a:r>
              <a:rPr lang="en-US" dirty="0">
                <a:solidFill>
                  <a:schemeClr val="tx1"/>
                </a:solidFill>
              </a:rPr>
              <a:t>	F’ = { q’ | ∃q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∈ F, 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> q 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q’ }</a:t>
            </a:r>
          </a:p>
        </p:txBody>
      </p:sp>
    </p:spTree>
    <p:extLst>
      <p:ext uri="{BB962C8B-B14F-4D97-AF65-F5344CB8AC3E}">
        <p14:creationId xmlns:p14="http://schemas.microsoft.com/office/powerpoint/2010/main" val="25567416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1325563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91114"/>
              </p:ext>
            </p:extLst>
          </p:nvPr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62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 первом шаге алгоритма: </a:t>
            </a:r>
            <a:r>
              <a:rPr lang="en-US" dirty="0"/>
              <a:t>Q’ = {S}. </a:t>
            </a:r>
            <a:r>
              <a:rPr lang="ru-RU" dirty="0"/>
              <a:t>Обработка состояния </a:t>
            </a:r>
            <a:r>
              <a:rPr lang="en-US" dirty="0"/>
              <a:t>S.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ДКА:</a:t>
            </a:r>
          </a:p>
          <a:p>
            <a:pPr marL="0" indent="0">
              <a:buNone/>
            </a:pPr>
            <a:r>
              <a:rPr lang="ru-RU" dirty="0"/>
              <a:t>Создано новое состояние </a:t>
            </a:r>
            <a:r>
              <a:rPr lang="en-US" dirty="0"/>
              <a:t>B.</a:t>
            </a:r>
          </a:p>
          <a:p>
            <a:pPr marL="0" indent="0">
              <a:buNone/>
            </a:pPr>
            <a:r>
              <a:rPr lang="en-US" dirty="0"/>
              <a:t>Q’ = {S, B}</a:t>
            </a:r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52F8358-E1ED-4847-965F-3FF8BC6D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70597"/>
              </p:ext>
            </p:extLst>
          </p:nvPr>
        </p:nvGraphicFramePr>
        <p:xfrm>
          <a:off x="6358648" y="3533993"/>
          <a:ext cx="2517843" cy="1417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800350104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727360818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919038517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37297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610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1325563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/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62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Q’ = {S, B}. </a:t>
            </a:r>
            <a:r>
              <a:rPr lang="ru-RU" dirty="0"/>
              <a:t>Обработка состояния </a:t>
            </a:r>
            <a:r>
              <a:rPr lang="en-US" dirty="0"/>
              <a:t>B.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Созданы новые состояния </a:t>
            </a:r>
            <a:r>
              <a:rPr lang="en-US" dirty="0"/>
              <a:t>A, Z.</a:t>
            </a:r>
          </a:p>
          <a:p>
            <a:pPr marL="0" indent="0">
              <a:buNone/>
            </a:pPr>
            <a:r>
              <a:rPr lang="en-US" dirty="0"/>
              <a:t>Q’ = {S, B, A, Z}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D1C1860-11A5-40D4-8372-08FFF709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86553"/>
              </p:ext>
            </p:extLst>
          </p:nvPr>
        </p:nvGraphicFramePr>
        <p:xfrm>
          <a:off x="7015805" y="3533990"/>
          <a:ext cx="2695644" cy="205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48">
                  <a:extLst>
                    <a:ext uri="{9D8B030D-6E8A-4147-A177-3AD203B41FA5}">
                      <a16:colId xmlns:a16="http://schemas.microsoft.com/office/drawing/2014/main" val="878446521"/>
                    </a:ext>
                  </a:extLst>
                </a:gridCol>
                <a:gridCol w="898548">
                  <a:extLst>
                    <a:ext uri="{9D8B030D-6E8A-4147-A177-3AD203B41FA5}">
                      <a16:colId xmlns:a16="http://schemas.microsoft.com/office/drawing/2014/main" val="648992536"/>
                    </a:ext>
                  </a:extLst>
                </a:gridCol>
                <a:gridCol w="898548">
                  <a:extLst>
                    <a:ext uri="{9D8B030D-6E8A-4147-A177-3AD203B41FA5}">
                      <a16:colId xmlns:a16="http://schemas.microsoft.com/office/drawing/2014/main" val="675829898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6258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14935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981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1325563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/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62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Q’ = {S, B, A, Z}</a:t>
            </a:r>
            <a:r>
              <a:rPr lang="ru-RU" dirty="0"/>
              <a:t>. Обработка состояния </a:t>
            </a:r>
            <a:r>
              <a:rPr lang="en-US" dirty="0"/>
              <a:t>A.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Создано</a:t>
            </a:r>
            <a:r>
              <a:rPr lang="en-US" dirty="0"/>
              <a:t> </a:t>
            </a:r>
            <a:r>
              <a:rPr lang="ru-RU" dirty="0"/>
              <a:t>новое состояние: </a:t>
            </a:r>
            <a:r>
              <a:rPr lang="en-US" dirty="0"/>
              <a:t>(A, B). </a:t>
            </a:r>
          </a:p>
          <a:p>
            <a:pPr marL="0" indent="0">
              <a:buNone/>
            </a:pPr>
            <a:r>
              <a:rPr lang="en-US" dirty="0"/>
              <a:t>Q’ = {S, B, A, Z, (A, B)}.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4D5E95A-6EB7-47E3-B2FD-7DAF596B9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85911"/>
              </p:ext>
            </p:extLst>
          </p:nvPr>
        </p:nvGraphicFramePr>
        <p:xfrm>
          <a:off x="6640209" y="3533992"/>
          <a:ext cx="2481633" cy="2636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val="26870835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514520173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351756681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2847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87934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60374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0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790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1325563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/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62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Q’ = {S, B, A, Z, (A, B)}. </a:t>
            </a:r>
            <a:r>
              <a:rPr lang="ru-RU" dirty="0"/>
              <a:t>Обработка состояния </a:t>
            </a:r>
            <a:r>
              <a:rPr lang="en-US" dirty="0"/>
              <a:t>Z.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Новых состояний не создано.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87F483A-F2FB-4C81-AC41-6CAF825C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91955"/>
              </p:ext>
            </p:extLst>
          </p:nvPr>
        </p:nvGraphicFramePr>
        <p:xfrm>
          <a:off x="6907719" y="3533991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4048496843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4155151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27558870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1262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32010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7119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39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5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222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1325563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/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62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Q’ = {S, B, A, Z, (A, B)}. </a:t>
            </a:r>
            <a:r>
              <a:rPr lang="ru-RU" dirty="0"/>
              <a:t>Обработка состояния </a:t>
            </a:r>
            <a:r>
              <a:rPr lang="en-US" dirty="0"/>
              <a:t>(A, B).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Создано новое состояние </a:t>
            </a:r>
            <a:r>
              <a:rPr lang="en-US" dirty="0"/>
              <a:t>(A, Z)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Q’ = {S, B, A, Z, (A, B), (A, Z)}.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9F802C9-DFF9-49E3-91BE-67DEE265E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98431"/>
              </p:ext>
            </p:extLst>
          </p:nvPr>
        </p:nvGraphicFramePr>
        <p:xfrm>
          <a:off x="6836112" y="2817279"/>
          <a:ext cx="2517843" cy="375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109455389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5606678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99222135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55599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98716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0949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56017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542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Z)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3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78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</p:spPr>
        <p:txBody>
          <a:bodyPr/>
          <a:lstStyle/>
          <a:p>
            <a:r>
              <a:rPr lang="ru-RU" dirty="0"/>
              <a:t>Пример работы алгоритма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484E1BF-FE75-46CF-86D2-D6B38F1CF358}"/>
              </a:ext>
            </a:extLst>
          </p:cNvPr>
          <p:cNvGraphicFramePr>
            <a:graphicFrameLocks noGrp="1"/>
          </p:cNvGraphicFramePr>
          <p:nvPr/>
        </p:nvGraphicFramePr>
        <p:xfrm>
          <a:off x="2355174" y="3533992"/>
          <a:ext cx="2517843" cy="3038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32515602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189332932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3216756324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Q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8739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5236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{A, B}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2249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282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03574"/>
                  </a:ext>
                </a:extLst>
              </a:tr>
            </a:tbl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567418"/>
            <a:ext cx="11751011" cy="18615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Q’ = {S, B, A, Z, (A, B), (A, Z)}. </a:t>
            </a:r>
            <a:r>
              <a:rPr lang="ru-RU" dirty="0"/>
              <a:t>Обработка состояния </a:t>
            </a:r>
            <a:r>
              <a:rPr lang="en-US" dirty="0"/>
              <a:t>(A, Z).</a:t>
            </a:r>
          </a:p>
          <a:p>
            <a:pPr marL="0" indent="0">
              <a:buNone/>
            </a:pPr>
            <a:r>
              <a:rPr lang="ru-RU" dirty="0"/>
              <a:t>Используя таблицу переходов НКА, заполняем таблицу переходов ДКА.</a:t>
            </a:r>
          </a:p>
          <a:p>
            <a:pPr marL="0" indent="0">
              <a:buNone/>
            </a:pPr>
            <a:r>
              <a:rPr lang="ru-RU" dirty="0"/>
              <a:t>Новых состояний в </a:t>
            </a:r>
            <a:r>
              <a:rPr lang="en-US" dirty="0"/>
              <a:t>Q’ </a:t>
            </a:r>
            <a:r>
              <a:rPr lang="ru-RU" dirty="0"/>
              <a:t>нет. </a:t>
            </a:r>
          </a:p>
          <a:p>
            <a:pPr marL="0" indent="0">
              <a:buNone/>
            </a:pPr>
            <a:r>
              <a:rPr lang="en-US" dirty="0"/>
              <a:t>F’ = {Z, (A,Z)}.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C884E17E-04BA-4F26-8329-92A9143A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63119"/>
              </p:ext>
            </p:extLst>
          </p:nvPr>
        </p:nvGraphicFramePr>
        <p:xfrm>
          <a:off x="6358645" y="2658645"/>
          <a:ext cx="2833992" cy="40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1196152939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407208375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335507103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893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2776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675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684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8162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Z)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69508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(A, Z)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5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914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759"/>
            <a:ext cx="10515600" cy="731182"/>
          </a:xfrm>
        </p:spPr>
        <p:txBody>
          <a:bodyPr/>
          <a:lstStyle/>
          <a:p>
            <a:r>
              <a:rPr lang="ru-RU" dirty="0"/>
              <a:t>Результат работы алгоритма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BD71334-C00F-46F2-86FF-48FFE31A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94" y="1225685"/>
            <a:ext cx="6948791" cy="131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Получен ДКА. Переход по символу определен однозначно для каждого состояния:</a:t>
            </a:r>
            <a:endParaRPr lang="en-US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C884E17E-04BA-4F26-8329-92A9143A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63507"/>
              </p:ext>
            </p:extLst>
          </p:nvPr>
        </p:nvGraphicFramePr>
        <p:xfrm>
          <a:off x="226980" y="2658645"/>
          <a:ext cx="2833992" cy="40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1196152939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407208375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335507103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Q’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893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2776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675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684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Z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ø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8162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Z)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69508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r>
                        <a:rPr lang="en-US" sz="2200" dirty="0"/>
                        <a:t>(A, Z)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(A, B)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58464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41B9E9-823A-4220-8D7A-8E40FD22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8" y="1225684"/>
            <a:ext cx="6287062" cy="56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9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83D7B5-38E0-4CC2-BBFF-3F1D40EC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7.2(</a:t>
            </a:r>
            <a:r>
              <a:rPr lang="en-US" dirty="0"/>
              <a:t>f)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11FD42-F5CD-427F-AEA5-7B0FB45E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f) </a:t>
            </a:r>
            <a:r>
              <a:rPr lang="ru-RU" b="1" dirty="0"/>
              <a:t>Цепочки из 0 и 1, префиксом которых является цепочка 1, а суффиксом – цепочка 11.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заданного примера построить:</a:t>
            </a:r>
          </a:p>
          <a:p>
            <a:r>
              <a:rPr lang="ru-RU" dirty="0"/>
              <a:t>регулярное выражение (РВ), описывающее заданное множество цепочек (строк);</a:t>
            </a:r>
          </a:p>
          <a:p>
            <a:r>
              <a:rPr lang="ru-RU" dirty="0"/>
              <a:t>конечный автомат (КА), допускающий заданное множество цепочек (строк);</a:t>
            </a:r>
          </a:p>
          <a:p>
            <a:pPr marL="0" indent="0">
              <a:buNone/>
            </a:pPr>
            <a:r>
              <a:rPr lang="ru-RU" dirty="0"/>
              <a:t>Построен НКА, ДКА или e-КА?</a:t>
            </a:r>
          </a:p>
        </p:txBody>
      </p:sp>
    </p:spTree>
    <p:extLst>
      <p:ext uri="{BB962C8B-B14F-4D97-AF65-F5344CB8AC3E}">
        <p14:creationId xmlns:p14="http://schemas.microsoft.com/office/powerpoint/2010/main" val="32449087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608" y="-3298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163825"/>
            <a:ext cx="6553200" cy="3785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ru-RU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Цепочка:</a:t>
            </a:r>
            <a:r>
              <a:rPr kumimoji="0" lang="ru-RU" sz="15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lang="pt-BR" sz="1500" b="1" dirty="0">
                <a:solidFill>
                  <a:srgbClr val="00B050"/>
                </a:solidFill>
              </a:rPr>
              <a:t>a</a:t>
            </a:r>
            <a:r>
              <a:rPr lang="pt-BR" sz="1500" b="1" dirty="0"/>
              <a:t> a b b a a b</a:t>
            </a:r>
            <a:endParaRPr kumimoji="0" lang="ru-RU" sz="15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sz="1500" baseline="0" dirty="0"/>
              <a:t>1.Состояние</a:t>
            </a:r>
            <a:r>
              <a:rPr lang="ru-RU" sz="1500" dirty="0"/>
              <a:t> </a:t>
            </a:r>
            <a:r>
              <a:rPr lang="en-US" sz="1500" dirty="0"/>
              <a:t>S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B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</a:t>
            </a:r>
            <a:r>
              <a:rPr lang="pt-BR" sz="1500" b="1" dirty="0">
                <a:solidFill>
                  <a:srgbClr val="00B050"/>
                </a:solidFill>
              </a:rPr>
              <a:t>a</a:t>
            </a:r>
            <a:r>
              <a:rPr lang="pt-BR" sz="1500" b="1" dirty="0"/>
              <a:t> b b a a b</a:t>
            </a:r>
            <a:endParaRPr lang="en-US" sz="1500" b="1" dirty="0"/>
          </a:p>
          <a:p>
            <a:r>
              <a:rPr lang="en-US" sz="1500" dirty="0"/>
              <a:t>2</a:t>
            </a:r>
            <a:r>
              <a:rPr lang="ru-RU" sz="1500" dirty="0"/>
              <a:t>. Состояние </a:t>
            </a:r>
            <a:r>
              <a:rPr lang="en-US" sz="1500" dirty="0"/>
              <a:t>B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sz="1500" dirty="0"/>
              <a:t>Цепочка: </a:t>
            </a:r>
            <a:r>
              <a:rPr lang="pt-BR" sz="1500" b="1" dirty="0"/>
              <a:t>a a </a:t>
            </a:r>
            <a:r>
              <a:rPr lang="pt-BR" sz="1500" b="1" dirty="0">
                <a:solidFill>
                  <a:srgbClr val="00B050"/>
                </a:solidFill>
              </a:rPr>
              <a:t>b</a:t>
            </a:r>
            <a:r>
              <a:rPr lang="pt-BR" sz="1500" b="1" dirty="0"/>
              <a:t> b a a b</a:t>
            </a:r>
            <a:endParaRPr lang="ru-RU" sz="1500" b="1" dirty="0"/>
          </a:p>
          <a:p>
            <a:r>
              <a:rPr lang="ru-RU" sz="1500" dirty="0"/>
              <a:t>3.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остались в Состоянии </a:t>
            </a:r>
            <a:r>
              <a:rPr lang="en-US" sz="1500" dirty="0"/>
              <a:t>A</a:t>
            </a:r>
            <a:endParaRPr lang="ru-RU" sz="1500" dirty="0"/>
          </a:p>
          <a:p>
            <a:r>
              <a:rPr lang="ru-RU" sz="1500" dirty="0"/>
              <a:t>Цепочка: </a:t>
            </a:r>
            <a:r>
              <a:rPr lang="pt-BR" sz="1500" b="1" dirty="0"/>
              <a:t>a a b </a:t>
            </a:r>
            <a:r>
              <a:rPr lang="pt-BR" sz="1500" b="1" dirty="0">
                <a:solidFill>
                  <a:srgbClr val="00B050"/>
                </a:solidFill>
              </a:rPr>
              <a:t>b</a:t>
            </a:r>
            <a:r>
              <a:rPr lang="pt-BR" sz="1500" b="1" dirty="0"/>
              <a:t> a a b</a:t>
            </a:r>
            <a:endParaRPr lang="ru-RU" sz="1500" b="1" dirty="0"/>
          </a:p>
          <a:p>
            <a:r>
              <a:rPr lang="ru-RU" sz="1500" dirty="0"/>
              <a:t>4.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остались в Состоянии </a:t>
            </a:r>
            <a:r>
              <a:rPr lang="en-US" sz="1500" dirty="0"/>
              <a:t>A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rgbClr val="00B050"/>
                </a:solidFill>
              </a:rPr>
              <a:t>a </a:t>
            </a:r>
            <a:r>
              <a:rPr lang="pt-BR" sz="1500" b="1" dirty="0"/>
              <a:t>a b</a:t>
            </a:r>
            <a:endParaRPr lang="ru-RU" sz="1500" b="1" dirty="0">
              <a:solidFill>
                <a:srgbClr val="00B050"/>
              </a:solidFill>
            </a:endParaRPr>
          </a:p>
          <a:p>
            <a:r>
              <a:rPr lang="ru-RU" sz="1500" dirty="0"/>
              <a:t>5.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(A,B)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chemeClr val="tx1"/>
                </a:solidFill>
              </a:rPr>
              <a:t>a</a:t>
            </a:r>
            <a:r>
              <a:rPr lang="pt-BR" sz="1500" b="1" dirty="0">
                <a:solidFill>
                  <a:srgbClr val="00B050"/>
                </a:solidFill>
              </a:rPr>
              <a:t> a</a:t>
            </a:r>
            <a:r>
              <a:rPr lang="pt-BR" sz="1500" b="1" dirty="0"/>
              <a:t> b</a:t>
            </a:r>
          </a:p>
          <a:p>
            <a:r>
              <a:rPr lang="pt-BR" sz="1500" dirty="0"/>
              <a:t>6. </a:t>
            </a:r>
            <a:r>
              <a:rPr lang="ru-RU" sz="1500" dirty="0"/>
              <a:t>Состояние </a:t>
            </a:r>
            <a:r>
              <a:rPr lang="en-US" sz="1500" dirty="0"/>
              <a:t>(A,B)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(A,B)</a:t>
            </a:r>
            <a:endParaRPr lang="pt-BR" sz="1500" dirty="0"/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chemeClr val="tx1"/>
                </a:solidFill>
              </a:rPr>
              <a:t>a</a:t>
            </a:r>
            <a:r>
              <a:rPr lang="pt-BR" sz="1500" b="1" dirty="0">
                <a:solidFill>
                  <a:srgbClr val="00B050"/>
                </a:solidFill>
              </a:rPr>
              <a:t> </a:t>
            </a:r>
            <a:r>
              <a:rPr lang="pt-BR" sz="1500" b="1" dirty="0">
                <a:solidFill>
                  <a:schemeClr val="tx1"/>
                </a:solidFill>
              </a:rPr>
              <a:t>a </a:t>
            </a:r>
            <a:r>
              <a:rPr lang="pt-BR" sz="1500" b="1" dirty="0">
                <a:solidFill>
                  <a:srgbClr val="00B050"/>
                </a:solidFill>
              </a:rPr>
              <a:t>b</a:t>
            </a:r>
          </a:p>
          <a:p>
            <a:r>
              <a:rPr lang="en-US" sz="1500" dirty="0">
                <a:solidFill>
                  <a:schemeClr val="tx1"/>
                </a:solidFill>
              </a:rPr>
              <a:t>7. </a:t>
            </a:r>
            <a:r>
              <a:rPr lang="ru-RU" sz="1500" dirty="0"/>
              <a:t>Состояние </a:t>
            </a:r>
            <a:r>
              <a:rPr lang="en-US" sz="1500" dirty="0"/>
              <a:t>(A,B)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(A,Z)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dirty="0"/>
              <a:t>Пришли в конечное состояние и цепочка закончилась – строка </a:t>
            </a:r>
            <a:r>
              <a:rPr lang="ru-RU" sz="1500" b="1" dirty="0"/>
              <a:t>распознана</a:t>
            </a:r>
            <a:r>
              <a:rPr lang="ru-RU" sz="1500" dirty="0"/>
              <a:t>.</a:t>
            </a:r>
            <a:endParaRPr lang="en-US" sz="15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2617301"/>
            <a:ext cx="6390201" cy="4708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500" dirty="0"/>
              <a:t>Цепочка: </a:t>
            </a:r>
            <a:r>
              <a:rPr lang="pt-BR" sz="1500" b="1" dirty="0">
                <a:solidFill>
                  <a:srgbClr val="00B050"/>
                </a:solidFill>
              </a:rPr>
              <a:t>a</a:t>
            </a:r>
            <a:r>
              <a:rPr lang="pt-BR" sz="1500" b="1" dirty="0"/>
              <a:t> a b b a a b b</a:t>
            </a:r>
            <a:endParaRPr lang="ru-RU" sz="1500" b="1" dirty="0"/>
          </a:p>
          <a:p>
            <a:r>
              <a:rPr lang="ru-RU" sz="1500" dirty="0"/>
              <a:t>1.Состояние </a:t>
            </a:r>
            <a:r>
              <a:rPr lang="en-US" sz="1500" dirty="0"/>
              <a:t>S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B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</a:t>
            </a:r>
            <a:r>
              <a:rPr lang="pt-BR" sz="1500" b="1" dirty="0">
                <a:solidFill>
                  <a:srgbClr val="00B050"/>
                </a:solidFill>
              </a:rPr>
              <a:t>a</a:t>
            </a:r>
            <a:r>
              <a:rPr lang="pt-BR" sz="1500" b="1" dirty="0"/>
              <a:t> b b a a b b</a:t>
            </a:r>
            <a:endParaRPr lang="en-US" sz="1500" b="1" dirty="0"/>
          </a:p>
          <a:p>
            <a:r>
              <a:rPr lang="en-US" sz="1500" dirty="0"/>
              <a:t>2</a:t>
            </a:r>
            <a:r>
              <a:rPr lang="ru-RU" sz="1500" dirty="0"/>
              <a:t>. Состояние </a:t>
            </a:r>
            <a:r>
              <a:rPr lang="en-US" sz="1500" dirty="0"/>
              <a:t>B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A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</a:t>
            </a:r>
            <a:r>
              <a:rPr lang="pt-BR" sz="1500" b="1" dirty="0">
                <a:solidFill>
                  <a:srgbClr val="00B050"/>
                </a:solidFill>
              </a:rPr>
              <a:t>b</a:t>
            </a:r>
            <a:r>
              <a:rPr lang="pt-BR" sz="1500" b="1" dirty="0"/>
              <a:t> b a a b b</a:t>
            </a:r>
            <a:endParaRPr lang="ru-RU" sz="1500" b="1" dirty="0"/>
          </a:p>
          <a:p>
            <a:r>
              <a:rPr lang="ru-RU" sz="1500" dirty="0"/>
              <a:t>3.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остались в Состоянии </a:t>
            </a:r>
            <a:r>
              <a:rPr lang="en-US" sz="1500" dirty="0"/>
              <a:t>A</a:t>
            </a:r>
            <a:endParaRPr lang="ru-RU" sz="1500" dirty="0"/>
          </a:p>
          <a:p>
            <a:r>
              <a:rPr lang="ru-RU" sz="1500" dirty="0"/>
              <a:t>Цепочка: </a:t>
            </a:r>
            <a:r>
              <a:rPr lang="pt-BR" sz="1500" b="1" dirty="0"/>
              <a:t>a a b </a:t>
            </a:r>
            <a:r>
              <a:rPr lang="pt-BR" sz="1500" b="1" dirty="0">
                <a:solidFill>
                  <a:srgbClr val="00B050"/>
                </a:solidFill>
              </a:rPr>
              <a:t>b</a:t>
            </a:r>
            <a:r>
              <a:rPr lang="pt-BR" sz="1500" b="1" dirty="0"/>
              <a:t> a a b b</a:t>
            </a:r>
            <a:endParaRPr lang="ru-RU" sz="1500" b="1" dirty="0"/>
          </a:p>
          <a:p>
            <a:r>
              <a:rPr lang="ru-RU" sz="1500" dirty="0"/>
              <a:t>4.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остались в Состоянии </a:t>
            </a:r>
            <a:r>
              <a:rPr lang="en-US" sz="1500" dirty="0"/>
              <a:t>A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rgbClr val="00B050"/>
                </a:solidFill>
              </a:rPr>
              <a:t>a </a:t>
            </a:r>
            <a:r>
              <a:rPr lang="pt-BR" sz="1500" b="1" dirty="0"/>
              <a:t>a b b</a:t>
            </a:r>
            <a:endParaRPr lang="ru-RU" sz="1500" b="1" dirty="0">
              <a:solidFill>
                <a:srgbClr val="00B050"/>
              </a:solidFill>
            </a:endParaRPr>
          </a:p>
          <a:p>
            <a:r>
              <a:rPr lang="ru-RU" sz="1500" dirty="0"/>
              <a:t>5. Состояние </a:t>
            </a:r>
            <a:r>
              <a:rPr lang="en-US" sz="1500" dirty="0"/>
              <a:t>A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(A,B)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chemeClr val="tx1"/>
                </a:solidFill>
              </a:rPr>
              <a:t>a</a:t>
            </a:r>
            <a:r>
              <a:rPr lang="pt-BR" sz="1500" b="1" dirty="0">
                <a:solidFill>
                  <a:srgbClr val="00B050"/>
                </a:solidFill>
              </a:rPr>
              <a:t> a</a:t>
            </a:r>
            <a:r>
              <a:rPr lang="pt-BR" sz="1500" b="1" dirty="0"/>
              <a:t> b b</a:t>
            </a:r>
          </a:p>
          <a:p>
            <a:r>
              <a:rPr lang="pt-BR" sz="1500" dirty="0"/>
              <a:t>6. </a:t>
            </a:r>
            <a:r>
              <a:rPr lang="ru-RU" sz="1500" dirty="0"/>
              <a:t>Состояние </a:t>
            </a:r>
            <a:r>
              <a:rPr lang="en-US" sz="1500" dirty="0"/>
              <a:t>(A,B)</a:t>
            </a:r>
            <a:r>
              <a:rPr lang="ru-RU" sz="1500" dirty="0"/>
              <a:t>: Символ «</a:t>
            </a:r>
            <a:r>
              <a:rPr lang="en-US" sz="1500" dirty="0"/>
              <a:t>a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(A,B)</a:t>
            </a:r>
            <a:endParaRPr lang="pt-BR" sz="1500" dirty="0"/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chemeClr val="tx1"/>
                </a:solidFill>
              </a:rPr>
              <a:t>a</a:t>
            </a:r>
            <a:r>
              <a:rPr lang="pt-BR" sz="1500" b="1" dirty="0">
                <a:solidFill>
                  <a:srgbClr val="00B050"/>
                </a:solidFill>
              </a:rPr>
              <a:t> </a:t>
            </a:r>
            <a:r>
              <a:rPr lang="pt-BR" sz="1500" b="1" dirty="0">
                <a:solidFill>
                  <a:schemeClr val="tx1"/>
                </a:solidFill>
              </a:rPr>
              <a:t>a </a:t>
            </a:r>
            <a:r>
              <a:rPr lang="pt-BR" sz="1500" b="1" dirty="0">
                <a:solidFill>
                  <a:srgbClr val="00B050"/>
                </a:solidFill>
              </a:rPr>
              <a:t>b </a:t>
            </a:r>
            <a:r>
              <a:rPr lang="pt-BR" sz="1500" b="1" dirty="0">
                <a:solidFill>
                  <a:schemeClr val="tx1"/>
                </a:solidFill>
              </a:rPr>
              <a:t>b</a:t>
            </a:r>
          </a:p>
          <a:p>
            <a:r>
              <a:rPr lang="en-US" sz="1500" dirty="0">
                <a:solidFill>
                  <a:schemeClr val="tx1"/>
                </a:solidFill>
              </a:rPr>
              <a:t>7. </a:t>
            </a:r>
            <a:r>
              <a:rPr lang="ru-RU" sz="1500" dirty="0"/>
              <a:t>Состояние </a:t>
            </a:r>
            <a:r>
              <a:rPr lang="en-US" sz="1500" dirty="0"/>
              <a:t>(A,B)</a:t>
            </a:r>
            <a:r>
              <a:rPr lang="ru-RU" sz="1500" dirty="0"/>
              <a:t>: 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(A,Z)</a:t>
            </a:r>
          </a:p>
          <a:p>
            <a:r>
              <a:rPr lang="ru-RU" sz="1500" dirty="0"/>
              <a:t>Цепочка: </a:t>
            </a:r>
            <a:r>
              <a:rPr lang="pt-BR" sz="1500" b="1" dirty="0"/>
              <a:t>a a b b </a:t>
            </a:r>
            <a:r>
              <a:rPr lang="pt-BR" sz="1500" b="1" dirty="0">
                <a:solidFill>
                  <a:schemeClr val="tx1"/>
                </a:solidFill>
              </a:rPr>
              <a:t>a</a:t>
            </a:r>
            <a:r>
              <a:rPr lang="pt-BR" sz="1500" b="1" dirty="0">
                <a:solidFill>
                  <a:srgbClr val="00B050"/>
                </a:solidFill>
              </a:rPr>
              <a:t> </a:t>
            </a:r>
            <a:r>
              <a:rPr lang="pt-BR" sz="1500" b="1" dirty="0">
                <a:solidFill>
                  <a:schemeClr val="tx1"/>
                </a:solidFill>
              </a:rPr>
              <a:t>a b</a:t>
            </a:r>
            <a:r>
              <a:rPr lang="pt-BR" sz="1500" b="1" dirty="0">
                <a:solidFill>
                  <a:srgbClr val="00B050"/>
                </a:solidFill>
              </a:rPr>
              <a:t> b</a:t>
            </a:r>
          </a:p>
          <a:p>
            <a:r>
              <a:rPr lang="pt-BR" sz="1500" b="1" dirty="0">
                <a:solidFill>
                  <a:schemeClr val="tx1"/>
                </a:solidFill>
              </a:rPr>
              <a:t>8. </a:t>
            </a:r>
            <a:r>
              <a:rPr lang="ru-RU" sz="1500" dirty="0">
                <a:solidFill>
                  <a:schemeClr val="tx1"/>
                </a:solidFill>
              </a:rPr>
              <a:t>Состояние (</a:t>
            </a:r>
            <a:r>
              <a:rPr lang="en-US" sz="1500" dirty="0">
                <a:solidFill>
                  <a:schemeClr val="tx1"/>
                </a:solidFill>
              </a:rPr>
              <a:t>A,Z</a:t>
            </a:r>
            <a:r>
              <a:rPr lang="ru-RU" sz="1500" dirty="0">
                <a:solidFill>
                  <a:schemeClr val="tx1"/>
                </a:solidFill>
              </a:rPr>
              <a:t>): </a:t>
            </a:r>
            <a:r>
              <a:rPr lang="ru-RU" sz="1500" dirty="0"/>
              <a:t>Символ «</a:t>
            </a:r>
            <a:r>
              <a:rPr lang="en-US" sz="1500" dirty="0"/>
              <a:t>b</a:t>
            </a:r>
            <a:r>
              <a:rPr lang="ru-RU" sz="1500" dirty="0"/>
              <a:t>» -</a:t>
            </a:r>
            <a:r>
              <a:rPr lang="en-US" sz="1500" dirty="0"/>
              <a:t>&gt; </a:t>
            </a:r>
            <a:r>
              <a:rPr lang="ru-RU" sz="1500" dirty="0"/>
              <a:t>переход в Состояние </a:t>
            </a:r>
            <a:r>
              <a:rPr lang="en-US" sz="1500" dirty="0"/>
              <a:t>A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dirty="0"/>
              <a:t>Не пришли в конечное состояние и цепочка закончилась – строка </a:t>
            </a:r>
            <a:r>
              <a:rPr lang="ru-RU" sz="1500" b="1" dirty="0"/>
              <a:t>не распознана.</a:t>
            </a:r>
            <a:endParaRPr lang="en-US" sz="1500" b="1" dirty="0"/>
          </a:p>
          <a:p>
            <a:endParaRPr lang="ru-RU" sz="1500" dirty="0"/>
          </a:p>
          <a:p>
            <a:endParaRPr lang="en-US" sz="1500" dirty="0"/>
          </a:p>
        </p:txBody>
      </p:sp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C884E17E-04BA-4F26-8329-92A9143A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3309"/>
              </p:ext>
            </p:extLst>
          </p:nvPr>
        </p:nvGraphicFramePr>
        <p:xfrm>
          <a:off x="9098211" y="2"/>
          <a:ext cx="2587821" cy="2909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1196152939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407208375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335507103"/>
                    </a:ext>
                  </a:extLst>
                </a:gridCol>
              </a:tblGrid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Q’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1443458931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S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ø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653927765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Z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233146752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(A, B)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770268404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Z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ø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ø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1961581622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(A, B)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(A, B)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(A, Z)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767469508"/>
                  </a:ext>
                </a:extLst>
              </a:tr>
              <a:tr h="415701">
                <a:tc>
                  <a:txBody>
                    <a:bodyPr/>
                    <a:lstStyle/>
                    <a:p>
                      <a:r>
                        <a:rPr lang="en-US" sz="1700" dirty="0"/>
                        <a:t>(A, Z)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(A, B)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ru-RU" sz="1700" dirty="0"/>
                    </a:p>
                  </a:txBody>
                  <a:tcPr marL="69235" marR="69235" marT="34617" marB="34617"/>
                </a:tc>
                <a:extLst>
                  <a:ext uri="{0D108BD9-81ED-4DB2-BD59-A6C34878D82A}">
                    <a16:rowId xmlns:a16="http://schemas.microsoft.com/office/drawing/2014/main" val="748658464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41B9E9-823A-4220-8D7A-8E40FD22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0"/>
            <a:ext cx="3531614" cy="31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64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25A2A-E8B5-4513-BB3C-85B84F2F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цепочек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0675B-10A5-46B6-A597-7C8AE799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941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Удовлетворяющие условию задачи:</a:t>
            </a:r>
          </a:p>
          <a:p>
            <a:r>
              <a:rPr lang="ru-RU" dirty="0"/>
              <a:t>111</a:t>
            </a:r>
          </a:p>
          <a:p>
            <a:r>
              <a:rPr lang="ru-RU" dirty="0"/>
              <a:t>1011, 1111</a:t>
            </a:r>
          </a:p>
          <a:p>
            <a:r>
              <a:rPr lang="ru-RU" dirty="0"/>
              <a:t>100010101011</a:t>
            </a:r>
          </a:p>
          <a:p>
            <a:r>
              <a:rPr lang="ru-RU" dirty="0"/>
              <a:t>1…11</a:t>
            </a:r>
            <a:r>
              <a:rPr lang="en-US" dirty="0"/>
              <a:t>, </a:t>
            </a:r>
            <a:r>
              <a:rPr lang="ru-RU" dirty="0"/>
              <a:t>где … - любая последовательность из 0 и 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560675B-10A5-46B6-A597-7C8AE799A9A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133109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dirty="0"/>
              <a:t>Не удовлетворяющие условию задачи:</a:t>
            </a:r>
          </a:p>
          <a:p>
            <a:pPr hangingPunct="1"/>
            <a:r>
              <a:rPr lang="ru-RU" dirty="0"/>
              <a:t>011 (неверный префикс)</a:t>
            </a:r>
          </a:p>
          <a:p>
            <a:pPr hangingPunct="1"/>
            <a:r>
              <a:rPr lang="ru-RU" dirty="0"/>
              <a:t>1010, 1110 (неверный суффикс)</a:t>
            </a:r>
          </a:p>
          <a:p>
            <a:pPr hangingPunct="1"/>
            <a:r>
              <a:rPr lang="ru-RU" dirty="0"/>
              <a:t>11 (недостаточная длина)</a:t>
            </a:r>
          </a:p>
          <a:p>
            <a:pPr marL="0" indent="0" hangingPunct="1">
              <a:buNone/>
            </a:pPr>
            <a:endParaRPr lang="ru-RU" dirty="0"/>
          </a:p>
          <a:p>
            <a:pPr marL="0" indent="0" hangingPunct="1">
              <a:buFont typeface="Arial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119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23B7D-1CCF-45F2-850C-220F7713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Построение РВ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350A38-3A61-4565-BB98-BB7D239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Построим РВ для цепочек вида </a:t>
            </a:r>
            <a:r>
              <a:rPr lang="en-US" dirty="0"/>
              <a:t>1…11:</a:t>
            </a:r>
            <a:r>
              <a:rPr lang="ru-RU" dirty="0"/>
              <a:t>	</a:t>
            </a:r>
            <a:r>
              <a:rPr lang="en-US" b="1" dirty="0"/>
              <a:t>1</a:t>
            </a:r>
            <a:r>
              <a:rPr lang="ru-RU" b="1" baseline="30000" dirty="0"/>
              <a:t>.</a:t>
            </a:r>
            <a:r>
              <a:rPr lang="en-US" b="1" dirty="0"/>
              <a:t>(0 | 1)</a:t>
            </a:r>
            <a:r>
              <a:rPr lang="en-US" b="1" baseline="30000" dirty="0"/>
              <a:t>*</a:t>
            </a:r>
            <a:r>
              <a:rPr lang="ru-RU" b="1" baseline="30000" dirty="0"/>
              <a:t>.</a:t>
            </a:r>
            <a:r>
              <a:rPr lang="en-US" b="1" dirty="0"/>
              <a:t>11</a:t>
            </a:r>
            <a:r>
              <a:rPr lang="ru-RU" b="1" dirty="0"/>
              <a:t> </a:t>
            </a:r>
          </a:p>
          <a:p>
            <a:pPr>
              <a:buFontTx/>
              <a:buChar char="-"/>
            </a:pPr>
            <a:r>
              <a:rPr lang="ru-RU" dirty="0"/>
              <a:t>конкатенация цепочки 1 с неотрицательной итерацией объединения цепочек </a:t>
            </a:r>
            <a:r>
              <a:rPr lang="en-US" dirty="0"/>
              <a:t>(0 | 1)</a:t>
            </a:r>
            <a:r>
              <a:rPr lang="en-US" baseline="30000" dirty="0"/>
              <a:t>*</a:t>
            </a:r>
            <a:r>
              <a:rPr lang="ru-RU" baseline="30000" dirty="0"/>
              <a:t> </a:t>
            </a:r>
            <a:r>
              <a:rPr lang="ru-RU" dirty="0"/>
              <a:t>и с цепочкой 11;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Между префиксом 1 и суффиксом 11 может быть бесконечное число нулей и единиц или пустая цепочка, поэтому используется неотрицательная итерация (0 </a:t>
            </a:r>
            <a:r>
              <a:rPr lang="en-US" dirty="0"/>
              <a:t>| 1)*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0046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2B352-F4C3-4CF9-B4D5-7CE47A8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00FFA-BBC5-4EA1-B9EE-4CAEE600F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Построим детерминированный конечный автомат (ДКА), где: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, Q, A, F, </a:t>
            </a: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l-GR" dirty="0"/>
              <a:t>Σ</a:t>
            </a:r>
            <a:r>
              <a:rPr lang="ru-RU" dirty="0"/>
              <a:t> = </a:t>
            </a:r>
            <a:r>
              <a:rPr lang="en-US" dirty="0"/>
              <a:t>{0, 1} – </a:t>
            </a:r>
            <a:r>
              <a:rPr lang="ru-RU" dirty="0"/>
              <a:t>входной алфавит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Q = {A, B, C, D} – </a:t>
            </a:r>
            <a:r>
              <a:rPr lang="ru-RU" dirty="0"/>
              <a:t>множество состояний</a:t>
            </a:r>
          </a:p>
          <a:p>
            <a:pPr marL="0" indent="0">
              <a:buNone/>
            </a:pPr>
            <a:r>
              <a:rPr lang="en-US" dirty="0"/>
              <a:t>A –</a:t>
            </a:r>
            <a:r>
              <a:rPr lang="ru-RU" dirty="0"/>
              <a:t> начальное состояние</a:t>
            </a:r>
          </a:p>
          <a:p>
            <a:pPr marL="0" indent="0">
              <a:buNone/>
            </a:pPr>
            <a:r>
              <a:rPr lang="en-US" dirty="0"/>
              <a:t>F </a:t>
            </a:r>
            <a:r>
              <a:rPr lang="ru-RU" dirty="0"/>
              <a:t>= </a:t>
            </a:r>
            <a:r>
              <a:rPr lang="en-US" dirty="0"/>
              <a:t>{D} – </a:t>
            </a:r>
            <a:r>
              <a:rPr lang="ru-RU" dirty="0"/>
              <a:t>множество финальных состояний</a:t>
            </a:r>
            <a:endParaRPr lang="en-US" dirty="0"/>
          </a:p>
          <a:p>
            <a:pPr marL="0" indent="0">
              <a:buNone/>
            </a:pPr>
            <a:r>
              <a:rPr lang="el-GR" i="0" dirty="0">
                <a:solidFill>
                  <a:schemeClr val="tx1"/>
                </a:solidFill>
                <a:effectLst/>
              </a:rPr>
              <a:t>δ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функция переходов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0668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переходов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315528"/>
            <a:ext cx="9984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Составим таблицу состояний и построим ДКА по РВ </a:t>
            </a:r>
            <a:r>
              <a:rPr lang="en-US" sz="2400" b="1" dirty="0"/>
              <a:t>1</a:t>
            </a:r>
            <a:r>
              <a:rPr lang="ru-RU" sz="2400" b="1" baseline="30000" dirty="0"/>
              <a:t>.</a:t>
            </a:r>
            <a:r>
              <a:rPr lang="en-US" sz="2400" b="1" dirty="0"/>
              <a:t>(0 | 1)</a:t>
            </a:r>
            <a:r>
              <a:rPr lang="en-US" sz="2400" b="1" baseline="30000" dirty="0"/>
              <a:t>*</a:t>
            </a:r>
            <a:r>
              <a:rPr lang="ru-RU" sz="2400" b="1" baseline="30000" dirty="0"/>
              <a:t>.</a:t>
            </a:r>
            <a:r>
              <a:rPr lang="en-US" sz="2400" b="1" dirty="0"/>
              <a:t>11</a:t>
            </a:r>
            <a:r>
              <a:rPr lang="ru-RU" sz="2400" b="1" dirty="0"/>
              <a:t>.</a:t>
            </a:r>
            <a:endParaRPr lang="ru-RU" sz="2400" dirty="0"/>
          </a:p>
          <a:p>
            <a:pPr algn="just"/>
            <a:r>
              <a:rPr lang="ru-RU" sz="2400" dirty="0"/>
              <a:t> </a:t>
            </a:r>
          </a:p>
        </p:txBody>
      </p:sp>
      <p:pic>
        <p:nvPicPr>
          <p:cNvPr id="5" name="Picture 2" descr="https://sun9-4.userapi.com/VU_J9feTSwvA2vJ8uqnfAzAIhb3-rLUcBc0Gdw/aqlj5a7uiF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88" y="2324892"/>
            <a:ext cx="7097124" cy="34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6525"/>
            <a:ext cx="3686175" cy="40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11" y="4631055"/>
            <a:ext cx="1095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82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19BA5-E8D8-498B-B91D-AA9C0269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</p:spPr>
        <p:txBody>
          <a:bodyPr/>
          <a:lstStyle/>
          <a:p>
            <a:r>
              <a:rPr lang="ru-RU" dirty="0"/>
              <a:t>Обоснование детерминированности 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A21148-6974-43C7-A7BE-97DCA201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304"/>
            <a:ext cx="10515600" cy="213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/>
              <a:t>A</a:t>
            </a:r>
          </a:p>
          <a:p>
            <a:r>
              <a:rPr lang="ru-RU" dirty="0"/>
              <a:t>Из каждого состояния есть только один переход по одному символу или такой переход отсутствует. </a:t>
            </a:r>
          </a:p>
        </p:txBody>
      </p:sp>
      <p:pic>
        <p:nvPicPr>
          <p:cNvPr id="5" name="Picture 2" descr="https://sun9-4.userapi.com/VU_J9feTSwvA2vJ8uqnfAzAIhb3-rLUcBc0Gdw/aqlj5a7uiFw.jpg">
            <a:extLst>
              <a:ext uri="{FF2B5EF4-FFF2-40B4-BE49-F238E27FC236}">
                <a16:creationId xmlns:a16="http://schemas.microsoft.com/office/drawing/2014/main" id="{F0B8EB8B-C370-4A48-84AC-4D1F83C7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07" y="3443284"/>
            <a:ext cx="7097124" cy="34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860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1B326-D321-41F0-8A6C-C3F6CAD6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Обоснование верности ДКА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408E94-E556-437E-9519-BE60AC5E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0321"/>
            <a:ext cx="10515600" cy="288978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200" dirty="0"/>
              <a:t>Для гарантии наличия префикса 1 у входной строки был создан переход из состояния </a:t>
            </a:r>
            <a:r>
              <a:rPr lang="en-US" sz="2200" dirty="0"/>
              <a:t>‘A’ -&gt; ‘B’ </a:t>
            </a:r>
            <a:r>
              <a:rPr lang="ru-RU" sz="2200" dirty="0"/>
              <a:t>по символу 1. </a:t>
            </a:r>
          </a:p>
          <a:p>
            <a:pPr marL="514350" indent="-514350">
              <a:buAutoNum type="arabicParenR"/>
            </a:pPr>
            <a:r>
              <a:rPr lang="ru-RU" sz="2200" dirty="0"/>
              <a:t>Автомат переходит в состояние </a:t>
            </a:r>
            <a:r>
              <a:rPr lang="en-US" sz="2200" dirty="0"/>
              <a:t>‘C’</a:t>
            </a:r>
            <a:r>
              <a:rPr lang="ru-RU" sz="2200" dirty="0"/>
              <a:t>, когда суффикс строки равен 1. </a:t>
            </a:r>
          </a:p>
          <a:p>
            <a:pPr marL="514350" indent="-514350">
              <a:buAutoNum type="arabicParenR"/>
            </a:pPr>
            <a:r>
              <a:rPr lang="ru-RU" sz="2200" dirty="0"/>
              <a:t>Для гарантии наличия суффикса 11 у входной строки был создан переход из состояния </a:t>
            </a:r>
            <a:r>
              <a:rPr lang="en-US" sz="2200" dirty="0"/>
              <a:t>‘C’ -&gt; ‘D’ </a:t>
            </a:r>
            <a:r>
              <a:rPr lang="ru-RU" sz="2200" dirty="0"/>
              <a:t>по символу 1</a:t>
            </a:r>
            <a:r>
              <a:rPr lang="en-US" sz="2200" dirty="0"/>
              <a:t>, </a:t>
            </a:r>
            <a:r>
              <a:rPr lang="ru-RU" sz="2200" dirty="0"/>
              <a:t>а также переход </a:t>
            </a:r>
            <a:r>
              <a:rPr lang="en-US" sz="2200" dirty="0"/>
              <a:t>‘D’ -&gt; ‘D’ </a:t>
            </a:r>
            <a:r>
              <a:rPr lang="ru-RU" sz="2200" dirty="0"/>
              <a:t>по символу 1.</a:t>
            </a:r>
          </a:p>
          <a:p>
            <a:pPr marL="514350" indent="-514350">
              <a:buAutoNum type="arabicParenR"/>
            </a:pPr>
            <a:r>
              <a:rPr lang="ru-RU" sz="2200" dirty="0"/>
              <a:t>Автомат находится в состоянии </a:t>
            </a:r>
            <a:r>
              <a:rPr lang="en-US" sz="2200" dirty="0"/>
              <a:t>‘B’</a:t>
            </a:r>
            <a:r>
              <a:rPr lang="ru-RU" sz="2200" dirty="0"/>
              <a:t> для всех символов строки между префиксом 1 и суффиксом 11.</a:t>
            </a:r>
            <a:r>
              <a:rPr lang="en-US" sz="2200" dirty="0"/>
              <a:t> </a:t>
            </a:r>
            <a:endParaRPr lang="ru-RU" sz="2200" dirty="0"/>
          </a:p>
        </p:txBody>
      </p:sp>
      <p:pic>
        <p:nvPicPr>
          <p:cNvPr id="5" name="Picture 2" descr="https://sun9-4.userapi.com/VU_J9feTSwvA2vJ8uqnfAzAIhb3-rLUcBc0Gdw/aqlj5a7uiFw.jpg">
            <a:extLst>
              <a:ext uri="{FF2B5EF4-FFF2-40B4-BE49-F238E27FC236}">
                <a16:creationId xmlns:a16="http://schemas.microsoft.com/office/drawing/2014/main" id="{35BF9D37-FD45-4DE8-ADB6-A540449C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70" y="3570817"/>
            <a:ext cx="6832060" cy="32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91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608" y="-3298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" y="552611"/>
            <a:ext cx="5658410" cy="2450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113" y="2960128"/>
            <a:ext cx="5793487" cy="3877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Цепочка:</a:t>
            </a:r>
            <a:r>
              <a:rPr kumimoji="0" lang="ru-RU" sz="19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ru-RU" sz="1900" b="1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Calibri"/>
              </a:rPr>
              <a:t>1</a:t>
            </a:r>
            <a:r>
              <a:rPr kumimoji="0" lang="ru-RU" sz="19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1 </a:t>
            </a:r>
            <a:r>
              <a:rPr lang="ru-RU" sz="1900" b="1" dirty="0"/>
              <a:t>0</a:t>
            </a:r>
            <a:r>
              <a:rPr kumimoji="0" lang="ru-RU" sz="19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1 1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sz="1900" baseline="0" dirty="0"/>
              <a:t>1.Состояние</a:t>
            </a:r>
            <a:r>
              <a:rPr lang="ru-RU" sz="1900" dirty="0"/>
              <a:t> А: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 </a:t>
            </a:r>
            <a:r>
              <a:rPr lang="en-US" sz="1900" dirty="0"/>
              <a:t>B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rgbClr val="00B050"/>
                </a:solidFill>
              </a:rPr>
              <a:t>1 </a:t>
            </a:r>
            <a:r>
              <a:rPr lang="ru-RU" sz="1900" b="1" dirty="0"/>
              <a:t>0 1 1</a:t>
            </a:r>
            <a:endParaRPr lang="en-US" sz="19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900" dirty="0"/>
              <a:t>2</a:t>
            </a:r>
            <a:r>
              <a:rPr lang="ru-RU" sz="1900" dirty="0"/>
              <a:t>. Состояние </a:t>
            </a:r>
            <a:r>
              <a:rPr lang="en-US" sz="1900" dirty="0"/>
              <a:t>B:</a:t>
            </a:r>
            <a:r>
              <a:rPr lang="ru-RU" sz="1900" dirty="0"/>
              <a:t>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С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rgbClr val="00B050"/>
                </a:solidFill>
              </a:rPr>
              <a:t>0</a:t>
            </a:r>
            <a:r>
              <a:rPr lang="ru-RU" sz="1900" b="1" dirty="0"/>
              <a:t> 1 1</a:t>
            </a:r>
          </a:p>
          <a:p>
            <a:r>
              <a:rPr lang="ru-RU" sz="1900" dirty="0"/>
              <a:t>3. Состояние С: Символ «0»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В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chemeClr val="tx1"/>
                </a:solidFill>
              </a:rPr>
              <a:t>0 </a:t>
            </a:r>
            <a:r>
              <a:rPr lang="ru-RU" sz="1900" b="1" dirty="0">
                <a:solidFill>
                  <a:srgbClr val="00B050"/>
                </a:solidFill>
              </a:rPr>
              <a:t>1</a:t>
            </a:r>
            <a:r>
              <a:rPr lang="ru-RU" sz="1900" b="1" dirty="0"/>
              <a:t> 1</a:t>
            </a:r>
          </a:p>
          <a:p>
            <a:r>
              <a:rPr lang="ru-RU" sz="1900" dirty="0"/>
              <a:t>4. Состояние В: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С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chemeClr val="tx1"/>
                </a:solidFill>
              </a:rPr>
              <a:t>0 1 </a:t>
            </a:r>
            <a:r>
              <a:rPr lang="ru-RU" sz="1900" b="1" dirty="0">
                <a:solidFill>
                  <a:srgbClr val="00B050"/>
                </a:solidFill>
              </a:rPr>
              <a:t>1</a:t>
            </a:r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/>
              <a:t>5. Состояние С: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</a:t>
            </a:r>
            <a:r>
              <a:rPr lang="en-US" sz="1900" dirty="0"/>
              <a:t>D</a:t>
            </a:r>
            <a:endParaRPr lang="ru-RU" sz="1900" dirty="0"/>
          </a:p>
          <a:p>
            <a:r>
              <a:rPr lang="ru-RU" sz="1900" dirty="0"/>
              <a:t>Пришли в конечное состояние и цепочка закончилась – строка </a:t>
            </a:r>
            <a:r>
              <a:rPr lang="ru-RU" sz="1900" b="1" dirty="0"/>
              <a:t>распознана</a:t>
            </a:r>
            <a:r>
              <a:rPr lang="ru-RU" sz="1900" dirty="0"/>
              <a:t>.</a:t>
            </a:r>
            <a:endParaRPr lang="en-US" sz="19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8" y="10143"/>
            <a:ext cx="2790824" cy="30792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263484"/>
            <a:ext cx="829315" cy="5336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07475" y="2960128"/>
            <a:ext cx="5824728" cy="360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rgbClr val="00B050"/>
                </a:solidFill>
              </a:rPr>
              <a:t>1</a:t>
            </a:r>
            <a:r>
              <a:rPr lang="ru-RU" sz="1900" b="1" dirty="0"/>
              <a:t> 1 0 0 0  </a:t>
            </a:r>
          </a:p>
          <a:p>
            <a:r>
              <a:rPr lang="ru-RU" sz="1900" dirty="0"/>
              <a:t>1.Состояние А: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 </a:t>
            </a:r>
            <a:r>
              <a:rPr lang="en-US" sz="1900" dirty="0"/>
              <a:t>B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rgbClr val="00B050"/>
                </a:solidFill>
              </a:rPr>
              <a:t>1 </a:t>
            </a:r>
            <a:r>
              <a:rPr lang="ru-RU" sz="1900" b="1" dirty="0"/>
              <a:t>0 0 0</a:t>
            </a:r>
            <a:endParaRPr lang="en-US" sz="1900" dirty="0"/>
          </a:p>
          <a:p>
            <a:r>
              <a:rPr lang="en-US" sz="1900" dirty="0"/>
              <a:t>2</a:t>
            </a:r>
            <a:r>
              <a:rPr lang="ru-RU" sz="1900" dirty="0"/>
              <a:t>. Состояние </a:t>
            </a:r>
            <a:r>
              <a:rPr lang="en-US" sz="1900" dirty="0"/>
              <a:t>B:</a:t>
            </a:r>
            <a:r>
              <a:rPr lang="ru-RU" sz="1900" dirty="0"/>
              <a:t> Символ «1»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С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rgbClr val="00B050"/>
                </a:solidFill>
              </a:rPr>
              <a:t>0</a:t>
            </a:r>
            <a:r>
              <a:rPr lang="ru-RU" sz="1900" b="1" dirty="0"/>
              <a:t> 0 0</a:t>
            </a:r>
          </a:p>
          <a:p>
            <a:r>
              <a:rPr lang="ru-RU" sz="1900" dirty="0"/>
              <a:t>3. Состояние С: Символ «0» -</a:t>
            </a:r>
            <a:r>
              <a:rPr lang="en-US" sz="1900" dirty="0"/>
              <a:t>&gt; </a:t>
            </a:r>
            <a:r>
              <a:rPr lang="ru-RU" sz="1900" dirty="0"/>
              <a:t>переход в Состояние В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chemeClr val="tx1"/>
                </a:solidFill>
              </a:rPr>
              <a:t>0 </a:t>
            </a:r>
            <a:r>
              <a:rPr lang="ru-RU" sz="1900" b="1" dirty="0">
                <a:solidFill>
                  <a:srgbClr val="00B050"/>
                </a:solidFill>
              </a:rPr>
              <a:t>0</a:t>
            </a:r>
            <a:r>
              <a:rPr lang="ru-RU" sz="1900" b="1" dirty="0">
                <a:solidFill>
                  <a:schemeClr val="tx1"/>
                </a:solidFill>
              </a:rPr>
              <a:t> 0</a:t>
            </a:r>
          </a:p>
          <a:p>
            <a:r>
              <a:rPr lang="ru-RU" sz="1900" dirty="0"/>
              <a:t>4. Состояние В: Символ «0» -</a:t>
            </a:r>
            <a:r>
              <a:rPr lang="en-US" sz="1900" dirty="0"/>
              <a:t>&gt; </a:t>
            </a:r>
            <a:r>
              <a:rPr lang="ru-RU" sz="1900" dirty="0"/>
              <a:t>остались в Состоянии В</a:t>
            </a:r>
          </a:p>
          <a:p>
            <a:r>
              <a:rPr lang="ru-RU" sz="1900" dirty="0"/>
              <a:t>Цепочка: </a:t>
            </a:r>
            <a:r>
              <a:rPr lang="ru-RU" sz="1900" b="1" dirty="0">
                <a:solidFill>
                  <a:schemeClr val="tx1"/>
                </a:solidFill>
              </a:rPr>
              <a:t>1 1</a:t>
            </a:r>
            <a:r>
              <a:rPr lang="ru-RU" sz="1900" b="1" dirty="0"/>
              <a:t> </a:t>
            </a:r>
            <a:r>
              <a:rPr lang="ru-RU" sz="1900" b="1" dirty="0">
                <a:solidFill>
                  <a:schemeClr val="tx1"/>
                </a:solidFill>
              </a:rPr>
              <a:t>0 0 </a:t>
            </a:r>
            <a:r>
              <a:rPr lang="ru-RU" sz="1900" b="1" dirty="0">
                <a:solidFill>
                  <a:srgbClr val="00B050"/>
                </a:solidFill>
              </a:rPr>
              <a:t>0</a:t>
            </a:r>
            <a:endParaRPr lang="ru-RU" sz="1900" dirty="0">
              <a:solidFill>
                <a:srgbClr val="00B050"/>
              </a:solidFill>
            </a:endParaRPr>
          </a:p>
          <a:p>
            <a:r>
              <a:rPr lang="ru-RU" sz="1900" dirty="0"/>
              <a:t>5. Состояние В: Символ «0» -</a:t>
            </a:r>
            <a:r>
              <a:rPr lang="en-US" sz="1900" dirty="0"/>
              <a:t>&gt; </a:t>
            </a:r>
            <a:r>
              <a:rPr lang="ru-RU" sz="1900" dirty="0"/>
              <a:t>остались в Состояние В</a:t>
            </a:r>
          </a:p>
          <a:p>
            <a:r>
              <a:rPr lang="ru-RU" sz="1900" dirty="0"/>
              <a:t>Не пришли в конечное состояние и цепочка закончилась – строка </a:t>
            </a:r>
            <a:r>
              <a:rPr lang="ru-RU" sz="1900" b="1" dirty="0"/>
              <a:t>не распознана</a:t>
            </a:r>
            <a:r>
              <a:rPr lang="ru-RU" sz="1900" dirty="0"/>
              <a:t>.</a:t>
            </a:r>
            <a:endParaRPr lang="en-US" sz="19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4947C8-02F2-4D9D-829A-21B56913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844" y="1883649"/>
            <a:ext cx="829315" cy="5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3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2042</Words>
  <Application>Microsoft Office PowerPoint</Application>
  <PresentationFormat>Широкоэкранный</PresentationFormat>
  <Paragraphs>392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Zheka Dikov</cp:lastModifiedBy>
  <cp:revision>89</cp:revision>
  <dcterms:modified xsi:type="dcterms:W3CDTF">2020-11-17T07:44:26Z</dcterms:modified>
</cp:coreProperties>
</file>