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Текст заголовка</a:t>
            </a:r>
          </a:p>
        </p:txBody>
      </p:sp>
      <p:sp>
        <p:nvSpPr>
          <p:cNvPr id="9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3pPr marL="1234438" indent="-320038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0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/>
          <p:nvPr>
            <p:ph type="body" sz="quarter" idx="21"/>
          </p:nvPr>
        </p:nvSpPr>
        <p:spPr>
          <a:xfrm>
            <a:off x="839786" y="2057400"/>
            <a:ext cx="3932242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Рисунок 2"/>
          <p:cNvSpPr/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/>
          <p:nvPr>
            <p:ph type="ctrTitle"/>
          </p:nvPr>
        </p:nvSpPr>
        <p:spPr>
          <a:xfrm>
            <a:off x="1924381" y="2015602"/>
            <a:ext cx="8874205" cy="1337319"/>
          </a:xfrm>
          <a:prstGeom prst="rect">
            <a:avLst/>
          </a:prstGeom>
        </p:spPr>
        <p:txBody>
          <a:bodyPr/>
          <a:lstStyle>
            <a:lvl1pPr defTabSz="646296">
              <a:defRPr sz="4100"/>
            </a:lvl1pPr>
          </a:lstStyle>
          <a:p>
            <a:pPr/>
            <a:r>
              <a:t>Решение задач на построение БНФ</a:t>
            </a:r>
          </a:p>
        </p:txBody>
      </p:sp>
      <p:sp>
        <p:nvSpPr>
          <p:cNvPr id="113" name="Подзаголовок 2"/>
          <p:cNvSpPr txBox="1"/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i="1" sz="1300"/>
            </a:pPr>
          </a:p>
          <a:p>
            <a:pPr defTabSz="704087">
              <a:spcBef>
                <a:spcPts val="700"/>
              </a:spcBef>
              <a:defRPr i="1" sz="1300"/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5. Кирилл Логвинов</a:t>
            </a:r>
          </a:p>
        </p:txBody>
      </p:sp>
      <p:sp>
        <p:nvSpPr>
          <p:cNvPr id="114" name="Прямоугольник 4"/>
          <p:cNvSpPr txBox="1"/>
          <p:nvPr/>
        </p:nvSpPr>
        <p:spPr>
          <a:xfrm>
            <a:off x="4276671" y="6270816"/>
            <a:ext cx="4169625" cy="554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t>03.11.2020</a:t>
            </a:r>
          </a:p>
          <a:p>
            <a:pPr algn="ctr">
              <a:defRPr sz="1600"/>
            </a:pPr>
            <a:r>
              <a:t>Петрозаводский Государственный Университет</a:t>
            </a:r>
          </a:p>
        </p:txBody>
      </p:sp>
      <p:sp>
        <p:nvSpPr>
          <p:cNvPr id="115" name="Заголовок 1"/>
          <p:cNvSpPr txBox="1"/>
          <p:nvPr/>
        </p:nvSpPr>
        <p:spPr>
          <a:xfrm>
            <a:off x="886778" y="523967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Языки программирования и методы трансляции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Отступы"/>
          <p:cNvSpPr txBox="1"/>
          <p:nvPr>
            <p:ph type="title"/>
          </p:nvPr>
        </p:nvSpPr>
        <p:spPr>
          <a:xfrm>
            <a:off x="838200" y="362717"/>
            <a:ext cx="10515600" cy="1325564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Отступы</a:t>
            </a:r>
          </a:p>
        </p:txBody>
      </p:sp>
      <p:sp>
        <p:nvSpPr>
          <p:cNvPr id="146" name="Пробелы: « »;…"/>
          <p:cNvSpPr txBox="1"/>
          <p:nvPr/>
        </p:nvSpPr>
        <p:spPr>
          <a:xfrm>
            <a:off x="293623" y="2059234"/>
            <a:ext cx="3311931" cy="1491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Пробелы: « »;</a:t>
            </a:r>
            <a:endParaRPr sz="32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Табуляция: «    »;</a:t>
            </a:r>
            <a:endParaRPr sz="32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Перенос строки: \n.</a:t>
            </a:r>
          </a:p>
        </p:txBody>
      </p:sp>
      <p:sp>
        <p:nvSpPr>
          <p:cNvPr id="147" name="Лексический анализатор не вносит лексему символов отступа в таблицу и они не попадают в цепочку."/>
          <p:cNvSpPr txBox="1"/>
          <p:nvPr/>
        </p:nvSpPr>
        <p:spPr>
          <a:xfrm>
            <a:off x="458418" y="3921879"/>
            <a:ext cx="10515601" cy="841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/>
            </a:lvl1pPr>
          </a:lstStyle>
          <a:p>
            <a:pPr/>
            <a:r>
              <a:t>Лексический анализатор не вносит лексему символов отступа в таблицу и они не попадают в цепочку.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Заголовок 1"/>
          <p:cNvSpPr txBox="1"/>
          <p:nvPr>
            <p:ph type="title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Пример работы лексического анализатора</a:t>
            </a:r>
          </a:p>
        </p:txBody>
      </p:sp>
      <p:sp>
        <p:nvSpPr>
          <p:cNvPr id="150" name="Объект 2"/>
          <p:cNvSpPr txBox="1"/>
          <p:nvPr>
            <p:ph type="body" idx="1"/>
          </p:nvPr>
        </p:nvSpPr>
        <p:spPr>
          <a:xfrm>
            <a:off x="838199" y="1311562"/>
            <a:ext cx="10790385" cy="524626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Пусть лексич.анализатор уже записал в таблицу переменные: A1, A2, A3, A4, PI и сейчас обработает выражение: </a:t>
            </a:r>
          </a:p>
          <a:p>
            <a:pPr marL="0" indent="0">
              <a:buSzTx/>
              <a:buNone/>
              <a:defRPr b="1"/>
            </a:pPr>
            <a:r>
              <a:t>2*A1*A3 + 1/2*PI/A2;</a:t>
            </a:r>
          </a:p>
          <a:p>
            <a:pPr marL="0" indent="0">
              <a:buSzTx/>
              <a:buNone/>
            </a:pPr>
            <a:r>
              <a:t>Таблица на этот момент: </a:t>
            </a:r>
          </a:p>
          <a:p>
            <a:pPr marL="0" indent="0">
              <a:buSzTx/>
              <a:buNone/>
              <a:defRPr b="1"/>
            </a:pPr>
          </a:p>
          <a:p>
            <a:pPr marL="0" indent="0">
              <a:buSzTx/>
              <a:buNone/>
              <a:defRPr b="1"/>
            </a:pPr>
          </a:p>
          <a:p>
            <a:pPr marL="0" indent="0">
              <a:buSzTx/>
              <a:buNone/>
              <a:defRPr b="1"/>
            </a:pPr>
          </a:p>
          <a:p>
            <a:pPr marL="0" indent="0">
              <a:buSzTx/>
              <a:buNone/>
              <a:defRPr b="1"/>
            </a:pPr>
          </a:p>
          <a:p>
            <a:pPr marL="514350" indent="-514350">
              <a:buFontTx/>
              <a:buAutoNum type="arabicParenR" startAt="1"/>
            </a:pPr>
            <a:r>
              <a:t>Выделение лексем: </a:t>
            </a:r>
          </a:p>
        </p:txBody>
      </p:sp>
      <p:pic>
        <p:nvPicPr>
          <p:cNvPr id="151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5830" y="5799030"/>
            <a:ext cx="9563103" cy="666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Рисунок 10" descr="Рисунок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70930" y="2152517"/>
            <a:ext cx="3666838" cy="3476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Объект 2"/>
          <p:cNvSpPr txBox="1"/>
          <p:nvPr>
            <p:ph type="body" idx="1"/>
          </p:nvPr>
        </p:nvSpPr>
        <p:spPr>
          <a:xfrm>
            <a:off x="838200" y="145328"/>
            <a:ext cx="10515600" cy="638406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2) Отображение лексем в токены: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3) Добавление в таблицу токенов</a:t>
            </a:r>
          </a:p>
          <a:p>
            <a:pPr marL="0" indent="0">
              <a:buSzTx/>
              <a:buNone/>
            </a:pPr>
            <a:r>
              <a:t> [NUM, 4], [NUM, 5], [NUM, 4]:</a:t>
            </a:r>
          </a:p>
        </p:txBody>
      </p:sp>
      <p:pic>
        <p:nvPicPr>
          <p:cNvPr id="155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6350" y="683492"/>
            <a:ext cx="6094270" cy="15235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05041" y="2346036"/>
            <a:ext cx="3148759" cy="4183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Заголовок 1"/>
          <p:cNvSpPr txBox="1"/>
          <p:nvPr>
            <p:ph type="title"/>
          </p:nvPr>
        </p:nvSpPr>
        <p:spPr>
          <a:xfrm>
            <a:off x="838200" y="193961"/>
            <a:ext cx="10515600" cy="74815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Описание информационной таблицы</a:t>
            </a:r>
          </a:p>
        </p:txBody>
      </p:sp>
      <p:pic>
        <p:nvPicPr>
          <p:cNvPr id="159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1664" y="942111"/>
            <a:ext cx="5695951" cy="5781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Заголовок 1"/>
          <p:cNvSpPr txBox="1"/>
          <p:nvPr>
            <p:ph type="title"/>
          </p:nvPr>
        </p:nvSpPr>
        <p:spPr>
          <a:xfrm>
            <a:off x="838200" y="217341"/>
            <a:ext cx="10515600" cy="72477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Этап синтаксического анализа</a:t>
            </a:r>
          </a:p>
        </p:txBody>
      </p:sp>
      <p:sp>
        <p:nvSpPr>
          <p:cNvPr id="162" name="Объект 2"/>
          <p:cNvSpPr txBox="1"/>
          <p:nvPr>
            <p:ph type="body" idx="1"/>
          </p:nvPr>
        </p:nvSpPr>
        <p:spPr>
          <a:xfrm>
            <a:off x="180106" y="1163780"/>
            <a:ext cx="11831787" cy="53386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Синтаксический анализатор опирается на исходный набор БНФ: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&lt;expr&gt;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/>
              <a:t> </a:t>
            </a:r>
            <a:r>
              <a:t> ID			</a:t>
            </a:r>
            <a:r>
              <a:rPr>
                <a:solidFill>
                  <a:srgbClr val="808080"/>
                </a:solidFill>
              </a:rPr>
              <a:t>// имя переменной</a:t>
            </a: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	| NUM			</a:t>
            </a:r>
            <a:r>
              <a:rPr>
                <a:solidFill>
                  <a:srgbClr val="808080"/>
                </a:solidFill>
              </a:rPr>
              <a:t>// числовая константа</a:t>
            </a: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	| (&lt;expr&gt;)			</a:t>
            </a:r>
            <a:r>
              <a:rPr>
                <a:solidFill>
                  <a:srgbClr val="808080"/>
                </a:solidFill>
              </a:rPr>
              <a:t>// выражение в скобках</a:t>
            </a: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	| &lt;expr&gt; &lt;op&gt; &lt;expr&gt;	</a:t>
            </a:r>
            <a:r>
              <a:rPr>
                <a:solidFill>
                  <a:srgbClr val="808080"/>
                </a:solidFill>
              </a:rPr>
              <a:t>// операция между двумя выражениями</a:t>
            </a:r>
          </a:p>
          <a:p>
            <a:pPr marL="0" indent="0">
              <a:buSzTx/>
              <a:buNone/>
              <a:defRPr>
                <a:solidFill>
                  <a:srgbClr val="808080"/>
                </a:solidFill>
              </a:defRPr>
            </a:pP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&lt;op&gt;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/>
              <a:t> </a:t>
            </a:r>
            <a:r>
              <a:t>+ | - | * | / | ^		</a:t>
            </a:r>
            <a:r>
              <a:rPr>
                <a:solidFill>
                  <a:srgbClr val="808080"/>
                </a:solidFill>
              </a:rPr>
              <a:t>// арифм.операция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Принцип построения дерева</a:t>
            </a:r>
          </a:p>
        </p:txBody>
      </p:sp>
      <p:sp>
        <p:nvSpPr>
          <p:cNvPr id="165" name="Текст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Синтаксический анализатор считывает лексемы до тех пор, пока не будет найдено соответствие БНФ правилу. После этого</a:t>
            </a:r>
            <a:r>
              <a:t> он строит</a:t>
            </a:r>
            <a:r>
              <a:t> часть дерева, лис</a:t>
            </a:r>
            <a:r>
              <a:t>ть</a:t>
            </a:r>
            <a:r>
              <a:t>я которого – сами лексемы, а родительские вершины</a:t>
            </a:r>
            <a:r>
              <a:t> -</a:t>
            </a:r>
            <a:r>
              <a:t> выражения &lt;expr&gt;.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168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Прямая со стрелкой 5"/>
          <p:cNvSpPr/>
          <p:nvPr/>
        </p:nvSpPr>
        <p:spPr>
          <a:xfrm flipH="1">
            <a:off x="439946" y="759121"/>
            <a:ext cx="3" cy="690118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0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9825" y="2863968"/>
            <a:ext cx="2191825" cy="3062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173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Прямая со стрелкой 5"/>
          <p:cNvSpPr/>
          <p:nvPr/>
        </p:nvSpPr>
        <p:spPr>
          <a:xfrm flipH="1">
            <a:off x="974784" y="750497"/>
            <a:ext cx="3" cy="690117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5" name="Рисунок 8" descr="Рисунок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6897" y="2380888"/>
            <a:ext cx="3605848" cy="4241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178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Прямая со стрелкой 5"/>
          <p:cNvSpPr/>
          <p:nvPr/>
        </p:nvSpPr>
        <p:spPr>
          <a:xfrm flipH="1">
            <a:off x="1362973" y="741869"/>
            <a:ext cx="3" cy="690117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80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6027" y="2230438"/>
            <a:ext cx="5999777" cy="4627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183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Прямая со стрелкой 5"/>
          <p:cNvSpPr/>
          <p:nvPr/>
        </p:nvSpPr>
        <p:spPr>
          <a:xfrm>
            <a:off x="1854680" y="741869"/>
            <a:ext cx="3" cy="690117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85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8553" y="2230438"/>
            <a:ext cx="5514346" cy="4569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Заголовок 1"/>
          <p:cNvSpPr txBox="1"/>
          <p:nvPr>
            <p:ph type="title"/>
          </p:nvPr>
        </p:nvSpPr>
        <p:spPr>
          <a:xfrm>
            <a:off x="838200" y="-14287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Задание 3.1(d)</a:t>
            </a:r>
          </a:p>
        </p:txBody>
      </p:sp>
      <p:sp>
        <p:nvSpPr>
          <p:cNvPr id="118" name="Объект 2"/>
          <p:cNvSpPr txBox="1"/>
          <p:nvPr>
            <p:ph type="body" idx="1"/>
          </p:nvPr>
        </p:nvSpPr>
        <p:spPr>
          <a:xfrm>
            <a:off x="594945" y="997527"/>
            <a:ext cx="11002110" cy="586047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b="1" sz="2300"/>
            </a:pPr>
            <a:r>
              <a:t>d) 2*A1*A3 + 1/2*PI/A2</a:t>
            </a:r>
          </a:p>
          <a:p>
            <a:pPr marL="0" indent="0">
              <a:lnSpc>
                <a:spcPct val="81000"/>
              </a:lnSpc>
              <a:buSzTx/>
              <a:buNone/>
              <a:defRPr sz="2300"/>
            </a:pPr>
            <a:r>
              <a:t>Разобрать задачу трансляции арифм. выражений в псевдо-машинный код.</a:t>
            </a:r>
          </a:p>
          <a:p>
            <a:pPr marL="514350" indent="-514350">
              <a:lnSpc>
                <a:spcPct val="81000"/>
              </a:lnSpc>
              <a:buFontTx/>
              <a:buAutoNum type="arabicPeriod" startAt="1"/>
              <a:defRPr sz="2300"/>
            </a:pPr>
            <a:r>
              <a:t>Предложить псевдо-машинный код (похож на инструкции языка ассемблера)</a:t>
            </a:r>
          </a:p>
          <a:p>
            <a:pPr marL="514350" indent="-514350">
              <a:lnSpc>
                <a:spcPct val="81000"/>
              </a:lnSpc>
              <a:buFontTx/>
              <a:buAutoNum type="arabicPeriod" startAt="1"/>
              <a:defRPr sz="2300"/>
            </a:pPr>
            <a:r>
              <a:t>Описать информационную таблицу</a:t>
            </a:r>
          </a:p>
          <a:p>
            <a:pPr marL="514350" indent="-514350">
              <a:lnSpc>
                <a:spcPct val="81000"/>
              </a:lnSpc>
              <a:buFontTx/>
              <a:buAutoNum type="arabicPeriod" startAt="1"/>
              <a:defRPr sz="2300"/>
            </a:pPr>
            <a:r>
              <a:t>Описать стадию лексического анализа (какие лексемы распознавать, работа с инф. таблицей). Привести пример (ручной) работы лексического анализатора</a:t>
            </a:r>
          </a:p>
          <a:p>
            <a:pPr marL="514350" indent="-514350">
              <a:lnSpc>
                <a:spcPct val="81000"/>
              </a:lnSpc>
              <a:buFontTx/>
              <a:buAutoNum type="arabicPeriod" startAt="1"/>
              <a:defRPr sz="2300"/>
            </a:pPr>
            <a:r>
              <a:t>Описать стадию синтаксического анализа (синтаксис в виде БНФ, работа с инф. таблицей). Привести пример (ручной) работы синтаксического анализатора</a:t>
            </a:r>
          </a:p>
          <a:p>
            <a:pPr marL="514350" indent="-514350">
              <a:lnSpc>
                <a:spcPct val="81000"/>
              </a:lnSpc>
              <a:buFontTx/>
              <a:buAutoNum type="arabicPeriod" startAt="1"/>
              <a:defRPr sz="2300"/>
            </a:pPr>
            <a:r>
              <a:t>Описать стадию семантического анализа. Привести пример (ручной) работы семантического анализатора с генерацией конкретной программы на псевдомашинном коде.</a:t>
            </a:r>
          </a:p>
          <a:p>
            <a:pPr marL="514350" indent="-514350">
              <a:lnSpc>
                <a:spcPct val="81000"/>
              </a:lnSpc>
              <a:buFontTx/>
              <a:buAutoNum type="arabicPeriod" startAt="1"/>
              <a:defRPr sz="2300"/>
            </a:pPr>
            <a:r>
              <a:t>Разобрать варианты оптимизации генерируемого кода. Привести пример оптимизации для уменьшения используемой памяти (число регистров) или повышения скорости работы (уменьшение размера программы – число инструкций в программе)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188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Прямая со стрелкой 5"/>
          <p:cNvSpPr/>
          <p:nvPr/>
        </p:nvSpPr>
        <p:spPr>
          <a:xfrm>
            <a:off x="2294626" y="741869"/>
            <a:ext cx="3" cy="690117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90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0573" y="2230438"/>
            <a:ext cx="6875251" cy="4381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193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Прямая со стрелкой 5"/>
          <p:cNvSpPr/>
          <p:nvPr/>
        </p:nvSpPr>
        <p:spPr>
          <a:xfrm flipH="1">
            <a:off x="2743200" y="879893"/>
            <a:ext cx="8626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95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5665" y="2230438"/>
            <a:ext cx="5274067" cy="45145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198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Прямая со стрелкой 5"/>
          <p:cNvSpPr/>
          <p:nvPr/>
        </p:nvSpPr>
        <p:spPr>
          <a:xfrm flipH="1">
            <a:off x="3191777" y="879893"/>
            <a:ext cx="8627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0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1981" y="2362405"/>
            <a:ext cx="5244864" cy="4495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Рисунок 4" descr="Рисунок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62566" y="5460520"/>
            <a:ext cx="744472" cy="12520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204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Прямая со стрелкой 5"/>
          <p:cNvSpPr/>
          <p:nvPr/>
        </p:nvSpPr>
        <p:spPr>
          <a:xfrm flipH="1">
            <a:off x="3640349" y="891336"/>
            <a:ext cx="8627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6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5712" y="2311879"/>
            <a:ext cx="5244861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Рисунок 6" descr="Рисунок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12984" y="4369072"/>
            <a:ext cx="2247903" cy="2438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210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Прямая со стрелкой 5"/>
          <p:cNvSpPr/>
          <p:nvPr/>
        </p:nvSpPr>
        <p:spPr>
          <a:xfrm flipH="1">
            <a:off x="4157936" y="891336"/>
            <a:ext cx="8627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2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6875" y="2311879"/>
            <a:ext cx="5244864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Рисунок 7" descr="Рисунок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75150" y="4675516"/>
            <a:ext cx="2635875" cy="2131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216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Прямая со стрелкой 5"/>
          <p:cNvSpPr/>
          <p:nvPr/>
        </p:nvSpPr>
        <p:spPr>
          <a:xfrm flipH="1">
            <a:off x="4701399" y="854913"/>
            <a:ext cx="8627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8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1209" y="2311879"/>
            <a:ext cx="5244864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Рисунок 4" descr="Рисунок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6071" y="3743862"/>
            <a:ext cx="2681206" cy="2954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222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Прямая со стрелкой 5"/>
          <p:cNvSpPr/>
          <p:nvPr/>
        </p:nvSpPr>
        <p:spPr>
          <a:xfrm flipH="1">
            <a:off x="5132720" y="854913"/>
            <a:ext cx="8627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24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652" y="2311879"/>
            <a:ext cx="5244864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Рисунок 7" descr="Рисунок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59196" y="3642919"/>
            <a:ext cx="4237548" cy="31645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228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Прямая со стрелкой 5"/>
          <p:cNvSpPr/>
          <p:nvPr/>
        </p:nvSpPr>
        <p:spPr>
          <a:xfrm flipH="1">
            <a:off x="5589918" y="854913"/>
            <a:ext cx="8627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30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2201" y="2311879"/>
            <a:ext cx="5244864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Рисунок 4" descr="Рисунок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87062" y="3191773"/>
            <a:ext cx="3645973" cy="36662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234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Прямая со стрелкой 5"/>
          <p:cNvSpPr/>
          <p:nvPr/>
        </p:nvSpPr>
        <p:spPr>
          <a:xfrm flipH="1">
            <a:off x="6061495" y="814191"/>
            <a:ext cx="8627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36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8771" y="2230439"/>
            <a:ext cx="8413751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Прямоугольник"/>
          <p:cNvSpPr/>
          <p:nvPr/>
        </p:nvSpPr>
        <p:spPr>
          <a:xfrm rot="5949">
            <a:off x="8865492" y="5180948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8" name="&lt;id&gt;"/>
          <p:cNvSpPr txBox="1"/>
          <p:nvPr/>
        </p:nvSpPr>
        <p:spPr>
          <a:xfrm>
            <a:off x="8908746" y="5166854"/>
            <a:ext cx="415460" cy="28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&lt;id&gt;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Заголовок 1"/>
          <p:cNvSpPr txBox="1"/>
          <p:nvPr>
            <p:ph type="title"/>
          </p:nvPr>
        </p:nvSpPr>
        <p:spPr>
          <a:xfrm>
            <a:off x="838200" y="57869"/>
            <a:ext cx="10515600" cy="623171"/>
          </a:xfrm>
          <a:prstGeom prst="rect">
            <a:avLst/>
          </a:prstGeom>
        </p:spPr>
        <p:txBody>
          <a:bodyPr/>
          <a:lstStyle>
            <a:lvl1pPr algn="ctr">
              <a:defRPr sz="3500"/>
            </a:lvl1pPr>
          </a:lstStyle>
          <a:p>
            <a:pPr/>
            <a:r>
              <a:t>Синтаксическое дерево разбора</a:t>
            </a:r>
          </a:p>
        </p:txBody>
      </p:sp>
      <p:pic>
        <p:nvPicPr>
          <p:cNvPr id="241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338421"/>
            <a:ext cx="3446592" cy="351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Рисунок 13" descr="Рисунок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0465" y="1284885"/>
            <a:ext cx="8751535" cy="4848496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Прямоугольник"/>
          <p:cNvSpPr/>
          <p:nvPr/>
        </p:nvSpPr>
        <p:spPr>
          <a:xfrm rot="5949">
            <a:off x="10262492" y="4393548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4" name="&lt;id&gt;"/>
          <p:cNvSpPr txBox="1"/>
          <p:nvPr/>
        </p:nvSpPr>
        <p:spPr>
          <a:xfrm>
            <a:off x="10305746" y="4379454"/>
            <a:ext cx="415460" cy="28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&lt;id&gt;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Заголовок 1"/>
          <p:cNvSpPr txBox="1"/>
          <p:nvPr>
            <p:ph type="title"/>
          </p:nvPr>
        </p:nvSpPr>
        <p:spPr>
          <a:xfrm>
            <a:off x="838200" y="355598"/>
            <a:ext cx="10515600" cy="71553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Псевдо-машинный код</a:t>
            </a:r>
          </a:p>
        </p:txBody>
      </p:sp>
      <p:sp>
        <p:nvSpPr>
          <p:cNvPr id="121" name="Объект 2"/>
          <p:cNvSpPr txBox="1"/>
          <p:nvPr>
            <p:ph type="body" idx="1"/>
          </p:nvPr>
        </p:nvSpPr>
        <p:spPr>
          <a:xfrm>
            <a:off x="0" y="1200725"/>
            <a:ext cx="12192004" cy="5657276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  <a:r>
              <a:t>Для хранения значений будем использовать регистры </a:t>
            </a:r>
            <a:r>
              <a:t>t</a:t>
            </a:r>
            <a:r>
              <a:t>1, </a:t>
            </a:r>
            <a:r>
              <a:t>t</a:t>
            </a:r>
            <a:r>
              <a:t>2</a:t>
            </a:r>
            <a:r>
              <a:t>,</a:t>
            </a:r>
            <a:r>
              <a:t>...</a:t>
            </a:r>
            <a:r>
              <a:t>,t</a:t>
            </a:r>
            <a:r>
              <a:t>n. Команды псевдо-машинного кода для вычисления арифметических выражений, в который будет транслироваться исходный код:</a:t>
            </a:r>
          </a:p>
          <a:p>
            <a:pPr marL="0" indent="0" defTabSz="886968">
              <a:spcBef>
                <a:spcPts val="900"/>
              </a:spcBef>
              <a:defRPr sz="2716"/>
            </a:pPr>
            <a:r>
              <a:t> </a:t>
            </a:r>
            <a:r>
              <a:rPr b="1"/>
              <a:t>decl </a:t>
            </a:r>
            <a:r>
              <a:t>ti		// </a:t>
            </a:r>
            <a:r>
              <a:t>объявление регистра </a:t>
            </a:r>
            <a:r>
              <a:t>ti – </a:t>
            </a:r>
            <a:r>
              <a:t>дает понять транслятору в машинный код, что далее будет использоваться этот регистр;</a:t>
            </a:r>
          </a:p>
          <a:p>
            <a:pPr marL="0" indent="0" defTabSz="886968">
              <a:spcBef>
                <a:spcPts val="900"/>
              </a:spcBef>
              <a:defRPr b="1" sz="2716"/>
            </a:pPr>
            <a:r>
              <a:t> mov</a:t>
            </a:r>
            <a:r>
              <a:rPr b="0"/>
              <a:t> &lt;val&gt;, ti 	</a:t>
            </a:r>
            <a:r>
              <a:rPr b="0"/>
              <a:t>// запись значения &lt;val&gt; в ti, где &lt;val&gt; - числовая константа или другой регистр;</a:t>
            </a:r>
          </a:p>
          <a:p>
            <a:pPr marL="0" indent="0" defTabSz="886968">
              <a:spcBef>
                <a:spcPts val="900"/>
              </a:spcBef>
              <a:defRPr sz="2716"/>
            </a:pPr>
            <a:r>
              <a:t> </a:t>
            </a:r>
            <a:r>
              <a:rPr b="1"/>
              <a:t>add </a:t>
            </a:r>
            <a:r>
              <a:t>tj, ti 		// добавление значения tj к ti;</a:t>
            </a:r>
          </a:p>
          <a:p>
            <a:pPr marL="221742" indent="-221742" defTabSz="886968">
              <a:spcBef>
                <a:spcPts val="900"/>
              </a:spcBef>
              <a:defRPr b="1" sz="2716"/>
            </a:pPr>
            <a:r>
              <a:t>sub</a:t>
            </a:r>
            <a:r>
              <a:rPr b="0"/>
              <a:t> </a:t>
            </a:r>
            <a:r>
              <a:rPr b="0"/>
              <a:t>t</a:t>
            </a:r>
            <a:r>
              <a:rPr b="0"/>
              <a:t>j, </a:t>
            </a:r>
            <a:r>
              <a:rPr b="0"/>
              <a:t>t</a:t>
            </a:r>
            <a:r>
              <a:rPr b="0"/>
              <a:t>i 	</a:t>
            </a:r>
            <a:r>
              <a:rPr b="0"/>
              <a:t>	</a:t>
            </a:r>
            <a:r>
              <a:rPr b="0"/>
              <a:t>// вычитание значения </a:t>
            </a:r>
            <a:r>
              <a:rPr b="0"/>
              <a:t>t</a:t>
            </a:r>
            <a:r>
              <a:rPr b="0"/>
              <a:t>j из </a:t>
            </a:r>
            <a:r>
              <a:rPr b="0"/>
              <a:t>t</a:t>
            </a:r>
            <a:r>
              <a:rPr b="0"/>
              <a:t>i;</a:t>
            </a:r>
          </a:p>
          <a:p>
            <a:pPr marL="221742" indent="-221742" defTabSz="886968">
              <a:spcBef>
                <a:spcPts val="900"/>
              </a:spcBef>
              <a:defRPr b="1" sz="2716"/>
            </a:pPr>
            <a:r>
              <a:t>mul</a:t>
            </a:r>
            <a:r>
              <a:rPr b="0"/>
              <a:t> </a:t>
            </a:r>
            <a:r>
              <a:rPr b="0"/>
              <a:t>t</a:t>
            </a:r>
            <a:r>
              <a:rPr b="0"/>
              <a:t>j, </a:t>
            </a:r>
            <a:r>
              <a:rPr b="0"/>
              <a:t>t</a:t>
            </a:r>
            <a:r>
              <a:rPr b="0"/>
              <a:t>i 	</a:t>
            </a:r>
            <a:r>
              <a:rPr b="0"/>
              <a:t>	</a:t>
            </a:r>
            <a:r>
              <a:rPr b="0"/>
              <a:t>// умножение значения </a:t>
            </a:r>
            <a:r>
              <a:rPr b="0"/>
              <a:t>t</a:t>
            </a:r>
            <a:r>
              <a:rPr b="0"/>
              <a:t>j на </a:t>
            </a:r>
            <a:r>
              <a:rPr b="0"/>
              <a:t>t</a:t>
            </a:r>
            <a:r>
              <a:rPr b="0"/>
              <a:t>i;</a:t>
            </a:r>
          </a:p>
          <a:p>
            <a:pPr marL="221742" indent="-221742" defTabSz="886968">
              <a:spcBef>
                <a:spcPts val="900"/>
              </a:spcBef>
              <a:defRPr b="1" sz="2716"/>
            </a:pPr>
            <a:r>
              <a:t>div</a:t>
            </a:r>
            <a:r>
              <a:rPr b="0"/>
              <a:t> </a:t>
            </a:r>
            <a:r>
              <a:rPr b="0"/>
              <a:t>t</a:t>
            </a:r>
            <a:r>
              <a:rPr b="0"/>
              <a:t>j, </a:t>
            </a:r>
            <a:r>
              <a:rPr b="0"/>
              <a:t>t</a:t>
            </a:r>
            <a:r>
              <a:rPr b="0"/>
              <a:t>i 	</a:t>
            </a:r>
            <a:r>
              <a:rPr b="0"/>
              <a:t>	</a:t>
            </a:r>
            <a:r>
              <a:rPr b="0"/>
              <a:t>// деление ri на значение </a:t>
            </a:r>
            <a:r>
              <a:rPr b="0"/>
              <a:t>t</a:t>
            </a:r>
            <a:r>
              <a:rPr b="0"/>
              <a:t>j.</a:t>
            </a:r>
          </a:p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  <a:r>
              <a:t>Результат каждой команды записывается в </a:t>
            </a:r>
            <a:r>
              <a:t>t</a:t>
            </a:r>
            <a:r>
              <a:t>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Семантический анализ"/>
          <p:cNvSpPr txBox="1"/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Семантический анализ</a:t>
            </a:r>
          </a:p>
        </p:txBody>
      </p:sp>
      <p:sp>
        <p:nvSpPr>
          <p:cNvPr id="247" name="Метод обхода дерева:…"/>
          <p:cNvSpPr txBox="1"/>
          <p:nvPr>
            <p:ph type="body" idx="4294967295"/>
          </p:nvPr>
        </p:nvSpPr>
        <p:spPr>
          <a:xfrm>
            <a:off x="318322" y="777240"/>
            <a:ext cx="11555356" cy="6087687"/>
          </a:xfrm>
          <a:prstGeom prst="rect">
            <a:avLst/>
          </a:prstGeom>
        </p:spPr>
        <p:txBody>
          <a:bodyPr/>
          <a:lstStyle/>
          <a:p>
            <a:pPr marL="0" indent="0" defTabSz="737370">
              <a:spcBef>
                <a:spcPts val="700"/>
              </a:spcBef>
              <a:buSzTx/>
              <a:buNone/>
              <a:defRPr b="1" sz="2100"/>
            </a:pPr>
            <a:r>
              <a:t>Метод обхода дерева:</a:t>
            </a:r>
            <a:r>
              <a:rPr b="0"/>
              <a:t>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t>Дерево обходится в глубину, при этом сначала обходятся левые вершины, затем правые вершины.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b="1" sz="2100"/>
            </a:pPr>
            <a:r>
              <a:t>Правила генерации кода при обработке вершин дерева:</a:t>
            </a: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Для каждой новой вершины &lt;expr&gt; объявляется </a:t>
            </a:r>
            <a:r>
              <a:t>регистр </a:t>
            </a:r>
            <a:r>
              <a:t>ti -&gt; </a:t>
            </a:r>
            <a:r>
              <a:rPr b="1" i="1"/>
              <a:t>decl ti</a:t>
            </a:r>
            <a:endParaRPr b="1" i="1"/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Если эта вершина имеет единственного потомка - константу, то в ti заносится соответствующее значение константы из информационной таблицы -&gt; </a:t>
            </a:r>
            <a:r>
              <a:rPr b="1" i="1"/>
              <a:t>mov &lt;const&gt; t</a:t>
            </a:r>
            <a:r>
              <a:rPr b="1" i="1" sz="1400"/>
              <a:t>i</a:t>
            </a:r>
            <a:endParaRPr sz="1400"/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Если эта вершина имеет единственного потомка - переменную, то в ti заносится соответствующее значение по адресу переменной из информационной таблицы</a:t>
            </a:r>
            <a:r>
              <a:t> </a:t>
            </a:r>
            <a:r>
              <a:t>-&gt; </a:t>
            </a:r>
            <a:r>
              <a:rPr b="1" i="1"/>
              <a:t>mov (&lt;var&gt;) ti</a:t>
            </a:r>
            <a:endParaRPr b="1" i="1"/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Если возвращаемся в вершину из её правой дочерней вершины, то в ti заносится значение tj - ее левой дочерней вершины, затем к ti применяется арифметическая операция соответствующая значению листа центральной ветки с участием значения tk - правой дочерней вершины.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t>-&gt; mov tj ti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t>     add tk ti / sub tk ti / mul tk ti / div tk ti     (‘+’, ‘-‘, ‘*’, ‘/‘ соответственно)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525" y="1684339"/>
            <a:ext cx="8413750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Трансляция в псевдо-машинный код"/>
          <p:cNvSpPr txBox="1"/>
          <p:nvPr>
            <p:ph type="title" idx="4294967295"/>
          </p:nvPr>
        </p:nvSpPr>
        <p:spPr>
          <a:xfrm>
            <a:off x="838200" y="-2"/>
            <a:ext cx="10515600" cy="706297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Трансляция в псевдо-машинный код</a:t>
            </a:r>
          </a:p>
        </p:txBody>
      </p:sp>
      <p:sp>
        <p:nvSpPr>
          <p:cNvPr id="251" name="Линия"/>
          <p:cNvSpPr/>
          <p:nvPr/>
        </p:nvSpPr>
        <p:spPr>
          <a:xfrm flipH="1">
            <a:off x="2706091" y="1900251"/>
            <a:ext cx="1389214" cy="695115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2" name="Линия"/>
          <p:cNvSpPr/>
          <p:nvPr/>
        </p:nvSpPr>
        <p:spPr>
          <a:xfrm>
            <a:off x="4483067" y="1169919"/>
            <a:ext cx="2" cy="461221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3" name="Линия"/>
          <p:cNvSpPr/>
          <p:nvPr/>
        </p:nvSpPr>
        <p:spPr>
          <a:xfrm flipH="1">
            <a:off x="1741157" y="2960966"/>
            <a:ext cx="693640" cy="37763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4" name="Линия"/>
          <p:cNvSpPr/>
          <p:nvPr/>
        </p:nvSpPr>
        <p:spPr>
          <a:xfrm flipH="1">
            <a:off x="965166" y="3633868"/>
            <a:ext cx="562771" cy="321372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5" name="Линия"/>
          <p:cNvSpPr/>
          <p:nvPr/>
        </p:nvSpPr>
        <p:spPr>
          <a:xfrm flipV="1">
            <a:off x="1068721" y="3746979"/>
            <a:ext cx="725024" cy="266879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6" name="Линия"/>
          <p:cNvSpPr/>
          <p:nvPr/>
        </p:nvSpPr>
        <p:spPr>
          <a:xfrm>
            <a:off x="1785271" y="3725247"/>
            <a:ext cx="477381" cy="297435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7" name="Линия"/>
          <p:cNvSpPr/>
          <p:nvPr/>
        </p:nvSpPr>
        <p:spPr>
          <a:xfrm flipH="1">
            <a:off x="774667" y="4157321"/>
            <a:ext cx="85859" cy="50842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8" name="Линия"/>
          <p:cNvSpPr/>
          <p:nvPr/>
        </p:nvSpPr>
        <p:spPr>
          <a:xfrm flipH="1">
            <a:off x="1039363" y="4001411"/>
            <a:ext cx="59472" cy="625402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9" name="Линия"/>
          <p:cNvSpPr/>
          <p:nvPr/>
        </p:nvSpPr>
        <p:spPr>
          <a:xfrm>
            <a:off x="2288247" y="4057325"/>
            <a:ext cx="2" cy="513573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0" name="1. decl t0"/>
          <p:cNvSpPr txBox="1"/>
          <p:nvPr/>
        </p:nvSpPr>
        <p:spPr>
          <a:xfrm>
            <a:off x="3790646" y="1484082"/>
            <a:ext cx="65659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1. decl t0 </a:t>
            </a:r>
          </a:p>
        </p:txBody>
      </p:sp>
      <p:sp>
        <p:nvSpPr>
          <p:cNvPr id="261" name="2. decl t1"/>
          <p:cNvSpPr txBox="1"/>
          <p:nvPr/>
        </p:nvSpPr>
        <p:spPr>
          <a:xfrm>
            <a:off x="2088846" y="2538181"/>
            <a:ext cx="65659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2. decl t1 </a:t>
            </a:r>
          </a:p>
        </p:txBody>
      </p:sp>
      <p:sp>
        <p:nvSpPr>
          <p:cNvPr id="262" name="3. decl t2"/>
          <p:cNvSpPr txBox="1"/>
          <p:nvPr/>
        </p:nvSpPr>
        <p:spPr>
          <a:xfrm>
            <a:off x="1102934" y="3249381"/>
            <a:ext cx="625012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3. decl t2</a:t>
            </a:r>
          </a:p>
        </p:txBody>
      </p:sp>
      <p:sp>
        <p:nvSpPr>
          <p:cNvPr id="263" name="4. decl t3"/>
          <p:cNvSpPr txBox="1"/>
          <p:nvPr/>
        </p:nvSpPr>
        <p:spPr>
          <a:xfrm>
            <a:off x="340934" y="3885266"/>
            <a:ext cx="625012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4. decl t3</a:t>
            </a:r>
          </a:p>
        </p:txBody>
      </p:sp>
      <p:sp>
        <p:nvSpPr>
          <p:cNvPr id="264" name="5. mov 2 t3"/>
          <p:cNvSpPr txBox="1"/>
          <p:nvPr/>
        </p:nvSpPr>
        <p:spPr>
          <a:xfrm>
            <a:off x="-14666" y="4450020"/>
            <a:ext cx="775967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5. mov 2</a:t>
            </a:r>
            <a:r>
              <a:t>,</a:t>
            </a:r>
            <a:r>
              <a:t> t3</a:t>
            </a:r>
          </a:p>
        </p:txBody>
      </p:sp>
      <p:sp>
        <p:nvSpPr>
          <p:cNvPr id="265" name="6. decl t4"/>
          <p:cNvSpPr txBox="1"/>
          <p:nvPr/>
        </p:nvSpPr>
        <p:spPr>
          <a:xfrm>
            <a:off x="2219343" y="3796366"/>
            <a:ext cx="625012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6. decl t4</a:t>
            </a:r>
          </a:p>
        </p:txBody>
      </p:sp>
      <p:sp>
        <p:nvSpPr>
          <p:cNvPr id="266" name="7. mov (A1) t4"/>
          <p:cNvSpPr txBox="1"/>
          <p:nvPr/>
        </p:nvSpPr>
        <p:spPr>
          <a:xfrm>
            <a:off x="2207834" y="5066366"/>
            <a:ext cx="941520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7. mov (A1)</a:t>
            </a:r>
            <a:r>
              <a:t>,</a:t>
            </a:r>
            <a:r>
              <a:t> t4</a:t>
            </a:r>
          </a:p>
        </p:txBody>
      </p:sp>
      <p:sp>
        <p:nvSpPr>
          <p:cNvPr id="267" name="Линия"/>
          <p:cNvSpPr/>
          <p:nvPr/>
        </p:nvSpPr>
        <p:spPr>
          <a:xfrm>
            <a:off x="2830064" y="3777965"/>
            <a:ext cx="2" cy="727854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8" name="Линия"/>
          <p:cNvSpPr/>
          <p:nvPr/>
        </p:nvSpPr>
        <p:spPr>
          <a:xfrm flipH="1" flipV="1">
            <a:off x="2102629" y="3619379"/>
            <a:ext cx="717353" cy="178482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9" name="8. mov t3 t2…"/>
          <p:cNvSpPr txBox="1"/>
          <p:nvPr/>
        </p:nvSpPr>
        <p:spPr>
          <a:xfrm>
            <a:off x="2226797" y="3288408"/>
            <a:ext cx="822761" cy="390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8. mov t3</a:t>
            </a:r>
            <a:r>
              <a:t>,</a:t>
            </a:r>
            <a:r>
              <a:t> t2</a:t>
            </a:r>
          </a:p>
          <a:p>
            <a:pPr>
              <a:defRPr sz="1100"/>
            </a:pPr>
            <a:r>
              <a:t>9. mul t4</a:t>
            </a:r>
            <a:r>
              <a:t>,</a:t>
            </a:r>
            <a:r>
              <a:t> t2</a:t>
            </a:r>
          </a:p>
        </p:txBody>
      </p:sp>
      <p:sp>
        <p:nvSpPr>
          <p:cNvPr id="270" name="Прямоугольник"/>
          <p:cNvSpPr/>
          <p:nvPr/>
        </p:nvSpPr>
        <p:spPr>
          <a:xfrm rot="5949">
            <a:off x="7189092" y="4647548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1" name="&lt;id&gt;"/>
          <p:cNvSpPr txBox="1"/>
          <p:nvPr/>
        </p:nvSpPr>
        <p:spPr>
          <a:xfrm>
            <a:off x="7232346" y="4633454"/>
            <a:ext cx="415463" cy="280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&lt;id&gt;</a:t>
            </a:r>
          </a:p>
        </p:txBody>
      </p:sp>
      <p:sp>
        <p:nvSpPr>
          <p:cNvPr id="272" name="1.   decl t0…"/>
          <p:cNvSpPr txBox="1"/>
          <p:nvPr/>
        </p:nvSpPr>
        <p:spPr>
          <a:xfrm>
            <a:off x="9123047" y="643877"/>
            <a:ext cx="1577760" cy="2961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</a:t>
            </a:r>
            <a:r>
              <a:t>,</a:t>
            </a:r>
            <a:r>
              <a:t> t3</a:t>
            </a:r>
          </a:p>
          <a:p>
            <a:pPr/>
            <a:r>
              <a:t>6.   decl t4</a:t>
            </a:r>
          </a:p>
          <a:p>
            <a:pPr/>
            <a:r>
              <a:t>7.   mov (A1)</a:t>
            </a:r>
            <a:r>
              <a:t>,</a:t>
            </a:r>
            <a:r>
              <a:t> t4</a:t>
            </a:r>
          </a:p>
          <a:p>
            <a:pPr/>
            <a:r>
              <a:t>8.   mov t3</a:t>
            </a:r>
            <a:r>
              <a:t>,</a:t>
            </a:r>
            <a:r>
              <a:t> t2</a:t>
            </a:r>
          </a:p>
          <a:p>
            <a:pPr/>
            <a:r>
              <a:t>9.   mul t4</a:t>
            </a:r>
            <a:r>
              <a:t>,</a:t>
            </a:r>
            <a:r>
              <a:t> t2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Трансляция в псевдо-машинный код"/>
          <p:cNvSpPr txBox="1"/>
          <p:nvPr>
            <p:ph type="title" idx="4294967295"/>
          </p:nvPr>
        </p:nvSpPr>
        <p:spPr>
          <a:xfrm>
            <a:off x="838200" y="-2"/>
            <a:ext cx="10515600" cy="706297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Трансляция в псевдо-машинный код</a:t>
            </a:r>
          </a:p>
        </p:txBody>
      </p:sp>
      <p:pic>
        <p:nvPicPr>
          <p:cNvPr id="275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525" y="1684339"/>
            <a:ext cx="8413750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Линия"/>
          <p:cNvSpPr/>
          <p:nvPr/>
        </p:nvSpPr>
        <p:spPr>
          <a:xfrm flipV="1">
            <a:off x="2085498" y="3079799"/>
            <a:ext cx="772946" cy="357507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7" name="Линия"/>
          <p:cNvSpPr/>
          <p:nvPr/>
        </p:nvSpPr>
        <p:spPr>
          <a:xfrm>
            <a:off x="2832298" y="3076249"/>
            <a:ext cx="1074442" cy="721853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10. decl t5"/>
          <p:cNvSpPr txBox="1"/>
          <p:nvPr/>
        </p:nvSpPr>
        <p:spPr>
          <a:xfrm>
            <a:off x="3930346" y="3592282"/>
            <a:ext cx="695818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10. decl t5</a:t>
            </a:r>
          </a:p>
        </p:txBody>
      </p:sp>
      <p:sp>
        <p:nvSpPr>
          <p:cNvPr id="279" name="Линия"/>
          <p:cNvSpPr/>
          <p:nvPr/>
        </p:nvSpPr>
        <p:spPr>
          <a:xfrm flipH="1">
            <a:off x="3813373" y="3870147"/>
            <a:ext cx="2978" cy="96608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0" name="11. mov (A3) t5"/>
          <p:cNvSpPr txBox="1"/>
          <p:nvPr/>
        </p:nvSpPr>
        <p:spPr>
          <a:xfrm>
            <a:off x="3828746" y="4773382"/>
            <a:ext cx="1043908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11. mov (A3)</a:t>
            </a:r>
            <a:r>
              <a:t>,</a:t>
            </a:r>
            <a:r>
              <a:t> t5 </a:t>
            </a:r>
          </a:p>
        </p:txBody>
      </p:sp>
      <p:sp>
        <p:nvSpPr>
          <p:cNvPr id="281" name="Линия"/>
          <p:cNvSpPr/>
          <p:nvPr/>
        </p:nvSpPr>
        <p:spPr>
          <a:xfrm flipH="1" flipV="1">
            <a:off x="4631580" y="3655472"/>
            <a:ext cx="167186" cy="1213909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2" name="Линия"/>
          <p:cNvSpPr/>
          <p:nvPr/>
        </p:nvSpPr>
        <p:spPr>
          <a:xfrm flipH="1" flipV="1">
            <a:off x="3040805" y="2976965"/>
            <a:ext cx="1592861" cy="69861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3" name="12. mov t2 t1…"/>
          <p:cNvSpPr txBox="1"/>
          <p:nvPr/>
        </p:nvSpPr>
        <p:spPr>
          <a:xfrm>
            <a:off x="3037677" y="2561503"/>
            <a:ext cx="894454" cy="390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12. mov t2</a:t>
            </a:r>
            <a:r>
              <a:t>,</a:t>
            </a:r>
            <a:r>
              <a:t> t1</a:t>
            </a:r>
          </a:p>
          <a:p>
            <a:pPr>
              <a:defRPr sz="1100"/>
            </a:pPr>
            <a:r>
              <a:t>13. mul t5</a:t>
            </a:r>
            <a:r>
              <a:t>,</a:t>
            </a:r>
            <a:r>
              <a:t> t1 </a:t>
            </a:r>
          </a:p>
        </p:txBody>
      </p:sp>
      <p:sp>
        <p:nvSpPr>
          <p:cNvPr id="284" name="Линия"/>
          <p:cNvSpPr/>
          <p:nvPr/>
        </p:nvSpPr>
        <p:spPr>
          <a:xfrm flipV="1">
            <a:off x="2792164" y="1981950"/>
            <a:ext cx="1676153" cy="652231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5" name="Линия"/>
          <p:cNvSpPr/>
          <p:nvPr/>
        </p:nvSpPr>
        <p:spPr>
          <a:xfrm>
            <a:off x="4456955" y="1981816"/>
            <a:ext cx="2424610" cy="82251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6" name="14. decl t6"/>
          <p:cNvSpPr txBox="1"/>
          <p:nvPr/>
        </p:nvSpPr>
        <p:spPr>
          <a:xfrm>
            <a:off x="6292546" y="2855681"/>
            <a:ext cx="695818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14. decl t6</a:t>
            </a:r>
          </a:p>
        </p:txBody>
      </p:sp>
      <p:sp>
        <p:nvSpPr>
          <p:cNvPr id="287" name="Линия"/>
          <p:cNvSpPr/>
          <p:nvPr/>
        </p:nvSpPr>
        <p:spPr>
          <a:xfrm flipH="1">
            <a:off x="6318562" y="3117644"/>
            <a:ext cx="628206" cy="50569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8" name="15. decl t7"/>
          <p:cNvSpPr txBox="1"/>
          <p:nvPr/>
        </p:nvSpPr>
        <p:spPr>
          <a:xfrm>
            <a:off x="5644846" y="3490682"/>
            <a:ext cx="695818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15. decl t7</a:t>
            </a:r>
          </a:p>
        </p:txBody>
      </p:sp>
      <p:sp>
        <p:nvSpPr>
          <p:cNvPr id="289" name="Линия"/>
          <p:cNvSpPr/>
          <p:nvPr/>
        </p:nvSpPr>
        <p:spPr>
          <a:xfrm flipH="1">
            <a:off x="5555636" y="4014523"/>
            <a:ext cx="628206" cy="50569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0" name="16. decl t8"/>
          <p:cNvSpPr txBox="1"/>
          <p:nvPr/>
        </p:nvSpPr>
        <p:spPr>
          <a:xfrm>
            <a:off x="4835580" y="4392382"/>
            <a:ext cx="695818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16. decl t8</a:t>
            </a:r>
          </a:p>
        </p:txBody>
      </p:sp>
      <p:sp>
        <p:nvSpPr>
          <p:cNvPr id="291" name="Линия"/>
          <p:cNvSpPr/>
          <p:nvPr/>
        </p:nvSpPr>
        <p:spPr>
          <a:xfrm flipH="1">
            <a:off x="4640095" y="4892759"/>
            <a:ext cx="737495" cy="35875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2" name="17. decl t9"/>
          <p:cNvSpPr txBox="1"/>
          <p:nvPr/>
        </p:nvSpPr>
        <p:spPr>
          <a:xfrm>
            <a:off x="3730680" y="5332182"/>
            <a:ext cx="695818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17. decl t9</a:t>
            </a:r>
          </a:p>
        </p:txBody>
      </p:sp>
      <p:sp>
        <p:nvSpPr>
          <p:cNvPr id="293" name="Линия"/>
          <p:cNvSpPr/>
          <p:nvPr/>
        </p:nvSpPr>
        <p:spPr>
          <a:xfrm flipH="1">
            <a:off x="4401684" y="5540607"/>
            <a:ext cx="14140" cy="38906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4" name="18. mov 1 t9"/>
          <p:cNvSpPr txBox="1"/>
          <p:nvPr/>
        </p:nvSpPr>
        <p:spPr>
          <a:xfrm>
            <a:off x="3672632" y="5951028"/>
            <a:ext cx="846772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18. mov 1</a:t>
            </a:r>
            <a:r>
              <a:t>,</a:t>
            </a:r>
            <a:r>
              <a:t> t9</a:t>
            </a:r>
          </a:p>
        </p:txBody>
      </p:sp>
      <p:sp>
        <p:nvSpPr>
          <p:cNvPr id="295" name="Линия"/>
          <p:cNvSpPr/>
          <p:nvPr/>
        </p:nvSpPr>
        <p:spPr>
          <a:xfrm flipV="1">
            <a:off x="4913064" y="4866735"/>
            <a:ext cx="683768" cy="1158346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6" name="Линия"/>
          <p:cNvSpPr/>
          <p:nvPr/>
        </p:nvSpPr>
        <p:spPr>
          <a:xfrm>
            <a:off x="5575498" y="4866949"/>
            <a:ext cx="517825" cy="42662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7" name="19. decl t10"/>
          <p:cNvSpPr txBox="1"/>
          <p:nvPr/>
        </p:nvSpPr>
        <p:spPr>
          <a:xfrm>
            <a:off x="6257144" y="5125528"/>
            <a:ext cx="766622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19. decl t10</a:t>
            </a:r>
          </a:p>
        </p:txBody>
      </p:sp>
      <p:sp>
        <p:nvSpPr>
          <p:cNvPr id="298" name="Линия"/>
          <p:cNvSpPr/>
          <p:nvPr/>
        </p:nvSpPr>
        <p:spPr>
          <a:xfrm>
            <a:off x="5992755" y="5381764"/>
            <a:ext cx="2" cy="893323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9" name="20. mov 2 t10"/>
          <p:cNvSpPr txBox="1"/>
          <p:nvPr/>
        </p:nvSpPr>
        <p:spPr>
          <a:xfrm>
            <a:off x="5914244" y="6368461"/>
            <a:ext cx="917577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20. mov 2</a:t>
            </a:r>
            <a:r>
              <a:t>,</a:t>
            </a:r>
            <a:r>
              <a:t> t10</a:t>
            </a:r>
          </a:p>
        </p:txBody>
      </p:sp>
      <p:sp>
        <p:nvSpPr>
          <p:cNvPr id="300" name="Прямоугольник"/>
          <p:cNvSpPr/>
          <p:nvPr/>
        </p:nvSpPr>
        <p:spPr>
          <a:xfrm rot="5949">
            <a:off x="7189092" y="4647548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01" name="&lt;id&gt;"/>
          <p:cNvSpPr txBox="1"/>
          <p:nvPr/>
        </p:nvSpPr>
        <p:spPr>
          <a:xfrm>
            <a:off x="7232346" y="4633454"/>
            <a:ext cx="415463" cy="280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&lt;id&gt;</a:t>
            </a:r>
          </a:p>
        </p:txBody>
      </p:sp>
      <p:sp>
        <p:nvSpPr>
          <p:cNvPr id="302" name="1.   decl t0…"/>
          <p:cNvSpPr txBox="1"/>
          <p:nvPr/>
        </p:nvSpPr>
        <p:spPr>
          <a:xfrm>
            <a:off x="9123047" y="643876"/>
            <a:ext cx="1590262" cy="5882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</a:t>
            </a:r>
            <a:r>
              <a:t>,</a:t>
            </a:r>
            <a:r>
              <a:t> t3</a:t>
            </a:r>
          </a:p>
          <a:p>
            <a:pPr/>
            <a:r>
              <a:t>6.   decl t4</a:t>
            </a:r>
          </a:p>
          <a:p>
            <a:pPr/>
            <a:r>
              <a:t>7.   mov (A1)</a:t>
            </a:r>
            <a:r>
              <a:t>,</a:t>
            </a:r>
            <a:r>
              <a:t> t4</a:t>
            </a:r>
          </a:p>
          <a:p>
            <a:pPr/>
            <a:r>
              <a:t>8.   mov t3</a:t>
            </a:r>
            <a:r>
              <a:t>,</a:t>
            </a:r>
            <a:r>
              <a:t> t2</a:t>
            </a:r>
          </a:p>
          <a:p>
            <a:pPr/>
            <a:r>
              <a:t>9.   mul t4</a:t>
            </a:r>
            <a:r>
              <a:t>,</a:t>
            </a:r>
            <a:r>
              <a:t> t2</a:t>
            </a:r>
          </a:p>
          <a:p>
            <a:pPr/>
            <a:r>
              <a:t>10. decl t5</a:t>
            </a:r>
          </a:p>
          <a:p>
            <a:pPr/>
            <a:r>
              <a:t>11. mov (A3)</a:t>
            </a:r>
            <a:r>
              <a:t>,</a:t>
            </a:r>
            <a:r>
              <a:t> t5</a:t>
            </a:r>
          </a:p>
          <a:p>
            <a:pPr/>
            <a:r>
              <a:t>12. mov t2</a:t>
            </a:r>
            <a:r>
              <a:t>,</a:t>
            </a:r>
            <a:r>
              <a:t> t1</a:t>
            </a:r>
          </a:p>
          <a:p>
            <a:pPr/>
            <a:r>
              <a:t>13. mul t5</a:t>
            </a:r>
            <a:r>
              <a:t>,</a:t>
            </a:r>
            <a:r>
              <a:t> t1</a:t>
            </a:r>
          </a:p>
          <a:p>
            <a:pPr/>
            <a:r>
              <a:t>14. decl t6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</a:t>
            </a:r>
            <a:r>
              <a:t>,</a:t>
            </a:r>
            <a:r>
              <a:t> t9</a:t>
            </a:r>
          </a:p>
          <a:p>
            <a:pPr/>
            <a:r>
              <a:t>19. decl t10</a:t>
            </a:r>
          </a:p>
          <a:p>
            <a:pPr/>
            <a:r>
              <a:t>20. mov 2</a:t>
            </a:r>
            <a:r>
              <a:t>,</a:t>
            </a:r>
            <a:r>
              <a:t> t10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521" y="1571612"/>
            <a:ext cx="8413751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Трансляция в псевдо-машинный код"/>
          <p:cNvSpPr txBox="1"/>
          <p:nvPr>
            <p:ph type="title" idx="4294967295"/>
          </p:nvPr>
        </p:nvSpPr>
        <p:spPr>
          <a:xfrm>
            <a:off x="838200" y="-2"/>
            <a:ext cx="10515600" cy="706297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Трансляция в псевдо-машинный код</a:t>
            </a:r>
          </a:p>
        </p:txBody>
      </p:sp>
      <p:sp>
        <p:nvSpPr>
          <p:cNvPr id="306" name="Линия"/>
          <p:cNvSpPr/>
          <p:nvPr/>
        </p:nvSpPr>
        <p:spPr>
          <a:xfrm flipV="1">
            <a:off x="6225587" y="5202740"/>
            <a:ext cx="2" cy="810166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7" name="Линия"/>
          <p:cNvSpPr/>
          <p:nvPr/>
        </p:nvSpPr>
        <p:spPr>
          <a:xfrm flipH="1" flipV="1">
            <a:off x="5233106" y="4356537"/>
            <a:ext cx="995956" cy="84461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8" name="21. mov t9 t8…"/>
          <p:cNvSpPr txBox="1"/>
          <p:nvPr/>
        </p:nvSpPr>
        <p:spPr>
          <a:xfrm>
            <a:off x="4310050" y="4143381"/>
            <a:ext cx="893566" cy="390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21. mov t9</a:t>
            </a:r>
            <a:r>
              <a:t>,</a:t>
            </a:r>
            <a:r>
              <a:t> t8</a:t>
            </a:r>
          </a:p>
          <a:p>
            <a:pPr>
              <a:defRPr sz="1100"/>
            </a:pPr>
            <a:r>
              <a:t>22. div t10</a:t>
            </a:r>
            <a:r>
              <a:t>,</a:t>
            </a:r>
            <a:r>
              <a:t> t8</a:t>
            </a:r>
          </a:p>
        </p:txBody>
      </p:sp>
      <p:sp>
        <p:nvSpPr>
          <p:cNvPr id="309" name="Линия"/>
          <p:cNvSpPr/>
          <p:nvPr/>
        </p:nvSpPr>
        <p:spPr>
          <a:xfrm flipV="1">
            <a:off x="5327641" y="3804187"/>
            <a:ext cx="815100" cy="539518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0" name="Линия"/>
          <p:cNvSpPr/>
          <p:nvPr/>
        </p:nvSpPr>
        <p:spPr>
          <a:xfrm>
            <a:off x="6170721" y="3849494"/>
            <a:ext cx="444303" cy="20998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1" name="23. decl t11"/>
          <p:cNvSpPr txBox="1"/>
          <p:nvPr/>
        </p:nvSpPr>
        <p:spPr>
          <a:xfrm>
            <a:off x="6442840" y="3772540"/>
            <a:ext cx="76662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23. decl t11</a:t>
            </a:r>
          </a:p>
        </p:txBody>
      </p:sp>
      <p:sp>
        <p:nvSpPr>
          <p:cNvPr id="312" name="Линия"/>
          <p:cNvSpPr/>
          <p:nvPr/>
        </p:nvSpPr>
        <p:spPr>
          <a:xfrm>
            <a:off x="6646354" y="4305951"/>
            <a:ext cx="203994" cy="812243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3" name="24. mov (PI) t11"/>
          <p:cNvSpPr txBox="1"/>
          <p:nvPr/>
        </p:nvSpPr>
        <p:spPr>
          <a:xfrm>
            <a:off x="6861941" y="5004440"/>
            <a:ext cx="1038860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24. mov (PI)</a:t>
            </a:r>
            <a:r>
              <a:t>,</a:t>
            </a:r>
            <a:r>
              <a:t> t11</a:t>
            </a:r>
          </a:p>
        </p:txBody>
      </p:sp>
      <p:sp>
        <p:nvSpPr>
          <p:cNvPr id="314" name="Прямоугольник"/>
          <p:cNvSpPr/>
          <p:nvPr/>
        </p:nvSpPr>
        <p:spPr>
          <a:xfrm rot="5949">
            <a:off x="6854090" y="4534822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15" name="&lt;id&gt;"/>
          <p:cNvSpPr txBox="1"/>
          <p:nvPr/>
        </p:nvSpPr>
        <p:spPr>
          <a:xfrm>
            <a:off x="6897344" y="4520728"/>
            <a:ext cx="415462" cy="280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&lt;id&gt;</a:t>
            </a:r>
          </a:p>
        </p:txBody>
      </p:sp>
      <p:sp>
        <p:nvSpPr>
          <p:cNvPr id="316" name="Линия"/>
          <p:cNvSpPr/>
          <p:nvPr/>
        </p:nvSpPr>
        <p:spPr>
          <a:xfrm flipH="1" flipV="1">
            <a:off x="7174513" y="3726896"/>
            <a:ext cx="197695" cy="1169459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7" name="Линия"/>
          <p:cNvSpPr/>
          <p:nvPr/>
        </p:nvSpPr>
        <p:spPr>
          <a:xfrm flipH="1" flipV="1">
            <a:off x="6345296" y="3705516"/>
            <a:ext cx="848967" cy="4783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8" name="25. mov t8 t7…"/>
          <p:cNvSpPr txBox="1"/>
          <p:nvPr/>
        </p:nvSpPr>
        <p:spPr>
          <a:xfrm>
            <a:off x="4881553" y="3500438"/>
            <a:ext cx="933676" cy="390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25. mov t8</a:t>
            </a:r>
            <a:r>
              <a:t>,</a:t>
            </a:r>
            <a:r>
              <a:t> t7</a:t>
            </a:r>
          </a:p>
          <a:p>
            <a:pPr>
              <a:defRPr sz="1100"/>
            </a:pPr>
            <a:r>
              <a:t>26. mul t11</a:t>
            </a:r>
            <a:r>
              <a:t>,</a:t>
            </a:r>
            <a:r>
              <a:t> t7</a:t>
            </a:r>
          </a:p>
        </p:txBody>
      </p:sp>
      <p:sp>
        <p:nvSpPr>
          <p:cNvPr id="319" name="Линия"/>
          <p:cNvSpPr/>
          <p:nvPr/>
        </p:nvSpPr>
        <p:spPr>
          <a:xfrm flipV="1">
            <a:off x="6292855" y="3013167"/>
            <a:ext cx="642989" cy="517045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0" name="Линия"/>
          <p:cNvSpPr/>
          <p:nvPr/>
        </p:nvSpPr>
        <p:spPr>
          <a:xfrm>
            <a:off x="6931824" y="3005689"/>
            <a:ext cx="1011339" cy="331875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1" name="27. decl t12"/>
          <p:cNvSpPr txBox="1"/>
          <p:nvPr/>
        </p:nvSpPr>
        <p:spPr>
          <a:xfrm>
            <a:off x="7700141" y="3062694"/>
            <a:ext cx="76662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27. decl t12</a:t>
            </a:r>
          </a:p>
        </p:txBody>
      </p:sp>
      <p:sp>
        <p:nvSpPr>
          <p:cNvPr id="322" name="28. mov (A2)  t12"/>
          <p:cNvSpPr txBox="1"/>
          <p:nvPr/>
        </p:nvSpPr>
        <p:spPr>
          <a:xfrm>
            <a:off x="7666945" y="4413316"/>
            <a:ext cx="111471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28. mov (A2)</a:t>
            </a:r>
            <a:r>
              <a:t>,</a:t>
            </a:r>
            <a:r>
              <a:t>  t12</a:t>
            </a:r>
          </a:p>
        </p:txBody>
      </p:sp>
      <p:sp>
        <p:nvSpPr>
          <p:cNvPr id="323" name="Линия"/>
          <p:cNvSpPr/>
          <p:nvPr/>
        </p:nvSpPr>
        <p:spPr>
          <a:xfrm>
            <a:off x="7983957" y="3628630"/>
            <a:ext cx="189373" cy="647045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4" name="Линия"/>
          <p:cNvSpPr/>
          <p:nvPr/>
        </p:nvSpPr>
        <p:spPr>
          <a:xfrm flipV="1">
            <a:off x="8655212" y="3057488"/>
            <a:ext cx="2" cy="860966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5" name="Линия"/>
          <p:cNvSpPr/>
          <p:nvPr/>
        </p:nvSpPr>
        <p:spPr>
          <a:xfrm flipH="1" flipV="1">
            <a:off x="7150852" y="2835020"/>
            <a:ext cx="1503910" cy="23253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6" name="29. mov t7 t6…"/>
          <p:cNvSpPr txBox="1"/>
          <p:nvPr/>
        </p:nvSpPr>
        <p:spPr>
          <a:xfrm>
            <a:off x="7134548" y="2306964"/>
            <a:ext cx="893567" cy="390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29. mov t7</a:t>
            </a:r>
            <a:r>
              <a:t>,</a:t>
            </a:r>
            <a:r>
              <a:t> t6</a:t>
            </a:r>
          </a:p>
          <a:p>
            <a:pPr>
              <a:defRPr sz="1100"/>
            </a:pPr>
            <a:r>
              <a:t>30. div t12</a:t>
            </a:r>
            <a:r>
              <a:t>,</a:t>
            </a:r>
            <a:r>
              <a:t> t6</a:t>
            </a:r>
          </a:p>
        </p:txBody>
      </p:sp>
      <p:sp>
        <p:nvSpPr>
          <p:cNvPr id="327" name="Линия"/>
          <p:cNvSpPr/>
          <p:nvPr/>
        </p:nvSpPr>
        <p:spPr>
          <a:xfrm flipH="1" flipV="1">
            <a:off x="4397681" y="1797092"/>
            <a:ext cx="2669582" cy="876763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8" name="31. mov t1 t0…"/>
          <p:cNvSpPr txBox="1"/>
          <p:nvPr/>
        </p:nvSpPr>
        <p:spPr>
          <a:xfrm>
            <a:off x="4423540" y="1354463"/>
            <a:ext cx="893567" cy="390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31. mov t1</a:t>
            </a:r>
            <a:r>
              <a:t>,</a:t>
            </a:r>
            <a:r>
              <a:t> t0</a:t>
            </a:r>
          </a:p>
          <a:p>
            <a:pPr>
              <a:defRPr sz="1100"/>
            </a:pPr>
            <a:r>
              <a:t>32. add t6</a:t>
            </a:r>
            <a:r>
              <a:t>,</a:t>
            </a:r>
            <a:r>
              <a:t> t</a:t>
            </a:r>
            <a:r>
              <a:t>0</a:t>
            </a:r>
          </a:p>
        </p:txBody>
      </p:sp>
      <p:sp>
        <p:nvSpPr>
          <p:cNvPr id="329" name="1.   decl t0…"/>
          <p:cNvSpPr txBox="1"/>
          <p:nvPr/>
        </p:nvSpPr>
        <p:spPr>
          <a:xfrm>
            <a:off x="8882081" y="682912"/>
            <a:ext cx="1590263" cy="5882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</a:t>
            </a:r>
            <a:r>
              <a:t>,</a:t>
            </a:r>
            <a:r>
              <a:t> t3</a:t>
            </a:r>
          </a:p>
          <a:p>
            <a:pPr/>
            <a:r>
              <a:t>6.   decl t4</a:t>
            </a:r>
          </a:p>
          <a:p>
            <a:pPr/>
            <a:r>
              <a:t>7.   mov (A1)</a:t>
            </a:r>
            <a:r>
              <a:t>,</a:t>
            </a:r>
            <a:r>
              <a:t> t4</a:t>
            </a:r>
          </a:p>
          <a:p>
            <a:pPr/>
            <a:r>
              <a:t>8.   mov t3</a:t>
            </a:r>
            <a:r>
              <a:t>,</a:t>
            </a:r>
            <a:r>
              <a:t> t2</a:t>
            </a:r>
          </a:p>
          <a:p>
            <a:pPr/>
            <a:r>
              <a:t>9.   mul t4</a:t>
            </a:r>
            <a:r>
              <a:t>,</a:t>
            </a:r>
            <a:r>
              <a:t> t2</a:t>
            </a:r>
          </a:p>
          <a:p>
            <a:pPr/>
            <a:r>
              <a:t>10. decl t5</a:t>
            </a:r>
          </a:p>
          <a:p>
            <a:pPr/>
            <a:r>
              <a:t>11. mov (A3)</a:t>
            </a:r>
            <a:r>
              <a:t>,</a:t>
            </a:r>
            <a:r>
              <a:t> t5</a:t>
            </a:r>
          </a:p>
          <a:p>
            <a:pPr/>
            <a:r>
              <a:t>12. mov t2</a:t>
            </a:r>
            <a:r>
              <a:t>,</a:t>
            </a:r>
            <a:r>
              <a:t> t1</a:t>
            </a:r>
          </a:p>
          <a:p>
            <a:pPr/>
            <a:r>
              <a:t>13. mul t5</a:t>
            </a:r>
            <a:r>
              <a:t>,</a:t>
            </a:r>
            <a:r>
              <a:t> t1</a:t>
            </a:r>
          </a:p>
          <a:p>
            <a:pPr/>
            <a:r>
              <a:t>14. decl t6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</a:t>
            </a:r>
            <a:r>
              <a:t>,</a:t>
            </a:r>
            <a:r>
              <a:t> t9</a:t>
            </a:r>
          </a:p>
          <a:p>
            <a:pPr/>
            <a:r>
              <a:t>19. decl t10</a:t>
            </a:r>
          </a:p>
          <a:p>
            <a:pPr/>
            <a:r>
              <a:t>20. mov 2</a:t>
            </a:r>
            <a:r>
              <a:t>,</a:t>
            </a:r>
            <a:r>
              <a:t> t10</a:t>
            </a:r>
          </a:p>
        </p:txBody>
      </p:sp>
      <p:sp>
        <p:nvSpPr>
          <p:cNvPr id="330" name="21. mov t9 t8…"/>
          <p:cNvSpPr txBox="1"/>
          <p:nvPr/>
        </p:nvSpPr>
        <p:spPr>
          <a:xfrm>
            <a:off x="10453717" y="1357298"/>
            <a:ext cx="1706125" cy="354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</a:t>
            </a:r>
            <a:r>
              <a:t>,</a:t>
            </a:r>
            <a:r>
              <a:t> t8</a:t>
            </a:r>
          </a:p>
          <a:p>
            <a:pPr/>
            <a:r>
              <a:t>22. div t10</a:t>
            </a:r>
            <a:r>
              <a:t>,</a:t>
            </a:r>
            <a:r>
              <a:t> t8</a:t>
            </a:r>
          </a:p>
          <a:p>
            <a:pPr/>
            <a:r>
              <a:t>23. decl t11</a:t>
            </a:r>
          </a:p>
          <a:p>
            <a:pPr/>
            <a:r>
              <a:t>24. mov (PI)</a:t>
            </a:r>
            <a:r>
              <a:t>,</a:t>
            </a:r>
            <a:r>
              <a:t> t11</a:t>
            </a:r>
          </a:p>
          <a:p>
            <a:pPr/>
            <a:r>
              <a:t>25. mov t8</a:t>
            </a:r>
            <a:r>
              <a:t>,</a:t>
            </a:r>
            <a:r>
              <a:t> t7</a:t>
            </a:r>
          </a:p>
          <a:p>
            <a:pPr/>
            <a:r>
              <a:t>26. mul t11</a:t>
            </a:r>
            <a:r>
              <a:t>,</a:t>
            </a:r>
            <a:r>
              <a:t> t7</a:t>
            </a:r>
          </a:p>
          <a:p>
            <a:pPr/>
            <a:r>
              <a:t>27. decl t12</a:t>
            </a:r>
          </a:p>
          <a:p>
            <a:pPr/>
            <a:r>
              <a:t>28. mov (A2)</a:t>
            </a:r>
            <a:r>
              <a:t>,</a:t>
            </a:r>
            <a:r>
              <a:t> t12</a:t>
            </a:r>
          </a:p>
          <a:p>
            <a:pPr/>
            <a:r>
              <a:t>29. mov t7</a:t>
            </a:r>
            <a:r>
              <a:t>,</a:t>
            </a:r>
            <a:r>
              <a:t> t6</a:t>
            </a:r>
          </a:p>
          <a:p>
            <a:pPr/>
            <a:r>
              <a:t>30. div t12</a:t>
            </a:r>
            <a:r>
              <a:t>,</a:t>
            </a:r>
            <a:r>
              <a:t> t6</a:t>
            </a:r>
          </a:p>
          <a:p>
            <a:pPr/>
            <a:r>
              <a:t>31. mov t1</a:t>
            </a:r>
            <a:r>
              <a:t>,</a:t>
            </a:r>
            <a:r>
              <a:t> t0</a:t>
            </a:r>
          </a:p>
          <a:p>
            <a:pPr/>
            <a:r>
              <a:t>32. add t6</a:t>
            </a:r>
            <a:r>
              <a:t>,</a:t>
            </a:r>
            <a:r>
              <a:t> t</a:t>
            </a:r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Заголовок 2"/>
          <p:cNvSpPr txBox="1"/>
          <p:nvPr>
            <p:ph type="title"/>
          </p:nvPr>
        </p:nvSpPr>
        <p:spPr>
          <a:xfrm>
            <a:off x="452398" y="142852"/>
            <a:ext cx="11215766" cy="1000132"/>
          </a:xfrm>
          <a:prstGeom prst="rect">
            <a:avLst/>
          </a:prstGeom>
        </p:spPr>
        <p:txBody>
          <a:bodyPr/>
          <a:lstStyle>
            <a:lvl1pPr algn="ctr" defTabSz="795527">
              <a:defRPr sz="3393"/>
            </a:lvl1pPr>
          </a:lstStyle>
          <a:p>
            <a:pPr/>
            <a:r>
              <a:t>Оптимизация сгенерированного кода: уменьшение числа используемых регистров</a:t>
            </a:r>
          </a:p>
        </p:txBody>
      </p:sp>
      <p:sp>
        <p:nvSpPr>
          <p:cNvPr id="333" name="Текст 3"/>
          <p:cNvSpPr txBox="1"/>
          <p:nvPr>
            <p:ph type="body" idx="1"/>
          </p:nvPr>
        </p:nvSpPr>
        <p:spPr>
          <a:xfrm>
            <a:off x="523835" y="1571611"/>
            <a:ext cx="11287206" cy="5072100"/>
          </a:xfrm>
          <a:prstGeom prst="rect">
            <a:avLst/>
          </a:prstGeom>
        </p:spPr>
        <p:txBody>
          <a:bodyPr/>
          <a:lstStyle/>
          <a:p>
            <a:pPr marL="0" indent="361950">
              <a:buSzTx/>
              <a:buNone/>
            </a:pPr>
            <a:r>
              <a:t>Рассмотрим инструкцию вида </a:t>
            </a:r>
            <a:r>
              <a:rPr b="1"/>
              <a:t>mov ti, tj, </a:t>
            </a:r>
            <a:r>
              <a:rPr b="1"/>
              <a:t>где </a:t>
            </a:r>
            <a:r>
              <a:rPr b="1"/>
              <a:t>i &gt; j</a:t>
            </a:r>
            <a:r>
              <a:rPr b="1"/>
              <a:t>:</a:t>
            </a:r>
            <a:endParaRPr b="1"/>
          </a:p>
          <a:p>
            <a:pPr marL="0" indent="361950">
              <a:buSzTx/>
              <a:buNone/>
            </a:pPr>
            <a:r>
              <a:t>Регистр </a:t>
            </a:r>
            <a:r>
              <a:rPr b="1"/>
              <a:t>tj</a:t>
            </a:r>
            <a:r>
              <a:t> </a:t>
            </a:r>
            <a:r>
              <a:t>соответствует родительской вершине, а </a:t>
            </a:r>
            <a:r>
              <a:rPr b="1"/>
              <a:t>ti</a:t>
            </a:r>
            <a:r>
              <a:t> – </a:t>
            </a:r>
            <a:r>
              <a:t>левой дочерней вершине. Инструкция выполняется, когда алгоритм обхода выходит из родительской вершины, значит регистр </a:t>
            </a:r>
            <a:r>
              <a:rPr b="1"/>
              <a:t>ti</a:t>
            </a:r>
            <a:r>
              <a:rPr b="1"/>
              <a:t> </a:t>
            </a:r>
            <a:r>
              <a:t>больше в коде не используется, и его можно применять повторно.</a:t>
            </a:r>
          </a:p>
          <a:p>
            <a:pPr marL="0" indent="361950">
              <a:buSzTx/>
              <a:buNone/>
            </a:pPr>
            <a:r>
              <a:t>Принцип работы:</a:t>
            </a:r>
          </a:p>
          <a:p>
            <a:pPr marL="361950" indent="-361950">
              <a:buFontTx/>
              <a:buAutoNum type="arabicParenR" startAt="1"/>
            </a:pPr>
            <a:r>
              <a:t>Ищем строку вида: </a:t>
            </a:r>
            <a:r>
              <a:rPr b="1"/>
              <a:t>mov ti, tj, </a:t>
            </a:r>
            <a:r>
              <a:rPr b="1"/>
              <a:t>где </a:t>
            </a:r>
            <a:r>
              <a:rPr b="1"/>
              <a:t>i &gt; j</a:t>
            </a:r>
            <a:r>
              <a:t>;</a:t>
            </a:r>
          </a:p>
          <a:p>
            <a:pPr marL="361950" indent="-361950">
              <a:buFontTx/>
              <a:buAutoNum type="arabicParenR" startAt="1"/>
            </a:pPr>
            <a:r>
              <a:t>Ниже этой строки ищем первую строку вида</a:t>
            </a:r>
            <a:r>
              <a:t>: </a:t>
            </a:r>
            <a:r>
              <a:rPr b="1"/>
              <a:t>decl tk</a:t>
            </a:r>
            <a:r>
              <a:rPr b="1"/>
              <a:t>;</a:t>
            </a:r>
            <a:endParaRPr b="1"/>
          </a:p>
          <a:p>
            <a:pPr marL="361950" indent="-361950">
              <a:buFontTx/>
              <a:buAutoNum type="arabicParenR" startAt="1"/>
            </a:pPr>
            <a:r>
              <a:t>Удаляем строку </a:t>
            </a:r>
            <a:r>
              <a:rPr b="1"/>
              <a:t>decl tk</a:t>
            </a:r>
            <a:r>
              <a:rPr b="1"/>
              <a:t>;</a:t>
            </a:r>
            <a:endParaRPr b="1"/>
          </a:p>
          <a:p>
            <a:pPr marL="361950" indent="-361950">
              <a:buFontTx/>
              <a:buAutoNum type="arabicParenR" startAt="1"/>
            </a:pPr>
            <a:r>
              <a:t>Заменяем все </a:t>
            </a:r>
            <a:r>
              <a:rPr b="1"/>
              <a:t>tk</a:t>
            </a:r>
            <a:r>
              <a:t> </a:t>
            </a:r>
            <a:r>
              <a:t>на </a:t>
            </a:r>
            <a:r>
              <a:rPr b="1"/>
              <a:t>ti</a:t>
            </a:r>
            <a:r>
              <a:rPr b="1"/>
              <a:t> </a:t>
            </a:r>
            <a:r>
              <a:t>– число регистров уменьшено на 1;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Заголовок 2"/>
          <p:cNvSpPr txBox="1"/>
          <p:nvPr>
            <p:ph type="title"/>
          </p:nvPr>
        </p:nvSpPr>
        <p:spPr>
          <a:xfrm>
            <a:off x="809587" y="500041"/>
            <a:ext cx="10515601" cy="78582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Безопасное изменение кода</a:t>
            </a:r>
          </a:p>
        </p:txBody>
      </p:sp>
      <p:sp>
        <p:nvSpPr>
          <p:cNvPr id="336" name="Текст 3"/>
          <p:cNvSpPr txBox="1"/>
          <p:nvPr>
            <p:ph type="body" idx="1"/>
          </p:nvPr>
        </p:nvSpPr>
        <p:spPr>
          <a:xfrm>
            <a:off x="523835" y="1785926"/>
            <a:ext cx="11287206" cy="4857785"/>
          </a:xfrm>
          <a:prstGeom prst="rect">
            <a:avLst/>
          </a:prstGeom>
        </p:spPr>
        <p:txBody>
          <a:bodyPr/>
          <a:lstStyle/>
          <a:p>
            <a:pPr marL="0" indent="361950">
              <a:buSzTx/>
              <a:buNone/>
            </a:pPr>
            <a:r>
              <a:t>Покажем, что удаление строки </a:t>
            </a:r>
            <a:r>
              <a:rPr b="1"/>
              <a:t>decl tk </a:t>
            </a:r>
            <a:r>
              <a:t>и замена всех </a:t>
            </a:r>
            <a:r>
              <a:rPr b="1"/>
              <a:t>tk</a:t>
            </a:r>
            <a:r>
              <a:t> </a:t>
            </a:r>
            <a:r>
              <a:t>на </a:t>
            </a:r>
            <a:r>
              <a:rPr b="1"/>
              <a:t>ti</a:t>
            </a:r>
            <a:r>
              <a:t> </a:t>
            </a:r>
            <a:r>
              <a:t>не приведет к искажению результата:</a:t>
            </a:r>
          </a:p>
          <a:p>
            <a:pPr marL="361950" indent="-361950">
              <a:buFontTx/>
              <a:buAutoNum type="arabicParenR" startAt="1"/>
            </a:pPr>
            <a:r>
              <a:t>Если строка вида </a:t>
            </a:r>
            <a:r>
              <a:rPr b="1"/>
              <a:t>decl tk </a:t>
            </a:r>
            <a:r>
              <a:t>существует в коде, то регистру </a:t>
            </a:r>
            <a:r>
              <a:rPr b="1"/>
              <a:t>tk</a:t>
            </a:r>
            <a:r>
              <a:t> </a:t>
            </a:r>
            <a:r>
              <a:t>рано или поздно будет присвоено значение, значит в коде также существует строка </a:t>
            </a:r>
            <a:r>
              <a:rPr b="1"/>
              <a:t>S </a:t>
            </a:r>
            <a:r>
              <a:t>вида</a:t>
            </a:r>
            <a:r>
              <a:t>:</a:t>
            </a:r>
            <a:r>
              <a:t> </a:t>
            </a:r>
            <a:r>
              <a:rPr b="1"/>
              <a:t>mov &lt;val&gt;, tk</a:t>
            </a:r>
            <a:r>
              <a:t>, </a:t>
            </a:r>
            <a:r>
              <a:t>где </a:t>
            </a:r>
            <a:r>
              <a:rPr b="1"/>
              <a:t>&lt;val&gt; </a:t>
            </a:r>
            <a:r>
              <a:t>- </a:t>
            </a:r>
            <a:r>
              <a:t>число или регистр.</a:t>
            </a:r>
          </a:p>
          <a:p>
            <a:pPr marL="361950" indent="-361950">
              <a:buFontTx/>
              <a:buAutoNum type="arabicParenR" startAt="1"/>
            </a:pPr>
            <a:r>
              <a:t>После удаления строки </a:t>
            </a:r>
            <a:r>
              <a:rPr b="1"/>
              <a:t>decl tk </a:t>
            </a:r>
            <a:r>
              <a:t>и замены </a:t>
            </a:r>
            <a:r>
              <a:rPr b="1"/>
              <a:t>tk</a:t>
            </a:r>
            <a:r>
              <a:t> </a:t>
            </a:r>
            <a:r>
              <a:t>на </a:t>
            </a:r>
            <a:r>
              <a:rPr b="1"/>
              <a:t>ti</a:t>
            </a:r>
            <a:r>
              <a:t>, </a:t>
            </a:r>
            <a:r>
              <a:t>строка </a:t>
            </a:r>
            <a:r>
              <a:rPr b="1"/>
              <a:t>S</a:t>
            </a:r>
            <a:r>
              <a:t> </a:t>
            </a:r>
            <a:r>
              <a:t>примет вид: </a:t>
            </a:r>
            <a:r>
              <a:rPr b="1"/>
              <a:t>mov &lt;val&gt;, ti</a:t>
            </a:r>
            <a:r>
              <a:t>. </a:t>
            </a:r>
            <a:r>
              <a:t>Теперь регистр </a:t>
            </a:r>
            <a:r>
              <a:rPr b="1"/>
              <a:t>ti</a:t>
            </a:r>
            <a:r>
              <a:t> </a:t>
            </a:r>
            <a:r>
              <a:t>полностью заменяет регистр </a:t>
            </a:r>
            <a:r>
              <a:rPr b="1"/>
              <a:t>tk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Заголовок 2"/>
          <p:cNvSpPr txBox="1"/>
          <p:nvPr>
            <p:ph type="title"/>
          </p:nvPr>
        </p:nvSpPr>
        <p:spPr>
          <a:xfrm>
            <a:off x="809587" y="-1"/>
            <a:ext cx="10515601" cy="785820"/>
          </a:xfrm>
          <a:prstGeom prst="rect">
            <a:avLst/>
          </a:prstGeom>
        </p:spPr>
        <p:txBody>
          <a:bodyPr/>
          <a:lstStyle/>
          <a:p>
            <a:pPr algn="ctr"/>
            <a:r>
              <a:t>Пример оптимизации: </a:t>
            </a:r>
            <a:r>
              <a:t>mov t3, t2</a:t>
            </a:r>
          </a:p>
        </p:txBody>
      </p:sp>
      <p:sp>
        <p:nvSpPr>
          <p:cNvPr id="339" name="1.   decl t0…"/>
          <p:cNvSpPr txBox="1"/>
          <p:nvPr/>
        </p:nvSpPr>
        <p:spPr>
          <a:xfrm>
            <a:off x="666712" y="1071546"/>
            <a:ext cx="1590262" cy="5882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</a:t>
            </a:r>
            <a:r>
              <a:t>,</a:t>
            </a:r>
            <a:r>
              <a:t> t3</a:t>
            </a:r>
          </a:p>
          <a:p>
            <a:pPr/>
            <a:r>
              <a:t>6.   decl t4</a:t>
            </a:r>
          </a:p>
          <a:p>
            <a:pPr/>
            <a:r>
              <a:t>7.   mov (A1)</a:t>
            </a:r>
            <a:r>
              <a:t>,</a:t>
            </a:r>
            <a:r>
              <a:t> t4</a:t>
            </a:r>
          </a:p>
          <a:p>
            <a:pPr/>
            <a:r>
              <a:t>8.   </a:t>
            </a:r>
            <a:r>
              <a:rPr>
                <a:solidFill>
                  <a:srgbClr val="00B0F0"/>
                </a:solidFill>
              </a:rPr>
              <a:t>mov t3</a:t>
            </a:r>
            <a:r>
              <a:rPr>
                <a:solidFill>
                  <a:srgbClr val="00B0F0"/>
                </a:solidFill>
              </a:rPr>
              <a:t>,</a:t>
            </a:r>
            <a:r>
              <a:rPr>
                <a:solidFill>
                  <a:srgbClr val="00B0F0"/>
                </a:solidFill>
              </a:rPr>
              <a:t> t2</a:t>
            </a:r>
            <a:endParaRPr>
              <a:solidFill>
                <a:srgbClr val="00B0F0"/>
              </a:solidFill>
            </a:endParaRPr>
          </a:p>
          <a:p>
            <a:pPr/>
            <a:r>
              <a:t>9.   mul t4</a:t>
            </a:r>
            <a:r>
              <a:t>,</a:t>
            </a:r>
            <a:r>
              <a:t> t2</a:t>
            </a:r>
          </a:p>
          <a:p>
            <a:pPr/>
            <a:r>
              <a:t>10. </a:t>
            </a:r>
            <a:r>
              <a:rPr strike="sngStrike">
                <a:solidFill>
                  <a:srgbClr val="FF0000"/>
                </a:solidFill>
              </a:rPr>
              <a:t>decl t5</a:t>
            </a:r>
            <a:endParaRPr strike="sngStrike">
              <a:solidFill>
                <a:srgbClr val="FF0000"/>
              </a:solidFill>
            </a:endParaRPr>
          </a:p>
          <a:p>
            <a:pPr/>
            <a:r>
              <a:t>11. mov (A3)</a:t>
            </a:r>
            <a:r>
              <a:t>,</a:t>
            </a:r>
            <a:r>
              <a:t> </a:t>
            </a:r>
            <a:r>
              <a:rPr>
                <a:solidFill>
                  <a:srgbClr val="FF0000"/>
                </a:solidFill>
              </a:rPr>
              <a:t>t5</a:t>
            </a:r>
            <a:endParaRPr>
              <a:solidFill>
                <a:srgbClr val="FF0000"/>
              </a:solidFill>
            </a:endParaRPr>
          </a:p>
          <a:p>
            <a:pPr/>
            <a:r>
              <a:t>12. mov t2</a:t>
            </a:r>
            <a:r>
              <a:t>,</a:t>
            </a:r>
            <a:r>
              <a:t> t1</a:t>
            </a:r>
          </a:p>
          <a:p>
            <a:pPr/>
            <a:r>
              <a:t>13. mul </a:t>
            </a:r>
            <a:r>
              <a:rPr>
                <a:solidFill>
                  <a:srgbClr val="FF0000"/>
                </a:solidFill>
              </a:rPr>
              <a:t>t5</a:t>
            </a:r>
            <a:r>
              <a:t>,</a:t>
            </a:r>
            <a:r>
              <a:t> t1</a:t>
            </a:r>
          </a:p>
          <a:p>
            <a:pPr/>
            <a:r>
              <a:t>14. decl t6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</a:t>
            </a:r>
            <a:r>
              <a:t>,</a:t>
            </a:r>
            <a:r>
              <a:t> t9</a:t>
            </a:r>
          </a:p>
          <a:p>
            <a:pPr/>
            <a:r>
              <a:t>19. decl t10</a:t>
            </a:r>
          </a:p>
          <a:p>
            <a:pPr/>
            <a:r>
              <a:t>20. mov 2</a:t>
            </a:r>
            <a:r>
              <a:t>,</a:t>
            </a:r>
            <a:r>
              <a:t> t10</a:t>
            </a:r>
          </a:p>
        </p:txBody>
      </p:sp>
      <p:sp>
        <p:nvSpPr>
          <p:cNvPr id="340" name="21. mov t9 t8…"/>
          <p:cNvSpPr txBox="1"/>
          <p:nvPr/>
        </p:nvSpPr>
        <p:spPr>
          <a:xfrm>
            <a:off x="2595538" y="1142984"/>
            <a:ext cx="1706125" cy="354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</a:t>
            </a:r>
            <a:r>
              <a:t>,</a:t>
            </a:r>
            <a:r>
              <a:t> t8</a:t>
            </a:r>
          </a:p>
          <a:p>
            <a:pPr/>
            <a:r>
              <a:t>22. div t10</a:t>
            </a:r>
            <a:r>
              <a:t>,</a:t>
            </a:r>
            <a:r>
              <a:t> t8</a:t>
            </a:r>
          </a:p>
          <a:p>
            <a:pPr/>
            <a:r>
              <a:t>23. decl t11</a:t>
            </a:r>
          </a:p>
          <a:p>
            <a:pPr/>
            <a:r>
              <a:t>24. mov (PI)</a:t>
            </a:r>
            <a:r>
              <a:t>,</a:t>
            </a:r>
            <a:r>
              <a:t> t11</a:t>
            </a:r>
          </a:p>
          <a:p>
            <a:pPr/>
            <a:r>
              <a:t>25. mov t8</a:t>
            </a:r>
            <a:r>
              <a:t>,</a:t>
            </a:r>
            <a:r>
              <a:t> t7</a:t>
            </a:r>
          </a:p>
          <a:p>
            <a:pPr/>
            <a:r>
              <a:t>26. mul t11</a:t>
            </a:r>
            <a:r>
              <a:t>,</a:t>
            </a:r>
            <a:r>
              <a:t> t7</a:t>
            </a:r>
          </a:p>
          <a:p>
            <a:pPr/>
            <a:r>
              <a:t>27. decl t12</a:t>
            </a:r>
          </a:p>
          <a:p>
            <a:pPr/>
            <a:r>
              <a:t>28. mov (A2)</a:t>
            </a:r>
            <a:r>
              <a:t>,</a:t>
            </a:r>
            <a:r>
              <a:t> t12</a:t>
            </a:r>
          </a:p>
          <a:p>
            <a:pPr/>
            <a:r>
              <a:t>29. mov t7</a:t>
            </a:r>
            <a:r>
              <a:t>,</a:t>
            </a:r>
            <a:r>
              <a:t> t6</a:t>
            </a:r>
          </a:p>
          <a:p>
            <a:pPr/>
            <a:r>
              <a:t>30. div t12</a:t>
            </a:r>
            <a:r>
              <a:t>,</a:t>
            </a:r>
            <a:r>
              <a:t> t6</a:t>
            </a:r>
          </a:p>
          <a:p>
            <a:pPr/>
            <a:r>
              <a:t>31. mov t1</a:t>
            </a:r>
            <a:r>
              <a:t>,</a:t>
            </a:r>
            <a:r>
              <a:t> t0</a:t>
            </a:r>
          </a:p>
          <a:p>
            <a:pPr/>
            <a:r>
              <a:t>32. add t6</a:t>
            </a:r>
            <a:r>
              <a:t>,</a:t>
            </a:r>
            <a:r>
              <a:t> t</a:t>
            </a:r>
            <a:r>
              <a:t>0</a:t>
            </a:r>
          </a:p>
        </p:txBody>
      </p:sp>
      <p:sp>
        <p:nvSpPr>
          <p:cNvPr id="341" name="1.   decl t0…"/>
          <p:cNvSpPr txBox="1"/>
          <p:nvPr/>
        </p:nvSpPr>
        <p:spPr>
          <a:xfrm>
            <a:off x="7310446" y="1071546"/>
            <a:ext cx="1590262" cy="5882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</a:t>
            </a:r>
            <a:r>
              <a:t>,</a:t>
            </a:r>
            <a:r>
              <a:t> t3</a:t>
            </a:r>
          </a:p>
          <a:p>
            <a:pPr/>
            <a:r>
              <a:t>6.   decl t4</a:t>
            </a:r>
          </a:p>
          <a:p>
            <a:pPr/>
            <a:r>
              <a:t>7.   mov (A1)</a:t>
            </a:r>
            <a:r>
              <a:t>,</a:t>
            </a:r>
            <a:r>
              <a:t> t4</a:t>
            </a:r>
          </a:p>
          <a:p>
            <a:pPr/>
            <a:r>
              <a:t>8.   </a:t>
            </a:r>
            <a:r>
              <a:rPr>
                <a:solidFill>
                  <a:srgbClr val="00B0F0"/>
                </a:solidFill>
              </a:rPr>
              <a:t>mov t3</a:t>
            </a:r>
            <a:r>
              <a:rPr>
                <a:solidFill>
                  <a:srgbClr val="00B0F0"/>
                </a:solidFill>
              </a:rPr>
              <a:t>,</a:t>
            </a:r>
            <a:r>
              <a:rPr>
                <a:solidFill>
                  <a:srgbClr val="00B0F0"/>
                </a:solidFill>
              </a:rPr>
              <a:t> t2</a:t>
            </a:r>
            <a:endParaRPr>
              <a:solidFill>
                <a:srgbClr val="00B0F0"/>
              </a:solidFill>
            </a:endParaRPr>
          </a:p>
          <a:p>
            <a:pPr/>
            <a:r>
              <a:t>9.   mul t4</a:t>
            </a:r>
            <a:r>
              <a:t>,</a:t>
            </a:r>
            <a:r>
              <a:t> t2</a:t>
            </a:r>
          </a:p>
          <a:p>
            <a:pPr/>
            <a:r>
              <a:t>10.</a:t>
            </a:r>
          </a:p>
          <a:p>
            <a:pPr/>
            <a:r>
              <a:t>11. mov (A3)</a:t>
            </a:r>
            <a:r>
              <a:t>,</a:t>
            </a:r>
            <a:r>
              <a:t> </a:t>
            </a:r>
            <a:r>
              <a:rPr>
                <a:solidFill>
                  <a:srgbClr val="00B0F0"/>
                </a:solidFill>
              </a:rPr>
              <a:t>t</a:t>
            </a:r>
            <a:r>
              <a:rPr>
                <a:solidFill>
                  <a:srgbClr val="00B0F0"/>
                </a:solidFill>
              </a:rPr>
              <a:t>3</a:t>
            </a:r>
            <a:endParaRPr>
              <a:solidFill>
                <a:srgbClr val="00B0F0"/>
              </a:solidFill>
            </a:endParaRPr>
          </a:p>
          <a:p>
            <a:pPr/>
            <a:r>
              <a:t>12. mov t2</a:t>
            </a:r>
            <a:r>
              <a:t>,</a:t>
            </a:r>
            <a:r>
              <a:t> t1</a:t>
            </a:r>
          </a:p>
          <a:p>
            <a:pPr/>
            <a:r>
              <a:t>13. mul </a:t>
            </a:r>
            <a:r>
              <a:rPr>
                <a:solidFill>
                  <a:srgbClr val="00B0F0"/>
                </a:solidFill>
              </a:rPr>
              <a:t>t</a:t>
            </a:r>
            <a:r>
              <a:rPr>
                <a:solidFill>
                  <a:srgbClr val="00B0F0"/>
                </a:solidFill>
              </a:rPr>
              <a:t>3</a:t>
            </a:r>
            <a:r>
              <a:t>,</a:t>
            </a:r>
            <a:r>
              <a:t> t1</a:t>
            </a:r>
          </a:p>
          <a:p>
            <a:pPr/>
            <a:r>
              <a:t>14. decl t6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</a:t>
            </a:r>
            <a:r>
              <a:t>,</a:t>
            </a:r>
            <a:r>
              <a:t> t9</a:t>
            </a:r>
          </a:p>
          <a:p>
            <a:pPr/>
            <a:r>
              <a:t>19. decl t10</a:t>
            </a:r>
          </a:p>
          <a:p>
            <a:pPr/>
            <a:r>
              <a:t>20. mov 2</a:t>
            </a:r>
            <a:r>
              <a:t>,</a:t>
            </a:r>
            <a:r>
              <a:t> t10</a:t>
            </a:r>
          </a:p>
        </p:txBody>
      </p:sp>
      <p:sp>
        <p:nvSpPr>
          <p:cNvPr id="342" name="21. mov t9 t8…"/>
          <p:cNvSpPr txBox="1"/>
          <p:nvPr/>
        </p:nvSpPr>
        <p:spPr>
          <a:xfrm>
            <a:off x="9096395" y="1071546"/>
            <a:ext cx="1706125" cy="354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</a:t>
            </a:r>
            <a:r>
              <a:t>,</a:t>
            </a:r>
            <a:r>
              <a:t> t8</a:t>
            </a:r>
          </a:p>
          <a:p>
            <a:pPr/>
            <a:r>
              <a:t>22. div t10</a:t>
            </a:r>
            <a:r>
              <a:t>,</a:t>
            </a:r>
            <a:r>
              <a:t> t8</a:t>
            </a:r>
          </a:p>
          <a:p>
            <a:pPr/>
            <a:r>
              <a:t>23. decl t11</a:t>
            </a:r>
          </a:p>
          <a:p>
            <a:pPr/>
            <a:r>
              <a:t>24. mov (PI)</a:t>
            </a:r>
            <a:r>
              <a:t>,</a:t>
            </a:r>
            <a:r>
              <a:t> t11</a:t>
            </a:r>
          </a:p>
          <a:p>
            <a:pPr/>
            <a:r>
              <a:t>25. mov t8</a:t>
            </a:r>
            <a:r>
              <a:t>,</a:t>
            </a:r>
            <a:r>
              <a:t> t7</a:t>
            </a:r>
          </a:p>
          <a:p>
            <a:pPr/>
            <a:r>
              <a:t>26. mul t11</a:t>
            </a:r>
            <a:r>
              <a:t>,</a:t>
            </a:r>
            <a:r>
              <a:t> t7</a:t>
            </a:r>
          </a:p>
          <a:p>
            <a:pPr/>
            <a:r>
              <a:t>27. decl t12</a:t>
            </a:r>
          </a:p>
          <a:p>
            <a:pPr/>
            <a:r>
              <a:t>28. mov (A2)</a:t>
            </a:r>
            <a:r>
              <a:t>,</a:t>
            </a:r>
            <a:r>
              <a:t> t12</a:t>
            </a:r>
          </a:p>
          <a:p>
            <a:pPr/>
            <a:r>
              <a:t>29. mov t7</a:t>
            </a:r>
            <a:r>
              <a:t>,</a:t>
            </a:r>
            <a:r>
              <a:t> t6</a:t>
            </a:r>
          </a:p>
          <a:p>
            <a:pPr/>
            <a:r>
              <a:t>30. div t12</a:t>
            </a:r>
            <a:r>
              <a:t>,</a:t>
            </a:r>
            <a:r>
              <a:t> t6</a:t>
            </a:r>
          </a:p>
          <a:p>
            <a:pPr/>
            <a:r>
              <a:t>31. mov t1</a:t>
            </a:r>
            <a:r>
              <a:t>,</a:t>
            </a:r>
            <a:r>
              <a:t> t0</a:t>
            </a:r>
          </a:p>
          <a:p>
            <a:pPr/>
            <a:r>
              <a:t>32. add t6</a:t>
            </a:r>
            <a:r>
              <a:t>,</a:t>
            </a:r>
            <a:r>
              <a:t> t</a:t>
            </a:r>
            <a:r>
              <a:t>0</a:t>
            </a:r>
          </a:p>
        </p:txBody>
      </p:sp>
      <p:sp>
        <p:nvSpPr>
          <p:cNvPr id="343" name="Стрелка вправо 8"/>
          <p:cNvSpPr/>
          <p:nvPr/>
        </p:nvSpPr>
        <p:spPr>
          <a:xfrm>
            <a:off x="5095868" y="3143248"/>
            <a:ext cx="1500198" cy="697942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Заголовок 2"/>
          <p:cNvSpPr txBox="1"/>
          <p:nvPr>
            <p:ph type="title"/>
          </p:nvPr>
        </p:nvSpPr>
        <p:spPr>
          <a:xfrm>
            <a:off x="809587" y="-1"/>
            <a:ext cx="10515601" cy="785820"/>
          </a:xfrm>
          <a:prstGeom prst="rect">
            <a:avLst/>
          </a:prstGeom>
        </p:spPr>
        <p:txBody>
          <a:bodyPr/>
          <a:lstStyle/>
          <a:p>
            <a:pPr algn="ctr"/>
            <a:r>
              <a:t>Пример оптимизации: </a:t>
            </a:r>
            <a:r>
              <a:t>mov t2, t1</a:t>
            </a:r>
          </a:p>
        </p:txBody>
      </p:sp>
      <p:sp>
        <p:nvSpPr>
          <p:cNvPr id="346" name="1.   decl t0…"/>
          <p:cNvSpPr txBox="1"/>
          <p:nvPr/>
        </p:nvSpPr>
        <p:spPr>
          <a:xfrm>
            <a:off x="7310446" y="1225689"/>
            <a:ext cx="1590262" cy="5882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</a:t>
            </a:r>
            <a:r>
              <a:t>,</a:t>
            </a:r>
            <a:r>
              <a:t> t3</a:t>
            </a:r>
          </a:p>
          <a:p>
            <a:pPr/>
            <a:r>
              <a:t>6.   decl t4</a:t>
            </a:r>
          </a:p>
          <a:p>
            <a:pPr/>
            <a:r>
              <a:t>7.   mov (A1)</a:t>
            </a:r>
            <a:r>
              <a:t>,</a:t>
            </a:r>
            <a:r>
              <a:t> t4</a:t>
            </a:r>
          </a:p>
          <a:p>
            <a:pPr/>
            <a:r>
              <a:t>8.   mov t3</a:t>
            </a:r>
            <a:r>
              <a:t>,</a:t>
            </a:r>
            <a:r>
              <a:t> t2</a:t>
            </a:r>
          </a:p>
          <a:p>
            <a:pPr/>
            <a:r>
              <a:t>9.   mul t4</a:t>
            </a:r>
            <a:r>
              <a:t>,</a:t>
            </a:r>
            <a:r>
              <a:t> t2</a:t>
            </a:r>
          </a:p>
          <a:p>
            <a:pPr/>
            <a:r>
              <a:t>10.</a:t>
            </a:r>
          </a:p>
          <a:p>
            <a:pPr/>
            <a:r>
              <a:t>11. mov (A3)</a:t>
            </a:r>
            <a:r>
              <a:t>,</a:t>
            </a:r>
            <a:r>
              <a:t> t</a:t>
            </a:r>
            <a:r>
              <a:t>3</a:t>
            </a:r>
          </a:p>
          <a:p>
            <a:pPr/>
            <a:r>
              <a:t>12. </a:t>
            </a:r>
            <a:r>
              <a:rPr>
                <a:solidFill>
                  <a:srgbClr val="00B0F0"/>
                </a:solidFill>
              </a:rPr>
              <a:t>mov t2</a:t>
            </a:r>
            <a:r>
              <a:rPr>
                <a:solidFill>
                  <a:srgbClr val="00B0F0"/>
                </a:solidFill>
              </a:rPr>
              <a:t>,</a:t>
            </a:r>
            <a:r>
              <a:rPr>
                <a:solidFill>
                  <a:srgbClr val="00B0F0"/>
                </a:solidFill>
              </a:rPr>
              <a:t> t1</a:t>
            </a:r>
            <a:endParaRPr>
              <a:solidFill>
                <a:srgbClr val="00B0F0"/>
              </a:solidFill>
            </a:endParaRPr>
          </a:p>
          <a:p>
            <a:pPr/>
            <a:r>
              <a:t>13. mul t</a:t>
            </a:r>
            <a:r>
              <a:t>3,</a:t>
            </a:r>
            <a:r>
              <a:t> t1</a:t>
            </a:r>
          </a:p>
          <a:p>
            <a:pPr/>
            <a:r>
              <a:t>14. 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</a:t>
            </a:r>
            <a:r>
              <a:t>,</a:t>
            </a:r>
            <a:r>
              <a:t> t9</a:t>
            </a:r>
          </a:p>
          <a:p>
            <a:pPr/>
            <a:r>
              <a:t>19. decl t10</a:t>
            </a:r>
          </a:p>
          <a:p>
            <a:pPr/>
            <a:r>
              <a:t>20. mov 2</a:t>
            </a:r>
            <a:r>
              <a:t>,</a:t>
            </a:r>
            <a:r>
              <a:t> t10</a:t>
            </a:r>
          </a:p>
        </p:txBody>
      </p:sp>
      <p:sp>
        <p:nvSpPr>
          <p:cNvPr id="347" name="21. mov t9 t8…"/>
          <p:cNvSpPr txBox="1"/>
          <p:nvPr/>
        </p:nvSpPr>
        <p:spPr>
          <a:xfrm>
            <a:off x="9096395" y="1214422"/>
            <a:ext cx="1706125" cy="354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</a:t>
            </a:r>
            <a:r>
              <a:t>,</a:t>
            </a:r>
            <a:r>
              <a:t> t8</a:t>
            </a:r>
          </a:p>
          <a:p>
            <a:pPr/>
            <a:r>
              <a:t>22. div t10</a:t>
            </a:r>
            <a:r>
              <a:t>,</a:t>
            </a:r>
            <a:r>
              <a:t> t8</a:t>
            </a:r>
          </a:p>
          <a:p>
            <a:pPr/>
            <a:r>
              <a:t>23. decl t11</a:t>
            </a:r>
          </a:p>
          <a:p>
            <a:pPr/>
            <a:r>
              <a:t>24. mov (PI)</a:t>
            </a:r>
            <a:r>
              <a:t>,</a:t>
            </a:r>
            <a:r>
              <a:t> t11</a:t>
            </a:r>
          </a:p>
          <a:p>
            <a:pPr/>
            <a:r>
              <a:t>25. mov t8</a:t>
            </a:r>
            <a:r>
              <a:t>,</a:t>
            </a:r>
            <a:r>
              <a:t> t7</a:t>
            </a:r>
          </a:p>
          <a:p>
            <a:pPr/>
            <a:r>
              <a:t>26. mul t11</a:t>
            </a:r>
            <a:r>
              <a:t>,</a:t>
            </a:r>
            <a:r>
              <a:t> t7</a:t>
            </a:r>
          </a:p>
          <a:p>
            <a:pPr/>
            <a:r>
              <a:t>27. decl t12</a:t>
            </a:r>
          </a:p>
          <a:p>
            <a:pPr/>
            <a:r>
              <a:t>28. mov (A2)</a:t>
            </a:r>
            <a:r>
              <a:t>,</a:t>
            </a:r>
            <a:r>
              <a:t> t12</a:t>
            </a:r>
          </a:p>
          <a:p>
            <a:pPr/>
            <a:r>
              <a:t>29. mov t7</a:t>
            </a:r>
            <a:r>
              <a:t>,</a:t>
            </a:r>
            <a:r>
              <a:t> </a:t>
            </a:r>
            <a:r>
              <a:rPr>
                <a:solidFill>
                  <a:srgbClr val="00B0F0"/>
                </a:solidFill>
              </a:rPr>
              <a:t>t2</a:t>
            </a:r>
            <a:endParaRPr>
              <a:solidFill>
                <a:srgbClr val="00B0F0"/>
              </a:solidFill>
            </a:endParaRPr>
          </a:p>
          <a:p>
            <a:pPr/>
            <a:r>
              <a:t>30. div t12</a:t>
            </a:r>
            <a:r>
              <a:t>,</a:t>
            </a:r>
            <a:r>
              <a:t> </a:t>
            </a:r>
            <a:r>
              <a:rPr>
                <a:solidFill>
                  <a:srgbClr val="00B0F0"/>
                </a:solidFill>
              </a:rPr>
              <a:t>t2</a:t>
            </a:r>
            <a:endParaRPr>
              <a:solidFill>
                <a:srgbClr val="00B0F0"/>
              </a:solidFill>
            </a:endParaRPr>
          </a:p>
          <a:p>
            <a:pPr/>
            <a:r>
              <a:t>31. mov t1</a:t>
            </a:r>
            <a:r>
              <a:t>,</a:t>
            </a:r>
            <a:r>
              <a:t> t0</a:t>
            </a:r>
          </a:p>
          <a:p>
            <a:pPr/>
            <a:r>
              <a:t>32. add </a:t>
            </a:r>
            <a:r>
              <a:rPr>
                <a:solidFill>
                  <a:srgbClr val="00B0F0"/>
                </a:solidFill>
              </a:rPr>
              <a:t>t2</a:t>
            </a:r>
            <a:r>
              <a:t>,</a:t>
            </a:r>
            <a:r>
              <a:t> t</a:t>
            </a:r>
            <a:r>
              <a:t>0</a:t>
            </a:r>
          </a:p>
        </p:txBody>
      </p:sp>
      <p:sp>
        <p:nvSpPr>
          <p:cNvPr id="348" name="Стрелка вправо 8"/>
          <p:cNvSpPr/>
          <p:nvPr/>
        </p:nvSpPr>
        <p:spPr>
          <a:xfrm>
            <a:off x="5095868" y="3143248"/>
            <a:ext cx="1500198" cy="697942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</a:defRPr>
            </a:pPr>
          </a:p>
        </p:txBody>
      </p:sp>
      <p:sp>
        <p:nvSpPr>
          <p:cNvPr id="349" name="1.   decl t0…"/>
          <p:cNvSpPr txBox="1"/>
          <p:nvPr/>
        </p:nvSpPr>
        <p:spPr>
          <a:xfrm>
            <a:off x="666712" y="1225689"/>
            <a:ext cx="1590262" cy="5882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</a:t>
            </a:r>
            <a:r>
              <a:t>,</a:t>
            </a:r>
            <a:r>
              <a:t> t3</a:t>
            </a:r>
          </a:p>
          <a:p>
            <a:pPr/>
            <a:r>
              <a:t>6.   decl t4</a:t>
            </a:r>
          </a:p>
          <a:p>
            <a:pPr/>
            <a:r>
              <a:t>7.   mov (A1)</a:t>
            </a:r>
            <a:r>
              <a:t>,</a:t>
            </a:r>
            <a:r>
              <a:t> t4</a:t>
            </a:r>
          </a:p>
          <a:p>
            <a:pPr/>
            <a:r>
              <a:t>8.   mov t3</a:t>
            </a:r>
            <a:r>
              <a:t>,</a:t>
            </a:r>
            <a:r>
              <a:t> t2</a:t>
            </a:r>
          </a:p>
          <a:p>
            <a:pPr/>
            <a:r>
              <a:t>9.   mul t4</a:t>
            </a:r>
            <a:r>
              <a:t>,</a:t>
            </a:r>
            <a:r>
              <a:t> t2</a:t>
            </a:r>
          </a:p>
          <a:p>
            <a:pPr/>
            <a:r>
              <a:t>10.</a:t>
            </a:r>
          </a:p>
          <a:p>
            <a:pPr/>
            <a:r>
              <a:t>11. mov (A3)</a:t>
            </a:r>
            <a:r>
              <a:t>,</a:t>
            </a:r>
            <a:r>
              <a:t> t</a:t>
            </a:r>
            <a:r>
              <a:t>3</a:t>
            </a:r>
          </a:p>
          <a:p>
            <a:pPr/>
            <a:r>
              <a:t>12. </a:t>
            </a:r>
            <a:r>
              <a:rPr>
                <a:solidFill>
                  <a:srgbClr val="00B0F0"/>
                </a:solidFill>
              </a:rPr>
              <a:t>mov t2</a:t>
            </a:r>
            <a:r>
              <a:rPr>
                <a:solidFill>
                  <a:srgbClr val="00B0F0"/>
                </a:solidFill>
              </a:rPr>
              <a:t>,</a:t>
            </a:r>
            <a:r>
              <a:rPr>
                <a:solidFill>
                  <a:srgbClr val="00B0F0"/>
                </a:solidFill>
              </a:rPr>
              <a:t> t1</a:t>
            </a:r>
            <a:endParaRPr>
              <a:solidFill>
                <a:srgbClr val="00B0F0"/>
              </a:solidFill>
            </a:endParaRPr>
          </a:p>
          <a:p>
            <a:pPr/>
            <a:r>
              <a:t>13. mul t</a:t>
            </a:r>
            <a:r>
              <a:t>3,</a:t>
            </a:r>
            <a:r>
              <a:t> t1</a:t>
            </a:r>
          </a:p>
          <a:p>
            <a:pPr/>
            <a:r>
              <a:t>14. </a:t>
            </a:r>
            <a:r>
              <a:rPr strike="sngStrike">
                <a:solidFill>
                  <a:srgbClr val="FF0000"/>
                </a:solidFill>
              </a:rPr>
              <a:t>decl t6</a:t>
            </a:r>
            <a:endParaRPr strike="sngStrike">
              <a:solidFill>
                <a:srgbClr val="FF0000"/>
              </a:solidFill>
            </a:endParaRP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</a:t>
            </a:r>
            <a:r>
              <a:t>,</a:t>
            </a:r>
            <a:r>
              <a:t> t9</a:t>
            </a:r>
          </a:p>
          <a:p>
            <a:pPr/>
            <a:r>
              <a:t>19. decl t10</a:t>
            </a:r>
          </a:p>
          <a:p>
            <a:pPr/>
            <a:r>
              <a:t>20. mov 2</a:t>
            </a:r>
            <a:r>
              <a:t>,</a:t>
            </a:r>
            <a:r>
              <a:t> t10</a:t>
            </a:r>
          </a:p>
        </p:txBody>
      </p:sp>
      <p:sp>
        <p:nvSpPr>
          <p:cNvPr id="350" name="21. mov t9 t8…"/>
          <p:cNvSpPr txBox="1"/>
          <p:nvPr/>
        </p:nvSpPr>
        <p:spPr>
          <a:xfrm>
            <a:off x="2452661" y="1225689"/>
            <a:ext cx="1706125" cy="354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</a:t>
            </a:r>
            <a:r>
              <a:t>,</a:t>
            </a:r>
            <a:r>
              <a:t> t8</a:t>
            </a:r>
          </a:p>
          <a:p>
            <a:pPr/>
            <a:r>
              <a:t>22. div t10</a:t>
            </a:r>
            <a:r>
              <a:t>,</a:t>
            </a:r>
            <a:r>
              <a:t> t8</a:t>
            </a:r>
          </a:p>
          <a:p>
            <a:pPr/>
            <a:r>
              <a:t>23. decl t11</a:t>
            </a:r>
          </a:p>
          <a:p>
            <a:pPr/>
            <a:r>
              <a:t>24. mov (PI)</a:t>
            </a:r>
            <a:r>
              <a:t>,</a:t>
            </a:r>
            <a:r>
              <a:t> t11</a:t>
            </a:r>
          </a:p>
          <a:p>
            <a:pPr/>
            <a:r>
              <a:t>25. mov t8</a:t>
            </a:r>
            <a:r>
              <a:t>,</a:t>
            </a:r>
            <a:r>
              <a:t> t7</a:t>
            </a:r>
          </a:p>
          <a:p>
            <a:pPr/>
            <a:r>
              <a:t>26. mul t11</a:t>
            </a:r>
            <a:r>
              <a:t>,</a:t>
            </a:r>
            <a:r>
              <a:t> t7</a:t>
            </a:r>
          </a:p>
          <a:p>
            <a:pPr/>
            <a:r>
              <a:t>27. decl t12</a:t>
            </a:r>
          </a:p>
          <a:p>
            <a:pPr/>
            <a:r>
              <a:t>28. mov (A2)</a:t>
            </a:r>
            <a:r>
              <a:t>,</a:t>
            </a:r>
            <a:r>
              <a:t> t12</a:t>
            </a:r>
          </a:p>
          <a:p>
            <a:pPr/>
            <a:r>
              <a:t>29. mov t7</a:t>
            </a:r>
            <a:r>
              <a:t>,</a:t>
            </a:r>
            <a:r>
              <a:t> </a:t>
            </a:r>
            <a:r>
              <a:rPr>
                <a:solidFill>
                  <a:srgbClr val="FF0000"/>
                </a:solidFill>
              </a:rPr>
              <a:t>t6</a:t>
            </a:r>
            <a:endParaRPr>
              <a:solidFill>
                <a:srgbClr val="FF0000"/>
              </a:solidFill>
            </a:endParaRPr>
          </a:p>
          <a:p>
            <a:pPr/>
            <a:r>
              <a:t>30. div t12</a:t>
            </a:r>
            <a:r>
              <a:t>,</a:t>
            </a:r>
            <a:r>
              <a:t> </a:t>
            </a:r>
            <a:r>
              <a:rPr>
                <a:solidFill>
                  <a:srgbClr val="FF0000"/>
                </a:solidFill>
              </a:rPr>
              <a:t>t6</a:t>
            </a:r>
            <a:endParaRPr>
              <a:solidFill>
                <a:srgbClr val="FF0000"/>
              </a:solidFill>
            </a:endParaRPr>
          </a:p>
          <a:p>
            <a:pPr/>
            <a:r>
              <a:t>31. mov t1</a:t>
            </a:r>
            <a:r>
              <a:t>,</a:t>
            </a:r>
            <a:r>
              <a:t> t0</a:t>
            </a:r>
          </a:p>
          <a:p>
            <a:pPr/>
            <a:r>
              <a:t>32. add </a:t>
            </a:r>
            <a:r>
              <a:rPr>
                <a:solidFill>
                  <a:srgbClr val="FF0000"/>
                </a:solidFill>
              </a:rPr>
              <a:t>t6</a:t>
            </a:r>
            <a:r>
              <a:t>,</a:t>
            </a:r>
            <a:r>
              <a:t> t</a:t>
            </a:r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Заголовок 2"/>
          <p:cNvSpPr txBox="1"/>
          <p:nvPr>
            <p:ph type="title"/>
          </p:nvPr>
        </p:nvSpPr>
        <p:spPr>
          <a:xfrm>
            <a:off x="809587" y="-1"/>
            <a:ext cx="10515601" cy="785820"/>
          </a:xfrm>
          <a:prstGeom prst="rect">
            <a:avLst/>
          </a:prstGeom>
        </p:spPr>
        <p:txBody>
          <a:bodyPr/>
          <a:lstStyle/>
          <a:p>
            <a:pPr algn="ctr"/>
            <a:r>
              <a:t>Пример оптимизации: </a:t>
            </a:r>
            <a:r>
              <a:t>mov t9, t8</a:t>
            </a:r>
          </a:p>
        </p:txBody>
      </p:sp>
      <p:sp>
        <p:nvSpPr>
          <p:cNvPr id="353" name="1.   decl t0…"/>
          <p:cNvSpPr txBox="1"/>
          <p:nvPr/>
        </p:nvSpPr>
        <p:spPr>
          <a:xfrm>
            <a:off x="7310446" y="1225689"/>
            <a:ext cx="1590262" cy="5882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</a:t>
            </a:r>
            <a:r>
              <a:t>,</a:t>
            </a:r>
            <a:r>
              <a:t> t3</a:t>
            </a:r>
          </a:p>
          <a:p>
            <a:pPr/>
            <a:r>
              <a:t>6.   decl t4</a:t>
            </a:r>
          </a:p>
          <a:p>
            <a:pPr/>
            <a:r>
              <a:t>7.   mov (A1)</a:t>
            </a:r>
            <a:r>
              <a:t>,</a:t>
            </a:r>
            <a:r>
              <a:t> t4</a:t>
            </a:r>
          </a:p>
          <a:p>
            <a:pPr/>
            <a:r>
              <a:t>8.   mov t3</a:t>
            </a:r>
            <a:r>
              <a:t>,</a:t>
            </a:r>
            <a:r>
              <a:t> t2</a:t>
            </a:r>
          </a:p>
          <a:p>
            <a:pPr/>
            <a:r>
              <a:t>9.   mul t4</a:t>
            </a:r>
            <a:r>
              <a:t>,</a:t>
            </a:r>
            <a:r>
              <a:t> t2</a:t>
            </a:r>
          </a:p>
          <a:p>
            <a:pPr/>
            <a:r>
              <a:t>10.</a:t>
            </a:r>
          </a:p>
          <a:p>
            <a:pPr/>
            <a:r>
              <a:t>11. mov (A3)</a:t>
            </a:r>
            <a:r>
              <a:t>,</a:t>
            </a:r>
            <a:r>
              <a:t> t</a:t>
            </a:r>
            <a:r>
              <a:t>3</a:t>
            </a:r>
          </a:p>
          <a:p>
            <a:pPr/>
            <a:r>
              <a:t>12. mov t2</a:t>
            </a:r>
            <a:r>
              <a:t>,</a:t>
            </a:r>
            <a:r>
              <a:t> t1</a:t>
            </a:r>
          </a:p>
          <a:p>
            <a:pPr/>
            <a:r>
              <a:t>13. mul t</a:t>
            </a:r>
            <a:r>
              <a:t>3,</a:t>
            </a:r>
            <a:r>
              <a:t> t1</a:t>
            </a:r>
          </a:p>
          <a:p>
            <a:pPr/>
            <a:r>
              <a:t>14. 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</a:t>
            </a:r>
            <a:r>
              <a:t>,</a:t>
            </a:r>
            <a:r>
              <a:t> t9</a:t>
            </a:r>
          </a:p>
          <a:p>
            <a:pPr/>
            <a:r>
              <a:t>19. decl t10</a:t>
            </a:r>
          </a:p>
          <a:p>
            <a:pPr/>
            <a:r>
              <a:t>20. mov 2</a:t>
            </a:r>
            <a:r>
              <a:t>,</a:t>
            </a:r>
            <a:r>
              <a:t> t10</a:t>
            </a:r>
          </a:p>
        </p:txBody>
      </p:sp>
      <p:sp>
        <p:nvSpPr>
          <p:cNvPr id="354" name="21. mov t9 t8…"/>
          <p:cNvSpPr txBox="1"/>
          <p:nvPr/>
        </p:nvSpPr>
        <p:spPr>
          <a:xfrm>
            <a:off x="9096395" y="1214422"/>
            <a:ext cx="1706125" cy="354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</a:t>
            </a:r>
            <a:r>
              <a:rPr>
                <a:solidFill>
                  <a:srgbClr val="00B0F0"/>
                </a:solidFill>
              </a:rPr>
              <a:t>mov t9</a:t>
            </a:r>
            <a:r>
              <a:rPr>
                <a:solidFill>
                  <a:srgbClr val="00B0F0"/>
                </a:solidFill>
              </a:rPr>
              <a:t>,</a:t>
            </a:r>
            <a:r>
              <a:rPr>
                <a:solidFill>
                  <a:srgbClr val="00B0F0"/>
                </a:solidFill>
              </a:rPr>
              <a:t> t8</a:t>
            </a:r>
            <a:endParaRPr>
              <a:solidFill>
                <a:srgbClr val="00B0F0"/>
              </a:solidFill>
            </a:endParaRPr>
          </a:p>
          <a:p>
            <a:pPr/>
            <a:r>
              <a:t>22. div t10</a:t>
            </a:r>
            <a:r>
              <a:t>,</a:t>
            </a:r>
            <a:r>
              <a:t> t8</a:t>
            </a:r>
          </a:p>
          <a:p>
            <a:pPr/>
            <a:r>
              <a:t>23. </a:t>
            </a:r>
          </a:p>
          <a:p>
            <a:pPr/>
            <a:r>
              <a:t>24. mov (PI)</a:t>
            </a:r>
            <a:r>
              <a:t>,</a:t>
            </a:r>
            <a:r>
              <a:t> </a:t>
            </a:r>
            <a:r>
              <a:rPr>
                <a:solidFill>
                  <a:srgbClr val="00B0F0"/>
                </a:solidFill>
              </a:rPr>
              <a:t>t9</a:t>
            </a:r>
            <a:endParaRPr>
              <a:solidFill>
                <a:srgbClr val="00B0F0"/>
              </a:solidFill>
            </a:endParaRPr>
          </a:p>
          <a:p>
            <a:pPr/>
            <a:r>
              <a:t>25. mov t8</a:t>
            </a:r>
            <a:r>
              <a:t>,</a:t>
            </a:r>
            <a:r>
              <a:t> t7</a:t>
            </a:r>
          </a:p>
          <a:p>
            <a:pPr/>
            <a:r>
              <a:t>26. mul </a:t>
            </a:r>
            <a:r>
              <a:rPr>
                <a:solidFill>
                  <a:srgbClr val="00B0F0"/>
                </a:solidFill>
              </a:rPr>
              <a:t>t9</a:t>
            </a:r>
            <a:r>
              <a:t>,</a:t>
            </a:r>
            <a:r>
              <a:t> t7</a:t>
            </a:r>
          </a:p>
          <a:p>
            <a:pPr/>
            <a:r>
              <a:t>27. decl t12</a:t>
            </a:r>
          </a:p>
          <a:p>
            <a:pPr/>
            <a:r>
              <a:t>28. mov (A2)</a:t>
            </a:r>
            <a:r>
              <a:t>,</a:t>
            </a:r>
            <a:r>
              <a:t> t12</a:t>
            </a:r>
          </a:p>
          <a:p>
            <a:pPr/>
            <a:r>
              <a:t>29. mov t7</a:t>
            </a:r>
            <a:r>
              <a:t>,</a:t>
            </a:r>
            <a:r>
              <a:t> </a:t>
            </a:r>
            <a:r>
              <a:t>t2</a:t>
            </a:r>
          </a:p>
          <a:p>
            <a:pPr/>
            <a:r>
              <a:t>30. div t12</a:t>
            </a:r>
            <a:r>
              <a:t>,</a:t>
            </a:r>
            <a:r>
              <a:t> </a:t>
            </a:r>
            <a:r>
              <a:t>t2</a:t>
            </a:r>
          </a:p>
          <a:p>
            <a:pPr/>
            <a:r>
              <a:t>31. mov t1</a:t>
            </a:r>
            <a:r>
              <a:t>,</a:t>
            </a:r>
            <a:r>
              <a:t> t0</a:t>
            </a:r>
          </a:p>
          <a:p>
            <a:pPr/>
            <a:r>
              <a:t>32. add </a:t>
            </a:r>
            <a:r>
              <a:t>t2,</a:t>
            </a:r>
            <a:r>
              <a:t> t</a:t>
            </a:r>
            <a:r>
              <a:t>0</a:t>
            </a:r>
          </a:p>
        </p:txBody>
      </p:sp>
      <p:sp>
        <p:nvSpPr>
          <p:cNvPr id="355" name="Стрелка вправо 8"/>
          <p:cNvSpPr/>
          <p:nvPr/>
        </p:nvSpPr>
        <p:spPr>
          <a:xfrm>
            <a:off x="5095868" y="3143248"/>
            <a:ext cx="1500198" cy="697942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</a:defRPr>
            </a:pPr>
          </a:p>
        </p:txBody>
      </p:sp>
      <p:sp>
        <p:nvSpPr>
          <p:cNvPr id="356" name="1.   decl t0…"/>
          <p:cNvSpPr txBox="1"/>
          <p:nvPr/>
        </p:nvSpPr>
        <p:spPr>
          <a:xfrm>
            <a:off x="738149" y="1225689"/>
            <a:ext cx="1590263" cy="5882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</a:t>
            </a:r>
            <a:r>
              <a:t>,</a:t>
            </a:r>
            <a:r>
              <a:t> t3</a:t>
            </a:r>
          </a:p>
          <a:p>
            <a:pPr/>
            <a:r>
              <a:t>6.   decl t4</a:t>
            </a:r>
          </a:p>
          <a:p>
            <a:pPr/>
            <a:r>
              <a:t>7.   mov (A1)</a:t>
            </a:r>
            <a:r>
              <a:t>,</a:t>
            </a:r>
            <a:r>
              <a:t> t4</a:t>
            </a:r>
          </a:p>
          <a:p>
            <a:pPr/>
            <a:r>
              <a:t>8.   mov t3</a:t>
            </a:r>
            <a:r>
              <a:t>,</a:t>
            </a:r>
            <a:r>
              <a:t> t2</a:t>
            </a:r>
          </a:p>
          <a:p>
            <a:pPr/>
            <a:r>
              <a:t>9.   mul t4</a:t>
            </a:r>
            <a:r>
              <a:t>,</a:t>
            </a:r>
            <a:r>
              <a:t> t2</a:t>
            </a:r>
          </a:p>
          <a:p>
            <a:pPr/>
            <a:r>
              <a:t>10.</a:t>
            </a:r>
          </a:p>
          <a:p>
            <a:pPr/>
            <a:r>
              <a:t>11. mov (A3)</a:t>
            </a:r>
            <a:r>
              <a:t>,</a:t>
            </a:r>
            <a:r>
              <a:t> t</a:t>
            </a:r>
            <a:r>
              <a:t>3</a:t>
            </a:r>
          </a:p>
          <a:p>
            <a:pPr/>
            <a:r>
              <a:t>12. mov t2</a:t>
            </a:r>
            <a:r>
              <a:t>,</a:t>
            </a:r>
            <a:r>
              <a:t> t1</a:t>
            </a:r>
          </a:p>
          <a:p>
            <a:pPr/>
            <a:r>
              <a:t>13. mul t</a:t>
            </a:r>
            <a:r>
              <a:t>3,</a:t>
            </a:r>
            <a:r>
              <a:t> t1</a:t>
            </a:r>
          </a:p>
          <a:p>
            <a:pPr/>
            <a:r>
              <a:t>14. 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</a:t>
            </a:r>
            <a:r>
              <a:t>,</a:t>
            </a:r>
            <a:r>
              <a:t> t9</a:t>
            </a:r>
          </a:p>
          <a:p>
            <a:pPr/>
            <a:r>
              <a:t>19. decl t10</a:t>
            </a:r>
          </a:p>
          <a:p>
            <a:pPr/>
            <a:r>
              <a:t>20. mov 2</a:t>
            </a:r>
            <a:r>
              <a:t>,</a:t>
            </a:r>
            <a:r>
              <a:t> t10</a:t>
            </a:r>
          </a:p>
        </p:txBody>
      </p:sp>
      <p:sp>
        <p:nvSpPr>
          <p:cNvPr id="357" name="21. mov t9 t8…"/>
          <p:cNvSpPr txBox="1"/>
          <p:nvPr/>
        </p:nvSpPr>
        <p:spPr>
          <a:xfrm>
            <a:off x="2524100" y="1214422"/>
            <a:ext cx="1706124" cy="354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</a:t>
            </a:r>
            <a:r>
              <a:rPr>
                <a:solidFill>
                  <a:srgbClr val="00B0F0"/>
                </a:solidFill>
              </a:rPr>
              <a:t>mov t9</a:t>
            </a:r>
            <a:r>
              <a:rPr>
                <a:solidFill>
                  <a:srgbClr val="00B0F0"/>
                </a:solidFill>
              </a:rPr>
              <a:t>,</a:t>
            </a:r>
            <a:r>
              <a:rPr>
                <a:solidFill>
                  <a:srgbClr val="00B0F0"/>
                </a:solidFill>
              </a:rPr>
              <a:t> t8</a:t>
            </a:r>
            <a:endParaRPr>
              <a:solidFill>
                <a:srgbClr val="00B0F0"/>
              </a:solidFill>
            </a:endParaRPr>
          </a:p>
          <a:p>
            <a:pPr/>
            <a:r>
              <a:t>22. div t10</a:t>
            </a:r>
            <a:r>
              <a:t>,</a:t>
            </a:r>
            <a:r>
              <a:t> t8</a:t>
            </a:r>
          </a:p>
          <a:p>
            <a:pPr/>
            <a:r>
              <a:t>23. </a:t>
            </a:r>
            <a:r>
              <a:rPr strike="sngStrike">
                <a:solidFill>
                  <a:srgbClr val="FF0000"/>
                </a:solidFill>
              </a:rPr>
              <a:t>decl t11</a:t>
            </a:r>
            <a:endParaRPr strike="sngStrike">
              <a:solidFill>
                <a:srgbClr val="FF0000"/>
              </a:solidFill>
            </a:endParaRPr>
          </a:p>
          <a:p>
            <a:pPr/>
            <a:r>
              <a:t>24. mov (PI)</a:t>
            </a:r>
            <a:r>
              <a:t>,</a:t>
            </a:r>
            <a:r>
              <a:t> </a:t>
            </a:r>
            <a:r>
              <a:rPr>
                <a:solidFill>
                  <a:srgbClr val="FF0000"/>
                </a:solidFill>
              </a:rPr>
              <a:t>t11</a:t>
            </a:r>
            <a:endParaRPr>
              <a:solidFill>
                <a:srgbClr val="FF0000"/>
              </a:solidFill>
            </a:endParaRPr>
          </a:p>
          <a:p>
            <a:pPr/>
            <a:r>
              <a:t>25. mov t8</a:t>
            </a:r>
            <a:r>
              <a:t>,</a:t>
            </a:r>
            <a:r>
              <a:t> t7</a:t>
            </a:r>
          </a:p>
          <a:p>
            <a:pPr/>
            <a:r>
              <a:t>26. mul </a:t>
            </a:r>
            <a:r>
              <a:rPr>
                <a:solidFill>
                  <a:srgbClr val="FF0000"/>
                </a:solidFill>
              </a:rPr>
              <a:t>t11</a:t>
            </a:r>
            <a:r>
              <a:t>,</a:t>
            </a:r>
            <a:r>
              <a:t> t7</a:t>
            </a:r>
          </a:p>
          <a:p>
            <a:pPr/>
            <a:r>
              <a:t>27. decl t12</a:t>
            </a:r>
          </a:p>
          <a:p>
            <a:pPr/>
            <a:r>
              <a:t>28. mov (A2)</a:t>
            </a:r>
            <a:r>
              <a:t>,</a:t>
            </a:r>
            <a:r>
              <a:t> t12</a:t>
            </a:r>
          </a:p>
          <a:p>
            <a:pPr/>
            <a:r>
              <a:t>29. mov t7</a:t>
            </a:r>
            <a:r>
              <a:t>,</a:t>
            </a:r>
            <a:r>
              <a:t> </a:t>
            </a:r>
            <a:r>
              <a:t>t2</a:t>
            </a:r>
          </a:p>
          <a:p>
            <a:pPr/>
            <a:r>
              <a:t>30. div t12</a:t>
            </a:r>
            <a:r>
              <a:t>,</a:t>
            </a:r>
            <a:r>
              <a:t> </a:t>
            </a:r>
            <a:r>
              <a:t>t2</a:t>
            </a:r>
          </a:p>
          <a:p>
            <a:pPr/>
            <a:r>
              <a:t>31. mov t1</a:t>
            </a:r>
            <a:r>
              <a:t>,</a:t>
            </a:r>
            <a:r>
              <a:t> t0</a:t>
            </a:r>
          </a:p>
          <a:p>
            <a:pPr/>
            <a:r>
              <a:t>32. add </a:t>
            </a:r>
            <a:r>
              <a:t>t2,</a:t>
            </a:r>
            <a:r>
              <a:t> t</a:t>
            </a:r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Заголовок 2"/>
          <p:cNvSpPr txBox="1"/>
          <p:nvPr>
            <p:ph type="title"/>
          </p:nvPr>
        </p:nvSpPr>
        <p:spPr>
          <a:xfrm>
            <a:off x="809587" y="-1"/>
            <a:ext cx="10515601" cy="785820"/>
          </a:xfrm>
          <a:prstGeom prst="rect">
            <a:avLst/>
          </a:prstGeom>
        </p:spPr>
        <p:txBody>
          <a:bodyPr/>
          <a:lstStyle/>
          <a:p>
            <a:pPr algn="ctr"/>
            <a:r>
              <a:t>Пример оптимизации: </a:t>
            </a:r>
            <a:r>
              <a:t>mov t</a:t>
            </a:r>
            <a:r>
              <a:t>8</a:t>
            </a:r>
            <a:r>
              <a:t>, t</a:t>
            </a:r>
            <a:r>
              <a:t>7</a:t>
            </a:r>
          </a:p>
        </p:txBody>
      </p:sp>
      <p:sp>
        <p:nvSpPr>
          <p:cNvPr id="360" name="1.   decl t0…"/>
          <p:cNvSpPr txBox="1"/>
          <p:nvPr/>
        </p:nvSpPr>
        <p:spPr>
          <a:xfrm>
            <a:off x="7310446" y="1225689"/>
            <a:ext cx="1590262" cy="5882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</a:t>
            </a:r>
            <a:r>
              <a:t>,</a:t>
            </a:r>
            <a:r>
              <a:t> t3</a:t>
            </a:r>
          </a:p>
          <a:p>
            <a:pPr/>
            <a:r>
              <a:t>6.   decl t4</a:t>
            </a:r>
          </a:p>
          <a:p>
            <a:pPr/>
            <a:r>
              <a:t>7.   mov (A1)</a:t>
            </a:r>
            <a:r>
              <a:t>,</a:t>
            </a:r>
            <a:r>
              <a:t> t4</a:t>
            </a:r>
          </a:p>
          <a:p>
            <a:pPr/>
            <a:r>
              <a:t>8.   mov t3</a:t>
            </a:r>
            <a:r>
              <a:t>,</a:t>
            </a:r>
            <a:r>
              <a:t> t2</a:t>
            </a:r>
          </a:p>
          <a:p>
            <a:pPr/>
            <a:r>
              <a:t>9.   mul t4</a:t>
            </a:r>
            <a:r>
              <a:t>,</a:t>
            </a:r>
            <a:r>
              <a:t> t2</a:t>
            </a:r>
          </a:p>
          <a:p>
            <a:pPr/>
            <a:r>
              <a:t>10.</a:t>
            </a:r>
          </a:p>
          <a:p>
            <a:pPr/>
            <a:r>
              <a:t>11. mov (A3)</a:t>
            </a:r>
            <a:r>
              <a:t>,</a:t>
            </a:r>
            <a:r>
              <a:t> t</a:t>
            </a:r>
            <a:r>
              <a:t>3</a:t>
            </a:r>
          </a:p>
          <a:p>
            <a:pPr/>
            <a:r>
              <a:t>12. mov t2</a:t>
            </a:r>
            <a:r>
              <a:t>,</a:t>
            </a:r>
            <a:r>
              <a:t> t1</a:t>
            </a:r>
          </a:p>
          <a:p>
            <a:pPr/>
            <a:r>
              <a:t>13. mul t</a:t>
            </a:r>
            <a:r>
              <a:t>3,</a:t>
            </a:r>
            <a:r>
              <a:t> t1</a:t>
            </a:r>
          </a:p>
          <a:p>
            <a:pPr/>
            <a:r>
              <a:t>14. 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</a:t>
            </a:r>
            <a:r>
              <a:t>,</a:t>
            </a:r>
            <a:r>
              <a:t> t9</a:t>
            </a:r>
          </a:p>
          <a:p>
            <a:pPr/>
            <a:r>
              <a:t>19. decl t10</a:t>
            </a:r>
          </a:p>
          <a:p>
            <a:pPr/>
            <a:r>
              <a:t>20. mov 2</a:t>
            </a:r>
            <a:r>
              <a:t>,</a:t>
            </a:r>
            <a:r>
              <a:t> t10</a:t>
            </a:r>
          </a:p>
        </p:txBody>
      </p:sp>
      <p:sp>
        <p:nvSpPr>
          <p:cNvPr id="361" name="21. mov t9 t8…"/>
          <p:cNvSpPr txBox="1"/>
          <p:nvPr/>
        </p:nvSpPr>
        <p:spPr>
          <a:xfrm>
            <a:off x="9096395" y="1214422"/>
            <a:ext cx="1590263" cy="354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</a:t>
            </a:r>
            <a:r>
              <a:t>,</a:t>
            </a:r>
            <a:r>
              <a:t> t8</a:t>
            </a:r>
          </a:p>
          <a:p>
            <a:pPr/>
            <a:r>
              <a:t>22. div t10</a:t>
            </a:r>
            <a:r>
              <a:t>,</a:t>
            </a:r>
            <a:r>
              <a:t> t8</a:t>
            </a:r>
          </a:p>
          <a:p>
            <a:pPr/>
            <a:r>
              <a:t>23. </a:t>
            </a:r>
          </a:p>
          <a:p>
            <a:pPr/>
            <a:r>
              <a:t>24. mov (PI)</a:t>
            </a:r>
            <a:r>
              <a:t>,</a:t>
            </a:r>
            <a:r>
              <a:t> </a:t>
            </a:r>
            <a:r>
              <a:t>t9</a:t>
            </a:r>
          </a:p>
          <a:p>
            <a:pPr/>
            <a:r>
              <a:t>25. </a:t>
            </a:r>
            <a:r>
              <a:rPr>
                <a:solidFill>
                  <a:srgbClr val="00B0F0"/>
                </a:solidFill>
              </a:rPr>
              <a:t>mov t8</a:t>
            </a:r>
            <a:r>
              <a:rPr>
                <a:solidFill>
                  <a:srgbClr val="00B0F0"/>
                </a:solidFill>
              </a:rPr>
              <a:t>,</a:t>
            </a:r>
            <a:r>
              <a:rPr>
                <a:solidFill>
                  <a:srgbClr val="00B0F0"/>
                </a:solidFill>
              </a:rPr>
              <a:t> t7</a:t>
            </a:r>
            <a:endParaRPr>
              <a:solidFill>
                <a:srgbClr val="00B0F0"/>
              </a:solidFill>
            </a:endParaRPr>
          </a:p>
          <a:p>
            <a:pPr/>
            <a:r>
              <a:t>26. mul </a:t>
            </a:r>
            <a:r>
              <a:t>t9,</a:t>
            </a:r>
            <a:r>
              <a:t> t7</a:t>
            </a:r>
          </a:p>
          <a:p>
            <a:pPr/>
            <a:r>
              <a:t>27. </a:t>
            </a:r>
          </a:p>
          <a:p>
            <a:pPr/>
            <a:r>
              <a:t>28. mov (A2)</a:t>
            </a:r>
            <a:r>
              <a:t>,</a:t>
            </a:r>
            <a:r>
              <a:t> </a:t>
            </a:r>
            <a:r>
              <a:rPr>
                <a:solidFill>
                  <a:srgbClr val="00B0F0"/>
                </a:solidFill>
              </a:rPr>
              <a:t>t8</a:t>
            </a:r>
            <a:endParaRPr>
              <a:solidFill>
                <a:srgbClr val="00B0F0"/>
              </a:solidFill>
            </a:endParaRPr>
          </a:p>
          <a:p>
            <a:pPr/>
            <a:r>
              <a:t>29. mov t7</a:t>
            </a:r>
            <a:r>
              <a:t>,</a:t>
            </a:r>
            <a:r>
              <a:t> </a:t>
            </a:r>
            <a:r>
              <a:t>t2</a:t>
            </a:r>
          </a:p>
          <a:p>
            <a:pPr/>
            <a:r>
              <a:t>30. div </a:t>
            </a:r>
            <a:r>
              <a:rPr>
                <a:solidFill>
                  <a:srgbClr val="00B0F0"/>
                </a:solidFill>
              </a:rPr>
              <a:t>t8</a:t>
            </a:r>
            <a:r>
              <a:t>,</a:t>
            </a:r>
            <a:r>
              <a:t> </a:t>
            </a:r>
            <a:r>
              <a:t>t2</a:t>
            </a:r>
          </a:p>
          <a:p>
            <a:pPr/>
            <a:r>
              <a:t>31. mov t1</a:t>
            </a:r>
            <a:r>
              <a:t>,</a:t>
            </a:r>
            <a:r>
              <a:t> t0</a:t>
            </a:r>
          </a:p>
          <a:p>
            <a:pPr/>
            <a:r>
              <a:t>32. add </a:t>
            </a:r>
            <a:r>
              <a:t>t2,</a:t>
            </a:r>
            <a:r>
              <a:t> t</a:t>
            </a:r>
            <a:r>
              <a:t>0</a:t>
            </a:r>
          </a:p>
        </p:txBody>
      </p:sp>
      <p:sp>
        <p:nvSpPr>
          <p:cNvPr id="362" name="Стрелка вправо 8"/>
          <p:cNvSpPr/>
          <p:nvPr/>
        </p:nvSpPr>
        <p:spPr>
          <a:xfrm>
            <a:off x="5095868" y="3143248"/>
            <a:ext cx="1500198" cy="697942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</a:defRPr>
            </a:pPr>
          </a:p>
        </p:txBody>
      </p:sp>
      <p:sp>
        <p:nvSpPr>
          <p:cNvPr id="363" name="1.   decl t0…"/>
          <p:cNvSpPr txBox="1"/>
          <p:nvPr/>
        </p:nvSpPr>
        <p:spPr>
          <a:xfrm>
            <a:off x="738149" y="1225689"/>
            <a:ext cx="1590263" cy="5882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</a:t>
            </a:r>
            <a:r>
              <a:t>,</a:t>
            </a:r>
            <a:r>
              <a:t> t3</a:t>
            </a:r>
          </a:p>
          <a:p>
            <a:pPr/>
            <a:r>
              <a:t>6.   decl t4</a:t>
            </a:r>
          </a:p>
          <a:p>
            <a:pPr/>
            <a:r>
              <a:t>7.   mov (A1)</a:t>
            </a:r>
            <a:r>
              <a:t>,</a:t>
            </a:r>
            <a:r>
              <a:t> t4</a:t>
            </a:r>
          </a:p>
          <a:p>
            <a:pPr/>
            <a:r>
              <a:t>8.   mov t3</a:t>
            </a:r>
            <a:r>
              <a:t>,</a:t>
            </a:r>
            <a:r>
              <a:t> t2</a:t>
            </a:r>
          </a:p>
          <a:p>
            <a:pPr/>
            <a:r>
              <a:t>9.   mul t4</a:t>
            </a:r>
            <a:r>
              <a:t>,</a:t>
            </a:r>
            <a:r>
              <a:t> t2</a:t>
            </a:r>
          </a:p>
          <a:p>
            <a:pPr/>
            <a:r>
              <a:t>10.</a:t>
            </a:r>
          </a:p>
          <a:p>
            <a:pPr/>
            <a:r>
              <a:t>11. mov (A3)</a:t>
            </a:r>
            <a:r>
              <a:t>,</a:t>
            </a:r>
            <a:r>
              <a:t> t</a:t>
            </a:r>
            <a:r>
              <a:t>3</a:t>
            </a:r>
          </a:p>
          <a:p>
            <a:pPr/>
            <a:r>
              <a:t>12. mov t2</a:t>
            </a:r>
            <a:r>
              <a:t>,</a:t>
            </a:r>
            <a:r>
              <a:t> t1</a:t>
            </a:r>
          </a:p>
          <a:p>
            <a:pPr/>
            <a:r>
              <a:t>13. mul t</a:t>
            </a:r>
            <a:r>
              <a:t>3,</a:t>
            </a:r>
            <a:r>
              <a:t> t1</a:t>
            </a:r>
          </a:p>
          <a:p>
            <a:pPr/>
            <a:r>
              <a:t>14. 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</a:t>
            </a:r>
            <a:r>
              <a:t>,</a:t>
            </a:r>
            <a:r>
              <a:t> t9</a:t>
            </a:r>
          </a:p>
          <a:p>
            <a:pPr/>
            <a:r>
              <a:t>19. decl t10</a:t>
            </a:r>
          </a:p>
          <a:p>
            <a:pPr/>
            <a:r>
              <a:t>20. mov 2</a:t>
            </a:r>
            <a:r>
              <a:t>,</a:t>
            </a:r>
            <a:r>
              <a:t> t10</a:t>
            </a:r>
          </a:p>
        </p:txBody>
      </p:sp>
      <p:sp>
        <p:nvSpPr>
          <p:cNvPr id="364" name="21. mov t9 t8…"/>
          <p:cNvSpPr txBox="1"/>
          <p:nvPr/>
        </p:nvSpPr>
        <p:spPr>
          <a:xfrm>
            <a:off x="2524100" y="1214422"/>
            <a:ext cx="1706124" cy="354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</a:t>
            </a:r>
            <a:r>
              <a:t>,</a:t>
            </a:r>
            <a:r>
              <a:t> t8</a:t>
            </a:r>
          </a:p>
          <a:p>
            <a:pPr/>
            <a:r>
              <a:t>22. div t10</a:t>
            </a:r>
            <a:r>
              <a:t>,</a:t>
            </a:r>
            <a:r>
              <a:t> t8</a:t>
            </a:r>
          </a:p>
          <a:p>
            <a:pPr/>
            <a:r>
              <a:t>23. </a:t>
            </a:r>
          </a:p>
          <a:p>
            <a:pPr/>
            <a:r>
              <a:t>24. mov (PI)</a:t>
            </a:r>
            <a:r>
              <a:t>,</a:t>
            </a:r>
            <a:r>
              <a:t> </a:t>
            </a:r>
            <a:r>
              <a:t>t9</a:t>
            </a:r>
          </a:p>
          <a:p>
            <a:pPr/>
            <a:r>
              <a:t>25. </a:t>
            </a:r>
            <a:r>
              <a:rPr>
                <a:solidFill>
                  <a:srgbClr val="00B0F0"/>
                </a:solidFill>
              </a:rPr>
              <a:t>mov t8</a:t>
            </a:r>
            <a:r>
              <a:rPr>
                <a:solidFill>
                  <a:srgbClr val="00B0F0"/>
                </a:solidFill>
              </a:rPr>
              <a:t>,</a:t>
            </a:r>
            <a:r>
              <a:rPr>
                <a:solidFill>
                  <a:srgbClr val="00B0F0"/>
                </a:solidFill>
              </a:rPr>
              <a:t> t7</a:t>
            </a:r>
            <a:endParaRPr>
              <a:solidFill>
                <a:srgbClr val="00B0F0"/>
              </a:solidFill>
            </a:endParaRPr>
          </a:p>
          <a:p>
            <a:pPr/>
            <a:r>
              <a:t>26. mul </a:t>
            </a:r>
            <a:r>
              <a:t>t9,</a:t>
            </a:r>
            <a:r>
              <a:t> t7</a:t>
            </a:r>
          </a:p>
          <a:p>
            <a:pPr/>
            <a:r>
              <a:t>27. </a:t>
            </a:r>
            <a:r>
              <a:rPr strike="sngStrike">
                <a:solidFill>
                  <a:srgbClr val="FF0000"/>
                </a:solidFill>
              </a:rPr>
              <a:t>decl t12</a:t>
            </a:r>
            <a:endParaRPr strike="sngStrike">
              <a:solidFill>
                <a:srgbClr val="FF0000"/>
              </a:solidFill>
            </a:endParaRPr>
          </a:p>
          <a:p>
            <a:pPr/>
            <a:r>
              <a:t>28. mov (A2)</a:t>
            </a:r>
            <a:r>
              <a:t>,</a:t>
            </a:r>
            <a:r>
              <a:t> </a:t>
            </a:r>
            <a:r>
              <a:rPr>
                <a:solidFill>
                  <a:srgbClr val="FF0000"/>
                </a:solidFill>
              </a:rPr>
              <a:t>t12</a:t>
            </a:r>
            <a:endParaRPr>
              <a:solidFill>
                <a:srgbClr val="FF0000"/>
              </a:solidFill>
            </a:endParaRPr>
          </a:p>
          <a:p>
            <a:pPr/>
            <a:r>
              <a:t>29. mov t7</a:t>
            </a:r>
            <a:r>
              <a:t>,</a:t>
            </a:r>
            <a:r>
              <a:t> </a:t>
            </a:r>
            <a:r>
              <a:t>t2</a:t>
            </a:r>
          </a:p>
          <a:p>
            <a:pPr/>
            <a:r>
              <a:t>30. div </a:t>
            </a:r>
            <a:r>
              <a:rPr>
                <a:solidFill>
                  <a:srgbClr val="FF0000"/>
                </a:solidFill>
              </a:rPr>
              <a:t>t12</a:t>
            </a:r>
            <a:r>
              <a:t>,</a:t>
            </a:r>
            <a:r>
              <a:t> </a:t>
            </a:r>
            <a:r>
              <a:t>t2</a:t>
            </a:r>
          </a:p>
          <a:p>
            <a:pPr/>
            <a:r>
              <a:t>31. mov t1</a:t>
            </a:r>
            <a:r>
              <a:t>,</a:t>
            </a:r>
            <a:r>
              <a:t> t0</a:t>
            </a:r>
          </a:p>
          <a:p>
            <a:pPr/>
            <a:r>
              <a:t>32. add </a:t>
            </a:r>
            <a:r>
              <a:t>t2,</a:t>
            </a:r>
            <a:r>
              <a:t> t</a:t>
            </a:r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/>
          <p:nvPr>
            <p:ph type="title"/>
          </p:nvPr>
        </p:nvSpPr>
        <p:spPr>
          <a:xfrm>
            <a:off x="838200" y="355598"/>
            <a:ext cx="10515600" cy="71553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Псевдо-машинный код</a:t>
            </a:r>
          </a:p>
        </p:txBody>
      </p:sp>
      <p:pic>
        <p:nvPicPr>
          <p:cNvPr id="12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340" y="1118606"/>
            <a:ext cx="10001320" cy="5739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Заголовок 2"/>
          <p:cNvSpPr txBox="1"/>
          <p:nvPr>
            <p:ph type="title"/>
          </p:nvPr>
        </p:nvSpPr>
        <p:spPr>
          <a:xfrm>
            <a:off x="809587" y="-1"/>
            <a:ext cx="10515601" cy="78582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Результат оптимизации</a:t>
            </a:r>
          </a:p>
        </p:txBody>
      </p:sp>
      <p:sp>
        <p:nvSpPr>
          <p:cNvPr id="367" name="1.   decl t0…"/>
          <p:cNvSpPr txBox="1"/>
          <p:nvPr/>
        </p:nvSpPr>
        <p:spPr>
          <a:xfrm>
            <a:off x="7453321" y="1225689"/>
            <a:ext cx="1590263" cy="5882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</a:t>
            </a:r>
            <a:r>
              <a:t>,</a:t>
            </a:r>
            <a:r>
              <a:t> t3</a:t>
            </a:r>
          </a:p>
          <a:p>
            <a:pPr/>
            <a:r>
              <a:t>6.   decl t4</a:t>
            </a:r>
          </a:p>
          <a:p>
            <a:pPr/>
            <a:r>
              <a:t>7.   mov (A1)</a:t>
            </a:r>
            <a:r>
              <a:t>,</a:t>
            </a:r>
            <a:r>
              <a:t> t4</a:t>
            </a:r>
          </a:p>
          <a:p>
            <a:pPr/>
            <a:r>
              <a:t>8.   mov t3</a:t>
            </a:r>
            <a:r>
              <a:t>,</a:t>
            </a:r>
            <a:r>
              <a:t> t2</a:t>
            </a:r>
          </a:p>
          <a:p>
            <a:pPr/>
            <a:r>
              <a:t>9.   mul t4</a:t>
            </a:r>
            <a:r>
              <a:t>,</a:t>
            </a:r>
            <a:r>
              <a:t> t2</a:t>
            </a:r>
          </a:p>
          <a:p>
            <a:pPr/>
            <a:r>
              <a:t>10.</a:t>
            </a:r>
          </a:p>
          <a:p>
            <a:pPr/>
            <a:r>
              <a:t>11. mov (A3)</a:t>
            </a:r>
            <a:r>
              <a:t>,</a:t>
            </a:r>
            <a:r>
              <a:t> t</a:t>
            </a:r>
            <a:r>
              <a:t>3</a:t>
            </a:r>
          </a:p>
          <a:p>
            <a:pPr/>
            <a:r>
              <a:t>12. mov t2</a:t>
            </a:r>
            <a:r>
              <a:t>,</a:t>
            </a:r>
            <a:r>
              <a:t> t1</a:t>
            </a:r>
          </a:p>
          <a:p>
            <a:pPr/>
            <a:r>
              <a:t>13. mul t</a:t>
            </a:r>
            <a:r>
              <a:t>3,</a:t>
            </a:r>
            <a:r>
              <a:t> t1</a:t>
            </a:r>
          </a:p>
          <a:p>
            <a:pPr/>
            <a:r>
              <a:t>14. 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</a:t>
            </a:r>
            <a:r>
              <a:t>,</a:t>
            </a:r>
            <a:r>
              <a:t> t9</a:t>
            </a:r>
          </a:p>
          <a:p>
            <a:pPr/>
            <a:r>
              <a:t>19. decl t10</a:t>
            </a:r>
          </a:p>
          <a:p>
            <a:pPr/>
            <a:r>
              <a:t>20. mov 2</a:t>
            </a:r>
            <a:r>
              <a:t>,</a:t>
            </a:r>
            <a:r>
              <a:t> t10</a:t>
            </a:r>
          </a:p>
        </p:txBody>
      </p:sp>
      <p:sp>
        <p:nvSpPr>
          <p:cNvPr id="368" name="21. mov t9 t8…"/>
          <p:cNvSpPr txBox="1"/>
          <p:nvPr/>
        </p:nvSpPr>
        <p:spPr>
          <a:xfrm>
            <a:off x="9239271" y="1214422"/>
            <a:ext cx="1590262" cy="354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</a:t>
            </a:r>
            <a:r>
              <a:t>,</a:t>
            </a:r>
            <a:r>
              <a:t> t8</a:t>
            </a:r>
          </a:p>
          <a:p>
            <a:pPr/>
            <a:r>
              <a:t>22. div t10</a:t>
            </a:r>
            <a:r>
              <a:t>,</a:t>
            </a:r>
            <a:r>
              <a:t> t8</a:t>
            </a:r>
          </a:p>
          <a:p>
            <a:pPr/>
            <a:r>
              <a:t>23. </a:t>
            </a:r>
          </a:p>
          <a:p>
            <a:pPr/>
            <a:r>
              <a:t>24. mov (PI)</a:t>
            </a:r>
            <a:r>
              <a:t>,</a:t>
            </a:r>
            <a:r>
              <a:t> </a:t>
            </a:r>
            <a:r>
              <a:t>t9</a:t>
            </a:r>
          </a:p>
          <a:p>
            <a:pPr/>
            <a:r>
              <a:t>25. mov t8</a:t>
            </a:r>
            <a:r>
              <a:t>,</a:t>
            </a:r>
            <a:r>
              <a:t> t7</a:t>
            </a:r>
          </a:p>
          <a:p>
            <a:pPr/>
            <a:r>
              <a:t>26. mul </a:t>
            </a:r>
            <a:r>
              <a:t>t9,</a:t>
            </a:r>
            <a:r>
              <a:t> t7</a:t>
            </a:r>
          </a:p>
          <a:p>
            <a:pPr/>
            <a:r>
              <a:t>27. </a:t>
            </a:r>
          </a:p>
          <a:p>
            <a:pPr/>
            <a:r>
              <a:t>28. mov (A2)</a:t>
            </a:r>
            <a:r>
              <a:t>,</a:t>
            </a:r>
            <a:r>
              <a:t> </a:t>
            </a:r>
            <a:r>
              <a:t>t8</a:t>
            </a:r>
          </a:p>
          <a:p>
            <a:pPr/>
            <a:r>
              <a:t>29. mov t7</a:t>
            </a:r>
            <a:r>
              <a:t>,</a:t>
            </a:r>
            <a:r>
              <a:t> </a:t>
            </a:r>
            <a:r>
              <a:t>t2</a:t>
            </a:r>
          </a:p>
          <a:p>
            <a:pPr/>
            <a:r>
              <a:t>30. div </a:t>
            </a:r>
            <a:r>
              <a:t>t8,</a:t>
            </a:r>
            <a:r>
              <a:t> </a:t>
            </a:r>
            <a:r>
              <a:t>t2</a:t>
            </a:r>
          </a:p>
          <a:p>
            <a:pPr/>
            <a:r>
              <a:t>31. mov t1</a:t>
            </a:r>
            <a:r>
              <a:t>,</a:t>
            </a:r>
            <a:r>
              <a:t> t0</a:t>
            </a:r>
          </a:p>
          <a:p>
            <a:pPr/>
            <a:r>
              <a:t>32. add </a:t>
            </a:r>
            <a:r>
              <a:t>t2,</a:t>
            </a:r>
            <a:r>
              <a:t> t</a:t>
            </a:r>
            <a:r>
              <a:t>0</a:t>
            </a:r>
          </a:p>
        </p:txBody>
      </p:sp>
      <p:sp>
        <p:nvSpPr>
          <p:cNvPr id="369" name="1.   decl t0…"/>
          <p:cNvSpPr txBox="1"/>
          <p:nvPr/>
        </p:nvSpPr>
        <p:spPr>
          <a:xfrm>
            <a:off x="738149" y="1225689"/>
            <a:ext cx="1590263" cy="5882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</a:t>
            </a:r>
            <a:r>
              <a:t>,</a:t>
            </a:r>
            <a:r>
              <a:t> t3</a:t>
            </a:r>
          </a:p>
          <a:p>
            <a:pPr/>
            <a:r>
              <a:t>6.   decl t4</a:t>
            </a:r>
          </a:p>
          <a:p>
            <a:pPr/>
            <a:r>
              <a:t>7.   mov (A1)</a:t>
            </a:r>
            <a:r>
              <a:t>,</a:t>
            </a:r>
            <a:r>
              <a:t> t4</a:t>
            </a:r>
          </a:p>
          <a:p>
            <a:pPr/>
            <a:r>
              <a:t>8.   mov t3</a:t>
            </a:r>
            <a:r>
              <a:t>,</a:t>
            </a:r>
            <a:r>
              <a:t> t2</a:t>
            </a:r>
          </a:p>
          <a:p>
            <a:pPr/>
            <a:r>
              <a:t>9.   mul t4</a:t>
            </a:r>
            <a:r>
              <a:t>,</a:t>
            </a:r>
            <a:r>
              <a:t> t2</a:t>
            </a:r>
          </a:p>
          <a:p>
            <a:pPr/>
            <a:r>
              <a:t>10. decl t5</a:t>
            </a:r>
          </a:p>
          <a:p>
            <a:pPr/>
            <a:r>
              <a:t>11. mov (A3)</a:t>
            </a:r>
            <a:r>
              <a:t>,</a:t>
            </a:r>
            <a:r>
              <a:t> t5</a:t>
            </a:r>
          </a:p>
          <a:p>
            <a:pPr/>
            <a:r>
              <a:t>12. mov t2</a:t>
            </a:r>
            <a:r>
              <a:t>,</a:t>
            </a:r>
            <a:r>
              <a:t> t1</a:t>
            </a:r>
          </a:p>
          <a:p>
            <a:pPr/>
            <a:r>
              <a:t>13. mul t5</a:t>
            </a:r>
            <a:r>
              <a:t>,</a:t>
            </a:r>
            <a:r>
              <a:t> t1</a:t>
            </a:r>
          </a:p>
          <a:p>
            <a:pPr/>
            <a:r>
              <a:t>14. decl t6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</a:t>
            </a:r>
            <a:r>
              <a:t>,</a:t>
            </a:r>
            <a:r>
              <a:t> t9</a:t>
            </a:r>
          </a:p>
          <a:p>
            <a:pPr/>
            <a:r>
              <a:t>19. decl t10</a:t>
            </a:r>
          </a:p>
          <a:p>
            <a:pPr/>
            <a:r>
              <a:t>20. mov 2</a:t>
            </a:r>
            <a:r>
              <a:t>,</a:t>
            </a:r>
            <a:r>
              <a:t> t10</a:t>
            </a:r>
          </a:p>
        </p:txBody>
      </p:sp>
      <p:sp>
        <p:nvSpPr>
          <p:cNvPr id="370" name="21. mov t9 t8…"/>
          <p:cNvSpPr txBox="1"/>
          <p:nvPr/>
        </p:nvSpPr>
        <p:spPr>
          <a:xfrm>
            <a:off x="2666975" y="1214422"/>
            <a:ext cx="1706125" cy="354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</a:t>
            </a:r>
            <a:r>
              <a:t>,</a:t>
            </a:r>
            <a:r>
              <a:t> t8</a:t>
            </a:r>
          </a:p>
          <a:p>
            <a:pPr/>
            <a:r>
              <a:t>22. div t10</a:t>
            </a:r>
            <a:r>
              <a:t>,</a:t>
            </a:r>
            <a:r>
              <a:t> t8</a:t>
            </a:r>
          </a:p>
          <a:p>
            <a:pPr/>
            <a:r>
              <a:t>23. decl t11</a:t>
            </a:r>
          </a:p>
          <a:p>
            <a:pPr/>
            <a:r>
              <a:t>24. mov (PI)</a:t>
            </a:r>
            <a:r>
              <a:t>,</a:t>
            </a:r>
            <a:r>
              <a:t> t11</a:t>
            </a:r>
          </a:p>
          <a:p>
            <a:pPr/>
            <a:r>
              <a:t>25. mov t8</a:t>
            </a:r>
            <a:r>
              <a:t>,</a:t>
            </a:r>
            <a:r>
              <a:t> t7</a:t>
            </a:r>
          </a:p>
          <a:p>
            <a:pPr/>
            <a:r>
              <a:t>26. mul t11</a:t>
            </a:r>
            <a:r>
              <a:t>,</a:t>
            </a:r>
            <a:r>
              <a:t> t7</a:t>
            </a:r>
          </a:p>
          <a:p>
            <a:pPr/>
            <a:r>
              <a:t>27. decl t12</a:t>
            </a:r>
          </a:p>
          <a:p>
            <a:pPr/>
            <a:r>
              <a:t>28. mov (A2)</a:t>
            </a:r>
            <a:r>
              <a:t>,</a:t>
            </a:r>
            <a:r>
              <a:t> t12</a:t>
            </a:r>
          </a:p>
          <a:p>
            <a:pPr/>
            <a:r>
              <a:t>29. mov t7</a:t>
            </a:r>
            <a:r>
              <a:t>,</a:t>
            </a:r>
            <a:r>
              <a:t> t6</a:t>
            </a:r>
          </a:p>
          <a:p>
            <a:pPr/>
            <a:r>
              <a:t>30. div t12</a:t>
            </a:r>
            <a:r>
              <a:t>,</a:t>
            </a:r>
            <a:r>
              <a:t> t6</a:t>
            </a:r>
          </a:p>
          <a:p>
            <a:pPr/>
            <a:r>
              <a:t>31. mov t1</a:t>
            </a:r>
            <a:r>
              <a:t>,</a:t>
            </a:r>
            <a:r>
              <a:t> t0</a:t>
            </a:r>
          </a:p>
          <a:p>
            <a:pPr/>
            <a:r>
              <a:t>32. add t6</a:t>
            </a:r>
            <a:r>
              <a:t>,</a:t>
            </a:r>
            <a:r>
              <a:t> t</a:t>
            </a:r>
            <a:r>
              <a:t>0</a:t>
            </a:r>
          </a:p>
        </p:txBody>
      </p:sp>
      <p:grpSp>
        <p:nvGrpSpPr>
          <p:cNvPr id="373" name="Стрелка вправо 13"/>
          <p:cNvGrpSpPr/>
          <p:nvPr/>
        </p:nvGrpSpPr>
        <p:grpSpPr>
          <a:xfrm>
            <a:off x="4833885" y="2547721"/>
            <a:ext cx="2357455" cy="1744858"/>
            <a:chOff x="0" y="0"/>
            <a:chExt cx="2357453" cy="1744857"/>
          </a:xfrm>
        </p:grpSpPr>
        <p:sp>
          <p:nvSpPr>
            <p:cNvPr id="371" name="Стрелка"/>
            <p:cNvSpPr/>
            <p:nvPr/>
          </p:nvSpPr>
          <p:spPr>
            <a:xfrm>
              <a:off x="0" y="0"/>
              <a:ext cx="2357454" cy="1744858"/>
            </a:xfrm>
            <a:prstGeom prst="rightArrow">
              <a:avLst>
                <a:gd name="adj1" fmla="val 52597"/>
                <a:gd name="adj2" fmla="val 33715"/>
              </a:avLst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72" name="Кол-во строк кода и переменных уменьшилось на 4"/>
            <p:cNvSpPr txBox="1"/>
            <p:nvPr/>
          </p:nvSpPr>
          <p:spPr>
            <a:xfrm>
              <a:off x="12699" y="413785"/>
              <a:ext cx="2022639" cy="917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/>
              <a:r>
                <a:t>Кол-во строк кода и переменных уменьшилось на 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Заголовок 1"/>
          <p:cNvSpPr txBox="1"/>
          <p:nvPr>
            <p:ph type="title"/>
          </p:nvPr>
        </p:nvSpPr>
        <p:spPr>
          <a:xfrm>
            <a:off x="838200" y="193961"/>
            <a:ext cx="10515600" cy="74815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Описание информационной таблицы</a:t>
            </a:r>
          </a:p>
        </p:txBody>
      </p:sp>
      <p:sp>
        <p:nvSpPr>
          <p:cNvPr id="127" name="Объект 2"/>
          <p:cNvSpPr txBox="1"/>
          <p:nvPr>
            <p:ph type="body" idx="1"/>
          </p:nvPr>
        </p:nvSpPr>
        <p:spPr>
          <a:xfrm>
            <a:off x="838200" y="1136071"/>
            <a:ext cx="10515600" cy="543098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1. Лексический анализатор выбирает лексемы из исходного текста программы и заполняет ими информационные таблицы.</a:t>
            </a:r>
          </a:p>
          <a:p>
            <a:pPr marL="0" indent="0">
              <a:buSzTx/>
              <a:buNone/>
            </a:pPr>
            <a:r>
              <a:t>2. Таблица содержит информацию об имени, типе, и значении лексем.</a:t>
            </a:r>
          </a:p>
          <a:p>
            <a:pPr marL="0" indent="0">
              <a:buSzTx/>
              <a:buNone/>
            </a:pPr>
            <a:r>
              <a:t>3. По мере обработки текста лексемы добавляются в таблицу, если не были добавлены ранее.</a:t>
            </a:r>
          </a:p>
          <a:p>
            <a:pPr marL="0" indent="0">
              <a:buSzTx/>
              <a:buNone/>
            </a:pPr>
            <a:r>
              <a:t>4. Структурированная в таблицах информация упрощает процесс синтаксического анализа, сокращает объем обрабатываемой информации.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Заголовок 1"/>
          <p:cNvSpPr txBox="1"/>
          <p:nvPr>
            <p:ph type="title"/>
          </p:nvPr>
        </p:nvSpPr>
        <p:spPr>
          <a:xfrm>
            <a:off x="838200" y="193961"/>
            <a:ext cx="10515600" cy="74815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Описание информационной таблицы</a:t>
            </a:r>
          </a:p>
        </p:txBody>
      </p:sp>
      <p:sp>
        <p:nvSpPr>
          <p:cNvPr id="130" name="Объект 2"/>
          <p:cNvSpPr txBox="1"/>
          <p:nvPr>
            <p:ph type="body" idx="1"/>
          </p:nvPr>
        </p:nvSpPr>
        <p:spPr>
          <a:xfrm>
            <a:off x="838200" y="1136071"/>
            <a:ext cx="10515600" cy="543098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Будем хранить все числовые константы и идентификаторы  в информационной таблице</a:t>
            </a:r>
            <a:r>
              <a:rPr b="1"/>
              <a:t> </a:t>
            </a:r>
            <a:r>
              <a:t>следующего формата:</a:t>
            </a:r>
          </a:p>
        </p:txBody>
      </p:sp>
      <p:pic>
        <p:nvPicPr>
          <p:cNvPr id="131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511" y="2204864"/>
            <a:ext cx="8352219" cy="2841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Заголовок 1"/>
          <p:cNvSpPr txBox="1"/>
          <p:nvPr>
            <p:ph type="title"/>
          </p:nvPr>
        </p:nvSpPr>
        <p:spPr>
          <a:xfrm>
            <a:off x="838200" y="397819"/>
            <a:ext cx="10515600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Этап лексического анализа</a:t>
            </a:r>
          </a:p>
        </p:txBody>
      </p:sp>
      <p:sp>
        <p:nvSpPr>
          <p:cNvPr id="134" name="Объект 2"/>
          <p:cNvSpPr txBox="1"/>
          <p:nvPr>
            <p:ph type="body" idx="1"/>
          </p:nvPr>
        </p:nvSpPr>
        <p:spPr>
          <a:xfrm>
            <a:off x="838200" y="1874431"/>
            <a:ext cx="10515600" cy="56388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В арифметических выражениях могут встречаться следующие лексемы:</a:t>
            </a:r>
          </a:p>
          <a:p>
            <a:pPr/>
            <a:r>
              <a:t>арифм.операции</a:t>
            </a:r>
            <a:endParaRPr b="1"/>
          </a:p>
          <a:p>
            <a:pPr/>
            <a:r>
              <a:t>идентификаторы переменных (ID)</a:t>
            </a:r>
            <a:endParaRPr b="1"/>
          </a:p>
          <a:p>
            <a:pPr/>
            <a:r>
              <a:t>числовые константы (NUM)</a:t>
            </a:r>
            <a:endParaRPr b="1"/>
          </a:p>
          <a:p>
            <a:pPr/>
            <a:r>
              <a:t>Отступы (пробелы, табуляция и перенос строки): « »,  «    », \n.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Идентификаторы переменных числовые константы"/>
          <p:cNvSpPr txBox="1"/>
          <p:nvPr>
            <p:ph type="title"/>
          </p:nvPr>
        </p:nvSpPr>
        <p:spPr>
          <a:xfrm>
            <a:off x="838200" y="362717"/>
            <a:ext cx="10515600" cy="1325564"/>
          </a:xfrm>
          <a:prstGeom prst="rect">
            <a:avLst/>
          </a:prstGeom>
        </p:spPr>
        <p:txBody>
          <a:bodyPr anchor="ctr"/>
          <a:lstStyle/>
          <a:p>
            <a:pPr>
              <a:defRPr sz="4400"/>
            </a:pPr>
            <a:r>
              <a:t>Идентификаторы переменных</a:t>
            </a:r>
            <a:r>
              <a:t>,</a:t>
            </a:r>
            <a:r>
              <a:t>числовые константы</a:t>
            </a:r>
          </a:p>
        </p:txBody>
      </p:sp>
      <p:sp>
        <p:nvSpPr>
          <p:cNvPr id="137" name="Идентификаторы отображаются в токены вида: [ID, N], где N – строка в таблице идентификаторов.…"/>
          <p:cNvSpPr txBox="1"/>
          <p:nvPr/>
        </p:nvSpPr>
        <p:spPr>
          <a:xfrm>
            <a:off x="881026" y="3357563"/>
            <a:ext cx="10515601" cy="1364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t>Идентификаторы отображаются в токены вида: [ID, N], где N – строка в информационной таблице.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t>Числовые константы отображаются в токены вида: [NUM, N].</a:t>
            </a:r>
          </a:p>
        </p:txBody>
      </p:sp>
      <p:sp>
        <p:nvSpPr>
          <p:cNvPr id="138" name="идентификаторы переменных (ID): A1, A2, res"/>
          <p:cNvSpPr txBox="1"/>
          <p:nvPr/>
        </p:nvSpPr>
        <p:spPr>
          <a:xfrm>
            <a:off x="881025" y="2143117"/>
            <a:ext cx="7256522" cy="444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идентификаторы переменных (ID):</a:t>
            </a:r>
            <a:r>
              <a:rPr b="1"/>
              <a:t> A1, A2, res</a:t>
            </a:r>
          </a:p>
        </p:txBody>
      </p:sp>
      <p:sp>
        <p:nvSpPr>
          <p:cNvPr id="139" name="числовые константы (NUM): 1, 2.0, 3.5"/>
          <p:cNvSpPr txBox="1"/>
          <p:nvPr/>
        </p:nvSpPr>
        <p:spPr>
          <a:xfrm>
            <a:off x="881025" y="2714620"/>
            <a:ext cx="6104641" cy="444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числовые константы (NUM):</a:t>
            </a:r>
            <a:r>
              <a:rPr b="1"/>
              <a:t> 1, 2.0, 3.5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Арифметические операции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Арифметические операции</a:t>
            </a:r>
          </a:p>
        </p:txBody>
      </p:sp>
      <p:sp>
        <p:nvSpPr>
          <p:cNvPr id="142" name="Сложение: +…"/>
          <p:cNvSpPr txBox="1"/>
          <p:nvPr/>
        </p:nvSpPr>
        <p:spPr>
          <a:xfrm>
            <a:off x="465387" y="1745133"/>
            <a:ext cx="2502848" cy="2015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0735" indent="-280735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t>Сложение: +</a:t>
            </a:r>
          </a:p>
          <a:p>
            <a:pPr marL="280735" indent="-280735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t>Вычитание: -</a:t>
            </a:r>
          </a:p>
          <a:p>
            <a:pPr marL="280735" indent="-280735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t>Умножение: *</a:t>
            </a:r>
          </a:p>
          <a:p>
            <a:pPr marL="280735" indent="-280735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t>Деление: /</a:t>
            </a:r>
          </a:p>
        </p:txBody>
      </p:sp>
      <p:sp>
        <p:nvSpPr>
          <p:cNvPr id="143" name="Лексический анализатор не вносит лексему арифметическое операции в информационную таблицу, но оставляет ее в цепочке лексем для синтаксического анализатора. Когда лексический анализатор встречает эти лексемы, он определяет их как &quot;операция&quot;."/>
          <p:cNvSpPr txBox="1"/>
          <p:nvPr/>
        </p:nvSpPr>
        <p:spPr>
          <a:xfrm>
            <a:off x="335461" y="4179864"/>
            <a:ext cx="11363668" cy="1634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/>
            </a:lvl1pPr>
          </a:lstStyle>
          <a:p>
            <a:pPr/>
            <a:r>
              <a:t>Лексический анализатор не вносит лексему арифметическое операции в информационную таблицу, но оставляет ее в цепочке лексем для синтаксического анализатора. Когда лексический анализатор встречает эти лексемы, он определяет их как "операция".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