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1" name="Shape 18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9" name="Shape 19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3" name="Shape 22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9" name="Shape 2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5" name="Shape 23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3" name="Shape 13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9" name="Shape 24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3" name="Shape 26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0" name="Shape 27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7" name="Shape 27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4" name="Shape 28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0" name="Shape 29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96" name="Shape 29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02" name="Shape 30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3" name="Shape 16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69" name="Shape 16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75" name="Shape 17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685800" y="1597819"/>
            <a:ext cx="7772400" cy="110251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subTitle"/>
          </p:nvPr>
        </p:nvSpPr>
        <p:spPr>
          <a:xfrm>
            <a:off x="1371600" y="2914650"/>
            <a:ext cx="6400800" cy="131445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59" name="Shape 59"/>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body"/>
          </p:nvPr>
        </p:nvSpPr>
        <p:spPr>
          <a:xfrm>
            <a:off x="457200" y="1200150"/>
            <a:ext cx="8229600" cy="3394472"/>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3" y="3305175"/>
            <a:ext cx="7772400" cy="1021556"/>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100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a:off x="722313" y="2180035"/>
            <a:ext cx="7772400" cy="1125140"/>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00000"/>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0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00000"/>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00000"/>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000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000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000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000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457200" y="1200150"/>
            <a:ext cx="4038600" cy="3394472"/>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1200150"/>
            <a:ext cx="4038600" cy="3394472"/>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body"/>
          </p:nvPr>
        </p:nvSpPr>
        <p:spPr>
          <a:xfrm>
            <a:off x="457200" y="1151335"/>
            <a:ext cx="4040188" cy="47982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457200" y="1631156"/>
            <a:ext cx="4040188" cy="2963466"/>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45025" y="1151335"/>
            <a:ext cx="4041775" cy="47982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45025" y="1631156"/>
            <a:ext cx="4041775" cy="2963466"/>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2" name="Shape 92"/>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457200" y="204788"/>
            <a:ext cx="3008313" cy="871537"/>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10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1" name="Shape 101"/>
          <p:cNvSpPr txBox="1"/>
          <p:nvPr>
            <p:ph idx="1" type="body"/>
          </p:nvPr>
        </p:nvSpPr>
        <p:spPr>
          <a:xfrm>
            <a:off x="3575050" y="204788"/>
            <a:ext cx="5111750" cy="4389835"/>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076325"/>
            <a:ext cx="3008313" cy="3518297"/>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1000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1000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10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1792288" y="3600450"/>
            <a:ext cx="5486400" cy="425053"/>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10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8" name="Shape 108"/>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10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10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4025503"/>
            <a:ext cx="5486400" cy="603646"/>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1000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1000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10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100000"/>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5" name="Shape 115"/>
          <p:cNvSpPr txBox="1"/>
          <p:nvPr>
            <p:ph idx="1" type="body"/>
          </p:nvPr>
        </p:nvSpPr>
        <p:spPr>
          <a:xfrm rot="5400000">
            <a:off x="2874764" y="-1217414"/>
            <a:ext cx="3394472"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463778" y="1371600"/>
            <a:ext cx="4388644"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1" name="Shape 121"/>
          <p:cNvSpPr txBox="1"/>
          <p:nvPr>
            <p:ph idx="1" type="body"/>
          </p:nvPr>
        </p:nvSpPr>
        <p:spPr>
          <a:xfrm rot="5400000">
            <a:off x="1272778" y="-609599"/>
            <a:ext cx="4388644"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200150"/>
            <a:ext cx="8229600" cy="3394472"/>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wiki.dbpedia.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bit.ly/2hprP4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bit.ly/2lxwg1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521125" y="1597825"/>
            <a:ext cx="8223900" cy="11025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Coursework: Creating a Data Story</a:t>
            </a:r>
          </a:p>
        </p:txBody>
      </p:sp>
      <p:sp>
        <p:nvSpPr>
          <p:cNvPr id="130" name="Shape 130"/>
          <p:cNvSpPr txBox="1"/>
          <p:nvPr>
            <p:ph idx="1" type="subTitle"/>
          </p:nvPr>
        </p:nvSpPr>
        <p:spPr>
          <a:xfrm>
            <a:off x="1371600" y="2914650"/>
            <a:ext cx="6400800" cy="1314450"/>
          </a:xfrm>
          <a:prstGeom prst="rect">
            <a:avLst/>
          </a:prstGeom>
          <a:noFill/>
          <a:ln>
            <a:noFill/>
          </a:ln>
        </p:spPr>
        <p:txBody>
          <a:bodyPr anchorCtr="0" anchor="t" bIns="45700" lIns="91425" rIns="91425" wrap="square" tIns="45700">
            <a:noAutofit/>
          </a:bodyPr>
          <a:lstStyle/>
          <a:p>
            <a:pPr indent="-203200" lvl="0" marL="0" marR="0" rtl="0" algn="ctr">
              <a:spcBef>
                <a:spcPts val="0"/>
              </a:spcBef>
              <a:spcAft>
                <a:spcPts val="0"/>
              </a:spcAft>
              <a:buClr>
                <a:srgbClr val="888888"/>
              </a:buClr>
              <a:buSzPct val="100000"/>
              <a:buFont typeface="Arial"/>
              <a:buNone/>
            </a:pPr>
            <a:r>
              <a:rPr b="0" i="0" lang="en-GB" sz="3200" u="none" cap="none" strike="noStrike">
                <a:solidFill>
                  <a:srgbClr val="888888"/>
                </a:solidFill>
                <a:latin typeface="Calibri"/>
                <a:ea typeface="Calibri"/>
                <a:cs typeface="Calibri"/>
                <a:sym typeface="Calibri"/>
              </a:rPr>
              <a:t>Tom Blount</a:t>
            </a:r>
          </a:p>
          <a:p>
            <a:pPr indent="-203200" lvl="0" marL="0" marR="0" rtl="0" algn="ctr">
              <a:spcBef>
                <a:spcPts val="640"/>
              </a:spcBef>
              <a:buClr>
                <a:srgbClr val="888888"/>
              </a:buClr>
              <a:buSzPct val="100000"/>
              <a:buFont typeface="Arial"/>
              <a:buNone/>
            </a:pPr>
            <a:r>
              <a:rPr b="0" i="0" lang="en-GB" sz="3200" u="none" cap="none" strike="noStrike">
                <a:solidFill>
                  <a:srgbClr val="888888"/>
                </a:solidFill>
                <a:latin typeface="Calibri"/>
                <a:ea typeface="Calibri"/>
                <a:cs typeface="Calibri"/>
                <a:sym typeface="Calibri"/>
              </a:rPr>
              <a:t>Heather Packer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Overview (Week 7)</a:t>
            </a:r>
          </a:p>
        </p:txBody>
      </p:sp>
      <p:sp>
        <p:nvSpPr>
          <p:cNvPr id="184" name="Shape 184"/>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381000" lvl="0" marL="457200" marR="0" rtl="0" algn="l">
              <a:lnSpc>
                <a:spcPct val="80000"/>
              </a:lnSpc>
              <a:spcBef>
                <a:spcPts val="448"/>
              </a:spcBef>
              <a:spcAft>
                <a:spcPts val="0"/>
              </a:spcAft>
              <a:buSzPct val="100000"/>
              <a:buFont typeface="Calibri"/>
            </a:pPr>
            <a:r>
              <a:rPr lang="en-GB" sz="2400"/>
              <a:t>500 words (about one page, not including images)</a:t>
            </a:r>
          </a:p>
          <a:p>
            <a:pPr indent="-381000" lvl="0" marL="457200" marR="0" rtl="0" algn="l">
              <a:lnSpc>
                <a:spcPct val="80000"/>
              </a:lnSpc>
              <a:spcBef>
                <a:spcPts val="448"/>
              </a:spcBef>
              <a:spcAft>
                <a:spcPts val="0"/>
              </a:spcAft>
              <a:buSzPct val="100000"/>
              <a:buFont typeface="Calibri"/>
            </a:pPr>
            <a:r>
              <a:rPr lang="en-GB" sz="2400"/>
              <a:t>What is your data story?</a:t>
            </a:r>
          </a:p>
          <a:p>
            <a:pPr indent="-381000" lvl="0" marL="457200" rtl="0">
              <a:lnSpc>
                <a:spcPct val="115000"/>
              </a:lnSpc>
              <a:spcBef>
                <a:spcPts val="0"/>
              </a:spcBef>
              <a:buSzPct val="100000"/>
              <a:buFont typeface="Calibri"/>
            </a:pPr>
            <a:r>
              <a:rPr lang="en-GB" sz="2400"/>
              <a:t>What data have you acquired?</a:t>
            </a:r>
          </a:p>
          <a:p>
            <a:pPr indent="-381000" lvl="0" marL="457200" rtl="0">
              <a:lnSpc>
                <a:spcPct val="115000"/>
              </a:lnSpc>
              <a:spcBef>
                <a:spcPts val="0"/>
              </a:spcBef>
              <a:buSzPct val="100000"/>
              <a:buFont typeface="Calibri"/>
            </a:pPr>
            <a:r>
              <a:rPr lang="en-GB" sz="2400"/>
              <a:t>What tools are you planning to use</a:t>
            </a:r>
          </a:p>
          <a:p>
            <a:pPr indent="-381000" lvl="0" marL="457200" rtl="0">
              <a:lnSpc>
                <a:spcPct val="115000"/>
              </a:lnSpc>
              <a:spcBef>
                <a:spcPts val="0"/>
              </a:spcBef>
              <a:buSzPct val="100000"/>
              <a:buFont typeface="Calibri"/>
            </a:pPr>
            <a:r>
              <a:rPr lang="en-GB" sz="2400"/>
              <a:t>What charts do you plan to use to tell your story? Why?</a:t>
            </a:r>
          </a:p>
          <a:p>
            <a:pPr indent="-381000" lvl="1" marL="914400" rtl="0">
              <a:lnSpc>
                <a:spcPct val="115000"/>
              </a:lnSpc>
              <a:spcBef>
                <a:spcPts val="0"/>
              </a:spcBef>
              <a:buSzPct val="100000"/>
            </a:pPr>
            <a:r>
              <a:rPr lang="en-GB" sz="2400"/>
              <a:t>Use wireframes or mockups</a:t>
            </a:r>
          </a:p>
          <a:p>
            <a:pPr indent="-342900" lvl="0" marL="342900" marR="0" rtl="0" algn="l">
              <a:lnSpc>
                <a:spcPct val="80000"/>
              </a:lnSpc>
              <a:spcBef>
                <a:spcPts val="448"/>
              </a:spcBef>
              <a:buClr>
                <a:schemeClr val="dk1"/>
              </a:buClr>
              <a:buSzPct val="160000"/>
              <a:buFont typeface="Arial"/>
              <a:buNone/>
            </a:pPr>
            <a:r>
              <a:t/>
            </a:r>
            <a:endParaRPr i="0" sz="1400" u="none" cap="none" strike="noStrike">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You can use</a:t>
            </a:r>
          </a:p>
        </p:txBody>
      </p:sp>
      <p:sp>
        <p:nvSpPr>
          <p:cNvPr id="190" name="Shape 190"/>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D3</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Tableau</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lang="en-GB"/>
              <a:t>Any other tools you deem appropriate</a:t>
            </a:r>
          </a:p>
          <a:p>
            <a:pPr lvl="1" marR="0" rtl="0" algn="l">
              <a:spcBef>
                <a:spcPts val="640"/>
              </a:spcBef>
              <a:spcAft>
                <a:spcPts val="0"/>
              </a:spcAft>
              <a:buClr>
                <a:schemeClr val="dk1"/>
              </a:buClr>
              <a:buSzPct val="100000"/>
              <a:buFont typeface="Arial"/>
            </a:pPr>
            <a:r>
              <a:rPr b="0" i="0" lang="en-GB" sz="2400" u="none" cap="none" strike="noStrike">
                <a:solidFill>
                  <a:schemeClr val="dk1"/>
                </a:solidFill>
                <a:latin typeface="Calibri"/>
                <a:ea typeface="Calibri"/>
                <a:cs typeface="Calibri"/>
                <a:sym typeface="Calibri"/>
              </a:rPr>
              <a:t>If you choose to use another language then there will not be any support available.</a:t>
            </a:r>
          </a:p>
          <a:p>
            <a:pPr indent="-203200" lvl="0" marL="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Rules</a:t>
            </a:r>
          </a:p>
        </p:txBody>
      </p:sp>
      <p:sp>
        <p:nvSpPr>
          <p:cNvPr id="196" name="Shape 196"/>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This coursework is to be completed </a:t>
            </a:r>
            <a:r>
              <a:rPr b="1" i="0" lang="en-GB" sz="3200" u="none" cap="none" strike="noStrike">
                <a:solidFill>
                  <a:schemeClr val="dk1"/>
                </a:solidFill>
                <a:latin typeface="Calibri"/>
                <a:ea typeface="Calibri"/>
                <a:cs typeface="Calibri"/>
                <a:sym typeface="Calibri"/>
              </a:rPr>
              <a:t>individually</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usual late penalties apply for late handins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No plagiarism </a:t>
            </a:r>
          </a:p>
          <a:p>
            <a:pPr indent="-342900" lvl="0" marL="342900" marR="0" rtl="0" algn="l">
              <a:spcBef>
                <a:spcPts val="640"/>
              </a:spcBef>
              <a:spcAft>
                <a:spcPts val="0"/>
              </a:spcAft>
              <a:buClr>
                <a:schemeClr val="dk1"/>
              </a:buClr>
              <a:buSzPct val="100000"/>
              <a:buFont typeface="Arial"/>
              <a:buChar char="•"/>
            </a:pPr>
            <a:r>
              <a:rPr lang="en-GB"/>
              <a:t>This means </a:t>
            </a:r>
            <a:r>
              <a:rPr b="1" lang="en-GB"/>
              <a:t>cite your sources</a:t>
            </a:r>
          </a:p>
          <a:p>
            <a:pPr indent="-203200" lvl="0" marL="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What to put in the report</a:t>
            </a:r>
          </a:p>
        </p:txBody>
      </p:sp>
      <p:sp>
        <p:nvSpPr>
          <p:cNvPr id="202" name="Shape 202"/>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289560" lvl="0" marL="342900" marR="0" rtl="0" algn="l">
              <a:lnSpc>
                <a:spcPct val="80000"/>
              </a:lnSpc>
              <a:spcBef>
                <a:spcPts val="448"/>
              </a:spcBef>
              <a:spcAft>
                <a:spcPts val="0"/>
              </a:spcAft>
              <a:buClr>
                <a:schemeClr val="dk1"/>
              </a:buClr>
              <a:buSzPct val="100000"/>
              <a:buFont typeface="Arial"/>
              <a:buChar char="•"/>
            </a:pPr>
            <a:r>
              <a:rPr lang="en-GB" sz="1400"/>
              <a:t>2500 words (about 5 pages)</a:t>
            </a:r>
          </a:p>
          <a:p>
            <a:pPr indent="-289560" lvl="0" marL="342900" marR="0" rtl="0" algn="l">
              <a:lnSpc>
                <a:spcPct val="80000"/>
              </a:lnSpc>
              <a:spcBef>
                <a:spcPts val="448"/>
              </a:spcBef>
              <a:spcAft>
                <a:spcPts val="0"/>
              </a:spcAft>
              <a:buClr>
                <a:schemeClr val="dk1"/>
              </a:buClr>
              <a:buSzPct val="100000"/>
              <a:buFont typeface="Arial"/>
              <a:buChar char="•"/>
            </a:pPr>
            <a:r>
              <a:rPr lang="en-GB" sz="1400"/>
              <a:t>Pick out characteristics that are well done, and those than could be improved upon</a:t>
            </a:r>
          </a:p>
          <a:p>
            <a:pPr indent="-289560" lvl="0" marL="342900" marR="0" rtl="0" algn="l">
              <a:lnSpc>
                <a:spcPct val="80000"/>
              </a:lnSpc>
              <a:spcBef>
                <a:spcPts val="448"/>
              </a:spcBef>
              <a:spcAft>
                <a:spcPts val="0"/>
              </a:spcAft>
              <a:buClr>
                <a:schemeClr val="dk1"/>
              </a:buClr>
              <a:buSzPct val="100000"/>
              <a:buFont typeface="Arial"/>
              <a:buChar char="•"/>
            </a:pPr>
            <a:r>
              <a:rPr lang="en-GB" sz="1400"/>
              <a:t>D</a:t>
            </a:r>
            <a:r>
              <a:rPr lang="en-GB" sz="1100">
                <a:latin typeface="Arial"/>
                <a:ea typeface="Arial"/>
                <a:cs typeface="Arial"/>
                <a:sym typeface="Arial"/>
              </a:rPr>
              <a:t>iscuss why your chosen charts are suitable for what you are presenting</a:t>
            </a:r>
          </a:p>
          <a:p>
            <a:pPr indent="-289560" lvl="0" marL="342900" marR="0" rtl="0" algn="l">
              <a:lnSpc>
                <a:spcPct val="80000"/>
              </a:lnSpc>
              <a:spcBef>
                <a:spcPts val="448"/>
              </a:spcBef>
              <a:spcAft>
                <a:spcPts val="0"/>
              </a:spcAft>
              <a:buClr>
                <a:schemeClr val="dk1"/>
              </a:buClr>
              <a:buSzPct val="127272"/>
              <a:buFont typeface="Arial"/>
              <a:buChar char="•"/>
            </a:pPr>
            <a:r>
              <a:rPr lang="en-GB" sz="1100">
                <a:latin typeface="Arial"/>
                <a:ea typeface="Arial"/>
                <a:cs typeface="Arial"/>
                <a:sym typeface="Arial"/>
              </a:rPr>
              <a:t>Outline how you would modify the charts to make them even better suited to their task, and how they could tell your story better. </a:t>
            </a:r>
          </a:p>
          <a:p>
            <a:pPr indent="0" lvl="0" marL="0" rtl="0">
              <a:lnSpc>
                <a:spcPct val="115000"/>
              </a:lnSpc>
              <a:spcBef>
                <a:spcPts val="0"/>
              </a:spcBef>
              <a:buNone/>
            </a:pPr>
            <a:r>
              <a:t/>
            </a:r>
            <a:endParaRPr sz="1100">
              <a:latin typeface="Arial"/>
              <a:ea typeface="Arial"/>
              <a:cs typeface="Arial"/>
              <a:sym typeface="Arial"/>
            </a:endParaRPr>
          </a:p>
          <a:p>
            <a:pPr lvl="0" rtl="0">
              <a:lnSpc>
                <a:spcPct val="115000"/>
              </a:lnSpc>
              <a:spcBef>
                <a:spcPts val="0"/>
              </a:spcBef>
              <a:buClr>
                <a:schemeClr val="dk1"/>
              </a:buClr>
              <a:buSzPct val="127272"/>
              <a:buFont typeface="Arial"/>
              <a:buChar char="•"/>
            </a:pPr>
            <a:r>
              <a:rPr lang="en-GB" sz="1100">
                <a:latin typeface="Arial"/>
                <a:ea typeface="Arial"/>
                <a:cs typeface="Arial"/>
                <a:sym typeface="Arial"/>
              </a:rPr>
              <a:t>Discuss the concepts covered in the course within your report and use these to justify your chart choices and design. </a:t>
            </a:r>
          </a:p>
          <a:p>
            <a:pPr lvl="0" rtl="0">
              <a:lnSpc>
                <a:spcPct val="115000"/>
              </a:lnSpc>
              <a:spcBef>
                <a:spcPts val="0"/>
              </a:spcBef>
              <a:buClr>
                <a:schemeClr val="dk1"/>
              </a:buClr>
              <a:buSzPct val="127272"/>
              <a:buFont typeface="Arial"/>
              <a:buChar char="•"/>
            </a:pPr>
            <a:r>
              <a:rPr lang="en-GB" sz="1100">
                <a:latin typeface="Arial"/>
                <a:ea typeface="Arial"/>
                <a:cs typeface="Arial"/>
                <a:sym typeface="Arial"/>
              </a:rPr>
              <a:t>Cover how each chart:</a:t>
            </a:r>
          </a:p>
          <a:p>
            <a:pPr lvl="1" rtl="0">
              <a:lnSpc>
                <a:spcPct val="115000"/>
              </a:lnSpc>
              <a:spcBef>
                <a:spcPts val="0"/>
              </a:spcBef>
              <a:buClr>
                <a:schemeClr val="dk1"/>
              </a:buClr>
              <a:buSzPct val="127272"/>
              <a:buFont typeface="Arial"/>
              <a:buChar char="–"/>
            </a:pPr>
            <a:r>
              <a:rPr lang="en-GB" sz="1100">
                <a:latin typeface="Arial"/>
                <a:ea typeface="Arial"/>
                <a:cs typeface="Arial"/>
                <a:sym typeface="Arial"/>
              </a:rPr>
              <a:t>makes a particular piece of evidence readable by your intended audience</a:t>
            </a:r>
          </a:p>
          <a:p>
            <a:pPr lvl="1" rtl="0">
              <a:lnSpc>
                <a:spcPct val="115000"/>
              </a:lnSpc>
              <a:spcBef>
                <a:spcPts val="0"/>
              </a:spcBef>
              <a:buClr>
                <a:schemeClr val="dk1"/>
              </a:buClr>
              <a:buSzPct val="127272"/>
              <a:buFont typeface="Arial"/>
              <a:buChar char="–"/>
            </a:pPr>
            <a:r>
              <a:rPr lang="en-GB" sz="1100">
                <a:latin typeface="Arial"/>
                <a:ea typeface="Arial"/>
                <a:cs typeface="Arial"/>
                <a:sym typeface="Arial"/>
              </a:rPr>
              <a:t>avoids bias or confusion</a:t>
            </a:r>
          </a:p>
          <a:p>
            <a:pPr lvl="1" rtl="0">
              <a:lnSpc>
                <a:spcPct val="115000"/>
              </a:lnSpc>
              <a:spcBef>
                <a:spcPts val="0"/>
              </a:spcBef>
              <a:buClr>
                <a:schemeClr val="dk1"/>
              </a:buClr>
              <a:buSzPct val="127272"/>
              <a:buFont typeface="Arial"/>
              <a:buChar char="–"/>
            </a:pPr>
            <a:r>
              <a:rPr lang="en-GB" sz="1100">
                <a:latin typeface="Arial"/>
                <a:ea typeface="Arial"/>
                <a:cs typeface="Arial"/>
                <a:sym typeface="Arial"/>
              </a:rPr>
              <a:t>emphasises the key data,</a:t>
            </a:r>
          </a:p>
          <a:p>
            <a:pPr lvl="1" rtl="0">
              <a:lnSpc>
                <a:spcPct val="115000"/>
              </a:lnSpc>
              <a:spcBef>
                <a:spcPts val="0"/>
              </a:spcBef>
              <a:buClr>
                <a:schemeClr val="dk1"/>
              </a:buClr>
              <a:buSzPct val="127272"/>
              <a:buFont typeface="Arial"/>
              <a:buChar char="–"/>
            </a:pPr>
            <a:r>
              <a:rPr lang="en-GB" sz="1100">
                <a:latin typeface="Arial"/>
                <a:ea typeface="Arial"/>
                <a:cs typeface="Arial"/>
                <a:sym typeface="Arial"/>
              </a:rPr>
              <a:t>draws on theories discussed in the course</a:t>
            </a:r>
          </a:p>
          <a:p>
            <a:pPr lvl="0" rtl="0">
              <a:lnSpc>
                <a:spcPct val="115000"/>
              </a:lnSpc>
              <a:spcBef>
                <a:spcPts val="0"/>
              </a:spcBef>
              <a:buClr>
                <a:schemeClr val="dk1"/>
              </a:buClr>
              <a:buSzPct val="100000"/>
              <a:buFont typeface="Arial"/>
              <a:buChar char="•"/>
            </a:pPr>
            <a:r>
              <a:rPr lang="en-GB" sz="1100">
                <a:latin typeface="Arial"/>
                <a:ea typeface="Arial"/>
                <a:cs typeface="Arial"/>
                <a:sym typeface="Arial"/>
              </a:rPr>
              <a:t>References; cite any work that you have drawn on</a:t>
            </a:r>
          </a:p>
          <a:p>
            <a:pPr indent="-142240" lvl="0" marL="142240" marR="0" rtl="0" algn="l">
              <a:lnSpc>
                <a:spcPct val="80000"/>
              </a:lnSpc>
              <a:spcBef>
                <a:spcPts val="448"/>
              </a:spcBef>
              <a:buClr>
                <a:schemeClr val="dk1"/>
              </a:buClr>
              <a:buSzPct val="1600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Advice</a:t>
            </a:r>
          </a:p>
        </p:txBody>
      </p:sp>
      <p:sp>
        <p:nvSpPr>
          <p:cNvPr id="208" name="Shape 208"/>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292100" lvl="0" marL="342900" marR="0" rtl="0" algn="l">
              <a:spcBef>
                <a:spcPts val="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Incorporat</a:t>
            </a:r>
            <a:r>
              <a:rPr lang="en-GB" sz="2400"/>
              <a:t>e</a:t>
            </a:r>
            <a:r>
              <a:rPr b="0" i="0" lang="en-GB" sz="2400" u="none" cap="none" strike="noStrike">
                <a:solidFill>
                  <a:schemeClr val="dk1"/>
                </a:solidFill>
                <a:latin typeface="Calibri"/>
                <a:ea typeface="Calibri"/>
                <a:cs typeface="Calibri"/>
                <a:sym typeface="Calibri"/>
              </a:rPr>
              <a:t> more than one data source </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Clear charts/graphics </a:t>
            </a:r>
          </a:p>
          <a:p>
            <a:pPr indent="-292100" lvl="0" marL="342900" marR="0" rtl="0" algn="l">
              <a:spcBef>
                <a:spcPts val="640"/>
              </a:spcBef>
              <a:spcAft>
                <a:spcPts val="0"/>
              </a:spcAft>
              <a:buClr>
                <a:schemeClr val="dk1"/>
              </a:buClr>
              <a:buSzPct val="100000"/>
              <a:buFont typeface="Arial"/>
              <a:buChar char="•"/>
            </a:pPr>
            <a:r>
              <a:rPr lang="en-GB" sz="2400"/>
              <a:t>F</a:t>
            </a:r>
            <a:r>
              <a:rPr b="0" i="0" lang="en-GB" sz="2400" u="none" cap="none" strike="noStrike">
                <a:solidFill>
                  <a:schemeClr val="dk1"/>
                </a:solidFill>
                <a:latin typeface="Calibri"/>
                <a:ea typeface="Calibri"/>
                <a:cs typeface="Calibri"/>
                <a:sym typeface="Calibri"/>
              </a:rPr>
              <a:t>ollow the principles outlined in the course lectures</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Interactivity </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Common Simple Mistakes to Avoid</a:t>
            </a:r>
          </a:p>
        </p:txBody>
      </p:sp>
      <p:sp>
        <p:nvSpPr>
          <p:cNvPr id="214" name="Shape 214"/>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292100" lvl="0" marL="342900" marR="0" rtl="0" algn="l">
              <a:spcBef>
                <a:spcPts val="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Using 1 type of graph</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Labeling of axis</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No titles</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No compelling narrative</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Too much data not enough context</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Creating charts using pre-existing templates, especially if these fail to display good design principles as covered in the lectures.   </a:t>
            </a:r>
          </a:p>
          <a:p>
            <a:pPr indent="-342900" lvl="0" marL="342900" marR="0" rtl="0" algn="l">
              <a:spcBef>
                <a:spcPts val="640"/>
              </a:spcBef>
              <a:buClr>
                <a:schemeClr val="dk1"/>
              </a:buClr>
              <a:buSzPct val="133333"/>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Data Sources (1)</a:t>
            </a:r>
          </a:p>
        </p:txBody>
      </p:sp>
      <p:sp>
        <p:nvSpPr>
          <p:cNvPr id="220" name="Shape 220"/>
          <p:cNvSpPr txBox="1"/>
          <p:nvPr>
            <p:ph idx="1" type="body"/>
          </p:nvPr>
        </p:nvSpPr>
        <p:spPr>
          <a:xfrm>
            <a:off x="457200" y="1063225"/>
            <a:ext cx="8229600" cy="3394500"/>
          </a:xfrm>
          <a:prstGeom prst="rect">
            <a:avLst/>
          </a:prstGeom>
          <a:noFill/>
          <a:ln>
            <a:noFill/>
          </a:ln>
        </p:spPr>
        <p:txBody>
          <a:bodyPr anchorCtr="0" anchor="t" bIns="45700" lIns="91425" rIns="91425" wrap="square" tIns="45700">
            <a:noAutofit/>
          </a:bodyPr>
          <a:lstStyle/>
          <a:p>
            <a:pPr indent="-316230" lvl="0" marL="342900" marR="0" rtl="0" algn="l">
              <a:lnSpc>
                <a:spcPct val="80000"/>
              </a:lnSpc>
              <a:spcBef>
                <a:spcPts val="0"/>
              </a:spcBef>
              <a:spcAft>
                <a:spcPts val="0"/>
              </a:spcAft>
              <a:buClr>
                <a:schemeClr val="dk1"/>
              </a:buClr>
              <a:buSzPct val="100000"/>
              <a:buFont typeface="Arial"/>
              <a:buChar char="•"/>
            </a:pPr>
            <a:r>
              <a:rPr lang="en-GB" sz="1100"/>
              <a:t>Data.Soton http://data.soton.ac.uk - the university’s open data service</a:t>
            </a:r>
          </a:p>
          <a:p>
            <a:pPr indent="-316230" lvl="0" marL="342900" marR="0" rtl="0" algn="l">
              <a:lnSpc>
                <a:spcPct val="80000"/>
              </a:lnSpc>
              <a:spcBef>
                <a:spcPts val="0"/>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Data.gov http://data.gov The US Government pledged last year to make all government data available freely online. </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US Census Bureau http://www.census.gov/data.html A wealth of information on the lives of US citizens covering population data, geographic data and education.</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European Union Open Data Portal http://open-data.europa.eu/en/data/ As the above, but based on data from European Union institutions.</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Data.gov.uk http://data.gov.uk/ Data from the UK Government, including the British National Bibliography – metadata on all UK books and publications since 1950.</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Canada Open Data is a pilot project with many government and geospatial datasets.</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Datacatalogs.org offers open government data from US, EU, Canada, CKAN, and more.</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The CIA World Factbook https://www.cia.gov/library/publications/the-world-factbook/ Information on history, population, economy, government, infrastructure and military of 267 countries.</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Healthdata.gov https://www.healthdata.gov/ 125 years of US healthcare data including claim-level Medicare data, epidemiology and population statistics.</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NHS Health and Social Care Information Centre http://www.hscic.gov.uk/home Health data sets from the UK National Health Service.</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UNICEF offers statistics on the situation of women and children worldwide.</a:t>
            </a:r>
          </a:p>
          <a:p>
            <a:pPr indent="-316230" lvl="0" marL="342900" marR="0" rtl="0" algn="l">
              <a:lnSpc>
                <a:spcPct val="80000"/>
              </a:lnSpc>
              <a:spcBef>
                <a:spcPts val="304"/>
              </a:spcBef>
              <a:spcAft>
                <a:spcPts val="0"/>
              </a:spcAft>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World Health Organization offers world hunger, health, and disease statistics.</a:t>
            </a:r>
          </a:p>
          <a:p>
            <a:pPr indent="-316230" lvl="0" marL="342900" marR="0" rtl="0" algn="l">
              <a:lnSpc>
                <a:spcPct val="80000"/>
              </a:lnSpc>
              <a:spcBef>
                <a:spcPts val="304"/>
              </a:spcBef>
              <a:buClr>
                <a:schemeClr val="dk1"/>
              </a:buClr>
              <a:buSzPct val="100000"/>
              <a:buFont typeface="Arial"/>
              <a:buChar char="•"/>
            </a:pPr>
            <a:r>
              <a:rPr b="0" i="0" lang="en-GB" sz="1100" u="none" cap="none" strike="noStrike">
                <a:solidFill>
                  <a:schemeClr val="dk1"/>
                </a:solidFill>
                <a:latin typeface="Calibri"/>
                <a:ea typeface="Calibri"/>
                <a:cs typeface="Calibri"/>
                <a:sym typeface="Calibri"/>
              </a:rPr>
              <a:t>Amazon Web Services public datasets http://aws.amazon.com/datasets Huge resource of public data, including the 1000 Genome Project, an attempt to build the most comprehensive database of human genetic information and NASA ’s database of satellite imagery of Earth.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Data Sources (2)</a:t>
            </a:r>
          </a:p>
        </p:txBody>
      </p:sp>
      <p:sp>
        <p:nvSpPr>
          <p:cNvPr id="226" name="Shape 226"/>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330200" lvl="0" marL="342900" marR="0" rtl="0" algn="l">
              <a:spcBef>
                <a:spcPts val="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UCLA makes some of the data from its courses public.</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Data Market is a place to check out economics, healthcare, food and agriculture, and car data</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Google Public data explorer includes data from world and human development indicators, OECD.</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Gapminder http://www.gapminder.org/data/ Compilation of data from sources including the WHO and World Bank covering economic, medical and social statistics from around the world.</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Google GOOGL +0.07% Trends http://www.google.com/trends/explore Statistics on search volume (as a proportion of total search) for any given term, since 2004.</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Google Finance https://www.google.com/finance 40 years’ worth of stock market data</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Google Books Ngrams http://storage.googleapis.com/books/ngrams/books/datasetsv2.html Search and analyze the full text of any of the millions of books digitised as part of the Google Books project.</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National Climatic Data Center http://www.ncdc.noaa.gov/data-access/quick-links#loc-clim Huge collection of environmental, meteorological and climate data sets from the US National Climatic Data Center.</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DBPedia </a:t>
            </a:r>
            <a:r>
              <a:rPr b="0" i="0" lang="en-GB" sz="1200" u="sng" cap="none" strike="noStrike">
                <a:solidFill>
                  <a:schemeClr val="hlink"/>
                </a:solidFill>
                <a:latin typeface="Calibri"/>
                <a:ea typeface="Calibri"/>
                <a:cs typeface="Calibri"/>
                <a:sym typeface="Calibri"/>
                <a:hlinkClick r:id="rId3"/>
              </a:rPr>
              <a:t>http://wiki.dbpedia.org</a:t>
            </a:r>
            <a:r>
              <a:rPr b="0" i="0" lang="en-GB" sz="1200" u="none" cap="none" strike="noStrike">
                <a:solidFill>
                  <a:schemeClr val="dk1"/>
                </a:solidFill>
                <a:latin typeface="Calibri"/>
                <a:ea typeface="Calibri"/>
                <a:cs typeface="Calibri"/>
                <a:sym typeface="Calibri"/>
              </a:rPr>
              <a:t> </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New York Times NYT +1.71% http://developer.nytimes.com/docs Searchable, news articles from 1851.</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Freebase http://www.freebase.com/ A community-compiled database of structured data about people, places and things, with over 45 million entries.</a:t>
            </a:r>
          </a:p>
          <a:p>
            <a:pPr indent="-330200" lvl="0" marL="342900" marR="0" rtl="0" algn="l">
              <a:spcBef>
                <a:spcPts val="280"/>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Financial Data Finder at OSU offers a large catalog of financial data sets.</a:t>
            </a:r>
          </a:p>
          <a:p>
            <a:pPr indent="-330200" lvl="0" marL="342900" marR="0" rtl="0" algn="l">
              <a:spcBef>
                <a:spcPts val="280"/>
              </a:spcBef>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Pew Research Center offers its raw data from its fascinating research into American life.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Examples</a:t>
            </a:r>
          </a:p>
        </p:txBody>
      </p:sp>
      <p:sp>
        <p:nvSpPr>
          <p:cNvPr id="232" name="Shape 232"/>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06400" lvl="0" marL="342900" marR="0" rtl="0" algn="l">
              <a:spcBef>
                <a:spcPts val="280"/>
              </a:spcBef>
              <a:buClr>
                <a:schemeClr val="dk1"/>
              </a:buClr>
              <a:buSzPct val="100000"/>
              <a:buFont typeface="Arial"/>
              <a:buChar char="•"/>
            </a:pPr>
            <a:r>
              <a:rPr lang="en-GB" sz="2400"/>
              <a:t>Let’s look at some example Data Stories</a:t>
            </a:r>
          </a:p>
          <a:p>
            <a:pPr indent="-406400" lvl="0" marL="342900" marR="0" rtl="0" algn="l">
              <a:spcBef>
                <a:spcPts val="280"/>
              </a:spcBef>
              <a:buClr>
                <a:schemeClr val="dk1"/>
              </a:buClr>
              <a:buSzPct val="100000"/>
              <a:buFont typeface="Arial"/>
              <a:buChar char="•"/>
            </a:pPr>
            <a:r>
              <a:rPr lang="en-GB" sz="2400"/>
              <a:t>Think about them </a:t>
            </a:r>
            <a:r>
              <a:rPr b="1" lang="en-GB" sz="2400"/>
              <a:t>critically</a:t>
            </a:r>
          </a:p>
          <a:p>
            <a:pPr indent="-406400" lvl="0" marL="342900" marR="0" rtl="0" algn="l">
              <a:spcBef>
                <a:spcPts val="280"/>
              </a:spcBef>
              <a:buClr>
                <a:schemeClr val="dk1"/>
              </a:buClr>
              <a:buSzPct val="100000"/>
              <a:buFont typeface="Arial"/>
              <a:buChar char="•"/>
            </a:pPr>
            <a:r>
              <a:rPr lang="en-GB" sz="2400"/>
              <a:t>Don’t just look at the charts/layout</a:t>
            </a:r>
          </a:p>
          <a:p>
            <a:pPr indent="-406400" lvl="0" marL="342900" marR="0" rtl="0" algn="l">
              <a:spcBef>
                <a:spcPts val="280"/>
              </a:spcBef>
              <a:buClr>
                <a:schemeClr val="dk1"/>
              </a:buClr>
              <a:buSzPct val="100000"/>
              <a:buFont typeface="Arial"/>
              <a:buChar char="•"/>
            </a:pPr>
            <a:r>
              <a:rPr lang="en-GB" sz="2400"/>
              <a:t>What point do you think each of them are making?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descr="SPR_B32_C3017092814250.pdf" id="237" name="Shape 237"/>
          <p:cNvPicPr preferRelativeResize="0"/>
          <p:nvPr/>
        </p:nvPicPr>
        <p:blipFill rotWithShape="1">
          <a:blip r:embed="rId3">
            <a:alphaModFix/>
          </a:blip>
          <a:srcRect b="11330" l="8884" r="5975" t="6990"/>
          <a:stretch/>
        </p:blipFill>
        <p:spPr>
          <a:xfrm>
            <a:off x="421551" y="294713"/>
            <a:ext cx="4384676" cy="4554073"/>
          </a:xfrm>
          <a:prstGeom prst="rect">
            <a:avLst/>
          </a:prstGeom>
          <a:noFill/>
          <a:ln>
            <a:noFill/>
          </a:ln>
        </p:spPr>
      </p:pic>
      <p:sp>
        <p:nvSpPr>
          <p:cNvPr id="238" name="Shape 238"/>
          <p:cNvSpPr txBox="1"/>
          <p:nvPr>
            <p:ph idx="1" type="body"/>
          </p:nvPr>
        </p:nvSpPr>
        <p:spPr>
          <a:xfrm>
            <a:off x="5156200" y="1200150"/>
            <a:ext cx="3530600" cy="3394472"/>
          </a:xfrm>
          <a:prstGeom prst="rect">
            <a:avLst/>
          </a:prstGeom>
          <a:noFill/>
          <a:ln>
            <a:noFill/>
          </a:ln>
        </p:spPr>
        <p:txBody>
          <a:bodyPr anchorCtr="0" anchor="t" bIns="45700" lIns="91425" rIns="91425" wrap="square" tIns="45700">
            <a:noAutofit/>
          </a:bodyPr>
          <a:lstStyle/>
          <a:p>
            <a:pPr indent="-299720" lvl="0" marL="342900" marR="0" rtl="0" algn="l">
              <a:lnSpc>
                <a:spcPct val="80000"/>
              </a:lnSpc>
              <a:spcBef>
                <a:spcPts val="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2 visualisations</a:t>
            </a:r>
          </a:p>
          <a:p>
            <a:pPr indent="-299720" lvl="0" marL="342900" marR="0" rtl="0" algn="l">
              <a:lnSpc>
                <a:spcPct val="80000"/>
              </a:lnSpc>
              <a:spcBef>
                <a:spcPts val="496"/>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Keys, labels and titles</a:t>
            </a:r>
          </a:p>
          <a:p>
            <a:pPr indent="-299720" lvl="0" marL="342900" marR="0" rtl="0" algn="l">
              <a:lnSpc>
                <a:spcPct val="80000"/>
              </a:lnSpc>
              <a:spcBef>
                <a:spcPts val="496"/>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Easy to read</a:t>
            </a:r>
          </a:p>
          <a:p>
            <a:pPr indent="-299720" lvl="0" marL="342900" marR="0" rtl="0" algn="l">
              <a:lnSpc>
                <a:spcPct val="80000"/>
              </a:lnSpc>
              <a:spcBef>
                <a:spcPts val="496"/>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Story contains key facts</a:t>
            </a:r>
          </a:p>
          <a:p>
            <a:pPr indent="-299720" lvl="0" marL="342900" marR="0" rtl="0" algn="l">
              <a:lnSpc>
                <a:spcPct val="80000"/>
              </a:lnSpc>
              <a:spcBef>
                <a:spcPts val="496"/>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Summary sentence `Golf and baseball hardly more strenuous than walking’</a:t>
            </a:r>
          </a:p>
          <a:p>
            <a:pPr indent="-299720" lvl="0" marL="342900" marR="0" rtl="0" algn="l">
              <a:lnSpc>
                <a:spcPct val="80000"/>
              </a:lnSpc>
              <a:spcBef>
                <a:spcPts val="496"/>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More than one source</a:t>
            </a:r>
          </a:p>
          <a:p>
            <a:pPr indent="-299720" lvl="0" marL="342900" marR="0" rtl="0" algn="l">
              <a:lnSpc>
                <a:spcPct val="80000"/>
              </a:lnSpc>
              <a:spcBef>
                <a:spcPts val="496"/>
              </a:spcBef>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Lists sources</a:t>
            </a:r>
          </a:p>
        </p:txBody>
      </p:sp>
      <p:sp>
        <p:nvSpPr>
          <p:cNvPr id="239" name="Shape 239"/>
          <p:cNvSpPr txBox="1"/>
          <p:nvPr>
            <p:ph type="title"/>
          </p:nvPr>
        </p:nvSpPr>
        <p:spPr>
          <a:xfrm>
            <a:off x="5156200" y="205978"/>
            <a:ext cx="3530600" cy="857250"/>
          </a:xfrm>
          <a:prstGeom prst="rect">
            <a:avLst/>
          </a:prstGeom>
          <a:noFill/>
          <a:ln>
            <a:noFill/>
          </a:ln>
        </p:spPr>
        <p:txBody>
          <a:bodyPr anchorCtr="0" anchor="ctr" bIns="45700" lIns="91425" rIns="91425" wrap="square" tIns="45700">
            <a:noAutofit/>
          </a:bodyPr>
          <a:lstStyle/>
          <a:p>
            <a:pPr indent="-251396" lvl="0" marL="0" marR="0" rtl="0" algn="ctr">
              <a:spcBef>
                <a:spcPts val="0"/>
              </a:spcBef>
              <a:buClr>
                <a:schemeClr val="dk1"/>
              </a:buClr>
              <a:buSzPct val="98975"/>
              <a:buFont typeface="Calibri"/>
              <a:buNone/>
            </a:pPr>
            <a:r>
              <a:rPr b="0" i="0" lang="en-GB" sz="3959" u="none" cap="none" strike="noStrike">
                <a:solidFill>
                  <a:schemeClr val="dk1"/>
                </a:solidFill>
                <a:latin typeface="Calibri"/>
                <a:ea typeface="Calibri"/>
                <a:cs typeface="Calibri"/>
                <a:sym typeface="Calibri"/>
              </a:rPr>
              <a:t>Potential Energy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Create a Data Story</a:t>
            </a:r>
          </a:p>
        </p:txBody>
      </p:sp>
      <p:sp>
        <p:nvSpPr>
          <p:cNvPr id="136" name="Shape 136"/>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292100" lvl="0" marL="342900" marR="0" rtl="0" algn="l">
              <a:lnSpc>
                <a:spcPct val="90000"/>
              </a:lnSpc>
              <a:spcBef>
                <a:spcPts val="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Imagine you are a freelance investigative journalist. You want to write an article about a topic with a new twist something that grabs an </a:t>
            </a:r>
            <a:r>
              <a:rPr lang="en-GB" sz="2400"/>
              <a:t>editor's</a:t>
            </a:r>
            <a:r>
              <a:rPr b="0" i="0" lang="en-GB" sz="2400" u="none" cap="none" strike="noStrike">
                <a:solidFill>
                  <a:schemeClr val="dk1"/>
                </a:solidFill>
                <a:latin typeface="Calibri"/>
                <a:ea typeface="Calibri"/>
                <a:cs typeface="Calibri"/>
                <a:sym typeface="Calibri"/>
              </a:rPr>
              <a:t> attention, and is backed up by external sources.</a:t>
            </a:r>
          </a:p>
          <a:p>
            <a:pPr indent="-292100" lvl="0" marL="342900" marR="0" rtl="0" algn="l">
              <a:lnSpc>
                <a:spcPct val="90000"/>
              </a:lnSpc>
              <a:spcBef>
                <a:spcPts val="640"/>
              </a:spcBef>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It’s your job to tell the public your story bridging the gap between the data in your sources and how it backs up your article’s story.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SPR_B32_C3017092814251.pdf" id="244" name="Shape 244"/>
          <p:cNvPicPr preferRelativeResize="0"/>
          <p:nvPr/>
        </p:nvPicPr>
        <p:blipFill rotWithShape="1">
          <a:blip r:embed="rId3">
            <a:alphaModFix/>
          </a:blip>
          <a:srcRect b="12593" l="8916" r="8180" t="4204"/>
          <a:stretch/>
        </p:blipFill>
        <p:spPr>
          <a:xfrm>
            <a:off x="254230" y="177403"/>
            <a:ext cx="3332566" cy="4744778"/>
          </a:xfrm>
          <a:prstGeom prst="rect">
            <a:avLst/>
          </a:prstGeom>
          <a:noFill/>
          <a:ln>
            <a:noFill/>
          </a:ln>
        </p:spPr>
      </p:pic>
      <p:sp>
        <p:nvSpPr>
          <p:cNvPr id="245" name="Shape 245"/>
          <p:cNvSpPr txBox="1"/>
          <p:nvPr>
            <p:ph idx="1" type="body"/>
          </p:nvPr>
        </p:nvSpPr>
        <p:spPr>
          <a:xfrm>
            <a:off x="5156200" y="1200150"/>
            <a:ext cx="3530600" cy="3394472"/>
          </a:xfrm>
          <a:prstGeom prst="rect">
            <a:avLst/>
          </a:prstGeom>
          <a:noFill/>
          <a:ln>
            <a:noFill/>
          </a:ln>
        </p:spPr>
        <p:txBody>
          <a:bodyPr anchorCtr="0" anchor="t" bIns="45700" lIns="91425" rIns="91425" wrap="square" tIns="45700">
            <a:noAutofit/>
          </a:bodyPr>
          <a:lstStyle/>
          <a:p>
            <a:pPr indent="-269240" lvl="0" marL="342900" marR="0" rtl="0" algn="l">
              <a:lnSpc>
                <a:spcPct val="90000"/>
              </a:lnSpc>
              <a:spcBef>
                <a:spcPts val="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3 visualisations</a:t>
            </a:r>
          </a:p>
          <a:p>
            <a:pPr indent="-269240" lvl="0" marL="342900" marR="0" rtl="0" algn="l">
              <a:lnSpc>
                <a:spcPct val="90000"/>
              </a:lnSpc>
              <a:spcBef>
                <a:spcPts val="592"/>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Keys, labels and titles</a:t>
            </a:r>
          </a:p>
          <a:p>
            <a:pPr indent="-269240" lvl="0" marL="342900" marR="0" rtl="0" algn="l">
              <a:lnSpc>
                <a:spcPct val="90000"/>
              </a:lnSpc>
              <a:spcBef>
                <a:spcPts val="592"/>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Easy to read</a:t>
            </a:r>
          </a:p>
          <a:p>
            <a:pPr indent="-269240" lvl="0" marL="342900" marR="0" rtl="0" algn="l">
              <a:lnSpc>
                <a:spcPct val="90000"/>
              </a:lnSpc>
              <a:spcBef>
                <a:spcPts val="592"/>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Story contains key facts</a:t>
            </a:r>
          </a:p>
          <a:p>
            <a:pPr indent="-269240" lvl="0" marL="342900" marR="0" rtl="0" algn="l">
              <a:lnSpc>
                <a:spcPct val="90000"/>
              </a:lnSpc>
              <a:spcBef>
                <a:spcPts val="592"/>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More than one source</a:t>
            </a:r>
          </a:p>
          <a:p>
            <a:pPr indent="-269240" lvl="0" marL="342900" marR="0" rtl="0" algn="l">
              <a:lnSpc>
                <a:spcPct val="90000"/>
              </a:lnSpc>
              <a:spcBef>
                <a:spcPts val="592"/>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Lists sources</a:t>
            </a:r>
          </a:p>
          <a:p>
            <a:pPr indent="-342900" lvl="0" marL="342900" marR="0" rtl="0" algn="l">
              <a:lnSpc>
                <a:spcPct val="90000"/>
              </a:lnSpc>
              <a:spcBef>
                <a:spcPts val="592"/>
              </a:spcBef>
              <a:buClr>
                <a:schemeClr val="dk1"/>
              </a:buClr>
              <a:buSzPct val="164444"/>
              <a:buFont typeface="Arial"/>
              <a:buNone/>
            </a:pPr>
            <a:r>
              <a:t/>
            </a:r>
            <a:endParaRPr b="0" i="0" sz="1800" u="none" cap="none" strike="noStrike">
              <a:solidFill>
                <a:schemeClr val="dk1"/>
              </a:solidFill>
              <a:latin typeface="Calibri"/>
              <a:ea typeface="Calibri"/>
              <a:cs typeface="Calibri"/>
              <a:sym typeface="Calibri"/>
            </a:endParaRPr>
          </a:p>
        </p:txBody>
      </p:sp>
      <p:sp>
        <p:nvSpPr>
          <p:cNvPr id="246" name="Shape 246"/>
          <p:cNvSpPr txBox="1"/>
          <p:nvPr>
            <p:ph type="title"/>
          </p:nvPr>
        </p:nvSpPr>
        <p:spPr>
          <a:xfrm>
            <a:off x="5156200" y="205978"/>
            <a:ext cx="3530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Stress Testing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descr="SPR_B32_C3017092814252.pdf" id="251" name="Shape 251"/>
          <p:cNvPicPr preferRelativeResize="0"/>
          <p:nvPr/>
        </p:nvPicPr>
        <p:blipFill rotWithShape="1">
          <a:blip r:embed="rId3">
            <a:alphaModFix/>
          </a:blip>
          <a:srcRect b="3677" l="2180" r="6537" t="6815"/>
          <a:stretch/>
        </p:blipFill>
        <p:spPr>
          <a:xfrm>
            <a:off x="374700" y="188850"/>
            <a:ext cx="4517960" cy="4565137"/>
          </a:xfrm>
          <a:prstGeom prst="rect">
            <a:avLst/>
          </a:prstGeom>
          <a:noFill/>
          <a:ln>
            <a:noFill/>
          </a:ln>
        </p:spPr>
      </p:pic>
      <p:sp>
        <p:nvSpPr>
          <p:cNvPr id="252" name="Shape 252"/>
          <p:cNvSpPr txBox="1"/>
          <p:nvPr>
            <p:ph idx="1" type="body"/>
          </p:nvPr>
        </p:nvSpPr>
        <p:spPr>
          <a:xfrm>
            <a:off x="5156200" y="1200150"/>
            <a:ext cx="3530600" cy="3394472"/>
          </a:xfrm>
          <a:prstGeom prst="rect">
            <a:avLst/>
          </a:prstGeom>
          <a:noFill/>
          <a:ln>
            <a:noFill/>
          </a:ln>
        </p:spPr>
        <p:txBody>
          <a:bodyPr anchorCtr="0" anchor="t" bIns="45700" lIns="91425" rIns="91425" wrap="square" tIns="45700">
            <a:noAutofit/>
          </a:bodyPr>
          <a:lstStyle/>
          <a:p>
            <a:pPr indent="-284480" lvl="0" marL="342900" marR="0" rtl="0" algn="l">
              <a:lnSpc>
                <a:spcPct val="80000"/>
              </a:lnSpc>
              <a:spcBef>
                <a:spcPts val="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1 visualisation</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Keys, labels and titles</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Easy to read</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Story contains key facts</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Summary sentence `Young people are more comfortable with looking for love online …’</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Lists source</a:t>
            </a:r>
          </a:p>
          <a:p>
            <a:pPr indent="-342900" lvl="0" marL="342900" marR="0" rtl="0" algn="l">
              <a:lnSpc>
                <a:spcPct val="80000"/>
              </a:lnSpc>
              <a:spcBef>
                <a:spcPts val="544"/>
              </a:spcBef>
              <a:buClr>
                <a:schemeClr val="dk1"/>
              </a:buClr>
              <a:buSzPct val="151111"/>
              <a:buFont typeface="Arial"/>
              <a:buNone/>
            </a:pPr>
            <a:r>
              <a:t/>
            </a:r>
            <a:endParaRPr b="0" i="0" sz="1800" u="none" cap="none" strike="noStrike">
              <a:solidFill>
                <a:schemeClr val="dk1"/>
              </a:solidFill>
              <a:latin typeface="Calibri"/>
              <a:ea typeface="Calibri"/>
              <a:cs typeface="Calibri"/>
              <a:sym typeface="Calibri"/>
            </a:endParaRPr>
          </a:p>
        </p:txBody>
      </p:sp>
      <p:sp>
        <p:nvSpPr>
          <p:cNvPr id="253" name="Shape 253"/>
          <p:cNvSpPr txBox="1"/>
          <p:nvPr>
            <p:ph type="title"/>
          </p:nvPr>
        </p:nvSpPr>
        <p:spPr>
          <a:xfrm>
            <a:off x="5156200" y="205978"/>
            <a:ext cx="3530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Online Dating</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descr="SPR_B32_C3017092814253.pdf" id="258" name="Shape 258"/>
          <p:cNvPicPr preferRelativeResize="0"/>
          <p:nvPr/>
        </p:nvPicPr>
        <p:blipFill rotWithShape="1">
          <a:blip r:embed="rId3">
            <a:alphaModFix/>
          </a:blip>
          <a:srcRect b="13120" l="9677" r="8160" t="4202"/>
          <a:stretch/>
        </p:blipFill>
        <p:spPr>
          <a:xfrm>
            <a:off x="255700" y="120254"/>
            <a:ext cx="3357168" cy="4792594"/>
          </a:xfrm>
          <a:prstGeom prst="rect">
            <a:avLst/>
          </a:prstGeom>
          <a:noFill/>
          <a:ln>
            <a:noFill/>
          </a:ln>
        </p:spPr>
      </p:pic>
      <p:sp>
        <p:nvSpPr>
          <p:cNvPr id="259" name="Shape 259"/>
          <p:cNvSpPr txBox="1"/>
          <p:nvPr>
            <p:ph idx="1" type="body"/>
          </p:nvPr>
        </p:nvSpPr>
        <p:spPr>
          <a:xfrm>
            <a:off x="5156200" y="1200150"/>
            <a:ext cx="3530600" cy="3394472"/>
          </a:xfrm>
          <a:prstGeom prst="rect">
            <a:avLst/>
          </a:prstGeom>
          <a:noFill/>
          <a:ln>
            <a:noFill/>
          </a:ln>
        </p:spPr>
        <p:txBody>
          <a:bodyPr anchorCtr="0" anchor="t" bIns="45700" lIns="91425" rIns="91425" wrap="square" tIns="45700">
            <a:noAutofit/>
          </a:bodyPr>
          <a:lstStyle/>
          <a:p>
            <a:pPr indent="-254000" lvl="0" marL="342900" marR="0" rtl="0" algn="l">
              <a:spcBef>
                <a:spcPts val="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3 visualisations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Keys, labels and titles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Easy to read</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Story contains key facts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Lists source</a:t>
            </a:r>
          </a:p>
          <a:p>
            <a:pPr indent="-342900" lvl="0" marL="342900" marR="0" rtl="0" algn="l">
              <a:spcBef>
                <a:spcPts val="640"/>
              </a:spcBef>
              <a:buClr>
                <a:schemeClr val="dk1"/>
              </a:buClr>
              <a:buSzPct val="177777"/>
              <a:buFont typeface="Arial"/>
              <a:buNone/>
            </a:pPr>
            <a:r>
              <a:t/>
            </a:r>
            <a:endParaRPr b="0" i="0" sz="1800" u="none" cap="none" strike="noStrike">
              <a:solidFill>
                <a:schemeClr val="dk1"/>
              </a:solidFill>
              <a:latin typeface="Calibri"/>
              <a:ea typeface="Calibri"/>
              <a:cs typeface="Calibri"/>
              <a:sym typeface="Calibri"/>
            </a:endParaRPr>
          </a:p>
        </p:txBody>
      </p:sp>
      <p:sp>
        <p:nvSpPr>
          <p:cNvPr id="260" name="Shape 260"/>
          <p:cNvSpPr txBox="1"/>
          <p:nvPr>
            <p:ph type="title"/>
          </p:nvPr>
        </p:nvSpPr>
        <p:spPr>
          <a:xfrm>
            <a:off x="5156200" y="205978"/>
            <a:ext cx="3530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Where to buy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descr="SPR_B32_C3017092814260.pdf" id="265" name="Shape 265"/>
          <p:cNvPicPr preferRelativeResize="0"/>
          <p:nvPr/>
        </p:nvPicPr>
        <p:blipFill rotWithShape="1">
          <a:blip r:embed="rId3">
            <a:alphaModFix/>
          </a:blip>
          <a:srcRect b="13651" l="8913" r="6693" t="3148"/>
          <a:stretch/>
        </p:blipFill>
        <p:spPr>
          <a:xfrm>
            <a:off x="281900" y="110729"/>
            <a:ext cx="3425290" cy="4790937"/>
          </a:xfrm>
          <a:prstGeom prst="rect">
            <a:avLst/>
          </a:prstGeom>
          <a:noFill/>
          <a:ln>
            <a:noFill/>
          </a:ln>
        </p:spPr>
      </p:pic>
      <p:sp>
        <p:nvSpPr>
          <p:cNvPr id="266" name="Shape 266"/>
          <p:cNvSpPr txBox="1"/>
          <p:nvPr>
            <p:ph idx="1" type="body"/>
          </p:nvPr>
        </p:nvSpPr>
        <p:spPr>
          <a:xfrm>
            <a:off x="5156200" y="1200150"/>
            <a:ext cx="3530600" cy="3394472"/>
          </a:xfrm>
          <a:prstGeom prst="rect">
            <a:avLst/>
          </a:prstGeom>
          <a:noFill/>
          <a:ln>
            <a:noFill/>
          </a:ln>
        </p:spPr>
        <p:txBody>
          <a:bodyPr anchorCtr="0" anchor="t" bIns="45700" lIns="91425" rIns="91425" wrap="square" tIns="45700">
            <a:noAutofit/>
          </a:bodyPr>
          <a:lstStyle/>
          <a:p>
            <a:pPr indent="-254000" lvl="0" marL="342900" marR="0" rtl="0" algn="l">
              <a:spcBef>
                <a:spcPts val="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3 visualisations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Keys, labels and titles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Easy to read</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Story contains key facts</a:t>
            </a:r>
          </a:p>
          <a:p>
            <a:pPr indent="-254000" lvl="0" marL="342900" marR="0" rtl="0" algn="l">
              <a:spcBef>
                <a:spcPts val="640"/>
              </a:spcBef>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Lists sources</a:t>
            </a:r>
          </a:p>
        </p:txBody>
      </p:sp>
      <p:sp>
        <p:nvSpPr>
          <p:cNvPr id="267" name="Shape 267"/>
          <p:cNvSpPr txBox="1"/>
          <p:nvPr>
            <p:ph type="title"/>
          </p:nvPr>
        </p:nvSpPr>
        <p:spPr>
          <a:xfrm>
            <a:off x="5156200" y="205978"/>
            <a:ext cx="3530600" cy="857250"/>
          </a:xfrm>
          <a:prstGeom prst="rect">
            <a:avLst/>
          </a:prstGeom>
          <a:noFill/>
          <a:ln>
            <a:noFill/>
          </a:ln>
        </p:spPr>
        <p:txBody>
          <a:bodyPr anchorCtr="0" anchor="ctr" bIns="45700" lIns="91425" rIns="91425" wrap="square" tIns="45700">
            <a:noAutofit/>
          </a:bodyPr>
          <a:lstStyle/>
          <a:p>
            <a:pPr indent="-251396" lvl="0" marL="0" marR="0" rtl="0" algn="ctr">
              <a:spcBef>
                <a:spcPts val="0"/>
              </a:spcBef>
              <a:buClr>
                <a:schemeClr val="dk1"/>
              </a:buClr>
              <a:buSzPct val="98975"/>
              <a:buFont typeface="Calibri"/>
              <a:buNone/>
            </a:pPr>
            <a:r>
              <a:rPr b="0" i="0" lang="en-GB" sz="3959" u="none" cap="none" strike="noStrike">
                <a:solidFill>
                  <a:schemeClr val="dk1"/>
                </a:solidFill>
                <a:latin typeface="Calibri"/>
                <a:ea typeface="Calibri"/>
                <a:cs typeface="Calibri"/>
                <a:sym typeface="Calibri"/>
              </a:rPr>
              <a:t>Who to Fly with</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5156200" y="205978"/>
            <a:ext cx="3530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Higher Earning</a:t>
            </a:r>
          </a:p>
        </p:txBody>
      </p:sp>
      <p:sp>
        <p:nvSpPr>
          <p:cNvPr id="273" name="Shape 273"/>
          <p:cNvSpPr txBox="1"/>
          <p:nvPr>
            <p:ph idx="1" type="body"/>
          </p:nvPr>
        </p:nvSpPr>
        <p:spPr>
          <a:xfrm>
            <a:off x="5156200" y="1200150"/>
            <a:ext cx="3530600" cy="3394472"/>
          </a:xfrm>
          <a:prstGeom prst="rect">
            <a:avLst/>
          </a:prstGeom>
          <a:noFill/>
          <a:ln>
            <a:noFill/>
          </a:ln>
        </p:spPr>
        <p:txBody>
          <a:bodyPr anchorCtr="0" anchor="t" bIns="45700" lIns="91425" rIns="91425" wrap="square" tIns="45700">
            <a:noAutofit/>
          </a:bodyPr>
          <a:lstStyle/>
          <a:p>
            <a:pPr indent="-254000" lvl="0" marL="342900" marR="0" rtl="0" algn="l">
              <a:spcBef>
                <a:spcPts val="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2 visualisations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Keys, labels and titles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Easy to read</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Story contains key facts</a:t>
            </a:r>
          </a:p>
          <a:p>
            <a:pPr indent="-254000" lvl="0" marL="342900" marR="0" rtl="0" algn="l">
              <a:spcBef>
                <a:spcPts val="64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Lists sources</a:t>
            </a:r>
          </a:p>
          <a:p>
            <a:pPr indent="-342900" lvl="0" marL="342900" marR="0" rtl="0" algn="l">
              <a:spcBef>
                <a:spcPts val="640"/>
              </a:spcBef>
              <a:buClr>
                <a:schemeClr val="dk1"/>
              </a:buClr>
              <a:buSzPct val="177777"/>
              <a:buFont typeface="Arial"/>
              <a:buNone/>
            </a:pPr>
            <a:r>
              <a:t/>
            </a:r>
            <a:endParaRPr b="0" i="0" sz="1800" u="none" cap="none" strike="noStrike">
              <a:solidFill>
                <a:schemeClr val="dk1"/>
              </a:solidFill>
              <a:latin typeface="Calibri"/>
              <a:ea typeface="Calibri"/>
              <a:cs typeface="Calibri"/>
              <a:sym typeface="Calibri"/>
            </a:endParaRPr>
          </a:p>
        </p:txBody>
      </p:sp>
      <p:pic>
        <p:nvPicPr>
          <p:cNvPr descr="SPR_B32_C3017092814261.pdf" id="274" name="Shape 274"/>
          <p:cNvPicPr preferRelativeResize="0"/>
          <p:nvPr/>
        </p:nvPicPr>
        <p:blipFill rotWithShape="1">
          <a:blip r:embed="rId3">
            <a:alphaModFix/>
          </a:blip>
          <a:srcRect b="4197" l="5090" r="7260" t="4726"/>
          <a:stretch/>
        </p:blipFill>
        <p:spPr>
          <a:xfrm>
            <a:off x="326300" y="147749"/>
            <a:ext cx="4517860" cy="48377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descr="SPR_B32_C3017092814262.pdf" id="279" name="Shape 279"/>
          <p:cNvPicPr preferRelativeResize="0"/>
          <p:nvPr/>
        </p:nvPicPr>
        <p:blipFill rotWithShape="1">
          <a:blip r:embed="rId3">
            <a:alphaModFix/>
          </a:blip>
          <a:srcRect b="11022" l="8922" r="5943" t="7881"/>
          <a:stretch/>
        </p:blipFill>
        <p:spPr>
          <a:xfrm>
            <a:off x="244400" y="148829"/>
            <a:ext cx="4679753" cy="4743514"/>
          </a:xfrm>
          <a:prstGeom prst="rect">
            <a:avLst/>
          </a:prstGeom>
          <a:noFill/>
          <a:ln>
            <a:noFill/>
          </a:ln>
        </p:spPr>
      </p:pic>
      <p:sp>
        <p:nvSpPr>
          <p:cNvPr id="280" name="Shape 280"/>
          <p:cNvSpPr txBox="1"/>
          <p:nvPr>
            <p:ph idx="1" type="body"/>
          </p:nvPr>
        </p:nvSpPr>
        <p:spPr>
          <a:xfrm>
            <a:off x="5156200" y="1200150"/>
            <a:ext cx="3530600" cy="3394472"/>
          </a:xfrm>
          <a:prstGeom prst="rect">
            <a:avLst/>
          </a:prstGeom>
          <a:noFill/>
          <a:ln>
            <a:noFill/>
          </a:ln>
        </p:spPr>
        <p:txBody>
          <a:bodyPr anchorCtr="0" anchor="t" bIns="45700" lIns="91425" rIns="91425" wrap="square" tIns="45700">
            <a:noAutofit/>
          </a:bodyPr>
          <a:lstStyle/>
          <a:p>
            <a:pPr indent="-284480" lvl="0" marL="342900" marR="0" rtl="0" algn="l">
              <a:lnSpc>
                <a:spcPct val="80000"/>
              </a:lnSpc>
              <a:spcBef>
                <a:spcPts val="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2 visualisations</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Keys, labels and titles</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Easy to read</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Story contains key facts</a:t>
            </a:r>
          </a:p>
          <a:p>
            <a:pPr indent="-284480" lvl="0" marL="342900" marR="0" rtl="0" algn="l">
              <a:lnSpc>
                <a:spcPct val="80000"/>
              </a:lnSpc>
              <a:spcBef>
                <a:spcPts val="544"/>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Lists sources</a:t>
            </a:r>
          </a:p>
          <a:p>
            <a:pPr indent="-284480" lvl="0" marL="342900" marR="0" rtl="0" algn="l">
              <a:lnSpc>
                <a:spcPct val="80000"/>
              </a:lnSpc>
              <a:spcBef>
                <a:spcPts val="544"/>
              </a:spcBef>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Summary sentence `The amount of time that all age groups spend staring at screens is rising’</a:t>
            </a:r>
          </a:p>
        </p:txBody>
      </p:sp>
      <p:sp>
        <p:nvSpPr>
          <p:cNvPr id="281" name="Shape 281"/>
          <p:cNvSpPr txBox="1"/>
          <p:nvPr>
            <p:ph type="title"/>
          </p:nvPr>
        </p:nvSpPr>
        <p:spPr>
          <a:xfrm>
            <a:off x="5156200" y="205978"/>
            <a:ext cx="3530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Leisure Time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Common</a:t>
            </a:r>
            <a:r>
              <a:rPr lang="en-GB"/>
              <a:t> Features</a:t>
            </a:r>
          </a:p>
        </p:txBody>
      </p:sp>
      <p:sp>
        <p:nvSpPr>
          <p:cNvPr id="287" name="Shape 287"/>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292100" lvl="0" marL="342900" marR="0" rtl="0" algn="l">
              <a:spcBef>
                <a:spcPts val="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One main visualisation at forefront of article</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Supporting images focusing on a specific detail described in story</a:t>
            </a:r>
          </a:p>
          <a:p>
            <a:pPr indent="-292100" lvl="0" marL="342900" marR="0" rtl="0" algn="l">
              <a:spcBef>
                <a:spcPts val="640"/>
              </a:spcBef>
              <a:spcAft>
                <a:spcPts val="0"/>
              </a:spcAft>
              <a:buClr>
                <a:schemeClr val="dk1"/>
              </a:buClr>
              <a:buSzPct val="100000"/>
              <a:buFont typeface="Arial"/>
              <a:buChar char="•"/>
            </a:pPr>
            <a:r>
              <a:rPr lang="en-GB" sz="2400"/>
              <a:t>M</a:t>
            </a:r>
            <a:r>
              <a:rPr b="0" i="0" lang="en-GB" sz="2400" u="none" cap="none" strike="noStrike">
                <a:solidFill>
                  <a:schemeClr val="dk1"/>
                </a:solidFill>
                <a:latin typeface="Calibri"/>
                <a:ea typeface="Calibri"/>
                <a:cs typeface="Calibri"/>
                <a:sym typeface="Calibri"/>
              </a:rPr>
              <a:t>ore than one source</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Written in a journalistic tone</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Story references numbers and statistics from visualisations</a:t>
            </a:r>
          </a:p>
          <a:p>
            <a:pPr indent="-342900" lvl="0" marL="342900" marR="0" rtl="0" algn="l">
              <a:spcBef>
                <a:spcPts val="640"/>
              </a:spcBef>
              <a:buClr>
                <a:schemeClr val="dk1"/>
              </a:buClr>
              <a:buSzPct val="133333"/>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As a journalist think about..</a:t>
            </a:r>
          </a:p>
        </p:txBody>
      </p:sp>
      <p:sp>
        <p:nvSpPr>
          <p:cNvPr id="293" name="Shape 293"/>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289560" lvl="0" marL="342900" marR="0" rtl="0" algn="l">
              <a:lnSpc>
                <a:spcPct val="80000"/>
              </a:lnSpc>
              <a:spcBef>
                <a:spcPts val="0"/>
              </a:spcBef>
              <a:spcAft>
                <a:spcPts val="0"/>
              </a:spcAft>
              <a:buClr>
                <a:schemeClr val="dk1"/>
              </a:buClr>
              <a:buSzPct val="100000"/>
              <a:buFont typeface="Arial"/>
              <a:buChar char="•"/>
            </a:pPr>
            <a:r>
              <a:rPr b="0" i="0" lang="en-GB" sz="1400" u="none" cap="none" strike="noStrike">
                <a:solidFill>
                  <a:schemeClr val="dk1"/>
                </a:solidFill>
                <a:latin typeface="Calibri"/>
                <a:ea typeface="Calibri"/>
                <a:cs typeface="Calibri"/>
                <a:sym typeface="Calibri"/>
              </a:rPr>
              <a:t>Audience</a:t>
            </a:r>
            <a:r>
              <a:rPr lang="en-GB" sz="1400"/>
              <a:t> - </a:t>
            </a:r>
            <a:r>
              <a:rPr b="0" i="0" lang="en-GB" sz="1400" u="none" cap="none" strike="noStrike">
                <a:solidFill>
                  <a:schemeClr val="dk1"/>
                </a:solidFill>
                <a:latin typeface="Calibri"/>
                <a:ea typeface="Calibri"/>
                <a:cs typeface="Calibri"/>
                <a:sym typeface="Calibri"/>
              </a:rPr>
              <a:t>who is this topic of intere</a:t>
            </a:r>
            <a:r>
              <a:rPr lang="en-GB" sz="1400"/>
              <a:t>st to?</a:t>
            </a:r>
          </a:p>
          <a:p>
            <a:pPr indent="-289560" lvl="0" marL="342900" marR="0" rtl="0" algn="l">
              <a:lnSpc>
                <a:spcPct val="80000"/>
              </a:lnSpc>
              <a:spcBef>
                <a:spcPts val="448"/>
              </a:spcBef>
              <a:spcAft>
                <a:spcPts val="0"/>
              </a:spcAft>
              <a:buClr>
                <a:schemeClr val="dk1"/>
              </a:buClr>
              <a:buSzPct val="100000"/>
              <a:buFont typeface="Arial"/>
              <a:buChar char="•"/>
            </a:pPr>
            <a:r>
              <a:rPr b="0" i="0" lang="en-GB" sz="1400" u="none" cap="none" strike="noStrike">
                <a:solidFill>
                  <a:schemeClr val="dk1"/>
                </a:solidFill>
                <a:latin typeface="Calibri"/>
                <a:ea typeface="Calibri"/>
                <a:cs typeface="Calibri"/>
                <a:sym typeface="Calibri"/>
              </a:rPr>
              <a:t>Sources</a:t>
            </a:r>
          </a:p>
          <a:p>
            <a:pPr indent="-289560" lvl="0" marL="342900" marR="0" rtl="0" algn="l">
              <a:lnSpc>
                <a:spcPct val="80000"/>
              </a:lnSpc>
              <a:spcBef>
                <a:spcPts val="448"/>
              </a:spcBef>
              <a:spcAft>
                <a:spcPts val="0"/>
              </a:spcAft>
              <a:buClr>
                <a:schemeClr val="dk1"/>
              </a:buClr>
              <a:buSzPct val="100000"/>
              <a:buFont typeface="Arial"/>
              <a:buChar char="•"/>
            </a:pPr>
            <a:r>
              <a:rPr b="0" i="0" lang="en-GB" sz="1400" u="none" cap="none" strike="noStrike">
                <a:solidFill>
                  <a:schemeClr val="dk1"/>
                </a:solidFill>
                <a:latin typeface="Calibri"/>
                <a:ea typeface="Calibri"/>
                <a:cs typeface="Calibri"/>
                <a:sym typeface="Calibri"/>
              </a:rPr>
              <a:t>Is your story newsworthy? Think about its </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Proximity to your audience</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Prominence (is the subject well known)</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Timeliness</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Oddity (is it unusual shocking or bizarre)</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Consequence</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Conflict</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Human Interest</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Extremes/superlatives</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Scandal</a:t>
            </a:r>
          </a:p>
          <a:p>
            <a:pPr indent="-237490" lvl="1" marL="742950" marR="0" rtl="0" algn="l">
              <a:lnSpc>
                <a:spcPct val="80000"/>
              </a:lnSpc>
              <a:spcBef>
                <a:spcPts val="392"/>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Impact</a:t>
            </a:r>
          </a:p>
          <a:p>
            <a:pPr indent="-289560" lvl="0" marL="342900" marR="0" rtl="0" algn="l">
              <a:lnSpc>
                <a:spcPct val="80000"/>
              </a:lnSpc>
              <a:spcBef>
                <a:spcPts val="448"/>
              </a:spcBef>
              <a:spcAft>
                <a:spcPts val="0"/>
              </a:spcAft>
              <a:buClr>
                <a:schemeClr val="dk1"/>
              </a:buClr>
              <a:buSzPct val="100000"/>
              <a:buFont typeface="Arial"/>
              <a:buChar char="•"/>
            </a:pPr>
            <a:r>
              <a:rPr b="0" i="0" lang="en-GB" sz="1400" u="none" cap="none" strike="noStrike">
                <a:solidFill>
                  <a:schemeClr val="dk1"/>
                </a:solidFill>
                <a:latin typeface="Calibri"/>
                <a:ea typeface="Calibri"/>
                <a:cs typeface="Calibri"/>
                <a:sym typeface="Calibri"/>
              </a:rPr>
              <a:t>What visualisations back up your story?</a:t>
            </a:r>
          </a:p>
          <a:p>
            <a:pPr indent="-342900" lvl="0" marL="342900" marR="0" rtl="0" algn="l">
              <a:lnSpc>
                <a:spcPct val="80000"/>
              </a:lnSpc>
              <a:spcBef>
                <a:spcPts val="448"/>
              </a:spcBef>
              <a:buClr>
                <a:schemeClr val="dk1"/>
              </a:buClr>
              <a:buSzPct val="1600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Things to consider</a:t>
            </a:r>
          </a:p>
        </p:txBody>
      </p:sp>
      <p:sp>
        <p:nvSpPr>
          <p:cNvPr id="299" name="Shape 299"/>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342900" lvl="0" marL="457200" marR="0" rtl="0" algn="l">
              <a:lnSpc>
                <a:spcPct val="80000"/>
              </a:lnSpc>
              <a:spcBef>
                <a:spcPts val="448"/>
              </a:spcBef>
              <a:buSzPct val="100000"/>
            </a:pPr>
            <a:r>
              <a:rPr lang="en-GB" sz="1800"/>
              <a:t>Clarity of narrative</a:t>
            </a:r>
          </a:p>
          <a:p>
            <a:pPr indent="-342900" lvl="0" marL="457200" marR="0" rtl="0" algn="l">
              <a:lnSpc>
                <a:spcPct val="80000"/>
              </a:lnSpc>
              <a:spcBef>
                <a:spcPts val="448"/>
              </a:spcBef>
              <a:buSzPct val="100000"/>
            </a:pPr>
            <a:r>
              <a:rPr lang="en-GB" sz="1800"/>
              <a:t>Appropriate choice of visualisations</a:t>
            </a:r>
          </a:p>
          <a:p>
            <a:pPr indent="-342900" lvl="0" marL="457200" marR="0" rtl="0" algn="l">
              <a:lnSpc>
                <a:spcPct val="80000"/>
              </a:lnSpc>
              <a:spcBef>
                <a:spcPts val="448"/>
              </a:spcBef>
              <a:buSzPct val="100000"/>
            </a:pPr>
            <a:r>
              <a:rPr lang="en-GB" sz="1800"/>
              <a:t>Limit chart junk</a:t>
            </a:r>
          </a:p>
          <a:p>
            <a:pPr indent="-342900" lvl="0" marL="457200" marR="0" rtl="0" algn="l">
              <a:lnSpc>
                <a:spcPct val="80000"/>
              </a:lnSpc>
              <a:spcBef>
                <a:spcPts val="448"/>
              </a:spcBef>
              <a:buSzPct val="100000"/>
            </a:pPr>
            <a:r>
              <a:rPr lang="en-GB" sz="1800"/>
              <a:t>Emphasise key data</a:t>
            </a:r>
          </a:p>
          <a:p>
            <a:pPr indent="-342900" lvl="0" marL="457200" marR="0" rtl="0" algn="l">
              <a:lnSpc>
                <a:spcPct val="80000"/>
              </a:lnSpc>
              <a:spcBef>
                <a:spcPts val="448"/>
              </a:spcBef>
              <a:buSzPct val="100000"/>
            </a:pPr>
            <a:r>
              <a:rPr lang="en-GB" sz="1800"/>
              <a:t>Appropriate uses of colour</a:t>
            </a:r>
          </a:p>
          <a:p>
            <a:pPr indent="-342900" lvl="0" marL="457200" marR="0" rtl="0" algn="l">
              <a:lnSpc>
                <a:spcPct val="80000"/>
              </a:lnSpc>
              <a:spcBef>
                <a:spcPts val="448"/>
              </a:spcBef>
              <a:buSzPct val="100000"/>
            </a:pPr>
            <a:r>
              <a:rPr lang="en-GB" sz="1800"/>
              <a:t>Visualisations titled and captioned</a:t>
            </a:r>
          </a:p>
          <a:p>
            <a:pPr indent="-342900" lvl="0" marL="457200" marR="0" rtl="0" algn="l">
              <a:lnSpc>
                <a:spcPct val="80000"/>
              </a:lnSpc>
              <a:spcBef>
                <a:spcPts val="448"/>
              </a:spcBef>
              <a:buSzPct val="100000"/>
            </a:pPr>
            <a:r>
              <a:rPr lang="en-GB" sz="1800"/>
              <a:t>Supporting narrative text</a:t>
            </a:r>
          </a:p>
          <a:p>
            <a:pPr indent="-342900" lvl="0" marL="457200" marR="0" rtl="0" algn="l">
              <a:lnSpc>
                <a:spcPct val="80000"/>
              </a:lnSpc>
              <a:spcBef>
                <a:spcPts val="448"/>
              </a:spcBef>
              <a:buSzPct val="100000"/>
            </a:pPr>
            <a:r>
              <a:rPr lang="en-GB" sz="1800"/>
              <a:t>Grammar, spelling &amp; presentation</a:t>
            </a:r>
          </a:p>
          <a:p>
            <a:pPr indent="-342900" lvl="0" marL="457200" marR="0" rtl="0" algn="l">
              <a:lnSpc>
                <a:spcPct val="80000"/>
              </a:lnSpc>
              <a:spcBef>
                <a:spcPts val="448"/>
              </a:spcBef>
              <a:buSzPct val="100000"/>
            </a:pPr>
            <a:r>
              <a:rPr lang="en-GB" sz="1800"/>
              <a:t>Clear structure and flow to content</a:t>
            </a:r>
          </a:p>
          <a:p>
            <a:pPr indent="-342900" lvl="0" marL="457200" marR="0" rtl="0" algn="l">
              <a:lnSpc>
                <a:spcPct val="80000"/>
              </a:lnSpc>
              <a:spcBef>
                <a:spcPts val="448"/>
              </a:spcBef>
              <a:buSzPct val="100000"/>
            </a:pPr>
            <a:r>
              <a:rPr lang="en-GB" sz="1800"/>
              <a:t>Appropriate use of interactivity</a:t>
            </a:r>
          </a:p>
          <a:p>
            <a:pPr indent="-270510" lvl="0" marL="342900" marR="0" rtl="0" algn="l">
              <a:lnSpc>
                <a:spcPct val="80000"/>
              </a:lnSpc>
              <a:spcBef>
                <a:spcPts val="448"/>
              </a:spcBef>
              <a:buClr>
                <a:schemeClr val="dk1"/>
              </a:buClr>
              <a:buSzPct val="78571"/>
              <a:buFont typeface="Arial"/>
              <a:buNone/>
            </a:pPr>
            <a:r>
              <a:t/>
            </a:r>
            <a:endParaRPr sz="1400"/>
          </a:p>
          <a:p>
            <a:pPr indent="-342900" lvl="0" marL="342900" marR="0" rtl="0" algn="l">
              <a:lnSpc>
                <a:spcPct val="80000"/>
              </a:lnSpc>
              <a:spcBef>
                <a:spcPts val="448"/>
              </a:spcBef>
              <a:buClr>
                <a:schemeClr val="dk1"/>
              </a:buClr>
              <a:buSzPct val="160000"/>
              <a:buFont typeface="Arial"/>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Any questions?</a:t>
            </a:r>
          </a:p>
        </p:txBody>
      </p:sp>
      <p:sp>
        <p:nvSpPr>
          <p:cNvPr id="305" name="Shape 305"/>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lvl="0" rtl="0">
              <a:spcBef>
                <a:spcPts val="0"/>
              </a:spcBef>
              <a:buClr>
                <a:srgbClr val="666666"/>
              </a:buClr>
              <a:buSzPct val="100000"/>
            </a:pPr>
            <a:r>
              <a:rPr lang="en-GB" sz="2400">
                <a:solidFill>
                  <a:srgbClr val="666666"/>
                </a:solidFill>
              </a:rPr>
              <a:t>1</a:t>
            </a:r>
            <a:r>
              <a:rPr baseline="30000" lang="en-GB" sz="2400">
                <a:solidFill>
                  <a:srgbClr val="666666"/>
                </a:solidFill>
              </a:rPr>
              <a:t>st</a:t>
            </a:r>
            <a:r>
              <a:rPr lang="en-GB" sz="2400">
                <a:solidFill>
                  <a:srgbClr val="666666"/>
                </a:solidFill>
              </a:rPr>
              <a:t> Deadline, Week 7: Outline, Data Diary, and Data Sources </a:t>
            </a:r>
          </a:p>
          <a:p>
            <a:pPr indent="-69850" lvl="0" marL="0" rtl="0">
              <a:spcBef>
                <a:spcPts val="0"/>
              </a:spcBef>
              <a:buClr>
                <a:schemeClr val="dk1"/>
              </a:buClr>
              <a:buSzPct val="45833"/>
              <a:buFont typeface="Arial"/>
              <a:buNone/>
            </a:pPr>
            <a:r>
              <a:t/>
            </a:r>
            <a:endParaRPr sz="2400">
              <a:solidFill>
                <a:srgbClr val="666666"/>
              </a:solidFill>
            </a:endParaRPr>
          </a:p>
          <a:p>
            <a:pPr lvl="0" rtl="0">
              <a:spcBef>
                <a:spcPts val="0"/>
              </a:spcBef>
              <a:buClr>
                <a:srgbClr val="666666"/>
              </a:buClr>
              <a:buSzPct val="100000"/>
            </a:pPr>
            <a:r>
              <a:rPr lang="en-GB" sz="2400">
                <a:solidFill>
                  <a:srgbClr val="666666"/>
                </a:solidFill>
              </a:rPr>
              <a:t>2</a:t>
            </a:r>
            <a:r>
              <a:rPr baseline="30000" lang="en-GB" sz="2400">
                <a:solidFill>
                  <a:srgbClr val="666666"/>
                </a:solidFill>
              </a:rPr>
              <a:t>nd</a:t>
            </a:r>
            <a:r>
              <a:rPr lang="en-GB" sz="2400">
                <a:solidFill>
                  <a:srgbClr val="666666"/>
                </a:solidFill>
              </a:rPr>
              <a:t> Deadline, Week 15: Data Story and Report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It's about the </a:t>
            </a:r>
            <a:r>
              <a:rPr b="1" i="0" lang="en-GB" sz="4400" u="none" cap="none" strike="noStrike">
                <a:solidFill>
                  <a:schemeClr val="dk1"/>
                </a:solidFill>
                <a:latin typeface="Calibri"/>
                <a:ea typeface="Calibri"/>
                <a:cs typeface="Calibri"/>
                <a:sym typeface="Calibri"/>
              </a:rPr>
              <a:t>story</a:t>
            </a:r>
          </a:p>
        </p:txBody>
      </p:sp>
      <p:sp>
        <p:nvSpPr>
          <p:cNvPr id="142" name="Shape 142"/>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292100" lvl="0" marL="342900" marR="0" rtl="0" algn="l">
              <a:spcBef>
                <a:spcPts val="0"/>
              </a:spcBef>
              <a:spcAft>
                <a:spcPts val="0"/>
              </a:spcAft>
              <a:buClr>
                <a:schemeClr val="dk1"/>
              </a:buClr>
              <a:buSzPct val="100000"/>
              <a:buFont typeface="Arial"/>
              <a:buChar char="•"/>
            </a:pPr>
            <a:r>
              <a:rPr lang="en-GB" sz="2400"/>
              <a:t>There’s more to data visualisation than graphs - you need to </a:t>
            </a:r>
            <a:r>
              <a:rPr b="1" lang="en-GB" sz="2400"/>
              <a:t>tell a story</a:t>
            </a:r>
            <a:r>
              <a:rPr b="0" i="0" lang="en-GB" sz="2400" u="none" cap="none" strike="noStrike">
                <a:solidFill>
                  <a:schemeClr val="dk1"/>
                </a:solidFill>
                <a:latin typeface="Calibri"/>
                <a:ea typeface="Calibri"/>
                <a:cs typeface="Calibri"/>
                <a:sym typeface="Calibri"/>
              </a:rPr>
              <a:t> </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Try to </a:t>
            </a:r>
            <a:r>
              <a:rPr b="1" i="0" lang="en-GB" sz="2400" u="none" cap="none" strike="noStrike">
                <a:solidFill>
                  <a:schemeClr val="dk1"/>
                </a:solidFill>
                <a:latin typeface="Calibri"/>
                <a:ea typeface="Calibri"/>
                <a:cs typeface="Calibri"/>
                <a:sym typeface="Calibri"/>
              </a:rPr>
              <a:t>understand what happened </a:t>
            </a:r>
            <a:r>
              <a:rPr b="0" i="0" lang="en-GB" sz="2400" u="none" cap="none" strike="noStrike">
                <a:solidFill>
                  <a:schemeClr val="dk1"/>
                </a:solidFill>
                <a:latin typeface="Calibri"/>
                <a:ea typeface="Calibri"/>
                <a:cs typeface="Calibri"/>
                <a:sym typeface="Calibri"/>
              </a:rPr>
              <a:t>and what </a:t>
            </a:r>
            <a:r>
              <a:rPr b="1" i="0" lang="en-GB" sz="2400" u="none" cap="none" strike="noStrike">
                <a:solidFill>
                  <a:schemeClr val="dk1"/>
                </a:solidFill>
                <a:latin typeface="Calibri"/>
                <a:ea typeface="Calibri"/>
                <a:cs typeface="Calibri"/>
                <a:sym typeface="Calibri"/>
              </a:rPr>
              <a:t>evidence needs to be collected</a:t>
            </a:r>
            <a:r>
              <a:rPr b="0" i="0" lang="en-GB" sz="2400" u="none" cap="none" strike="noStrike">
                <a:solidFill>
                  <a:schemeClr val="dk1"/>
                </a:solidFill>
                <a:latin typeface="Calibri"/>
                <a:ea typeface="Calibri"/>
                <a:cs typeface="Calibri"/>
                <a:sym typeface="Calibri"/>
              </a:rPr>
              <a:t>. </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The text describes your findings.</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The visualisation supports the </a:t>
            </a:r>
            <a:r>
              <a:rPr b="1" i="0" lang="en-GB" sz="2400" u="none" cap="none" strike="noStrike">
                <a:solidFill>
                  <a:schemeClr val="dk1"/>
                </a:solidFill>
                <a:latin typeface="Calibri"/>
                <a:ea typeface="Calibri"/>
                <a:cs typeface="Calibri"/>
                <a:sym typeface="Calibri"/>
              </a:rPr>
              <a:t>story</a:t>
            </a:r>
            <a:r>
              <a:rPr b="0" i="0" lang="en-GB" sz="2400" u="none" cap="none" strike="noStrike">
                <a:solidFill>
                  <a:schemeClr val="dk1"/>
                </a:solidFill>
                <a:latin typeface="Calibri"/>
                <a:ea typeface="Calibri"/>
                <a:cs typeface="Calibri"/>
                <a:sym typeface="Calibri"/>
              </a:rPr>
              <a:t>. </a:t>
            </a:r>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The focus is the </a:t>
            </a:r>
            <a:r>
              <a:rPr b="1" i="0" lang="en-GB" sz="2400" u="none" cap="none" strike="noStrike">
                <a:solidFill>
                  <a:schemeClr val="dk1"/>
                </a:solidFill>
                <a:latin typeface="Calibri"/>
                <a:ea typeface="Calibri"/>
                <a:cs typeface="Calibri"/>
                <a:sym typeface="Calibri"/>
              </a:rPr>
              <a:t>story</a:t>
            </a:r>
            <a:r>
              <a:rPr b="0" i="0" lang="en-GB" sz="2400" u="none" cap="none" strike="noStrike">
                <a:solidFill>
                  <a:schemeClr val="dk1"/>
                </a:solidFill>
                <a:latin typeface="Calibri"/>
                <a:ea typeface="Calibri"/>
                <a:cs typeface="Calibri"/>
                <a:sym typeface="Calibri"/>
              </a:rPr>
              <a:t>.</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Data Story Visual</a:t>
            </a:r>
          </a:p>
        </p:txBody>
      </p:sp>
      <p:pic>
        <p:nvPicPr>
          <p:cNvPr descr="data_story_visual.jpg" id="148" name="Shape 148"/>
          <p:cNvPicPr preferRelativeResize="0"/>
          <p:nvPr/>
        </p:nvPicPr>
        <p:blipFill rotWithShape="1">
          <a:blip r:embed="rId3">
            <a:alphaModFix/>
          </a:blip>
          <a:srcRect b="0" l="0" r="0" t="0"/>
          <a:stretch/>
        </p:blipFill>
        <p:spPr>
          <a:xfrm>
            <a:off x="1261250" y="1219752"/>
            <a:ext cx="6621499" cy="327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Deadlines and Marks</a:t>
            </a:r>
          </a:p>
        </p:txBody>
      </p:sp>
      <p:sp>
        <p:nvSpPr>
          <p:cNvPr id="154" name="Shape 154"/>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292100" lvl="0" marL="342900" marR="0" rtl="0" algn="l">
              <a:spcBef>
                <a:spcPts val="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1</a:t>
            </a:r>
            <a:r>
              <a:rPr b="0" baseline="30000" i="0" lang="en-GB" sz="2400" u="none" cap="none" strike="noStrike">
                <a:solidFill>
                  <a:schemeClr val="dk1"/>
                </a:solidFill>
                <a:latin typeface="Calibri"/>
                <a:ea typeface="Calibri"/>
                <a:cs typeface="Calibri"/>
                <a:sym typeface="Calibri"/>
              </a:rPr>
              <a:t>st</a:t>
            </a:r>
            <a:r>
              <a:rPr b="0" i="0" lang="en-GB" sz="2400" u="none" cap="none" strike="noStrike">
                <a:solidFill>
                  <a:schemeClr val="dk1"/>
                </a:solidFill>
                <a:latin typeface="Calibri"/>
                <a:ea typeface="Calibri"/>
                <a:cs typeface="Calibri"/>
                <a:sym typeface="Calibri"/>
              </a:rPr>
              <a:t> Deadline, W</a:t>
            </a:r>
            <a:r>
              <a:rPr lang="en-GB" sz="2400"/>
              <a:t>eek 7</a:t>
            </a:r>
            <a:r>
              <a:rPr b="0" i="0" lang="en-GB" sz="2400" u="none" cap="none" strike="noStrike">
                <a:solidFill>
                  <a:schemeClr val="dk1"/>
                </a:solidFill>
                <a:latin typeface="Calibri"/>
                <a:ea typeface="Calibri"/>
                <a:cs typeface="Calibri"/>
                <a:sym typeface="Calibri"/>
              </a:rPr>
              <a:t>: Outline, </a:t>
            </a:r>
            <a:r>
              <a:rPr lang="en-GB" sz="2400"/>
              <a:t>Data Diary, and Data Sources</a:t>
            </a:r>
            <a:r>
              <a:rPr b="0" i="0" lang="en-GB" sz="2400" u="none" cap="none" strike="noStrike">
                <a:solidFill>
                  <a:schemeClr val="dk1"/>
                </a:solidFill>
                <a:latin typeface="Calibri"/>
                <a:ea typeface="Calibri"/>
                <a:cs typeface="Calibri"/>
                <a:sym typeface="Calibri"/>
              </a:rPr>
              <a:t> </a:t>
            </a:r>
          </a:p>
          <a:p>
            <a:pPr indent="0" lvl="0" marL="0" marR="0" rtl="0" algn="l">
              <a:spcBef>
                <a:spcPts val="0"/>
              </a:spcBef>
              <a:spcAft>
                <a:spcPts val="0"/>
              </a:spcAft>
              <a:buNone/>
            </a:pPr>
            <a:r>
              <a:t/>
            </a:r>
            <a:endParaRPr sz="2400"/>
          </a:p>
          <a:p>
            <a:pPr indent="-292100" lvl="0" marL="342900" marR="0" rtl="0" algn="l">
              <a:spcBef>
                <a:spcPts val="64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2</a:t>
            </a:r>
            <a:r>
              <a:rPr b="0" baseline="30000" i="0" lang="en-GB" sz="2400" u="none" cap="none" strike="noStrike">
                <a:solidFill>
                  <a:schemeClr val="dk1"/>
                </a:solidFill>
                <a:latin typeface="Calibri"/>
                <a:ea typeface="Calibri"/>
                <a:cs typeface="Calibri"/>
                <a:sym typeface="Calibri"/>
              </a:rPr>
              <a:t>nd</a:t>
            </a:r>
            <a:r>
              <a:rPr b="0" i="0" lang="en-GB" sz="2400" u="none" cap="none" strike="noStrike">
                <a:solidFill>
                  <a:schemeClr val="dk1"/>
                </a:solidFill>
                <a:latin typeface="Calibri"/>
                <a:ea typeface="Calibri"/>
                <a:cs typeface="Calibri"/>
                <a:sym typeface="Calibri"/>
              </a:rPr>
              <a:t> Deadline, Week 15: Data Story</a:t>
            </a:r>
            <a:r>
              <a:rPr lang="en-GB" sz="2400"/>
              <a:t> and Report</a:t>
            </a:r>
          </a:p>
          <a:p>
            <a:pPr indent="-342900" lvl="0" marL="342900" marR="0" rtl="0" algn="l">
              <a:spcBef>
                <a:spcPts val="640"/>
              </a:spcBef>
              <a:spcAft>
                <a:spcPts val="0"/>
              </a:spcAft>
              <a:buClr>
                <a:schemeClr val="dk1"/>
              </a:buClr>
              <a:buSzPct val="133333"/>
              <a:buFont typeface="Arial"/>
              <a:buNone/>
            </a:pPr>
            <a:r>
              <a:t/>
            </a:r>
            <a:endParaRPr sz="2400"/>
          </a:p>
          <a:p>
            <a:pPr indent="-342900" lvl="0" marL="342900" marR="0" rtl="0" algn="l">
              <a:spcBef>
                <a:spcPts val="640"/>
              </a:spcBef>
              <a:spcAft>
                <a:spcPts val="0"/>
              </a:spcAft>
              <a:buClr>
                <a:schemeClr val="dk1"/>
              </a:buClr>
              <a:buSzPct val="133333"/>
              <a:buFont typeface="Arial"/>
              <a:buNone/>
            </a:pPr>
            <a:r>
              <a:t/>
            </a:r>
            <a:endParaRPr sz="2400"/>
          </a:p>
          <a:p>
            <a:pPr indent="-292100" lvl="0" marL="342900" marR="0" rtl="0" algn="l">
              <a:spcBef>
                <a:spcPts val="640"/>
              </a:spcBef>
              <a:spcAft>
                <a:spcPts val="0"/>
              </a:spcAft>
              <a:buClr>
                <a:schemeClr val="dk1"/>
              </a:buClr>
              <a:buSzPct val="100000"/>
              <a:buFont typeface="Arial"/>
              <a:buChar char="•"/>
            </a:pPr>
            <a:r>
              <a:rPr lang="en-GB" sz="2400"/>
              <a:t>Coursework</a:t>
            </a:r>
            <a:r>
              <a:rPr b="0" i="0" lang="en-GB" sz="2400" u="none" cap="none" strike="noStrike">
                <a:solidFill>
                  <a:schemeClr val="dk1"/>
                </a:solidFill>
                <a:latin typeface="Calibri"/>
                <a:ea typeface="Calibri"/>
                <a:cs typeface="Calibri"/>
                <a:sym typeface="Calibri"/>
              </a:rPr>
              <a:t> 100% of the marks available for this module</a:t>
            </a:r>
          </a:p>
          <a:p>
            <a:pPr indent="-203200" lvl="0" marL="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Submission</a:t>
            </a:r>
          </a:p>
        </p:txBody>
      </p:sp>
      <p:sp>
        <p:nvSpPr>
          <p:cNvPr id="160" name="Shape 160"/>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None/>
            </a:pPr>
            <a:r>
              <a:rPr lang="en-GB" sz="1200"/>
              <a:t>Week 7: </a:t>
            </a:r>
          </a:p>
          <a:p>
            <a:pPr indent="-304800" lvl="0" marL="457200" marR="0" rtl="0" algn="l">
              <a:lnSpc>
                <a:spcPct val="90000"/>
              </a:lnSpc>
              <a:spcBef>
                <a:spcPts val="0"/>
              </a:spcBef>
              <a:spcAft>
                <a:spcPts val="0"/>
              </a:spcAft>
              <a:buSzPct val="100000"/>
              <a:buAutoNum type="arabicPeriod"/>
            </a:pPr>
            <a:r>
              <a:rPr b="1" lang="en-GB" sz="1200"/>
              <a:t>Overview</a:t>
            </a:r>
            <a:r>
              <a:rPr lang="en-GB" sz="1200"/>
              <a:t>  PDF; outline of your data story, outlining the topic, wireframes and justifications</a:t>
            </a:r>
          </a:p>
          <a:p>
            <a:pPr indent="-304800" lvl="0" marL="457200" marR="0" rtl="0" algn="l">
              <a:lnSpc>
                <a:spcPct val="90000"/>
              </a:lnSpc>
              <a:spcBef>
                <a:spcPts val="0"/>
              </a:spcBef>
              <a:spcAft>
                <a:spcPts val="0"/>
              </a:spcAft>
              <a:buSzPct val="100000"/>
              <a:buAutoNum type="arabicPeriod"/>
            </a:pPr>
            <a:r>
              <a:rPr b="1" lang="en-GB" sz="1200"/>
              <a:t>Data Sources</a:t>
            </a:r>
            <a:r>
              <a:rPr lang="en-GB" sz="1200"/>
              <a:t> PDF; descriptions of the data you’re using, based on the provided template</a:t>
            </a:r>
          </a:p>
          <a:p>
            <a:pPr indent="457200" lvl="0" marL="0" marR="0" rtl="0" algn="l">
              <a:lnSpc>
                <a:spcPct val="90000"/>
              </a:lnSpc>
              <a:spcBef>
                <a:spcPts val="0"/>
              </a:spcBef>
              <a:spcAft>
                <a:spcPts val="0"/>
              </a:spcAft>
              <a:buNone/>
            </a:pPr>
            <a:r>
              <a:rPr lang="en-GB" sz="1200"/>
              <a:t>(Plus completed the “</a:t>
            </a:r>
            <a:r>
              <a:rPr b="1" lang="en-GB" sz="1200"/>
              <a:t>data diary</a:t>
            </a:r>
            <a:r>
              <a:rPr lang="en-GB" sz="1200"/>
              <a:t>”)</a:t>
            </a:r>
          </a:p>
          <a:p>
            <a:pPr indent="0" lvl="0" marL="0" marR="0" rtl="0" algn="l">
              <a:lnSpc>
                <a:spcPct val="90000"/>
              </a:lnSpc>
              <a:spcBef>
                <a:spcPts val="0"/>
              </a:spcBef>
              <a:spcAft>
                <a:spcPts val="0"/>
              </a:spcAft>
              <a:buNone/>
            </a:pPr>
            <a:r>
              <a:t/>
            </a:r>
            <a:endParaRPr sz="1200"/>
          </a:p>
          <a:p>
            <a:pPr indent="0" lvl="0" marL="0" marR="0" rtl="0" algn="l">
              <a:lnSpc>
                <a:spcPct val="90000"/>
              </a:lnSpc>
              <a:spcBef>
                <a:spcPts val="0"/>
              </a:spcBef>
              <a:spcAft>
                <a:spcPts val="0"/>
              </a:spcAft>
              <a:buNone/>
            </a:pPr>
            <a:r>
              <a:rPr lang="en-GB" sz="1200"/>
              <a:t>Week 15:</a:t>
            </a:r>
          </a:p>
          <a:p>
            <a:pPr indent="-402590" lvl="0" marL="514350" marR="0" rtl="0" algn="l">
              <a:lnSpc>
                <a:spcPct val="90000"/>
              </a:lnSpc>
              <a:spcBef>
                <a:spcPts val="0"/>
              </a:spcBef>
              <a:spcAft>
                <a:spcPts val="0"/>
              </a:spcAft>
              <a:buClr>
                <a:schemeClr val="dk1"/>
              </a:buClr>
              <a:buSzPct val="100000"/>
              <a:buFont typeface="Calibri"/>
              <a:buAutoNum type="arabicPeriod"/>
            </a:pPr>
            <a:r>
              <a:rPr b="0" i="0" lang="en-GB" sz="1200" u="none" cap="none" strike="noStrike">
                <a:solidFill>
                  <a:schemeClr val="dk1"/>
                </a:solidFill>
                <a:latin typeface="Calibri"/>
                <a:ea typeface="Calibri"/>
                <a:cs typeface="Calibri"/>
                <a:sym typeface="Calibri"/>
              </a:rPr>
              <a:t>A zip file containing </a:t>
            </a:r>
          </a:p>
          <a:p>
            <a:pPr indent="-197484" lvl="1" marL="742950" marR="0" rtl="0" algn="l">
              <a:lnSpc>
                <a:spcPct val="90000"/>
              </a:lnSpc>
              <a:spcBef>
                <a:spcPts val="518"/>
              </a:spcBef>
              <a:spcAft>
                <a:spcPts val="0"/>
              </a:spcAft>
              <a:buClr>
                <a:schemeClr val="dk1"/>
              </a:buClr>
              <a:buSzPct val="100000"/>
              <a:buFont typeface="Arial"/>
              <a:buChar char="–"/>
            </a:pPr>
            <a:r>
              <a:rPr b="1" i="0" lang="en-GB" sz="1200" u="none" cap="none" strike="noStrike">
                <a:solidFill>
                  <a:schemeClr val="dk1"/>
                </a:solidFill>
                <a:latin typeface="Calibri"/>
                <a:ea typeface="Calibri"/>
                <a:cs typeface="Calibri"/>
                <a:sym typeface="Calibri"/>
              </a:rPr>
              <a:t>HTML</a:t>
            </a:r>
            <a:r>
              <a:rPr b="0" i="0" lang="en-GB" sz="1200" u="none" cap="none" strike="noStrike">
                <a:solidFill>
                  <a:schemeClr val="dk1"/>
                </a:solidFill>
                <a:latin typeface="Calibri"/>
                <a:ea typeface="Calibri"/>
                <a:cs typeface="Calibri"/>
                <a:sym typeface="Calibri"/>
              </a:rPr>
              <a:t> file</a:t>
            </a:r>
          </a:p>
          <a:p>
            <a:pPr indent="-163830" lvl="2" marL="1143000" marR="0" rtl="0" algn="l">
              <a:lnSpc>
                <a:spcPct val="90000"/>
              </a:lnSpc>
              <a:spcBef>
                <a:spcPts val="444"/>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Three embedded visualisations (charts, tables and other graphics)</a:t>
            </a:r>
          </a:p>
          <a:p>
            <a:pPr indent="-163830" lvl="2" marL="1143000" marR="0" rtl="0" algn="l">
              <a:lnSpc>
                <a:spcPct val="90000"/>
              </a:lnSpc>
              <a:spcBef>
                <a:spcPts val="444"/>
              </a:spcBef>
              <a:spcAft>
                <a:spcPts val="0"/>
              </a:spcAft>
              <a:buClr>
                <a:schemeClr val="dk1"/>
              </a:buClr>
              <a:buSzPct val="100000"/>
              <a:buFont typeface="Arial"/>
              <a:buChar char="•"/>
            </a:pPr>
            <a:r>
              <a:rPr b="0" i="0" lang="en-GB" sz="1200" u="none" cap="none" strike="noStrike">
                <a:solidFill>
                  <a:schemeClr val="dk1"/>
                </a:solidFill>
                <a:latin typeface="Calibri"/>
                <a:ea typeface="Calibri"/>
                <a:cs typeface="Calibri"/>
                <a:sym typeface="Calibri"/>
              </a:rPr>
              <a:t>appropriate supporting text </a:t>
            </a:r>
          </a:p>
          <a:p>
            <a:pPr indent="-197484" lvl="1" marL="742950" marR="0" rtl="0" algn="l">
              <a:lnSpc>
                <a:spcPct val="90000"/>
              </a:lnSpc>
              <a:spcBef>
                <a:spcPts val="518"/>
              </a:spcBef>
              <a:spcAft>
                <a:spcPts val="0"/>
              </a:spcAft>
              <a:buClr>
                <a:schemeClr val="dk1"/>
              </a:buClr>
              <a:buSzPct val="100000"/>
              <a:buFont typeface="Arial"/>
              <a:buChar char="–"/>
            </a:pPr>
            <a:r>
              <a:rPr b="1" i="0" lang="en-GB" sz="1200" u="none" cap="none" strike="noStrike">
                <a:solidFill>
                  <a:schemeClr val="dk1"/>
                </a:solidFill>
                <a:latin typeface="Calibri"/>
                <a:ea typeface="Calibri"/>
                <a:cs typeface="Calibri"/>
                <a:sym typeface="Calibri"/>
              </a:rPr>
              <a:t>CSS</a:t>
            </a:r>
            <a:r>
              <a:rPr b="0" i="0" lang="en-GB" sz="1200" u="none" cap="none" strike="noStrike">
                <a:solidFill>
                  <a:schemeClr val="dk1"/>
                </a:solidFill>
                <a:latin typeface="Calibri"/>
                <a:ea typeface="Calibri"/>
                <a:cs typeface="Calibri"/>
                <a:sym typeface="Calibri"/>
              </a:rPr>
              <a:t> file</a:t>
            </a:r>
          </a:p>
          <a:p>
            <a:pPr indent="-197484" lvl="1" marL="742950" marR="0" rtl="0" algn="l">
              <a:lnSpc>
                <a:spcPct val="90000"/>
              </a:lnSpc>
              <a:spcBef>
                <a:spcPts val="518"/>
              </a:spcBef>
              <a:spcAft>
                <a:spcPts val="0"/>
              </a:spcAft>
              <a:buClr>
                <a:schemeClr val="dk1"/>
              </a:buClr>
              <a:buSzPct val="100000"/>
              <a:buFont typeface="Arial"/>
              <a:buChar char="–"/>
            </a:pPr>
            <a:r>
              <a:rPr b="1" i="0" lang="en-GB" sz="1200" u="none" cap="none" strike="noStrike">
                <a:solidFill>
                  <a:schemeClr val="dk1"/>
                </a:solidFill>
                <a:latin typeface="Calibri"/>
                <a:ea typeface="Calibri"/>
                <a:cs typeface="Calibri"/>
                <a:sym typeface="Calibri"/>
              </a:rPr>
              <a:t>Instructions</a:t>
            </a:r>
            <a:r>
              <a:rPr b="0" i="0" lang="en-GB" sz="1200" u="none" cap="none" strike="noStrike">
                <a:solidFill>
                  <a:schemeClr val="dk1"/>
                </a:solidFill>
                <a:latin typeface="Calibri"/>
                <a:ea typeface="Calibri"/>
                <a:cs typeface="Calibri"/>
                <a:sym typeface="Calibri"/>
              </a:rPr>
              <a:t> PDF</a:t>
            </a:r>
          </a:p>
          <a:p>
            <a:pPr indent="-402590" lvl="0" marL="514350" marR="0" rtl="0" algn="l">
              <a:lnSpc>
                <a:spcPct val="90000"/>
              </a:lnSpc>
              <a:spcBef>
                <a:spcPts val="592"/>
              </a:spcBef>
              <a:spcAft>
                <a:spcPts val="0"/>
              </a:spcAft>
              <a:buClr>
                <a:schemeClr val="dk1"/>
              </a:buClr>
              <a:buSzPct val="100000"/>
              <a:buFont typeface="Calibri"/>
              <a:buAutoNum type="arabicPeriod"/>
            </a:pPr>
            <a:r>
              <a:rPr b="1" i="0" lang="en-GB" sz="1200" u="none" cap="none" strike="noStrike">
                <a:solidFill>
                  <a:schemeClr val="dk1"/>
                </a:solidFill>
                <a:latin typeface="Calibri"/>
                <a:ea typeface="Calibri"/>
                <a:cs typeface="Calibri"/>
                <a:sym typeface="Calibri"/>
              </a:rPr>
              <a:t>Report</a:t>
            </a:r>
            <a:r>
              <a:rPr b="0" i="0" lang="en-GB" sz="1200" u="none" cap="none" strike="noStrike">
                <a:solidFill>
                  <a:schemeClr val="dk1"/>
                </a:solidFill>
                <a:latin typeface="Calibri"/>
                <a:ea typeface="Calibri"/>
                <a:cs typeface="Calibri"/>
                <a:sym typeface="Calibri"/>
              </a:rPr>
              <a:t> PDF</a:t>
            </a:r>
          </a:p>
          <a:p>
            <a:pPr indent="-342900" lvl="0" marL="342900" marR="0" rtl="0" algn="l">
              <a:lnSpc>
                <a:spcPct val="90000"/>
              </a:lnSpc>
              <a:spcBef>
                <a:spcPts val="592"/>
              </a:spcBef>
              <a:spcAft>
                <a:spcPts val="0"/>
              </a:spcAft>
              <a:buClr>
                <a:schemeClr val="dk1"/>
              </a:buClr>
              <a:buSzPct val="246666"/>
              <a:buFont typeface="Arial"/>
              <a:buNone/>
            </a:pPr>
            <a:r>
              <a:t/>
            </a:r>
            <a:endParaRPr b="0" i="0" sz="120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46666"/>
              <a:buFont typeface="Arial"/>
              <a:buNone/>
            </a:pPr>
            <a:r>
              <a:t/>
            </a:r>
            <a:endParaRPr b="0" i="0" sz="120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buClr>
                <a:schemeClr val="dk1"/>
              </a:buClr>
              <a:buSzPct val="246666"/>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25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b="0" i="0" lang="en-GB" sz="4400" u="none" cap="none" strike="noStrike">
                <a:solidFill>
                  <a:schemeClr val="dk1"/>
                </a:solidFill>
                <a:latin typeface="Calibri"/>
                <a:ea typeface="Calibri"/>
                <a:cs typeface="Calibri"/>
                <a:sym typeface="Calibri"/>
              </a:rPr>
              <a:t>Topics</a:t>
            </a:r>
          </a:p>
        </p:txBody>
      </p:sp>
      <p:sp>
        <p:nvSpPr>
          <p:cNvPr id="166" name="Shape 166"/>
          <p:cNvSpPr txBox="1"/>
          <p:nvPr>
            <p:ph idx="1" type="body"/>
          </p:nvPr>
        </p:nvSpPr>
        <p:spPr>
          <a:xfrm>
            <a:off x="457200" y="1200150"/>
            <a:ext cx="8229600" cy="3394472"/>
          </a:xfrm>
          <a:prstGeom prst="rect">
            <a:avLst/>
          </a:prstGeom>
          <a:noFill/>
          <a:ln>
            <a:noFill/>
          </a:ln>
        </p:spPr>
        <p:txBody>
          <a:bodyPr anchorCtr="0" anchor="t" bIns="45700" lIns="91425" rIns="91425" wrap="square" tIns="45700">
            <a:noAutofit/>
          </a:bodyPr>
          <a:lstStyle/>
          <a:p>
            <a:pPr lvl="0" rtl="0">
              <a:lnSpc>
                <a:spcPct val="115000"/>
              </a:lnSpc>
              <a:spcBef>
                <a:spcPts val="0"/>
              </a:spcBef>
              <a:buClr>
                <a:schemeClr val="dk1"/>
              </a:buClr>
              <a:buSzPct val="100000"/>
              <a:buFont typeface="Arial"/>
              <a:buChar char="•"/>
            </a:pPr>
            <a:r>
              <a:rPr lang="en-GB" sz="2400">
                <a:latin typeface="Arial"/>
                <a:ea typeface="Arial"/>
                <a:cs typeface="Arial"/>
                <a:sym typeface="Arial"/>
              </a:rPr>
              <a:t>Trends in university enrollment; what are the causes and consequences?</a:t>
            </a:r>
          </a:p>
          <a:p>
            <a:pPr lvl="0" rtl="0">
              <a:lnSpc>
                <a:spcPct val="115000"/>
              </a:lnSpc>
              <a:spcBef>
                <a:spcPts val="0"/>
              </a:spcBef>
              <a:buClr>
                <a:schemeClr val="dk1"/>
              </a:buClr>
              <a:buSzPct val="100000"/>
              <a:buFont typeface="Arial"/>
              <a:buChar char="•"/>
            </a:pPr>
            <a:r>
              <a:rPr lang="en-GB" sz="2400">
                <a:latin typeface="Arial"/>
                <a:ea typeface="Arial"/>
                <a:cs typeface="Arial"/>
                <a:sym typeface="Arial"/>
              </a:rPr>
              <a:t>How did “Fake News” affect the 2016 US Election?</a:t>
            </a:r>
          </a:p>
          <a:p>
            <a:pPr lvl="0" rtl="0">
              <a:lnSpc>
                <a:spcPct val="115000"/>
              </a:lnSpc>
              <a:spcBef>
                <a:spcPts val="0"/>
              </a:spcBef>
              <a:buClr>
                <a:schemeClr val="dk1"/>
              </a:buClr>
              <a:buSzPct val="100000"/>
              <a:buFont typeface="Arial"/>
              <a:buChar char="•"/>
            </a:pPr>
            <a:r>
              <a:rPr lang="en-GB" sz="2400">
                <a:latin typeface="Arial"/>
                <a:ea typeface="Arial"/>
                <a:cs typeface="Arial"/>
                <a:sym typeface="Arial"/>
              </a:rPr>
              <a:t>Trends in global life-expectancy; what are the factors and effects?</a:t>
            </a:r>
          </a:p>
          <a:p>
            <a:pPr lvl="0" rtl="0">
              <a:lnSpc>
                <a:spcPct val="115000"/>
              </a:lnSpc>
              <a:spcBef>
                <a:spcPts val="0"/>
              </a:spcBef>
              <a:buClr>
                <a:schemeClr val="dk1"/>
              </a:buClr>
              <a:buSzPct val="100000"/>
              <a:buFont typeface="Arial"/>
              <a:buChar char="•"/>
            </a:pPr>
            <a:r>
              <a:rPr lang="en-GB" sz="2400">
                <a:latin typeface="Arial"/>
                <a:ea typeface="Arial"/>
                <a:cs typeface="Arial"/>
                <a:sym typeface="Arial"/>
              </a:rPr>
              <a:t>A different topic of your choice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Data Diary (Week 7)</a:t>
            </a:r>
          </a:p>
        </p:txBody>
      </p:sp>
      <p:sp>
        <p:nvSpPr>
          <p:cNvPr id="172" name="Shape 172"/>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381000" lvl="0" marL="457200" marR="0" rtl="0" algn="l">
              <a:lnSpc>
                <a:spcPct val="80000"/>
              </a:lnSpc>
              <a:spcBef>
                <a:spcPts val="448"/>
              </a:spcBef>
              <a:spcAft>
                <a:spcPts val="0"/>
              </a:spcAft>
              <a:buSzPct val="100000"/>
            </a:pPr>
            <a:r>
              <a:rPr lang="en-GB" sz="2400"/>
              <a:t>When searching for your data sources, fill out the provided form: </a:t>
            </a:r>
            <a:r>
              <a:rPr lang="en-GB" sz="2400" u="sng">
                <a:solidFill>
                  <a:schemeClr val="hlink"/>
                </a:solidFill>
                <a:hlinkClick r:id="rId3"/>
              </a:rPr>
              <a:t>http://bit.ly/2hprP4w</a:t>
            </a:r>
          </a:p>
          <a:p>
            <a:pPr indent="-381000" lvl="0" marL="457200" marR="0" rtl="0" algn="l">
              <a:lnSpc>
                <a:spcPct val="80000"/>
              </a:lnSpc>
              <a:spcBef>
                <a:spcPts val="448"/>
              </a:spcBef>
              <a:spcAft>
                <a:spcPts val="0"/>
              </a:spcAft>
              <a:buSzPct val="100000"/>
            </a:pPr>
            <a:r>
              <a:rPr lang="en-GB" sz="2400"/>
              <a:t>Fill this form out for </a:t>
            </a:r>
            <a:r>
              <a:rPr b="1" lang="en-GB" sz="2400"/>
              <a:t>each</a:t>
            </a:r>
            <a:r>
              <a:rPr lang="en-GB" sz="2400"/>
              <a:t> query you make</a:t>
            </a:r>
          </a:p>
          <a:p>
            <a:pPr indent="-381000" lvl="0" marL="457200" marR="0" rtl="0" algn="l">
              <a:lnSpc>
                <a:spcPct val="80000"/>
              </a:lnSpc>
              <a:spcBef>
                <a:spcPts val="448"/>
              </a:spcBef>
              <a:spcAft>
                <a:spcPts val="0"/>
              </a:spcAft>
              <a:buSzPct val="100000"/>
            </a:pPr>
            <a:r>
              <a:rPr lang="en-GB" sz="2400"/>
              <a:t>We expect a minimum of 5 searches per person</a:t>
            </a:r>
          </a:p>
          <a:p>
            <a:pPr indent="-381000" lvl="0" marL="457200" marR="0" rtl="0" algn="l">
              <a:lnSpc>
                <a:spcPct val="80000"/>
              </a:lnSpc>
              <a:spcBef>
                <a:spcPts val="448"/>
              </a:spcBef>
              <a:spcAft>
                <a:spcPts val="0"/>
              </a:spcAft>
              <a:buSzPct val="100000"/>
            </a:pPr>
            <a:r>
              <a:rPr lang="en-GB" sz="2400"/>
              <a:t>Recommend you do at least one in the next few days to try it out</a:t>
            </a:r>
          </a:p>
          <a:p>
            <a:pPr indent="-342900" lvl="0" marL="342900" marR="0" rtl="0" algn="l">
              <a:lnSpc>
                <a:spcPct val="80000"/>
              </a:lnSpc>
              <a:spcBef>
                <a:spcPts val="448"/>
              </a:spcBef>
              <a:buClr>
                <a:schemeClr val="dk1"/>
              </a:buClr>
              <a:buSzPct val="1600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ct val="100000"/>
              <a:buFont typeface="Calibri"/>
              <a:buNone/>
            </a:pPr>
            <a:r>
              <a:rPr lang="en-GB"/>
              <a:t>Datasources </a:t>
            </a:r>
            <a:r>
              <a:rPr lang="en-GB"/>
              <a:t>(Week 7)</a:t>
            </a:r>
          </a:p>
        </p:txBody>
      </p:sp>
      <p:sp>
        <p:nvSpPr>
          <p:cNvPr id="178" name="Shape 178"/>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381000" lvl="0" marL="457200" marR="0" rtl="0" algn="l">
              <a:lnSpc>
                <a:spcPct val="80000"/>
              </a:lnSpc>
              <a:spcBef>
                <a:spcPts val="448"/>
              </a:spcBef>
              <a:buSzPct val="100000"/>
              <a:buFont typeface="Arial"/>
            </a:pPr>
            <a:r>
              <a:rPr lang="en-GB" sz="2400">
                <a:latin typeface="Arial"/>
                <a:ea typeface="Arial"/>
                <a:cs typeface="Arial"/>
                <a:sym typeface="Arial"/>
              </a:rPr>
              <a:t>Once you’ve found your data sources, describe each one in a short paragraph</a:t>
            </a:r>
          </a:p>
          <a:p>
            <a:pPr indent="-381000" lvl="0" marL="457200" marR="0" rtl="0" algn="l">
              <a:lnSpc>
                <a:spcPct val="80000"/>
              </a:lnSpc>
              <a:spcBef>
                <a:spcPts val="448"/>
              </a:spcBef>
              <a:buSzPct val="100000"/>
              <a:buFont typeface="Arial"/>
            </a:pPr>
            <a:r>
              <a:rPr lang="en-GB" sz="2400">
                <a:latin typeface="Arial"/>
                <a:ea typeface="Arial"/>
                <a:cs typeface="Arial"/>
                <a:sym typeface="Arial"/>
              </a:rPr>
              <a:t>Take note of the features you should mention: </a:t>
            </a:r>
            <a:r>
              <a:rPr lang="en-GB" sz="2400" u="sng">
                <a:solidFill>
                  <a:schemeClr val="hlink"/>
                </a:solidFill>
                <a:latin typeface="Arial"/>
                <a:ea typeface="Arial"/>
                <a:cs typeface="Arial"/>
                <a:sym typeface="Arial"/>
                <a:hlinkClick r:id="rId3"/>
              </a:rPr>
              <a:t>http://bit.ly/2lxwg1F</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