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88" r:id="rId12"/>
    <p:sldId id="264" r:id="rId13"/>
    <p:sldId id="265" r:id="rId14"/>
    <p:sldId id="267" r:id="rId15"/>
    <p:sldId id="268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70" r:id="rId31"/>
    <p:sldId id="271" r:id="rId32"/>
    <p:sldId id="272" r:id="rId33"/>
    <p:sldId id="273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333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94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2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62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57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669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10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03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98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199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008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2C01-836F-410F-9A0F-CC1C3C382FD5}" type="datetimeFigureOut">
              <a:rPr lang="en-PH" smtClean="0"/>
              <a:t>02/09/2021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FF88-ED0F-4150-A2A0-F127CE59B6C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04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902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89" y="1825625"/>
            <a:ext cx="8881421" cy="4351338"/>
          </a:xfrm>
        </p:spPr>
      </p:pic>
      <p:sp>
        <p:nvSpPr>
          <p:cNvPr id="5" name="TextBox 4"/>
          <p:cNvSpPr txBox="1"/>
          <p:nvPr/>
        </p:nvSpPr>
        <p:spPr>
          <a:xfrm>
            <a:off x="1508144" y="1456293"/>
            <a:ext cx="7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Faculty Members Account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408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0" y="1825625"/>
            <a:ext cx="8735640" cy="4351338"/>
          </a:xfrm>
        </p:spPr>
      </p:pic>
      <p:sp>
        <p:nvSpPr>
          <p:cNvPr id="5" name="TextBox 4"/>
          <p:cNvSpPr txBox="1"/>
          <p:nvPr/>
        </p:nvSpPr>
        <p:spPr>
          <a:xfrm>
            <a:off x="1728180" y="1309148"/>
            <a:ext cx="7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Faculty Members Account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4462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02" y="1825625"/>
            <a:ext cx="8813396" cy="4351338"/>
          </a:xfrm>
        </p:spPr>
      </p:pic>
      <p:sp>
        <p:nvSpPr>
          <p:cNvPr id="5" name="TextBox 4"/>
          <p:cNvSpPr txBox="1"/>
          <p:nvPr/>
        </p:nvSpPr>
        <p:spPr>
          <a:xfrm>
            <a:off x="1487124" y="1319658"/>
            <a:ext cx="7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QAR Forms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9579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69" y="1825625"/>
            <a:ext cx="8758462" cy="4351338"/>
          </a:xfrm>
        </p:spPr>
      </p:pic>
    </p:spTree>
    <p:extLst>
      <p:ext uri="{BB962C8B-B14F-4D97-AF65-F5344CB8AC3E}">
        <p14:creationId xmlns:p14="http://schemas.microsoft.com/office/powerpoint/2010/main" val="338098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61" y="1825625"/>
            <a:ext cx="8858678" cy="4351338"/>
          </a:xfrm>
        </p:spPr>
      </p:pic>
    </p:spTree>
    <p:extLst>
      <p:ext uri="{BB962C8B-B14F-4D97-AF65-F5344CB8AC3E}">
        <p14:creationId xmlns:p14="http://schemas.microsoft.com/office/powerpoint/2010/main" val="50362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6" y="1825625"/>
            <a:ext cx="8900207" cy="4351338"/>
          </a:xfrm>
        </p:spPr>
      </p:pic>
    </p:spTree>
    <p:extLst>
      <p:ext uri="{BB962C8B-B14F-4D97-AF65-F5344CB8AC3E}">
        <p14:creationId xmlns:p14="http://schemas.microsoft.com/office/powerpoint/2010/main" val="305647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6" y="1825625"/>
            <a:ext cx="8464928" cy="4351338"/>
          </a:xfrm>
        </p:spPr>
      </p:pic>
    </p:spTree>
    <p:extLst>
      <p:ext uri="{BB962C8B-B14F-4D97-AF65-F5344CB8AC3E}">
        <p14:creationId xmlns:p14="http://schemas.microsoft.com/office/powerpoint/2010/main" val="53101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30" y="1825625"/>
            <a:ext cx="8791140" cy="4351338"/>
          </a:xfrm>
        </p:spPr>
      </p:pic>
    </p:spTree>
    <p:extLst>
      <p:ext uri="{BB962C8B-B14F-4D97-AF65-F5344CB8AC3E}">
        <p14:creationId xmlns:p14="http://schemas.microsoft.com/office/powerpoint/2010/main" val="342340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5" y="1825625"/>
            <a:ext cx="8836050" cy="4351338"/>
          </a:xfrm>
        </p:spPr>
      </p:pic>
    </p:spTree>
    <p:extLst>
      <p:ext uri="{BB962C8B-B14F-4D97-AF65-F5344CB8AC3E}">
        <p14:creationId xmlns:p14="http://schemas.microsoft.com/office/powerpoint/2010/main" val="3190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94" y="1825625"/>
            <a:ext cx="8922212" cy="4351338"/>
          </a:xfrm>
        </p:spPr>
      </p:pic>
    </p:spTree>
    <p:extLst>
      <p:ext uri="{BB962C8B-B14F-4D97-AF65-F5344CB8AC3E}">
        <p14:creationId xmlns:p14="http://schemas.microsoft.com/office/powerpoint/2010/main" val="364296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65" y="430923"/>
            <a:ext cx="4324014" cy="62641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0" y="430922"/>
            <a:ext cx="4859062" cy="62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81" y="1825625"/>
            <a:ext cx="8892837" cy="4351338"/>
          </a:xfrm>
        </p:spPr>
      </p:pic>
    </p:spTree>
    <p:extLst>
      <p:ext uri="{BB962C8B-B14F-4D97-AF65-F5344CB8AC3E}">
        <p14:creationId xmlns:p14="http://schemas.microsoft.com/office/powerpoint/2010/main" val="142909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22" y="1825625"/>
            <a:ext cx="8915756" cy="4351338"/>
          </a:xfrm>
        </p:spPr>
      </p:pic>
    </p:spTree>
    <p:extLst>
      <p:ext uri="{BB962C8B-B14F-4D97-AF65-F5344CB8AC3E}">
        <p14:creationId xmlns:p14="http://schemas.microsoft.com/office/powerpoint/2010/main" val="868069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08" y="1825625"/>
            <a:ext cx="8779983" cy="4351338"/>
          </a:xfrm>
        </p:spPr>
      </p:pic>
    </p:spTree>
    <p:extLst>
      <p:ext uri="{BB962C8B-B14F-4D97-AF65-F5344CB8AC3E}">
        <p14:creationId xmlns:p14="http://schemas.microsoft.com/office/powerpoint/2010/main" val="4234280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47" y="1825625"/>
            <a:ext cx="8791705" cy="4351338"/>
          </a:xfrm>
        </p:spPr>
      </p:pic>
    </p:spTree>
    <p:extLst>
      <p:ext uri="{BB962C8B-B14F-4D97-AF65-F5344CB8AC3E}">
        <p14:creationId xmlns:p14="http://schemas.microsoft.com/office/powerpoint/2010/main" val="213572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5" y="1825625"/>
            <a:ext cx="8836050" cy="4351338"/>
          </a:xfrm>
        </p:spPr>
      </p:pic>
    </p:spTree>
    <p:extLst>
      <p:ext uri="{BB962C8B-B14F-4D97-AF65-F5344CB8AC3E}">
        <p14:creationId xmlns:p14="http://schemas.microsoft.com/office/powerpoint/2010/main" val="3175580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94" y="1825625"/>
            <a:ext cx="8719411" cy="4351338"/>
          </a:xfrm>
        </p:spPr>
      </p:pic>
    </p:spTree>
    <p:extLst>
      <p:ext uri="{BB962C8B-B14F-4D97-AF65-F5344CB8AC3E}">
        <p14:creationId xmlns:p14="http://schemas.microsoft.com/office/powerpoint/2010/main" val="2951603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5" y="1825625"/>
            <a:ext cx="8836050" cy="4351338"/>
          </a:xfrm>
        </p:spPr>
      </p:pic>
    </p:spTree>
    <p:extLst>
      <p:ext uri="{BB962C8B-B14F-4D97-AF65-F5344CB8AC3E}">
        <p14:creationId xmlns:p14="http://schemas.microsoft.com/office/powerpoint/2010/main" val="259988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77" y="1825625"/>
            <a:ext cx="8831645" cy="4351338"/>
          </a:xfrm>
        </p:spPr>
      </p:pic>
    </p:spTree>
    <p:extLst>
      <p:ext uri="{BB962C8B-B14F-4D97-AF65-F5344CB8AC3E}">
        <p14:creationId xmlns:p14="http://schemas.microsoft.com/office/powerpoint/2010/main" val="400964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22" y="1825625"/>
            <a:ext cx="8757756" cy="4351338"/>
          </a:xfrm>
        </p:spPr>
      </p:pic>
    </p:spTree>
    <p:extLst>
      <p:ext uri="{BB962C8B-B14F-4D97-AF65-F5344CB8AC3E}">
        <p14:creationId xmlns:p14="http://schemas.microsoft.com/office/powerpoint/2010/main" val="2004122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81" y="1825625"/>
            <a:ext cx="8892837" cy="4351338"/>
          </a:xfrm>
        </p:spPr>
      </p:pic>
    </p:spTree>
    <p:extLst>
      <p:ext uri="{BB962C8B-B14F-4D97-AF65-F5344CB8AC3E}">
        <p14:creationId xmlns:p14="http://schemas.microsoft.com/office/powerpoint/2010/main" val="169567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17" y="344104"/>
            <a:ext cx="10515600" cy="1325563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P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5" y="2345277"/>
            <a:ext cx="6076424" cy="4351338"/>
          </a:xfrm>
        </p:spPr>
      </p:pic>
      <p:sp>
        <p:nvSpPr>
          <p:cNvPr id="8" name="TextBox 7"/>
          <p:cNvSpPr txBox="1"/>
          <p:nvPr/>
        </p:nvSpPr>
        <p:spPr>
          <a:xfrm>
            <a:off x="2102069" y="1975945"/>
            <a:ext cx="7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1561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Methodology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3847"/>
            <a:ext cx="10515600" cy="1237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Waterfall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Linear project management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Requirements are gathered and finalized at the beginning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PH" dirty="0"/>
          </a:p>
        </p:txBody>
      </p:sp>
      <p:pic>
        <p:nvPicPr>
          <p:cNvPr id="4" name="Picture 3" descr="SDLC Waterfall 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19237"/>
            <a:ext cx="5715000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903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Methodology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System Testing – This test will check if the system is functional in different browsers</a:t>
            </a:r>
            <a:endParaRPr lang="en-PH" dirty="0"/>
          </a:p>
          <a:p>
            <a:pPr lvl="0"/>
            <a:r>
              <a:rPr lang="en-US" dirty="0"/>
              <a:t>Acceptance Testing - This test will ensure that the system meets the requirements of the client.</a:t>
            </a:r>
            <a:endParaRPr lang="en-PH" dirty="0"/>
          </a:p>
          <a:p>
            <a:pPr lvl="0"/>
            <a:r>
              <a:rPr lang="en-US" dirty="0"/>
              <a:t>Functional Testing – This will show if the system output meets the requirements of the client</a:t>
            </a:r>
            <a:endParaRPr lang="en-PH" dirty="0"/>
          </a:p>
          <a:p>
            <a:pPr lvl="0"/>
            <a:r>
              <a:rPr lang="en-US" dirty="0"/>
              <a:t>End-to-end Testing – This is to test the functionality and performance of an application under product-like circumstances to replicate live settings.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391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</a:p>
          <a:p>
            <a:endParaRPr lang="en-P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12403"/>
              </p:ext>
            </p:extLst>
          </p:nvPr>
        </p:nvGraphicFramePr>
        <p:xfrm>
          <a:off x="2312276" y="2524477"/>
          <a:ext cx="7567448" cy="2541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3724">
                  <a:extLst>
                    <a:ext uri="{9D8B030D-6E8A-4147-A177-3AD203B41FA5}">
                      <a16:colId xmlns:a16="http://schemas.microsoft.com/office/drawing/2014/main" val="2896212779"/>
                    </a:ext>
                  </a:extLst>
                </a:gridCol>
                <a:gridCol w="3783724">
                  <a:extLst>
                    <a:ext uri="{9D8B030D-6E8A-4147-A177-3AD203B41FA5}">
                      <a16:colId xmlns:a16="http://schemas.microsoft.com/office/drawing/2014/main" val="3430417837"/>
                    </a:ext>
                  </a:extLst>
                </a:gridCol>
              </a:tblGrid>
              <a:tr h="41740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 Component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Specification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900549"/>
                  </a:ext>
                </a:extLst>
              </a:tr>
              <a:tr h="882870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Processor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Intel i3-2330 Processor 2.20 GHz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224371"/>
                  </a:ext>
                </a:extLst>
              </a:tr>
              <a:tr h="62061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Installed Memory (RAM)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4.00 GB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959199"/>
                  </a:ext>
                </a:extLst>
              </a:tr>
              <a:tr h="62061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 Disk Drive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500GB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14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866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</a:p>
          <a:p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53535"/>
              </p:ext>
            </p:extLst>
          </p:nvPr>
        </p:nvGraphicFramePr>
        <p:xfrm>
          <a:off x="2768830" y="2743201"/>
          <a:ext cx="6654340" cy="1881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7170">
                  <a:extLst>
                    <a:ext uri="{9D8B030D-6E8A-4147-A177-3AD203B41FA5}">
                      <a16:colId xmlns:a16="http://schemas.microsoft.com/office/drawing/2014/main" val="3617931035"/>
                    </a:ext>
                  </a:extLst>
                </a:gridCol>
                <a:gridCol w="3327170">
                  <a:extLst>
                    <a:ext uri="{9D8B030D-6E8A-4147-A177-3AD203B41FA5}">
                      <a16:colId xmlns:a16="http://schemas.microsoft.com/office/drawing/2014/main" val="3113851552"/>
                    </a:ext>
                  </a:extLst>
                </a:gridCol>
              </a:tblGrid>
              <a:tr h="53955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Component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Specification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2984813"/>
                  </a:ext>
                </a:extLst>
              </a:tr>
              <a:tr h="539558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Windows 10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64-bit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02649"/>
                  </a:ext>
                </a:extLst>
              </a:tr>
              <a:tr h="802235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XAMPP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7.1.32-0 / 7.2.22-0 / 7.3.9-0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11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446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suggested operating system is at least Windows 7 64-bit or higher</a:t>
            </a:r>
            <a:r>
              <a:rPr lang="en-US" dirty="0" smtClean="0"/>
              <a:t>.</a:t>
            </a:r>
          </a:p>
          <a:p>
            <a:r>
              <a:rPr lang="en-US" dirty="0"/>
              <a:t>To access the website, any updated browser can be used. Google Chrome is a highly suggested platform that ensures full interface functionality.</a:t>
            </a:r>
            <a:endParaRPr lang="en-PH" dirty="0"/>
          </a:p>
          <a:p>
            <a:r>
              <a:rPr lang="en-US" dirty="0"/>
              <a:t>To be able to fully utilize the functions of the system, the clients are recommended to install the following:</a:t>
            </a:r>
            <a:endParaRPr lang="en-PH" dirty="0"/>
          </a:p>
          <a:p>
            <a:pPr lvl="1"/>
            <a:r>
              <a:rPr lang="en-US" dirty="0"/>
              <a:t>PDF Viewer</a:t>
            </a:r>
            <a:endParaRPr lang="en-PH" dirty="0"/>
          </a:p>
          <a:p>
            <a:pPr lvl="1"/>
            <a:r>
              <a:rPr lang="en-US" dirty="0"/>
              <a:t>Printer</a:t>
            </a:r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415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57" y="1825625"/>
            <a:ext cx="6965085" cy="4351338"/>
          </a:xfrm>
        </p:spPr>
      </p:pic>
      <p:sp>
        <p:nvSpPr>
          <p:cNvPr id="5" name="TextBox 4"/>
          <p:cNvSpPr txBox="1"/>
          <p:nvPr/>
        </p:nvSpPr>
        <p:spPr>
          <a:xfrm>
            <a:off x="1832418" y="1303283"/>
            <a:ext cx="7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Submission Table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365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There are a total of 42 tables for the QAR Form in the system where there are 16 main tables and 16 sub tables</a:t>
            </a:r>
          </a:p>
          <a:p>
            <a:r>
              <a:rPr lang="en-US" dirty="0" smtClean="0"/>
              <a:t>The main tables include: </a:t>
            </a:r>
          </a:p>
          <a:p>
            <a:pPr lvl="0"/>
            <a:r>
              <a:rPr lang="en-PH" b="1" i="1" dirty="0" err="1"/>
              <a:t>OngoingStudy</a:t>
            </a:r>
            <a:endParaRPr lang="en-PH" b="1" i="1" dirty="0"/>
          </a:p>
          <a:p>
            <a:pPr lvl="0"/>
            <a:r>
              <a:rPr lang="en-PH" b="1" i="1" dirty="0"/>
              <a:t>Awards</a:t>
            </a:r>
          </a:p>
          <a:p>
            <a:pPr lvl="0"/>
            <a:r>
              <a:rPr lang="en-PH" b="1" i="1" dirty="0"/>
              <a:t>Membership</a:t>
            </a:r>
          </a:p>
          <a:p>
            <a:pPr lvl="0"/>
            <a:r>
              <a:rPr lang="en-PH" b="1" i="1" dirty="0" err="1"/>
              <a:t>AttendanceDP</a:t>
            </a:r>
            <a:endParaRPr lang="en-PH" b="1" i="1" dirty="0"/>
          </a:p>
          <a:p>
            <a:pPr lvl="0"/>
            <a:r>
              <a:rPr lang="en-PH" b="1" i="1" dirty="0" err="1"/>
              <a:t>AttendanceT</a:t>
            </a:r>
            <a:endParaRPr lang="en-PH" b="1" i="1" dirty="0"/>
          </a:p>
          <a:p>
            <a:pPr lvl="0"/>
            <a:r>
              <a:rPr lang="en-PH" b="1" i="1" dirty="0"/>
              <a:t>OPCR</a:t>
            </a:r>
          </a:p>
          <a:p>
            <a:pPr lvl="0"/>
            <a:r>
              <a:rPr lang="en-PH" b="1" i="1" dirty="0" err="1"/>
              <a:t>OPCREfficiency</a:t>
            </a:r>
            <a:endParaRPr lang="en-PH" b="1" i="1" dirty="0"/>
          </a:p>
          <a:p>
            <a:pPr lvl="0"/>
            <a:r>
              <a:rPr lang="en-PH" b="1" i="1" dirty="0" err="1"/>
              <a:t>OPCRTimeliness</a:t>
            </a:r>
            <a:endParaRPr lang="en-PH" b="1" i="1" dirty="0"/>
          </a:p>
          <a:p>
            <a:pPr lvl="0"/>
            <a:r>
              <a:rPr lang="en-PH" b="1" i="1" dirty="0" err="1"/>
              <a:t>AttendanceU</a:t>
            </a:r>
            <a:endParaRPr lang="en-PH" b="1" i="1" dirty="0"/>
          </a:p>
          <a:p>
            <a:pPr lvl="0"/>
            <a:r>
              <a:rPr lang="en-PH" b="1" i="1" dirty="0" err="1"/>
              <a:t>ReqAndQue</a:t>
            </a:r>
            <a:endParaRPr lang="en-PH" b="1" i="1" dirty="0"/>
          </a:p>
          <a:p>
            <a:pPr lvl="0"/>
            <a:r>
              <a:rPr lang="en-PH" b="1" i="1" dirty="0" err="1"/>
              <a:t>SpecialTasks</a:t>
            </a:r>
            <a:endParaRPr lang="en-PH" b="1" i="1" dirty="0"/>
          </a:p>
          <a:p>
            <a:pPr lvl="0"/>
            <a:r>
              <a:rPr lang="en-PH" b="1" i="1" dirty="0" err="1"/>
              <a:t>ResearchOC</a:t>
            </a:r>
            <a:endParaRPr lang="en-PH" b="1" i="1" dirty="0"/>
          </a:p>
          <a:p>
            <a:endParaRPr lang="en-US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3342290" y="2385848"/>
            <a:ext cx="306902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ResearchPublication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ResearchPresentation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ResearchCitation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ResearchUtilization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CopyrightedOutput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/>
              <a:t>IICWC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EServiceRenderedConsultant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EServiceRenderedConference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ExtensionProgram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/>
              <a:t>Partnership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InvolvementMobility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ViableDemo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AwardOrg</a:t>
            </a:r>
            <a:endParaRPr lang="en-PH" sz="15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500" b="1" i="1" dirty="0" err="1"/>
              <a:t>RelationAndProgram</a:t>
            </a:r>
            <a:r>
              <a:rPr lang="en-PH" sz="1500" b="1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 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211156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sub table include:</a:t>
            </a:r>
          </a:p>
          <a:p>
            <a:pPr lvl="0"/>
            <a:r>
              <a:rPr lang="en-PH" b="1" i="1" dirty="0" err="1"/>
              <a:t>ROCName</a:t>
            </a:r>
            <a:endParaRPr lang="en-PH" b="1" i="1" dirty="0"/>
          </a:p>
          <a:p>
            <a:pPr lvl="0"/>
            <a:r>
              <a:rPr lang="en-PH" b="1" i="1" dirty="0" err="1"/>
              <a:t>ROCKeywords</a:t>
            </a:r>
            <a:endParaRPr lang="en-PH" b="1" i="1" dirty="0"/>
          </a:p>
          <a:p>
            <a:pPr lvl="0"/>
            <a:r>
              <a:rPr lang="en-PH" b="1" i="1" dirty="0" err="1"/>
              <a:t>RPName</a:t>
            </a:r>
            <a:endParaRPr lang="en-PH" b="1" i="1" dirty="0"/>
          </a:p>
          <a:p>
            <a:pPr lvl="0"/>
            <a:r>
              <a:rPr lang="en-PH" b="1" i="1" dirty="0" err="1"/>
              <a:t>RPKeywords</a:t>
            </a:r>
            <a:endParaRPr lang="en-PH" b="1" i="1" dirty="0"/>
          </a:p>
          <a:p>
            <a:pPr lvl="0"/>
            <a:r>
              <a:rPr lang="en-PH" b="1" i="1" dirty="0" err="1"/>
              <a:t>RPresName</a:t>
            </a:r>
            <a:endParaRPr lang="en-PH" b="1" i="1" dirty="0"/>
          </a:p>
          <a:p>
            <a:pPr lvl="0"/>
            <a:r>
              <a:rPr lang="en-PH" b="1" i="1" dirty="0" err="1"/>
              <a:t>RPresKeywords</a:t>
            </a:r>
            <a:endParaRPr lang="en-PH" b="1" i="1" dirty="0"/>
          </a:p>
          <a:p>
            <a:pPr lvl="0"/>
            <a:r>
              <a:rPr lang="en-PH" b="1" i="1" dirty="0" err="1"/>
              <a:t>RCName</a:t>
            </a:r>
            <a:endParaRPr lang="en-PH" b="1" i="1" dirty="0"/>
          </a:p>
          <a:p>
            <a:pPr lvl="0"/>
            <a:r>
              <a:rPr lang="en-PH" b="1" i="1" dirty="0" err="1"/>
              <a:t>RCKeywords</a:t>
            </a:r>
            <a:endParaRPr lang="en-PH" b="1" i="1" dirty="0"/>
          </a:p>
          <a:p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4014952" y="2312275"/>
            <a:ext cx="477169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i="1" dirty="0" err="1"/>
              <a:t>RUName</a:t>
            </a:r>
            <a:endParaRPr lang="en-PH" sz="2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i="1" dirty="0" err="1"/>
              <a:t>RUKeywords</a:t>
            </a:r>
            <a:endParaRPr lang="en-PH" sz="2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i="1" dirty="0" err="1"/>
              <a:t>COName</a:t>
            </a:r>
            <a:endParaRPr lang="en-PH" sz="2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i="1" dirty="0" err="1"/>
              <a:t>COKeywords</a:t>
            </a:r>
            <a:endParaRPr lang="en-PH" sz="2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i="1" dirty="0" err="1"/>
              <a:t>ICollaborators</a:t>
            </a:r>
            <a:endParaRPr lang="en-PH" sz="2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i="1" dirty="0" err="1"/>
              <a:t>ExtensionQualityRate</a:t>
            </a:r>
            <a:endParaRPr lang="en-PH" sz="2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i="1" dirty="0" err="1"/>
              <a:t>ExtensionTimelinessRate</a:t>
            </a:r>
            <a:endParaRPr lang="en-PH" sz="2800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2800" b="1" i="1" dirty="0" err="1"/>
              <a:t>PartnershipContacts</a:t>
            </a:r>
            <a:endParaRPr lang="en-PH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7340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96" y="1825625"/>
            <a:ext cx="7515208" cy="4351338"/>
          </a:xfrm>
        </p:spPr>
      </p:pic>
      <p:sp>
        <p:nvSpPr>
          <p:cNvPr id="5" name="TextBox 4"/>
          <p:cNvSpPr txBox="1"/>
          <p:nvPr/>
        </p:nvSpPr>
        <p:spPr>
          <a:xfrm>
            <a:off x="1632722" y="1388825"/>
            <a:ext cx="7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Table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7705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57" y="1825625"/>
            <a:ext cx="6264086" cy="4351338"/>
          </a:xfrm>
        </p:spPr>
      </p:pic>
      <p:sp>
        <p:nvSpPr>
          <p:cNvPr id="5" name="TextBox 4"/>
          <p:cNvSpPr txBox="1"/>
          <p:nvPr/>
        </p:nvSpPr>
        <p:spPr>
          <a:xfrm>
            <a:off x="1632722" y="1388825"/>
            <a:ext cx="774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Table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8394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59" y="1825625"/>
            <a:ext cx="8904282" cy="4351338"/>
          </a:xfrm>
        </p:spPr>
      </p:pic>
    </p:spTree>
    <p:extLst>
      <p:ext uri="{BB962C8B-B14F-4D97-AF65-F5344CB8AC3E}">
        <p14:creationId xmlns:p14="http://schemas.microsoft.com/office/powerpoint/2010/main" val="131216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296</Words>
  <Application>Microsoft Office PowerPoint</Application>
  <PresentationFormat>Widescreen</PresentationFormat>
  <Paragraphs>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Office Theme</vt:lpstr>
      <vt:lpstr>Database Schema</vt:lpstr>
      <vt:lpstr>PowerPoint Presentation</vt:lpstr>
      <vt:lpstr>Data Dictionary</vt:lpstr>
      <vt:lpstr>PowerPoint Presentation</vt:lpstr>
      <vt:lpstr>Data Dictionary</vt:lpstr>
      <vt:lpstr>Data Dictionary</vt:lpstr>
      <vt:lpstr>PowerPoint Presentation</vt:lpstr>
      <vt:lpstr>PowerPoint Presentation</vt:lpstr>
      <vt:lpstr>GUI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Methodology</vt:lpstr>
      <vt:lpstr>Test Methodology</vt:lpstr>
      <vt:lpstr>System Requirements</vt:lpstr>
      <vt:lpstr>System Requirements</vt:lpstr>
      <vt:lpstr>System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Samsung</dc:creator>
  <cp:lastModifiedBy>Samsung</cp:lastModifiedBy>
  <cp:revision>9</cp:revision>
  <dcterms:created xsi:type="dcterms:W3CDTF">2021-09-02T05:50:54Z</dcterms:created>
  <dcterms:modified xsi:type="dcterms:W3CDTF">2021-09-02T07:12:10Z</dcterms:modified>
</cp:coreProperties>
</file>