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1"/>
  </p:sldMasterIdLst>
  <p:sldIdLst>
    <p:sldId id="256" r:id="rId2"/>
    <p:sldId id="258" r:id="rId3"/>
    <p:sldId id="257" r:id="rId4"/>
    <p:sldId id="261" r:id="rId5"/>
    <p:sldId id="260" r:id="rId6"/>
    <p:sldId id="262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6"/>
  </p:normalViewPr>
  <p:slideViewPr>
    <p:cSldViewPr snapToGrid="0" snapToObjects="1">
      <p:cViewPr varScale="1">
        <p:scale>
          <a:sx n="62" d="100"/>
          <a:sy n="62" d="100"/>
        </p:scale>
        <p:origin x="80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407-34CA-9745-A948-AAA7D8E966B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DF0-5D24-6142-AE74-05BBC800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4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407-34CA-9745-A948-AAA7D8E966B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DF0-5D24-6142-AE74-05BBC800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3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407-34CA-9745-A948-AAA7D8E966B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DF0-5D24-6142-AE74-05BBC800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73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407-34CA-9745-A948-AAA7D8E966B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DF0-5D24-6142-AE74-05BBC800D7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7782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407-34CA-9745-A948-AAA7D8E966B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DF0-5D24-6142-AE74-05BBC800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60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407-34CA-9745-A948-AAA7D8E966B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DF0-5D24-6142-AE74-05BBC800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41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407-34CA-9745-A948-AAA7D8E966B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DF0-5D24-6142-AE74-05BBC800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2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407-34CA-9745-A948-AAA7D8E966B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DF0-5D24-6142-AE74-05BBC800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26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407-34CA-9745-A948-AAA7D8E966B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DF0-5D24-6142-AE74-05BBC800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5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407-34CA-9745-A948-AAA7D8E966B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DF0-5D24-6142-AE74-05BBC800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6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407-34CA-9745-A948-AAA7D8E966B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DF0-5D24-6142-AE74-05BBC800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7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407-34CA-9745-A948-AAA7D8E966B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DF0-5D24-6142-AE74-05BBC800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407-34CA-9745-A948-AAA7D8E966B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DF0-5D24-6142-AE74-05BBC800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5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407-34CA-9745-A948-AAA7D8E966B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DF0-5D24-6142-AE74-05BBC800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8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407-34CA-9745-A948-AAA7D8E966B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DF0-5D24-6142-AE74-05BBC800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1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407-34CA-9745-A948-AAA7D8E966B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DF0-5D24-6142-AE74-05BBC800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4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407-34CA-9745-A948-AAA7D8E966B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DF0-5D24-6142-AE74-05BBC800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2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60DE407-34CA-9745-A948-AAA7D8E966B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27DF0-5D24-6142-AE74-05BBC800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66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3C6C4-6E49-DB4E-AFD7-4D267CA92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r"/>
            <a:r>
              <a:rPr lang="en-US" sz="8000" dirty="0"/>
              <a:t>Body Fat Prediction</a:t>
            </a:r>
            <a:br>
              <a:rPr lang="en-US" sz="8000" dirty="0"/>
            </a:br>
            <a:r>
              <a:rPr lang="en-US" sz="5400" dirty="0"/>
              <a:t>STAT 628, Module 2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C9A77-51EF-CE4F-820E-27FDCCAB0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Group 3: </a:t>
            </a:r>
            <a:r>
              <a:rPr lang="en-US" sz="2400" dirty="0" err="1">
                <a:solidFill>
                  <a:schemeClr val="bg2"/>
                </a:solidFill>
              </a:rPr>
              <a:t>zheng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ni</a:t>
            </a:r>
            <a:r>
              <a:rPr lang="en-US" sz="2400" dirty="0">
                <a:solidFill>
                  <a:schemeClr val="bg2"/>
                </a:solidFill>
              </a:rPr>
              <a:t>, </a:t>
            </a:r>
            <a:r>
              <a:rPr lang="en-US" sz="2400" dirty="0" err="1">
                <a:solidFill>
                  <a:schemeClr val="bg2"/>
                </a:solidFill>
              </a:rPr>
              <a:t>jingpeng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weizhou</a:t>
            </a:r>
            <a:r>
              <a:rPr lang="en-US" sz="2400" dirty="0">
                <a:solidFill>
                  <a:schemeClr val="bg2"/>
                </a:solidFill>
              </a:rPr>
              <a:t>, </a:t>
            </a:r>
            <a:r>
              <a:rPr lang="en-US" sz="2400" dirty="0" err="1">
                <a:solidFill>
                  <a:schemeClr val="bg2"/>
                </a:solidFill>
              </a:rPr>
              <a:t>zifeng</a:t>
            </a:r>
            <a:r>
              <a:rPr lang="en-US" sz="2400" dirty="0">
                <a:solidFill>
                  <a:schemeClr val="bg2"/>
                </a:solidFill>
              </a:rPr>
              <a:t> wang, Ke </a:t>
            </a:r>
            <a:r>
              <a:rPr lang="en-US" sz="2400" dirty="0" err="1">
                <a:solidFill>
                  <a:schemeClr val="bg2"/>
                </a:solidFill>
              </a:rPr>
              <a:t>chen</a:t>
            </a:r>
            <a:endParaRPr lang="en-US" sz="2400" dirty="0">
              <a:solidFill>
                <a:schemeClr val="bg2"/>
              </a:solidFill>
            </a:endParaRPr>
          </a:p>
          <a:p>
            <a:pPr algn="ctr"/>
            <a:r>
              <a:rPr lang="en-US" sz="2400" dirty="0">
                <a:solidFill>
                  <a:schemeClr val="bg2"/>
                </a:solidFill>
              </a:rPr>
              <a:t>Date: oct 10, 2019</a:t>
            </a:r>
          </a:p>
        </p:txBody>
      </p:sp>
    </p:spTree>
    <p:extLst>
      <p:ext uri="{BB962C8B-B14F-4D97-AF65-F5344CB8AC3E}">
        <p14:creationId xmlns:p14="http://schemas.microsoft.com/office/powerpoint/2010/main" val="387440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636A3-0E72-9E44-9766-92D672302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3A5FA-1FA1-5C48-AE68-0042B332B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</a:pPr>
            <a:r>
              <a:rPr lang="en-US" sz="2400" dirty="0"/>
              <a:t>Introduction</a:t>
            </a:r>
          </a:p>
          <a:p>
            <a:pPr>
              <a:buClr>
                <a:schemeClr val="accent5"/>
              </a:buClr>
            </a:pPr>
            <a:r>
              <a:rPr lang="en-US" sz="2400" dirty="0"/>
              <a:t>Data Preprocessing</a:t>
            </a:r>
          </a:p>
          <a:p>
            <a:pPr>
              <a:buClr>
                <a:schemeClr val="accent5"/>
              </a:buClr>
            </a:pPr>
            <a:r>
              <a:rPr lang="en-US" sz="2400" dirty="0"/>
              <a:t>Model selection</a:t>
            </a:r>
          </a:p>
          <a:p>
            <a:pPr>
              <a:buClr>
                <a:schemeClr val="accent5"/>
              </a:buClr>
            </a:pPr>
            <a:r>
              <a:rPr lang="en-US" sz="2400" dirty="0"/>
              <a:t>Model diagnostics</a:t>
            </a:r>
          </a:p>
          <a:p>
            <a:pPr>
              <a:buClr>
                <a:schemeClr val="accent5"/>
              </a:buClr>
            </a:pPr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41727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22DE4-B229-4F46-8EF5-AF3EF6D7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87D0A-E8B6-3C4C-87A6-E6B39D693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2400" dirty="0"/>
              <a:t>Background (Body Fat Percentage)</a:t>
            </a:r>
          </a:p>
          <a:p>
            <a:pPr lvl="1">
              <a:buClr>
                <a:schemeClr val="tx2"/>
              </a:buClr>
            </a:pPr>
            <a:r>
              <a:rPr lang="en-US" sz="2000" dirty="0"/>
              <a:t>A crucial index for describing health condition</a:t>
            </a:r>
          </a:p>
          <a:p>
            <a:pPr lvl="1">
              <a:buClr>
                <a:schemeClr val="tx2"/>
              </a:buClr>
            </a:pPr>
            <a:r>
              <a:rPr lang="en-US" sz="2000" dirty="0"/>
              <a:t>Previous calculation methods are costly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Goal</a:t>
            </a:r>
          </a:p>
          <a:p>
            <a:pPr lvl="1">
              <a:buClr>
                <a:schemeClr val="tx2"/>
              </a:buClr>
            </a:pPr>
            <a:r>
              <a:rPr lang="en-US" sz="2000" dirty="0"/>
              <a:t>To provide a simple and accurate rule-of-thumb method</a:t>
            </a:r>
          </a:p>
          <a:p>
            <a:pPr lvl="1">
              <a:buClr>
                <a:schemeClr val="tx2"/>
              </a:buClr>
            </a:pPr>
            <a:r>
              <a:rPr lang="en-US" sz="2000" dirty="0"/>
              <a:t>To provide a model only require available clinical data (costless measurement)</a:t>
            </a:r>
          </a:p>
        </p:txBody>
      </p:sp>
    </p:spTree>
    <p:extLst>
      <p:ext uri="{BB962C8B-B14F-4D97-AF65-F5344CB8AC3E}">
        <p14:creationId xmlns:p14="http://schemas.microsoft.com/office/powerpoint/2010/main" val="3321017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22DE4-B229-4F46-8EF5-AF3EF6D7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87D0A-E8B6-3C4C-87A6-E6B39D693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2400" dirty="0"/>
              <a:t>Data Overview</a:t>
            </a:r>
          </a:p>
          <a:p>
            <a:pPr lvl="1">
              <a:buClr>
                <a:schemeClr val="tx2"/>
              </a:buClr>
            </a:pPr>
            <a:r>
              <a:rPr lang="en-US" sz="2000" dirty="0"/>
              <a:t>252 men’s clinical measurement data</a:t>
            </a:r>
          </a:p>
          <a:p>
            <a:pPr lvl="1">
              <a:buClr>
                <a:schemeClr val="tx2"/>
              </a:buClr>
            </a:pPr>
            <a:r>
              <a:rPr lang="en-US" sz="2000" dirty="0"/>
              <a:t>Available features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981A54-4D61-F647-872D-A4B3A27C1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760469"/>
              </p:ext>
            </p:extLst>
          </p:nvPr>
        </p:nvGraphicFramePr>
        <p:xfrm>
          <a:off x="1103312" y="4264028"/>
          <a:ext cx="10325098" cy="90886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42434">
                  <a:extLst>
                    <a:ext uri="{9D8B030D-6E8A-4147-A177-3AD203B41FA5}">
                      <a16:colId xmlns:a16="http://schemas.microsoft.com/office/drawing/2014/main" val="414231643"/>
                    </a:ext>
                  </a:extLst>
                </a:gridCol>
                <a:gridCol w="832580">
                  <a:extLst>
                    <a:ext uri="{9D8B030D-6E8A-4147-A177-3AD203B41FA5}">
                      <a16:colId xmlns:a16="http://schemas.microsoft.com/office/drawing/2014/main" val="244385361"/>
                    </a:ext>
                  </a:extLst>
                </a:gridCol>
                <a:gridCol w="801482">
                  <a:extLst>
                    <a:ext uri="{9D8B030D-6E8A-4147-A177-3AD203B41FA5}">
                      <a16:colId xmlns:a16="http://schemas.microsoft.com/office/drawing/2014/main" val="2706635491"/>
                    </a:ext>
                  </a:extLst>
                </a:gridCol>
                <a:gridCol w="673532">
                  <a:extLst>
                    <a:ext uri="{9D8B030D-6E8A-4147-A177-3AD203B41FA5}">
                      <a16:colId xmlns:a16="http://schemas.microsoft.com/office/drawing/2014/main" val="4133692043"/>
                    </a:ext>
                  </a:extLst>
                </a:gridCol>
                <a:gridCol w="737507">
                  <a:extLst>
                    <a:ext uri="{9D8B030D-6E8A-4147-A177-3AD203B41FA5}">
                      <a16:colId xmlns:a16="http://schemas.microsoft.com/office/drawing/2014/main" val="1299949450"/>
                    </a:ext>
                  </a:extLst>
                </a:gridCol>
                <a:gridCol w="737507">
                  <a:extLst>
                    <a:ext uri="{9D8B030D-6E8A-4147-A177-3AD203B41FA5}">
                      <a16:colId xmlns:a16="http://schemas.microsoft.com/office/drawing/2014/main" val="494660899"/>
                    </a:ext>
                  </a:extLst>
                </a:gridCol>
                <a:gridCol w="737507">
                  <a:extLst>
                    <a:ext uri="{9D8B030D-6E8A-4147-A177-3AD203B41FA5}">
                      <a16:colId xmlns:a16="http://schemas.microsoft.com/office/drawing/2014/main" val="21607034"/>
                    </a:ext>
                  </a:extLst>
                </a:gridCol>
                <a:gridCol w="737507">
                  <a:extLst>
                    <a:ext uri="{9D8B030D-6E8A-4147-A177-3AD203B41FA5}">
                      <a16:colId xmlns:a16="http://schemas.microsoft.com/office/drawing/2014/main" val="2838103333"/>
                    </a:ext>
                  </a:extLst>
                </a:gridCol>
                <a:gridCol w="737507">
                  <a:extLst>
                    <a:ext uri="{9D8B030D-6E8A-4147-A177-3AD203B41FA5}">
                      <a16:colId xmlns:a16="http://schemas.microsoft.com/office/drawing/2014/main" val="445386035"/>
                    </a:ext>
                  </a:extLst>
                </a:gridCol>
                <a:gridCol w="737507">
                  <a:extLst>
                    <a:ext uri="{9D8B030D-6E8A-4147-A177-3AD203B41FA5}">
                      <a16:colId xmlns:a16="http://schemas.microsoft.com/office/drawing/2014/main" val="1665298015"/>
                    </a:ext>
                  </a:extLst>
                </a:gridCol>
                <a:gridCol w="737507">
                  <a:extLst>
                    <a:ext uri="{9D8B030D-6E8A-4147-A177-3AD203B41FA5}">
                      <a16:colId xmlns:a16="http://schemas.microsoft.com/office/drawing/2014/main" val="2108359782"/>
                    </a:ext>
                  </a:extLst>
                </a:gridCol>
                <a:gridCol w="737507">
                  <a:extLst>
                    <a:ext uri="{9D8B030D-6E8A-4147-A177-3AD203B41FA5}">
                      <a16:colId xmlns:a16="http://schemas.microsoft.com/office/drawing/2014/main" val="3431432699"/>
                    </a:ext>
                  </a:extLst>
                </a:gridCol>
                <a:gridCol w="737507">
                  <a:extLst>
                    <a:ext uri="{9D8B030D-6E8A-4147-A177-3AD203B41FA5}">
                      <a16:colId xmlns:a16="http://schemas.microsoft.com/office/drawing/2014/main" val="44431566"/>
                    </a:ext>
                  </a:extLst>
                </a:gridCol>
                <a:gridCol w="737507">
                  <a:extLst>
                    <a:ext uri="{9D8B030D-6E8A-4147-A177-3AD203B41FA5}">
                      <a16:colId xmlns:a16="http://schemas.microsoft.com/office/drawing/2014/main" val="1872068489"/>
                    </a:ext>
                  </a:extLst>
                </a:gridCol>
              </a:tblGrid>
              <a:tr h="550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</a:rPr>
                        <a:t>AGE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WEIGHT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HEIGHT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ADIPOSITY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NECK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CHEST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ABDOMEN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HIP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THIHG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KNEE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ANKLE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BICEPS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FOREARM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WRIST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380854049"/>
                  </a:ext>
                </a:extLst>
              </a:tr>
              <a:tr h="3449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years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lbs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inches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bmi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cm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cm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cm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cm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cm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cm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cm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cm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cm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cm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109631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399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22DE4-B229-4F46-8EF5-AF3EF6D7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Preprocessing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87D0A-E8B6-3C4C-87A6-E6B39D693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2171" y="2359608"/>
            <a:ext cx="8946541" cy="348487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2400" dirty="0"/>
              <a:t>Outliers Detection</a:t>
            </a:r>
          </a:p>
          <a:p>
            <a:pPr lvl="1">
              <a:buClr>
                <a:schemeClr val="tx2"/>
              </a:buClr>
            </a:pPr>
            <a:r>
              <a:rPr lang="en-US" sz="2200" dirty="0"/>
              <a:t>Boxplot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4E517-AF94-0241-AE58-E9E14077B4B6}"/>
              </a:ext>
            </a:extLst>
          </p:cNvPr>
          <p:cNvSpPr txBox="1"/>
          <p:nvPr/>
        </p:nvSpPr>
        <p:spPr>
          <a:xfrm>
            <a:off x="4749839" y="5842726"/>
            <a:ext cx="393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Graph1: Examples of Boxplots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14BEBB-E3C0-CD4F-A1E8-34EAFC427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5745" y="3371198"/>
            <a:ext cx="99314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01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22DE4-B229-4F46-8EF5-AF3EF6D7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Preprocessing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87D0A-E8B6-3C4C-87A6-E6B39D693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03312" y="2314916"/>
            <a:ext cx="9834764" cy="454694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en-US" sz="2400" dirty="0"/>
              <a:t>For Measurement Error</a:t>
            </a:r>
          </a:p>
          <a:p>
            <a:pPr lvl="1">
              <a:buClr>
                <a:schemeClr val="tx2"/>
              </a:buClr>
            </a:pPr>
            <a:r>
              <a:rPr lang="en-US" sz="2000" dirty="0"/>
              <a:t>Impute by BMI function (</a:t>
            </a:r>
            <a:r>
              <a:rPr lang="en-US" sz="2000" b="1" dirty="0"/>
              <a:t>BMI = </a:t>
            </a:r>
            <a:r>
              <a:rPr lang="en-US" b="1" dirty="0"/>
              <a:t>WEIGHT/(HEIGHT^2) * 703</a:t>
            </a:r>
            <a:r>
              <a:rPr lang="en-US" sz="2000" dirty="0"/>
              <a:t>)</a:t>
            </a:r>
          </a:p>
          <a:p>
            <a:pPr marL="457200" lvl="1" indent="0">
              <a:buClr>
                <a:schemeClr val="tx2"/>
              </a:buClr>
              <a:buNone/>
            </a:pPr>
            <a:r>
              <a:rPr lang="en-US" sz="2000" dirty="0"/>
              <a:t>	e.g. The height of No.42 is too short while the other measurement data seem normal </a:t>
            </a:r>
            <a:r>
              <a:rPr lang="en-US" sz="2000" dirty="0">
                <a:sym typeface="Wingdings" pitchFamily="2" charset="2"/>
              </a:rPr>
              <a:t> Inverse BMI: Height = (Weight/703*BMI)</a:t>
            </a:r>
            <a:r>
              <a:rPr lang="en-US" sz="2000" baseline="30000" dirty="0">
                <a:sym typeface="Wingdings" pitchFamily="2" charset="2"/>
              </a:rPr>
              <a:t>0.5</a:t>
            </a:r>
            <a:r>
              <a:rPr lang="en-US" sz="2000" dirty="0"/>
              <a:t> </a:t>
            </a:r>
          </a:p>
          <a:p>
            <a:pPr marL="457200" lvl="1" indent="0">
              <a:buClr>
                <a:schemeClr val="tx2"/>
              </a:buClr>
              <a:buNone/>
            </a:pPr>
            <a:endParaRPr lang="en-US" sz="1600" dirty="0"/>
          </a:p>
          <a:p>
            <a:pPr marL="457200" lvl="1" indent="0">
              <a:buClr>
                <a:schemeClr val="tx2"/>
              </a:buClr>
              <a:buNone/>
            </a:pPr>
            <a:endParaRPr lang="en-US" sz="1600" dirty="0"/>
          </a:p>
          <a:p>
            <a:pPr lvl="1">
              <a:buClr>
                <a:schemeClr val="tx2"/>
              </a:buClr>
            </a:pPr>
            <a:r>
              <a:rPr lang="en-US" sz="2000" dirty="0"/>
              <a:t>Impute by regression method</a:t>
            </a:r>
          </a:p>
          <a:p>
            <a:pPr marL="457200" lvl="1" indent="0">
              <a:buClr>
                <a:schemeClr val="tx2"/>
              </a:buClr>
              <a:buNone/>
            </a:pPr>
            <a:r>
              <a:rPr lang="en-US" sz="2000" dirty="0"/>
              <a:t>    Build a regression model for wrist first (</a:t>
            </a:r>
            <a:r>
              <a:rPr lang="en-US" sz="2000" dirty="0" err="1"/>
              <a:t>Wrist~Ankle+Knee+Age</a:t>
            </a:r>
            <a:r>
              <a:rPr lang="en-US" sz="2000" dirty="0"/>
              <a:t>)</a:t>
            </a:r>
          </a:p>
          <a:p>
            <a:pPr marL="457200" lvl="1" indent="0">
              <a:buClr>
                <a:schemeClr val="tx2"/>
              </a:buClr>
              <a:buNone/>
            </a:pPr>
            <a:r>
              <a:rPr lang="en-US" sz="2000" dirty="0"/>
              <a:t>    Impute the value for the outlier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For Extreme value (not due to measurement error)</a:t>
            </a:r>
          </a:p>
          <a:p>
            <a:pPr lvl="1">
              <a:buClr>
                <a:schemeClr val="tx2"/>
              </a:buClr>
            </a:pPr>
            <a:r>
              <a:rPr lang="en-US" sz="2200" dirty="0"/>
              <a:t>Drop these records (39, 41, 216)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EBF36-D9F0-9241-A3CA-C60A8D3E56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8988" y="3808855"/>
            <a:ext cx="30861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15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22DE4-B229-4F46-8EF5-AF3EF6D7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2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Selection</a:t>
            </a:r>
            <a:endParaRPr lang="en-US" sz="4200" b="0" i="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87D0A-E8B6-3C4C-87A6-E6B39D693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03312" y="2073595"/>
            <a:ext cx="9834764" cy="45469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2400" dirty="0"/>
              <a:t>Forward regression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US" sz="1600" dirty="0"/>
              <a:t>       ABDOMEN, WEIGHT and WRIST are significant variables in forward regression</a:t>
            </a:r>
          </a:p>
          <a:p>
            <a:pPr marL="0" indent="0">
              <a:buClr>
                <a:schemeClr val="tx2"/>
              </a:buClr>
              <a:buNone/>
            </a:pPr>
            <a:endParaRPr lang="en-US" sz="2400" dirty="0"/>
          </a:p>
          <a:p>
            <a:pPr>
              <a:buClr>
                <a:schemeClr val="tx2"/>
              </a:buClr>
            </a:pPr>
            <a:endParaRPr lang="en-US" sz="2400" dirty="0"/>
          </a:p>
          <a:p>
            <a:pPr>
              <a:buClr>
                <a:schemeClr val="tx2"/>
              </a:buClr>
            </a:pP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Backward regression 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US" sz="1600" dirty="0"/>
              <a:t>       ABDOMEN, WRIST are significant variables in backward regression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B1EF8-67BE-44E2-96BC-05C5018EE8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157" y="2903474"/>
            <a:ext cx="5192613" cy="14934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8CF9DF-2A97-4A2D-9131-D4E9A9EE2F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1836" y="5257800"/>
            <a:ext cx="5434272" cy="139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2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22DE4-B229-4F46-8EF5-AF3EF6D7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Selection</a:t>
            </a:r>
            <a:endParaRPr lang="en-US" sz="4200" b="0" i="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87D0A-E8B6-3C4C-87A6-E6B39D693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03312" y="2314916"/>
            <a:ext cx="9834764" cy="421399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buClr>
                <a:schemeClr val="tx2"/>
              </a:buClr>
            </a:pPr>
            <a:r>
              <a:rPr lang="en-US" sz="2400" dirty="0"/>
              <a:t>Model comparing.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US" sz="2400" dirty="0"/>
              <a:t>    </a:t>
            </a:r>
            <a:r>
              <a:rPr lang="en-US" sz="1600" dirty="0"/>
              <a:t>In order to make model simple and easy to understand, we would only select two variable     from the result of stepwise model. Comparing the two following models:</a:t>
            </a:r>
          </a:p>
          <a:p>
            <a:pPr marL="0" indent="0">
              <a:buClr>
                <a:schemeClr val="tx2"/>
              </a:buClr>
              <a:buNone/>
            </a:pP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1600" dirty="0"/>
              <a:t>BodyFat = ABDOMEN + WEIGHT</a:t>
            </a:r>
          </a:p>
          <a:p>
            <a:pPr>
              <a:buClr>
                <a:schemeClr val="tx2"/>
              </a:buClr>
            </a:pPr>
            <a:r>
              <a:rPr lang="en-US" sz="1600" dirty="0"/>
              <a:t>BodyFat = ABDOMEN + WRIST</a:t>
            </a:r>
          </a:p>
          <a:p>
            <a:pPr>
              <a:buClr>
                <a:schemeClr val="tx2"/>
              </a:buClr>
            </a:pPr>
            <a:endParaRPr lang="en-US" sz="1600" dirty="0"/>
          </a:p>
          <a:p>
            <a:pPr>
              <a:buClr>
                <a:schemeClr val="tx2"/>
              </a:buClr>
            </a:pPr>
            <a:r>
              <a:rPr lang="en-US" sz="1600" dirty="0"/>
              <a:t>According to the R square and p=value of each variables, we select model with variable ABDOMEN and WEIGHT as final model.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US" sz="1600" dirty="0"/>
              <a:t>            </a:t>
            </a:r>
          </a:p>
          <a:p>
            <a:pPr marL="0" indent="0">
              <a:buClr>
                <a:schemeClr val="tx2"/>
              </a:buClr>
              <a:buNone/>
            </a:pPr>
            <a:endParaRPr lang="en-US" sz="1600" dirty="0"/>
          </a:p>
          <a:p>
            <a:pPr marL="0" indent="0">
              <a:buClr>
                <a:schemeClr val="tx2"/>
              </a:buClr>
              <a:buNone/>
            </a:pPr>
            <a:r>
              <a:rPr lang="en-US" sz="2400" dirty="0"/>
              <a:t>                                </a:t>
            </a:r>
          </a:p>
          <a:p>
            <a:pPr marL="0" indent="0">
              <a:buClr>
                <a:schemeClr val="tx2"/>
              </a:buClr>
              <a:buNone/>
            </a:pPr>
            <a:endParaRPr lang="en-US" sz="2400" dirty="0"/>
          </a:p>
          <a:p>
            <a:pPr marL="0" indent="0">
              <a:buClr>
                <a:schemeClr val="tx2"/>
              </a:buCl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4503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243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Body Fat Prediction STAT 628, Module 2</vt:lpstr>
      <vt:lpstr>Outline</vt:lpstr>
      <vt:lpstr>Introduction</vt:lpstr>
      <vt:lpstr>Introduction</vt:lpstr>
      <vt:lpstr>Data Preprocessing</vt:lpstr>
      <vt:lpstr>Data Preprocessing</vt:lpstr>
      <vt:lpstr>Model Selection</vt:lpstr>
      <vt:lpstr>Model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Fat Prediction STAT 628, Module 2</dc:title>
  <dc:creator>Chen Ke</dc:creator>
  <cp:lastModifiedBy>ZHOUJINGPENG WEI</cp:lastModifiedBy>
  <cp:revision>18</cp:revision>
  <dcterms:created xsi:type="dcterms:W3CDTF">2019-10-06T21:21:51Z</dcterms:created>
  <dcterms:modified xsi:type="dcterms:W3CDTF">2019-10-07T20:58:45Z</dcterms:modified>
</cp:coreProperties>
</file>