
<file path=[Content_Types].xml><?xml version="1.0" encoding="utf-8"?>
<Types xmlns="http://schemas.openxmlformats.org/package/2006/content-types">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61" r:id="rId6"/>
    <p:sldId id="260" r:id="rId7"/>
    <p:sldId id="262" r:id="rId8"/>
    <p:sldId id="267" r:id="rId9"/>
    <p:sldId id="268" r:id="rId10"/>
    <p:sldId id="271" r:id="rId11"/>
    <p:sldId id="272" r:id="rId12"/>
    <p:sldId id="274" r:id="rId13"/>
    <p:sldId id="275" r:id="rId14"/>
    <p:sldId id="276" r:id="rId15"/>
    <p:sldId id="277" r:id="rId16"/>
    <p:sldId id="27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6"/>
  </p:normalViewPr>
  <p:slideViewPr>
    <p:cSldViewPr snapToGrid="0" snapToObjects="1">
      <p:cViewPr>
        <p:scale>
          <a:sx n="84" d="100"/>
          <a:sy n="84" d="100"/>
        </p:scale>
        <p:origin x="1640"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0DE407-34CA-9745-A948-AAA7D8E966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0DE407-34CA-9745-A948-AAA7D8E966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60DE407-34CA-9745-A948-AAA7D8E966B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60DE407-34CA-9745-A948-AAA7D8E966BF}"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0DE407-34CA-9745-A948-AAA7D8E966BF}"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427DF0-5D24-6142-AE74-05BBC800D7C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0DE407-34CA-9745-A948-AAA7D8E966BF}"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427DF0-5D24-6142-AE74-05BBC800D7C6}"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tif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tiff"/></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p:cNvSpPr>
            <a:spLocks noGrp="1" noRot="1" noChangeAspect="1" noMove="1" noResize="1" noEditPoints="1" noAdjustHandles="1" noChangeArrowheads="1" noChangeShapeType="1" noTextEdit="1"/>
          </p:cNvSpPr>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p:cNvSpPr>
            <a:spLocks noGrp="1" noRot="1" noChangeAspect="1" noMove="1" noResize="1" noEditPoints="1" noAdjustHandles="1" noChangeArrowheads="1" noChangeShapeType="1" noTextEdit="1"/>
          </p:cNvSpPr>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505" y="623571"/>
            <a:ext cx="10260990" cy="3523885"/>
          </a:xfrm>
        </p:spPr>
        <p:txBody>
          <a:bodyPr>
            <a:normAutofit/>
          </a:bodyPr>
          <a:lstStyle/>
          <a:p>
            <a:pPr algn="r"/>
            <a:r>
              <a:rPr lang="en-US" sz="8000" dirty="0"/>
              <a:t>Body Fat Prediction</a:t>
            </a:r>
            <a:br>
              <a:rPr lang="en-US" sz="8000" dirty="0"/>
            </a:br>
            <a:r>
              <a:rPr lang="en-US" sz="5400" dirty="0"/>
              <a:t>STAT 628, Module 2</a:t>
            </a:r>
            <a:endParaRPr lang="en-US" sz="8000" dirty="0"/>
          </a:p>
        </p:txBody>
      </p:sp>
      <p:sp>
        <p:nvSpPr>
          <p:cNvPr id="3" name="Subtitle 2"/>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Group 3: </a:t>
            </a:r>
            <a:r>
              <a:rPr lang="en-US" sz="2400" dirty="0" err="1">
                <a:solidFill>
                  <a:schemeClr val="bg2"/>
                </a:solidFill>
              </a:rPr>
              <a:t>zheng</a:t>
            </a:r>
            <a:r>
              <a:rPr lang="en-US" sz="2400" dirty="0">
                <a:solidFill>
                  <a:schemeClr val="bg2"/>
                </a:solidFill>
              </a:rPr>
              <a:t> </a:t>
            </a:r>
            <a:r>
              <a:rPr lang="en-US" sz="2400" dirty="0" err="1">
                <a:solidFill>
                  <a:schemeClr val="bg2"/>
                </a:solidFill>
              </a:rPr>
              <a:t>ni</a:t>
            </a:r>
            <a:r>
              <a:rPr lang="en-US" sz="2400" dirty="0">
                <a:solidFill>
                  <a:schemeClr val="bg2"/>
                </a:solidFill>
              </a:rPr>
              <a:t>, </a:t>
            </a:r>
            <a:r>
              <a:rPr lang="en-US" sz="2400" dirty="0" err="1">
                <a:solidFill>
                  <a:schemeClr val="bg2"/>
                </a:solidFill>
              </a:rPr>
              <a:t>jingpeng</a:t>
            </a:r>
            <a:r>
              <a:rPr lang="en-US" sz="2400" dirty="0">
                <a:solidFill>
                  <a:schemeClr val="bg2"/>
                </a:solidFill>
              </a:rPr>
              <a:t> </a:t>
            </a:r>
            <a:r>
              <a:rPr lang="en-US" sz="2400" dirty="0" err="1">
                <a:solidFill>
                  <a:schemeClr val="bg2"/>
                </a:solidFill>
              </a:rPr>
              <a:t>weizhou</a:t>
            </a:r>
            <a:r>
              <a:rPr lang="en-US" sz="2400" dirty="0">
                <a:solidFill>
                  <a:schemeClr val="bg2"/>
                </a:solidFill>
              </a:rPr>
              <a:t>, </a:t>
            </a:r>
            <a:r>
              <a:rPr lang="en-US" sz="2400" dirty="0" err="1">
                <a:solidFill>
                  <a:schemeClr val="bg2"/>
                </a:solidFill>
              </a:rPr>
              <a:t>zifeng</a:t>
            </a:r>
            <a:r>
              <a:rPr lang="en-US" sz="2400" dirty="0">
                <a:solidFill>
                  <a:schemeClr val="bg2"/>
                </a:solidFill>
              </a:rPr>
              <a:t> wang, Ke </a:t>
            </a:r>
            <a:r>
              <a:rPr lang="en-US" sz="2400" dirty="0" err="1">
                <a:solidFill>
                  <a:schemeClr val="bg2"/>
                </a:solidFill>
              </a:rPr>
              <a:t>chen</a:t>
            </a:r>
            <a:endParaRPr lang="en-US" sz="2400" dirty="0">
              <a:solidFill>
                <a:schemeClr val="bg2"/>
              </a:solidFill>
            </a:endParaRPr>
          </a:p>
          <a:p>
            <a:pPr algn="ctr"/>
            <a:r>
              <a:rPr lang="en-US" sz="2400" dirty="0">
                <a:solidFill>
                  <a:schemeClr val="bg2"/>
                </a:solidFill>
              </a:rPr>
              <a:t>Date: oct 10, 2019</a:t>
            </a:r>
            <a:endParaRPr lang="en-US" sz="2400"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Model Diagnosis</a:t>
            </a:r>
            <a:endParaRPr lang="en-US" sz="4200" b="0" i="0" kern="1200" dirty="0">
              <a:solidFill>
                <a:srgbClr val="FFFFFF"/>
              </a:solidFill>
              <a:latin typeface="+mj-lt"/>
              <a:ea typeface="+mj-ea"/>
              <a:cs typeface="+mj-cs"/>
            </a:endParaRPr>
          </a:p>
        </p:txBody>
      </p:sp>
      <p:pic>
        <p:nvPicPr>
          <p:cNvPr id="6" name="图片 5"/>
          <p:cNvPicPr>
            <a:picLocks noChangeAspect="1"/>
          </p:cNvPicPr>
          <p:nvPr/>
        </p:nvPicPr>
        <p:blipFill>
          <a:blip r:embed="rId5" cstate="screen"/>
          <a:stretch>
            <a:fillRect/>
          </a:stretch>
        </p:blipFill>
        <p:spPr>
          <a:xfrm>
            <a:off x="433161" y="2286162"/>
            <a:ext cx="5143912" cy="4315171"/>
          </a:xfrm>
          <a:prstGeom prst="rect">
            <a:avLst/>
          </a:prstGeom>
        </p:spPr>
      </p:pic>
      <p:pic>
        <p:nvPicPr>
          <p:cNvPr id="7" name="图片 6"/>
          <p:cNvPicPr>
            <a:picLocks noChangeAspect="1"/>
          </p:cNvPicPr>
          <p:nvPr/>
        </p:nvPicPr>
        <p:blipFill>
          <a:blip r:embed="rId6" cstate="screen"/>
          <a:stretch>
            <a:fillRect/>
          </a:stretch>
        </p:blipFill>
        <p:spPr>
          <a:xfrm>
            <a:off x="6626215" y="2286161"/>
            <a:ext cx="5143912" cy="4315171"/>
          </a:xfrm>
          <a:prstGeom prst="rect">
            <a:avLst/>
          </a:prstGeom>
        </p:spPr>
      </p:pic>
      <p:sp>
        <p:nvSpPr>
          <p:cNvPr id="9" name="文本框 8"/>
          <p:cNvSpPr txBox="1"/>
          <p:nvPr/>
        </p:nvSpPr>
        <p:spPr>
          <a:xfrm>
            <a:off x="2108792" y="2268562"/>
            <a:ext cx="2312188" cy="369332"/>
          </a:xfrm>
          <a:prstGeom prst="rect">
            <a:avLst/>
          </a:prstGeom>
          <a:noFill/>
        </p:spPr>
        <p:txBody>
          <a:bodyPr wrap="square" rtlCol="0">
            <a:spAutoFit/>
          </a:bodyPr>
          <a:lstStyle/>
          <a:p>
            <a:r>
              <a:rPr kumimoji="1" lang="en-US" altLang="zh-CN" b="1" dirty="0"/>
              <a:t>Residuals vs Fitted</a:t>
            </a:r>
            <a:endParaRPr kumimoji="1" lang="zh-CN" altLang="en-US" b="1" dirty="0"/>
          </a:p>
        </p:txBody>
      </p:sp>
      <p:sp>
        <p:nvSpPr>
          <p:cNvPr id="11" name="文本框 10"/>
          <p:cNvSpPr txBox="1"/>
          <p:nvPr/>
        </p:nvSpPr>
        <p:spPr>
          <a:xfrm>
            <a:off x="8463648" y="2268562"/>
            <a:ext cx="1911485" cy="369332"/>
          </a:xfrm>
          <a:prstGeom prst="rect">
            <a:avLst/>
          </a:prstGeom>
          <a:noFill/>
        </p:spPr>
        <p:txBody>
          <a:bodyPr wrap="square" rtlCol="0">
            <a:spAutoFit/>
          </a:bodyPr>
          <a:lstStyle/>
          <a:p>
            <a:r>
              <a:rPr kumimoji="1" lang="en-US" altLang="zh-CN" b="1" dirty="0"/>
              <a:t>Scale Location</a:t>
            </a:r>
            <a:endParaRPr kumimoji="1" lang="zh-CN" altLang="en-US" b="1"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2468959" y="386315"/>
            <a:ext cx="7254082" cy="6085369"/>
          </a:xfrm>
          <a:prstGeom prst="rect">
            <a:avLst/>
          </a:prstGeom>
        </p:spPr>
      </p:pic>
      <p:sp>
        <p:nvSpPr>
          <p:cNvPr id="3" name="文本框 2"/>
          <p:cNvSpPr txBox="1"/>
          <p:nvPr/>
        </p:nvSpPr>
        <p:spPr>
          <a:xfrm>
            <a:off x="682752" y="3059667"/>
            <a:ext cx="1597152" cy="369332"/>
          </a:xfrm>
          <a:prstGeom prst="rect">
            <a:avLst/>
          </a:prstGeom>
          <a:noFill/>
        </p:spPr>
        <p:txBody>
          <a:bodyPr wrap="square" rtlCol="0">
            <a:spAutoFit/>
          </a:bodyPr>
          <a:lstStyle/>
          <a:p>
            <a:r>
              <a:rPr kumimoji="1" lang="en-US" altLang="zh-CN" dirty="0"/>
              <a:t>Normal Q-Q</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a:off x="1730068" y="684388"/>
            <a:ext cx="8731864" cy="5489223"/>
          </a:xfrm>
          <a:prstGeom prst="rect">
            <a:avLst/>
          </a:prstGeom>
        </p:spPr>
      </p:pic>
      <p:sp>
        <p:nvSpPr>
          <p:cNvPr id="4" name="文本框 3"/>
          <p:cNvSpPr txBox="1"/>
          <p:nvPr/>
        </p:nvSpPr>
        <p:spPr>
          <a:xfrm>
            <a:off x="5242560" y="207264"/>
            <a:ext cx="2340864" cy="369332"/>
          </a:xfrm>
          <a:prstGeom prst="rect">
            <a:avLst/>
          </a:prstGeom>
          <a:noFill/>
        </p:spPr>
        <p:txBody>
          <a:bodyPr wrap="square" rtlCol="0">
            <a:spAutoFit/>
          </a:bodyPr>
          <a:lstStyle/>
          <a:p>
            <a:r>
              <a:rPr kumimoji="1" lang="en-US" altLang="zh-CN" b="1" dirty="0"/>
              <a:t>Cook’s distance</a:t>
            </a:r>
            <a:endParaRPr kumimoji="1" lang="en-US" altLang="zh-C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Influential points</a:t>
            </a:r>
            <a:endParaRPr lang="en-US" sz="4200" b="0" i="0" kern="1200" dirty="0">
              <a:solidFill>
                <a:srgbClr val="FFFFFF"/>
              </a:solidFill>
              <a:latin typeface="+mj-lt"/>
              <a:ea typeface="+mj-ea"/>
              <a:cs typeface="+mj-cs"/>
            </a:endParaRPr>
          </a:p>
        </p:txBody>
      </p:sp>
      <p:pic>
        <p:nvPicPr>
          <p:cNvPr id="6" name="图片 5"/>
          <p:cNvPicPr>
            <a:picLocks noChangeAspect="1"/>
          </p:cNvPicPr>
          <p:nvPr/>
        </p:nvPicPr>
        <p:blipFill>
          <a:blip r:embed="rId5"/>
          <a:stretch>
            <a:fillRect/>
          </a:stretch>
        </p:blipFill>
        <p:spPr>
          <a:xfrm>
            <a:off x="1103312" y="2618564"/>
            <a:ext cx="10642784" cy="359366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938634" y="680221"/>
            <a:ext cx="8947522" cy="1400530"/>
          </a:xfrm>
        </p:spPr>
        <p:txBody>
          <a:bodyPr vert="horz" lIns="91440" tIns="45720" rIns="91440" bIns="45720" rtlCol="0" anchor="ctr">
            <a:normAutofit/>
          </a:bodyPr>
          <a:lstStyle/>
          <a:p>
            <a:r>
              <a:rPr lang="en-US" altLang="zh-CN" sz="4200" b="0" i="0" kern="1200" dirty="0">
                <a:solidFill>
                  <a:srgbClr val="FFFFFF"/>
                </a:solidFill>
                <a:latin typeface="+mj-lt"/>
                <a:ea typeface="+mj-ea"/>
                <a:cs typeface="+mj-cs"/>
              </a:rPr>
              <a:t>Conclusion</a:t>
            </a:r>
            <a:endParaRPr lang="en-US" sz="4200" b="0" i="0" kern="1200" dirty="0">
              <a:solidFill>
                <a:srgbClr val="FFFFFF"/>
              </a:solidFill>
              <a:latin typeface="+mj-lt"/>
              <a:ea typeface="+mj-ea"/>
              <a:cs typeface="+mj-cs"/>
            </a:endParaRPr>
          </a:p>
        </p:txBody>
      </p:sp>
      <p:sp>
        <p:nvSpPr>
          <p:cNvPr id="15" name="Content Placeholder 2"/>
          <p:cNvSpPr txBox="1"/>
          <p:nvPr/>
        </p:nvSpPr>
        <p:spPr>
          <a:xfrm rot="16200000">
            <a:off x="3190293" y="-197875"/>
            <a:ext cx="4547760" cy="9334500"/>
          </a:xfrm>
          <a:prstGeom prst="rect">
            <a:avLst/>
          </a:prstGeom>
        </p:spPr>
        <p:txBody>
          <a:bodyPr vert="eaVert" lIns="91440" tIns="45720" rIns="91440" bIns="45720" rtlCol="0" anchor="t" anchorCtr="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Clr>
                <a:schemeClr val="accent5"/>
              </a:buClr>
            </a:pPr>
            <a:r>
              <a:rPr lang="en-US" sz="2400" dirty="0"/>
              <a:t>Final model:</a:t>
            </a:r>
            <a:endParaRPr lang="en-US" sz="2400" dirty="0"/>
          </a:p>
          <a:p>
            <a:pPr marL="0" indent="0">
              <a:buClr>
                <a:schemeClr val="accent5"/>
              </a:buClr>
              <a:buNone/>
            </a:pPr>
            <a:r>
              <a:rPr lang="en-US" sz="2400" dirty="0"/>
              <a:t>   𝐵𝑂𝐷𝑌_𝐹𝐴𝑇=0.9005⋅𝐴𝐵𝐷𝑂𝑀𝐸𝑁−0.1187⋅𝑊𝐸𝐼𝐺𝐻𝑇−25.68435 </a:t>
            </a:r>
            <a:endParaRPr lang="en-US" sz="2400" dirty="0"/>
          </a:p>
          <a:p>
            <a:pPr>
              <a:buClr>
                <a:schemeClr val="accent5"/>
              </a:buClr>
            </a:pPr>
            <a:r>
              <a:rPr lang="en-US" sz="2400" dirty="0"/>
              <a:t>Rule of Thumb:</a:t>
            </a:r>
            <a:endParaRPr lang="en-US" sz="2400" dirty="0"/>
          </a:p>
          <a:p>
            <a:pPr marL="0" indent="0" algn="just">
              <a:buClr>
                <a:schemeClr val="tx2"/>
              </a:buClr>
              <a:buNone/>
            </a:pPr>
            <a:r>
              <a:rPr lang="en-US" sz="2400" dirty="0"/>
              <a:t>     Abdomen has positive effect on body fat while weight has negative effect on body fat.</a:t>
            </a:r>
            <a:endParaRPr lang="en-US" sz="2400" dirty="0"/>
          </a:p>
          <a:p>
            <a:pPr>
              <a:buClr>
                <a:schemeClr val="accent5"/>
              </a:buClr>
            </a:pPr>
            <a:r>
              <a:rPr lang="en-US" sz="2400" dirty="0"/>
              <a:t>Interpretation:</a:t>
            </a:r>
            <a:endParaRPr lang="en-US" sz="2400" dirty="0"/>
          </a:p>
          <a:p>
            <a:pPr marL="0" indent="0" algn="just">
              <a:buClr>
                <a:schemeClr val="tx2"/>
              </a:buClr>
              <a:buNone/>
            </a:pPr>
            <a:r>
              <a:rPr lang="en-US" sz="2400" dirty="0"/>
              <a:t>    The larger the abdomen, the fatter the person.</a:t>
            </a:r>
            <a:endParaRPr lang="en-US" sz="2400" dirty="0"/>
          </a:p>
          <a:p>
            <a:pPr marL="0" indent="0" algn="just">
              <a:buClr>
                <a:schemeClr val="tx2"/>
              </a:buClr>
              <a:buNone/>
            </a:pPr>
            <a:r>
              <a:rPr lang="en-US" sz="2400" dirty="0"/>
              <a:t>    While two persons share the same body shape (abdomen), the one with higher body weight may have stronger body with lower body fat percentage. </a:t>
            </a:r>
            <a:endParaRPr lang="en-US" sz="2400"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225996" y="3171309"/>
            <a:ext cx="8947522" cy="1400530"/>
          </a:xfrm>
        </p:spPr>
        <p:txBody>
          <a:bodyPr vert="horz" lIns="91440" tIns="45720" rIns="91440" bIns="45720" rtlCol="0" anchor="ctr">
            <a:normAutofit/>
          </a:bodyPr>
          <a:lstStyle/>
          <a:p>
            <a:r>
              <a:rPr lang="en-US" altLang="zh-CN" sz="4200" b="0" i="0" kern="1200" dirty="0">
                <a:solidFill>
                  <a:srgbClr val="FFFFFF"/>
                </a:solidFill>
                <a:latin typeface="+mj-lt"/>
                <a:ea typeface="+mj-ea"/>
                <a:cs typeface="+mj-cs"/>
              </a:rPr>
              <a:t>Conclusion</a:t>
            </a:r>
            <a:endParaRPr lang="en-US" sz="4200" b="0" i="0" kern="1200" dirty="0">
              <a:solidFill>
                <a:srgbClr val="FFFFFF"/>
              </a:solidFill>
              <a:latin typeface="+mj-lt"/>
              <a:ea typeface="+mj-ea"/>
              <a:cs typeface="+mj-cs"/>
            </a:endParaRPr>
          </a:p>
        </p:txBody>
      </p:sp>
      <p:sp>
        <p:nvSpPr>
          <p:cNvPr id="15" name="Content Placeholder 2"/>
          <p:cNvSpPr txBox="1"/>
          <p:nvPr/>
        </p:nvSpPr>
        <p:spPr>
          <a:xfrm rot="16200000">
            <a:off x="3207458" y="-46905"/>
            <a:ext cx="4852514" cy="9334500"/>
          </a:xfrm>
          <a:prstGeom prst="rect">
            <a:avLst/>
          </a:prstGeom>
        </p:spPr>
        <p:txBody>
          <a:bodyPr vert="eaVert" lIns="91440" tIns="45720" rIns="91440" bIns="45720" rtlCol="0" anchor="t"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chemeClr val="accent5"/>
              </a:buClr>
            </a:pPr>
            <a:r>
              <a:rPr lang="en-US" sz="2400" dirty="0"/>
              <a:t>Strength:</a:t>
            </a:r>
            <a:endParaRPr lang="en-US" sz="2400" dirty="0"/>
          </a:p>
          <a:p>
            <a:pPr lvl="1" algn="just">
              <a:buClr>
                <a:schemeClr val="accent5"/>
              </a:buClr>
            </a:pPr>
            <a:r>
              <a:rPr lang="en-US" sz="2200" dirty="0"/>
              <a:t>Accuracy is high</a:t>
            </a:r>
            <a:endParaRPr lang="en-US" sz="2200" dirty="0"/>
          </a:p>
          <a:p>
            <a:pPr lvl="1" algn="just">
              <a:buClr>
                <a:schemeClr val="accent5"/>
              </a:buClr>
            </a:pPr>
            <a:r>
              <a:rPr lang="en-US" sz="2200" dirty="0"/>
              <a:t>The model is simple and easy to understand</a:t>
            </a:r>
            <a:endParaRPr lang="en-US" sz="2200" dirty="0"/>
          </a:p>
          <a:p>
            <a:pPr algn="just">
              <a:buClr>
                <a:schemeClr val="accent5"/>
              </a:buClr>
            </a:pPr>
            <a:r>
              <a:rPr lang="en-US" sz="2400" dirty="0"/>
              <a:t>Weakness: </a:t>
            </a:r>
            <a:endParaRPr lang="en-US" sz="2400" dirty="0"/>
          </a:p>
          <a:p>
            <a:pPr marL="0" indent="0" algn="just">
              <a:buClr>
                <a:schemeClr val="accent5"/>
              </a:buClr>
              <a:buNone/>
            </a:pPr>
            <a:r>
              <a:rPr lang="en-US" sz="2400" dirty="0"/>
              <a:t>    Accuracy of our model is very high only based on the people with normal body size. However, the people whose body is extremely out of shape, cannot be estimated by this model accurately.</a:t>
            </a:r>
            <a:endParaRPr lang="en-US" sz="2400" dirty="0"/>
          </a:p>
          <a:p>
            <a:pPr marL="0" indent="0" algn="just">
              <a:buClr>
                <a:schemeClr val="tx2"/>
              </a:buClr>
              <a:buNone/>
            </a:pPr>
            <a:endParaRPr lang="en-US" sz="2400" dirty="0"/>
          </a:p>
          <a:p>
            <a:pPr algn="just">
              <a:buClr>
                <a:schemeClr val="accent5"/>
              </a:buClr>
            </a:pPr>
            <a:endParaRPr lang="en-US" sz="2400" dirty="0"/>
          </a:p>
        </p:txBody>
      </p:sp>
      <p:sp>
        <p:nvSpPr>
          <p:cNvPr id="17" name="Title 1"/>
          <p:cNvSpPr txBox="1"/>
          <p:nvPr/>
        </p:nvSpPr>
        <p:spPr>
          <a:xfrm>
            <a:off x="938634" y="680221"/>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FFFFFF"/>
                </a:solidFill>
              </a:rPr>
              <a:t>Conclusion</a:t>
            </a:r>
            <a:endParaRPr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Graph</a:t>
            </a:r>
            <a:endParaRPr lang="en-US" dirty="0"/>
          </a:p>
        </p:txBody>
      </p:sp>
      <p:pic>
        <p:nvPicPr>
          <p:cNvPr id="5" name="Picture 4" descr="A screenshot of a cell phone&#10;&#10;Description automatically generated"/>
          <p:cNvPicPr>
            <a:picLocks noChangeAspect="1"/>
          </p:cNvPicPr>
          <p:nvPr/>
        </p:nvPicPr>
        <p:blipFill rotWithShape="1">
          <a:blip r:embed="rId1"/>
          <a:srcRect l="33785" t="16290" b="29982"/>
          <a:stretch>
            <a:fillRect/>
          </a:stretch>
        </p:blipFill>
        <p:spPr>
          <a:xfrm>
            <a:off x="7297734" y="1437019"/>
            <a:ext cx="2462023" cy="1590217"/>
          </a:xfrm>
          <a:prstGeom prst="rect">
            <a:avLst/>
          </a:prstGeom>
        </p:spPr>
      </p:pic>
      <p:pic>
        <p:nvPicPr>
          <p:cNvPr id="6" name="Picture 5" descr="A screenshot of a cell phone&#10;&#10;Description automatically generated"/>
          <p:cNvPicPr>
            <a:picLocks noChangeAspect="1"/>
          </p:cNvPicPr>
          <p:nvPr/>
        </p:nvPicPr>
        <p:blipFill rotWithShape="1">
          <a:blip r:embed="rId2"/>
          <a:srcRect l="34354" t="16102" r="3046" b="32956"/>
          <a:stretch>
            <a:fillRect/>
          </a:stretch>
        </p:blipFill>
        <p:spPr>
          <a:xfrm>
            <a:off x="7297734" y="3066977"/>
            <a:ext cx="2462023" cy="1611110"/>
          </a:xfrm>
          <a:prstGeom prst="rect">
            <a:avLst/>
          </a:prstGeom>
        </p:spPr>
      </p:pic>
      <p:pic>
        <p:nvPicPr>
          <p:cNvPr id="7" name="Picture 6" descr="A screenshot of a social media post&#10;&#10;Description automatically generated"/>
          <p:cNvPicPr>
            <a:picLocks noChangeAspect="1"/>
          </p:cNvPicPr>
          <p:nvPr/>
        </p:nvPicPr>
        <p:blipFill rotWithShape="1">
          <a:blip r:embed="rId3"/>
          <a:srcRect l="34780" t="14795" b="31735"/>
          <a:stretch>
            <a:fillRect/>
          </a:stretch>
        </p:blipFill>
        <p:spPr>
          <a:xfrm>
            <a:off x="7297734" y="4794172"/>
            <a:ext cx="2462023" cy="1590217"/>
          </a:xfrm>
          <a:prstGeom prst="rect">
            <a:avLst/>
          </a:prstGeom>
        </p:spPr>
      </p:pic>
      <p:sp>
        <p:nvSpPr>
          <p:cNvPr id="8" name="TextBox 7"/>
          <p:cNvSpPr txBox="1"/>
          <p:nvPr/>
        </p:nvSpPr>
        <p:spPr>
          <a:xfrm>
            <a:off x="9889434" y="1437019"/>
            <a:ext cx="1997765" cy="923330"/>
          </a:xfrm>
          <a:prstGeom prst="rect">
            <a:avLst/>
          </a:prstGeom>
          <a:noFill/>
        </p:spPr>
        <p:txBody>
          <a:bodyPr wrap="square" rtlCol="0">
            <a:spAutoFit/>
          </a:bodyPr>
          <a:lstStyle/>
          <a:p>
            <a:r>
              <a:rPr lang="en-US" dirty="0"/>
              <a:t>Abdomen: 90</a:t>
            </a:r>
            <a:endParaRPr lang="en-US" dirty="0"/>
          </a:p>
          <a:p>
            <a:r>
              <a:rPr lang="en-US" dirty="0"/>
              <a:t>Weight: 200</a:t>
            </a:r>
            <a:endParaRPr lang="en-US" dirty="0"/>
          </a:p>
          <a:p>
            <a:r>
              <a:rPr lang="en-US" dirty="0"/>
              <a:t>Bodyfat: 14.2%</a:t>
            </a:r>
            <a:endParaRPr lang="en-US" dirty="0"/>
          </a:p>
        </p:txBody>
      </p:sp>
      <p:sp>
        <p:nvSpPr>
          <p:cNvPr id="9" name="TextBox 8"/>
          <p:cNvSpPr txBox="1"/>
          <p:nvPr/>
        </p:nvSpPr>
        <p:spPr>
          <a:xfrm>
            <a:off x="9889434" y="3066977"/>
            <a:ext cx="1997765" cy="923330"/>
          </a:xfrm>
          <a:prstGeom prst="rect">
            <a:avLst/>
          </a:prstGeom>
          <a:noFill/>
        </p:spPr>
        <p:txBody>
          <a:bodyPr wrap="square" rtlCol="0">
            <a:spAutoFit/>
          </a:bodyPr>
          <a:lstStyle/>
          <a:p>
            <a:r>
              <a:rPr lang="en-US" dirty="0"/>
              <a:t>Abdomen: 100</a:t>
            </a:r>
            <a:endParaRPr lang="en-US" dirty="0"/>
          </a:p>
          <a:p>
            <a:r>
              <a:rPr lang="en-US" dirty="0"/>
              <a:t>Weight: 200</a:t>
            </a:r>
            <a:endParaRPr lang="en-US" dirty="0"/>
          </a:p>
          <a:p>
            <a:r>
              <a:rPr lang="en-US" dirty="0"/>
              <a:t>Bodyfat: 23.2%</a:t>
            </a:r>
            <a:endParaRPr lang="en-US" dirty="0"/>
          </a:p>
        </p:txBody>
      </p:sp>
      <p:sp>
        <p:nvSpPr>
          <p:cNvPr id="10" name="TextBox 9"/>
          <p:cNvSpPr txBox="1"/>
          <p:nvPr/>
        </p:nvSpPr>
        <p:spPr>
          <a:xfrm>
            <a:off x="9889434" y="4730467"/>
            <a:ext cx="1997765" cy="923330"/>
          </a:xfrm>
          <a:prstGeom prst="rect">
            <a:avLst/>
          </a:prstGeom>
          <a:noFill/>
        </p:spPr>
        <p:txBody>
          <a:bodyPr wrap="square" rtlCol="0">
            <a:spAutoFit/>
          </a:bodyPr>
          <a:lstStyle/>
          <a:p>
            <a:r>
              <a:rPr lang="en-US" dirty="0"/>
              <a:t>Abdomen: 110</a:t>
            </a:r>
            <a:endParaRPr lang="en-US" dirty="0"/>
          </a:p>
          <a:p>
            <a:r>
              <a:rPr lang="en-US" dirty="0"/>
              <a:t>Weight: 200</a:t>
            </a:r>
            <a:endParaRPr lang="en-US" dirty="0"/>
          </a:p>
          <a:p>
            <a:r>
              <a:rPr lang="en-US" dirty="0"/>
              <a:t>Bodyfat: 32.2%</a:t>
            </a:r>
            <a:endParaRPr lang="en-US" dirty="0"/>
          </a:p>
        </p:txBody>
      </p:sp>
      <p:pic>
        <p:nvPicPr>
          <p:cNvPr id="3" name="图片 2" descr="1570655615(1)"/>
          <p:cNvPicPr>
            <a:picLocks noChangeAspect="1"/>
          </p:cNvPicPr>
          <p:nvPr/>
        </p:nvPicPr>
        <p:blipFill>
          <a:blip r:embed="rId4"/>
          <a:stretch>
            <a:fillRect/>
          </a:stretch>
        </p:blipFill>
        <p:spPr>
          <a:xfrm>
            <a:off x="501650" y="1435735"/>
            <a:ext cx="6407785" cy="4948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anchor="ctr">
            <a:normAutofit/>
          </a:bodyPr>
          <a:lstStyle/>
          <a:p>
            <a:r>
              <a:rPr lang="en-US" dirty="0">
                <a:solidFill>
                  <a:srgbClr val="FFFFFF"/>
                </a:solidFill>
              </a:rPr>
              <a:t>Outline</a:t>
            </a:r>
            <a:endParaRPr lang="en-US" dirty="0">
              <a:solidFill>
                <a:srgbClr val="FFFFFF"/>
              </a:solidFill>
            </a:endParaRPr>
          </a:p>
        </p:txBody>
      </p:sp>
      <p:sp>
        <p:nvSpPr>
          <p:cNvPr id="3" name="Content Placeholder 2"/>
          <p:cNvSpPr>
            <a:spLocks noGrp="1"/>
          </p:cNvSpPr>
          <p:nvPr>
            <p:ph idx="1"/>
          </p:nvPr>
        </p:nvSpPr>
        <p:spPr>
          <a:xfrm>
            <a:off x="1103312" y="2763520"/>
            <a:ext cx="8946541" cy="3484879"/>
          </a:xfrm>
        </p:spPr>
        <p:txBody>
          <a:bodyPr>
            <a:normAutofit/>
          </a:bodyPr>
          <a:lstStyle/>
          <a:p>
            <a:pPr>
              <a:buClr>
                <a:schemeClr val="accent5"/>
              </a:buClr>
            </a:pPr>
            <a:r>
              <a:rPr lang="en-US" sz="2400" dirty="0"/>
              <a:t>Introduction</a:t>
            </a:r>
            <a:endParaRPr lang="en-US" sz="2400" dirty="0"/>
          </a:p>
          <a:p>
            <a:pPr>
              <a:buClr>
                <a:schemeClr val="accent5"/>
              </a:buClr>
            </a:pPr>
            <a:r>
              <a:rPr lang="en-US" sz="2400" dirty="0"/>
              <a:t>Data Preprocessing</a:t>
            </a:r>
            <a:endParaRPr lang="en-US" sz="2400" dirty="0"/>
          </a:p>
          <a:p>
            <a:pPr>
              <a:buClr>
                <a:schemeClr val="accent5"/>
              </a:buClr>
            </a:pPr>
            <a:r>
              <a:rPr lang="en-US" sz="2400" dirty="0"/>
              <a:t>Model Selection</a:t>
            </a:r>
            <a:endParaRPr lang="en-US" sz="2400" dirty="0"/>
          </a:p>
          <a:p>
            <a:pPr>
              <a:buClr>
                <a:schemeClr val="accent5"/>
              </a:buClr>
            </a:pPr>
            <a:r>
              <a:rPr lang="en-US" sz="2400" dirty="0"/>
              <a:t>Model Diagnosis</a:t>
            </a:r>
            <a:endParaRPr lang="en-US" sz="2400" dirty="0"/>
          </a:p>
          <a:p>
            <a:pPr>
              <a:buClr>
                <a:schemeClr val="accent5"/>
              </a:buClr>
            </a:pPr>
            <a:r>
              <a:rPr lang="en-US" sz="2400" dirty="0"/>
              <a:t>Conclusion</a:t>
            </a:r>
            <a:endParaRPr lang="en-US" sz="2400"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Introduction</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1103312" y="2763520"/>
            <a:ext cx="8946541" cy="3484879"/>
          </a:xfrm>
        </p:spPr>
        <p:txBody>
          <a:bodyPr vert="horz" lIns="91440" tIns="45720" rIns="91440" bIns="45720" rtlCol="0">
            <a:normAutofit/>
          </a:bodyPr>
          <a:lstStyle/>
          <a:p>
            <a:pPr>
              <a:buClr>
                <a:schemeClr val="tx2"/>
              </a:buClr>
            </a:pPr>
            <a:r>
              <a:rPr lang="en-US" sz="2400" dirty="0"/>
              <a:t>Background (Body Fat Percentage)</a:t>
            </a:r>
            <a:endParaRPr lang="en-US" sz="2400" dirty="0"/>
          </a:p>
          <a:p>
            <a:pPr lvl="1">
              <a:buClr>
                <a:schemeClr val="tx2"/>
              </a:buClr>
            </a:pPr>
            <a:r>
              <a:rPr lang="en-US" sz="2000" dirty="0"/>
              <a:t>A crucial index for describing health condition</a:t>
            </a:r>
            <a:endParaRPr lang="en-US" sz="2000" dirty="0"/>
          </a:p>
          <a:p>
            <a:pPr lvl="1">
              <a:buClr>
                <a:schemeClr val="tx2"/>
              </a:buClr>
            </a:pPr>
            <a:r>
              <a:rPr lang="en-US" sz="2000" dirty="0"/>
              <a:t>Previous calculation methods are costly</a:t>
            </a:r>
            <a:endParaRPr lang="en-US" sz="2000" dirty="0"/>
          </a:p>
          <a:p>
            <a:pPr>
              <a:buClr>
                <a:schemeClr val="tx2"/>
              </a:buClr>
            </a:pPr>
            <a:r>
              <a:rPr lang="en-US" sz="2400" dirty="0"/>
              <a:t>Goal</a:t>
            </a:r>
            <a:endParaRPr lang="en-US" sz="2400" dirty="0"/>
          </a:p>
          <a:p>
            <a:pPr lvl="1">
              <a:buClr>
                <a:schemeClr val="tx2"/>
              </a:buClr>
            </a:pPr>
            <a:r>
              <a:rPr lang="en-US" sz="2000" dirty="0"/>
              <a:t>To provide a simple and accurate rule-of-thumb method</a:t>
            </a:r>
            <a:endParaRPr lang="en-US" sz="2000" dirty="0"/>
          </a:p>
          <a:p>
            <a:pPr lvl="1">
              <a:buClr>
                <a:schemeClr val="tx2"/>
              </a:buClr>
            </a:pPr>
            <a:r>
              <a:rPr lang="en-US" sz="2000" dirty="0"/>
              <a:t>To provide a model only require available clinical data (costless measurement)</a:t>
            </a:r>
            <a:endParaRPr lang="en-US" sz="2000"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Introduction</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1103312" y="2763520"/>
            <a:ext cx="8946541" cy="3484879"/>
          </a:xfrm>
        </p:spPr>
        <p:txBody>
          <a:bodyPr vert="horz" lIns="91440" tIns="45720" rIns="91440" bIns="45720" rtlCol="0">
            <a:normAutofit/>
          </a:bodyPr>
          <a:lstStyle/>
          <a:p>
            <a:pPr>
              <a:buClr>
                <a:schemeClr val="tx2"/>
              </a:buClr>
            </a:pPr>
            <a:r>
              <a:rPr lang="en-US" sz="2400" dirty="0"/>
              <a:t>Data Overview</a:t>
            </a:r>
            <a:endParaRPr lang="en-US" sz="2400" dirty="0"/>
          </a:p>
          <a:p>
            <a:pPr lvl="1">
              <a:buClr>
                <a:schemeClr val="tx2"/>
              </a:buClr>
            </a:pPr>
            <a:r>
              <a:rPr lang="en-US" sz="2000" dirty="0"/>
              <a:t>252 men’s clinical measurement data</a:t>
            </a:r>
            <a:endParaRPr lang="en-US" sz="2000" dirty="0"/>
          </a:p>
          <a:p>
            <a:pPr lvl="1">
              <a:buClr>
                <a:schemeClr val="tx2"/>
              </a:buClr>
            </a:pPr>
            <a:r>
              <a:rPr lang="en-US" sz="2000" dirty="0"/>
              <a:t>Available features</a:t>
            </a:r>
            <a:endParaRPr lang="en-US" sz="2000" dirty="0"/>
          </a:p>
        </p:txBody>
      </p:sp>
      <p:graphicFrame>
        <p:nvGraphicFramePr>
          <p:cNvPr id="4" name="Table 3"/>
          <p:cNvGraphicFramePr>
            <a:graphicFrameLocks noGrp="1"/>
          </p:cNvGraphicFramePr>
          <p:nvPr/>
        </p:nvGraphicFramePr>
        <p:xfrm>
          <a:off x="1103312" y="4264028"/>
          <a:ext cx="10325098" cy="908867"/>
        </p:xfrm>
        <a:graphic>
          <a:graphicData uri="http://schemas.openxmlformats.org/drawingml/2006/table">
            <a:tbl>
              <a:tblPr firstRow="1" bandRow="1">
                <a:tableStyleId>{7DF18680-E054-41AD-8BC1-D1AEF772440D}</a:tableStyleId>
              </a:tblPr>
              <a:tblGrid>
                <a:gridCol w="642434"/>
                <a:gridCol w="832580"/>
                <a:gridCol w="801482"/>
                <a:gridCol w="673532"/>
                <a:gridCol w="737507"/>
                <a:gridCol w="737507"/>
                <a:gridCol w="737507"/>
                <a:gridCol w="737507"/>
                <a:gridCol w="737507"/>
                <a:gridCol w="737507"/>
                <a:gridCol w="737507"/>
                <a:gridCol w="737507"/>
                <a:gridCol w="737507"/>
                <a:gridCol w="737507"/>
              </a:tblGrid>
              <a:tr h="550687">
                <a:tc>
                  <a:txBody>
                    <a:bodyPr/>
                    <a:lstStyle/>
                    <a:p>
                      <a:pPr algn="l" fontAlgn="ctr"/>
                      <a:r>
                        <a:rPr lang="en-US" sz="1600" b="1" dirty="0">
                          <a:effectLst/>
                        </a:rPr>
                        <a:t>AGE</a:t>
                      </a:r>
                      <a:endParaRPr lang="en-US" sz="1600" b="1" dirty="0">
                        <a:effectLst/>
                      </a:endParaRPr>
                    </a:p>
                  </a:txBody>
                  <a:tcPr marL="38100" marR="38100" marT="38100" marB="38100" anchor="ctr"/>
                </a:tc>
                <a:tc>
                  <a:txBody>
                    <a:bodyPr/>
                    <a:lstStyle/>
                    <a:p>
                      <a:pPr algn="l" fontAlgn="ctr"/>
                      <a:r>
                        <a:rPr lang="en-US" sz="1600" b="1">
                          <a:effectLst/>
                        </a:rPr>
                        <a:t>WEIGHT</a:t>
                      </a:r>
                      <a:endParaRPr lang="en-US" sz="1600" b="1">
                        <a:effectLst/>
                      </a:endParaRPr>
                    </a:p>
                  </a:txBody>
                  <a:tcPr marL="38100" marR="38100" marT="38100" marB="38100" anchor="ctr"/>
                </a:tc>
                <a:tc>
                  <a:txBody>
                    <a:bodyPr/>
                    <a:lstStyle/>
                    <a:p>
                      <a:pPr algn="l" fontAlgn="ctr"/>
                      <a:r>
                        <a:rPr lang="en-US" sz="1600" b="1">
                          <a:effectLst/>
                        </a:rPr>
                        <a:t>HEIGHT</a:t>
                      </a:r>
                      <a:endParaRPr lang="en-US" sz="1600" b="1">
                        <a:effectLst/>
                      </a:endParaRPr>
                    </a:p>
                  </a:txBody>
                  <a:tcPr marL="38100" marR="38100" marT="38100" marB="38100" anchor="ctr"/>
                </a:tc>
                <a:tc>
                  <a:txBody>
                    <a:bodyPr/>
                    <a:lstStyle/>
                    <a:p>
                      <a:pPr algn="l" fontAlgn="ctr"/>
                      <a:r>
                        <a:rPr lang="en-US" sz="1600" b="1">
                          <a:effectLst/>
                        </a:rPr>
                        <a:t>ADIPOSITY</a:t>
                      </a:r>
                      <a:endParaRPr lang="en-US" sz="1600" b="1">
                        <a:effectLst/>
                      </a:endParaRPr>
                    </a:p>
                  </a:txBody>
                  <a:tcPr marL="38100" marR="38100" marT="38100" marB="38100" anchor="ctr"/>
                </a:tc>
                <a:tc>
                  <a:txBody>
                    <a:bodyPr/>
                    <a:lstStyle/>
                    <a:p>
                      <a:pPr algn="l" fontAlgn="ctr"/>
                      <a:r>
                        <a:rPr lang="en-US" sz="1600" b="1">
                          <a:effectLst/>
                        </a:rPr>
                        <a:t>NECK</a:t>
                      </a:r>
                      <a:endParaRPr lang="en-US" sz="1600" b="1">
                        <a:effectLst/>
                      </a:endParaRPr>
                    </a:p>
                  </a:txBody>
                  <a:tcPr marL="38100" marR="38100" marT="38100" marB="38100" anchor="ctr"/>
                </a:tc>
                <a:tc>
                  <a:txBody>
                    <a:bodyPr/>
                    <a:lstStyle/>
                    <a:p>
                      <a:pPr algn="l" fontAlgn="ctr"/>
                      <a:r>
                        <a:rPr lang="en-US" sz="1600" b="1">
                          <a:effectLst/>
                        </a:rPr>
                        <a:t>CHEST</a:t>
                      </a:r>
                      <a:endParaRPr lang="en-US" sz="1600" b="1">
                        <a:effectLst/>
                      </a:endParaRPr>
                    </a:p>
                  </a:txBody>
                  <a:tcPr marL="38100" marR="38100" marT="38100" marB="38100" anchor="ctr"/>
                </a:tc>
                <a:tc>
                  <a:txBody>
                    <a:bodyPr/>
                    <a:lstStyle/>
                    <a:p>
                      <a:pPr algn="l" fontAlgn="ctr"/>
                      <a:r>
                        <a:rPr lang="en-US" sz="1600" b="1">
                          <a:effectLst/>
                        </a:rPr>
                        <a:t>ABDOMEN</a:t>
                      </a:r>
                      <a:endParaRPr lang="en-US" sz="1600" b="1">
                        <a:effectLst/>
                      </a:endParaRPr>
                    </a:p>
                  </a:txBody>
                  <a:tcPr marL="38100" marR="38100" marT="38100" marB="38100" anchor="ctr"/>
                </a:tc>
                <a:tc>
                  <a:txBody>
                    <a:bodyPr/>
                    <a:lstStyle/>
                    <a:p>
                      <a:pPr algn="l" fontAlgn="ctr"/>
                      <a:r>
                        <a:rPr lang="en-US" sz="1600" b="1">
                          <a:effectLst/>
                        </a:rPr>
                        <a:t>HIP</a:t>
                      </a:r>
                      <a:endParaRPr lang="en-US" sz="1600" b="1">
                        <a:effectLst/>
                      </a:endParaRPr>
                    </a:p>
                  </a:txBody>
                  <a:tcPr marL="38100" marR="38100" marT="38100" marB="38100" anchor="ctr"/>
                </a:tc>
                <a:tc>
                  <a:txBody>
                    <a:bodyPr/>
                    <a:lstStyle/>
                    <a:p>
                      <a:pPr algn="l" fontAlgn="ctr"/>
                      <a:r>
                        <a:rPr lang="en-US" sz="1600" b="1">
                          <a:effectLst/>
                        </a:rPr>
                        <a:t>THIHG</a:t>
                      </a:r>
                      <a:endParaRPr lang="en-US" sz="1600" b="1">
                        <a:effectLst/>
                      </a:endParaRPr>
                    </a:p>
                  </a:txBody>
                  <a:tcPr marL="38100" marR="38100" marT="38100" marB="38100" anchor="ctr"/>
                </a:tc>
                <a:tc>
                  <a:txBody>
                    <a:bodyPr/>
                    <a:lstStyle/>
                    <a:p>
                      <a:pPr algn="l" fontAlgn="ctr"/>
                      <a:r>
                        <a:rPr lang="en-US" sz="1600" b="1">
                          <a:effectLst/>
                        </a:rPr>
                        <a:t>KNEE</a:t>
                      </a:r>
                      <a:endParaRPr lang="en-US" sz="1600" b="1">
                        <a:effectLst/>
                      </a:endParaRPr>
                    </a:p>
                  </a:txBody>
                  <a:tcPr marL="38100" marR="38100" marT="38100" marB="38100" anchor="ctr"/>
                </a:tc>
                <a:tc>
                  <a:txBody>
                    <a:bodyPr/>
                    <a:lstStyle/>
                    <a:p>
                      <a:pPr algn="l" fontAlgn="ctr"/>
                      <a:r>
                        <a:rPr lang="en-US" sz="1600" b="1">
                          <a:effectLst/>
                        </a:rPr>
                        <a:t>ANKLE</a:t>
                      </a:r>
                      <a:endParaRPr lang="en-US" sz="1600" b="1">
                        <a:effectLst/>
                      </a:endParaRPr>
                    </a:p>
                  </a:txBody>
                  <a:tcPr marL="38100" marR="38100" marT="38100" marB="38100" anchor="ctr"/>
                </a:tc>
                <a:tc>
                  <a:txBody>
                    <a:bodyPr/>
                    <a:lstStyle/>
                    <a:p>
                      <a:pPr algn="l" fontAlgn="ctr"/>
                      <a:r>
                        <a:rPr lang="en-US" sz="1600" b="1">
                          <a:effectLst/>
                        </a:rPr>
                        <a:t>BICEPS</a:t>
                      </a:r>
                      <a:endParaRPr lang="en-US" sz="1600" b="1">
                        <a:effectLst/>
                      </a:endParaRPr>
                    </a:p>
                  </a:txBody>
                  <a:tcPr marL="38100" marR="38100" marT="38100" marB="38100" anchor="ctr"/>
                </a:tc>
                <a:tc>
                  <a:txBody>
                    <a:bodyPr/>
                    <a:lstStyle/>
                    <a:p>
                      <a:pPr algn="l" fontAlgn="ctr"/>
                      <a:r>
                        <a:rPr lang="en-US" sz="1600" b="1">
                          <a:effectLst/>
                        </a:rPr>
                        <a:t>FOREARM</a:t>
                      </a:r>
                      <a:endParaRPr lang="en-US" sz="1600" b="1">
                        <a:effectLst/>
                      </a:endParaRPr>
                    </a:p>
                  </a:txBody>
                  <a:tcPr marL="38100" marR="38100" marT="38100" marB="38100" anchor="ctr"/>
                </a:tc>
                <a:tc>
                  <a:txBody>
                    <a:bodyPr/>
                    <a:lstStyle/>
                    <a:p>
                      <a:pPr algn="l" fontAlgn="ctr"/>
                      <a:r>
                        <a:rPr lang="en-US" sz="1600" b="1">
                          <a:effectLst/>
                        </a:rPr>
                        <a:t>WRIST</a:t>
                      </a:r>
                      <a:endParaRPr lang="en-US" sz="1600" b="1">
                        <a:effectLst/>
                      </a:endParaRPr>
                    </a:p>
                  </a:txBody>
                  <a:tcPr marL="38100" marR="38100" marT="38100" marB="38100" anchor="ctr"/>
                </a:tc>
              </a:tr>
              <a:tr h="344987">
                <a:tc>
                  <a:txBody>
                    <a:bodyPr/>
                    <a:lstStyle/>
                    <a:p>
                      <a:pPr algn="l" fontAlgn="ctr"/>
                      <a:r>
                        <a:rPr lang="en-US" sz="1600" dirty="0">
                          <a:effectLst/>
                        </a:rPr>
                        <a:t>years</a:t>
                      </a:r>
                      <a:endParaRPr lang="en-US" sz="1600" dirty="0">
                        <a:effectLst/>
                      </a:endParaRPr>
                    </a:p>
                  </a:txBody>
                  <a:tcPr marL="38100" marR="38100" marT="38100" marB="38100" anchor="ctr"/>
                </a:tc>
                <a:tc>
                  <a:txBody>
                    <a:bodyPr/>
                    <a:lstStyle/>
                    <a:p>
                      <a:pPr algn="l" fontAlgn="ctr"/>
                      <a:r>
                        <a:rPr lang="en-US" sz="1600">
                          <a:effectLst/>
                        </a:rPr>
                        <a:t>lbs</a:t>
                      </a:r>
                      <a:endParaRPr lang="en-US" sz="1600">
                        <a:effectLst/>
                      </a:endParaRPr>
                    </a:p>
                  </a:txBody>
                  <a:tcPr marL="38100" marR="38100" marT="38100" marB="38100" anchor="ctr"/>
                </a:tc>
                <a:tc>
                  <a:txBody>
                    <a:bodyPr/>
                    <a:lstStyle/>
                    <a:p>
                      <a:pPr algn="l" fontAlgn="ctr"/>
                      <a:r>
                        <a:rPr lang="en-US" sz="1600">
                          <a:effectLst/>
                        </a:rPr>
                        <a:t>inches</a:t>
                      </a:r>
                      <a:endParaRPr lang="en-US" sz="1600">
                        <a:effectLst/>
                      </a:endParaRPr>
                    </a:p>
                  </a:txBody>
                  <a:tcPr marL="38100" marR="38100" marT="38100" marB="38100" anchor="ctr"/>
                </a:tc>
                <a:tc>
                  <a:txBody>
                    <a:bodyPr/>
                    <a:lstStyle/>
                    <a:p>
                      <a:pPr algn="l" fontAlgn="ctr"/>
                      <a:r>
                        <a:rPr lang="en-US" sz="1600">
                          <a:effectLst/>
                        </a:rPr>
                        <a:t>bmi</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a:effectLst/>
                        </a:rPr>
                        <a:t>cm</a:t>
                      </a:r>
                      <a:endParaRPr lang="en-US" sz="1600">
                        <a:effectLst/>
                      </a:endParaRPr>
                    </a:p>
                  </a:txBody>
                  <a:tcPr marL="38100" marR="38100" marT="38100" marB="38100" anchor="ctr"/>
                </a:tc>
                <a:tc>
                  <a:txBody>
                    <a:bodyPr/>
                    <a:lstStyle/>
                    <a:p>
                      <a:pPr algn="l" fontAlgn="ctr"/>
                      <a:r>
                        <a:rPr lang="en-US" sz="1600" dirty="0">
                          <a:effectLst/>
                        </a:rPr>
                        <a:t>cm</a:t>
                      </a:r>
                      <a:endParaRPr lang="en-US" sz="1600" dirty="0">
                        <a:effectLst/>
                      </a:endParaRPr>
                    </a:p>
                  </a:txBody>
                  <a:tcPr marL="38100" marR="38100" marT="38100" marB="38100" anchor="ct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Data Preprocessing</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1072171" y="2359608"/>
            <a:ext cx="8946541" cy="3484879"/>
          </a:xfrm>
        </p:spPr>
        <p:txBody>
          <a:bodyPr vert="horz" lIns="91440" tIns="45720" rIns="91440" bIns="45720" rtlCol="0">
            <a:normAutofit/>
          </a:bodyPr>
          <a:lstStyle/>
          <a:p>
            <a:pPr>
              <a:buClr>
                <a:schemeClr val="tx2"/>
              </a:buClr>
            </a:pPr>
            <a:r>
              <a:rPr lang="en-US" sz="2400" dirty="0"/>
              <a:t>Outliers Detection</a:t>
            </a:r>
            <a:endParaRPr lang="en-US" sz="2400" dirty="0"/>
          </a:p>
          <a:p>
            <a:pPr lvl="1">
              <a:buClr>
                <a:schemeClr val="tx2"/>
              </a:buClr>
            </a:pPr>
            <a:r>
              <a:rPr lang="en-US" sz="2200" dirty="0"/>
              <a:t>Boxplot</a:t>
            </a:r>
            <a:endParaRPr lang="en-US" sz="2200" dirty="0"/>
          </a:p>
        </p:txBody>
      </p:sp>
      <p:sp>
        <p:nvSpPr>
          <p:cNvPr id="6" name="TextBox 5"/>
          <p:cNvSpPr txBox="1"/>
          <p:nvPr/>
        </p:nvSpPr>
        <p:spPr>
          <a:xfrm>
            <a:off x="4749839" y="5842726"/>
            <a:ext cx="3935393" cy="369332"/>
          </a:xfrm>
          <a:prstGeom prst="rect">
            <a:avLst/>
          </a:prstGeom>
          <a:noFill/>
        </p:spPr>
        <p:txBody>
          <a:bodyPr wrap="square" rtlCol="0">
            <a:spAutoFit/>
          </a:bodyPr>
          <a:lstStyle/>
          <a:p>
            <a:r>
              <a:rPr lang="en-US" dirty="0"/>
              <a:t>Graph1: Examples of Boxplots</a:t>
            </a:r>
            <a:endParaRPr lang="en-US" dirty="0"/>
          </a:p>
        </p:txBody>
      </p:sp>
      <p:pic>
        <p:nvPicPr>
          <p:cNvPr id="7" name="Picture 6"/>
          <p:cNvPicPr>
            <a:picLocks noChangeAspect="1"/>
          </p:cNvPicPr>
          <p:nvPr/>
        </p:nvPicPr>
        <p:blipFill>
          <a:blip r:embed="rId5"/>
          <a:stretch>
            <a:fillRect/>
          </a:stretch>
        </p:blipFill>
        <p:spPr>
          <a:xfrm>
            <a:off x="1355745" y="3371198"/>
            <a:ext cx="9931400" cy="23876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Data Preprocessing</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1103312" y="2314916"/>
            <a:ext cx="9834764" cy="4546940"/>
          </a:xfrm>
        </p:spPr>
        <p:txBody>
          <a:bodyPr vert="horz" lIns="91440" tIns="45720" rIns="91440" bIns="45720" rtlCol="0">
            <a:normAutofit lnSpcReduction="10000"/>
          </a:bodyPr>
          <a:lstStyle/>
          <a:p>
            <a:pPr>
              <a:buClr>
                <a:schemeClr val="tx2"/>
              </a:buClr>
            </a:pPr>
            <a:r>
              <a:rPr lang="en-US" sz="2400" dirty="0"/>
              <a:t>For Measurement Error</a:t>
            </a:r>
            <a:endParaRPr lang="en-US" sz="2400" dirty="0"/>
          </a:p>
          <a:p>
            <a:pPr lvl="1">
              <a:buClr>
                <a:schemeClr val="tx2"/>
              </a:buClr>
            </a:pPr>
            <a:r>
              <a:rPr lang="en-US" sz="2000" dirty="0"/>
              <a:t>Impute by BMI function (</a:t>
            </a:r>
            <a:r>
              <a:rPr lang="en-US" sz="2000" b="1" dirty="0"/>
              <a:t>BMI = </a:t>
            </a:r>
            <a:r>
              <a:rPr lang="en-US" b="1" dirty="0"/>
              <a:t>WEIGHT/(HEIGHT^2) * 703</a:t>
            </a:r>
            <a:r>
              <a:rPr lang="en-US" sz="2000" dirty="0"/>
              <a:t>)</a:t>
            </a:r>
            <a:endParaRPr lang="en-US" sz="2000" dirty="0"/>
          </a:p>
          <a:p>
            <a:pPr marL="457200" lvl="1" indent="0">
              <a:buClr>
                <a:schemeClr val="tx2"/>
              </a:buClr>
              <a:buNone/>
            </a:pPr>
            <a:r>
              <a:rPr lang="en-US" sz="2000" dirty="0"/>
              <a:t>	e.g. The height of No.42 is too short while the other measurement data seem normal </a:t>
            </a:r>
            <a:r>
              <a:rPr lang="en-US" sz="2000" dirty="0">
                <a:sym typeface="Wingdings" panose="05000000000000000000" pitchFamily="2" charset="2"/>
              </a:rPr>
              <a:t> Inverse BMI: Height = (Weight/703*BMI)</a:t>
            </a:r>
            <a:r>
              <a:rPr lang="en-US" sz="2000" baseline="30000" dirty="0">
                <a:sym typeface="Wingdings" panose="05000000000000000000" pitchFamily="2" charset="2"/>
              </a:rPr>
              <a:t>0.5</a:t>
            </a:r>
            <a:r>
              <a:rPr lang="en-US" sz="2000" dirty="0"/>
              <a:t> </a:t>
            </a:r>
            <a:endParaRPr lang="en-US" sz="2000" dirty="0"/>
          </a:p>
          <a:p>
            <a:pPr marL="457200" lvl="1" indent="0">
              <a:buClr>
                <a:schemeClr val="tx2"/>
              </a:buClr>
              <a:buNone/>
            </a:pPr>
            <a:endParaRPr lang="en-US" sz="1600" dirty="0"/>
          </a:p>
          <a:p>
            <a:pPr marL="457200" lvl="1" indent="0">
              <a:buClr>
                <a:schemeClr val="tx2"/>
              </a:buClr>
              <a:buNone/>
            </a:pPr>
            <a:endParaRPr lang="en-US" sz="1600" dirty="0"/>
          </a:p>
          <a:p>
            <a:pPr lvl="1">
              <a:buClr>
                <a:schemeClr val="tx2"/>
              </a:buClr>
            </a:pPr>
            <a:r>
              <a:rPr lang="en-US" sz="2000" dirty="0"/>
              <a:t>Impute by regression method</a:t>
            </a:r>
            <a:endParaRPr lang="en-US" sz="2000" dirty="0"/>
          </a:p>
          <a:p>
            <a:pPr marL="457200" lvl="1" indent="0">
              <a:buClr>
                <a:schemeClr val="tx2"/>
              </a:buClr>
              <a:buNone/>
            </a:pPr>
            <a:r>
              <a:rPr lang="en-US" sz="2000" dirty="0"/>
              <a:t>    Build a regression model for wrist first (</a:t>
            </a:r>
            <a:r>
              <a:rPr lang="en-US" sz="2000" dirty="0" err="1"/>
              <a:t>Wrist~Ankle+Knee+Age</a:t>
            </a:r>
            <a:r>
              <a:rPr lang="en-US" sz="2000" dirty="0"/>
              <a:t>)</a:t>
            </a:r>
            <a:endParaRPr lang="en-US" sz="2000" dirty="0"/>
          </a:p>
          <a:p>
            <a:pPr marL="457200" lvl="1" indent="0">
              <a:buClr>
                <a:schemeClr val="tx2"/>
              </a:buClr>
              <a:buNone/>
            </a:pPr>
            <a:r>
              <a:rPr lang="en-US" sz="2000" dirty="0"/>
              <a:t>    Impute the value for the outlier</a:t>
            </a:r>
            <a:endParaRPr lang="en-US" sz="2000" dirty="0"/>
          </a:p>
          <a:p>
            <a:pPr>
              <a:buClr>
                <a:schemeClr val="tx2"/>
              </a:buClr>
            </a:pPr>
            <a:r>
              <a:rPr lang="en-US" sz="2400" dirty="0"/>
              <a:t>For Extreme value (not due to measurement error)</a:t>
            </a:r>
            <a:endParaRPr lang="en-US" sz="2400" dirty="0"/>
          </a:p>
          <a:p>
            <a:pPr lvl="1">
              <a:buClr>
                <a:schemeClr val="tx2"/>
              </a:buClr>
            </a:pPr>
            <a:r>
              <a:rPr lang="en-US" sz="2200" dirty="0"/>
              <a:t>Drop these records (39, 41, 216)</a:t>
            </a:r>
            <a:endParaRPr lang="en-US" sz="2400" dirty="0"/>
          </a:p>
        </p:txBody>
      </p:sp>
      <p:pic>
        <p:nvPicPr>
          <p:cNvPr id="7" name="Picture 6"/>
          <p:cNvPicPr>
            <a:picLocks noChangeAspect="1"/>
          </p:cNvPicPr>
          <p:nvPr/>
        </p:nvPicPr>
        <p:blipFill>
          <a:blip r:embed="rId5"/>
          <a:stretch>
            <a:fillRect/>
          </a:stretch>
        </p:blipFill>
        <p:spPr>
          <a:xfrm>
            <a:off x="4268988" y="3808855"/>
            <a:ext cx="3086100" cy="7366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altLang="zh-CN" sz="4200" b="0" i="0" kern="1200" dirty="0">
                <a:solidFill>
                  <a:srgbClr val="FFFFFF"/>
                </a:solidFill>
                <a:latin typeface="+mj-lt"/>
                <a:ea typeface="+mj-ea"/>
                <a:cs typeface="+mj-cs"/>
              </a:rPr>
              <a:t>Model Selection</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761206" y="2155067"/>
            <a:ext cx="9834764" cy="4546940"/>
          </a:xfrm>
        </p:spPr>
        <p:txBody>
          <a:bodyPr vert="horz" lIns="91440" tIns="45720" rIns="91440" bIns="45720" rtlCol="0">
            <a:normAutofit/>
          </a:bodyPr>
          <a:lstStyle/>
          <a:p>
            <a:pPr>
              <a:buClr>
                <a:schemeClr val="tx2"/>
              </a:buClr>
            </a:pPr>
            <a:r>
              <a:rPr lang="en-US" sz="2400" dirty="0"/>
              <a:t>Forward regression</a:t>
            </a:r>
            <a:endParaRPr lang="en-US" sz="2400" dirty="0"/>
          </a:p>
          <a:p>
            <a:pPr marL="0" indent="0">
              <a:buClr>
                <a:schemeClr val="tx2"/>
              </a:buClr>
              <a:buNone/>
            </a:pPr>
            <a:r>
              <a:rPr lang="en-US" sz="1600" dirty="0"/>
              <a:t>       ABDOMEN, WEIGHT and WRIST are significant variables in forward regression</a:t>
            </a:r>
            <a:endParaRPr lang="en-US" sz="1600" dirty="0"/>
          </a:p>
          <a:p>
            <a:pPr marL="0" indent="0">
              <a:buClr>
                <a:schemeClr val="tx2"/>
              </a:buClr>
              <a:buNone/>
            </a:pPr>
            <a:endParaRPr lang="en-US" sz="2400" dirty="0"/>
          </a:p>
          <a:p>
            <a:pPr marL="0" indent="0">
              <a:buClr>
                <a:schemeClr val="tx2"/>
              </a:buClr>
              <a:buNone/>
            </a:pPr>
            <a:endParaRPr lang="en-US" sz="2400" dirty="0"/>
          </a:p>
          <a:p>
            <a:pPr marL="0" indent="0">
              <a:buClr>
                <a:schemeClr val="tx2"/>
              </a:buClr>
              <a:buNone/>
            </a:pPr>
            <a:endParaRPr lang="en-US" sz="2400" dirty="0"/>
          </a:p>
          <a:p>
            <a:pPr marL="0" indent="0">
              <a:buClr>
                <a:schemeClr val="tx2"/>
              </a:buClr>
              <a:buNone/>
            </a:pPr>
            <a:endParaRPr lang="en-US" sz="2400" dirty="0"/>
          </a:p>
          <a:p>
            <a:pPr>
              <a:buClr>
                <a:schemeClr val="tx2"/>
              </a:buClr>
            </a:pPr>
            <a:endParaRPr lang="en-US" sz="2400" dirty="0"/>
          </a:p>
          <a:p>
            <a:pPr>
              <a:buClr>
                <a:schemeClr val="tx2"/>
              </a:buClr>
            </a:pPr>
            <a:r>
              <a:rPr lang="en-US" sz="2400" dirty="0"/>
              <a:t>Backward regression </a:t>
            </a:r>
            <a:endParaRPr lang="en-US" sz="2400" dirty="0"/>
          </a:p>
          <a:p>
            <a:pPr marL="0" indent="0">
              <a:buClr>
                <a:schemeClr val="tx2"/>
              </a:buClr>
              <a:buNone/>
            </a:pPr>
            <a:r>
              <a:rPr lang="en-US" sz="1600" dirty="0"/>
              <a:t>       The performance of backward regression with criteria  BIC is  not so good here, so we won’t show the result here.</a:t>
            </a:r>
            <a:endParaRPr lang="en-US" sz="2400" dirty="0"/>
          </a:p>
        </p:txBody>
      </p:sp>
      <p:pic>
        <p:nvPicPr>
          <p:cNvPr id="7" name="Picture 6" descr="A screenshot of a cell phone&#10;&#10;Description automatically generated"/>
          <p:cNvPicPr>
            <a:picLocks noChangeAspect="1"/>
          </p:cNvPicPr>
          <p:nvPr/>
        </p:nvPicPr>
        <p:blipFill>
          <a:blip r:embed="rId5"/>
          <a:stretch>
            <a:fillRect/>
          </a:stretch>
        </p:blipFill>
        <p:spPr>
          <a:xfrm>
            <a:off x="2158739" y="3060455"/>
            <a:ext cx="5879350" cy="218538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Model Selection</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945948" y="2286162"/>
            <a:ext cx="9834764" cy="4213998"/>
          </a:xfrm>
        </p:spPr>
        <p:txBody>
          <a:bodyPr vert="horz" lIns="91440" tIns="45720" rIns="91440" bIns="45720" rtlCol="0">
            <a:normAutofit fontScale="85000" lnSpcReduction="10000"/>
          </a:bodyPr>
          <a:lstStyle/>
          <a:p>
            <a:pPr>
              <a:buClr>
                <a:schemeClr val="tx2"/>
              </a:buClr>
            </a:pPr>
            <a:r>
              <a:rPr lang="en-US" sz="3400" dirty="0"/>
              <a:t>Model comparing.</a:t>
            </a:r>
            <a:endParaRPr lang="en-US" sz="3400" dirty="0"/>
          </a:p>
          <a:p>
            <a:pPr marL="0" indent="0">
              <a:buClr>
                <a:schemeClr val="tx2"/>
              </a:buClr>
              <a:buNone/>
            </a:pPr>
            <a:r>
              <a:rPr lang="en-US" sz="3400" dirty="0"/>
              <a:t>    </a:t>
            </a:r>
            <a:r>
              <a:rPr lang="en-US" dirty="0"/>
              <a:t>In order to make model simple and easy to understand, we would only select two variable from the result of stepwise model. Comparing the two following models:</a:t>
            </a:r>
            <a:endParaRPr lang="en-US" dirty="0"/>
          </a:p>
          <a:p>
            <a:pPr marL="0" indent="0">
              <a:buClr>
                <a:schemeClr val="tx2"/>
              </a:buClr>
              <a:buNone/>
            </a:pPr>
            <a:endParaRPr lang="en-US" sz="3400" dirty="0"/>
          </a:p>
          <a:p>
            <a:pPr>
              <a:buClr>
                <a:schemeClr val="tx2"/>
              </a:buClr>
            </a:pPr>
            <a:r>
              <a:rPr lang="en-US" dirty="0"/>
              <a:t>BodyFat = ABDOMEN + WEIGHT               R^2 : 0.7103 </a:t>
            </a:r>
            <a:endParaRPr lang="en-US" dirty="0"/>
          </a:p>
          <a:p>
            <a:pPr marL="0" indent="0">
              <a:buClr>
                <a:schemeClr val="tx2"/>
              </a:buClr>
              <a:buNone/>
            </a:pPr>
            <a:endParaRPr lang="en-US" dirty="0"/>
          </a:p>
          <a:p>
            <a:pPr>
              <a:buClr>
                <a:schemeClr val="tx2"/>
              </a:buClr>
            </a:pPr>
            <a:r>
              <a:rPr lang="en-US" dirty="0" err="1"/>
              <a:t>BodyFat</a:t>
            </a:r>
            <a:r>
              <a:rPr lang="en-US" dirty="0"/>
              <a:t> = ABDOMEN + WRIST                  R^2 :  0.7031</a:t>
            </a:r>
            <a:endParaRPr lang="en-US" dirty="0"/>
          </a:p>
          <a:p>
            <a:pPr>
              <a:buClr>
                <a:schemeClr val="tx2"/>
              </a:buClr>
            </a:pPr>
            <a:endParaRPr lang="en-US" dirty="0"/>
          </a:p>
          <a:p>
            <a:pPr>
              <a:buClr>
                <a:schemeClr val="tx2"/>
              </a:buClr>
            </a:pPr>
            <a:endParaRPr lang="en-US" dirty="0"/>
          </a:p>
          <a:p>
            <a:pPr>
              <a:buClr>
                <a:schemeClr val="tx2"/>
              </a:buClr>
            </a:pPr>
            <a:r>
              <a:rPr lang="en-US" dirty="0"/>
              <a:t>According to the R square and p=value of each variables, we select model with variable ABDOMEN and WEIGHT as final model.</a:t>
            </a:r>
            <a:r>
              <a:rPr lang="en-US" sz="2400" dirty="0"/>
              <a:t>                           </a:t>
            </a:r>
            <a:endParaRPr lang="en-US" sz="2400" dirty="0"/>
          </a:p>
          <a:p>
            <a:pPr marL="0" indent="0">
              <a:buClr>
                <a:schemeClr val="tx2"/>
              </a:buClr>
              <a:buNone/>
            </a:pPr>
            <a:endParaRPr lang="en-US" sz="2400" dirty="0"/>
          </a:p>
          <a:p>
            <a:pPr marL="0" indent="0">
              <a:buClr>
                <a:schemeClr val="tx2"/>
              </a:buClr>
              <a:buNone/>
            </a:pPr>
            <a:endParaRPr lang="en-US" sz="2400"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Grp="1" noRot="1" noChangeAspect="1" noMove="1" noResize="1" noEditPoints="1" noAdjustHandles="1" noChangeArrowheads="1" noChangeShapeType="1" noCrop="1"/>
          </p:cNvPicPr>
          <p:nvPr/>
        </p:nvPicPr>
        <p:blipFill rotWithShape="1">
          <a:blip r:embed="rId1"/>
          <a:srcRect l="3613"/>
          <a:stretch>
            <a:fillRect/>
          </a:stretch>
        </p:blipFill>
        <p:spPr>
          <a:xfrm>
            <a:off x="0" y="2669685"/>
            <a:ext cx="4037012" cy="4188315"/>
          </a:xfrm>
          <a:prstGeom prst="rect">
            <a:avLst/>
          </a:prstGeom>
        </p:spPr>
      </p:pic>
      <p:pic>
        <p:nvPicPr>
          <p:cNvPr id="10" name="Picture 9"/>
          <p:cNvPicPr>
            <a:picLocks noGrp="1" noRot="1" noChangeAspect="1" noMove="1" noResize="1" noEditPoints="1" noAdjustHandles="1" noChangeArrowheads="1" noChangeShapeType="1" noCrop="1"/>
          </p:cNvPicPr>
          <p:nvPr/>
        </p:nvPicPr>
        <p:blipFill rotWithShape="1">
          <a:blip r:embed="rId2"/>
          <a:srcRect l="35640"/>
          <a:stretch>
            <a:fillRect/>
          </a:stretch>
        </p:blipFill>
        <p:spPr>
          <a:xfrm>
            <a:off x="0" y="2892347"/>
            <a:ext cx="1522412" cy="2365453"/>
          </a:xfrm>
          <a:prstGeom prst="rect">
            <a:avLst/>
          </a:prstGeom>
        </p:spPr>
      </p:pic>
      <p:sp>
        <p:nvSpPr>
          <p:cNvPr id="12" name="Oval 11"/>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nvPicPr>
        <p:blipFill rotWithShape="1">
          <a:blip r:embed="rId3"/>
          <a:srcRect t="28813"/>
          <a:stretch>
            <a:fillRect/>
          </a:stretch>
        </p:blipFill>
        <p:spPr>
          <a:xfrm>
            <a:off x="7999412" y="0"/>
            <a:ext cx="1603387" cy="1141407"/>
          </a:xfrm>
          <a:prstGeom prst="rect">
            <a:avLst/>
          </a:prstGeom>
        </p:spPr>
      </p:pic>
      <p:pic>
        <p:nvPicPr>
          <p:cNvPr id="16" name="Picture 15"/>
          <p:cNvPicPr>
            <a:picLocks noGrp="1" noRot="1" noChangeAspect="1" noMove="1" noResize="1" noEditPoints="1" noAdjustHandles="1" noChangeArrowheads="1" noChangeShapeType="1" noCrop="1"/>
          </p:cNvPicPr>
          <p:nvPr/>
        </p:nvPicPr>
        <p:blipFill rotWithShape="1">
          <a:blip r:embed="rId4"/>
          <a:srcRect b="23320"/>
          <a:stretch>
            <a:fillRect/>
          </a:stretch>
        </p:blipFill>
        <p:spPr>
          <a:xfrm>
            <a:off x="8605878" y="6096000"/>
            <a:ext cx="993734" cy="762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Model Diagnosis</a:t>
            </a:r>
            <a:endParaRPr lang="en-US" sz="4200" b="0" i="0" kern="1200" dirty="0">
              <a:solidFill>
                <a:srgbClr val="FFFFFF"/>
              </a:solidFill>
              <a:latin typeface="+mj-lt"/>
              <a:ea typeface="+mj-ea"/>
              <a:cs typeface="+mj-cs"/>
            </a:endParaRPr>
          </a:p>
        </p:txBody>
      </p:sp>
      <p:sp>
        <p:nvSpPr>
          <p:cNvPr id="3" name="Vertical Text Placeholder 2"/>
          <p:cNvSpPr>
            <a:spLocks noGrp="1"/>
          </p:cNvSpPr>
          <p:nvPr>
            <p:ph type="body" orient="vert" idx="1"/>
          </p:nvPr>
        </p:nvSpPr>
        <p:spPr>
          <a:xfrm>
            <a:off x="1103312" y="2314916"/>
            <a:ext cx="9834764" cy="4213998"/>
          </a:xfrm>
        </p:spPr>
        <p:txBody>
          <a:bodyPr vert="horz" lIns="91440" tIns="45720" rIns="91440" bIns="45720" rtlCol="0">
            <a:normAutofit/>
          </a:bodyPr>
          <a:lstStyle/>
          <a:p>
            <a:pPr>
              <a:buClr>
                <a:schemeClr val="tx2"/>
              </a:buClr>
            </a:pPr>
            <a:r>
              <a:rPr lang="en-US" sz="2400" dirty="0"/>
              <a:t>Model Assumptions:</a:t>
            </a:r>
            <a:endParaRPr lang="en-US" sz="2400" dirty="0"/>
          </a:p>
          <a:p>
            <a:pPr marL="0" indent="0">
              <a:buClr>
                <a:schemeClr val="tx2"/>
              </a:buClr>
              <a:buNone/>
            </a:pPr>
            <a:endParaRPr lang="en-US" sz="1600" dirty="0"/>
          </a:p>
          <a:p>
            <a:pPr>
              <a:buClr>
                <a:schemeClr val="tx2"/>
              </a:buClr>
              <a:buFont typeface="Wingdings 3" charset="2"/>
              <a:buAutoNum type="arabicPeriod"/>
            </a:pPr>
            <a:r>
              <a:rPr lang="en-US" dirty="0"/>
              <a:t>Linearity of the data</a:t>
            </a:r>
            <a:endParaRPr lang="en-US" dirty="0"/>
          </a:p>
          <a:p>
            <a:pPr>
              <a:buClr>
                <a:schemeClr val="tx2"/>
              </a:buClr>
              <a:buFont typeface="Wingdings 3" charset="2"/>
              <a:buAutoNum type="arabicPeriod"/>
            </a:pPr>
            <a:r>
              <a:rPr lang="en-US" altLang="zh-CN" dirty="0"/>
              <a:t>Independence of residuals error terms</a:t>
            </a:r>
            <a:endParaRPr lang="en-US" dirty="0"/>
          </a:p>
          <a:p>
            <a:pPr>
              <a:buClr>
                <a:schemeClr val="tx2"/>
              </a:buClr>
              <a:buAutoNum type="arabicPeriod"/>
            </a:pPr>
            <a:r>
              <a:rPr lang="en-US" altLang="zh-CN" dirty="0"/>
              <a:t>Homogeneity of variance</a:t>
            </a:r>
            <a:endParaRPr lang="en-US" altLang="zh-CN" dirty="0"/>
          </a:p>
          <a:p>
            <a:pPr>
              <a:buClr>
                <a:schemeClr val="tx2"/>
              </a:buClr>
              <a:buAutoNum type="arabicPeriod"/>
            </a:pPr>
            <a:r>
              <a:rPr lang="en-US" altLang="zh-CN" dirty="0"/>
              <a:t>Normality of residuals</a:t>
            </a:r>
            <a:endParaRPr lang="en-US" altLang="zh-CN" dirty="0"/>
          </a:p>
          <a:p>
            <a:pPr marL="0" indent="0">
              <a:buClr>
                <a:schemeClr val="tx2"/>
              </a:buClr>
              <a:buNone/>
            </a:pPr>
            <a:r>
              <a:rPr lang="en-US" sz="2400" dirty="0"/>
              <a:t>                                </a:t>
            </a:r>
            <a:endParaRPr lang="en-US" sz="2400" dirty="0"/>
          </a:p>
          <a:p>
            <a:pPr marL="0" indent="0">
              <a:buClr>
                <a:schemeClr val="tx2"/>
              </a:buClr>
              <a:buNone/>
            </a:pPr>
            <a:endParaRPr lang="en-US" sz="2400" dirty="0"/>
          </a:p>
          <a:p>
            <a:pPr marL="0" indent="0">
              <a:buClr>
                <a:schemeClr val="tx2"/>
              </a:buClr>
              <a:buNone/>
            </a:pPr>
            <a:endParaRPr lang="en-US" sz="2400"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2925</Words>
  <Application>WPS 演示</Application>
  <PresentationFormat>Widescreen</PresentationFormat>
  <Paragraphs>190</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3</vt:lpstr>
      <vt:lpstr>Arial</vt:lpstr>
      <vt:lpstr>Century Gothic</vt:lpstr>
      <vt:lpstr>Symbol</vt:lpstr>
      <vt:lpstr>Yu Gothic UI</vt:lpstr>
      <vt:lpstr>Microsoft YaHei</vt:lpstr>
      <vt:lpstr>Arial Unicode MS</vt:lpstr>
      <vt:lpstr>Calibri</vt:lpstr>
      <vt:lpstr>Ion</vt:lpstr>
      <vt:lpstr>Body Fat Prediction STAT 628, Module 2</vt:lpstr>
      <vt:lpstr>Outline</vt:lpstr>
      <vt:lpstr>Introduction</vt:lpstr>
      <vt:lpstr>Introduction</vt:lpstr>
      <vt:lpstr>Data Preprocessing</vt:lpstr>
      <vt:lpstr>Data Preprocessing</vt:lpstr>
      <vt:lpstr>Model Selection</vt:lpstr>
      <vt:lpstr>Model Selection</vt:lpstr>
      <vt:lpstr>Model Diagnosis</vt:lpstr>
      <vt:lpstr>Model Diagnosis</vt:lpstr>
      <vt:lpstr>PowerPoint 演示文稿</vt:lpstr>
      <vt:lpstr>PowerPoint 演示文稿</vt:lpstr>
      <vt:lpstr>Influential points</vt:lpstr>
      <vt:lpstr>Conclusion</vt:lpstr>
      <vt:lpstr>Conclusion</vt:lpstr>
      <vt:lpstr>Shiny Graph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Prediction STAT 628, Module 2</dc:title>
  <dc:creator>Chen Ke</dc:creator>
  <cp:lastModifiedBy>alzfw</cp:lastModifiedBy>
  <cp:revision>37</cp:revision>
  <dcterms:created xsi:type="dcterms:W3CDTF">2019-10-06T21:21:00Z</dcterms:created>
  <dcterms:modified xsi:type="dcterms:W3CDTF">2019-10-09T21:17:23Z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