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60BA5-23B7-40AA-896B-F5AF5B5E4197}" type="datetimeFigureOut">
              <a:rPr kumimoji="1" lang="ja-JP" altLang="en-US" smtClean="0"/>
              <a:t>2018/7/25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E4BBC-2CA5-4D4D-9A94-ECFAEB83E071}" type="slidenum">
              <a:rPr kumimoji="1" lang="ja-JP" altLang="en-US" smtClean="0"/>
              <a:t>‹#›</a:t>
            </a:fld>
            <a:endParaRPr kumimoji="1" lang="ja-JP" altLang="en-US"/>
          </a:p>
        </p:txBody>
      </p:sp>
    </p:spTree>
    <p:extLst>
      <p:ext uri="{BB962C8B-B14F-4D97-AF65-F5344CB8AC3E}">
        <p14:creationId xmlns:p14="http://schemas.microsoft.com/office/powerpoint/2010/main" val="35922584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673B918-A76E-40B3-BF1E-99C2D78C4B63}" type="datetime1">
              <a:rPr kumimoji="1" lang="ja-JP" altLang="en-US" smtClean="0"/>
              <a:t>2018/7/25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9F55C7-1A38-44FD-B4F5-25CE476965A7}" type="slidenum">
              <a:rPr kumimoji="1" lang="ja-JP" altLang="en-US" smtClean="0"/>
              <a:t>‹#›</a:t>
            </a:fld>
            <a:endParaRPr kumimoji="1" lang="ja-JP" altLang="en-US"/>
          </a:p>
        </p:txBody>
      </p:sp>
    </p:spTree>
    <p:extLst>
      <p:ext uri="{BB962C8B-B14F-4D97-AF65-F5344CB8AC3E}">
        <p14:creationId xmlns:p14="http://schemas.microsoft.com/office/powerpoint/2010/main" val="35948634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EE45F2-9CBE-4DEA-8479-49BF626F39F1}" type="datetime1">
              <a:rPr kumimoji="1" lang="ja-JP" altLang="en-US" smtClean="0"/>
              <a:t>2018/7/25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9F55C7-1A38-44FD-B4F5-25CE476965A7}" type="slidenum">
              <a:rPr kumimoji="1" lang="ja-JP" altLang="en-US" smtClean="0"/>
              <a:t>‹#›</a:t>
            </a:fld>
            <a:endParaRPr kumimoji="1" lang="ja-JP" altLang="en-US"/>
          </a:p>
        </p:txBody>
      </p:sp>
    </p:spTree>
    <p:extLst>
      <p:ext uri="{BB962C8B-B14F-4D97-AF65-F5344CB8AC3E}">
        <p14:creationId xmlns:p14="http://schemas.microsoft.com/office/powerpoint/2010/main" val="33358166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F6830C7-F7E0-4BFB-A751-8A8D4A76FE00}" type="datetime1">
              <a:rPr kumimoji="1" lang="ja-JP" altLang="en-US" smtClean="0"/>
              <a:t>2018/7/25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9F55C7-1A38-44FD-B4F5-25CE476965A7}" type="slidenum">
              <a:rPr kumimoji="1" lang="ja-JP" altLang="en-US" smtClean="0"/>
              <a:t>‹#›</a:t>
            </a:fld>
            <a:endParaRPr kumimoji="1" lang="ja-JP" altLang="en-US"/>
          </a:p>
        </p:txBody>
      </p:sp>
    </p:spTree>
    <p:extLst>
      <p:ext uri="{BB962C8B-B14F-4D97-AF65-F5344CB8AC3E}">
        <p14:creationId xmlns:p14="http://schemas.microsoft.com/office/powerpoint/2010/main" val="10554927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75AAC8D-FC35-41F2-9FFE-D1E2DC57F565}" type="datetime1">
              <a:rPr kumimoji="1" lang="ja-JP" altLang="en-US" smtClean="0"/>
              <a:t>2018/7/25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9F55C7-1A38-44FD-B4F5-25CE476965A7}" type="slidenum">
              <a:rPr kumimoji="1" lang="ja-JP" altLang="en-US" smtClean="0"/>
              <a:t>‹#›</a:t>
            </a:fld>
            <a:endParaRPr kumimoji="1" lang="ja-JP" altLang="en-US"/>
          </a:p>
        </p:txBody>
      </p:sp>
    </p:spTree>
    <p:extLst>
      <p:ext uri="{BB962C8B-B14F-4D97-AF65-F5344CB8AC3E}">
        <p14:creationId xmlns:p14="http://schemas.microsoft.com/office/powerpoint/2010/main" val="23628307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1AA8ECD-8551-4925-8D9C-33A8CFA42D35}" type="datetime1">
              <a:rPr kumimoji="1" lang="ja-JP" altLang="en-US" smtClean="0"/>
              <a:t>2018/7/25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9F55C7-1A38-44FD-B4F5-25CE476965A7}" type="slidenum">
              <a:rPr kumimoji="1" lang="ja-JP" altLang="en-US" smtClean="0"/>
              <a:t>‹#›</a:t>
            </a:fld>
            <a:endParaRPr kumimoji="1" lang="ja-JP" altLang="en-US"/>
          </a:p>
        </p:txBody>
      </p:sp>
    </p:spTree>
    <p:extLst>
      <p:ext uri="{BB962C8B-B14F-4D97-AF65-F5344CB8AC3E}">
        <p14:creationId xmlns:p14="http://schemas.microsoft.com/office/powerpoint/2010/main" val="362390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39D8629-8D1D-4F68-9FBD-78ACDADBD5C2}" type="datetime1">
              <a:rPr kumimoji="1" lang="ja-JP" altLang="en-US" smtClean="0"/>
              <a:t>2018/7/25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9F55C7-1A38-44FD-B4F5-25CE476965A7}" type="slidenum">
              <a:rPr kumimoji="1" lang="ja-JP" altLang="en-US" smtClean="0"/>
              <a:t>‹#›</a:t>
            </a:fld>
            <a:endParaRPr kumimoji="1" lang="ja-JP" altLang="en-US"/>
          </a:p>
        </p:txBody>
      </p:sp>
    </p:spTree>
    <p:extLst>
      <p:ext uri="{BB962C8B-B14F-4D97-AF65-F5344CB8AC3E}">
        <p14:creationId xmlns:p14="http://schemas.microsoft.com/office/powerpoint/2010/main" val="275579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41B6750-1DC6-4503-8526-EA72EBAD91C4}" type="datetime1">
              <a:rPr kumimoji="1" lang="ja-JP" altLang="en-US" smtClean="0"/>
              <a:t>2018/7/25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09F55C7-1A38-44FD-B4F5-25CE476965A7}" type="slidenum">
              <a:rPr kumimoji="1" lang="ja-JP" altLang="en-US" smtClean="0"/>
              <a:t>‹#›</a:t>
            </a:fld>
            <a:endParaRPr kumimoji="1" lang="ja-JP" altLang="en-US"/>
          </a:p>
        </p:txBody>
      </p:sp>
    </p:spTree>
    <p:extLst>
      <p:ext uri="{BB962C8B-B14F-4D97-AF65-F5344CB8AC3E}">
        <p14:creationId xmlns:p14="http://schemas.microsoft.com/office/powerpoint/2010/main" val="8348899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46CEEB5-5463-4B47-8F9D-C12A93DCBFFF}" type="datetime1">
              <a:rPr kumimoji="1" lang="ja-JP" altLang="en-US" smtClean="0"/>
              <a:t>2018/7/25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09F55C7-1A38-44FD-B4F5-25CE476965A7}" type="slidenum">
              <a:rPr kumimoji="1" lang="ja-JP" altLang="en-US" smtClean="0"/>
              <a:t>‹#›</a:t>
            </a:fld>
            <a:endParaRPr kumimoji="1" lang="ja-JP" altLang="en-US"/>
          </a:p>
        </p:txBody>
      </p:sp>
    </p:spTree>
    <p:extLst>
      <p:ext uri="{BB962C8B-B14F-4D97-AF65-F5344CB8AC3E}">
        <p14:creationId xmlns:p14="http://schemas.microsoft.com/office/powerpoint/2010/main" val="32185888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13949" y="6472261"/>
            <a:ext cx="2743200" cy="365125"/>
          </a:xfrm>
        </p:spPr>
        <p:txBody>
          <a:bodyPr/>
          <a:lstStyle/>
          <a:p>
            <a:fld id="{9B294C55-C842-417E-BC48-14AA18FE4FB3}" type="datetime1">
              <a:rPr kumimoji="1" lang="ja-JP" altLang="en-US" smtClean="0"/>
              <a:t>2018/7/25</a:t>
            </a:fld>
            <a:endParaRPr kumimoji="1" lang="ja-JP" altLang="en-US"/>
          </a:p>
        </p:txBody>
      </p:sp>
      <p:sp>
        <p:nvSpPr>
          <p:cNvPr id="3" name="フッター プレースホルダー 2"/>
          <p:cNvSpPr>
            <a:spLocks noGrp="1"/>
          </p:cNvSpPr>
          <p:nvPr>
            <p:ph type="ftr" sz="quarter" idx="11"/>
          </p:nvPr>
        </p:nvSpPr>
        <p:spPr>
          <a:xfrm>
            <a:off x="4038600" y="6472261"/>
            <a:ext cx="4114800" cy="365125"/>
          </a:xfrm>
        </p:spPr>
        <p:txBody>
          <a:bodyPr/>
          <a:lstStyle/>
          <a:p>
            <a:endParaRPr kumimoji="1" lang="ja-JP" altLang="en-US"/>
          </a:p>
        </p:txBody>
      </p:sp>
      <p:sp>
        <p:nvSpPr>
          <p:cNvPr id="4" name="スライド番号プレースホルダー 3"/>
          <p:cNvSpPr>
            <a:spLocks noGrp="1"/>
          </p:cNvSpPr>
          <p:nvPr>
            <p:ph type="sldNum" sz="quarter" idx="12"/>
          </p:nvPr>
        </p:nvSpPr>
        <p:spPr>
          <a:xfrm>
            <a:off x="9421966" y="6472261"/>
            <a:ext cx="2743200" cy="365125"/>
          </a:xfrm>
        </p:spPr>
        <p:txBody>
          <a:bodyPr/>
          <a:lstStyle>
            <a:lvl1pPr>
              <a:defRPr sz="1400">
                <a:latin typeface="メイリオ" panose="020B0604030504040204" pitchFamily="50" charset="-128"/>
                <a:ea typeface="メイリオ" panose="020B0604030504040204" pitchFamily="50" charset="-128"/>
              </a:defRPr>
            </a:lvl1pPr>
          </a:lstStyle>
          <a:p>
            <a:fld id="{809F55C7-1A38-44FD-B4F5-25CE476965A7}" type="slidenum">
              <a:rPr lang="ja-JP" altLang="en-US" smtClean="0"/>
              <a:pPr/>
              <a:t>‹#›</a:t>
            </a:fld>
            <a:endParaRPr lang="ja-JP" altLang="en-US"/>
          </a:p>
        </p:txBody>
      </p:sp>
    </p:spTree>
    <p:extLst>
      <p:ext uri="{BB962C8B-B14F-4D97-AF65-F5344CB8AC3E}">
        <p14:creationId xmlns:p14="http://schemas.microsoft.com/office/powerpoint/2010/main" val="9107879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61A20EE-9A9F-4137-A647-E2A1BA2853CF}" type="datetime1">
              <a:rPr kumimoji="1" lang="ja-JP" altLang="en-US" smtClean="0"/>
              <a:t>2018/7/25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9F55C7-1A38-44FD-B4F5-25CE476965A7}" type="slidenum">
              <a:rPr kumimoji="1" lang="ja-JP" altLang="en-US" smtClean="0"/>
              <a:t>‹#›</a:t>
            </a:fld>
            <a:endParaRPr kumimoji="1" lang="ja-JP" altLang="en-US"/>
          </a:p>
        </p:txBody>
      </p:sp>
    </p:spTree>
    <p:extLst>
      <p:ext uri="{BB962C8B-B14F-4D97-AF65-F5344CB8AC3E}">
        <p14:creationId xmlns:p14="http://schemas.microsoft.com/office/powerpoint/2010/main" val="42715150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F581BBA-2635-44C0-8864-9409ABD9504C}" type="datetime1">
              <a:rPr kumimoji="1" lang="ja-JP" altLang="en-US" smtClean="0"/>
              <a:t>2018/7/25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9F55C7-1A38-44FD-B4F5-25CE476965A7}" type="slidenum">
              <a:rPr kumimoji="1" lang="ja-JP" altLang="en-US" smtClean="0"/>
              <a:t>‹#›</a:t>
            </a:fld>
            <a:endParaRPr kumimoji="1" lang="ja-JP" altLang="en-US"/>
          </a:p>
        </p:txBody>
      </p:sp>
    </p:spTree>
    <p:extLst>
      <p:ext uri="{BB962C8B-B14F-4D97-AF65-F5344CB8AC3E}">
        <p14:creationId xmlns:p14="http://schemas.microsoft.com/office/powerpoint/2010/main" val="27475044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4DA55-6DDB-47E8-887B-1BB1B2C2CB64}" type="datetime1">
              <a:rPr kumimoji="1" lang="ja-JP" altLang="en-US" smtClean="0"/>
              <a:t>2018/7/25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F55C7-1A38-44FD-B4F5-25CE476965A7}" type="slidenum">
              <a:rPr kumimoji="1" lang="ja-JP" altLang="en-US" smtClean="0"/>
              <a:t>‹#›</a:t>
            </a:fld>
            <a:endParaRPr kumimoji="1" lang="ja-JP" altLang="en-US"/>
          </a:p>
        </p:txBody>
      </p:sp>
    </p:spTree>
    <p:extLst>
      <p:ext uri="{BB962C8B-B14F-4D97-AF65-F5344CB8AC3E}">
        <p14:creationId xmlns:p14="http://schemas.microsoft.com/office/powerpoint/2010/main" val="3612387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latin typeface="メイリオ" panose="020B0604030504040204" pitchFamily="50" charset="-128"/>
                <a:ea typeface="メイリオ" panose="020B0604030504040204" pitchFamily="50" charset="-128"/>
              </a:rPr>
              <a:t>Week 1</a:t>
            </a:r>
            <a:endParaRPr kumimoji="1" lang="ja-JP" altLang="en-US"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en-US" altLang="ja-JP" dirty="0" err="1" smtClean="0">
                <a:latin typeface="メイリオ" panose="020B0604030504040204" pitchFamily="50" charset="-128"/>
                <a:ea typeface="メイリオ" panose="020B0604030504040204" pitchFamily="50" charset="-128"/>
              </a:rPr>
              <a:t>T.Nakao</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37327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21769" y="27396"/>
            <a:ext cx="7972697" cy="2295952"/>
          </a:xfrm>
          <a:prstGeom prst="rect">
            <a:avLst/>
          </a:prstGeom>
          <a:noFill/>
        </p:spPr>
        <p:txBody>
          <a:bodyPr wrap="square" rtlCol="0">
            <a:noAutofit/>
          </a:bodyPr>
          <a:lstStyle/>
          <a:p>
            <a:r>
              <a:rPr lang="ja-JP" altLang="en-US" sz="2000" dirty="0" smtClean="0">
                <a:latin typeface="メイリオ" panose="020B0604030504040204" pitchFamily="50" charset="-128"/>
                <a:ea typeface="メイリオ" panose="020B0604030504040204" pitchFamily="50" charset="-128"/>
                <a:cs typeface="Microsoft Himalaya" panose="01010100010101010101" pitchFamily="2" charset="0"/>
              </a:rPr>
              <a:t>予測するもの：</a:t>
            </a:r>
            <a:endParaRPr lang="en-US" altLang="ja-JP" sz="2000"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ja-JP" altLang="en-US" dirty="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各店舗で販売された製品の総量</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test.csv … 2015</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年</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11</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月の店舗</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製品毎の </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月間</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販売数</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ja-JP" altLang="en-US" sz="2400" dirty="0" smtClean="0">
                <a:latin typeface="メイリオ" panose="020B0604030504040204" pitchFamily="50" charset="-128"/>
                <a:ea typeface="メイリオ" panose="020B0604030504040204" pitchFamily="50" charset="-128"/>
                <a:cs typeface="Microsoft Himalaya" panose="01010100010101010101" pitchFamily="2" charset="0"/>
              </a:rPr>
              <a:t>　</a:t>
            </a:r>
            <a:endParaRPr kumimoji="1" lang="ja-JP" altLang="en-US" sz="2400" dirty="0">
              <a:latin typeface="メイリオ" panose="020B0604030504040204" pitchFamily="50" charset="-128"/>
              <a:ea typeface="メイリオ" panose="020B0604030504040204" pitchFamily="50" charset="-128"/>
              <a:cs typeface="Microsoft Himalaya" panose="01010100010101010101" pitchFamily="2" charset="0"/>
            </a:endParaRPr>
          </a:p>
        </p:txBody>
      </p:sp>
      <p:graphicFrame>
        <p:nvGraphicFramePr>
          <p:cNvPr id="9" name="表 8"/>
          <p:cNvGraphicFramePr>
            <a:graphicFrameLocks noGrp="1"/>
          </p:cNvGraphicFramePr>
          <p:nvPr>
            <p:extLst>
              <p:ext uri="{D42A27DB-BD31-4B8C-83A1-F6EECF244321}">
                <p14:modId xmlns:p14="http://schemas.microsoft.com/office/powerpoint/2010/main" val="3375975149"/>
              </p:ext>
            </p:extLst>
          </p:nvPr>
        </p:nvGraphicFramePr>
        <p:xfrm>
          <a:off x="566055" y="956824"/>
          <a:ext cx="5098868" cy="1833852"/>
        </p:xfrm>
        <a:graphic>
          <a:graphicData uri="http://schemas.openxmlformats.org/drawingml/2006/table">
            <a:tbl>
              <a:tblPr firstRow="1" bandRow="1">
                <a:tableStyleId>{073A0DAA-6AF3-43AB-8588-CEC1D06C72B9}</a:tableStyleId>
              </a:tblPr>
              <a:tblGrid>
                <a:gridCol w="579120">
                  <a:extLst>
                    <a:ext uri="{9D8B030D-6E8A-4147-A177-3AD203B41FA5}">
                      <a16:colId xmlns:a16="http://schemas.microsoft.com/office/drawing/2014/main" val="3632834023"/>
                    </a:ext>
                  </a:extLst>
                </a:gridCol>
                <a:gridCol w="1018902">
                  <a:extLst>
                    <a:ext uri="{9D8B030D-6E8A-4147-A177-3AD203B41FA5}">
                      <a16:colId xmlns:a16="http://schemas.microsoft.com/office/drawing/2014/main" val="3351782523"/>
                    </a:ext>
                  </a:extLst>
                </a:gridCol>
                <a:gridCol w="1162594">
                  <a:extLst>
                    <a:ext uri="{9D8B030D-6E8A-4147-A177-3AD203B41FA5}">
                      <a16:colId xmlns:a16="http://schemas.microsoft.com/office/drawing/2014/main" val="565098152"/>
                    </a:ext>
                  </a:extLst>
                </a:gridCol>
                <a:gridCol w="2338252">
                  <a:extLst>
                    <a:ext uri="{9D8B030D-6E8A-4147-A177-3AD203B41FA5}">
                      <a16:colId xmlns:a16="http://schemas.microsoft.com/office/drawing/2014/main" val="3138693039"/>
                    </a:ext>
                  </a:extLst>
                </a:gridCol>
              </a:tblGrid>
              <a:tr h="305642">
                <a:tc>
                  <a:txBody>
                    <a:bodyPr/>
                    <a:lstStyle/>
                    <a:p>
                      <a:r>
                        <a:rPr kumimoji="1" lang="en-US" altLang="ja-JP" sz="1400" dirty="0" smtClean="0"/>
                        <a:t>ID</a:t>
                      </a:r>
                      <a:endParaRPr kumimoji="1" lang="ja-JP" altLang="en-US" sz="1400" dirty="0"/>
                    </a:p>
                  </a:txBody>
                  <a:tcPr/>
                </a:tc>
                <a:tc>
                  <a:txBody>
                    <a:bodyPr/>
                    <a:lstStyle/>
                    <a:p>
                      <a:r>
                        <a:rPr kumimoji="1" lang="en-US" altLang="ja-JP" sz="1400" dirty="0" err="1" smtClean="0"/>
                        <a:t>shop_id</a:t>
                      </a:r>
                      <a:endParaRPr kumimoji="1" lang="ja-JP" altLang="en-US" sz="1400" dirty="0"/>
                    </a:p>
                  </a:txBody>
                  <a:tcPr/>
                </a:tc>
                <a:tc>
                  <a:txBody>
                    <a:bodyPr/>
                    <a:lstStyle/>
                    <a:p>
                      <a:r>
                        <a:rPr kumimoji="1" lang="en-US" altLang="ja-JP" sz="1400" dirty="0" err="1" smtClean="0"/>
                        <a:t>item_id</a:t>
                      </a:r>
                      <a:endParaRPr kumimoji="1" lang="ja-JP" altLang="en-US" sz="1400" dirty="0"/>
                    </a:p>
                  </a:txBody>
                  <a:tcPr/>
                </a:tc>
                <a:tc>
                  <a:txBody>
                    <a:bodyPr/>
                    <a:lstStyle/>
                    <a:p>
                      <a:r>
                        <a:rPr kumimoji="1" lang="en-US" altLang="ja-JP" sz="1400" dirty="0" err="1" smtClean="0"/>
                        <a:t>item_cnt_month</a:t>
                      </a:r>
                      <a:endParaRPr kumimoji="1" lang="ja-JP" altLang="en-US" sz="1400" dirty="0"/>
                    </a:p>
                  </a:txBody>
                  <a:tcPr/>
                </a:tc>
                <a:extLst>
                  <a:ext uri="{0D108BD9-81ED-4DB2-BD59-A6C34878D82A}">
                    <a16:rowId xmlns:a16="http://schemas.microsoft.com/office/drawing/2014/main" val="4044029953"/>
                  </a:ext>
                </a:extLst>
              </a:tr>
              <a:tr h="305642">
                <a:tc>
                  <a:txBody>
                    <a:bodyPr/>
                    <a:lstStyle/>
                    <a:p>
                      <a:r>
                        <a:rPr kumimoji="1" lang="en-US" altLang="ja-JP" sz="1400" dirty="0" smtClean="0"/>
                        <a:t>0</a:t>
                      </a:r>
                      <a:endParaRPr kumimoji="1" lang="ja-JP" altLang="en-US" sz="1400" dirty="0"/>
                    </a:p>
                  </a:txBody>
                  <a:tcPr/>
                </a:tc>
                <a:tc>
                  <a:txBody>
                    <a:bodyPr/>
                    <a:lstStyle/>
                    <a:p>
                      <a:r>
                        <a:rPr kumimoji="1" lang="en-US" altLang="ja-JP" sz="1400" dirty="0" smtClean="0"/>
                        <a:t>5</a:t>
                      </a:r>
                      <a:endParaRPr kumimoji="1" lang="ja-JP" altLang="en-US" sz="1400" dirty="0"/>
                    </a:p>
                  </a:txBody>
                  <a:tcPr/>
                </a:tc>
                <a:tc>
                  <a:txBody>
                    <a:bodyPr/>
                    <a:lstStyle/>
                    <a:p>
                      <a:r>
                        <a:rPr kumimoji="1" lang="en-US" altLang="ja-JP" sz="1400" dirty="0" smtClean="0"/>
                        <a:t>5037</a:t>
                      </a:r>
                      <a:endParaRPr kumimoji="1" lang="ja-JP" altLang="en-US" sz="1400" dirty="0"/>
                    </a:p>
                  </a:txBody>
                  <a:tcPr/>
                </a:tc>
                <a:tc>
                  <a:txBody>
                    <a:bodyPr/>
                    <a:lstStyle/>
                    <a:p>
                      <a:r>
                        <a:rPr kumimoji="1" lang="ja-JP" altLang="en-US" sz="1400" b="1" dirty="0" smtClean="0">
                          <a:solidFill>
                            <a:srgbClr val="FF0000"/>
                          </a:solidFill>
                        </a:rPr>
                        <a:t>？？？</a:t>
                      </a:r>
                      <a:r>
                        <a:rPr kumimoji="1" lang="en-US" altLang="ja-JP" sz="1400" b="1" dirty="0" smtClean="0">
                          <a:solidFill>
                            <a:srgbClr val="FF0000"/>
                          </a:solidFill>
                        </a:rPr>
                        <a:t>(</a:t>
                      </a:r>
                      <a:r>
                        <a:rPr kumimoji="1" lang="ja-JP" altLang="en-US" sz="1400" b="1" dirty="0" smtClean="0">
                          <a:solidFill>
                            <a:srgbClr val="FF0000"/>
                          </a:solidFill>
                        </a:rPr>
                        <a:t>予測する値</a:t>
                      </a:r>
                      <a:r>
                        <a:rPr kumimoji="1" lang="en-US" altLang="ja-JP" sz="1400" b="1" dirty="0" smtClean="0">
                          <a:solidFill>
                            <a:srgbClr val="FF0000"/>
                          </a:solidFill>
                        </a:rPr>
                        <a:t>)</a:t>
                      </a:r>
                      <a:endParaRPr kumimoji="1" lang="ja-JP" altLang="en-US" sz="1400" b="1" dirty="0">
                        <a:solidFill>
                          <a:srgbClr val="FF0000"/>
                        </a:solidFill>
                      </a:endParaRPr>
                    </a:p>
                  </a:txBody>
                  <a:tcPr/>
                </a:tc>
                <a:extLst>
                  <a:ext uri="{0D108BD9-81ED-4DB2-BD59-A6C34878D82A}">
                    <a16:rowId xmlns:a16="http://schemas.microsoft.com/office/drawing/2014/main" val="22860880"/>
                  </a:ext>
                </a:extLst>
              </a:tr>
              <a:tr h="305642">
                <a:tc>
                  <a:txBody>
                    <a:bodyPr/>
                    <a:lstStyle/>
                    <a:p>
                      <a:r>
                        <a:rPr kumimoji="1" lang="en-US" altLang="ja-JP" sz="1400" dirty="0" smtClean="0"/>
                        <a:t>1</a:t>
                      </a:r>
                      <a:endParaRPr kumimoji="1" lang="ja-JP" altLang="en-US" sz="1400" dirty="0"/>
                    </a:p>
                  </a:txBody>
                  <a:tcPr/>
                </a:tc>
                <a:tc>
                  <a:txBody>
                    <a:bodyPr/>
                    <a:lstStyle/>
                    <a:p>
                      <a:r>
                        <a:rPr kumimoji="1" lang="en-US" altLang="ja-JP" sz="1400" dirty="0" smtClean="0"/>
                        <a:t>5</a:t>
                      </a:r>
                      <a:endParaRPr kumimoji="1" lang="ja-JP" altLang="en-US" sz="1400" dirty="0"/>
                    </a:p>
                  </a:txBody>
                  <a:tcPr/>
                </a:tc>
                <a:tc>
                  <a:txBody>
                    <a:bodyPr/>
                    <a:lstStyle/>
                    <a:p>
                      <a:r>
                        <a:rPr kumimoji="1" lang="en-US" altLang="ja-JP" sz="1400" dirty="0" smtClean="0"/>
                        <a:t>5320</a:t>
                      </a:r>
                      <a:endParaRPr kumimoji="1" lang="ja-JP" altLang="en-US" sz="1400" dirty="0"/>
                    </a:p>
                  </a:txBody>
                  <a:tcPr/>
                </a:tc>
                <a:tc>
                  <a:txBody>
                    <a:bodyPr/>
                    <a:lstStyle/>
                    <a:p>
                      <a:r>
                        <a:rPr kumimoji="1" lang="ja-JP" altLang="en-US" sz="1400" b="1" dirty="0" smtClean="0">
                          <a:solidFill>
                            <a:srgbClr val="FF0000"/>
                          </a:solidFill>
                        </a:rPr>
                        <a:t>？？？</a:t>
                      </a:r>
                      <a:r>
                        <a:rPr kumimoji="1" lang="en-US" altLang="ja-JP" sz="1400" b="1" dirty="0" smtClean="0">
                          <a:solidFill>
                            <a:srgbClr val="FF0000"/>
                          </a:solidFill>
                        </a:rPr>
                        <a:t>(</a:t>
                      </a:r>
                      <a:r>
                        <a:rPr kumimoji="1" lang="ja-JP" altLang="en-US" sz="1400" b="1" dirty="0" smtClean="0">
                          <a:solidFill>
                            <a:srgbClr val="FF0000"/>
                          </a:solidFill>
                        </a:rPr>
                        <a:t>予測する値</a:t>
                      </a:r>
                      <a:r>
                        <a:rPr kumimoji="1" lang="en-US" altLang="ja-JP" sz="1400" b="1" dirty="0" smtClean="0">
                          <a:solidFill>
                            <a:srgbClr val="FF0000"/>
                          </a:solidFill>
                        </a:rPr>
                        <a:t>)</a:t>
                      </a:r>
                      <a:endParaRPr kumimoji="1" lang="ja-JP" altLang="en-US" sz="1400" b="1" dirty="0">
                        <a:solidFill>
                          <a:srgbClr val="FF0000"/>
                        </a:solidFill>
                      </a:endParaRPr>
                    </a:p>
                  </a:txBody>
                  <a:tcPr/>
                </a:tc>
                <a:extLst>
                  <a:ext uri="{0D108BD9-81ED-4DB2-BD59-A6C34878D82A}">
                    <a16:rowId xmlns:a16="http://schemas.microsoft.com/office/drawing/2014/main" val="2241957025"/>
                  </a:ext>
                </a:extLst>
              </a:tr>
              <a:tr h="305642">
                <a:tc>
                  <a:txBody>
                    <a:bodyPr/>
                    <a:lstStyle/>
                    <a:p>
                      <a:r>
                        <a:rPr kumimoji="1" lang="en-US" altLang="ja-JP" sz="1400" dirty="0" smtClean="0"/>
                        <a:t>…</a:t>
                      </a:r>
                      <a:endParaRPr kumimoji="1" lang="ja-JP" altLang="en-US" sz="1400" dirty="0"/>
                    </a:p>
                  </a:txBody>
                  <a:tcPr/>
                </a:tc>
                <a:tc>
                  <a:txBody>
                    <a:bodyPr/>
                    <a:lstStyle/>
                    <a:p>
                      <a:r>
                        <a:rPr kumimoji="1" lang="en-US" altLang="ja-JP" sz="1400" dirty="0" smtClean="0"/>
                        <a:t>…</a:t>
                      </a:r>
                      <a:endParaRPr kumimoji="1" lang="ja-JP" altLang="en-US" sz="1400" dirty="0"/>
                    </a:p>
                  </a:txBody>
                  <a:tcPr/>
                </a:tc>
                <a:tc>
                  <a:txBody>
                    <a:bodyPr/>
                    <a:lstStyle/>
                    <a:p>
                      <a:r>
                        <a:rPr kumimoji="1" lang="en-US" altLang="ja-JP" sz="1400" dirty="0" smtClean="0"/>
                        <a:t>…</a:t>
                      </a:r>
                      <a:endParaRPr kumimoji="1" lang="ja-JP" altLang="en-US" sz="1400" dirty="0"/>
                    </a:p>
                  </a:txBody>
                  <a:tcPr/>
                </a:tc>
                <a:tc>
                  <a:txBody>
                    <a:bodyPr/>
                    <a:lstStyle/>
                    <a:p>
                      <a:r>
                        <a:rPr kumimoji="1" lang="en-US" altLang="ja-JP" sz="1400" dirty="0" smtClean="0"/>
                        <a:t>…</a:t>
                      </a:r>
                      <a:endParaRPr kumimoji="1" lang="ja-JP" altLang="en-US" sz="1400" b="1" dirty="0">
                        <a:solidFill>
                          <a:srgbClr val="FF0000"/>
                        </a:solidFill>
                      </a:endParaRPr>
                    </a:p>
                  </a:txBody>
                  <a:tcPr/>
                </a:tc>
                <a:extLst>
                  <a:ext uri="{0D108BD9-81ED-4DB2-BD59-A6C34878D82A}">
                    <a16:rowId xmlns:a16="http://schemas.microsoft.com/office/drawing/2014/main" val="3874180073"/>
                  </a:ext>
                </a:extLst>
              </a:tr>
              <a:tr h="305642">
                <a:tc>
                  <a:txBody>
                    <a:bodyPr/>
                    <a:lstStyle/>
                    <a:p>
                      <a:r>
                        <a:rPr kumimoji="1" lang="en-US" altLang="ja-JP" sz="1400" dirty="0" smtClean="0"/>
                        <a:t>5100</a:t>
                      </a:r>
                      <a:endParaRPr kumimoji="1" lang="ja-JP" altLang="en-US" sz="1400" dirty="0"/>
                    </a:p>
                  </a:txBody>
                  <a:tcPr/>
                </a:tc>
                <a:tc>
                  <a:txBody>
                    <a:bodyPr/>
                    <a:lstStyle/>
                    <a:p>
                      <a:r>
                        <a:rPr kumimoji="1" lang="en-US" altLang="ja-JP" sz="1400" dirty="0" smtClean="0"/>
                        <a:t>4</a:t>
                      </a:r>
                      <a:endParaRPr kumimoji="1" lang="ja-JP" altLang="en-US" sz="1400" dirty="0"/>
                    </a:p>
                  </a:txBody>
                  <a:tcPr/>
                </a:tc>
                <a:tc>
                  <a:txBody>
                    <a:bodyPr/>
                    <a:lstStyle/>
                    <a:p>
                      <a:r>
                        <a:rPr kumimoji="1" lang="en-US" altLang="ja-JP" sz="1400" dirty="0" smtClean="0"/>
                        <a:t>5037</a:t>
                      </a:r>
                      <a:endParaRPr kumimoji="1" lang="ja-JP" altLang="en-US" sz="1400" dirty="0"/>
                    </a:p>
                  </a:txBody>
                  <a:tcPr/>
                </a:tc>
                <a:tc>
                  <a:txBody>
                    <a:bodyPr/>
                    <a:lstStyle/>
                    <a:p>
                      <a:r>
                        <a:rPr kumimoji="1" lang="ja-JP" altLang="en-US" sz="1400" b="1" dirty="0" smtClean="0">
                          <a:solidFill>
                            <a:srgbClr val="FF0000"/>
                          </a:solidFill>
                        </a:rPr>
                        <a:t>？？？</a:t>
                      </a:r>
                      <a:r>
                        <a:rPr kumimoji="1" lang="en-US" altLang="ja-JP" sz="1400" b="1" dirty="0" smtClean="0">
                          <a:solidFill>
                            <a:srgbClr val="FF0000"/>
                          </a:solidFill>
                        </a:rPr>
                        <a:t>(</a:t>
                      </a:r>
                      <a:r>
                        <a:rPr kumimoji="1" lang="ja-JP" altLang="en-US" sz="1400" b="1" dirty="0" smtClean="0">
                          <a:solidFill>
                            <a:srgbClr val="FF0000"/>
                          </a:solidFill>
                        </a:rPr>
                        <a:t>予測する値</a:t>
                      </a:r>
                      <a:r>
                        <a:rPr kumimoji="1" lang="en-US" altLang="ja-JP" sz="1400" b="1" dirty="0" smtClean="0">
                          <a:solidFill>
                            <a:srgbClr val="FF0000"/>
                          </a:solidFill>
                        </a:rPr>
                        <a:t>)</a:t>
                      </a:r>
                      <a:endParaRPr kumimoji="1" lang="ja-JP" altLang="en-US" sz="1400" b="1" dirty="0">
                        <a:solidFill>
                          <a:srgbClr val="FF0000"/>
                        </a:solidFill>
                      </a:endParaRPr>
                    </a:p>
                  </a:txBody>
                  <a:tcPr/>
                </a:tc>
                <a:extLst>
                  <a:ext uri="{0D108BD9-81ED-4DB2-BD59-A6C34878D82A}">
                    <a16:rowId xmlns:a16="http://schemas.microsoft.com/office/drawing/2014/main" val="2170478726"/>
                  </a:ext>
                </a:extLst>
              </a:tr>
              <a:tr h="305642">
                <a:tc>
                  <a:txBody>
                    <a:bodyPr/>
                    <a:lstStyle/>
                    <a:p>
                      <a:r>
                        <a:rPr kumimoji="1" lang="en-US" altLang="ja-JP" sz="1400" dirty="0" smtClean="0"/>
                        <a:t>…</a:t>
                      </a:r>
                      <a:endParaRPr kumimoji="1" lang="ja-JP" altLang="en-US" sz="1400" dirty="0"/>
                    </a:p>
                  </a:txBody>
                  <a:tcPr/>
                </a:tc>
                <a:tc>
                  <a:txBody>
                    <a:bodyPr/>
                    <a:lstStyle/>
                    <a:p>
                      <a:r>
                        <a:rPr kumimoji="1" lang="en-US" altLang="ja-JP" sz="1400" dirty="0" smtClean="0"/>
                        <a:t>…</a:t>
                      </a:r>
                      <a:endParaRPr kumimoji="1" lang="ja-JP" altLang="en-US" sz="1400" dirty="0"/>
                    </a:p>
                  </a:txBody>
                  <a:tcPr/>
                </a:tc>
                <a:tc>
                  <a:txBody>
                    <a:bodyPr/>
                    <a:lstStyle/>
                    <a:p>
                      <a:r>
                        <a:rPr kumimoji="1" lang="en-US" altLang="ja-JP" sz="1400" dirty="0" smtClean="0"/>
                        <a:t>…</a:t>
                      </a:r>
                      <a:endParaRPr kumimoji="1" lang="ja-JP" altLang="en-US" sz="1400" dirty="0"/>
                    </a:p>
                  </a:txBody>
                  <a:tcPr/>
                </a:tc>
                <a:tc>
                  <a:txBody>
                    <a:bodyPr/>
                    <a:lstStyle/>
                    <a:p>
                      <a:r>
                        <a:rPr kumimoji="1" lang="en-US" altLang="ja-JP" sz="1400" dirty="0" smtClean="0"/>
                        <a:t>…</a:t>
                      </a:r>
                      <a:endParaRPr kumimoji="1" lang="ja-JP" altLang="en-US" sz="1400" dirty="0"/>
                    </a:p>
                  </a:txBody>
                  <a:tcPr/>
                </a:tc>
                <a:extLst>
                  <a:ext uri="{0D108BD9-81ED-4DB2-BD59-A6C34878D82A}">
                    <a16:rowId xmlns:a16="http://schemas.microsoft.com/office/drawing/2014/main" val="3258632677"/>
                  </a:ext>
                </a:extLst>
              </a:tr>
            </a:tbl>
          </a:graphicData>
        </a:graphic>
      </p:graphicFrame>
      <p:sp>
        <p:nvSpPr>
          <p:cNvPr id="10" name="テキスト ボックス 9"/>
          <p:cNvSpPr txBox="1"/>
          <p:nvPr/>
        </p:nvSpPr>
        <p:spPr>
          <a:xfrm>
            <a:off x="3976105" y="2818599"/>
            <a:ext cx="2777390" cy="357666"/>
          </a:xfrm>
          <a:prstGeom prst="rect">
            <a:avLst/>
          </a:prstGeom>
          <a:noFill/>
        </p:spPr>
        <p:txBody>
          <a:bodyPr wrap="square" rtlCol="0">
            <a:noAutofit/>
          </a:bodyPr>
          <a:lstStyle/>
          <a:p>
            <a:r>
              <a:rPr lang="ja-JP" altLang="en-US" dirty="0" smtClean="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rPr>
              <a:t>コレを</a:t>
            </a:r>
            <a:r>
              <a:rPr lang="en-US" altLang="ja-JP" dirty="0" smtClean="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rPr>
              <a:t>submit(</a:t>
            </a:r>
            <a:r>
              <a:rPr lang="ja-JP" altLang="en-US" dirty="0" smtClean="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rPr>
              <a:t>提出</a:t>
            </a:r>
            <a:r>
              <a:rPr lang="en-US" altLang="ja-JP" dirty="0" smtClean="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rPr>
              <a:t>する　　</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endParaRPr>
          </a:p>
        </p:txBody>
      </p:sp>
      <p:cxnSp>
        <p:nvCxnSpPr>
          <p:cNvPr id="12" name="カギ線コネクタ 11"/>
          <p:cNvCxnSpPr>
            <a:stCxn id="10" idx="1"/>
            <a:endCxn id="14" idx="2"/>
          </p:cNvCxnSpPr>
          <p:nvPr/>
        </p:nvCxnSpPr>
        <p:spPr>
          <a:xfrm rot="10800000">
            <a:off x="800101" y="2779410"/>
            <a:ext cx="3176004" cy="218022"/>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05096" y="2421744"/>
            <a:ext cx="590009" cy="357666"/>
          </a:xfrm>
          <a:prstGeom prst="rect">
            <a:avLst/>
          </a:prstGeom>
          <a:noFill/>
        </p:spPr>
        <p:txBody>
          <a:bodyPr wrap="square" rtlCol="0">
            <a:noAutofit/>
          </a:bodyPr>
          <a:lstStyle/>
          <a:p>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　　</a:t>
            </a:r>
            <a:endParaRPr kumimoji="1" lang="ja-JP" altLang="en-US" dirty="0">
              <a:latin typeface="メイリオ" panose="020B0604030504040204" pitchFamily="50" charset="-128"/>
              <a:ea typeface="メイリオ" panose="020B0604030504040204" pitchFamily="50" charset="-128"/>
              <a:cs typeface="Microsoft Himalaya" panose="01010100010101010101" pitchFamily="2" charset="0"/>
            </a:endParaRPr>
          </a:p>
        </p:txBody>
      </p:sp>
      <p:cxnSp>
        <p:nvCxnSpPr>
          <p:cNvPr id="18" name="カギ線コネクタ 17"/>
          <p:cNvCxnSpPr>
            <a:stCxn id="10" idx="1"/>
            <a:endCxn id="19" idx="2"/>
          </p:cNvCxnSpPr>
          <p:nvPr/>
        </p:nvCxnSpPr>
        <p:spPr>
          <a:xfrm rot="10800000">
            <a:off x="3708765" y="2779410"/>
            <a:ext cx="267341" cy="218022"/>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413759" y="2421744"/>
            <a:ext cx="590009" cy="357666"/>
          </a:xfrm>
          <a:prstGeom prst="rect">
            <a:avLst/>
          </a:prstGeom>
          <a:noFill/>
        </p:spPr>
        <p:txBody>
          <a:bodyPr wrap="square" rtlCol="0">
            <a:noAutofit/>
          </a:bodyPr>
          <a:lstStyle/>
          <a:p>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　　</a:t>
            </a:r>
            <a:endParaRPr kumimoji="1" lang="ja-JP" altLang="en-US" dirty="0">
              <a:latin typeface="メイリオ" panose="020B0604030504040204" pitchFamily="50" charset="-128"/>
              <a:ea typeface="メイリオ" panose="020B0604030504040204" pitchFamily="50" charset="-128"/>
              <a:cs typeface="Microsoft Himalaya" panose="01010100010101010101" pitchFamily="2" charset="0"/>
            </a:endParaRPr>
          </a:p>
        </p:txBody>
      </p:sp>
      <p:sp>
        <p:nvSpPr>
          <p:cNvPr id="23" name="テキスト ボックス 22"/>
          <p:cNvSpPr txBox="1"/>
          <p:nvPr/>
        </p:nvSpPr>
        <p:spPr>
          <a:xfrm>
            <a:off x="21769" y="3356379"/>
            <a:ext cx="9083042" cy="1032742"/>
          </a:xfrm>
          <a:prstGeom prst="rect">
            <a:avLst/>
          </a:prstGeom>
          <a:noFill/>
        </p:spPr>
        <p:txBody>
          <a:bodyPr wrap="square" rtlCol="0">
            <a:noAutofit/>
          </a:bodyPr>
          <a:lstStyle/>
          <a:p>
            <a:r>
              <a:rPr lang="ja-JP" altLang="en-US" sz="2000" dirty="0" smtClean="0">
                <a:latin typeface="メイリオ" panose="020B0604030504040204" pitchFamily="50" charset="-128"/>
                <a:ea typeface="メイリオ" panose="020B0604030504040204" pitchFamily="50" charset="-128"/>
                <a:cs typeface="Microsoft Himalaya" panose="01010100010101010101" pitchFamily="2" charset="0"/>
              </a:rPr>
              <a:t>学習</a:t>
            </a:r>
            <a:r>
              <a:rPr lang="en-US" altLang="ja-JP" sz="2000"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sz="2000" dirty="0" smtClean="0">
                <a:latin typeface="メイリオ" panose="020B0604030504040204" pitchFamily="50" charset="-128"/>
                <a:ea typeface="メイリオ" panose="020B0604030504040204" pitchFamily="50" charset="-128"/>
                <a:cs typeface="Microsoft Himalaya" panose="01010100010101010101" pitchFamily="2" charset="0"/>
              </a:rPr>
              <a:t>検証用データ：</a:t>
            </a:r>
            <a:endParaRPr lang="en-US" altLang="ja-JP" sz="2000"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ja-JP" altLang="en-US" dirty="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en-US" altLang="ja-JP" dirty="0">
                <a:latin typeface="メイリオ" panose="020B0604030504040204" pitchFamily="50" charset="-128"/>
                <a:ea typeface="メイリオ" panose="020B0604030504040204" pitchFamily="50" charset="-128"/>
              </a:rPr>
              <a:t>2013</a:t>
            </a:r>
            <a:r>
              <a:rPr lang="ja-JP" altLang="en-US" dirty="0">
                <a:latin typeface="メイリオ" panose="020B0604030504040204" pitchFamily="50" charset="-128"/>
                <a:ea typeface="メイリオ" panose="020B0604030504040204" pitchFamily="50" charset="-128"/>
              </a:rPr>
              <a:t>年</a:t>
            </a:r>
            <a:r>
              <a:rPr lang="en-US" altLang="ja-JP" dirty="0">
                <a:latin typeface="メイリオ" panose="020B0604030504040204" pitchFamily="50" charset="-128"/>
                <a:ea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rPr>
              <a:t>月～</a:t>
            </a:r>
            <a:r>
              <a:rPr lang="en-US" altLang="ja-JP" dirty="0" smtClean="0">
                <a:latin typeface="メイリオ" panose="020B0604030504040204" pitchFamily="50" charset="-128"/>
                <a:ea typeface="メイリオ" panose="020B0604030504040204" pitchFamily="50" charset="-128"/>
              </a:rPr>
              <a:t>2015</a:t>
            </a:r>
            <a:r>
              <a:rPr lang="ja-JP" altLang="en-US" dirty="0">
                <a:latin typeface="メイリオ" panose="020B0604030504040204" pitchFamily="50" charset="-128"/>
                <a:ea typeface="メイリオ" panose="020B0604030504040204" pitchFamily="50" charset="-128"/>
              </a:rPr>
              <a:t>年</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月まで</a:t>
            </a:r>
            <a:r>
              <a:rPr lang="ja-JP" altLang="en-US" dirty="0" smtClean="0">
                <a:latin typeface="メイリオ" panose="020B0604030504040204" pitchFamily="50" charset="-128"/>
                <a:ea typeface="メイリオ" panose="020B0604030504040204" pitchFamily="50" charset="-128"/>
              </a:rPr>
              <a:t>の </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日別</a:t>
            </a: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販売履歴</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sales_train.csv</a:t>
            </a:r>
            <a:r>
              <a:rPr lang="ja-JP" altLang="en-US" dirty="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 各マップ</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csv(shops.csv, items.csv, item_categories.csv)</a:t>
            </a:r>
          </a:p>
          <a:p>
            <a:r>
              <a:rPr lang="ja-JP" altLang="en-US" sz="2400" dirty="0" smtClean="0">
                <a:latin typeface="メイリオ" panose="020B0604030504040204" pitchFamily="50" charset="-128"/>
                <a:ea typeface="メイリオ" panose="020B0604030504040204" pitchFamily="50" charset="-128"/>
                <a:cs typeface="Microsoft Himalaya" panose="01010100010101010101" pitchFamily="2" charset="0"/>
              </a:rPr>
              <a:t>　</a:t>
            </a:r>
            <a:endParaRPr kumimoji="1" lang="ja-JP" altLang="en-US" sz="2400" dirty="0">
              <a:latin typeface="メイリオ" panose="020B0604030504040204" pitchFamily="50" charset="-128"/>
              <a:ea typeface="メイリオ" panose="020B0604030504040204" pitchFamily="50" charset="-128"/>
              <a:cs typeface="Microsoft Himalaya" panose="01010100010101010101" pitchFamily="2" charset="0"/>
            </a:endParaRPr>
          </a:p>
        </p:txBody>
      </p:sp>
      <p:sp>
        <p:nvSpPr>
          <p:cNvPr id="24" name="スライド番号プレースホルダー 23"/>
          <p:cNvSpPr>
            <a:spLocks noGrp="1"/>
          </p:cNvSpPr>
          <p:nvPr>
            <p:ph type="sldNum" sz="quarter" idx="12"/>
          </p:nvPr>
        </p:nvSpPr>
        <p:spPr/>
        <p:txBody>
          <a:bodyPr/>
          <a:lstStyle/>
          <a:p>
            <a:fld id="{809F55C7-1A38-44FD-B4F5-25CE476965A7}" type="slidenum">
              <a:rPr kumimoji="1" lang="ja-JP" altLang="en-US" smtClean="0"/>
              <a:t>10</a:t>
            </a:fld>
            <a:endParaRPr kumimoji="1" lang="ja-JP" altLang="en-US"/>
          </a:p>
        </p:txBody>
      </p:sp>
      <p:graphicFrame>
        <p:nvGraphicFramePr>
          <p:cNvPr id="25" name="表 24"/>
          <p:cNvGraphicFramePr>
            <a:graphicFrameLocks noGrp="1"/>
          </p:cNvGraphicFramePr>
          <p:nvPr>
            <p:extLst>
              <p:ext uri="{D42A27DB-BD31-4B8C-83A1-F6EECF244321}">
                <p14:modId xmlns:p14="http://schemas.microsoft.com/office/powerpoint/2010/main" val="2057801889"/>
              </p:ext>
            </p:extLst>
          </p:nvPr>
        </p:nvGraphicFramePr>
        <p:xfrm>
          <a:off x="566053" y="4296567"/>
          <a:ext cx="11138265" cy="1740728"/>
        </p:xfrm>
        <a:graphic>
          <a:graphicData uri="http://schemas.openxmlformats.org/drawingml/2006/table">
            <a:tbl>
              <a:tblPr firstRow="1" bandRow="1">
                <a:tableStyleId>{073A0DAA-6AF3-43AB-8588-CEC1D06C72B9}</a:tableStyleId>
              </a:tblPr>
              <a:tblGrid>
                <a:gridCol w="1066804">
                  <a:extLst>
                    <a:ext uri="{9D8B030D-6E8A-4147-A177-3AD203B41FA5}">
                      <a16:colId xmlns:a16="http://schemas.microsoft.com/office/drawing/2014/main" val="3632834023"/>
                    </a:ext>
                  </a:extLst>
                </a:gridCol>
                <a:gridCol w="731520">
                  <a:extLst>
                    <a:ext uri="{9D8B030D-6E8A-4147-A177-3AD203B41FA5}">
                      <a16:colId xmlns:a16="http://schemas.microsoft.com/office/drawing/2014/main" val="3351782523"/>
                    </a:ext>
                  </a:extLst>
                </a:gridCol>
                <a:gridCol w="653143">
                  <a:extLst>
                    <a:ext uri="{9D8B030D-6E8A-4147-A177-3AD203B41FA5}">
                      <a16:colId xmlns:a16="http://schemas.microsoft.com/office/drawing/2014/main" val="565098152"/>
                    </a:ext>
                  </a:extLst>
                </a:gridCol>
                <a:gridCol w="744583">
                  <a:extLst>
                    <a:ext uri="{9D8B030D-6E8A-4147-A177-3AD203B41FA5}">
                      <a16:colId xmlns:a16="http://schemas.microsoft.com/office/drawing/2014/main" val="1005637507"/>
                    </a:ext>
                  </a:extLst>
                </a:gridCol>
                <a:gridCol w="692331">
                  <a:extLst>
                    <a:ext uri="{9D8B030D-6E8A-4147-A177-3AD203B41FA5}">
                      <a16:colId xmlns:a16="http://schemas.microsoft.com/office/drawing/2014/main" val="353981040"/>
                    </a:ext>
                  </a:extLst>
                </a:gridCol>
                <a:gridCol w="1005840">
                  <a:extLst>
                    <a:ext uri="{9D8B030D-6E8A-4147-A177-3AD203B41FA5}">
                      <a16:colId xmlns:a16="http://schemas.microsoft.com/office/drawing/2014/main" val="144851181"/>
                    </a:ext>
                  </a:extLst>
                </a:gridCol>
                <a:gridCol w="822960">
                  <a:extLst>
                    <a:ext uri="{9D8B030D-6E8A-4147-A177-3AD203B41FA5}">
                      <a16:colId xmlns:a16="http://schemas.microsoft.com/office/drawing/2014/main" val="1381545883"/>
                    </a:ext>
                  </a:extLst>
                </a:gridCol>
                <a:gridCol w="836023">
                  <a:extLst>
                    <a:ext uri="{9D8B030D-6E8A-4147-A177-3AD203B41FA5}">
                      <a16:colId xmlns:a16="http://schemas.microsoft.com/office/drawing/2014/main" val="1914876394"/>
                    </a:ext>
                  </a:extLst>
                </a:gridCol>
                <a:gridCol w="1411723">
                  <a:extLst>
                    <a:ext uri="{9D8B030D-6E8A-4147-A177-3AD203B41FA5}">
                      <a16:colId xmlns:a16="http://schemas.microsoft.com/office/drawing/2014/main" val="3138693039"/>
                    </a:ext>
                  </a:extLst>
                </a:gridCol>
                <a:gridCol w="3173338">
                  <a:extLst>
                    <a:ext uri="{9D8B030D-6E8A-4147-A177-3AD203B41FA5}">
                      <a16:colId xmlns:a16="http://schemas.microsoft.com/office/drawing/2014/main" val="1955505964"/>
                    </a:ext>
                  </a:extLst>
                </a:gridCol>
              </a:tblGrid>
              <a:tr h="305642">
                <a:tc>
                  <a:txBody>
                    <a:bodyPr/>
                    <a:lstStyle/>
                    <a:p>
                      <a:r>
                        <a:rPr kumimoji="1" lang="en-US" altLang="ja-JP" sz="1400" dirty="0" smtClean="0"/>
                        <a:t>date</a:t>
                      </a:r>
                      <a:endParaRPr kumimoji="1" lang="ja-JP" altLang="en-US" sz="1400" dirty="0"/>
                    </a:p>
                  </a:txBody>
                  <a:tcPr/>
                </a:tc>
                <a:tc>
                  <a:txBody>
                    <a:bodyPr/>
                    <a:lstStyle/>
                    <a:p>
                      <a:r>
                        <a:rPr kumimoji="1" lang="en-US" altLang="ja-JP" sz="1400" dirty="0" err="1" smtClean="0"/>
                        <a:t>dt_blck_nm</a:t>
                      </a:r>
                      <a:endParaRPr kumimoji="1" lang="ja-JP" altLang="en-US" sz="1400" dirty="0"/>
                    </a:p>
                  </a:txBody>
                  <a:tcPr/>
                </a:tc>
                <a:tc>
                  <a:txBody>
                    <a:bodyPr/>
                    <a:lstStyle/>
                    <a:p>
                      <a:r>
                        <a:rPr kumimoji="1" lang="en-US" altLang="ja-JP" sz="1400" dirty="0" err="1" smtClean="0"/>
                        <a:t>shop_id</a:t>
                      </a:r>
                      <a:endParaRPr kumimoji="1" lang="ja-JP" altLang="en-US" sz="1400" dirty="0"/>
                    </a:p>
                  </a:txBody>
                  <a:tcPr/>
                </a:tc>
                <a:tc>
                  <a:txBody>
                    <a:bodyPr/>
                    <a:lstStyle/>
                    <a:p>
                      <a:r>
                        <a:rPr kumimoji="1" lang="en-US" altLang="ja-JP" sz="1400" dirty="0" smtClean="0"/>
                        <a:t>item</a:t>
                      </a:r>
                      <a:br>
                        <a:rPr kumimoji="1" lang="en-US" altLang="ja-JP" sz="1400" dirty="0" smtClean="0"/>
                      </a:br>
                      <a:r>
                        <a:rPr kumimoji="1" lang="en-US" altLang="ja-JP" sz="1400" dirty="0" smtClean="0"/>
                        <a:t>_id</a:t>
                      </a:r>
                      <a:endParaRPr kumimoji="1" lang="ja-JP" altLang="en-US" sz="1400" dirty="0"/>
                    </a:p>
                  </a:txBody>
                  <a:tcPr/>
                </a:tc>
                <a:tc>
                  <a:txBody>
                    <a:bodyPr/>
                    <a:lstStyle/>
                    <a:p>
                      <a:r>
                        <a:rPr kumimoji="1" lang="en-US" altLang="ja-JP" sz="1400" dirty="0" err="1" smtClean="0"/>
                        <a:t>item_price</a:t>
                      </a:r>
                      <a:endParaRPr kumimoji="1" lang="ja-JP" altLang="en-US" sz="1400" dirty="0"/>
                    </a:p>
                  </a:txBody>
                  <a:tcPr/>
                </a:tc>
                <a:tc>
                  <a:txBody>
                    <a:bodyPr/>
                    <a:lstStyle/>
                    <a:p>
                      <a:r>
                        <a:rPr kumimoji="1" lang="en-US" altLang="ja-JP" sz="1400" dirty="0" err="1" smtClean="0"/>
                        <a:t>item_cnt_day</a:t>
                      </a:r>
                      <a:endParaRPr kumimoji="1" lang="ja-JP" altLang="en-US" sz="1400" dirty="0"/>
                    </a:p>
                  </a:txBody>
                  <a:tcPr/>
                </a:tc>
                <a:tc>
                  <a:txBody>
                    <a:bodyPr/>
                    <a:lstStyle/>
                    <a:p>
                      <a:r>
                        <a:rPr kumimoji="1" lang="en-US" altLang="ja-JP" sz="1400" dirty="0" smtClean="0"/>
                        <a:t>shop</a:t>
                      </a:r>
                      <a:br>
                        <a:rPr kumimoji="1" lang="en-US" altLang="ja-JP" sz="1400" dirty="0" smtClean="0"/>
                      </a:br>
                      <a:r>
                        <a:rPr kumimoji="1" lang="en-US" altLang="ja-JP" sz="1400" dirty="0" smtClean="0"/>
                        <a:t>_name</a:t>
                      </a:r>
                      <a:endParaRPr kumimoji="1" lang="ja-JP" altLang="en-US" sz="1400" dirty="0"/>
                    </a:p>
                  </a:txBody>
                  <a:tcPr/>
                </a:tc>
                <a:tc>
                  <a:txBody>
                    <a:bodyPr/>
                    <a:lstStyle/>
                    <a:p>
                      <a:r>
                        <a:rPr kumimoji="1" lang="en-US" altLang="ja-JP" sz="1400" dirty="0" smtClean="0"/>
                        <a:t>item</a:t>
                      </a:r>
                      <a:br>
                        <a:rPr kumimoji="1" lang="en-US" altLang="ja-JP" sz="1400" dirty="0" smtClean="0"/>
                      </a:br>
                      <a:r>
                        <a:rPr kumimoji="1" lang="en-US" altLang="ja-JP" sz="1400" dirty="0" smtClean="0"/>
                        <a:t>_name</a:t>
                      </a:r>
                      <a:endParaRPr kumimoji="1" lang="ja-JP" altLang="en-US" sz="1400" dirty="0"/>
                    </a:p>
                  </a:txBody>
                  <a:tcPr/>
                </a:tc>
                <a:tc>
                  <a:txBody>
                    <a:bodyPr/>
                    <a:lstStyle/>
                    <a:p>
                      <a:r>
                        <a:rPr kumimoji="1" lang="en-US" altLang="ja-JP" sz="1400" dirty="0" err="1" smtClean="0"/>
                        <a:t>itm_category_id</a:t>
                      </a:r>
                      <a:endParaRPr kumimoji="1" lang="ja-JP" altLang="en-US" sz="1400" dirty="0"/>
                    </a:p>
                  </a:txBody>
                  <a:tcPr/>
                </a:tc>
                <a:tc>
                  <a:txBody>
                    <a:bodyPr/>
                    <a:lstStyle/>
                    <a:p>
                      <a:r>
                        <a:rPr kumimoji="1" lang="en-US" altLang="ja-JP" sz="1400" dirty="0" err="1" smtClean="0"/>
                        <a:t>itm_category_name</a:t>
                      </a:r>
                      <a:endParaRPr kumimoji="1" lang="ja-JP" altLang="en-US" sz="1400" dirty="0"/>
                    </a:p>
                  </a:txBody>
                  <a:tcPr/>
                </a:tc>
                <a:extLst>
                  <a:ext uri="{0D108BD9-81ED-4DB2-BD59-A6C34878D82A}">
                    <a16:rowId xmlns:a16="http://schemas.microsoft.com/office/drawing/2014/main" val="4044029953"/>
                  </a:ext>
                </a:extLst>
              </a:tr>
              <a:tr h="305642">
                <a:tc>
                  <a:txBody>
                    <a:bodyPr/>
                    <a:lstStyle/>
                    <a:p>
                      <a:r>
                        <a:rPr kumimoji="1" lang="en-US" altLang="ja-JP" sz="1400" dirty="0" smtClean="0"/>
                        <a:t>02.01.2013</a:t>
                      </a:r>
                      <a:endParaRPr kumimoji="1" lang="ja-JP" altLang="en-US" sz="1400" dirty="0"/>
                    </a:p>
                  </a:txBody>
                  <a:tcPr/>
                </a:tc>
                <a:tc>
                  <a:txBody>
                    <a:bodyPr/>
                    <a:lstStyle/>
                    <a:p>
                      <a:pPr algn="r"/>
                      <a:r>
                        <a:rPr kumimoji="1" lang="en-US" altLang="ja-JP" sz="1400" dirty="0" smtClean="0"/>
                        <a:t>0</a:t>
                      </a:r>
                      <a:endParaRPr kumimoji="1" lang="ja-JP" altLang="en-US" sz="1400" dirty="0"/>
                    </a:p>
                  </a:txBody>
                  <a:tcPr/>
                </a:tc>
                <a:tc>
                  <a:txBody>
                    <a:bodyPr/>
                    <a:lstStyle/>
                    <a:p>
                      <a:r>
                        <a:rPr kumimoji="1" lang="en-US" altLang="ja-JP" sz="1400" dirty="0" smtClean="0"/>
                        <a:t>59</a:t>
                      </a:r>
                      <a:endParaRPr kumimoji="1" lang="ja-JP" altLang="en-US" sz="1400" dirty="0"/>
                    </a:p>
                  </a:txBody>
                  <a:tcPr/>
                </a:tc>
                <a:tc>
                  <a:txBody>
                    <a:bodyPr/>
                    <a:lstStyle/>
                    <a:p>
                      <a:r>
                        <a:rPr kumimoji="1" lang="en-US" altLang="ja-JP" sz="1400" b="0" dirty="0" smtClean="0">
                          <a:solidFill>
                            <a:schemeClr val="tx1"/>
                          </a:solidFill>
                        </a:rPr>
                        <a:t>22154</a:t>
                      </a:r>
                      <a:endParaRPr kumimoji="1" lang="ja-JP" altLang="en-US" sz="1400" b="0" dirty="0">
                        <a:solidFill>
                          <a:schemeClr val="tx1"/>
                        </a:solidFill>
                      </a:endParaRPr>
                    </a:p>
                  </a:txBody>
                  <a:tcPr/>
                </a:tc>
                <a:tc>
                  <a:txBody>
                    <a:bodyPr/>
                    <a:lstStyle/>
                    <a:p>
                      <a:pPr algn="r"/>
                      <a:r>
                        <a:rPr kumimoji="1" lang="en-US" altLang="ja-JP" sz="1400" b="0" dirty="0" smtClean="0">
                          <a:solidFill>
                            <a:schemeClr val="tx1"/>
                          </a:solidFill>
                        </a:rPr>
                        <a:t>999.0</a:t>
                      </a:r>
                      <a:endParaRPr kumimoji="1" lang="ja-JP" altLang="en-US" sz="1400" b="0" dirty="0">
                        <a:solidFill>
                          <a:schemeClr val="tx1"/>
                        </a:solidFill>
                      </a:endParaRPr>
                    </a:p>
                  </a:txBody>
                  <a:tcPr/>
                </a:tc>
                <a:tc>
                  <a:txBody>
                    <a:bodyPr/>
                    <a:lstStyle/>
                    <a:p>
                      <a:pPr algn="r"/>
                      <a:r>
                        <a:rPr kumimoji="1" lang="en-US" altLang="ja-JP" sz="1400" b="0" dirty="0" smtClean="0">
                          <a:solidFill>
                            <a:schemeClr val="tx1"/>
                          </a:solidFill>
                        </a:rPr>
                        <a:t>1.0</a:t>
                      </a:r>
                      <a:endParaRPr kumimoji="1" lang="ja-JP" altLang="en-US" sz="1400" b="0" dirty="0">
                        <a:solidFill>
                          <a:schemeClr val="tx1"/>
                        </a:solidFill>
                      </a:endParaRPr>
                    </a:p>
                  </a:txBody>
                  <a:tcPr/>
                </a:tc>
                <a:tc>
                  <a:txBody>
                    <a:bodyPr/>
                    <a:lstStyle/>
                    <a:p>
                      <a:r>
                        <a:rPr kumimoji="1" lang="az-Cyrl-AZ" altLang="ja-JP" sz="1400" b="0" dirty="0" smtClean="0">
                          <a:solidFill>
                            <a:schemeClr val="tx1"/>
                          </a:solidFill>
                        </a:rPr>
                        <a:t>Яр</a:t>
                      </a:r>
                      <a:r>
                        <a:rPr kumimoji="1" lang="en-US" altLang="ja-JP" sz="1400" b="0" dirty="0" smtClean="0">
                          <a:solidFill>
                            <a:schemeClr val="tx1"/>
                          </a:solidFill>
                        </a:rPr>
                        <a:t>…</a:t>
                      </a:r>
                      <a:endParaRPr kumimoji="1" lang="ja-JP" altLang="en-US" sz="1400" b="0" dirty="0">
                        <a:solidFill>
                          <a:schemeClr val="tx1"/>
                        </a:solidFill>
                      </a:endParaRPr>
                    </a:p>
                  </a:txBody>
                  <a:tcPr/>
                </a:tc>
                <a:tc>
                  <a:txBody>
                    <a:bodyPr/>
                    <a:lstStyle/>
                    <a:p>
                      <a:r>
                        <a:rPr kumimoji="1" lang="az-Cyrl-AZ" altLang="ja-JP" sz="1400" b="0" dirty="0" smtClean="0">
                          <a:solidFill>
                            <a:schemeClr val="tx1"/>
                          </a:solidFill>
                        </a:rPr>
                        <a:t>ЯВ</a:t>
                      </a:r>
                      <a:r>
                        <a:rPr kumimoji="1" lang="en-US" altLang="ja-JP" sz="1400" b="0" dirty="0" smtClean="0">
                          <a:solidFill>
                            <a:schemeClr val="tx1"/>
                          </a:solidFill>
                        </a:rPr>
                        <a:t>…</a:t>
                      </a:r>
                      <a:endParaRPr kumimoji="1" lang="ja-JP" altLang="en-US" sz="1400" b="0" dirty="0">
                        <a:solidFill>
                          <a:schemeClr val="tx1"/>
                        </a:solidFill>
                      </a:endParaRPr>
                    </a:p>
                  </a:txBody>
                  <a:tcPr/>
                </a:tc>
                <a:tc>
                  <a:txBody>
                    <a:bodyPr/>
                    <a:lstStyle/>
                    <a:p>
                      <a:r>
                        <a:rPr kumimoji="1" lang="en-US" altLang="ja-JP" sz="1400" b="0" dirty="0" smtClean="0">
                          <a:solidFill>
                            <a:schemeClr val="tx1"/>
                          </a:solidFill>
                        </a:rPr>
                        <a:t>37</a:t>
                      </a:r>
                      <a:endParaRPr kumimoji="1" lang="ja-JP" altLang="en-US" sz="1400" b="0" dirty="0">
                        <a:solidFill>
                          <a:schemeClr val="tx1"/>
                        </a:solidFill>
                      </a:endParaRPr>
                    </a:p>
                  </a:txBody>
                  <a:tcPr/>
                </a:tc>
                <a:tc>
                  <a:txBody>
                    <a:bodyPr/>
                    <a:lstStyle/>
                    <a:p>
                      <a:r>
                        <a:rPr kumimoji="1" lang="az-Cyrl-AZ" altLang="ja-JP" sz="1400" b="0" dirty="0" smtClean="0">
                          <a:solidFill>
                            <a:schemeClr val="tx1"/>
                          </a:solidFill>
                        </a:rPr>
                        <a:t>Кино - </a:t>
                      </a:r>
                      <a:r>
                        <a:rPr kumimoji="1" lang="en-US" altLang="ja-JP" sz="1400" b="0" dirty="0" smtClean="0">
                          <a:solidFill>
                            <a:schemeClr val="tx1"/>
                          </a:solidFill>
                        </a:rPr>
                        <a:t>Blu-Ray</a:t>
                      </a:r>
                      <a:endParaRPr kumimoji="1" lang="ja-JP" altLang="en-US" sz="1400" b="0" dirty="0">
                        <a:solidFill>
                          <a:schemeClr val="tx1"/>
                        </a:solidFill>
                      </a:endParaRPr>
                    </a:p>
                  </a:txBody>
                  <a:tcPr/>
                </a:tc>
                <a:extLst>
                  <a:ext uri="{0D108BD9-81ED-4DB2-BD59-A6C34878D82A}">
                    <a16:rowId xmlns:a16="http://schemas.microsoft.com/office/drawing/2014/main" val="22860880"/>
                  </a:ext>
                </a:extLst>
              </a:tr>
              <a:tr h="305642">
                <a:tc>
                  <a:txBody>
                    <a:bodyPr/>
                    <a:lstStyle/>
                    <a:p>
                      <a:r>
                        <a:rPr kumimoji="1" lang="en-US" altLang="ja-JP" sz="1400" dirty="0" smtClean="0"/>
                        <a:t>03.01.2013</a:t>
                      </a:r>
                      <a:endParaRPr kumimoji="1" lang="ja-JP" altLang="en-US" sz="1400" dirty="0"/>
                    </a:p>
                  </a:txBody>
                  <a:tcPr/>
                </a:tc>
                <a:tc>
                  <a:txBody>
                    <a:bodyPr/>
                    <a:lstStyle/>
                    <a:p>
                      <a:pPr algn="r"/>
                      <a:r>
                        <a:rPr kumimoji="1" lang="en-US" altLang="ja-JP" sz="1400" dirty="0" smtClean="0"/>
                        <a:t>0</a:t>
                      </a:r>
                      <a:endParaRPr kumimoji="1" lang="ja-JP" altLang="en-US" sz="1400" dirty="0"/>
                    </a:p>
                  </a:txBody>
                  <a:tcPr/>
                </a:tc>
                <a:tc>
                  <a:txBody>
                    <a:bodyPr/>
                    <a:lstStyle/>
                    <a:p>
                      <a:r>
                        <a:rPr kumimoji="1" lang="en-US" altLang="ja-JP" sz="1400" dirty="0" smtClean="0"/>
                        <a:t>25</a:t>
                      </a:r>
                      <a:endParaRPr kumimoji="1" lang="ja-JP" altLang="en-US" sz="1400" dirty="0"/>
                    </a:p>
                  </a:txBody>
                  <a:tcPr/>
                </a:tc>
                <a:tc>
                  <a:txBody>
                    <a:bodyPr/>
                    <a:lstStyle/>
                    <a:p>
                      <a:r>
                        <a:rPr kumimoji="1" lang="en-US" altLang="ja-JP" sz="1400" b="0" dirty="0" smtClean="0">
                          <a:solidFill>
                            <a:schemeClr val="tx1"/>
                          </a:solidFill>
                        </a:rPr>
                        <a:t>2552</a:t>
                      </a:r>
                      <a:endParaRPr kumimoji="1" lang="ja-JP" altLang="en-US" sz="1400" b="0" dirty="0">
                        <a:solidFill>
                          <a:schemeClr val="tx1"/>
                        </a:solidFill>
                      </a:endParaRPr>
                    </a:p>
                  </a:txBody>
                  <a:tcPr/>
                </a:tc>
                <a:tc>
                  <a:txBody>
                    <a:bodyPr/>
                    <a:lstStyle/>
                    <a:p>
                      <a:pPr algn="r"/>
                      <a:r>
                        <a:rPr kumimoji="1" lang="en-US" altLang="ja-JP" sz="1400" b="0" dirty="0" smtClean="0">
                          <a:solidFill>
                            <a:schemeClr val="tx1"/>
                          </a:solidFill>
                        </a:rPr>
                        <a:t>899.0</a:t>
                      </a:r>
                      <a:endParaRPr kumimoji="1" lang="ja-JP" altLang="en-US" sz="1400" b="0" dirty="0">
                        <a:solidFill>
                          <a:schemeClr val="tx1"/>
                        </a:solidFill>
                      </a:endParaRPr>
                    </a:p>
                  </a:txBody>
                  <a:tcPr/>
                </a:tc>
                <a:tc>
                  <a:txBody>
                    <a:bodyPr/>
                    <a:lstStyle/>
                    <a:p>
                      <a:pPr algn="r"/>
                      <a:r>
                        <a:rPr kumimoji="1" lang="en-US" altLang="ja-JP" sz="1400" b="0" dirty="0" smtClean="0">
                          <a:solidFill>
                            <a:schemeClr val="tx1"/>
                          </a:solidFill>
                        </a:rPr>
                        <a:t>1.0</a:t>
                      </a:r>
                      <a:endParaRPr kumimoji="1" lang="ja-JP" altLang="en-US" sz="1400" b="0" dirty="0">
                        <a:solidFill>
                          <a:schemeClr val="tx1"/>
                        </a:solidFill>
                      </a:endParaRPr>
                    </a:p>
                  </a:txBody>
                  <a:tcPr/>
                </a:tc>
                <a:tc>
                  <a:txBody>
                    <a:bodyPr/>
                    <a:lstStyle/>
                    <a:p>
                      <a:r>
                        <a:rPr kumimoji="1" lang="az-Cyrl-AZ" altLang="ja-JP" sz="1400" b="0" dirty="0" smtClean="0">
                          <a:solidFill>
                            <a:schemeClr val="tx1"/>
                          </a:solidFill>
                        </a:rPr>
                        <a:t>Мо</a:t>
                      </a:r>
                      <a:r>
                        <a:rPr kumimoji="1" lang="en-US" altLang="ja-JP" sz="1400" b="0" dirty="0" smtClean="0">
                          <a:solidFill>
                            <a:schemeClr val="tx1"/>
                          </a:solidFill>
                        </a:rPr>
                        <a:t>…</a:t>
                      </a:r>
                      <a:endParaRPr kumimoji="1" lang="ja-JP" altLang="en-US" sz="1400" b="0" dirty="0">
                        <a:solidFill>
                          <a:schemeClr val="tx1"/>
                        </a:solidFill>
                      </a:endParaRPr>
                    </a:p>
                  </a:txBody>
                  <a:tcPr/>
                </a:tc>
                <a:tc>
                  <a:txBody>
                    <a:bodyPr/>
                    <a:lstStyle/>
                    <a:p>
                      <a:r>
                        <a:rPr kumimoji="1" lang="en-US" altLang="ja-JP" sz="1400" b="0" dirty="0" smtClean="0">
                          <a:solidFill>
                            <a:schemeClr val="tx1"/>
                          </a:solidFill>
                        </a:rPr>
                        <a:t>DEEP…</a:t>
                      </a:r>
                      <a:endParaRPr kumimoji="1" lang="ja-JP" altLang="en-US" sz="1400" b="0" dirty="0">
                        <a:solidFill>
                          <a:schemeClr val="tx1"/>
                        </a:solidFill>
                      </a:endParaRPr>
                    </a:p>
                  </a:txBody>
                  <a:tcPr/>
                </a:tc>
                <a:tc>
                  <a:txBody>
                    <a:bodyPr/>
                    <a:lstStyle/>
                    <a:p>
                      <a:r>
                        <a:rPr kumimoji="1" lang="en-US" altLang="ja-JP" sz="1400" b="0" dirty="0" smtClean="0">
                          <a:solidFill>
                            <a:schemeClr val="tx1"/>
                          </a:solidFill>
                        </a:rPr>
                        <a:t>58</a:t>
                      </a:r>
                      <a:endParaRPr kumimoji="1" lang="ja-JP" altLang="en-US" sz="1400" b="0" dirty="0">
                        <a:solidFill>
                          <a:schemeClr val="tx1"/>
                        </a:solidFill>
                      </a:endParaRPr>
                    </a:p>
                  </a:txBody>
                  <a:tcPr/>
                </a:tc>
                <a:tc>
                  <a:txBody>
                    <a:bodyPr/>
                    <a:lstStyle/>
                    <a:p>
                      <a:r>
                        <a:rPr kumimoji="1" lang="az-Cyrl-AZ" altLang="ja-JP" sz="1400" b="0" dirty="0" smtClean="0">
                          <a:solidFill>
                            <a:schemeClr val="tx1"/>
                          </a:solidFill>
                        </a:rPr>
                        <a:t>Музыка - Винил</a:t>
                      </a:r>
                      <a:endParaRPr kumimoji="1" lang="ja-JP" altLang="en-US" sz="1400" b="0" dirty="0">
                        <a:solidFill>
                          <a:schemeClr val="tx1"/>
                        </a:solidFill>
                      </a:endParaRPr>
                    </a:p>
                  </a:txBody>
                  <a:tcPr/>
                </a:tc>
                <a:extLst>
                  <a:ext uri="{0D108BD9-81ED-4DB2-BD59-A6C34878D82A}">
                    <a16:rowId xmlns:a16="http://schemas.microsoft.com/office/drawing/2014/main" val="2241957025"/>
                  </a:ext>
                </a:extLst>
              </a:tr>
              <a:tr h="305642">
                <a:tc>
                  <a:txBody>
                    <a:bodyPr/>
                    <a:lstStyle/>
                    <a:p>
                      <a:r>
                        <a:rPr kumimoji="1" lang="en-US" altLang="ja-JP" sz="1400" dirty="0" smtClean="0"/>
                        <a:t>05.01.2013</a:t>
                      </a:r>
                      <a:endParaRPr kumimoji="1" lang="ja-JP" altLang="en-US" sz="1400" dirty="0"/>
                    </a:p>
                  </a:txBody>
                  <a:tcPr/>
                </a:tc>
                <a:tc>
                  <a:txBody>
                    <a:bodyPr/>
                    <a:lstStyle/>
                    <a:p>
                      <a:pPr algn="r"/>
                      <a:r>
                        <a:rPr kumimoji="1" lang="en-US" altLang="ja-JP" sz="1400" dirty="0" smtClean="0"/>
                        <a:t>0</a:t>
                      </a:r>
                      <a:endParaRPr kumimoji="1" lang="ja-JP" altLang="en-US" sz="1400" dirty="0"/>
                    </a:p>
                  </a:txBody>
                  <a:tcPr/>
                </a:tc>
                <a:tc>
                  <a:txBody>
                    <a:bodyPr/>
                    <a:lstStyle/>
                    <a:p>
                      <a:r>
                        <a:rPr kumimoji="1" lang="en-US" altLang="ja-JP" sz="1400" dirty="0" smtClean="0"/>
                        <a:t>25</a:t>
                      </a:r>
                      <a:endParaRPr kumimoji="1" lang="ja-JP" altLang="en-US" sz="1400" dirty="0"/>
                    </a:p>
                  </a:txBody>
                  <a:tcPr/>
                </a:tc>
                <a:tc>
                  <a:txBody>
                    <a:bodyPr/>
                    <a:lstStyle/>
                    <a:p>
                      <a:r>
                        <a:rPr kumimoji="1" lang="en-US" altLang="ja-JP" sz="1400" b="0" dirty="0" smtClean="0">
                          <a:solidFill>
                            <a:schemeClr val="tx1"/>
                          </a:solidFill>
                        </a:rPr>
                        <a:t>2552</a:t>
                      </a:r>
                      <a:endParaRPr kumimoji="1" lang="ja-JP" altLang="en-US" sz="1400" b="0" dirty="0">
                        <a:solidFill>
                          <a:schemeClr val="tx1"/>
                        </a:solidFill>
                      </a:endParaRPr>
                    </a:p>
                  </a:txBody>
                  <a:tcPr/>
                </a:tc>
                <a:tc>
                  <a:txBody>
                    <a:bodyPr/>
                    <a:lstStyle/>
                    <a:p>
                      <a:pPr algn="r"/>
                      <a:r>
                        <a:rPr kumimoji="1" lang="en-US" altLang="ja-JP" sz="1400" b="0" dirty="0" smtClean="0">
                          <a:solidFill>
                            <a:schemeClr val="tx1"/>
                          </a:solidFill>
                        </a:rPr>
                        <a:t>899.0</a:t>
                      </a:r>
                      <a:endParaRPr kumimoji="1" lang="ja-JP" altLang="en-US" sz="1400" b="0" dirty="0">
                        <a:solidFill>
                          <a:schemeClr val="tx1"/>
                        </a:solidFill>
                      </a:endParaRPr>
                    </a:p>
                  </a:txBody>
                  <a:tcPr/>
                </a:tc>
                <a:tc>
                  <a:txBody>
                    <a:bodyPr/>
                    <a:lstStyle/>
                    <a:p>
                      <a:pPr algn="r"/>
                      <a:r>
                        <a:rPr kumimoji="1" lang="en-US" altLang="ja-JP" sz="1400" b="0" dirty="0" smtClean="0">
                          <a:solidFill>
                            <a:schemeClr val="tx1"/>
                          </a:solidFill>
                        </a:rPr>
                        <a:t>-1.0</a:t>
                      </a:r>
                      <a:endParaRPr kumimoji="1" lang="ja-JP" altLang="en-US" sz="1400" b="0" dirty="0">
                        <a:solidFill>
                          <a:schemeClr val="tx1"/>
                        </a:solidFill>
                      </a:endParaRPr>
                    </a:p>
                  </a:txBody>
                  <a:tcPr/>
                </a:tc>
                <a:tc>
                  <a:txBody>
                    <a:bodyPr/>
                    <a:lstStyle/>
                    <a:p>
                      <a:r>
                        <a:rPr kumimoji="1" lang="az-Cyrl-AZ" altLang="ja-JP" sz="1400" b="0" dirty="0" smtClean="0">
                          <a:solidFill>
                            <a:schemeClr val="tx1"/>
                          </a:solidFill>
                        </a:rPr>
                        <a:t>Мо</a:t>
                      </a:r>
                      <a:r>
                        <a:rPr kumimoji="1" lang="en-US" altLang="ja-JP" sz="1400" b="0" dirty="0" smtClean="0">
                          <a:solidFill>
                            <a:schemeClr val="tx1"/>
                          </a:solidFill>
                        </a:rPr>
                        <a:t>…</a:t>
                      </a:r>
                      <a:endParaRPr kumimoji="1" lang="ja-JP" altLang="en-US" sz="1400" b="0" dirty="0">
                        <a:solidFill>
                          <a:schemeClr val="tx1"/>
                        </a:solidFill>
                      </a:endParaRPr>
                    </a:p>
                  </a:txBody>
                  <a:tcPr/>
                </a:tc>
                <a:tc>
                  <a:txBody>
                    <a:bodyPr/>
                    <a:lstStyle/>
                    <a:p>
                      <a:r>
                        <a:rPr kumimoji="1" lang="en-US" altLang="ja-JP" sz="1400" b="0" dirty="0" smtClean="0">
                          <a:solidFill>
                            <a:schemeClr val="tx1"/>
                          </a:solidFill>
                        </a:rPr>
                        <a:t>DEEP…</a:t>
                      </a:r>
                      <a:endParaRPr kumimoji="1" lang="ja-JP" altLang="en-US" sz="1400" b="0" dirty="0">
                        <a:solidFill>
                          <a:schemeClr val="tx1"/>
                        </a:solidFill>
                      </a:endParaRPr>
                    </a:p>
                  </a:txBody>
                  <a:tcPr/>
                </a:tc>
                <a:tc>
                  <a:txBody>
                    <a:bodyPr/>
                    <a:lstStyle/>
                    <a:p>
                      <a:r>
                        <a:rPr kumimoji="1" lang="en-US" altLang="ja-JP" sz="1400" b="0" dirty="0" smtClean="0">
                          <a:solidFill>
                            <a:schemeClr val="tx1"/>
                          </a:solidFill>
                        </a:rPr>
                        <a:t>58</a:t>
                      </a:r>
                      <a:endParaRPr kumimoji="1" lang="ja-JP" altLang="en-US" sz="1400" b="0" dirty="0">
                        <a:solidFill>
                          <a:schemeClr val="tx1"/>
                        </a:solidFill>
                      </a:endParaRPr>
                    </a:p>
                  </a:txBody>
                  <a:tcPr/>
                </a:tc>
                <a:tc>
                  <a:txBody>
                    <a:bodyPr/>
                    <a:lstStyle/>
                    <a:p>
                      <a:r>
                        <a:rPr kumimoji="1" lang="az-Cyrl-AZ" altLang="ja-JP" sz="1400" b="0" dirty="0" smtClean="0">
                          <a:solidFill>
                            <a:schemeClr val="tx1"/>
                          </a:solidFill>
                        </a:rPr>
                        <a:t>Музыка - Винил</a:t>
                      </a:r>
                      <a:endParaRPr kumimoji="1" lang="ja-JP" altLang="en-US" sz="1400" b="0" dirty="0">
                        <a:solidFill>
                          <a:schemeClr val="tx1"/>
                        </a:solidFill>
                      </a:endParaRPr>
                    </a:p>
                  </a:txBody>
                  <a:tcPr/>
                </a:tc>
                <a:extLst>
                  <a:ext uri="{0D108BD9-81ED-4DB2-BD59-A6C34878D82A}">
                    <a16:rowId xmlns:a16="http://schemas.microsoft.com/office/drawing/2014/main" val="3874180073"/>
                  </a:ext>
                </a:extLst>
              </a:tr>
              <a:tr h="305642">
                <a:tc>
                  <a:txBody>
                    <a:bodyPr/>
                    <a:lstStyle/>
                    <a:p>
                      <a:r>
                        <a:rPr kumimoji="1" lang="en-US" altLang="ja-JP" sz="1400" dirty="0" smtClean="0"/>
                        <a:t>…</a:t>
                      </a:r>
                      <a:endParaRPr kumimoji="1" lang="ja-JP" altLang="en-US" sz="1400" dirty="0"/>
                    </a:p>
                  </a:txBody>
                  <a:tcPr/>
                </a:tc>
                <a:tc>
                  <a:txBody>
                    <a:bodyPr/>
                    <a:lstStyle/>
                    <a:p>
                      <a:pPr algn="r"/>
                      <a:r>
                        <a:rPr kumimoji="1" lang="en-US" altLang="ja-JP" sz="1400" dirty="0" smtClean="0"/>
                        <a:t>…</a:t>
                      </a:r>
                      <a:endParaRPr kumimoji="1" lang="ja-JP" altLang="en-US" sz="1400" dirty="0"/>
                    </a:p>
                  </a:txBody>
                  <a:tcPr/>
                </a:tc>
                <a:tc>
                  <a:txBody>
                    <a:bodyPr/>
                    <a:lstStyle/>
                    <a:p>
                      <a:r>
                        <a:rPr kumimoji="1" lang="en-US" altLang="ja-JP" sz="1400" dirty="0" smtClean="0"/>
                        <a:t>…</a:t>
                      </a:r>
                      <a:endParaRPr kumimoji="1" lang="ja-JP" altLang="en-US" sz="1400" dirty="0"/>
                    </a:p>
                  </a:txBody>
                  <a:tcPr/>
                </a:tc>
                <a:tc>
                  <a:txBody>
                    <a:bodyPr/>
                    <a:lstStyle/>
                    <a:p>
                      <a:r>
                        <a:rPr kumimoji="1" lang="en-US" altLang="ja-JP" sz="1400" b="0" dirty="0" smtClean="0">
                          <a:solidFill>
                            <a:schemeClr val="tx1"/>
                          </a:solidFill>
                        </a:rPr>
                        <a:t>…</a:t>
                      </a:r>
                      <a:endParaRPr kumimoji="1" lang="ja-JP" altLang="en-US" sz="1400" b="0" dirty="0">
                        <a:solidFill>
                          <a:schemeClr val="tx1"/>
                        </a:solidFill>
                      </a:endParaRPr>
                    </a:p>
                  </a:txBody>
                  <a:tcPr/>
                </a:tc>
                <a:tc>
                  <a:txBody>
                    <a:bodyPr/>
                    <a:lstStyle/>
                    <a:p>
                      <a:pPr algn="r"/>
                      <a:r>
                        <a:rPr kumimoji="1" lang="en-US" altLang="ja-JP" sz="1400" b="0" dirty="0" smtClean="0">
                          <a:solidFill>
                            <a:schemeClr val="tx1"/>
                          </a:solidFill>
                        </a:rPr>
                        <a:t>…</a:t>
                      </a:r>
                      <a:endParaRPr kumimoji="1" lang="ja-JP" altLang="en-US" sz="1400" b="0" dirty="0">
                        <a:solidFill>
                          <a:schemeClr val="tx1"/>
                        </a:solidFill>
                      </a:endParaRPr>
                    </a:p>
                  </a:txBody>
                  <a:tcPr/>
                </a:tc>
                <a:tc>
                  <a:txBody>
                    <a:bodyPr/>
                    <a:lstStyle/>
                    <a:p>
                      <a:pPr algn="r"/>
                      <a:r>
                        <a:rPr kumimoji="1" lang="en-US" altLang="ja-JP" sz="1400" b="0" dirty="0" smtClean="0">
                          <a:solidFill>
                            <a:schemeClr val="tx1"/>
                          </a:solidFill>
                        </a:rPr>
                        <a:t>…</a:t>
                      </a:r>
                      <a:endParaRPr kumimoji="1" lang="ja-JP" altLang="en-US" sz="1400" b="0" dirty="0">
                        <a:solidFill>
                          <a:schemeClr val="tx1"/>
                        </a:solidFill>
                      </a:endParaRPr>
                    </a:p>
                  </a:txBody>
                  <a:tcPr/>
                </a:tc>
                <a:tc>
                  <a:txBody>
                    <a:bodyPr/>
                    <a:lstStyle/>
                    <a:p>
                      <a:endParaRPr kumimoji="1" lang="ja-JP" altLang="en-US" sz="1400" b="0" dirty="0">
                        <a:solidFill>
                          <a:schemeClr val="tx1"/>
                        </a:solidFill>
                      </a:endParaRPr>
                    </a:p>
                  </a:txBody>
                  <a:tcPr/>
                </a:tc>
                <a:tc>
                  <a:txBody>
                    <a:bodyPr/>
                    <a:lstStyle/>
                    <a:p>
                      <a:r>
                        <a:rPr kumimoji="1" lang="en-US" altLang="ja-JP" sz="1400" b="0" dirty="0" smtClean="0">
                          <a:solidFill>
                            <a:schemeClr val="tx1"/>
                          </a:solidFill>
                        </a:rPr>
                        <a:t>…</a:t>
                      </a:r>
                      <a:endParaRPr kumimoji="1" lang="ja-JP" altLang="en-US" sz="1400" b="0" dirty="0">
                        <a:solidFill>
                          <a:schemeClr val="tx1"/>
                        </a:solidFill>
                      </a:endParaRPr>
                    </a:p>
                  </a:txBody>
                  <a:tcPr/>
                </a:tc>
                <a:tc>
                  <a:txBody>
                    <a:bodyPr/>
                    <a:lstStyle/>
                    <a:p>
                      <a:r>
                        <a:rPr kumimoji="1" lang="en-US" altLang="ja-JP" sz="1400" b="0" dirty="0" smtClean="0">
                          <a:solidFill>
                            <a:schemeClr val="tx1"/>
                          </a:solidFill>
                        </a:rPr>
                        <a:t>…</a:t>
                      </a:r>
                      <a:endParaRPr kumimoji="1" lang="ja-JP" altLang="en-US" sz="1400" b="0" dirty="0">
                        <a:solidFill>
                          <a:schemeClr val="tx1"/>
                        </a:solidFill>
                      </a:endParaRPr>
                    </a:p>
                  </a:txBody>
                  <a:tcPr/>
                </a:tc>
                <a:tc>
                  <a:txBody>
                    <a:bodyPr/>
                    <a:lstStyle/>
                    <a:p>
                      <a:r>
                        <a:rPr kumimoji="1" lang="en-US" altLang="ja-JP" sz="1400" b="0" dirty="0" smtClean="0">
                          <a:solidFill>
                            <a:schemeClr val="tx1"/>
                          </a:solidFill>
                        </a:rPr>
                        <a:t>…</a:t>
                      </a:r>
                      <a:endParaRPr kumimoji="1" lang="ja-JP" altLang="en-US" sz="1400" b="0" dirty="0">
                        <a:solidFill>
                          <a:schemeClr val="tx1"/>
                        </a:solidFill>
                      </a:endParaRPr>
                    </a:p>
                  </a:txBody>
                  <a:tcPr/>
                </a:tc>
                <a:extLst>
                  <a:ext uri="{0D108BD9-81ED-4DB2-BD59-A6C34878D82A}">
                    <a16:rowId xmlns:a16="http://schemas.microsoft.com/office/drawing/2014/main" val="3258632677"/>
                  </a:ext>
                </a:extLst>
              </a:tr>
            </a:tbl>
          </a:graphicData>
        </a:graphic>
      </p:graphicFrame>
      <p:sp>
        <p:nvSpPr>
          <p:cNvPr id="26" name="テキスト ボックス 25"/>
          <p:cNvSpPr txBox="1"/>
          <p:nvPr/>
        </p:nvSpPr>
        <p:spPr>
          <a:xfrm>
            <a:off x="1624469" y="6382768"/>
            <a:ext cx="2777390" cy="357666"/>
          </a:xfrm>
          <a:prstGeom prst="rect">
            <a:avLst/>
          </a:prstGeom>
          <a:noFill/>
        </p:spPr>
        <p:txBody>
          <a:bodyPr wrap="square" rtlCol="0">
            <a:noAutofit/>
          </a:bodyPr>
          <a:lstStyle/>
          <a:p>
            <a:pPr algn="ctr"/>
            <a:r>
              <a:rPr lang="en-US" altLang="ja-JP" dirty="0" smtClean="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rPr>
              <a:t>sales_train.csv</a:t>
            </a:r>
            <a:r>
              <a:rPr lang="ja-JP" altLang="en-US" dirty="0" smtClean="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rPr>
              <a:t>　　</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endParaRPr>
          </a:p>
        </p:txBody>
      </p:sp>
      <p:sp>
        <p:nvSpPr>
          <p:cNvPr id="27" name="右中かっこ 26"/>
          <p:cNvSpPr/>
          <p:nvPr/>
        </p:nvSpPr>
        <p:spPr>
          <a:xfrm rot="5400000">
            <a:off x="2846959" y="3756389"/>
            <a:ext cx="332410" cy="4894221"/>
          </a:xfrm>
          <a:prstGeom prst="rightBrace">
            <a:avLst>
              <a:gd name="adj1" fmla="val 45000"/>
              <a:gd name="adj2" fmla="val 5000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p:cNvSpPr txBox="1"/>
          <p:nvPr/>
        </p:nvSpPr>
        <p:spPr>
          <a:xfrm>
            <a:off x="5865224" y="6382768"/>
            <a:ext cx="5603966" cy="357666"/>
          </a:xfrm>
          <a:prstGeom prst="rect">
            <a:avLst/>
          </a:prstGeom>
          <a:noFill/>
        </p:spPr>
        <p:txBody>
          <a:bodyPr wrap="square" rtlCol="0">
            <a:noAutofit/>
          </a:bodyPr>
          <a:lstStyle/>
          <a:p>
            <a:pPr algn="ctr"/>
            <a:r>
              <a:rPr lang="ja-JP" altLang="en-US" dirty="0" smtClean="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rPr>
              <a:t>各マップ</a:t>
            </a:r>
            <a:r>
              <a:rPr lang="en-US" altLang="ja-JP" dirty="0" smtClean="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rPr>
              <a:t>csv(shops, items, </a:t>
            </a:r>
            <a:r>
              <a:rPr lang="en-US" altLang="ja-JP" dirty="0" err="1" smtClean="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rPr>
              <a:t>item_categories</a:t>
            </a:r>
            <a:r>
              <a:rPr lang="en-US" altLang="ja-JP" dirty="0" smtClean="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rPr>
              <a:t>　　</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endParaRPr>
          </a:p>
        </p:txBody>
      </p:sp>
      <p:sp>
        <p:nvSpPr>
          <p:cNvPr id="29" name="右中かっこ 28"/>
          <p:cNvSpPr/>
          <p:nvPr/>
        </p:nvSpPr>
        <p:spPr>
          <a:xfrm rot="5400000">
            <a:off x="8416091" y="3081478"/>
            <a:ext cx="332410" cy="6244043"/>
          </a:xfrm>
          <a:prstGeom prst="rightBrace">
            <a:avLst>
              <a:gd name="adj1" fmla="val 45000"/>
              <a:gd name="adj2" fmla="val 5000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632091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21770" y="27396"/>
            <a:ext cx="12170229" cy="6830604"/>
          </a:xfrm>
          <a:prstGeom prst="rect">
            <a:avLst/>
          </a:prstGeom>
          <a:noFill/>
        </p:spPr>
        <p:txBody>
          <a:bodyPr wrap="square" rtlCol="0">
            <a:noAutofit/>
          </a:bodyPr>
          <a:lstStyle/>
          <a:p>
            <a:r>
              <a:rPr lang="ja-JP" altLang="en-US" sz="2000" dirty="0" smtClean="0">
                <a:latin typeface="メイリオ" panose="020B0604030504040204" pitchFamily="50" charset="-128"/>
                <a:ea typeface="メイリオ" panose="020B0604030504040204" pitchFamily="50" charset="-128"/>
                <a:cs typeface="Microsoft Himalaya" panose="01010100010101010101" pitchFamily="2" charset="0"/>
              </a:rPr>
              <a:t>予測モデル：</a:t>
            </a:r>
            <a:endParaRPr lang="en-US" altLang="ja-JP" sz="2000"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ja-JP" altLang="en-US" dirty="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・製品の総量の予測</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数値の予測</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なので、回帰モデル。</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en-US" altLang="ja-JP" sz="5900" i="1" dirty="0" smtClean="0">
                <a:latin typeface="メイリオ" panose="020B0604030504040204" pitchFamily="50" charset="-128"/>
                <a:ea typeface="メイリオ" panose="020B0604030504040204" pitchFamily="50" charset="-128"/>
                <a:cs typeface="Microsoft Himalaya" panose="01010100010101010101" pitchFamily="2" charset="0"/>
              </a:rPr>
              <a:t> f</a:t>
            </a:r>
            <a:endParaRPr lang="en-US" altLang="ja-JP" sz="5900"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742950" lvl="1" indent="-285750">
              <a:buFont typeface="Wingdings" panose="05000000000000000000" pitchFamily="2" charset="2"/>
              <a:buChar char="ü"/>
            </a:pP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線形回帰系</a:t>
            </a: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1200150" lvl="2" indent="-285750">
              <a:buFont typeface="Wingdings" panose="05000000000000000000" pitchFamily="2" charset="2"/>
              <a:buChar char="p"/>
            </a:pP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線形回帰</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1200150" lvl="2" indent="-285750">
              <a:buFont typeface="Wingdings" panose="05000000000000000000" pitchFamily="2" charset="2"/>
              <a:buChar char="p"/>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Ridge</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回帰</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1200150" lvl="2" indent="-285750">
              <a:buFont typeface="Wingdings" panose="05000000000000000000" pitchFamily="2" charset="2"/>
              <a:buChar char="p"/>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Lasso</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回帰</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1200150" lvl="2" indent="-285750">
              <a:buFont typeface="Wingdings" panose="05000000000000000000" pitchFamily="2" charset="2"/>
              <a:buChar char="p"/>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Elastic Net</a:t>
            </a: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1200150" lvl="2" indent="-285750">
              <a:buFont typeface="Wingdings" panose="05000000000000000000" pitchFamily="2" charset="2"/>
              <a:buChar char="p"/>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742950" lvl="1" indent="-285750">
              <a:buFont typeface="Wingdings" panose="05000000000000000000" pitchFamily="2" charset="2"/>
              <a:buChar char="ü"/>
            </a:pP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決定木</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回帰</a:t>
            </a:r>
            <a:r>
              <a:rPr lang="ja-JP" altLang="en-US" dirty="0">
                <a:latin typeface="メイリオ" panose="020B0604030504040204" pitchFamily="50" charset="-128"/>
                <a:ea typeface="メイリオ" panose="020B0604030504040204" pitchFamily="50" charset="-128"/>
                <a:cs typeface="Microsoft Himalaya" panose="01010100010101010101" pitchFamily="2" charset="0"/>
              </a:rPr>
              <a:t>木</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系</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1200150" lvl="2" indent="-285750">
              <a:buFont typeface="Wingdings" panose="05000000000000000000" pitchFamily="2" charset="2"/>
              <a:buChar char="p"/>
            </a:pP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決定木</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ランダムフォレスト</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勾配ブースティング回帰木</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(GBRT), …</a:t>
            </a: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1200150" lvl="2" indent="-285750">
              <a:buFont typeface="Wingdings" panose="05000000000000000000" pitchFamily="2" charset="2"/>
              <a:buChar char="ü"/>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742950" lvl="1" indent="-285750">
              <a:buFont typeface="Wingdings" panose="05000000000000000000" pitchFamily="2" charset="2"/>
              <a:buChar char="ü"/>
            </a:pP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時系列系</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1200150" lvl="2" indent="-285750">
              <a:buFont typeface="Wingdings" panose="05000000000000000000" pitchFamily="2" charset="2"/>
              <a:buChar char="p"/>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AR		…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自己回帰</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(Auto Regressive)</a:t>
            </a:r>
          </a:p>
          <a:p>
            <a:pPr marL="1200150" lvl="2" indent="-285750">
              <a:buFont typeface="Wingdings" panose="05000000000000000000" pitchFamily="2" charset="2"/>
              <a:buChar char="p"/>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MA		…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移動平均</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(Moving Average)</a:t>
            </a:r>
          </a:p>
          <a:p>
            <a:pPr marL="1200150" lvl="2" indent="-285750">
              <a:buFont typeface="Wingdings" panose="05000000000000000000" pitchFamily="2" charset="2"/>
              <a:buChar char="p"/>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ARMA	… AR + MA</a:t>
            </a:r>
          </a:p>
          <a:p>
            <a:pPr marL="1200150" lvl="2" indent="-285750">
              <a:buFont typeface="Wingdings" panose="05000000000000000000" pitchFamily="2" charset="2"/>
              <a:buChar char="p"/>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ARIMA	… ARMA + Integrated(</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和分</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積分</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p>
          <a:p>
            <a:pPr marL="1200150" lvl="2" indent="-285750">
              <a:buFont typeface="Wingdings" panose="05000000000000000000" pitchFamily="2" charset="2"/>
              <a:buChar char="p"/>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SARIMA	… ARIMA + Seasonal(</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季節変動</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p>
          <a:p>
            <a:pPr marL="1200150" lvl="2" indent="-285750">
              <a:buFont typeface="Wingdings" panose="05000000000000000000" pitchFamily="2" charset="2"/>
              <a:buChar char="p"/>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742950" lvl="1" indent="-285750">
              <a:buFont typeface="Wingdings" panose="05000000000000000000" pitchFamily="2" charset="2"/>
              <a:buChar char="ü"/>
            </a:pP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ニューラルネット系</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1200150" lvl="2" indent="-285750">
              <a:buFont typeface="Wingdings" panose="05000000000000000000" pitchFamily="2" charset="2"/>
              <a:buChar char="p"/>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NN, RNN(LSTM)</a:t>
            </a:r>
          </a:p>
          <a:p>
            <a:pPr algn="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あたりがありそう</a:t>
            </a:r>
            <a:r>
              <a:rPr lang="ja-JP" altLang="en-US" dirty="0" err="1" smtClean="0">
                <a:latin typeface="メイリオ" panose="020B0604030504040204" pitchFamily="50" charset="-128"/>
                <a:ea typeface="メイリオ" panose="020B0604030504040204" pitchFamily="50" charset="-128"/>
                <a:cs typeface="Microsoft Himalaya" panose="01010100010101010101" pitchFamily="2" charset="0"/>
              </a:rPr>
              <a:t>。。。</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　</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endParaRPr kumimoji="1" lang="ja-JP" altLang="en-US" dirty="0">
              <a:latin typeface="メイリオ" panose="020B0604030504040204" pitchFamily="50" charset="-128"/>
              <a:ea typeface="メイリオ" panose="020B0604030504040204" pitchFamily="50" charset="-128"/>
              <a:cs typeface="Microsoft Himalaya" panose="01010100010101010101" pitchFamily="2" charset="0"/>
            </a:endParaRPr>
          </a:p>
        </p:txBody>
      </p:sp>
      <p:sp>
        <p:nvSpPr>
          <p:cNvPr id="2" name="下矢印 1"/>
          <p:cNvSpPr/>
          <p:nvPr/>
        </p:nvSpPr>
        <p:spPr>
          <a:xfrm rot="5400000">
            <a:off x="2684416" y="1691645"/>
            <a:ext cx="339635" cy="4572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3074769" y="1773571"/>
            <a:ext cx="2777390" cy="357666"/>
          </a:xfrm>
          <a:prstGeom prst="rect">
            <a:avLst/>
          </a:prstGeom>
          <a:noFill/>
        </p:spPr>
        <p:txBody>
          <a:bodyPr wrap="square" rtlCol="0">
            <a:noAutofit/>
          </a:bodyPr>
          <a:lstStyle/>
          <a:p>
            <a:r>
              <a:rPr lang="ja-JP" altLang="en-US" dirty="0" smtClean="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rPr>
              <a:t>今回はコレ使う</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cs typeface="Microsoft Himalaya" panose="01010100010101010101" pitchFamily="2" charset="0"/>
            </a:endParaRPr>
          </a:p>
        </p:txBody>
      </p:sp>
    </p:spTree>
    <p:extLst>
      <p:ext uri="{BB962C8B-B14F-4D97-AF65-F5344CB8AC3E}">
        <p14:creationId xmlns:p14="http://schemas.microsoft.com/office/powerpoint/2010/main" val="3016392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p:cNvSpPr txBox="1"/>
          <p:nvPr/>
        </p:nvSpPr>
        <p:spPr>
          <a:xfrm>
            <a:off x="26126" y="27396"/>
            <a:ext cx="12030891" cy="563231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その他備忘：</a:t>
            </a: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Note that the list of shops and products slightly changes every month. Creating a robust model that can handle such situations is part of the challenge.</a:t>
            </a: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[Google</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翻訳</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p>
          <a:p>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店舗や製品のリストは毎月わずかに変更されることに注意してください。 そのような状況に対応できる堅牢なモデルを作成することが課題の一部です。</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ja-JP" altLang="en-US" dirty="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 店舗や製品を特定する</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強く依存する</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特徴量は使用を控える、ってことかな</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p>
          <a:p>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学習</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検証データ</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a:latin typeface="メイリオ" panose="020B0604030504040204" pitchFamily="50" charset="-128"/>
                <a:ea typeface="メイリオ" panose="020B0604030504040204" pitchFamily="50" charset="-128"/>
                <a:cs typeface="Microsoft Himalaya" panose="01010100010101010101" pitchFamily="2" charset="0"/>
              </a:rPr>
              <a:t>日</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別</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値</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
            </a:r>
            <a:b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b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予測</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月間</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値</a:t>
            </a: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　 ＞＞ 学習</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検証データを</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月間</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値に加工するのが良さげか</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True target values are clipped into [0,20] range.</a:t>
            </a: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あとは</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1Week</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の「</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Feature Preprocess…</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」の内容でデータ加工すれば何となくいける？</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p:txBody>
      </p:sp>
    </p:spTree>
    <p:extLst>
      <p:ext uri="{BB962C8B-B14F-4D97-AF65-F5344CB8AC3E}">
        <p14:creationId xmlns:p14="http://schemas.microsoft.com/office/powerpoint/2010/main" val="1758934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p:cNvSpPr txBox="1"/>
          <p:nvPr/>
        </p:nvSpPr>
        <p:spPr>
          <a:xfrm>
            <a:off x="26126" y="27396"/>
            <a:ext cx="12030891" cy="6617196"/>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cs typeface="Microsoft Himalaya" panose="01010100010101010101" pitchFamily="2" charset="0"/>
              </a:rPr>
              <a:t>最終的</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にやったこと：</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データは以下を用意しました。</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lvl="1"/>
            <a:r>
              <a:rPr lang="en-US" altLang="ja-JP" sz="1400"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sz="1400" dirty="0" smtClean="0">
                <a:latin typeface="メイリオ" panose="020B0604030504040204" pitchFamily="50" charset="-128"/>
                <a:ea typeface="メイリオ" panose="020B0604030504040204" pitchFamily="50" charset="-128"/>
                <a:cs typeface="Microsoft Himalaya" panose="01010100010101010101" pitchFamily="2" charset="0"/>
              </a:rPr>
              <a:t>その他、ショップの定性項目も予測に使えそうと考えて、ショップ名</a:t>
            </a:r>
            <a:r>
              <a:rPr lang="en-US" altLang="ja-JP" sz="1400"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sz="1400" dirty="0" smtClean="0">
                <a:latin typeface="メイリオ" panose="020B0604030504040204" pitchFamily="50" charset="-128"/>
                <a:ea typeface="メイリオ" panose="020B0604030504040204" pitchFamily="50" charset="-128"/>
                <a:cs typeface="Microsoft Himalaya" panose="01010100010101010101" pitchFamily="2" charset="0"/>
              </a:rPr>
              <a:t>ロシア語</a:t>
            </a:r>
            <a:r>
              <a:rPr lang="en-US" altLang="ja-JP" sz="1400"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sz="1400" dirty="0" smtClean="0">
                <a:latin typeface="メイリオ" panose="020B0604030504040204" pitchFamily="50" charset="-128"/>
                <a:ea typeface="メイリオ" panose="020B0604030504040204" pitchFamily="50" charset="-128"/>
                <a:cs typeface="Microsoft Himalaya" panose="01010100010101010101" pitchFamily="2" charset="0"/>
              </a:rPr>
              <a:t>を</a:t>
            </a:r>
            <a:r>
              <a:rPr lang="en-US" altLang="ja-JP" sz="1400" dirty="0" smtClean="0">
                <a:latin typeface="メイリオ" panose="020B0604030504040204" pitchFamily="50" charset="-128"/>
                <a:ea typeface="メイリオ" panose="020B0604030504040204" pitchFamily="50" charset="-128"/>
                <a:cs typeface="Microsoft Himalaya" panose="01010100010101010101" pitchFamily="2" charset="0"/>
              </a:rPr>
              <a:t>Google</a:t>
            </a:r>
            <a:r>
              <a:rPr lang="ja-JP" altLang="en-US" sz="1400" dirty="0" smtClean="0">
                <a:latin typeface="メイリオ" panose="020B0604030504040204" pitchFamily="50" charset="-128"/>
                <a:ea typeface="メイリオ" panose="020B0604030504040204" pitchFamily="50" charset="-128"/>
                <a:cs typeface="Microsoft Himalaya" panose="01010100010101010101" pitchFamily="2" charset="0"/>
              </a:rPr>
              <a:t>翻訳して所在の都市名などを</a:t>
            </a:r>
            <a:r>
              <a:rPr lang="en-US" altLang="ja-JP" sz="1400" dirty="0" smtClean="0">
                <a:latin typeface="メイリオ" panose="020B0604030504040204" pitchFamily="50" charset="-128"/>
                <a:ea typeface="メイリオ" panose="020B0604030504040204" pitchFamily="50" charset="-128"/>
                <a:cs typeface="Microsoft Himalaya" panose="01010100010101010101" pitchFamily="2" charset="0"/>
              </a:rPr>
              <a:t/>
            </a:r>
            <a:br>
              <a:rPr lang="en-US" altLang="ja-JP" sz="1400" dirty="0" smtClean="0">
                <a:latin typeface="メイリオ" panose="020B0604030504040204" pitchFamily="50" charset="-128"/>
                <a:ea typeface="メイリオ" panose="020B0604030504040204" pitchFamily="50" charset="-128"/>
                <a:cs typeface="Microsoft Himalaya" panose="01010100010101010101" pitchFamily="2" charset="0"/>
              </a:rPr>
            </a:br>
            <a:r>
              <a:rPr lang="ja-JP" altLang="en-US" sz="1400" dirty="0" smtClean="0">
                <a:latin typeface="メイリオ" panose="020B0604030504040204" pitchFamily="50" charset="-128"/>
                <a:ea typeface="メイリオ" panose="020B0604030504040204" pitchFamily="50" charset="-128"/>
                <a:cs typeface="Microsoft Himalaya" panose="01010100010101010101" pitchFamily="2" charset="0"/>
              </a:rPr>
              <a:t>　抽出して項目化しようとしたが、数行やったら大変だったので断念しました</a:t>
            </a:r>
            <a:r>
              <a:rPr lang="ja-JP" altLang="en-US" sz="1400" dirty="0" err="1" smtClean="0">
                <a:latin typeface="メイリオ" panose="020B0604030504040204" pitchFamily="50" charset="-128"/>
                <a:ea typeface="メイリオ" panose="020B0604030504040204" pitchFamily="50" charset="-128"/>
                <a:cs typeface="Microsoft Himalaya" panose="01010100010101010101" pitchFamily="2" charset="0"/>
              </a:rPr>
              <a:t>。。。</a:t>
            </a:r>
            <a:r>
              <a:rPr lang="en-US" altLang="ja-JP" sz="1400"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sz="1400" dirty="0" smtClean="0">
                <a:latin typeface="メイリオ" panose="020B0604030504040204" pitchFamily="50" charset="-128"/>
                <a:ea typeface="メイリオ" panose="020B0604030504040204" pitchFamily="50" charset="-128"/>
                <a:cs typeface="Microsoft Himalaya" panose="01010100010101010101" pitchFamily="2" charset="0"/>
              </a:rPr>
              <a:t>でも何らか出来そうでした</a:t>
            </a:r>
            <a:r>
              <a:rPr lang="en-US" altLang="ja-JP" sz="1400" dirty="0" smtClean="0">
                <a:latin typeface="メイリオ" panose="020B0604030504040204" pitchFamily="50" charset="-128"/>
                <a:ea typeface="メイリオ" panose="020B0604030504040204" pitchFamily="50" charset="-128"/>
                <a:cs typeface="Microsoft Himalaya" panose="01010100010101010101" pitchFamily="2" charset="0"/>
              </a:rPr>
              <a:t>)</a:t>
            </a:r>
            <a:endParaRPr lang="en-US" altLang="ja-JP" sz="1400" dirty="0">
              <a:latin typeface="メイリオ" panose="020B0604030504040204" pitchFamily="50" charset="-128"/>
              <a:ea typeface="メイリオ" panose="020B0604030504040204" pitchFamily="50" charset="-128"/>
              <a:cs typeface="Microsoft Himalaya" panose="01010100010101010101" pitchFamily="2" charset="0"/>
            </a:endParaRPr>
          </a:p>
        </p:txBody>
      </p:sp>
      <p:graphicFrame>
        <p:nvGraphicFramePr>
          <p:cNvPr id="3" name="表 2"/>
          <p:cNvGraphicFramePr>
            <a:graphicFrameLocks noGrp="1"/>
          </p:cNvGraphicFramePr>
          <p:nvPr>
            <p:extLst>
              <p:ext uri="{D42A27DB-BD31-4B8C-83A1-F6EECF244321}">
                <p14:modId xmlns:p14="http://schemas.microsoft.com/office/powerpoint/2010/main" val="1073366448"/>
              </p:ext>
            </p:extLst>
          </p:nvPr>
        </p:nvGraphicFramePr>
        <p:xfrm>
          <a:off x="286871" y="669771"/>
          <a:ext cx="10189540" cy="5222240"/>
        </p:xfrm>
        <a:graphic>
          <a:graphicData uri="http://schemas.openxmlformats.org/drawingml/2006/table">
            <a:tbl>
              <a:tblPr firstRow="1" bandRow="1">
                <a:tableStyleId>{073A0DAA-6AF3-43AB-8588-CEC1D06C72B9}</a:tableStyleId>
              </a:tblPr>
              <a:tblGrid>
                <a:gridCol w="2375063">
                  <a:extLst>
                    <a:ext uri="{9D8B030D-6E8A-4147-A177-3AD203B41FA5}">
                      <a16:colId xmlns:a16="http://schemas.microsoft.com/office/drawing/2014/main" val="3632834023"/>
                    </a:ext>
                  </a:extLst>
                </a:gridCol>
                <a:gridCol w="7814477">
                  <a:extLst>
                    <a:ext uri="{9D8B030D-6E8A-4147-A177-3AD203B41FA5}">
                      <a16:colId xmlns:a16="http://schemas.microsoft.com/office/drawing/2014/main" val="3351782523"/>
                    </a:ext>
                  </a:extLst>
                </a:gridCol>
              </a:tblGrid>
              <a:tr h="370840">
                <a:tc>
                  <a:txBody>
                    <a:bodyPr/>
                    <a:lstStyle/>
                    <a:p>
                      <a:r>
                        <a:rPr kumimoji="1" lang="en-US" altLang="ja-JP" dirty="0" smtClean="0"/>
                        <a:t>Data field</a:t>
                      </a:r>
                      <a:endParaRPr kumimoji="1" lang="ja-JP" altLang="en-US" dirty="0"/>
                    </a:p>
                  </a:txBody>
                  <a:tcPr/>
                </a:tc>
                <a:tc>
                  <a:txBody>
                    <a:bodyPr/>
                    <a:lstStyle/>
                    <a:p>
                      <a:r>
                        <a:rPr kumimoji="1" lang="en-US" altLang="ja-JP" dirty="0" smtClean="0"/>
                        <a:t>Description</a:t>
                      </a:r>
                      <a:endParaRPr kumimoji="1" lang="ja-JP" altLang="en-US" dirty="0"/>
                    </a:p>
                  </a:txBody>
                  <a:tcPr/>
                </a:tc>
                <a:extLst>
                  <a:ext uri="{0D108BD9-81ED-4DB2-BD59-A6C34878D82A}">
                    <a16:rowId xmlns:a16="http://schemas.microsoft.com/office/drawing/2014/main" val="4044029953"/>
                  </a:ext>
                </a:extLst>
              </a:tr>
              <a:tr h="370840">
                <a:tc>
                  <a:txBody>
                    <a:bodyPr/>
                    <a:lstStyle/>
                    <a:p>
                      <a:r>
                        <a:rPr kumimoji="1" lang="en-US" altLang="ja-JP" dirty="0" smtClean="0"/>
                        <a:t>ID</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Test</a:t>
                      </a:r>
                      <a:r>
                        <a:rPr kumimoji="1" lang="ja-JP" altLang="en-US" sz="1800" b="0" i="0" kern="1200" dirty="0" smtClean="0">
                          <a:solidFill>
                            <a:schemeClr val="dk1"/>
                          </a:solidFill>
                          <a:effectLst/>
                          <a:latin typeface="+mn-lt"/>
                          <a:ea typeface="+mn-ea"/>
                          <a:cs typeface="+mn-cs"/>
                        </a:rPr>
                        <a:t>データのみの項目。モデルには使用せず、使用は提出時のみ。</a:t>
                      </a:r>
                      <a:endParaRPr kumimoji="1" lang="ja-JP" altLang="en-US" dirty="0"/>
                    </a:p>
                  </a:txBody>
                  <a:tcPr/>
                </a:tc>
                <a:extLst>
                  <a:ext uri="{0D108BD9-81ED-4DB2-BD59-A6C34878D82A}">
                    <a16:rowId xmlns:a16="http://schemas.microsoft.com/office/drawing/2014/main" val="22860880"/>
                  </a:ext>
                </a:extLst>
              </a:tr>
              <a:tr h="370840">
                <a:tc>
                  <a:txBody>
                    <a:bodyPr/>
                    <a:lstStyle/>
                    <a:p>
                      <a:r>
                        <a:rPr kumimoji="1" lang="en-US" altLang="ja-JP" sz="1800" b="0" i="0" kern="1200" dirty="0" err="1" smtClean="0">
                          <a:solidFill>
                            <a:schemeClr val="dk1"/>
                          </a:solidFill>
                          <a:effectLst/>
                          <a:latin typeface="+mn-lt"/>
                          <a:ea typeface="+mn-ea"/>
                          <a:cs typeface="+mn-cs"/>
                        </a:rPr>
                        <a:t>date_block_num</a:t>
                      </a:r>
                      <a:endParaRPr kumimoji="1" lang="ja-JP" altLang="en-US" dirty="0"/>
                    </a:p>
                  </a:txBody>
                  <a:tcPr/>
                </a:tc>
                <a:tc>
                  <a:txBody>
                    <a:bodyPr/>
                    <a:lstStyle/>
                    <a:p>
                      <a:r>
                        <a:rPr kumimoji="1" lang="ja-JP" altLang="en-US" sz="1800" b="0" i="0" kern="1200" dirty="0" smtClean="0">
                          <a:solidFill>
                            <a:schemeClr val="dk1"/>
                          </a:solidFill>
                          <a:effectLst/>
                          <a:latin typeface="+mn-lt"/>
                          <a:ea typeface="+mn-ea"/>
                          <a:cs typeface="+mn-cs"/>
                        </a:rPr>
                        <a:t>連続した月番号。</a:t>
                      </a:r>
                      <a:endParaRPr kumimoji="1" lang="en-US" altLang="ja-JP" sz="1800" b="0" i="0" kern="1200" dirty="0" smtClean="0">
                        <a:solidFill>
                          <a:schemeClr val="dk1"/>
                        </a:solidFill>
                        <a:effectLst/>
                        <a:latin typeface="+mn-lt"/>
                        <a:ea typeface="+mn-ea"/>
                        <a:cs typeface="+mn-cs"/>
                      </a:endParaRPr>
                    </a:p>
                    <a:p>
                      <a:r>
                        <a:rPr kumimoji="1" lang="ja-JP" altLang="en-US" sz="1800" b="0" i="0" kern="1200" dirty="0" smtClean="0">
                          <a:solidFill>
                            <a:schemeClr val="dk1"/>
                          </a:solidFill>
                          <a:effectLst/>
                          <a:latin typeface="+mn-lt"/>
                          <a:ea typeface="+mn-ea"/>
                          <a:cs typeface="+mn-cs"/>
                        </a:rPr>
                        <a:t>時系列の数値変動を予測するためには時間項目が何らか必要と考えて使用。</a:t>
                      </a:r>
                      <a:r>
                        <a:rPr kumimoji="1" lang="en-US" altLang="ja-JP" sz="1800" b="0" i="0" kern="1200" dirty="0" smtClean="0">
                          <a:solidFill>
                            <a:schemeClr val="dk1"/>
                          </a:solidFill>
                          <a:effectLst/>
                          <a:latin typeface="+mn-lt"/>
                          <a:ea typeface="+mn-ea"/>
                          <a:cs typeface="+mn-cs"/>
                        </a:rPr>
                        <a:t/>
                      </a:r>
                      <a:br>
                        <a:rPr kumimoji="1" lang="en-US" altLang="ja-JP" sz="1800" b="0" i="0" kern="1200" dirty="0" smtClean="0">
                          <a:solidFill>
                            <a:schemeClr val="dk1"/>
                          </a:solidFill>
                          <a:effectLst/>
                          <a:latin typeface="+mn-lt"/>
                          <a:ea typeface="+mn-ea"/>
                          <a:cs typeface="+mn-cs"/>
                        </a:rPr>
                      </a:br>
                      <a:r>
                        <a:rPr kumimoji="1" lang="en-US" altLang="ja-JP" sz="1800" b="0" i="0" kern="1200" dirty="0" smtClean="0">
                          <a:solidFill>
                            <a:schemeClr val="dk1"/>
                          </a:solidFill>
                          <a:effectLst/>
                          <a:latin typeface="+mn-lt"/>
                          <a:ea typeface="+mn-ea"/>
                          <a:cs typeface="+mn-cs"/>
                        </a:rPr>
                        <a:t>Test</a:t>
                      </a:r>
                      <a:r>
                        <a:rPr kumimoji="1" lang="ja-JP" altLang="en-US" sz="1800" b="0" i="0" kern="1200" dirty="0" smtClean="0">
                          <a:solidFill>
                            <a:schemeClr val="dk1"/>
                          </a:solidFill>
                          <a:effectLst/>
                          <a:latin typeface="+mn-lt"/>
                          <a:ea typeface="+mn-ea"/>
                          <a:cs typeface="+mn-cs"/>
                        </a:rPr>
                        <a:t>データには値</a:t>
                      </a:r>
                      <a:r>
                        <a:rPr kumimoji="1" lang="en-US" altLang="ja-JP" sz="1800" b="0" i="0" kern="1200" dirty="0" smtClean="0">
                          <a:solidFill>
                            <a:schemeClr val="dk1"/>
                          </a:solidFill>
                          <a:effectLst/>
                          <a:latin typeface="+mn-lt"/>
                          <a:ea typeface="+mn-ea"/>
                          <a:cs typeface="+mn-cs"/>
                        </a:rPr>
                        <a:t>34(</a:t>
                      </a:r>
                      <a:r>
                        <a:rPr kumimoji="1" lang="ja-JP" altLang="en-US" sz="1800" b="0" i="0" kern="1200" dirty="0" smtClean="0">
                          <a:solidFill>
                            <a:schemeClr val="dk1"/>
                          </a:solidFill>
                          <a:effectLst/>
                          <a:latin typeface="+mn-lt"/>
                          <a:ea typeface="+mn-ea"/>
                          <a:cs typeface="+mn-cs"/>
                        </a:rPr>
                        <a:t>予測月の</a:t>
                      </a:r>
                      <a:r>
                        <a:rPr kumimoji="1" lang="en-US" altLang="ja-JP" sz="1800" b="0" i="0" kern="1200" dirty="0" smtClean="0">
                          <a:solidFill>
                            <a:schemeClr val="dk1"/>
                          </a:solidFill>
                          <a:effectLst/>
                          <a:latin typeface="+mn-lt"/>
                          <a:ea typeface="+mn-ea"/>
                          <a:cs typeface="+mn-cs"/>
                        </a:rPr>
                        <a:t>2015</a:t>
                      </a:r>
                      <a:r>
                        <a:rPr kumimoji="1" lang="ja-JP" altLang="en-US" sz="1800" b="0" i="0" kern="1200" dirty="0" smtClean="0">
                          <a:solidFill>
                            <a:schemeClr val="dk1"/>
                          </a:solidFill>
                          <a:effectLst/>
                          <a:latin typeface="+mn-lt"/>
                          <a:ea typeface="+mn-ea"/>
                          <a:cs typeface="+mn-cs"/>
                        </a:rPr>
                        <a:t>年</a:t>
                      </a:r>
                      <a:r>
                        <a:rPr kumimoji="1" lang="en-US" altLang="ja-JP" sz="1800" b="0" i="0" kern="1200" dirty="0" smtClean="0">
                          <a:solidFill>
                            <a:schemeClr val="dk1"/>
                          </a:solidFill>
                          <a:effectLst/>
                          <a:latin typeface="+mn-lt"/>
                          <a:ea typeface="+mn-ea"/>
                          <a:cs typeface="+mn-cs"/>
                        </a:rPr>
                        <a:t>11</a:t>
                      </a:r>
                      <a:r>
                        <a:rPr kumimoji="1" lang="ja-JP" altLang="en-US" sz="1800" b="0" i="0" kern="1200" dirty="0" smtClean="0">
                          <a:solidFill>
                            <a:schemeClr val="dk1"/>
                          </a:solidFill>
                          <a:effectLst/>
                          <a:latin typeface="+mn-lt"/>
                          <a:ea typeface="+mn-ea"/>
                          <a:cs typeface="+mn-cs"/>
                        </a:rPr>
                        <a:t>月の月番号</a:t>
                      </a:r>
                      <a:r>
                        <a:rPr kumimoji="1" lang="en-US" altLang="ja-JP" sz="1800" b="0" i="0" kern="1200" dirty="0" smtClean="0">
                          <a:solidFill>
                            <a:schemeClr val="dk1"/>
                          </a:solidFill>
                          <a:effectLst/>
                          <a:latin typeface="+mn-lt"/>
                          <a:ea typeface="+mn-ea"/>
                          <a:cs typeface="+mn-cs"/>
                        </a:rPr>
                        <a:t>)</a:t>
                      </a:r>
                      <a:r>
                        <a:rPr kumimoji="1" lang="ja-JP" altLang="en-US" sz="1800" b="0" i="0" kern="1200" dirty="0" smtClean="0">
                          <a:solidFill>
                            <a:schemeClr val="dk1"/>
                          </a:solidFill>
                          <a:effectLst/>
                          <a:latin typeface="+mn-lt"/>
                          <a:ea typeface="+mn-ea"/>
                          <a:cs typeface="+mn-cs"/>
                        </a:rPr>
                        <a:t>を付与。</a:t>
                      </a:r>
                      <a:endParaRPr lang="ja-JP" altLang="en-US" dirty="0"/>
                    </a:p>
                  </a:txBody>
                  <a:tcPr/>
                </a:tc>
                <a:extLst>
                  <a:ext uri="{0D108BD9-81ED-4DB2-BD59-A6C34878D82A}">
                    <a16:rowId xmlns:a16="http://schemas.microsoft.com/office/drawing/2014/main" val="2241957025"/>
                  </a:ext>
                </a:extLst>
              </a:tr>
              <a:tr h="370840">
                <a:tc>
                  <a:txBody>
                    <a:bodyPr/>
                    <a:lstStyle/>
                    <a:p>
                      <a:r>
                        <a:rPr kumimoji="1" lang="en-US" altLang="ja-JP" sz="1800" b="0" i="0" kern="1200" dirty="0" smtClean="0">
                          <a:solidFill>
                            <a:schemeClr val="dk1"/>
                          </a:solidFill>
                          <a:effectLst/>
                          <a:latin typeface="+mn-lt"/>
                          <a:ea typeface="+mn-ea"/>
                          <a:cs typeface="+mn-cs"/>
                        </a:rPr>
                        <a:t>i_ctgry_flg_00 </a:t>
                      </a:r>
                      <a:r>
                        <a:rPr kumimoji="1" lang="ja-JP" altLang="en-US" sz="1800" b="0" i="0" kern="1200" dirty="0" smtClean="0">
                          <a:solidFill>
                            <a:schemeClr val="dk1"/>
                          </a:solidFill>
                          <a:effectLst/>
                          <a:latin typeface="+mn-lt"/>
                          <a:ea typeface="+mn-ea"/>
                          <a:cs typeface="+mn-cs"/>
                        </a:rPr>
                        <a:t>～ </a:t>
                      </a:r>
                      <a:r>
                        <a:rPr kumimoji="1" lang="en-US" altLang="ja-JP" sz="1800" b="0" i="0" kern="1200" dirty="0" smtClean="0">
                          <a:solidFill>
                            <a:schemeClr val="dk1"/>
                          </a:solidFill>
                          <a:effectLst/>
                          <a:latin typeface="+mn-lt"/>
                          <a:ea typeface="+mn-ea"/>
                          <a:cs typeface="+mn-cs"/>
                        </a:rPr>
                        <a:t>83</a:t>
                      </a:r>
                      <a:endParaRPr kumimoji="1" lang="ja-JP" altLang="en-US" dirty="0"/>
                    </a:p>
                  </a:txBody>
                  <a:tcPr/>
                </a:tc>
                <a:tc>
                  <a:txBody>
                    <a:bodyPr/>
                    <a:lstStyle/>
                    <a:p>
                      <a:r>
                        <a:rPr kumimoji="1" lang="ja-JP" altLang="en-US" sz="1800" b="0" i="0" kern="1200" dirty="0" smtClean="0">
                          <a:solidFill>
                            <a:schemeClr val="dk1"/>
                          </a:solidFill>
                          <a:effectLst/>
                          <a:latin typeface="+mn-lt"/>
                          <a:ea typeface="+mn-ea"/>
                          <a:cs typeface="+mn-cs"/>
                        </a:rPr>
                        <a:t>アイテムカテゴリをダミー変数化</a:t>
                      </a:r>
                      <a:r>
                        <a:rPr kumimoji="1" lang="en-US" altLang="ja-JP" sz="1800" b="0" i="0" kern="1200" dirty="0" smtClean="0">
                          <a:solidFill>
                            <a:schemeClr val="dk1"/>
                          </a:solidFill>
                          <a:effectLst/>
                          <a:latin typeface="+mn-lt"/>
                          <a:ea typeface="+mn-ea"/>
                          <a:cs typeface="+mn-cs"/>
                        </a:rPr>
                        <a:t>(0,1)</a:t>
                      </a:r>
                      <a:r>
                        <a:rPr kumimoji="1" lang="ja-JP" altLang="en-US" sz="1800" b="0" i="0" kern="1200" dirty="0" smtClean="0">
                          <a:solidFill>
                            <a:schemeClr val="dk1"/>
                          </a:solidFill>
                          <a:effectLst/>
                          <a:latin typeface="+mn-lt"/>
                          <a:ea typeface="+mn-ea"/>
                          <a:cs typeface="+mn-cs"/>
                        </a:rPr>
                        <a:t>したもの。</a:t>
                      </a:r>
                      <a:r>
                        <a:rPr kumimoji="1" lang="en-US" altLang="ja-JP" sz="1800" b="0" i="0" kern="1200" dirty="0" smtClean="0">
                          <a:solidFill>
                            <a:schemeClr val="dk1"/>
                          </a:solidFill>
                          <a:effectLst/>
                          <a:latin typeface="+mn-lt"/>
                          <a:ea typeface="+mn-ea"/>
                          <a:cs typeface="+mn-cs"/>
                        </a:rPr>
                        <a:t/>
                      </a:r>
                      <a:br>
                        <a:rPr kumimoji="1" lang="en-US" altLang="ja-JP" sz="1800" b="0" i="0" kern="1200" dirty="0" smtClean="0">
                          <a:solidFill>
                            <a:schemeClr val="dk1"/>
                          </a:solidFill>
                          <a:effectLst/>
                          <a:latin typeface="+mn-lt"/>
                          <a:ea typeface="+mn-ea"/>
                          <a:cs typeface="+mn-cs"/>
                        </a:rPr>
                      </a:br>
                      <a:r>
                        <a:rPr kumimoji="1" lang="ja-JP" altLang="en-US" sz="1800" b="0" i="0" kern="1200" dirty="0" smtClean="0">
                          <a:solidFill>
                            <a:schemeClr val="dk1"/>
                          </a:solidFill>
                          <a:effectLst/>
                          <a:latin typeface="+mn-lt"/>
                          <a:ea typeface="+mn-ea"/>
                          <a:cs typeface="+mn-cs"/>
                        </a:rPr>
                        <a:t>アイテムの定性項目は予測に寄与すると考えて使用。</a:t>
                      </a:r>
                      <a:endParaRPr lang="ja-JP" altLang="en-US" dirty="0"/>
                    </a:p>
                  </a:txBody>
                  <a:tcPr/>
                </a:tc>
                <a:extLst>
                  <a:ext uri="{0D108BD9-81ED-4DB2-BD59-A6C34878D82A}">
                    <a16:rowId xmlns:a16="http://schemas.microsoft.com/office/drawing/2014/main" val="2170478726"/>
                  </a:ext>
                </a:extLst>
              </a:tr>
              <a:tr h="370840">
                <a:tc>
                  <a:txBody>
                    <a:bodyPr/>
                    <a:lstStyle/>
                    <a:p>
                      <a:r>
                        <a:rPr kumimoji="1" lang="en-US" altLang="ja-JP" sz="1800" b="0" i="0" kern="1200" dirty="0" err="1" smtClean="0">
                          <a:solidFill>
                            <a:schemeClr val="dk1"/>
                          </a:solidFill>
                          <a:effectLst/>
                          <a:latin typeface="+mn-lt"/>
                          <a:ea typeface="+mn-ea"/>
                          <a:cs typeface="+mn-cs"/>
                        </a:rPr>
                        <a:t>item_price</a:t>
                      </a:r>
                      <a:endParaRPr kumimoji="1" lang="ja-JP" altLang="en-US" dirty="0"/>
                    </a:p>
                  </a:txBody>
                  <a:tcPr/>
                </a:tc>
                <a:tc>
                  <a:txBody>
                    <a:bodyPr/>
                    <a:lstStyle/>
                    <a:p>
                      <a:r>
                        <a:rPr lang="ja-JP" altLang="en-US" dirty="0" smtClean="0"/>
                        <a:t>アイテムの価格。</a:t>
                      </a:r>
                      <a:r>
                        <a:rPr lang="en-US" altLang="ja-JP" dirty="0" smtClean="0"/>
                        <a:t/>
                      </a:r>
                      <a:br>
                        <a:rPr lang="en-US" altLang="ja-JP" dirty="0" smtClean="0"/>
                      </a:br>
                      <a:r>
                        <a:rPr lang="ja-JP" altLang="en-US" dirty="0" smtClean="0"/>
                        <a:t>アイテムの価格は予測に寄与すると考えて使用。</a:t>
                      </a:r>
                      <a:r>
                        <a:rPr lang="en-US" altLang="ja-JP" dirty="0" smtClean="0"/>
                        <a:t>Train</a:t>
                      </a:r>
                      <a:r>
                        <a:rPr lang="ja-JP" altLang="en-US" dirty="0" smtClean="0"/>
                        <a:t>データはそのまま使えばよいが、</a:t>
                      </a:r>
                      <a:r>
                        <a:rPr lang="en-US" altLang="ja-JP" dirty="0" smtClean="0"/>
                        <a:t>Test</a:t>
                      </a:r>
                      <a:r>
                        <a:rPr lang="ja-JP" altLang="en-US" dirty="0" smtClean="0"/>
                        <a:t>データには項目がないため作成する必要あり。</a:t>
                      </a:r>
                      <a:r>
                        <a:rPr lang="en-US" altLang="ja-JP" dirty="0" smtClean="0"/>
                        <a:t>(</a:t>
                      </a:r>
                      <a:r>
                        <a:rPr lang="ja-JP" altLang="en-US" dirty="0" smtClean="0"/>
                        <a:t>今回は</a:t>
                      </a:r>
                      <a:r>
                        <a:rPr lang="en-US" altLang="ja-JP" dirty="0" smtClean="0"/>
                        <a:t>Train</a:t>
                      </a:r>
                      <a:r>
                        <a:rPr lang="ja-JP" altLang="en-US" dirty="0" smtClean="0"/>
                        <a:t>データで</a:t>
                      </a:r>
                      <a:r>
                        <a:rPr lang="en-US" altLang="ja-JP" dirty="0" err="1" smtClean="0"/>
                        <a:t>item_id</a:t>
                      </a:r>
                      <a:r>
                        <a:rPr lang="ja-JP" altLang="en-US" dirty="0" smtClean="0"/>
                        <a:t>毎に</a:t>
                      </a:r>
                      <a:r>
                        <a:rPr lang="en-US" altLang="ja-JP" dirty="0" err="1" smtClean="0"/>
                        <a:t>item_price</a:t>
                      </a:r>
                      <a:r>
                        <a:rPr lang="ja-JP" altLang="en-US" dirty="0" smtClean="0"/>
                        <a:t>の平均値を取得して作成した。欠損は</a:t>
                      </a:r>
                      <a:r>
                        <a:rPr lang="en-US" altLang="ja-JP" dirty="0" smtClean="0"/>
                        <a:t>0</a:t>
                      </a:r>
                      <a:r>
                        <a:rPr lang="ja-JP" altLang="en-US" dirty="0" smtClean="0"/>
                        <a:t>で補完。</a:t>
                      </a:r>
                      <a:r>
                        <a:rPr lang="en-US" altLang="ja-JP" dirty="0" smtClean="0"/>
                        <a:t>)</a:t>
                      </a:r>
                      <a:endParaRPr lang="ja-JP" altLang="en-US" dirty="0"/>
                    </a:p>
                  </a:txBody>
                  <a:tcPr/>
                </a:tc>
                <a:extLst>
                  <a:ext uri="{0D108BD9-81ED-4DB2-BD59-A6C34878D82A}">
                    <a16:rowId xmlns:a16="http://schemas.microsoft.com/office/drawing/2014/main" val="823576240"/>
                  </a:ext>
                </a:extLst>
              </a:tr>
              <a:tr h="370840">
                <a:tc>
                  <a:txBody>
                    <a:bodyPr/>
                    <a:lstStyle/>
                    <a:p>
                      <a:r>
                        <a:rPr kumimoji="1" lang="en-US" altLang="ja-JP" dirty="0" err="1" smtClean="0"/>
                        <a:t>item_cnt_month</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smtClean="0">
                          <a:solidFill>
                            <a:schemeClr val="dk1"/>
                          </a:solidFill>
                          <a:effectLst/>
                          <a:latin typeface="+mn-lt"/>
                          <a:ea typeface="+mn-ea"/>
                          <a:cs typeface="+mn-cs"/>
                        </a:rPr>
                        <a:t>今回の予測対象。</a:t>
                      </a:r>
                      <a:r>
                        <a:rPr kumimoji="1" lang="en-US" altLang="ja-JP" sz="1800" b="0" i="0" kern="1200" dirty="0" smtClean="0">
                          <a:solidFill>
                            <a:schemeClr val="dk1"/>
                          </a:solidFill>
                          <a:effectLst/>
                          <a:latin typeface="+mn-lt"/>
                          <a:ea typeface="+mn-ea"/>
                          <a:cs typeface="+mn-cs"/>
                        </a:rPr>
                        <a:t>Train</a:t>
                      </a:r>
                      <a:r>
                        <a:rPr kumimoji="1" lang="ja-JP" altLang="en-US" sz="1800" b="0" i="0" kern="1200" dirty="0" smtClean="0">
                          <a:solidFill>
                            <a:schemeClr val="dk1"/>
                          </a:solidFill>
                          <a:effectLst/>
                          <a:latin typeface="+mn-lt"/>
                          <a:ea typeface="+mn-ea"/>
                          <a:cs typeface="+mn-cs"/>
                        </a:rPr>
                        <a:t>データのみの項目。</a:t>
                      </a:r>
                      <a:r>
                        <a:rPr kumimoji="1" lang="en-US" altLang="ja-JP" sz="1800" b="0" i="0" kern="1200" dirty="0" smtClean="0">
                          <a:solidFill>
                            <a:schemeClr val="dk1"/>
                          </a:solidFill>
                          <a:effectLst/>
                          <a:latin typeface="+mn-lt"/>
                          <a:ea typeface="+mn-ea"/>
                          <a:cs typeface="+mn-cs"/>
                        </a:rPr>
                        <a:t>Test</a:t>
                      </a:r>
                      <a:r>
                        <a:rPr kumimoji="1" lang="ja-JP" altLang="en-US" sz="1800" b="0" i="0" kern="1200" dirty="0" smtClean="0">
                          <a:solidFill>
                            <a:schemeClr val="dk1"/>
                          </a:solidFill>
                          <a:effectLst/>
                          <a:latin typeface="+mn-lt"/>
                          <a:ea typeface="+mn-ea"/>
                          <a:cs typeface="+mn-cs"/>
                        </a:rPr>
                        <a:t>データに対してはモデルの出力値。</a:t>
                      </a:r>
                      <a:r>
                        <a:rPr kumimoji="1" lang="en-US" altLang="ja-JP" sz="1800" b="0" i="0" kern="1200" dirty="0" smtClean="0">
                          <a:solidFill>
                            <a:schemeClr val="dk1"/>
                          </a:solidFill>
                          <a:effectLst/>
                          <a:latin typeface="+mn-lt"/>
                          <a:ea typeface="+mn-ea"/>
                          <a:cs typeface="+mn-cs"/>
                        </a:rPr>
                        <a:t/>
                      </a:r>
                      <a:br>
                        <a:rPr kumimoji="1" lang="en-US" altLang="ja-JP" sz="1800" b="0" i="0" kern="1200" dirty="0" smtClean="0">
                          <a:solidFill>
                            <a:schemeClr val="dk1"/>
                          </a:solidFill>
                          <a:effectLst/>
                          <a:latin typeface="+mn-lt"/>
                          <a:ea typeface="+mn-ea"/>
                          <a:cs typeface="+mn-cs"/>
                        </a:rPr>
                      </a:br>
                      <a:r>
                        <a:rPr kumimoji="1" lang="ja-JP" altLang="en-US" sz="1800" b="0" i="0" kern="1200" dirty="0" smtClean="0">
                          <a:solidFill>
                            <a:schemeClr val="dk1"/>
                          </a:solidFill>
                          <a:effectLst/>
                          <a:latin typeface="+mn-lt"/>
                          <a:ea typeface="+mn-ea"/>
                          <a:cs typeface="+mn-cs"/>
                        </a:rPr>
                        <a:t>元のデータは</a:t>
                      </a:r>
                      <a:r>
                        <a:rPr kumimoji="1" lang="en-US" altLang="ja-JP" sz="1800" b="0" i="0" kern="1200" dirty="0" err="1" smtClean="0">
                          <a:solidFill>
                            <a:schemeClr val="dk1"/>
                          </a:solidFill>
                          <a:effectLst/>
                          <a:latin typeface="+mn-lt"/>
                          <a:ea typeface="+mn-ea"/>
                          <a:cs typeface="+mn-cs"/>
                        </a:rPr>
                        <a:t>item_cnt_day</a:t>
                      </a:r>
                      <a:r>
                        <a:rPr kumimoji="1" lang="en-US" altLang="ja-JP" sz="1800" b="0" i="0" kern="1200" dirty="0" smtClean="0">
                          <a:solidFill>
                            <a:schemeClr val="dk1"/>
                          </a:solidFill>
                          <a:effectLst/>
                          <a:latin typeface="+mn-lt"/>
                          <a:ea typeface="+mn-ea"/>
                          <a:cs typeface="+mn-cs"/>
                        </a:rPr>
                        <a:t>(</a:t>
                      </a:r>
                      <a:r>
                        <a:rPr kumimoji="1" lang="ja-JP" altLang="en-US" sz="1800" b="0" i="0" kern="1200" dirty="0" smtClean="0">
                          <a:solidFill>
                            <a:schemeClr val="dk1"/>
                          </a:solidFill>
                          <a:effectLst/>
                          <a:latin typeface="+mn-lt"/>
                          <a:ea typeface="+mn-ea"/>
                          <a:cs typeface="+mn-cs"/>
                        </a:rPr>
                        <a:t>日単位</a:t>
                      </a:r>
                      <a:r>
                        <a:rPr kumimoji="1" lang="en-US" altLang="ja-JP" sz="1800" b="0" i="0" kern="1200" dirty="0" smtClean="0">
                          <a:solidFill>
                            <a:schemeClr val="dk1"/>
                          </a:solidFill>
                          <a:effectLst/>
                          <a:latin typeface="+mn-lt"/>
                          <a:ea typeface="+mn-ea"/>
                          <a:cs typeface="+mn-cs"/>
                        </a:rPr>
                        <a:t>)</a:t>
                      </a:r>
                      <a:r>
                        <a:rPr kumimoji="1" lang="ja-JP" altLang="en-US" sz="1800" b="0" i="0" kern="1200" dirty="0" err="1" smtClean="0">
                          <a:solidFill>
                            <a:schemeClr val="dk1"/>
                          </a:solidFill>
                          <a:effectLst/>
                          <a:latin typeface="+mn-lt"/>
                          <a:ea typeface="+mn-ea"/>
                          <a:cs typeface="+mn-cs"/>
                        </a:rPr>
                        <a:t>だったので</a:t>
                      </a:r>
                      <a:r>
                        <a:rPr kumimoji="1" lang="ja-JP" altLang="en-US" sz="1800" b="0" i="0" kern="1200" dirty="0" smtClean="0">
                          <a:solidFill>
                            <a:schemeClr val="dk1"/>
                          </a:solidFill>
                          <a:effectLst/>
                          <a:latin typeface="+mn-lt"/>
                          <a:ea typeface="+mn-ea"/>
                          <a:cs typeface="+mn-cs"/>
                        </a:rPr>
                        <a:t>、課題で要求されている月単位の数値にするために、</a:t>
                      </a:r>
                      <a:r>
                        <a:rPr kumimoji="1" lang="en-US" altLang="ja-JP" sz="1800" b="0" i="0" kern="1200" dirty="0" err="1" smtClean="0">
                          <a:solidFill>
                            <a:schemeClr val="dk1"/>
                          </a:solidFill>
                          <a:effectLst/>
                          <a:latin typeface="+mn-lt"/>
                          <a:ea typeface="+mn-ea"/>
                          <a:cs typeface="+mn-cs"/>
                        </a:rPr>
                        <a:t>date_block_num</a:t>
                      </a:r>
                      <a:r>
                        <a:rPr kumimoji="1" lang="en-US" altLang="ja-JP" sz="1800" b="0" i="0" kern="1200" dirty="0" smtClean="0">
                          <a:solidFill>
                            <a:schemeClr val="dk1"/>
                          </a:solidFill>
                          <a:effectLst/>
                          <a:latin typeface="+mn-lt"/>
                          <a:ea typeface="+mn-ea"/>
                          <a:cs typeface="+mn-cs"/>
                        </a:rPr>
                        <a:t>(</a:t>
                      </a:r>
                      <a:r>
                        <a:rPr kumimoji="1" lang="ja-JP" altLang="en-US" sz="1800" b="0" i="0" kern="1200" dirty="0" smtClean="0">
                          <a:solidFill>
                            <a:schemeClr val="dk1"/>
                          </a:solidFill>
                          <a:effectLst/>
                          <a:latin typeface="+mn-lt"/>
                          <a:ea typeface="+mn-ea"/>
                          <a:cs typeface="+mn-cs"/>
                        </a:rPr>
                        <a:t>月番号</a:t>
                      </a:r>
                      <a:r>
                        <a:rPr kumimoji="1" lang="en-US" altLang="ja-JP" sz="1800" b="0" i="0" kern="1200" dirty="0" smtClean="0">
                          <a:solidFill>
                            <a:schemeClr val="dk1"/>
                          </a:solidFill>
                          <a:effectLst/>
                          <a:latin typeface="+mn-lt"/>
                          <a:ea typeface="+mn-ea"/>
                          <a:cs typeface="+mn-cs"/>
                        </a:rPr>
                        <a:t>)×</a:t>
                      </a:r>
                      <a:r>
                        <a:rPr kumimoji="1" lang="en-US" altLang="ja-JP" sz="1800" b="0" i="0" kern="1200" dirty="0" err="1" smtClean="0">
                          <a:solidFill>
                            <a:schemeClr val="dk1"/>
                          </a:solidFill>
                          <a:effectLst/>
                          <a:latin typeface="+mn-lt"/>
                          <a:ea typeface="+mn-ea"/>
                          <a:cs typeface="+mn-cs"/>
                        </a:rPr>
                        <a:t>shop_id×item_id</a:t>
                      </a:r>
                      <a:r>
                        <a:rPr kumimoji="1" lang="ja-JP" altLang="en-US" sz="1800" b="0" i="0" kern="1200" dirty="0" smtClean="0">
                          <a:solidFill>
                            <a:schemeClr val="dk1"/>
                          </a:solidFill>
                          <a:effectLst/>
                          <a:latin typeface="+mn-lt"/>
                          <a:ea typeface="+mn-ea"/>
                          <a:cs typeface="+mn-cs"/>
                        </a:rPr>
                        <a:t>毎に</a:t>
                      </a:r>
                      <a:r>
                        <a:rPr kumimoji="1" lang="en-US" altLang="ja-JP" sz="1800" b="0" i="0" kern="1200" dirty="0" err="1" smtClean="0">
                          <a:solidFill>
                            <a:schemeClr val="dk1"/>
                          </a:solidFill>
                          <a:effectLst/>
                          <a:latin typeface="+mn-lt"/>
                          <a:ea typeface="+mn-ea"/>
                          <a:cs typeface="+mn-cs"/>
                        </a:rPr>
                        <a:t>item_cnt_day</a:t>
                      </a:r>
                      <a:r>
                        <a:rPr kumimoji="1" lang="ja-JP" altLang="en-US" sz="1800" b="0" i="0" kern="1200" dirty="0" smtClean="0">
                          <a:solidFill>
                            <a:schemeClr val="dk1"/>
                          </a:solidFill>
                          <a:effectLst/>
                          <a:latin typeface="+mn-lt"/>
                          <a:ea typeface="+mn-ea"/>
                          <a:cs typeface="+mn-cs"/>
                        </a:rPr>
                        <a:t>を</a:t>
                      </a:r>
                      <a:r>
                        <a:rPr kumimoji="1" lang="en-US" altLang="ja-JP" sz="1800" b="0" i="0" kern="1200" dirty="0" smtClean="0">
                          <a:solidFill>
                            <a:schemeClr val="dk1"/>
                          </a:solidFill>
                          <a:effectLst/>
                          <a:latin typeface="+mn-lt"/>
                          <a:ea typeface="+mn-ea"/>
                          <a:cs typeface="+mn-cs"/>
                        </a:rPr>
                        <a:t>sum</a:t>
                      </a:r>
                      <a:r>
                        <a:rPr kumimoji="1" lang="ja-JP" altLang="en-US" sz="1800" b="0" i="0" kern="1200" dirty="0" smtClean="0">
                          <a:solidFill>
                            <a:schemeClr val="dk1"/>
                          </a:solidFill>
                          <a:effectLst/>
                          <a:latin typeface="+mn-lt"/>
                          <a:ea typeface="+mn-ea"/>
                          <a:cs typeface="+mn-cs"/>
                        </a:rPr>
                        <a:t>して作成した。</a:t>
                      </a:r>
                      <a:endParaRPr kumimoji="1" lang="en-US" altLang="ja-JP" sz="1800" b="0" i="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3103729740"/>
                  </a:ext>
                </a:extLst>
              </a:tr>
            </a:tbl>
          </a:graphicData>
        </a:graphic>
      </p:graphicFrame>
      <p:sp>
        <p:nvSpPr>
          <p:cNvPr id="2" name="右中かっこ 1"/>
          <p:cNvSpPr/>
          <p:nvPr/>
        </p:nvSpPr>
        <p:spPr>
          <a:xfrm>
            <a:off x="10502024" y="1436914"/>
            <a:ext cx="314021" cy="2952206"/>
          </a:xfrm>
          <a:prstGeom prst="rightBrace">
            <a:avLst>
              <a:gd name="adj1" fmla="val 6145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テキスト ボックス 3"/>
          <p:cNvSpPr txBox="1"/>
          <p:nvPr/>
        </p:nvSpPr>
        <p:spPr>
          <a:xfrm>
            <a:off x="10841659" y="2589852"/>
            <a:ext cx="1215358" cy="646331"/>
          </a:xfrm>
          <a:prstGeom prst="rect">
            <a:avLst/>
          </a:prstGeom>
          <a:noFill/>
        </p:spPr>
        <p:txBody>
          <a:bodyPr wrap="square" rtlCol="0">
            <a:spAutoFit/>
          </a:bodyPr>
          <a:lstStyle/>
          <a:p>
            <a:r>
              <a:rPr kumimoji="1" lang="ja-JP" altLang="en-US" dirty="0" smtClean="0"/>
              <a:t>特徴量として使用</a:t>
            </a:r>
            <a:endParaRPr kumimoji="1" lang="ja-JP" altLang="en-US" dirty="0"/>
          </a:p>
        </p:txBody>
      </p:sp>
      <p:sp>
        <p:nvSpPr>
          <p:cNvPr id="6" name="テキスト ボックス 5"/>
          <p:cNvSpPr txBox="1"/>
          <p:nvPr/>
        </p:nvSpPr>
        <p:spPr>
          <a:xfrm>
            <a:off x="10841659" y="4863448"/>
            <a:ext cx="758158" cy="646331"/>
          </a:xfrm>
          <a:prstGeom prst="rect">
            <a:avLst/>
          </a:prstGeom>
          <a:noFill/>
        </p:spPr>
        <p:txBody>
          <a:bodyPr wrap="square" rtlCol="0">
            <a:spAutoFit/>
          </a:bodyPr>
          <a:lstStyle/>
          <a:p>
            <a:r>
              <a:rPr kumimoji="1" lang="ja-JP" altLang="en-US" dirty="0" smtClean="0"/>
              <a:t>予測対象</a:t>
            </a:r>
            <a:endParaRPr kumimoji="1" lang="ja-JP" altLang="en-US" dirty="0"/>
          </a:p>
        </p:txBody>
      </p:sp>
      <p:cxnSp>
        <p:nvCxnSpPr>
          <p:cNvPr id="7" name="直線矢印コネクタ 6"/>
          <p:cNvCxnSpPr/>
          <p:nvPr/>
        </p:nvCxnSpPr>
        <p:spPr>
          <a:xfrm flipH="1">
            <a:off x="10476411" y="5185959"/>
            <a:ext cx="365248" cy="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001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p:cNvSpPr txBox="1"/>
          <p:nvPr/>
        </p:nvSpPr>
        <p:spPr>
          <a:xfrm>
            <a:off x="26126" y="27396"/>
            <a:ext cx="12030891" cy="6463308"/>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cs typeface="Microsoft Himalaya" panose="01010100010101010101" pitchFamily="2" charset="0"/>
              </a:rPr>
              <a:t>最終的</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にやったこと：</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モデルは線形回帰を使いました。</a:t>
            </a:r>
            <a:r>
              <a:rPr lang="en-US" altLang="ja-JP" dirty="0" err="1" smtClean="0">
                <a:latin typeface="メイリオ" panose="020B0604030504040204" pitchFamily="50" charset="-128"/>
                <a:ea typeface="メイリオ" panose="020B0604030504040204" pitchFamily="50" charset="-128"/>
                <a:cs typeface="Microsoft Himalaya" panose="01010100010101010101" pitchFamily="2" charset="0"/>
              </a:rPr>
              <a:t>LinearRegression</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交差検証</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モデルの汎化性能を検証</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するため、</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Train</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データを</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7:3</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に分割して、</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7</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をモデル作成に使用しました。</a:t>
            </a: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lvl="1"/>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7</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側の精度</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RMSE</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6.4439…	</a:t>
            </a:r>
            <a:b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b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3</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側の精度</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RMSE</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6.8019 </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大差ないと判断し検証</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OK</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としました。</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精度は置いといて</a:t>
            </a:r>
            <a:r>
              <a:rPr lang="ja-JP" altLang="en-US" dirty="0" err="1" smtClean="0">
                <a:latin typeface="メイリオ" panose="020B0604030504040204" pitchFamily="50" charset="-128"/>
                <a:ea typeface="メイリオ" panose="020B0604030504040204" pitchFamily="50" charset="-128"/>
                <a:cs typeface="Microsoft Himalaya" panose="01010100010101010101" pitchFamily="2" charset="0"/>
              </a:rPr>
              <a:t>。。。</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 (</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ランキング：ワースト</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20</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位圏内、</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wow!)</a:t>
            </a:r>
            <a:b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b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742950" lvl="1" indent="-285750">
              <a:buFont typeface="Wingdings" panose="05000000000000000000" pitchFamily="2" charset="2"/>
              <a:buChar char="ü"/>
            </a:pP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とりあえず</a:t>
            </a:r>
            <a:r>
              <a:rPr lang="en-US" altLang="ja-JP" dirty="0" err="1" smtClean="0">
                <a:latin typeface="メイリオ" panose="020B0604030504040204" pitchFamily="50" charset="-128"/>
                <a:ea typeface="メイリオ" panose="020B0604030504040204" pitchFamily="50" charset="-128"/>
                <a:cs typeface="Microsoft Himalaya" panose="01010100010101010101" pitchFamily="2" charset="0"/>
              </a:rPr>
              <a:t>Kaggle</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の雰囲気が体験できました。</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742950" lvl="1" indent="-285750">
              <a:buFont typeface="Wingdings" panose="05000000000000000000" pitchFamily="2" charset="2"/>
              <a:buChar char="ü"/>
            </a:pP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個人的には</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panda, </a:t>
            </a:r>
            <a:r>
              <a:rPr lang="en-US" altLang="ja-JP" dirty="0" err="1" smtClean="0">
                <a:latin typeface="メイリオ" panose="020B0604030504040204" pitchFamily="50" charset="-128"/>
                <a:ea typeface="メイリオ" panose="020B0604030504040204" pitchFamily="50" charset="-128"/>
                <a:cs typeface="Microsoft Himalaya" panose="01010100010101010101" pitchFamily="2" charset="0"/>
              </a:rPr>
              <a:t>numpy</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の知識が全然足りないのでそこが課題です。</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
            </a:r>
            <a:b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b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データ加工がほとんどできないです</a:t>
            </a:r>
            <a:r>
              <a:rPr lang="ja-JP" altLang="en-US" dirty="0" err="1" smtClean="0">
                <a:latin typeface="メイリオ" panose="020B0604030504040204" pitchFamily="50" charset="-128"/>
                <a:ea typeface="メイリオ" panose="020B0604030504040204" pitchFamily="50" charset="-128"/>
                <a:cs typeface="Microsoft Himalaya" panose="01010100010101010101" pitchFamily="2" charset="0"/>
              </a:rPr>
              <a:t>。。。</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今回は仕方ないので</a:t>
            </a:r>
            <a:r>
              <a:rPr lang="en-US" altLang="ja-JP" dirty="0" err="1" smtClean="0">
                <a:latin typeface="メイリオ" panose="020B0604030504040204" pitchFamily="50" charset="-128"/>
                <a:ea typeface="メイリオ" panose="020B0604030504040204" pitchFamily="50" charset="-128"/>
                <a:cs typeface="Microsoft Himalaya" panose="01010100010101010101" pitchFamily="2" charset="0"/>
              </a:rPr>
              <a:t>MSAccess</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を使ってデータ加工しました</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marL="285750" indent="-285750">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pPr algn="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以　上</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p:txBody>
      </p:sp>
      <p:pic>
        <p:nvPicPr>
          <p:cNvPr id="8" name="図 7"/>
          <p:cNvPicPr>
            <a:picLocks noChangeAspect="1"/>
          </p:cNvPicPr>
          <p:nvPr/>
        </p:nvPicPr>
        <p:blipFill rotWithShape="1">
          <a:blip r:embed="rId2"/>
          <a:srcRect l="14416" t="17428" r="15454" b="65474"/>
          <a:stretch/>
        </p:blipFill>
        <p:spPr>
          <a:xfrm>
            <a:off x="416858" y="2711748"/>
            <a:ext cx="10555942" cy="1371601"/>
          </a:xfrm>
          <a:prstGeom prst="rect">
            <a:avLst/>
          </a:prstGeom>
        </p:spPr>
      </p:pic>
    </p:spTree>
    <p:extLst>
      <p:ext uri="{BB962C8B-B14F-4D97-AF65-F5344CB8AC3E}">
        <p14:creationId xmlns:p14="http://schemas.microsoft.com/office/powerpoint/2010/main" val="2150020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39190" y="3024329"/>
            <a:ext cx="12017827" cy="868402"/>
          </a:xfrm>
          <a:prstGeom prst="rect">
            <a:avLst/>
          </a:prstGeom>
          <a:noFill/>
        </p:spPr>
        <p:txBody>
          <a:bodyPr wrap="square" rtlCol="0">
            <a:noAutofit/>
          </a:bodyPr>
          <a:lstStyle/>
          <a:p>
            <a:pPr algn="ctr"/>
            <a:r>
              <a:rPr lang="en-US" altLang="ja-JP" sz="2400" dirty="0" smtClean="0">
                <a:latin typeface="メイリオ" panose="020B0604030504040204" pitchFamily="50" charset="-128"/>
                <a:ea typeface="メイリオ" panose="020B0604030504040204" pitchFamily="50" charset="-128"/>
                <a:cs typeface="Microsoft Himalaya" panose="01010100010101010101" pitchFamily="2" charset="0"/>
              </a:rPr>
              <a:t>1.</a:t>
            </a:r>
          </a:p>
          <a:p>
            <a:pPr algn="ctr"/>
            <a:r>
              <a:rPr lang="en-US" altLang="ja-JP" sz="2400" dirty="0" smtClean="0">
                <a:latin typeface="メイリオ" panose="020B0604030504040204" pitchFamily="50" charset="-128"/>
                <a:ea typeface="メイリオ" panose="020B0604030504040204" pitchFamily="50" charset="-128"/>
                <a:cs typeface="Microsoft Himalaya" panose="01010100010101010101" pitchFamily="2" charset="0"/>
              </a:rPr>
              <a:t>Competition</a:t>
            </a:r>
            <a:r>
              <a:rPr lang="ja-JP" altLang="en-US" sz="2400" dirty="0" smtClean="0">
                <a:latin typeface="メイリオ" panose="020B0604030504040204" pitchFamily="50" charset="-128"/>
                <a:ea typeface="メイリオ" panose="020B0604030504040204" pitchFamily="50" charset="-128"/>
                <a:cs typeface="Microsoft Himalaya" panose="01010100010101010101" pitchFamily="2" charset="0"/>
              </a:rPr>
              <a:t>の内容を知る</a:t>
            </a:r>
            <a:endParaRPr lang="en-US" altLang="ja-JP" sz="2400" dirty="0" smtClean="0">
              <a:latin typeface="メイリオ" panose="020B0604030504040204" pitchFamily="50" charset="-128"/>
              <a:ea typeface="メイリオ" panose="020B0604030504040204" pitchFamily="50" charset="-128"/>
              <a:cs typeface="Microsoft Himalaya" panose="01010100010101010101" pitchFamily="2" charset="0"/>
            </a:endParaRPr>
          </a:p>
          <a:p>
            <a:pPr algn="ctr"/>
            <a:r>
              <a:rPr lang="ja-JP" altLang="en-US" sz="2400" dirty="0" smtClean="0">
                <a:latin typeface="メイリオ" panose="020B0604030504040204" pitchFamily="50" charset="-128"/>
                <a:ea typeface="メイリオ" panose="020B0604030504040204" pitchFamily="50" charset="-128"/>
                <a:cs typeface="Microsoft Himalaya" panose="01010100010101010101" pitchFamily="2" charset="0"/>
              </a:rPr>
              <a:t>　　</a:t>
            </a:r>
            <a:endParaRPr kumimoji="1" lang="ja-JP" altLang="en-US" sz="2400" dirty="0">
              <a:latin typeface="メイリオ" panose="020B0604030504040204" pitchFamily="50" charset="-128"/>
              <a:ea typeface="メイリオ" panose="020B0604030504040204" pitchFamily="50" charset="-128"/>
              <a:cs typeface="Microsoft Himalaya" panose="01010100010101010101" pitchFamily="2" charset="0"/>
            </a:endParaRPr>
          </a:p>
        </p:txBody>
      </p:sp>
    </p:spTree>
    <p:extLst>
      <p:ext uri="{BB962C8B-B14F-4D97-AF65-F5344CB8AC3E}">
        <p14:creationId xmlns:p14="http://schemas.microsoft.com/office/powerpoint/2010/main" val="899930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52400" y="561699"/>
            <a:ext cx="11865428" cy="4555093"/>
          </a:xfrm>
          <a:prstGeom prst="rect">
            <a:avLst/>
          </a:prstGeom>
          <a:noFill/>
        </p:spPr>
        <p:txBody>
          <a:bodyPr wrap="square" rtlCol="0">
            <a:spAutoFit/>
          </a:bodyPr>
          <a:lstStyle/>
          <a:p>
            <a:r>
              <a:rPr lang="en-US" altLang="ja-JP" sz="2000" u="sng" dirty="0" smtClean="0">
                <a:latin typeface="メイリオ" panose="020B0604030504040204" pitchFamily="50" charset="-128"/>
                <a:ea typeface="メイリオ" panose="020B0604030504040204" pitchFamily="50" charset="-128"/>
                <a:cs typeface="Microsoft Himalaya" panose="01010100010101010101" pitchFamily="2" charset="0"/>
              </a:rPr>
              <a:t>Description</a:t>
            </a:r>
          </a:p>
          <a:p>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原文</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p>
          <a:p>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This challenge serves as final project for the "How to win a data science competition" Coursera course. In this competition you will work with a challenging time-series dataset consisting of daily sales data, kindly provided by one of the largest Russian software firms - 1C Company. </a:t>
            </a:r>
          </a:p>
          <a:p>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We are asking you to predict total sales for every product and store in the next month. By solving this competition you will be able to apply and enhance your data science skills.</a:t>
            </a:r>
          </a:p>
          <a:p>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[Google</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翻訳</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p>
          <a:p>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この挑戦は</a:t>
            </a:r>
            <a:r>
              <a:rPr lang="ja-JP" altLang="en-US" dirty="0">
                <a:latin typeface="メイリオ" panose="020B0604030504040204" pitchFamily="50" charset="-128"/>
                <a:ea typeface="メイリオ" panose="020B0604030504040204" pitchFamily="50" charset="-128"/>
                <a:cs typeface="Microsoft Himalaya" panose="01010100010101010101" pitchFamily="2" charset="0"/>
              </a:rPr>
              <a:t>、「データサイエンス競争に勝つ方法</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」コースラコース</a:t>
            </a:r>
            <a:r>
              <a:rPr lang="ja-JP" altLang="en-US" dirty="0">
                <a:latin typeface="メイリオ" panose="020B0604030504040204" pitchFamily="50" charset="-128"/>
                <a:ea typeface="メイリオ" panose="020B0604030504040204" pitchFamily="50" charset="-128"/>
                <a:cs typeface="Microsoft Himalaya" panose="01010100010101010101" pitchFamily="2" charset="0"/>
              </a:rPr>
              <a:t>の最終プロジェクトとなります。</a:t>
            </a:r>
          </a:p>
          <a:p>
            <a:r>
              <a:rPr lang="ja-JP" altLang="en-US" dirty="0">
                <a:latin typeface="メイリオ" panose="020B0604030504040204" pitchFamily="50" charset="-128"/>
                <a:ea typeface="メイリオ" panose="020B0604030504040204" pitchFamily="50" charset="-128"/>
                <a:cs typeface="Microsoft Himalaya" panose="01010100010101010101" pitchFamily="2" charset="0"/>
              </a:rPr>
              <a:t>この大会では、ロシア最大のソフトウェア企業である</a:t>
            </a:r>
            <a:r>
              <a:rPr lang="en-US" altLang="ja-JP" dirty="0">
                <a:latin typeface="メイリオ" panose="020B0604030504040204" pitchFamily="50" charset="-128"/>
                <a:ea typeface="メイリオ" panose="020B0604030504040204" pitchFamily="50" charset="-128"/>
                <a:cs typeface="Microsoft Himalaya" panose="01010100010101010101" pitchFamily="2" charset="0"/>
              </a:rPr>
              <a:t>1C Company</a:t>
            </a:r>
            <a:r>
              <a:rPr lang="ja-JP" altLang="en-US" dirty="0">
                <a:latin typeface="メイリオ" panose="020B0604030504040204" pitchFamily="50" charset="-128"/>
                <a:ea typeface="メイリオ" panose="020B0604030504040204" pitchFamily="50" charset="-128"/>
                <a:cs typeface="Microsoft Himalaya" panose="01010100010101010101" pitchFamily="2" charset="0"/>
              </a:rPr>
              <a:t>から親切に提供された日々の販売データから</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なる挑戦的な</a:t>
            </a:r>
            <a:r>
              <a:rPr lang="ja-JP" altLang="en-US" dirty="0">
                <a:latin typeface="メイリオ" panose="020B0604030504040204" pitchFamily="50" charset="-128"/>
                <a:ea typeface="メイリオ" panose="020B0604030504040204" pitchFamily="50" charset="-128"/>
                <a:cs typeface="Microsoft Himalaya" panose="01010100010101010101" pitchFamily="2" charset="0"/>
              </a:rPr>
              <a:t>時系列データセットを使用して作業します。</a:t>
            </a:r>
          </a:p>
          <a:p>
            <a:endParaRPr lang="ja-JP" altLang="en-US" dirty="0">
              <a:latin typeface="メイリオ" panose="020B0604030504040204" pitchFamily="50" charset="-128"/>
              <a:ea typeface="メイリオ" panose="020B0604030504040204" pitchFamily="50" charset="-128"/>
              <a:cs typeface="Microsoft Himalaya" panose="01010100010101010101" pitchFamily="2" charset="0"/>
            </a:endParaRPr>
          </a:p>
          <a:p>
            <a:r>
              <a:rPr lang="ja-JP" altLang="en-US" dirty="0">
                <a:latin typeface="メイリオ" panose="020B0604030504040204" pitchFamily="50" charset="-128"/>
                <a:ea typeface="メイリオ" panose="020B0604030504040204" pitchFamily="50" charset="-128"/>
                <a:cs typeface="Microsoft Himalaya" panose="01010100010101010101" pitchFamily="2" charset="0"/>
              </a:rPr>
              <a:t>次の月にすべての製品と店舗の合計売上を予測するように求めています</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。この</a:t>
            </a:r>
            <a:r>
              <a:rPr lang="ja-JP" altLang="en-US" dirty="0">
                <a:latin typeface="メイリオ" panose="020B0604030504040204" pitchFamily="50" charset="-128"/>
                <a:ea typeface="メイリオ" panose="020B0604030504040204" pitchFamily="50" charset="-128"/>
                <a:cs typeface="Microsoft Himalaya" panose="01010100010101010101" pitchFamily="2" charset="0"/>
              </a:rPr>
              <a:t>競争を解決することにより、データサイエンススキルを適用し、強化することができます。</a:t>
            </a:r>
            <a:endParaRPr kumimoji="1"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p:txBody>
      </p:sp>
      <p:sp>
        <p:nvSpPr>
          <p:cNvPr id="3" name="テキスト ボックス 2"/>
          <p:cNvSpPr txBox="1"/>
          <p:nvPr/>
        </p:nvSpPr>
        <p:spPr>
          <a:xfrm>
            <a:off x="39190" y="19872"/>
            <a:ext cx="12152810" cy="585039"/>
          </a:xfrm>
          <a:prstGeom prst="rect">
            <a:avLst/>
          </a:prstGeom>
          <a:noFill/>
        </p:spPr>
        <p:txBody>
          <a:bodyPr wrap="square" rtlCol="0">
            <a:noAutofit/>
          </a:bodyPr>
          <a:lstStyle/>
          <a:p>
            <a:r>
              <a:rPr lang="en-US" altLang="ja-JP" sz="2400" dirty="0" smtClean="0">
                <a:latin typeface="メイリオ" panose="020B0604030504040204" pitchFamily="50" charset="-128"/>
                <a:ea typeface="メイリオ" panose="020B0604030504040204" pitchFamily="50" charset="-128"/>
                <a:cs typeface="Microsoft Himalaya" panose="01010100010101010101" pitchFamily="2" charset="0"/>
              </a:rPr>
              <a:t>Overview</a:t>
            </a:r>
          </a:p>
          <a:p>
            <a:r>
              <a:rPr lang="ja-JP" altLang="en-US" sz="2400" dirty="0" smtClean="0">
                <a:latin typeface="メイリオ" panose="020B0604030504040204" pitchFamily="50" charset="-128"/>
                <a:ea typeface="メイリオ" panose="020B0604030504040204" pitchFamily="50" charset="-128"/>
                <a:cs typeface="Microsoft Himalaya" panose="01010100010101010101" pitchFamily="2" charset="0"/>
              </a:rPr>
              <a:t>　　</a:t>
            </a:r>
            <a:endParaRPr kumimoji="1" lang="ja-JP" altLang="en-US" sz="2400" dirty="0">
              <a:latin typeface="メイリオ" panose="020B0604030504040204" pitchFamily="50" charset="-128"/>
              <a:ea typeface="メイリオ" panose="020B0604030504040204" pitchFamily="50" charset="-128"/>
              <a:cs typeface="Microsoft Himalaya" panose="01010100010101010101" pitchFamily="2" charset="0"/>
            </a:endParaRPr>
          </a:p>
        </p:txBody>
      </p:sp>
      <p:sp>
        <p:nvSpPr>
          <p:cNvPr id="4" name="スライド番号プレースホルダー 3"/>
          <p:cNvSpPr>
            <a:spLocks noGrp="1"/>
          </p:cNvSpPr>
          <p:nvPr>
            <p:ph type="sldNum" sz="quarter" idx="12"/>
          </p:nvPr>
        </p:nvSpPr>
        <p:spPr/>
        <p:txBody>
          <a:bodyPr/>
          <a:lstStyle/>
          <a:p>
            <a:fld id="{809F55C7-1A38-44FD-B4F5-25CE476965A7}" type="slidenum">
              <a:rPr kumimoji="1" lang="ja-JP" altLang="en-US" smtClean="0"/>
              <a:t>3</a:t>
            </a:fld>
            <a:endParaRPr kumimoji="1" lang="ja-JP" altLang="en-US"/>
          </a:p>
        </p:txBody>
      </p:sp>
    </p:spTree>
    <p:extLst>
      <p:ext uri="{BB962C8B-B14F-4D97-AF65-F5344CB8AC3E}">
        <p14:creationId xmlns:p14="http://schemas.microsoft.com/office/powerpoint/2010/main" val="1783386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52400" y="561699"/>
            <a:ext cx="11865428" cy="5940088"/>
          </a:xfrm>
          <a:prstGeom prst="rect">
            <a:avLst/>
          </a:prstGeom>
          <a:noFill/>
        </p:spPr>
        <p:txBody>
          <a:bodyPr wrap="square" rtlCol="0">
            <a:spAutoFit/>
          </a:bodyPr>
          <a:lstStyle/>
          <a:p>
            <a:r>
              <a:rPr lang="en-US" altLang="ja-JP" sz="2000" u="sng" dirty="0" smtClean="0">
                <a:latin typeface="メイリオ" panose="020B0604030504040204" pitchFamily="50" charset="-128"/>
                <a:ea typeface="メイリオ" panose="020B0604030504040204" pitchFamily="50" charset="-128"/>
                <a:cs typeface="Microsoft Himalaya" panose="01010100010101010101" pitchFamily="2" charset="0"/>
              </a:rPr>
              <a:t>Evaluation</a:t>
            </a:r>
          </a:p>
          <a:p>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原文</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p>
          <a:p>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Submissions are evaluated by root mean squared error (RMSE). True target values are clipped into [0,20] range.</a:t>
            </a:r>
          </a:p>
          <a:p>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Submission File</a:t>
            </a:r>
          </a:p>
          <a:p>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For each id in the test set, you must predict a total number of sales. The file should contain a header and have the following format:</a:t>
            </a:r>
          </a:p>
          <a:p>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[Google</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翻訳</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p>
          <a:p>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提出物は、二乗平均平方根誤差（</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RMSE</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）によって評価される。 真の目標値は</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[0,20]</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の範囲にクリップされます。</a:t>
            </a:r>
          </a:p>
          <a:p>
            <a:endPar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提出ファイル</a:t>
            </a:r>
          </a:p>
          <a:p>
            <a:endPar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endParaRPr>
          </a:p>
          <a:p>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テストセットの各</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ID</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に対して、売上の合計数を予測する必要があります。ファイルにはヘッダーが含まれていて、次の形式を持つ必要があります。</a:t>
            </a:r>
            <a:endParaRPr kumimoji="1"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p:txBody>
      </p:sp>
      <p:sp>
        <p:nvSpPr>
          <p:cNvPr id="3" name="テキスト ボックス 2"/>
          <p:cNvSpPr txBox="1"/>
          <p:nvPr/>
        </p:nvSpPr>
        <p:spPr>
          <a:xfrm>
            <a:off x="39190" y="19872"/>
            <a:ext cx="12152810" cy="585039"/>
          </a:xfrm>
          <a:prstGeom prst="rect">
            <a:avLst/>
          </a:prstGeom>
          <a:noFill/>
        </p:spPr>
        <p:txBody>
          <a:bodyPr wrap="square" rtlCol="0">
            <a:noAutofit/>
          </a:bodyPr>
          <a:lstStyle/>
          <a:p>
            <a:r>
              <a:rPr lang="en-US" altLang="ja-JP" sz="2400" dirty="0" smtClean="0">
                <a:latin typeface="メイリオ" panose="020B0604030504040204" pitchFamily="50" charset="-128"/>
                <a:ea typeface="メイリオ" panose="020B0604030504040204" pitchFamily="50" charset="-128"/>
                <a:cs typeface="Microsoft Himalaya" panose="01010100010101010101" pitchFamily="2" charset="0"/>
              </a:rPr>
              <a:t>Overview</a:t>
            </a:r>
          </a:p>
          <a:p>
            <a:r>
              <a:rPr lang="ja-JP" altLang="en-US" sz="2400" dirty="0" smtClean="0">
                <a:latin typeface="メイリオ" panose="020B0604030504040204" pitchFamily="50" charset="-128"/>
                <a:ea typeface="メイリオ" panose="020B0604030504040204" pitchFamily="50" charset="-128"/>
                <a:cs typeface="Microsoft Himalaya" panose="01010100010101010101" pitchFamily="2" charset="0"/>
              </a:rPr>
              <a:t>　　</a:t>
            </a:r>
            <a:endParaRPr kumimoji="1" lang="ja-JP" altLang="en-US" sz="2400" dirty="0">
              <a:latin typeface="メイリオ" panose="020B0604030504040204" pitchFamily="50" charset="-128"/>
              <a:ea typeface="メイリオ" panose="020B0604030504040204" pitchFamily="50" charset="-128"/>
              <a:cs typeface="Microsoft Himalaya" panose="01010100010101010101" pitchFamily="2" charset="0"/>
            </a:endParaRPr>
          </a:p>
        </p:txBody>
      </p:sp>
      <p:sp>
        <p:nvSpPr>
          <p:cNvPr id="5" name="Rectangle 1"/>
          <p:cNvSpPr>
            <a:spLocks noChangeArrowheads="1"/>
          </p:cNvSpPr>
          <p:nvPr/>
        </p:nvSpPr>
        <p:spPr bwMode="auto">
          <a:xfrm>
            <a:off x="4010298" y="2857026"/>
            <a:ext cx="5107576" cy="1392645"/>
          </a:xfrm>
          <a:prstGeom prst="rect">
            <a:avLst/>
          </a:prstGeom>
          <a:solidFill>
            <a:schemeClr val="bg1">
              <a:lumMod val="95000"/>
            </a:schemeClr>
          </a:solidFill>
          <a:ln>
            <a:solidFill>
              <a:schemeClr val="bg1">
                <a:lumMod val="95000"/>
              </a:schemeClr>
            </a:solidFill>
          </a:ln>
          <a:effectLst/>
        </p:spPr>
        <p:txBody>
          <a:bodyPr vert="horz" wrap="none" lIns="0" tIns="142830" rIns="0" bIns="14283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ID,item_cnt_month</a:t>
            </a:r>
            <a:br>
              <a:rPr kumimoji="0" lang="ja-JP"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br>
            <a:r>
              <a:rPr kumimoji="0" lang="ja-JP"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0,0.5</a:t>
            </a:r>
            <a:br>
              <a:rPr kumimoji="0" lang="ja-JP"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br>
            <a:r>
              <a:rPr kumimoji="0" lang="ja-JP"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1,0.5</a:t>
            </a:r>
            <a:br>
              <a:rPr kumimoji="0" lang="ja-JP"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br>
            <a:r>
              <a:rPr kumimoji="0" lang="ja-JP"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2,0.5</a:t>
            </a:r>
            <a:br>
              <a:rPr kumimoji="0" lang="ja-JP"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br>
            <a:r>
              <a:rPr kumimoji="0" lang="ja-JP"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3,0.5</a:t>
            </a:r>
            <a:br>
              <a:rPr kumimoji="0" lang="ja-JP"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br>
            <a:r>
              <a:rPr kumimoji="0" lang="en-US" altLang="ja-JP" sz="1400" dirty="0">
                <a:latin typeface="メイリオ" panose="020B0604030504040204" pitchFamily="50" charset="-128"/>
                <a:ea typeface="メイリオ" panose="020B0604030504040204" pitchFamily="50" charset="-128"/>
              </a:rPr>
              <a:t>…</a:t>
            </a:r>
            <a:endParaRPr kumimoji="0" lang="ja-JP"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endParaRPr>
          </a:p>
        </p:txBody>
      </p:sp>
      <p:sp>
        <p:nvSpPr>
          <p:cNvPr id="6" name="スライド番号プレースホルダー 5"/>
          <p:cNvSpPr>
            <a:spLocks noGrp="1"/>
          </p:cNvSpPr>
          <p:nvPr>
            <p:ph type="sldNum" sz="quarter" idx="12"/>
          </p:nvPr>
        </p:nvSpPr>
        <p:spPr/>
        <p:txBody>
          <a:bodyPr/>
          <a:lstStyle/>
          <a:p>
            <a:fld id="{809F55C7-1A38-44FD-B4F5-25CE476965A7}" type="slidenum">
              <a:rPr kumimoji="1" lang="ja-JP" altLang="en-US" smtClean="0"/>
              <a:t>4</a:t>
            </a:fld>
            <a:endParaRPr kumimoji="1" lang="ja-JP" altLang="en-US"/>
          </a:p>
        </p:txBody>
      </p:sp>
    </p:spTree>
    <p:extLst>
      <p:ext uri="{BB962C8B-B14F-4D97-AF65-F5344CB8AC3E}">
        <p14:creationId xmlns:p14="http://schemas.microsoft.com/office/powerpoint/2010/main" val="910238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52400" y="561699"/>
            <a:ext cx="11865428" cy="2893100"/>
          </a:xfrm>
          <a:prstGeom prst="rect">
            <a:avLst/>
          </a:prstGeom>
          <a:noFill/>
        </p:spPr>
        <p:txBody>
          <a:bodyPr wrap="square" rtlCol="0">
            <a:spAutoFit/>
          </a:bodyPr>
          <a:lstStyle/>
          <a:p>
            <a:r>
              <a:rPr lang="en-US" altLang="ja-JP" sz="2000" u="sng" dirty="0" smtClean="0">
                <a:latin typeface="メイリオ" panose="020B0604030504040204" pitchFamily="50" charset="-128"/>
                <a:ea typeface="メイリオ" panose="020B0604030504040204" pitchFamily="50" charset="-128"/>
                <a:cs typeface="Microsoft Himalaya" panose="01010100010101010101" pitchFamily="2" charset="0"/>
              </a:rPr>
              <a:t>Competition Data</a:t>
            </a:r>
          </a:p>
          <a:p>
            <a:pPr marL="742950" lvl="1" indent="-285750">
              <a:buFont typeface="Arial" panose="020B0604020202020204" pitchFamily="34" charset="0"/>
              <a:buChar char="•"/>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item_categories.csv		</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3.49KB		85</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行</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ヘッダ</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項目名</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行含む</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742950" lvl="1" indent="-285750">
              <a:buFont typeface="Arial" panose="020B0604020202020204" pitchFamily="34" charset="0"/>
              <a:buChar char="•"/>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items.csv				</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1.5MB		22,171</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行</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742950" lvl="1" indent="-285750">
              <a:buFont typeface="Arial" panose="020B0604020202020204" pitchFamily="34" charset="0"/>
              <a:buChar char="•"/>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shops.csv				</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2.91KB		61</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行</a:t>
            </a:r>
            <a:r>
              <a:rPr lang="en-US" altLang="ja-JP" dirty="0">
                <a:latin typeface="メイリオ" panose="020B0604030504040204" pitchFamily="50" charset="-128"/>
                <a:ea typeface="メイリオ" panose="020B0604030504040204" pitchFamily="50" charset="-128"/>
                <a:cs typeface="Microsoft Himalaya" panose="01010100010101010101" pitchFamily="2" charset="0"/>
              </a:rPr>
              <a:t>(〃)</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742950" lvl="1" indent="-285750">
              <a:buFont typeface="Arial" panose="020B0604020202020204" pitchFamily="34" charset="0"/>
              <a:buChar char="•"/>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sales_train.csv.gz			</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12.89MB	</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
            </a:r>
            <a:b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b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(sales_train_v2.csv 		90.2 MB</a:t>
            </a:r>
            <a:r>
              <a:rPr lang="en-US" altLang="ja-JP" dirty="0">
                <a:latin typeface="メイリオ" panose="020B0604030504040204" pitchFamily="50" charset="-128"/>
                <a:ea typeface="メイリオ" panose="020B0604030504040204" pitchFamily="50" charset="-128"/>
                <a:cs typeface="Microsoft Himalaya" panose="01010100010101010101" pitchFamily="2" charset="0"/>
              </a:rPr>
              <a:t>)	</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2,935,850</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行</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742950" lvl="1" indent="-285750">
              <a:buFont typeface="Arial" panose="020B0604020202020204" pitchFamily="34" charset="0"/>
              <a:buChar char="•"/>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sample_submission.csv.gz	468.75KB</a:t>
            </a:r>
            <a:b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b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(sample_submission.csv		2.14 MB</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a:p>
            <a:pPr marL="742950" lvl="1" indent="-285750">
              <a:buFont typeface="Arial" panose="020B0604020202020204" pitchFamily="34" charset="0"/>
              <a:buChar char="•"/>
            </a:pP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test.csv.gz			1.01MB</a:t>
            </a:r>
            <a:b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b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(test.csv				3.03 MB</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	214,201</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行</a:t>
            </a:r>
            <a:r>
              <a:rPr lang="en-US" altLang="ja-JP" dirty="0">
                <a:latin typeface="メイリオ" panose="020B0604030504040204" pitchFamily="50" charset="-128"/>
                <a:ea typeface="メイリオ" panose="020B0604030504040204" pitchFamily="50" charset="-128"/>
                <a:cs typeface="Microsoft Himalaya" panose="01010100010101010101" pitchFamily="2" charset="0"/>
              </a:rPr>
              <a:t>(〃)</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p:txBody>
      </p:sp>
      <p:sp>
        <p:nvSpPr>
          <p:cNvPr id="3" name="テキスト ボックス 2"/>
          <p:cNvSpPr txBox="1"/>
          <p:nvPr/>
        </p:nvSpPr>
        <p:spPr>
          <a:xfrm>
            <a:off x="39190" y="19872"/>
            <a:ext cx="12152810" cy="585039"/>
          </a:xfrm>
          <a:prstGeom prst="rect">
            <a:avLst/>
          </a:prstGeom>
          <a:noFill/>
        </p:spPr>
        <p:txBody>
          <a:bodyPr wrap="square" rtlCol="0">
            <a:noAutofit/>
          </a:bodyPr>
          <a:lstStyle/>
          <a:p>
            <a:r>
              <a:rPr lang="en-US" altLang="ja-JP" sz="2400" dirty="0" smtClean="0">
                <a:latin typeface="メイリオ" panose="020B0604030504040204" pitchFamily="50" charset="-128"/>
                <a:ea typeface="メイリオ" panose="020B0604030504040204" pitchFamily="50" charset="-128"/>
                <a:cs typeface="Microsoft Himalaya" panose="01010100010101010101" pitchFamily="2" charset="0"/>
              </a:rPr>
              <a:t>Data</a:t>
            </a:r>
          </a:p>
          <a:p>
            <a:r>
              <a:rPr lang="ja-JP" altLang="en-US" sz="2400" dirty="0" smtClean="0">
                <a:latin typeface="メイリオ" panose="020B0604030504040204" pitchFamily="50" charset="-128"/>
                <a:ea typeface="メイリオ" panose="020B0604030504040204" pitchFamily="50" charset="-128"/>
                <a:cs typeface="Microsoft Himalaya" panose="01010100010101010101" pitchFamily="2" charset="0"/>
              </a:rPr>
              <a:t>　　</a:t>
            </a:r>
            <a:endParaRPr kumimoji="1" lang="ja-JP" altLang="en-US" sz="2400" dirty="0">
              <a:latin typeface="メイリオ" panose="020B0604030504040204" pitchFamily="50" charset="-128"/>
              <a:ea typeface="メイリオ" panose="020B0604030504040204" pitchFamily="50" charset="-128"/>
              <a:cs typeface="Microsoft Himalaya" panose="01010100010101010101" pitchFamily="2" charset="0"/>
            </a:endParaRPr>
          </a:p>
        </p:txBody>
      </p:sp>
      <p:sp>
        <p:nvSpPr>
          <p:cNvPr id="6" name="スライド番号プレースホルダー 5"/>
          <p:cNvSpPr>
            <a:spLocks noGrp="1"/>
          </p:cNvSpPr>
          <p:nvPr>
            <p:ph type="sldNum" sz="quarter" idx="12"/>
          </p:nvPr>
        </p:nvSpPr>
        <p:spPr/>
        <p:txBody>
          <a:bodyPr/>
          <a:lstStyle/>
          <a:p>
            <a:fld id="{809F55C7-1A38-44FD-B4F5-25CE476965A7}" type="slidenum">
              <a:rPr kumimoji="1" lang="ja-JP" altLang="en-US" smtClean="0"/>
              <a:t>5</a:t>
            </a:fld>
            <a:endParaRPr kumimoji="1" lang="ja-JP" altLang="en-US"/>
          </a:p>
        </p:txBody>
      </p:sp>
    </p:spTree>
    <p:extLst>
      <p:ext uri="{BB962C8B-B14F-4D97-AF65-F5344CB8AC3E}">
        <p14:creationId xmlns:p14="http://schemas.microsoft.com/office/powerpoint/2010/main" val="138322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52400" y="561699"/>
            <a:ext cx="11865428" cy="2862322"/>
          </a:xfrm>
          <a:prstGeom prst="rect">
            <a:avLst/>
          </a:prstGeom>
          <a:noFill/>
        </p:spPr>
        <p:txBody>
          <a:bodyPr wrap="square" rtlCol="0">
            <a:spAutoFit/>
          </a:bodyPr>
          <a:lstStyle/>
          <a:p>
            <a:r>
              <a:rPr lang="en-US" altLang="ja-JP" u="sng" dirty="0" smtClean="0">
                <a:latin typeface="メイリオ" panose="020B0604030504040204" pitchFamily="50" charset="-128"/>
                <a:ea typeface="メイリオ" panose="020B0604030504040204" pitchFamily="50" charset="-128"/>
                <a:cs typeface="Microsoft Himalaya" panose="01010100010101010101" pitchFamily="2" charset="0"/>
              </a:rPr>
              <a:t>Data Description</a:t>
            </a:r>
            <a:endParaRPr lang="en-US" altLang="ja-JP" u="sng" dirty="0">
              <a:latin typeface="メイリオ" panose="020B0604030504040204" pitchFamily="50" charset="-128"/>
              <a:ea typeface="メイリオ" panose="020B0604030504040204" pitchFamily="50" charset="-128"/>
              <a:cs typeface="Microsoft Himalaya" panose="01010100010101010101" pitchFamily="2" charset="0"/>
            </a:endParaRPr>
          </a:p>
          <a:p>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原文</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p>
          <a:p>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You are provided with daily historical sales data. The task is to forecast the total amount of products sold in every shop for the test set. Note that the list of shops and products slightly changes every month. Creating a robust model that can handle such situations is part of the challenge.</a:t>
            </a:r>
          </a:p>
          <a:p>
            <a:endParaRPr lang="en-US" altLang="ja-JP" dirty="0">
              <a:latin typeface="メイリオ" panose="020B0604030504040204" pitchFamily="50" charset="-128"/>
              <a:ea typeface="メイリオ" panose="020B0604030504040204" pitchFamily="50" charset="-128"/>
              <a:cs typeface="Microsoft Himalaya" panose="01010100010101010101" pitchFamily="2" charset="0"/>
            </a:endParaRPr>
          </a:p>
          <a:p>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[Google</a:t>
            </a:r>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翻訳</a:t>
            </a:r>
            <a:r>
              <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rPr>
              <a:t>]</a:t>
            </a:r>
          </a:p>
          <a:p>
            <a:r>
              <a:rPr lang="ja-JP" altLang="en-US" dirty="0" smtClean="0">
                <a:latin typeface="メイリオ" panose="020B0604030504040204" pitchFamily="50" charset="-128"/>
                <a:ea typeface="メイリオ" panose="020B0604030504040204" pitchFamily="50" charset="-128"/>
                <a:cs typeface="Microsoft Himalaya" panose="01010100010101010101" pitchFamily="2" charset="0"/>
              </a:rPr>
              <a:t>日々の過去の販売データが提供されます。 タスクは、テストセットのために各店舗で販売された製品の総量を予測することです。 店舗や製品のリストは毎月わずかに変更されることに注意してください。 そのような状況に対応できる堅牢なモデルを作成することが課題の一部です。</a:t>
            </a:r>
            <a:endParaRPr lang="en-US" altLang="ja-JP" dirty="0" smtClean="0">
              <a:latin typeface="メイリオ" panose="020B0604030504040204" pitchFamily="50" charset="-128"/>
              <a:ea typeface="メイリオ" panose="020B0604030504040204" pitchFamily="50" charset="-128"/>
              <a:cs typeface="Microsoft Himalaya" panose="01010100010101010101" pitchFamily="2" charset="0"/>
            </a:endParaRPr>
          </a:p>
        </p:txBody>
      </p:sp>
      <p:sp>
        <p:nvSpPr>
          <p:cNvPr id="3" name="テキスト ボックス 2"/>
          <p:cNvSpPr txBox="1"/>
          <p:nvPr/>
        </p:nvSpPr>
        <p:spPr>
          <a:xfrm>
            <a:off x="39190" y="19872"/>
            <a:ext cx="12152810" cy="585039"/>
          </a:xfrm>
          <a:prstGeom prst="rect">
            <a:avLst/>
          </a:prstGeom>
          <a:noFill/>
        </p:spPr>
        <p:txBody>
          <a:bodyPr wrap="square" rtlCol="0">
            <a:noAutofit/>
          </a:bodyPr>
          <a:lstStyle/>
          <a:p>
            <a:r>
              <a:rPr lang="en-US" altLang="ja-JP" sz="2400" dirty="0" smtClean="0">
                <a:latin typeface="メイリオ" panose="020B0604030504040204" pitchFamily="50" charset="-128"/>
                <a:ea typeface="メイリオ" panose="020B0604030504040204" pitchFamily="50" charset="-128"/>
                <a:cs typeface="Microsoft Himalaya" panose="01010100010101010101" pitchFamily="2" charset="0"/>
              </a:rPr>
              <a:t>Data</a:t>
            </a:r>
          </a:p>
          <a:p>
            <a:r>
              <a:rPr lang="ja-JP" altLang="en-US" sz="2400" dirty="0" smtClean="0">
                <a:latin typeface="メイリオ" panose="020B0604030504040204" pitchFamily="50" charset="-128"/>
                <a:ea typeface="メイリオ" panose="020B0604030504040204" pitchFamily="50" charset="-128"/>
                <a:cs typeface="Microsoft Himalaya" panose="01010100010101010101" pitchFamily="2" charset="0"/>
              </a:rPr>
              <a:t>　　</a:t>
            </a:r>
            <a:endParaRPr kumimoji="1" lang="ja-JP" altLang="en-US" sz="2400" dirty="0">
              <a:latin typeface="メイリオ" panose="020B0604030504040204" pitchFamily="50" charset="-128"/>
              <a:ea typeface="メイリオ" panose="020B0604030504040204" pitchFamily="50" charset="-128"/>
              <a:cs typeface="Microsoft Himalaya" panose="01010100010101010101" pitchFamily="2" charset="0"/>
            </a:endParaRPr>
          </a:p>
        </p:txBody>
      </p:sp>
      <p:sp>
        <p:nvSpPr>
          <p:cNvPr id="4" name="スライド番号プレースホルダー 3"/>
          <p:cNvSpPr>
            <a:spLocks noGrp="1"/>
          </p:cNvSpPr>
          <p:nvPr>
            <p:ph type="sldNum" sz="quarter" idx="12"/>
          </p:nvPr>
        </p:nvSpPr>
        <p:spPr/>
        <p:txBody>
          <a:bodyPr/>
          <a:lstStyle/>
          <a:p>
            <a:fld id="{809F55C7-1A38-44FD-B4F5-25CE476965A7}" type="slidenum">
              <a:rPr kumimoji="1" lang="ja-JP" altLang="en-US" smtClean="0"/>
              <a:t>6</a:t>
            </a:fld>
            <a:endParaRPr kumimoji="1" lang="ja-JP" altLang="en-US"/>
          </a:p>
        </p:txBody>
      </p:sp>
    </p:spTree>
    <p:extLst>
      <p:ext uri="{BB962C8B-B14F-4D97-AF65-F5344CB8AC3E}">
        <p14:creationId xmlns:p14="http://schemas.microsoft.com/office/powerpoint/2010/main" val="4039915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52400" y="561699"/>
            <a:ext cx="11865428" cy="369332"/>
          </a:xfrm>
          <a:prstGeom prst="rect">
            <a:avLst/>
          </a:prstGeom>
          <a:noFill/>
        </p:spPr>
        <p:txBody>
          <a:bodyPr wrap="square" rtlCol="0">
            <a:spAutoFit/>
          </a:bodyPr>
          <a:lstStyle/>
          <a:p>
            <a:r>
              <a:rPr lang="en-US" altLang="ja-JP" u="sng" dirty="0" smtClean="0">
                <a:latin typeface="メイリオ" panose="020B0604030504040204" pitchFamily="50" charset="-128"/>
                <a:ea typeface="メイリオ" panose="020B0604030504040204" pitchFamily="50" charset="-128"/>
                <a:cs typeface="Microsoft Himalaya" panose="01010100010101010101" pitchFamily="2" charset="0"/>
              </a:rPr>
              <a:t>File Description</a:t>
            </a:r>
            <a:endParaRPr lang="en-US" altLang="ja-JP" u="sng" dirty="0">
              <a:latin typeface="メイリオ" panose="020B0604030504040204" pitchFamily="50" charset="-128"/>
              <a:ea typeface="メイリオ" panose="020B0604030504040204" pitchFamily="50" charset="-128"/>
              <a:cs typeface="Microsoft Himalaya" panose="01010100010101010101" pitchFamily="2" charset="0"/>
            </a:endParaRPr>
          </a:p>
        </p:txBody>
      </p:sp>
      <p:sp>
        <p:nvSpPr>
          <p:cNvPr id="3" name="テキスト ボックス 2"/>
          <p:cNvSpPr txBox="1"/>
          <p:nvPr/>
        </p:nvSpPr>
        <p:spPr>
          <a:xfrm>
            <a:off x="39190" y="19872"/>
            <a:ext cx="12152810" cy="585039"/>
          </a:xfrm>
          <a:prstGeom prst="rect">
            <a:avLst/>
          </a:prstGeom>
          <a:noFill/>
        </p:spPr>
        <p:txBody>
          <a:bodyPr wrap="square" rtlCol="0">
            <a:noAutofit/>
          </a:bodyPr>
          <a:lstStyle/>
          <a:p>
            <a:r>
              <a:rPr lang="en-US" altLang="ja-JP" sz="2400" dirty="0" smtClean="0">
                <a:latin typeface="メイリオ" panose="020B0604030504040204" pitchFamily="50" charset="-128"/>
                <a:ea typeface="メイリオ" panose="020B0604030504040204" pitchFamily="50" charset="-128"/>
                <a:cs typeface="Microsoft Himalaya" panose="01010100010101010101" pitchFamily="2" charset="0"/>
              </a:rPr>
              <a:t>Data</a:t>
            </a:r>
          </a:p>
          <a:p>
            <a:r>
              <a:rPr lang="ja-JP" altLang="en-US" sz="2400" dirty="0" smtClean="0">
                <a:latin typeface="メイリオ" panose="020B0604030504040204" pitchFamily="50" charset="-128"/>
                <a:ea typeface="メイリオ" panose="020B0604030504040204" pitchFamily="50" charset="-128"/>
                <a:cs typeface="Microsoft Himalaya" panose="01010100010101010101" pitchFamily="2" charset="0"/>
              </a:rPr>
              <a:t>　　</a:t>
            </a:r>
            <a:endParaRPr kumimoji="1" lang="ja-JP" altLang="en-US" sz="2400" dirty="0">
              <a:latin typeface="メイリオ" panose="020B0604030504040204" pitchFamily="50" charset="-128"/>
              <a:ea typeface="メイリオ" panose="020B0604030504040204" pitchFamily="50" charset="-128"/>
              <a:cs typeface="Microsoft Himalaya" panose="01010100010101010101" pitchFamily="2" charset="0"/>
            </a:endParaRPr>
          </a:p>
        </p:txBody>
      </p:sp>
      <p:graphicFrame>
        <p:nvGraphicFramePr>
          <p:cNvPr id="4" name="表 3"/>
          <p:cNvGraphicFramePr>
            <a:graphicFrameLocks noGrp="1"/>
          </p:cNvGraphicFramePr>
          <p:nvPr>
            <p:extLst>
              <p:ext uri="{D42A27DB-BD31-4B8C-83A1-F6EECF244321}">
                <p14:modId xmlns:p14="http://schemas.microsoft.com/office/powerpoint/2010/main" val="2618074041"/>
              </p:ext>
            </p:extLst>
          </p:nvPr>
        </p:nvGraphicFramePr>
        <p:xfrm>
          <a:off x="286871" y="931031"/>
          <a:ext cx="11582400" cy="3947160"/>
        </p:xfrm>
        <a:graphic>
          <a:graphicData uri="http://schemas.openxmlformats.org/drawingml/2006/table">
            <a:tbl>
              <a:tblPr firstRow="1" bandRow="1">
                <a:tableStyleId>{073A0DAA-6AF3-43AB-8588-CEC1D06C72B9}</a:tableStyleId>
              </a:tblPr>
              <a:tblGrid>
                <a:gridCol w="2699722">
                  <a:extLst>
                    <a:ext uri="{9D8B030D-6E8A-4147-A177-3AD203B41FA5}">
                      <a16:colId xmlns:a16="http://schemas.microsoft.com/office/drawing/2014/main" val="3632834023"/>
                    </a:ext>
                  </a:extLst>
                </a:gridCol>
                <a:gridCol w="8882678">
                  <a:extLst>
                    <a:ext uri="{9D8B030D-6E8A-4147-A177-3AD203B41FA5}">
                      <a16:colId xmlns:a16="http://schemas.microsoft.com/office/drawing/2014/main" val="3351782523"/>
                    </a:ext>
                  </a:extLst>
                </a:gridCol>
              </a:tblGrid>
              <a:tr h="370840">
                <a:tc>
                  <a:txBody>
                    <a:bodyPr/>
                    <a:lstStyle/>
                    <a:p>
                      <a:r>
                        <a:rPr kumimoji="1" lang="en-US" altLang="ja-JP" dirty="0" smtClean="0"/>
                        <a:t>File</a:t>
                      </a:r>
                      <a:endParaRPr kumimoji="1" lang="ja-JP" altLang="en-US" dirty="0"/>
                    </a:p>
                  </a:txBody>
                  <a:tcPr/>
                </a:tc>
                <a:tc>
                  <a:txBody>
                    <a:bodyPr/>
                    <a:lstStyle/>
                    <a:p>
                      <a:r>
                        <a:rPr kumimoji="1" lang="en-US" altLang="ja-JP" dirty="0" smtClean="0"/>
                        <a:t>Description</a:t>
                      </a:r>
                      <a:endParaRPr kumimoji="1" lang="ja-JP" altLang="en-US" dirty="0"/>
                    </a:p>
                  </a:txBody>
                  <a:tcPr/>
                </a:tc>
                <a:extLst>
                  <a:ext uri="{0D108BD9-81ED-4DB2-BD59-A6C34878D82A}">
                    <a16:rowId xmlns:a16="http://schemas.microsoft.com/office/drawing/2014/main" val="4044029953"/>
                  </a:ext>
                </a:extLst>
              </a:tr>
              <a:tr h="370840">
                <a:tc>
                  <a:txBody>
                    <a:bodyPr/>
                    <a:lstStyle/>
                    <a:p>
                      <a:r>
                        <a:rPr kumimoji="1" lang="en-US" altLang="ja-JP" dirty="0" smtClean="0"/>
                        <a:t>sales_train.csv</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the training set. Daily historical data from January 2013 to October 2015.</a:t>
                      </a:r>
                    </a:p>
                    <a:p>
                      <a:r>
                        <a:rPr kumimoji="1" lang="en-US" altLang="ja-JP" dirty="0" smtClean="0"/>
                        <a:t>(</a:t>
                      </a:r>
                      <a:r>
                        <a:rPr kumimoji="1" lang="ja-JP" altLang="en-US" dirty="0" smtClean="0"/>
                        <a:t>トレーニングセット。 </a:t>
                      </a:r>
                      <a:r>
                        <a:rPr kumimoji="1" lang="en-US" altLang="ja-JP" dirty="0" smtClean="0"/>
                        <a:t>2013</a:t>
                      </a:r>
                      <a:r>
                        <a:rPr kumimoji="1" lang="ja-JP" altLang="en-US" dirty="0" smtClean="0"/>
                        <a:t>年</a:t>
                      </a:r>
                      <a:r>
                        <a:rPr kumimoji="1" lang="en-US" altLang="ja-JP" dirty="0" smtClean="0"/>
                        <a:t>1</a:t>
                      </a:r>
                      <a:r>
                        <a:rPr kumimoji="1" lang="ja-JP" altLang="en-US" dirty="0" smtClean="0"/>
                        <a:t>月から</a:t>
                      </a:r>
                      <a:r>
                        <a:rPr kumimoji="1" lang="en-US" altLang="ja-JP" dirty="0" smtClean="0"/>
                        <a:t>2015</a:t>
                      </a:r>
                      <a:r>
                        <a:rPr kumimoji="1" lang="ja-JP" altLang="en-US" dirty="0" smtClean="0"/>
                        <a:t>年</a:t>
                      </a:r>
                      <a:r>
                        <a:rPr kumimoji="1" lang="en-US" altLang="ja-JP" dirty="0" smtClean="0"/>
                        <a:t>10</a:t>
                      </a:r>
                      <a:r>
                        <a:rPr kumimoji="1" lang="ja-JP" altLang="en-US" dirty="0" smtClean="0"/>
                        <a:t>月までの日別履歴データ。</a:t>
                      </a:r>
                      <a:r>
                        <a:rPr kumimoji="1" lang="en-US" altLang="ja-JP" dirty="0" smtClean="0"/>
                        <a:t>)</a:t>
                      </a:r>
                      <a:endParaRPr kumimoji="1" lang="ja-JP" altLang="en-US" dirty="0"/>
                    </a:p>
                  </a:txBody>
                  <a:tcPr/>
                </a:tc>
                <a:extLst>
                  <a:ext uri="{0D108BD9-81ED-4DB2-BD59-A6C34878D82A}">
                    <a16:rowId xmlns:a16="http://schemas.microsoft.com/office/drawing/2014/main" val="22860880"/>
                  </a:ext>
                </a:extLst>
              </a:tr>
              <a:tr h="370840">
                <a:tc>
                  <a:txBody>
                    <a:bodyPr/>
                    <a:lstStyle/>
                    <a:p>
                      <a:r>
                        <a:rPr kumimoji="1" lang="en-US" altLang="ja-JP" dirty="0" smtClean="0"/>
                        <a:t>test.csv</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the test set. You need to forecast the sales for these shops and products for November 2015.(</a:t>
                      </a:r>
                      <a:r>
                        <a:rPr kumimoji="1" lang="ja-JP" altLang="en-US" sz="1800" b="0" i="0" kern="1200" dirty="0" smtClean="0">
                          <a:solidFill>
                            <a:schemeClr val="dk1"/>
                          </a:solidFill>
                          <a:effectLst/>
                          <a:latin typeface="+mn-lt"/>
                          <a:ea typeface="+mn-ea"/>
                          <a:cs typeface="+mn-cs"/>
                        </a:rPr>
                        <a:t>テストセット。 </a:t>
                      </a:r>
                      <a:r>
                        <a:rPr kumimoji="1" lang="en-US" altLang="ja-JP" sz="1800" b="0" i="0" kern="1200" dirty="0" smtClean="0">
                          <a:solidFill>
                            <a:schemeClr val="dk1"/>
                          </a:solidFill>
                          <a:effectLst/>
                          <a:latin typeface="+mn-lt"/>
                          <a:ea typeface="+mn-ea"/>
                          <a:cs typeface="+mn-cs"/>
                        </a:rPr>
                        <a:t>2015</a:t>
                      </a:r>
                      <a:r>
                        <a:rPr kumimoji="1" lang="ja-JP" altLang="en-US" sz="1800" b="0" i="0" kern="1200" dirty="0" smtClean="0">
                          <a:solidFill>
                            <a:schemeClr val="dk1"/>
                          </a:solidFill>
                          <a:effectLst/>
                          <a:latin typeface="+mn-lt"/>
                          <a:ea typeface="+mn-ea"/>
                          <a:cs typeface="+mn-cs"/>
                        </a:rPr>
                        <a:t>年</a:t>
                      </a:r>
                      <a:r>
                        <a:rPr kumimoji="1" lang="en-US" altLang="ja-JP" sz="1800" b="0" i="0" kern="1200" dirty="0" smtClean="0">
                          <a:solidFill>
                            <a:schemeClr val="dk1"/>
                          </a:solidFill>
                          <a:effectLst/>
                          <a:latin typeface="+mn-lt"/>
                          <a:ea typeface="+mn-ea"/>
                          <a:cs typeface="+mn-cs"/>
                        </a:rPr>
                        <a:t>11</a:t>
                      </a:r>
                      <a:r>
                        <a:rPr kumimoji="1" lang="ja-JP" altLang="en-US" sz="1800" b="0" i="0" kern="1200" dirty="0" smtClean="0">
                          <a:solidFill>
                            <a:schemeClr val="dk1"/>
                          </a:solidFill>
                          <a:effectLst/>
                          <a:latin typeface="+mn-lt"/>
                          <a:ea typeface="+mn-ea"/>
                          <a:cs typeface="+mn-cs"/>
                        </a:rPr>
                        <a:t>月には、これらの店舗や商品の売上を予測する必要があります。</a:t>
                      </a:r>
                      <a:r>
                        <a:rPr kumimoji="1" lang="en-US" altLang="ja-JP" sz="1800" b="0" i="0" kern="1200" dirty="0" smtClean="0">
                          <a:solidFill>
                            <a:schemeClr val="dk1"/>
                          </a:solidFill>
                          <a:effectLst/>
                          <a:latin typeface="+mn-lt"/>
                          <a:ea typeface="+mn-ea"/>
                          <a:cs typeface="+mn-cs"/>
                        </a:rPr>
                        <a:t>)</a:t>
                      </a:r>
                      <a:endParaRPr kumimoji="1" lang="ja-JP" altLang="en-US" dirty="0"/>
                    </a:p>
                  </a:txBody>
                  <a:tcPr/>
                </a:tc>
                <a:extLst>
                  <a:ext uri="{0D108BD9-81ED-4DB2-BD59-A6C34878D82A}">
                    <a16:rowId xmlns:a16="http://schemas.microsoft.com/office/drawing/2014/main" val="2241957025"/>
                  </a:ext>
                </a:extLst>
              </a:tr>
              <a:tr h="370840">
                <a:tc>
                  <a:txBody>
                    <a:bodyPr/>
                    <a:lstStyle/>
                    <a:p>
                      <a:r>
                        <a:rPr kumimoji="1" lang="en-US" altLang="ja-JP" sz="1800" b="0" i="0" kern="1200" dirty="0" smtClean="0">
                          <a:solidFill>
                            <a:schemeClr val="dk1"/>
                          </a:solidFill>
                          <a:effectLst/>
                          <a:latin typeface="+mn-lt"/>
                          <a:ea typeface="+mn-ea"/>
                          <a:cs typeface="+mn-cs"/>
                        </a:rPr>
                        <a:t>sample_submission.csv</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a sample submission file in the correct format.(</a:t>
                      </a:r>
                      <a:r>
                        <a:rPr kumimoji="1" lang="ja-JP" altLang="en-US" sz="1800" b="0" i="0" kern="1200" dirty="0" smtClean="0">
                          <a:solidFill>
                            <a:schemeClr val="dk1"/>
                          </a:solidFill>
                          <a:effectLst/>
                          <a:latin typeface="+mn-lt"/>
                          <a:ea typeface="+mn-ea"/>
                          <a:cs typeface="+mn-cs"/>
                        </a:rPr>
                        <a:t>正しい書式のサンプル提出ファイル。</a:t>
                      </a:r>
                      <a:r>
                        <a:rPr kumimoji="1" lang="en-US" altLang="ja-JP" sz="1800" b="0" i="0" kern="1200" dirty="0" smtClean="0">
                          <a:solidFill>
                            <a:schemeClr val="dk1"/>
                          </a:solidFill>
                          <a:effectLst/>
                          <a:latin typeface="+mn-lt"/>
                          <a:ea typeface="+mn-ea"/>
                          <a:cs typeface="+mn-cs"/>
                        </a:rPr>
                        <a:t>)</a:t>
                      </a:r>
                      <a:endParaRPr kumimoji="1" lang="ja-JP" altLang="en-US" dirty="0"/>
                    </a:p>
                  </a:txBody>
                  <a:tcPr/>
                </a:tc>
                <a:extLst>
                  <a:ext uri="{0D108BD9-81ED-4DB2-BD59-A6C34878D82A}">
                    <a16:rowId xmlns:a16="http://schemas.microsoft.com/office/drawing/2014/main" val="2170478726"/>
                  </a:ext>
                </a:extLst>
              </a:tr>
              <a:tr h="370840">
                <a:tc>
                  <a:txBody>
                    <a:bodyPr/>
                    <a:lstStyle/>
                    <a:p>
                      <a:r>
                        <a:rPr kumimoji="1" lang="en-US" altLang="ja-JP" sz="1800" b="0" i="0" kern="1200" dirty="0" smtClean="0">
                          <a:solidFill>
                            <a:schemeClr val="dk1"/>
                          </a:solidFill>
                          <a:effectLst/>
                          <a:latin typeface="+mn-lt"/>
                          <a:ea typeface="+mn-ea"/>
                          <a:cs typeface="+mn-cs"/>
                        </a:rPr>
                        <a:t>items.csv</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supplemental information about the items/products.(</a:t>
                      </a:r>
                      <a:r>
                        <a:rPr kumimoji="1" lang="ja-JP" altLang="en-US" sz="1800" b="0" i="0" kern="1200" dirty="0" smtClean="0">
                          <a:solidFill>
                            <a:schemeClr val="dk1"/>
                          </a:solidFill>
                          <a:effectLst/>
                          <a:latin typeface="+mn-lt"/>
                          <a:ea typeface="+mn-ea"/>
                          <a:cs typeface="+mn-cs"/>
                        </a:rPr>
                        <a:t>商品</a:t>
                      </a:r>
                      <a:r>
                        <a:rPr kumimoji="1" lang="en-US" altLang="ja-JP" sz="1800" b="0" i="0" kern="1200" dirty="0" smtClean="0">
                          <a:solidFill>
                            <a:schemeClr val="dk1"/>
                          </a:solidFill>
                          <a:effectLst/>
                          <a:latin typeface="+mn-lt"/>
                          <a:ea typeface="+mn-ea"/>
                          <a:cs typeface="+mn-cs"/>
                        </a:rPr>
                        <a:t>/</a:t>
                      </a:r>
                      <a:r>
                        <a:rPr kumimoji="1" lang="ja-JP" altLang="en-US" sz="1800" b="0" i="0" kern="1200" dirty="0" smtClean="0">
                          <a:solidFill>
                            <a:schemeClr val="dk1"/>
                          </a:solidFill>
                          <a:effectLst/>
                          <a:latin typeface="+mn-lt"/>
                          <a:ea typeface="+mn-ea"/>
                          <a:cs typeface="+mn-cs"/>
                        </a:rPr>
                        <a:t>商品に関する補足情報</a:t>
                      </a:r>
                      <a:r>
                        <a:rPr kumimoji="1" lang="en-US" altLang="ja-JP" sz="1800" b="0" i="0" kern="1200" dirty="0" smtClean="0">
                          <a:solidFill>
                            <a:schemeClr val="dk1"/>
                          </a:solidFill>
                          <a:effectLst/>
                          <a:latin typeface="+mn-lt"/>
                          <a:ea typeface="+mn-ea"/>
                          <a:cs typeface="+mn-cs"/>
                        </a:rPr>
                        <a:t>)</a:t>
                      </a:r>
                      <a:endParaRPr kumimoji="1" lang="ja-JP" altLang="en-US" dirty="0"/>
                    </a:p>
                  </a:txBody>
                  <a:tcPr/>
                </a:tc>
                <a:extLst>
                  <a:ext uri="{0D108BD9-81ED-4DB2-BD59-A6C34878D82A}">
                    <a16:rowId xmlns:a16="http://schemas.microsoft.com/office/drawing/2014/main" val="823576240"/>
                  </a:ext>
                </a:extLst>
              </a:tr>
              <a:tr h="370840">
                <a:tc>
                  <a:txBody>
                    <a:bodyPr/>
                    <a:lstStyle/>
                    <a:p>
                      <a:r>
                        <a:rPr kumimoji="1" lang="en-US" altLang="ja-JP" sz="1800" b="0" i="0" kern="1200" dirty="0" smtClean="0">
                          <a:solidFill>
                            <a:schemeClr val="dk1"/>
                          </a:solidFill>
                          <a:effectLst/>
                          <a:latin typeface="+mn-lt"/>
                          <a:ea typeface="+mn-ea"/>
                          <a:cs typeface="+mn-cs"/>
                        </a:rPr>
                        <a:t>item_categories.csv</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supplemental information about the items categories.(</a:t>
                      </a:r>
                      <a:r>
                        <a:rPr kumimoji="1" lang="ja-JP" altLang="en-US" sz="1800" b="0" i="0" kern="1200" dirty="0" smtClean="0">
                          <a:solidFill>
                            <a:schemeClr val="dk1"/>
                          </a:solidFill>
                          <a:effectLst/>
                          <a:latin typeface="+mn-lt"/>
                          <a:ea typeface="+mn-ea"/>
                          <a:cs typeface="+mn-cs"/>
                        </a:rPr>
                        <a:t>アイテムカテゴリに関する補足情報。</a:t>
                      </a:r>
                      <a:r>
                        <a:rPr kumimoji="1" lang="en-US" altLang="ja-JP" sz="1800" b="0" i="0" kern="1200" dirty="0" smtClean="0">
                          <a:solidFill>
                            <a:schemeClr val="dk1"/>
                          </a:solidFill>
                          <a:effectLst/>
                          <a:latin typeface="+mn-lt"/>
                          <a:ea typeface="+mn-ea"/>
                          <a:cs typeface="+mn-cs"/>
                        </a:rPr>
                        <a:t>)</a:t>
                      </a:r>
                      <a:endParaRPr kumimoji="1" lang="ja-JP" altLang="en-US" dirty="0"/>
                    </a:p>
                  </a:txBody>
                  <a:tcPr/>
                </a:tc>
                <a:extLst>
                  <a:ext uri="{0D108BD9-81ED-4DB2-BD59-A6C34878D82A}">
                    <a16:rowId xmlns:a16="http://schemas.microsoft.com/office/drawing/2014/main" val="3103729740"/>
                  </a:ext>
                </a:extLst>
              </a:tr>
              <a:tr h="370840">
                <a:tc>
                  <a:txBody>
                    <a:bodyPr/>
                    <a:lstStyle/>
                    <a:p>
                      <a:r>
                        <a:rPr kumimoji="1" lang="en-US" altLang="ja-JP" sz="1800" b="0" i="0" kern="1200" dirty="0" smtClean="0">
                          <a:solidFill>
                            <a:schemeClr val="dk1"/>
                          </a:solidFill>
                          <a:effectLst/>
                          <a:latin typeface="+mn-lt"/>
                          <a:ea typeface="+mn-ea"/>
                          <a:cs typeface="+mn-cs"/>
                        </a:rPr>
                        <a:t>shops.csv</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supplemental information about the shops.</a:t>
                      </a:r>
                      <a:r>
                        <a:rPr kumimoji="1" lang="ja-JP" altLang="en-US" sz="1800" b="0" i="0" kern="1200" dirty="0" smtClean="0">
                          <a:solidFill>
                            <a:schemeClr val="dk1"/>
                          </a:solidFill>
                          <a:effectLst/>
                          <a:latin typeface="+mn-lt"/>
                          <a:ea typeface="+mn-ea"/>
                          <a:cs typeface="+mn-cs"/>
                        </a:rPr>
                        <a:t>（店舗の補足情報</a:t>
                      </a:r>
                      <a:r>
                        <a:rPr kumimoji="1" lang="en-US" altLang="ja-JP" sz="1800" b="0" i="0" kern="1200" dirty="0" smtClean="0">
                          <a:solidFill>
                            <a:schemeClr val="dk1"/>
                          </a:solidFill>
                          <a:effectLst/>
                          <a:latin typeface="+mn-lt"/>
                          <a:ea typeface="+mn-ea"/>
                          <a:cs typeface="+mn-cs"/>
                        </a:rPr>
                        <a:t>)</a:t>
                      </a:r>
                      <a:endParaRPr kumimoji="1" lang="ja-JP" altLang="en-US" dirty="0"/>
                    </a:p>
                  </a:txBody>
                  <a:tcPr/>
                </a:tc>
                <a:extLst>
                  <a:ext uri="{0D108BD9-81ED-4DB2-BD59-A6C34878D82A}">
                    <a16:rowId xmlns:a16="http://schemas.microsoft.com/office/drawing/2014/main" val="3258632677"/>
                  </a:ext>
                </a:extLst>
              </a:tr>
            </a:tbl>
          </a:graphicData>
        </a:graphic>
      </p:graphicFrame>
      <p:sp>
        <p:nvSpPr>
          <p:cNvPr id="5" name="スライド番号プレースホルダー 4"/>
          <p:cNvSpPr>
            <a:spLocks noGrp="1"/>
          </p:cNvSpPr>
          <p:nvPr>
            <p:ph type="sldNum" sz="quarter" idx="12"/>
          </p:nvPr>
        </p:nvSpPr>
        <p:spPr/>
        <p:txBody>
          <a:bodyPr/>
          <a:lstStyle/>
          <a:p>
            <a:fld id="{809F55C7-1A38-44FD-B4F5-25CE476965A7}" type="slidenum">
              <a:rPr kumimoji="1" lang="ja-JP" altLang="en-US" smtClean="0"/>
              <a:t>7</a:t>
            </a:fld>
            <a:endParaRPr kumimoji="1" lang="ja-JP" altLang="en-US"/>
          </a:p>
        </p:txBody>
      </p:sp>
    </p:spTree>
    <p:extLst>
      <p:ext uri="{BB962C8B-B14F-4D97-AF65-F5344CB8AC3E}">
        <p14:creationId xmlns:p14="http://schemas.microsoft.com/office/powerpoint/2010/main" val="2104973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52400" y="561699"/>
            <a:ext cx="11865428" cy="369332"/>
          </a:xfrm>
          <a:prstGeom prst="rect">
            <a:avLst/>
          </a:prstGeom>
          <a:noFill/>
        </p:spPr>
        <p:txBody>
          <a:bodyPr wrap="square" rtlCol="0">
            <a:spAutoFit/>
          </a:bodyPr>
          <a:lstStyle/>
          <a:p>
            <a:r>
              <a:rPr lang="en-US" altLang="ja-JP" u="sng" dirty="0" smtClean="0">
                <a:latin typeface="メイリオ" panose="020B0604030504040204" pitchFamily="50" charset="-128"/>
                <a:ea typeface="メイリオ" panose="020B0604030504040204" pitchFamily="50" charset="-128"/>
                <a:cs typeface="Microsoft Himalaya" panose="01010100010101010101" pitchFamily="2" charset="0"/>
              </a:rPr>
              <a:t>Data fields</a:t>
            </a:r>
            <a:endParaRPr lang="en-US" altLang="ja-JP" u="sng" dirty="0">
              <a:latin typeface="メイリオ" panose="020B0604030504040204" pitchFamily="50" charset="-128"/>
              <a:ea typeface="メイリオ" panose="020B0604030504040204" pitchFamily="50" charset="-128"/>
              <a:cs typeface="Microsoft Himalaya" panose="01010100010101010101" pitchFamily="2" charset="0"/>
            </a:endParaRPr>
          </a:p>
        </p:txBody>
      </p:sp>
      <p:sp>
        <p:nvSpPr>
          <p:cNvPr id="3" name="テキスト ボックス 2"/>
          <p:cNvSpPr txBox="1"/>
          <p:nvPr/>
        </p:nvSpPr>
        <p:spPr>
          <a:xfrm>
            <a:off x="39190" y="19872"/>
            <a:ext cx="12152810" cy="585039"/>
          </a:xfrm>
          <a:prstGeom prst="rect">
            <a:avLst/>
          </a:prstGeom>
          <a:noFill/>
        </p:spPr>
        <p:txBody>
          <a:bodyPr wrap="square" rtlCol="0">
            <a:noAutofit/>
          </a:bodyPr>
          <a:lstStyle/>
          <a:p>
            <a:r>
              <a:rPr lang="en-US" altLang="ja-JP" sz="2400" dirty="0" smtClean="0">
                <a:latin typeface="メイリオ" panose="020B0604030504040204" pitchFamily="50" charset="-128"/>
                <a:ea typeface="メイリオ" panose="020B0604030504040204" pitchFamily="50" charset="-128"/>
                <a:cs typeface="Microsoft Himalaya" panose="01010100010101010101" pitchFamily="2" charset="0"/>
              </a:rPr>
              <a:t>Data</a:t>
            </a:r>
          </a:p>
          <a:p>
            <a:r>
              <a:rPr lang="ja-JP" altLang="en-US" sz="2400" dirty="0" smtClean="0">
                <a:latin typeface="メイリオ" panose="020B0604030504040204" pitchFamily="50" charset="-128"/>
                <a:ea typeface="メイリオ" panose="020B0604030504040204" pitchFamily="50" charset="-128"/>
                <a:cs typeface="Microsoft Himalaya" panose="01010100010101010101" pitchFamily="2" charset="0"/>
              </a:rPr>
              <a:t>　　</a:t>
            </a:r>
            <a:endParaRPr kumimoji="1" lang="ja-JP" altLang="en-US" sz="2400" dirty="0">
              <a:latin typeface="メイリオ" panose="020B0604030504040204" pitchFamily="50" charset="-128"/>
              <a:ea typeface="メイリオ" panose="020B0604030504040204" pitchFamily="50" charset="-128"/>
              <a:cs typeface="Microsoft Himalaya" panose="01010100010101010101" pitchFamily="2" charset="0"/>
            </a:endParaRPr>
          </a:p>
        </p:txBody>
      </p:sp>
      <p:graphicFrame>
        <p:nvGraphicFramePr>
          <p:cNvPr id="4" name="表 3"/>
          <p:cNvGraphicFramePr>
            <a:graphicFrameLocks noGrp="1"/>
          </p:cNvGraphicFramePr>
          <p:nvPr>
            <p:extLst>
              <p:ext uri="{D42A27DB-BD31-4B8C-83A1-F6EECF244321}">
                <p14:modId xmlns:p14="http://schemas.microsoft.com/office/powerpoint/2010/main" val="3486842143"/>
              </p:ext>
            </p:extLst>
          </p:nvPr>
        </p:nvGraphicFramePr>
        <p:xfrm>
          <a:off x="286871" y="931031"/>
          <a:ext cx="11582400" cy="5532120"/>
        </p:xfrm>
        <a:graphic>
          <a:graphicData uri="http://schemas.openxmlformats.org/drawingml/2006/table">
            <a:tbl>
              <a:tblPr firstRow="1" bandRow="1">
                <a:tableStyleId>{073A0DAA-6AF3-43AB-8588-CEC1D06C72B9}</a:tableStyleId>
              </a:tblPr>
              <a:tblGrid>
                <a:gridCol w="2699722">
                  <a:extLst>
                    <a:ext uri="{9D8B030D-6E8A-4147-A177-3AD203B41FA5}">
                      <a16:colId xmlns:a16="http://schemas.microsoft.com/office/drawing/2014/main" val="3632834023"/>
                    </a:ext>
                  </a:extLst>
                </a:gridCol>
                <a:gridCol w="8882678">
                  <a:extLst>
                    <a:ext uri="{9D8B030D-6E8A-4147-A177-3AD203B41FA5}">
                      <a16:colId xmlns:a16="http://schemas.microsoft.com/office/drawing/2014/main" val="3351782523"/>
                    </a:ext>
                  </a:extLst>
                </a:gridCol>
              </a:tblGrid>
              <a:tr h="370840">
                <a:tc>
                  <a:txBody>
                    <a:bodyPr/>
                    <a:lstStyle/>
                    <a:p>
                      <a:r>
                        <a:rPr kumimoji="1" lang="en-US" altLang="ja-JP" dirty="0" smtClean="0"/>
                        <a:t>Data field</a:t>
                      </a:r>
                      <a:endParaRPr kumimoji="1" lang="ja-JP" altLang="en-US" dirty="0"/>
                    </a:p>
                  </a:txBody>
                  <a:tcPr/>
                </a:tc>
                <a:tc>
                  <a:txBody>
                    <a:bodyPr/>
                    <a:lstStyle/>
                    <a:p>
                      <a:r>
                        <a:rPr kumimoji="1" lang="en-US" altLang="ja-JP" dirty="0" smtClean="0"/>
                        <a:t>Description</a:t>
                      </a:r>
                      <a:endParaRPr kumimoji="1" lang="ja-JP" altLang="en-US" dirty="0"/>
                    </a:p>
                  </a:txBody>
                  <a:tcPr/>
                </a:tc>
                <a:extLst>
                  <a:ext uri="{0D108BD9-81ED-4DB2-BD59-A6C34878D82A}">
                    <a16:rowId xmlns:a16="http://schemas.microsoft.com/office/drawing/2014/main" val="4044029953"/>
                  </a:ext>
                </a:extLst>
              </a:tr>
              <a:tr h="370840">
                <a:tc>
                  <a:txBody>
                    <a:bodyPr/>
                    <a:lstStyle/>
                    <a:p>
                      <a:r>
                        <a:rPr kumimoji="1" lang="en-US" altLang="ja-JP" dirty="0" smtClean="0"/>
                        <a:t>ID</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an Id that represents a (Shop, Item) tuple within the test set(</a:t>
                      </a:r>
                      <a:r>
                        <a:rPr kumimoji="1" lang="ja-JP" altLang="en-US" sz="1800" b="0" i="0" kern="1200" dirty="0" smtClean="0">
                          <a:solidFill>
                            <a:schemeClr val="dk1"/>
                          </a:solidFill>
                          <a:effectLst/>
                          <a:latin typeface="+mn-lt"/>
                          <a:ea typeface="+mn-ea"/>
                          <a:cs typeface="+mn-cs"/>
                        </a:rPr>
                        <a:t>テストセット内の（ショップ、アイテム）タプルを表す</a:t>
                      </a:r>
                      <a:r>
                        <a:rPr kumimoji="1" lang="en-US" altLang="ja-JP" sz="1800" b="0" i="0" kern="1200" dirty="0" smtClean="0">
                          <a:solidFill>
                            <a:schemeClr val="dk1"/>
                          </a:solidFill>
                          <a:effectLst/>
                          <a:latin typeface="+mn-lt"/>
                          <a:ea typeface="+mn-ea"/>
                          <a:cs typeface="+mn-cs"/>
                        </a:rPr>
                        <a:t>Id)</a:t>
                      </a:r>
                      <a:endParaRPr kumimoji="1" lang="ja-JP" altLang="en-US" dirty="0"/>
                    </a:p>
                  </a:txBody>
                  <a:tcPr/>
                </a:tc>
                <a:extLst>
                  <a:ext uri="{0D108BD9-81ED-4DB2-BD59-A6C34878D82A}">
                    <a16:rowId xmlns:a16="http://schemas.microsoft.com/office/drawing/2014/main" val="22860880"/>
                  </a:ext>
                </a:extLst>
              </a:tr>
              <a:tr h="370840">
                <a:tc>
                  <a:txBody>
                    <a:bodyPr/>
                    <a:lstStyle/>
                    <a:p>
                      <a:r>
                        <a:rPr kumimoji="1" lang="en-US" altLang="ja-JP" sz="1800" b="0" i="0" kern="1200" dirty="0" err="1" smtClean="0">
                          <a:solidFill>
                            <a:schemeClr val="dk1"/>
                          </a:solidFill>
                          <a:effectLst/>
                          <a:latin typeface="+mn-lt"/>
                          <a:ea typeface="+mn-ea"/>
                          <a:cs typeface="+mn-cs"/>
                        </a:rPr>
                        <a:t>shop_id</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unique identifier of a shop(</a:t>
                      </a:r>
                      <a:r>
                        <a:rPr kumimoji="1" lang="ja-JP" altLang="en-US" sz="1800" b="0" i="0" kern="1200" dirty="0" smtClean="0">
                          <a:solidFill>
                            <a:schemeClr val="dk1"/>
                          </a:solidFill>
                          <a:effectLst/>
                          <a:latin typeface="+mn-lt"/>
                          <a:ea typeface="+mn-ea"/>
                          <a:cs typeface="+mn-cs"/>
                        </a:rPr>
                        <a:t>店の一意の識別子</a:t>
                      </a:r>
                      <a:r>
                        <a:rPr kumimoji="1" lang="en-US" altLang="ja-JP" sz="1800" b="0" i="0" kern="1200" dirty="0" smtClean="0">
                          <a:solidFill>
                            <a:schemeClr val="dk1"/>
                          </a:solidFill>
                          <a:effectLst/>
                          <a:latin typeface="+mn-lt"/>
                          <a:ea typeface="+mn-ea"/>
                          <a:cs typeface="+mn-cs"/>
                        </a:rPr>
                        <a:t>)</a:t>
                      </a:r>
                      <a:endParaRPr lang="ja-JP" altLang="en-US" dirty="0"/>
                    </a:p>
                  </a:txBody>
                  <a:tcPr/>
                </a:tc>
                <a:extLst>
                  <a:ext uri="{0D108BD9-81ED-4DB2-BD59-A6C34878D82A}">
                    <a16:rowId xmlns:a16="http://schemas.microsoft.com/office/drawing/2014/main" val="2241957025"/>
                  </a:ext>
                </a:extLst>
              </a:tr>
              <a:tr h="370840">
                <a:tc>
                  <a:txBody>
                    <a:bodyPr/>
                    <a:lstStyle/>
                    <a:p>
                      <a:r>
                        <a:rPr kumimoji="1" lang="en-US" altLang="ja-JP" sz="1800" b="0" i="0" kern="1200" dirty="0" err="1" smtClean="0">
                          <a:solidFill>
                            <a:schemeClr val="dk1"/>
                          </a:solidFill>
                          <a:effectLst/>
                          <a:latin typeface="+mn-lt"/>
                          <a:ea typeface="+mn-ea"/>
                          <a:cs typeface="+mn-cs"/>
                        </a:rPr>
                        <a:t>item_id</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unique identifier of a product(</a:t>
                      </a:r>
                      <a:r>
                        <a:rPr kumimoji="1" lang="ja-JP" altLang="en-US" sz="1800" b="0" i="0" kern="1200" dirty="0" smtClean="0">
                          <a:solidFill>
                            <a:schemeClr val="dk1"/>
                          </a:solidFill>
                          <a:effectLst/>
                          <a:latin typeface="+mn-lt"/>
                          <a:ea typeface="+mn-ea"/>
                          <a:cs typeface="+mn-cs"/>
                        </a:rPr>
                        <a:t>製品の一意の識別子</a:t>
                      </a:r>
                      <a:r>
                        <a:rPr kumimoji="1" lang="en-US" altLang="ja-JP" sz="1800" b="0" i="0" kern="1200" dirty="0" smtClean="0">
                          <a:solidFill>
                            <a:schemeClr val="dk1"/>
                          </a:solidFill>
                          <a:effectLst/>
                          <a:latin typeface="+mn-lt"/>
                          <a:ea typeface="+mn-ea"/>
                          <a:cs typeface="+mn-cs"/>
                        </a:rPr>
                        <a:t>)</a:t>
                      </a:r>
                      <a:endParaRPr lang="ja-JP" altLang="en-US" dirty="0"/>
                    </a:p>
                  </a:txBody>
                  <a:tcPr/>
                </a:tc>
                <a:extLst>
                  <a:ext uri="{0D108BD9-81ED-4DB2-BD59-A6C34878D82A}">
                    <a16:rowId xmlns:a16="http://schemas.microsoft.com/office/drawing/2014/main" val="2170478726"/>
                  </a:ext>
                </a:extLst>
              </a:tr>
              <a:tr h="370840">
                <a:tc>
                  <a:txBody>
                    <a:bodyPr/>
                    <a:lstStyle/>
                    <a:p>
                      <a:r>
                        <a:rPr kumimoji="1" lang="en-US" altLang="ja-JP" sz="1800" b="0" i="0" kern="1200" dirty="0" err="1" smtClean="0">
                          <a:solidFill>
                            <a:schemeClr val="dk1"/>
                          </a:solidFill>
                          <a:effectLst/>
                          <a:latin typeface="+mn-lt"/>
                          <a:ea typeface="+mn-ea"/>
                          <a:cs typeface="+mn-cs"/>
                        </a:rPr>
                        <a:t>item_category_id</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unique identifier of item category(</a:t>
                      </a:r>
                      <a:r>
                        <a:rPr kumimoji="1" lang="ja-JP" altLang="en-US" sz="1800" b="0" i="0" kern="1200" dirty="0" smtClean="0">
                          <a:solidFill>
                            <a:schemeClr val="dk1"/>
                          </a:solidFill>
                          <a:effectLst/>
                          <a:latin typeface="+mn-lt"/>
                          <a:ea typeface="+mn-ea"/>
                          <a:cs typeface="+mn-cs"/>
                        </a:rPr>
                        <a:t>明細カテゴリの一意の識別子</a:t>
                      </a:r>
                      <a:r>
                        <a:rPr kumimoji="1" lang="en-US" altLang="ja-JP" sz="1800" b="0" i="0" kern="1200" dirty="0" smtClean="0">
                          <a:solidFill>
                            <a:schemeClr val="dk1"/>
                          </a:solidFill>
                          <a:effectLst/>
                          <a:latin typeface="+mn-lt"/>
                          <a:ea typeface="+mn-ea"/>
                          <a:cs typeface="+mn-cs"/>
                        </a:rPr>
                        <a:t>)</a:t>
                      </a:r>
                      <a:endParaRPr lang="ja-JP" altLang="en-US" dirty="0"/>
                    </a:p>
                  </a:txBody>
                  <a:tcPr/>
                </a:tc>
                <a:extLst>
                  <a:ext uri="{0D108BD9-81ED-4DB2-BD59-A6C34878D82A}">
                    <a16:rowId xmlns:a16="http://schemas.microsoft.com/office/drawing/2014/main" val="823576240"/>
                  </a:ext>
                </a:extLst>
              </a:tr>
              <a:tr h="370840">
                <a:tc>
                  <a:txBody>
                    <a:bodyPr/>
                    <a:lstStyle/>
                    <a:p>
                      <a:r>
                        <a:rPr kumimoji="1" lang="en-US" altLang="ja-JP" sz="1800" b="0" i="0" kern="1200" dirty="0" err="1" smtClean="0">
                          <a:solidFill>
                            <a:schemeClr val="dk1"/>
                          </a:solidFill>
                          <a:effectLst/>
                          <a:latin typeface="+mn-lt"/>
                          <a:ea typeface="+mn-ea"/>
                          <a:cs typeface="+mn-cs"/>
                        </a:rPr>
                        <a:t>item_cnt_day</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number of products sold. You are predicting a monthly amount of this measure(</a:t>
                      </a:r>
                      <a:r>
                        <a:rPr kumimoji="1" lang="ja-JP" altLang="en-US" sz="1800" b="0" i="0" kern="1200" dirty="0" smtClean="0">
                          <a:solidFill>
                            <a:schemeClr val="dk1"/>
                          </a:solidFill>
                          <a:effectLst/>
                          <a:latin typeface="+mn-lt"/>
                          <a:ea typeface="+mn-ea"/>
                          <a:cs typeface="+mn-cs"/>
                        </a:rPr>
                        <a:t>販売された製品の数 この措置の月額を予測しています</a:t>
                      </a:r>
                      <a:r>
                        <a:rPr kumimoji="1" lang="en-US" altLang="ja-JP" sz="1800" b="0" i="0" kern="1200" dirty="0" smtClean="0">
                          <a:solidFill>
                            <a:schemeClr val="dk1"/>
                          </a:solidFill>
                          <a:effectLst/>
                          <a:latin typeface="+mn-lt"/>
                          <a:ea typeface="+mn-ea"/>
                          <a:cs typeface="+mn-cs"/>
                        </a:rPr>
                        <a:t>)</a:t>
                      </a:r>
                      <a:endParaRPr lang="ja-JP" altLang="en-US" dirty="0"/>
                    </a:p>
                  </a:txBody>
                  <a:tcPr/>
                </a:tc>
                <a:extLst>
                  <a:ext uri="{0D108BD9-81ED-4DB2-BD59-A6C34878D82A}">
                    <a16:rowId xmlns:a16="http://schemas.microsoft.com/office/drawing/2014/main" val="3103729740"/>
                  </a:ext>
                </a:extLst>
              </a:tr>
              <a:tr h="370840">
                <a:tc>
                  <a:txBody>
                    <a:bodyPr/>
                    <a:lstStyle/>
                    <a:p>
                      <a:r>
                        <a:rPr kumimoji="1" lang="en-US" altLang="ja-JP" sz="1800" b="0" i="0" kern="1200" dirty="0" err="1" smtClean="0">
                          <a:solidFill>
                            <a:schemeClr val="dk1"/>
                          </a:solidFill>
                          <a:effectLst/>
                          <a:latin typeface="+mn-lt"/>
                          <a:ea typeface="+mn-ea"/>
                          <a:cs typeface="+mn-cs"/>
                        </a:rPr>
                        <a:t>item_price</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current price of an item(</a:t>
                      </a:r>
                      <a:r>
                        <a:rPr kumimoji="1" lang="ja-JP" altLang="en-US" sz="1800" b="0" i="0" kern="1200" dirty="0" smtClean="0">
                          <a:solidFill>
                            <a:schemeClr val="dk1"/>
                          </a:solidFill>
                          <a:effectLst/>
                          <a:latin typeface="+mn-lt"/>
                          <a:ea typeface="+mn-ea"/>
                          <a:cs typeface="+mn-cs"/>
                        </a:rPr>
                        <a:t>商品の現在の価格</a:t>
                      </a:r>
                      <a:r>
                        <a:rPr kumimoji="1" lang="en-US" altLang="ja-JP" sz="1800" b="0" i="0" kern="1200" dirty="0" smtClean="0">
                          <a:solidFill>
                            <a:schemeClr val="dk1"/>
                          </a:solidFill>
                          <a:effectLst/>
                          <a:latin typeface="+mn-lt"/>
                          <a:ea typeface="+mn-ea"/>
                          <a:cs typeface="+mn-cs"/>
                        </a:rPr>
                        <a:t>)</a:t>
                      </a:r>
                      <a:endParaRPr lang="ja-JP" altLang="en-US" dirty="0"/>
                    </a:p>
                  </a:txBody>
                  <a:tcPr/>
                </a:tc>
                <a:extLst>
                  <a:ext uri="{0D108BD9-81ED-4DB2-BD59-A6C34878D82A}">
                    <a16:rowId xmlns:a16="http://schemas.microsoft.com/office/drawing/2014/main" val="2136715699"/>
                  </a:ext>
                </a:extLst>
              </a:tr>
              <a:tr h="370840">
                <a:tc>
                  <a:txBody>
                    <a:bodyPr/>
                    <a:lstStyle/>
                    <a:p>
                      <a:r>
                        <a:rPr kumimoji="1" lang="en-US" altLang="ja-JP" sz="1800" b="0" i="0" kern="1200" dirty="0" smtClean="0">
                          <a:solidFill>
                            <a:schemeClr val="dk1"/>
                          </a:solidFill>
                          <a:effectLst/>
                          <a:latin typeface="+mn-lt"/>
                          <a:ea typeface="+mn-ea"/>
                          <a:cs typeface="+mn-cs"/>
                        </a:rPr>
                        <a:t>date</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date in format </a:t>
                      </a:r>
                      <a:r>
                        <a:rPr kumimoji="1" lang="en-US" altLang="ja-JP" sz="1800" b="0" i="0" kern="1200" dirty="0" err="1" smtClean="0">
                          <a:solidFill>
                            <a:schemeClr val="dk1"/>
                          </a:solidFill>
                          <a:effectLst/>
                          <a:latin typeface="+mn-lt"/>
                          <a:ea typeface="+mn-ea"/>
                          <a:cs typeface="+mn-cs"/>
                        </a:rPr>
                        <a:t>dd</a:t>
                      </a:r>
                      <a:r>
                        <a:rPr kumimoji="1" lang="en-US" altLang="ja-JP" sz="1800" b="0" i="0" kern="1200" dirty="0" smtClean="0">
                          <a:solidFill>
                            <a:schemeClr val="dk1"/>
                          </a:solidFill>
                          <a:effectLst/>
                          <a:latin typeface="+mn-lt"/>
                          <a:ea typeface="+mn-ea"/>
                          <a:cs typeface="+mn-cs"/>
                        </a:rPr>
                        <a:t>/mm/</a:t>
                      </a:r>
                      <a:r>
                        <a:rPr kumimoji="1" lang="en-US" altLang="ja-JP" sz="1800" b="0" i="0" kern="1200" dirty="0" err="1" smtClean="0">
                          <a:solidFill>
                            <a:schemeClr val="dk1"/>
                          </a:solidFill>
                          <a:effectLst/>
                          <a:latin typeface="+mn-lt"/>
                          <a:ea typeface="+mn-ea"/>
                          <a:cs typeface="+mn-cs"/>
                        </a:rPr>
                        <a:t>yyyy</a:t>
                      </a:r>
                      <a:r>
                        <a:rPr kumimoji="1" lang="en-US" altLang="ja-JP" sz="1800" b="0" i="0" kern="1200" dirty="0" smtClean="0">
                          <a:solidFill>
                            <a:schemeClr val="dk1"/>
                          </a:solidFill>
                          <a:effectLst/>
                          <a:latin typeface="+mn-lt"/>
                          <a:ea typeface="+mn-ea"/>
                          <a:cs typeface="+mn-cs"/>
                        </a:rPr>
                        <a:t>(</a:t>
                      </a:r>
                      <a:r>
                        <a:rPr kumimoji="1" lang="ja-JP" altLang="en-US" sz="1800" b="0" i="0" kern="1200" dirty="0" smtClean="0">
                          <a:solidFill>
                            <a:schemeClr val="dk1"/>
                          </a:solidFill>
                          <a:effectLst/>
                          <a:latin typeface="+mn-lt"/>
                          <a:ea typeface="+mn-ea"/>
                          <a:cs typeface="+mn-cs"/>
                        </a:rPr>
                        <a:t>書式</a:t>
                      </a:r>
                      <a:r>
                        <a:rPr kumimoji="1" lang="en-US" altLang="ja-JP" sz="1800" b="0" i="0" kern="1200" dirty="0" err="1" smtClean="0">
                          <a:solidFill>
                            <a:schemeClr val="dk1"/>
                          </a:solidFill>
                          <a:effectLst/>
                          <a:latin typeface="+mn-lt"/>
                          <a:ea typeface="+mn-ea"/>
                          <a:cs typeface="+mn-cs"/>
                        </a:rPr>
                        <a:t>dd</a:t>
                      </a:r>
                      <a:r>
                        <a:rPr kumimoji="1" lang="en-US" altLang="ja-JP" sz="1800" b="0" i="0" kern="1200" dirty="0" smtClean="0">
                          <a:solidFill>
                            <a:schemeClr val="dk1"/>
                          </a:solidFill>
                          <a:effectLst/>
                          <a:latin typeface="+mn-lt"/>
                          <a:ea typeface="+mn-ea"/>
                          <a:cs typeface="+mn-cs"/>
                        </a:rPr>
                        <a:t> / mm / </a:t>
                      </a:r>
                      <a:r>
                        <a:rPr kumimoji="1" lang="en-US" altLang="ja-JP" sz="1800" b="0" i="0" kern="1200" dirty="0" err="1" smtClean="0">
                          <a:solidFill>
                            <a:schemeClr val="dk1"/>
                          </a:solidFill>
                          <a:effectLst/>
                          <a:latin typeface="+mn-lt"/>
                          <a:ea typeface="+mn-ea"/>
                          <a:cs typeface="+mn-cs"/>
                        </a:rPr>
                        <a:t>yyyy</a:t>
                      </a:r>
                      <a:r>
                        <a:rPr kumimoji="1" lang="ja-JP" altLang="en-US" sz="1800" b="0" i="0" kern="1200" dirty="0" smtClean="0">
                          <a:solidFill>
                            <a:schemeClr val="dk1"/>
                          </a:solidFill>
                          <a:effectLst/>
                          <a:latin typeface="+mn-lt"/>
                          <a:ea typeface="+mn-ea"/>
                          <a:cs typeface="+mn-cs"/>
                        </a:rPr>
                        <a:t>の日付</a:t>
                      </a:r>
                      <a:r>
                        <a:rPr kumimoji="1" lang="en-US" altLang="ja-JP" sz="1800" b="0" i="0" kern="1200" dirty="0" smtClean="0">
                          <a:solidFill>
                            <a:schemeClr val="dk1"/>
                          </a:solidFill>
                          <a:effectLst/>
                          <a:latin typeface="+mn-lt"/>
                          <a:ea typeface="+mn-ea"/>
                          <a:cs typeface="+mn-cs"/>
                        </a:rPr>
                        <a:t>)</a:t>
                      </a:r>
                      <a:endParaRPr lang="ja-JP" altLang="en-US" dirty="0"/>
                    </a:p>
                  </a:txBody>
                  <a:tcPr/>
                </a:tc>
                <a:extLst>
                  <a:ext uri="{0D108BD9-81ED-4DB2-BD59-A6C34878D82A}">
                    <a16:rowId xmlns:a16="http://schemas.microsoft.com/office/drawing/2014/main" val="52281557"/>
                  </a:ext>
                </a:extLst>
              </a:tr>
              <a:tr h="370840">
                <a:tc>
                  <a:txBody>
                    <a:bodyPr/>
                    <a:lstStyle/>
                    <a:p>
                      <a:r>
                        <a:rPr kumimoji="1" lang="en-US" altLang="ja-JP" sz="1800" b="0" i="0" kern="1200" dirty="0" err="1" smtClean="0">
                          <a:solidFill>
                            <a:schemeClr val="dk1"/>
                          </a:solidFill>
                          <a:effectLst/>
                          <a:latin typeface="+mn-lt"/>
                          <a:ea typeface="+mn-ea"/>
                          <a:cs typeface="+mn-cs"/>
                        </a:rPr>
                        <a:t>date_block_num</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a consecutive month number, used for convenience. January 2013 is 0, February 2013 is 1,..., October 2015 is 33(</a:t>
                      </a:r>
                      <a:r>
                        <a:rPr kumimoji="1" lang="ja-JP" altLang="en-US" sz="1800" b="0" i="0" kern="1200" dirty="0" smtClean="0">
                          <a:solidFill>
                            <a:schemeClr val="dk1"/>
                          </a:solidFill>
                          <a:effectLst/>
                          <a:latin typeface="+mn-lt"/>
                          <a:ea typeface="+mn-ea"/>
                          <a:cs typeface="+mn-cs"/>
                        </a:rPr>
                        <a:t>便宜のために使用される連続した月番号。 </a:t>
                      </a:r>
                      <a:r>
                        <a:rPr kumimoji="1" lang="en-US" altLang="ja-JP" sz="1800" b="0" i="0" kern="1200" dirty="0" smtClean="0">
                          <a:solidFill>
                            <a:schemeClr val="dk1"/>
                          </a:solidFill>
                          <a:effectLst/>
                          <a:latin typeface="+mn-lt"/>
                          <a:ea typeface="+mn-ea"/>
                          <a:cs typeface="+mn-cs"/>
                        </a:rPr>
                        <a:t>2013</a:t>
                      </a:r>
                      <a:r>
                        <a:rPr kumimoji="1" lang="ja-JP" altLang="en-US" sz="1800" b="0" i="0" kern="1200" dirty="0" smtClean="0">
                          <a:solidFill>
                            <a:schemeClr val="dk1"/>
                          </a:solidFill>
                          <a:effectLst/>
                          <a:latin typeface="+mn-lt"/>
                          <a:ea typeface="+mn-ea"/>
                          <a:cs typeface="+mn-cs"/>
                        </a:rPr>
                        <a:t>年</a:t>
                      </a:r>
                      <a:r>
                        <a:rPr kumimoji="1" lang="en-US" altLang="ja-JP" sz="1800" b="0" i="0" kern="1200" dirty="0" smtClean="0">
                          <a:solidFill>
                            <a:schemeClr val="dk1"/>
                          </a:solidFill>
                          <a:effectLst/>
                          <a:latin typeface="+mn-lt"/>
                          <a:ea typeface="+mn-ea"/>
                          <a:cs typeface="+mn-cs"/>
                        </a:rPr>
                        <a:t>1</a:t>
                      </a:r>
                      <a:r>
                        <a:rPr kumimoji="1" lang="ja-JP" altLang="en-US" sz="1800" b="0" i="0" kern="1200" dirty="0" smtClean="0">
                          <a:solidFill>
                            <a:schemeClr val="dk1"/>
                          </a:solidFill>
                          <a:effectLst/>
                          <a:latin typeface="+mn-lt"/>
                          <a:ea typeface="+mn-ea"/>
                          <a:cs typeface="+mn-cs"/>
                        </a:rPr>
                        <a:t>月は</a:t>
                      </a:r>
                      <a:r>
                        <a:rPr kumimoji="1" lang="en-US" altLang="ja-JP" sz="1800" b="0" i="0" kern="1200" dirty="0" smtClean="0">
                          <a:solidFill>
                            <a:schemeClr val="dk1"/>
                          </a:solidFill>
                          <a:effectLst/>
                          <a:latin typeface="+mn-lt"/>
                          <a:ea typeface="+mn-ea"/>
                          <a:cs typeface="+mn-cs"/>
                        </a:rPr>
                        <a:t>0</a:t>
                      </a:r>
                      <a:r>
                        <a:rPr kumimoji="1" lang="ja-JP" altLang="en-US" sz="1800" b="0" i="0" kern="1200" dirty="0" err="1" smtClean="0">
                          <a:solidFill>
                            <a:schemeClr val="dk1"/>
                          </a:solidFill>
                          <a:effectLst/>
                          <a:latin typeface="+mn-lt"/>
                          <a:ea typeface="+mn-ea"/>
                          <a:cs typeface="+mn-cs"/>
                        </a:rPr>
                        <a:t>、</a:t>
                      </a:r>
                      <a:r>
                        <a:rPr kumimoji="1" lang="en-US" altLang="ja-JP" sz="1800" b="0" i="0" kern="1200" dirty="0" smtClean="0">
                          <a:solidFill>
                            <a:schemeClr val="dk1"/>
                          </a:solidFill>
                          <a:effectLst/>
                          <a:latin typeface="+mn-lt"/>
                          <a:ea typeface="+mn-ea"/>
                          <a:cs typeface="+mn-cs"/>
                        </a:rPr>
                        <a:t>2013</a:t>
                      </a:r>
                      <a:r>
                        <a:rPr kumimoji="1" lang="ja-JP" altLang="en-US" sz="1800" b="0" i="0" kern="1200" dirty="0" smtClean="0">
                          <a:solidFill>
                            <a:schemeClr val="dk1"/>
                          </a:solidFill>
                          <a:effectLst/>
                          <a:latin typeface="+mn-lt"/>
                          <a:ea typeface="+mn-ea"/>
                          <a:cs typeface="+mn-cs"/>
                        </a:rPr>
                        <a:t>年</a:t>
                      </a:r>
                      <a:r>
                        <a:rPr kumimoji="1" lang="en-US" altLang="ja-JP" sz="1800" b="0" i="0" kern="1200" dirty="0" smtClean="0">
                          <a:solidFill>
                            <a:schemeClr val="dk1"/>
                          </a:solidFill>
                          <a:effectLst/>
                          <a:latin typeface="+mn-lt"/>
                          <a:ea typeface="+mn-ea"/>
                          <a:cs typeface="+mn-cs"/>
                        </a:rPr>
                        <a:t>2</a:t>
                      </a:r>
                      <a:r>
                        <a:rPr kumimoji="1" lang="ja-JP" altLang="en-US" sz="1800" b="0" i="0" kern="1200" dirty="0" smtClean="0">
                          <a:solidFill>
                            <a:schemeClr val="dk1"/>
                          </a:solidFill>
                          <a:effectLst/>
                          <a:latin typeface="+mn-lt"/>
                          <a:ea typeface="+mn-ea"/>
                          <a:cs typeface="+mn-cs"/>
                        </a:rPr>
                        <a:t>月は</a:t>
                      </a:r>
                      <a:r>
                        <a:rPr kumimoji="1" lang="en-US" altLang="ja-JP" sz="1800" b="0" i="0" kern="1200" dirty="0" smtClean="0">
                          <a:solidFill>
                            <a:schemeClr val="dk1"/>
                          </a:solidFill>
                          <a:effectLst/>
                          <a:latin typeface="+mn-lt"/>
                          <a:ea typeface="+mn-ea"/>
                          <a:cs typeface="+mn-cs"/>
                        </a:rPr>
                        <a:t>1</a:t>
                      </a:r>
                      <a:r>
                        <a:rPr kumimoji="1" lang="ja-JP" altLang="en-US" sz="1800" b="0" i="0" kern="1200" dirty="0" err="1" smtClean="0">
                          <a:solidFill>
                            <a:schemeClr val="dk1"/>
                          </a:solidFill>
                          <a:effectLst/>
                          <a:latin typeface="+mn-lt"/>
                          <a:ea typeface="+mn-ea"/>
                          <a:cs typeface="+mn-cs"/>
                        </a:rPr>
                        <a:t>、</a:t>
                      </a:r>
                      <a:r>
                        <a:rPr kumimoji="1" lang="en-US" altLang="ja-JP" sz="1800" b="0" i="0" kern="1200" dirty="0" smtClean="0">
                          <a:solidFill>
                            <a:schemeClr val="dk1"/>
                          </a:solidFill>
                          <a:effectLst/>
                          <a:latin typeface="+mn-lt"/>
                          <a:ea typeface="+mn-ea"/>
                          <a:cs typeface="+mn-cs"/>
                        </a:rPr>
                        <a:t>...</a:t>
                      </a:r>
                      <a:r>
                        <a:rPr kumimoji="1" lang="ja-JP" altLang="en-US" sz="1800" b="0" i="0" kern="1200" dirty="0" err="1" smtClean="0">
                          <a:solidFill>
                            <a:schemeClr val="dk1"/>
                          </a:solidFill>
                          <a:effectLst/>
                          <a:latin typeface="+mn-lt"/>
                          <a:ea typeface="+mn-ea"/>
                          <a:cs typeface="+mn-cs"/>
                        </a:rPr>
                        <a:t>、</a:t>
                      </a:r>
                      <a:r>
                        <a:rPr kumimoji="1" lang="en-US" altLang="ja-JP" sz="1800" b="0" i="0" kern="1200" dirty="0" smtClean="0">
                          <a:solidFill>
                            <a:schemeClr val="dk1"/>
                          </a:solidFill>
                          <a:effectLst/>
                          <a:latin typeface="+mn-lt"/>
                          <a:ea typeface="+mn-ea"/>
                          <a:cs typeface="+mn-cs"/>
                        </a:rPr>
                        <a:t>2015</a:t>
                      </a:r>
                      <a:r>
                        <a:rPr kumimoji="1" lang="ja-JP" altLang="en-US" sz="1800" b="0" i="0" kern="1200" dirty="0" smtClean="0">
                          <a:solidFill>
                            <a:schemeClr val="dk1"/>
                          </a:solidFill>
                          <a:effectLst/>
                          <a:latin typeface="+mn-lt"/>
                          <a:ea typeface="+mn-ea"/>
                          <a:cs typeface="+mn-cs"/>
                        </a:rPr>
                        <a:t>年</a:t>
                      </a:r>
                      <a:r>
                        <a:rPr kumimoji="1" lang="en-US" altLang="ja-JP" sz="1800" b="0" i="0" kern="1200" dirty="0" smtClean="0">
                          <a:solidFill>
                            <a:schemeClr val="dk1"/>
                          </a:solidFill>
                          <a:effectLst/>
                          <a:latin typeface="+mn-lt"/>
                          <a:ea typeface="+mn-ea"/>
                          <a:cs typeface="+mn-cs"/>
                        </a:rPr>
                        <a:t>10</a:t>
                      </a:r>
                      <a:r>
                        <a:rPr kumimoji="1" lang="ja-JP" altLang="en-US" sz="1800" b="0" i="0" kern="1200" dirty="0" smtClean="0">
                          <a:solidFill>
                            <a:schemeClr val="dk1"/>
                          </a:solidFill>
                          <a:effectLst/>
                          <a:latin typeface="+mn-lt"/>
                          <a:ea typeface="+mn-ea"/>
                          <a:cs typeface="+mn-cs"/>
                        </a:rPr>
                        <a:t>月は</a:t>
                      </a:r>
                      <a:r>
                        <a:rPr kumimoji="1" lang="en-US" altLang="ja-JP" sz="1800" b="0" i="0" kern="1200" dirty="0" smtClean="0">
                          <a:solidFill>
                            <a:schemeClr val="dk1"/>
                          </a:solidFill>
                          <a:effectLst/>
                          <a:latin typeface="+mn-lt"/>
                          <a:ea typeface="+mn-ea"/>
                          <a:cs typeface="+mn-cs"/>
                        </a:rPr>
                        <a:t>33)</a:t>
                      </a:r>
                      <a:endParaRPr lang="ja-JP" altLang="en-US" dirty="0"/>
                    </a:p>
                  </a:txBody>
                  <a:tcPr/>
                </a:tc>
                <a:extLst>
                  <a:ext uri="{0D108BD9-81ED-4DB2-BD59-A6C34878D82A}">
                    <a16:rowId xmlns:a16="http://schemas.microsoft.com/office/drawing/2014/main" val="3272730767"/>
                  </a:ext>
                </a:extLst>
              </a:tr>
              <a:tr h="370840">
                <a:tc>
                  <a:txBody>
                    <a:bodyPr/>
                    <a:lstStyle/>
                    <a:p>
                      <a:r>
                        <a:rPr kumimoji="1" lang="en-US" altLang="ja-JP" sz="1800" b="0" i="0" kern="1200" dirty="0" err="1" smtClean="0">
                          <a:solidFill>
                            <a:schemeClr val="dk1"/>
                          </a:solidFill>
                          <a:effectLst/>
                          <a:latin typeface="+mn-lt"/>
                          <a:ea typeface="+mn-ea"/>
                          <a:cs typeface="+mn-cs"/>
                        </a:rPr>
                        <a:t>item_name</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name of item(</a:t>
                      </a:r>
                      <a:r>
                        <a:rPr kumimoji="1" lang="ja-JP" altLang="en-US" sz="1800" b="0" i="0" kern="1200" dirty="0" smtClean="0">
                          <a:solidFill>
                            <a:schemeClr val="dk1"/>
                          </a:solidFill>
                          <a:effectLst/>
                          <a:latin typeface="+mn-lt"/>
                          <a:ea typeface="+mn-ea"/>
                          <a:cs typeface="+mn-cs"/>
                        </a:rPr>
                        <a:t>アイテムの名前</a:t>
                      </a:r>
                      <a:r>
                        <a:rPr kumimoji="1" lang="en-US" altLang="ja-JP" sz="1800" b="0" i="0" kern="1200" dirty="0" smtClean="0">
                          <a:solidFill>
                            <a:schemeClr val="dk1"/>
                          </a:solidFill>
                          <a:effectLst/>
                          <a:latin typeface="+mn-lt"/>
                          <a:ea typeface="+mn-ea"/>
                          <a:cs typeface="+mn-cs"/>
                        </a:rPr>
                        <a:t>)</a:t>
                      </a:r>
                      <a:endParaRPr lang="ja-JP" altLang="en-US" dirty="0"/>
                    </a:p>
                  </a:txBody>
                  <a:tcPr/>
                </a:tc>
                <a:extLst>
                  <a:ext uri="{0D108BD9-81ED-4DB2-BD59-A6C34878D82A}">
                    <a16:rowId xmlns:a16="http://schemas.microsoft.com/office/drawing/2014/main" val="3505050686"/>
                  </a:ext>
                </a:extLst>
              </a:tr>
              <a:tr h="370840">
                <a:tc>
                  <a:txBody>
                    <a:bodyPr/>
                    <a:lstStyle/>
                    <a:p>
                      <a:r>
                        <a:rPr kumimoji="1" lang="en-US" altLang="ja-JP" sz="1800" b="0" i="0" kern="1200" dirty="0" err="1" smtClean="0">
                          <a:solidFill>
                            <a:schemeClr val="dk1"/>
                          </a:solidFill>
                          <a:effectLst/>
                          <a:latin typeface="+mn-lt"/>
                          <a:ea typeface="+mn-ea"/>
                          <a:cs typeface="+mn-cs"/>
                        </a:rPr>
                        <a:t>shop_name</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name of shop(</a:t>
                      </a:r>
                      <a:r>
                        <a:rPr kumimoji="1" lang="ja-JP" altLang="en-US" sz="1800" b="0" i="0" kern="1200" dirty="0" smtClean="0">
                          <a:solidFill>
                            <a:schemeClr val="dk1"/>
                          </a:solidFill>
                          <a:effectLst/>
                          <a:latin typeface="+mn-lt"/>
                          <a:ea typeface="+mn-ea"/>
                          <a:cs typeface="+mn-cs"/>
                        </a:rPr>
                        <a:t>店名</a:t>
                      </a:r>
                      <a:r>
                        <a:rPr kumimoji="1" lang="en-US" altLang="ja-JP" sz="1800" b="0" i="0" kern="1200" dirty="0" smtClean="0">
                          <a:solidFill>
                            <a:schemeClr val="dk1"/>
                          </a:solidFill>
                          <a:effectLst/>
                          <a:latin typeface="+mn-lt"/>
                          <a:ea typeface="+mn-ea"/>
                          <a:cs typeface="+mn-cs"/>
                        </a:rPr>
                        <a:t>)</a:t>
                      </a:r>
                      <a:endParaRPr lang="ja-JP" altLang="en-US" dirty="0"/>
                    </a:p>
                  </a:txBody>
                  <a:tcPr/>
                </a:tc>
                <a:extLst>
                  <a:ext uri="{0D108BD9-81ED-4DB2-BD59-A6C34878D82A}">
                    <a16:rowId xmlns:a16="http://schemas.microsoft.com/office/drawing/2014/main" val="1429498653"/>
                  </a:ext>
                </a:extLst>
              </a:tr>
              <a:tr h="370840">
                <a:tc>
                  <a:txBody>
                    <a:bodyPr/>
                    <a:lstStyle/>
                    <a:p>
                      <a:r>
                        <a:rPr kumimoji="1" lang="en-US" altLang="ja-JP" sz="1800" b="0" i="0" kern="1200" dirty="0" err="1" smtClean="0">
                          <a:solidFill>
                            <a:schemeClr val="dk1"/>
                          </a:solidFill>
                          <a:effectLst/>
                          <a:latin typeface="+mn-lt"/>
                          <a:ea typeface="+mn-ea"/>
                          <a:cs typeface="+mn-cs"/>
                        </a:rPr>
                        <a:t>item_category_name</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name of item category(</a:t>
                      </a:r>
                      <a:r>
                        <a:rPr kumimoji="1" lang="ja-JP" altLang="en-US" sz="1800" b="0" i="0" kern="1200" dirty="0" smtClean="0">
                          <a:solidFill>
                            <a:schemeClr val="dk1"/>
                          </a:solidFill>
                          <a:effectLst/>
                          <a:latin typeface="+mn-lt"/>
                          <a:ea typeface="+mn-ea"/>
                          <a:cs typeface="+mn-cs"/>
                        </a:rPr>
                        <a:t>明細カテゴリの名称</a:t>
                      </a:r>
                      <a:r>
                        <a:rPr kumimoji="1" lang="en-US" altLang="ja-JP" sz="1800" b="0" i="0" kern="1200" dirty="0" smtClean="0">
                          <a:solidFill>
                            <a:schemeClr val="dk1"/>
                          </a:solidFill>
                          <a:effectLst/>
                          <a:latin typeface="+mn-lt"/>
                          <a:ea typeface="+mn-ea"/>
                          <a:cs typeface="+mn-cs"/>
                        </a:rPr>
                        <a:t>)</a:t>
                      </a:r>
                      <a:endParaRPr lang="ja-JP" altLang="en-US" dirty="0"/>
                    </a:p>
                  </a:txBody>
                  <a:tcPr/>
                </a:tc>
                <a:extLst>
                  <a:ext uri="{0D108BD9-81ED-4DB2-BD59-A6C34878D82A}">
                    <a16:rowId xmlns:a16="http://schemas.microsoft.com/office/drawing/2014/main" val="3258632677"/>
                  </a:ext>
                </a:extLst>
              </a:tr>
            </a:tbl>
          </a:graphicData>
        </a:graphic>
      </p:graphicFrame>
      <p:sp>
        <p:nvSpPr>
          <p:cNvPr id="5" name="スライド番号プレースホルダー 4"/>
          <p:cNvSpPr>
            <a:spLocks noGrp="1"/>
          </p:cNvSpPr>
          <p:nvPr>
            <p:ph type="sldNum" sz="quarter" idx="12"/>
          </p:nvPr>
        </p:nvSpPr>
        <p:spPr/>
        <p:txBody>
          <a:bodyPr/>
          <a:lstStyle/>
          <a:p>
            <a:fld id="{809F55C7-1A38-44FD-B4F5-25CE476965A7}" type="slidenum">
              <a:rPr kumimoji="1" lang="ja-JP" altLang="en-US" smtClean="0"/>
              <a:t>8</a:t>
            </a:fld>
            <a:endParaRPr kumimoji="1" lang="ja-JP" altLang="en-US"/>
          </a:p>
        </p:txBody>
      </p:sp>
    </p:spTree>
    <p:extLst>
      <p:ext uri="{BB962C8B-B14F-4D97-AF65-F5344CB8AC3E}">
        <p14:creationId xmlns:p14="http://schemas.microsoft.com/office/powerpoint/2010/main" val="3627521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39190" y="3024329"/>
            <a:ext cx="12017827" cy="868402"/>
          </a:xfrm>
          <a:prstGeom prst="rect">
            <a:avLst/>
          </a:prstGeom>
          <a:noFill/>
        </p:spPr>
        <p:txBody>
          <a:bodyPr wrap="square" rtlCol="0">
            <a:noAutofit/>
          </a:bodyPr>
          <a:lstStyle/>
          <a:p>
            <a:pPr algn="ctr"/>
            <a:r>
              <a:rPr lang="en-US" altLang="ja-JP" sz="2400" dirty="0" smtClean="0">
                <a:latin typeface="メイリオ" panose="020B0604030504040204" pitchFamily="50" charset="-128"/>
                <a:ea typeface="メイリオ" panose="020B0604030504040204" pitchFamily="50" charset="-128"/>
                <a:cs typeface="Microsoft Himalaya" panose="01010100010101010101" pitchFamily="2" charset="0"/>
              </a:rPr>
              <a:t>2.</a:t>
            </a:r>
          </a:p>
          <a:p>
            <a:pPr algn="ctr"/>
            <a:r>
              <a:rPr lang="ja-JP" altLang="en-US" sz="2400" dirty="0" smtClean="0">
                <a:latin typeface="メイリオ" panose="020B0604030504040204" pitchFamily="50" charset="-128"/>
                <a:ea typeface="メイリオ" panose="020B0604030504040204" pitchFamily="50" charset="-128"/>
                <a:cs typeface="Microsoft Himalaya" panose="01010100010101010101" pitchFamily="2" charset="0"/>
              </a:rPr>
              <a:t>とりあえずやってみる。</a:t>
            </a:r>
            <a:r>
              <a:rPr lang="ja-JP" altLang="en-US" sz="2400" dirty="0" smtClean="0">
                <a:latin typeface="メイリオ" panose="020B0604030504040204" pitchFamily="50" charset="-128"/>
                <a:ea typeface="メイリオ" panose="020B0604030504040204" pitchFamily="50" charset="-128"/>
                <a:cs typeface="Microsoft Himalaya" panose="01010100010101010101" pitchFamily="2" charset="0"/>
              </a:rPr>
              <a:t>　　</a:t>
            </a:r>
            <a:endParaRPr kumimoji="1" lang="ja-JP" altLang="en-US" sz="2400" dirty="0">
              <a:latin typeface="メイリオ" panose="020B0604030504040204" pitchFamily="50" charset="-128"/>
              <a:ea typeface="メイリオ" panose="020B0604030504040204" pitchFamily="50" charset="-128"/>
              <a:cs typeface="Microsoft Himalaya" panose="01010100010101010101" pitchFamily="2" charset="0"/>
            </a:endParaRPr>
          </a:p>
        </p:txBody>
      </p:sp>
    </p:spTree>
    <p:extLst>
      <p:ext uri="{BB962C8B-B14F-4D97-AF65-F5344CB8AC3E}">
        <p14:creationId xmlns:p14="http://schemas.microsoft.com/office/powerpoint/2010/main" val="117214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7326</TotalTime>
  <Words>1154</Words>
  <Application>Microsoft Office PowerPoint</Application>
  <PresentationFormat>ワイド画面</PresentationFormat>
  <Paragraphs>294</Paragraphs>
  <Slides>14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メイリオ</vt:lpstr>
      <vt:lpstr>游ゴシック</vt:lpstr>
      <vt:lpstr>游ゴシック Light</vt:lpstr>
      <vt:lpstr>Arial</vt:lpstr>
      <vt:lpstr>Microsoft Himalaya</vt:lpstr>
      <vt:lpstr>Wingdings</vt:lpstr>
      <vt:lpstr>Office テーマ</vt:lpstr>
      <vt:lpstr>Week 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1Week</dc:title>
  <dc:creator>中尾俊行</dc:creator>
  <cp:lastModifiedBy>中尾俊行</cp:lastModifiedBy>
  <cp:revision>77</cp:revision>
  <dcterms:created xsi:type="dcterms:W3CDTF">2018-07-19T16:45:18Z</dcterms:created>
  <dcterms:modified xsi:type="dcterms:W3CDTF">2018-07-24T18:53:19Z</dcterms:modified>
</cp:coreProperties>
</file>