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"/>
  </p:notesMasterIdLst>
  <p:sldIdLst>
    <p:sldId id="256" r:id="rId2"/>
    <p:sldId id="266" r:id="rId3"/>
    <p:sldId id="267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4" d="100"/>
          <a:sy n="94" d="100"/>
        </p:scale>
        <p:origin x="82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960BA5-23B7-40AA-896B-F5AF5B5E4197}" type="datetimeFigureOut">
              <a:rPr kumimoji="1" lang="ja-JP" altLang="en-US" smtClean="0"/>
              <a:t>2018/7/25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BE4BBC-2CA5-4D4D-9A94-ECFAEB83E0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22584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3B918-A76E-40B3-BF1E-99C2D78C4B63}" type="datetime1">
              <a:rPr kumimoji="1" lang="ja-JP" altLang="en-US" smtClean="0"/>
              <a:t>2018/7/25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F55C7-1A38-44FD-B4F5-25CE476965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48634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E45F2-9CBE-4DEA-8479-49BF626F39F1}" type="datetime1">
              <a:rPr kumimoji="1" lang="ja-JP" altLang="en-US" smtClean="0"/>
              <a:t>2018/7/25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F55C7-1A38-44FD-B4F5-25CE476965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58166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830C7-F7E0-4BFB-A751-8A8D4A76FE00}" type="datetime1">
              <a:rPr kumimoji="1" lang="ja-JP" altLang="en-US" smtClean="0"/>
              <a:t>2018/7/25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F55C7-1A38-44FD-B4F5-25CE476965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54927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AAC8D-FC35-41F2-9FFE-D1E2DC57F565}" type="datetime1">
              <a:rPr kumimoji="1" lang="ja-JP" altLang="en-US" smtClean="0"/>
              <a:t>2018/7/25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F55C7-1A38-44FD-B4F5-25CE476965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28307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A8ECD-8551-4925-8D9C-33A8CFA42D35}" type="datetime1">
              <a:rPr kumimoji="1" lang="ja-JP" altLang="en-US" smtClean="0"/>
              <a:t>2018/7/25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F55C7-1A38-44FD-B4F5-25CE476965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3901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D8629-8D1D-4F68-9FBD-78ACDADBD5C2}" type="datetime1">
              <a:rPr kumimoji="1" lang="ja-JP" altLang="en-US" smtClean="0"/>
              <a:t>2018/7/25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F55C7-1A38-44FD-B4F5-25CE476965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5792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B6750-1DC6-4503-8526-EA72EBAD91C4}" type="datetime1">
              <a:rPr kumimoji="1" lang="ja-JP" altLang="en-US" smtClean="0"/>
              <a:t>2018/7/25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F55C7-1A38-44FD-B4F5-25CE476965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48899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EEB5-5463-4B47-8F9D-C12A93DCBFFF}" type="datetime1">
              <a:rPr kumimoji="1" lang="ja-JP" altLang="en-US" smtClean="0"/>
              <a:t>2018/7/25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F55C7-1A38-44FD-B4F5-25CE476965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85888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>
          <a:xfrm>
            <a:off x="13949" y="6472261"/>
            <a:ext cx="2743200" cy="365125"/>
          </a:xfrm>
        </p:spPr>
        <p:txBody>
          <a:bodyPr/>
          <a:lstStyle/>
          <a:p>
            <a:fld id="{9B294C55-C842-417E-BC48-14AA18FE4FB3}" type="datetime1">
              <a:rPr kumimoji="1" lang="ja-JP" altLang="en-US" smtClean="0"/>
              <a:t>2018/7/25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>
          <a:xfrm>
            <a:off x="4038600" y="6472261"/>
            <a:ext cx="4114800" cy="365125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>
          <a:xfrm>
            <a:off x="9421966" y="6472261"/>
            <a:ext cx="2743200" cy="365125"/>
          </a:xfrm>
        </p:spPr>
        <p:txBody>
          <a:bodyPr/>
          <a:lstStyle>
            <a:lvl1pPr>
              <a:defRPr sz="140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fld id="{809F55C7-1A38-44FD-B4F5-25CE476965A7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9107879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A20EE-9A9F-4137-A647-E2A1BA2853CF}" type="datetime1">
              <a:rPr kumimoji="1" lang="ja-JP" altLang="en-US" smtClean="0"/>
              <a:t>2018/7/25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F55C7-1A38-44FD-B4F5-25CE476965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15150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81BBA-2635-44C0-8864-9409ABD9504C}" type="datetime1">
              <a:rPr kumimoji="1" lang="ja-JP" altLang="en-US" smtClean="0"/>
              <a:t>2018/7/25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F55C7-1A38-44FD-B4F5-25CE476965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75044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94DA55-6DDB-47E8-887B-1BB1B2C2CB64}" type="datetime1">
              <a:rPr kumimoji="1" lang="ja-JP" altLang="en-US" smtClean="0"/>
              <a:t>2018/7/25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9F55C7-1A38-44FD-B4F5-25CE476965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2387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kefism.hatenablog.com/entry/2017/06/11/182959" TargetMode="External"/><Relationship Id="rId2" Type="http://schemas.openxmlformats.org/officeDocument/2006/relationships/hyperlink" Target="https://arxiv.org/abs/1603.02754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hyperlink" Target="http://d.hatena.ne.jp/keyword/%A5%A2%A5%EB%A5%B4%A5%EA%A5%BA%A5%E0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Week 1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 err="1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takagishi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37327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テキスト ボックス 7"/>
          <p:cNvSpPr txBox="1"/>
          <p:nvPr/>
        </p:nvSpPr>
        <p:spPr>
          <a:xfrm>
            <a:off x="21770" y="27396"/>
            <a:ext cx="12170229" cy="683060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Microsoft Himalaya" panose="01010100010101010101" pitchFamily="2" charset="0"/>
              </a:rPr>
              <a:t>予測モデル：</a:t>
            </a:r>
            <a:endParaRPr lang="en-US" altLang="ja-JP" sz="2000" dirty="0" smtClean="0">
              <a:latin typeface="メイリオ" panose="020B0604030504040204" pitchFamily="50" charset="-128"/>
              <a:ea typeface="メイリオ" panose="020B0604030504040204" pitchFamily="50" charset="-128"/>
              <a:cs typeface="Microsoft Himalaya" panose="01010100010101010101" pitchFamily="2" charset="0"/>
            </a:endParaRPr>
          </a:p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Microsoft Himalaya" panose="01010100010101010101" pitchFamily="2" charset="0"/>
              </a:rPr>
              <a:t>　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Microsoft Himalaya" panose="01010100010101010101" pitchFamily="2" charset="0"/>
              </a:rPr>
              <a:t>・製品の総量の予測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Microsoft Himalaya" panose="01010100010101010101" pitchFamily="2" charset="0"/>
              </a:rPr>
              <a:t>(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Microsoft Himalaya" panose="01010100010101010101" pitchFamily="2" charset="0"/>
              </a:rPr>
              <a:t>数値の予測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Microsoft Himalaya" panose="01010100010101010101" pitchFamily="2" charset="0"/>
              </a:rPr>
              <a:t>)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Microsoft Himalaya" panose="01010100010101010101" pitchFamily="2" charset="0"/>
              </a:rPr>
              <a:t>なので、回帰モデル。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Microsoft Himalaya" panose="01010100010101010101" pitchFamily="2" charset="0"/>
            </a:endParaRPr>
          </a:p>
          <a:p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Microsoft Himalaya" panose="01010100010101010101" pitchFamily="2" charset="0"/>
              </a:rPr>
              <a:t>　</a:t>
            </a:r>
            <a:r>
              <a:rPr lang="en-US" altLang="ja-JP" sz="5900" i="1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Microsoft Himalaya" panose="01010100010101010101" pitchFamily="2" charset="0"/>
              </a:rPr>
              <a:t> f</a:t>
            </a:r>
            <a:endParaRPr lang="en-US" altLang="ja-JP" sz="5900" dirty="0" smtClean="0">
              <a:latin typeface="メイリオ" panose="020B0604030504040204" pitchFamily="50" charset="-128"/>
              <a:ea typeface="メイリオ" panose="020B0604030504040204" pitchFamily="50" charset="-128"/>
              <a:cs typeface="Microsoft Himalaya" panose="01010100010101010101" pitchFamily="2" charset="0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Microsoft Himalaya" panose="01010100010101010101" pitchFamily="2" charset="0"/>
              </a:rPr>
              <a:t>線形回帰系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Microsoft Himalaya" panose="01010100010101010101" pitchFamily="2" charset="0"/>
            </a:endParaRPr>
          </a:p>
          <a:p>
            <a:pPr marL="1200150" lvl="2" indent="-285750">
              <a:buFont typeface="Wingdings" panose="05000000000000000000" pitchFamily="2" charset="2"/>
              <a:buChar char="p"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Microsoft Himalaya" panose="01010100010101010101" pitchFamily="2" charset="0"/>
              </a:rPr>
              <a:t>線形回帰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Microsoft Himalaya" panose="01010100010101010101" pitchFamily="2" charset="0"/>
            </a:endParaRPr>
          </a:p>
          <a:p>
            <a:pPr marL="1200150" lvl="2" indent="-285750">
              <a:buFont typeface="Wingdings" panose="05000000000000000000" pitchFamily="2" charset="2"/>
              <a:buChar char="p"/>
            </a:pP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Microsoft Himalaya" panose="01010100010101010101" pitchFamily="2" charset="0"/>
              </a:rPr>
              <a:t>Ridge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Microsoft Himalaya" panose="01010100010101010101" pitchFamily="2" charset="0"/>
              </a:rPr>
              <a:t>回帰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Microsoft Himalaya" panose="01010100010101010101" pitchFamily="2" charset="0"/>
            </a:endParaRPr>
          </a:p>
          <a:p>
            <a:pPr marL="1200150" lvl="2" indent="-285750">
              <a:buFont typeface="Wingdings" panose="05000000000000000000" pitchFamily="2" charset="2"/>
              <a:buChar char="p"/>
            </a:pP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Microsoft Himalaya" panose="01010100010101010101" pitchFamily="2" charset="0"/>
              </a:rPr>
              <a:t>Lasso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Microsoft Himalaya" panose="01010100010101010101" pitchFamily="2" charset="0"/>
              </a:rPr>
              <a:t>回帰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Microsoft Himalaya" panose="01010100010101010101" pitchFamily="2" charset="0"/>
            </a:endParaRPr>
          </a:p>
          <a:p>
            <a:pPr marL="1200150" lvl="2" indent="-285750">
              <a:buFont typeface="Wingdings" panose="05000000000000000000" pitchFamily="2" charset="2"/>
              <a:buChar char="p"/>
            </a:pP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Microsoft Himalaya" panose="01010100010101010101" pitchFamily="2" charset="0"/>
              </a:rPr>
              <a:t>Elastic Net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Microsoft Himalaya" panose="01010100010101010101" pitchFamily="2" charset="0"/>
            </a:endParaRPr>
          </a:p>
          <a:p>
            <a:pPr marL="1200150" lvl="2" indent="-285750">
              <a:buFont typeface="Wingdings" panose="05000000000000000000" pitchFamily="2" charset="2"/>
              <a:buChar char="p"/>
            </a:pP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Microsoft Himalaya" panose="01010100010101010101" pitchFamily="2" charset="0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Microsoft Himalaya" panose="01010100010101010101" pitchFamily="2" charset="0"/>
              </a:rPr>
              <a:t>決定木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Microsoft Himalaya" panose="01010100010101010101" pitchFamily="2" charset="0"/>
              </a:rPr>
              <a:t>(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Microsoft Himalaya" panose="01010100010101010101" pitchFamily="2" charset="0"/>
              </a:rPr>
              <a:t>回帰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Microsoft Himalaya" panose="01010100010101010101" pitchFamily="2" charset="0"/>
              </a:rPr>
              <a:t>木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Microsoft Himalaya" panose="01010100010101010101" pitchFamily="2" charset="0"/>
              </a:rPr>
              <a:t>)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Microsoft Himalaya" panose="01010100010101010101" pitchFamily="2" charset="0"/>
              </a:rPr>
              <a:t>系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Microsoft Himalaya" panose="01010100010101010101" pitchFamily="2" charset="0"/>
            </a:endParaRPr>
          </a:p>
          <a:p>
            <a:pPr marL="1200150" lvl="2" indent="-285750">
              <a:buFont typeface="Wingdings" panose="05000000000000000000" pitchFamily="2" charset="2"/>
              <a:buChar char="p"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Microsoft Himalaya" panose="01010100010101010101" pitchFamily="2" charset="0"/>
              </a:rPr>
              <a:t>決定木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Microsoft Himalaya" panose="01010100010101010101" pitchFamily="2" charset="0"/>
              </a:rPr>
              <a:t>, 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Microsoft Himalaya" panose="01010100010101010101" pitchFamily="2" charset="0"/>
              </a:rPr>
              <a:t>ランダムフォレスト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Microsoft Himalaya" panose="01010100010101010101" pitchFamily="2" charset="0"/>
              </a:rPr>
              <a:t>, 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Microsoft Himalaya" panose="01010100010101010101" pitchFamily="2" charset="0"/>
              </a:rPr>
              <a:t>勾配ブースティング回帰木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Microsoft Himalaya" panose="01010100010101010101" pitchFamily="2" charset="0"/>
              </a:rPr>
              <a:t>(GBRT), …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Microsoft Himalaya" panose="01010100010101010101" pitchFamily="2" charset="0"/>
            </a:endParaRPr>
          </a:p>
          <a:p>
            <a:pPr marL="1200150" lvl="2" indent="-285750">
              <a:buFont typeface="Wingdings" panose="05000000000000000000" pitchFamily="2" charset="2"/>
              <a:buChar char="ü"/>
            </a:pP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Microsoft Himalaya" panose="01010100010101010101" pitchFamily="2" charset="0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Microsoft Himalaya" panose="01010100010101010101" pitchFamily="2" charset="0"/>
              </a:rPr>
              <a:t>時系列系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Microsoft Himalaya" panose="01010100010101010101" pitchFamily="2" charset="0"/>
            </a:endParaRPr>
          </a:p>
          <a:p>
            <a:pPr marL="1200150" lvl="2" indent="-285750">
              <a:buFont typeface="Wingdings" panose="05000000000000000000" pitchFamily="2" charset="2"/>
              <a:buChar char="p"/>
            </a:pP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Microsoft Himalaya" panose="01010100010101010101" pitchFamily="2" charset="0"/>
              </a:rPr>
              <a:t>AR		… 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Microsoft Himalaya" panose="01010100010101010101" pitchFamily="2" charset="0"/>
              </a:rPr>
              <a:t>自己回帰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Microsoft Himalaya" panose="01010100010101010101" pitchFamily="2" charset="0"/>
              </a:rPr>
              <a:t>(Auto Regressive)</a:t>
            </a:r>
          </a:p>
          <a:p>
            <a:pPr marL="1200150" lvl="2" indent="-285750">
              <a:buFont typeface="Wingdings" panose="05000000000000000000" pitchFamily="2" charset="2"/>
              <a:buChar char="p"/>
            </a:pP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Microsoft Himalaya" panose="01010100010101010101" pitchFamily="2" charset="0"/>
              </a:rPr>
              <a:t>MA		… 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Microsoft Himalaya" panose="01010100010101010101" pitchFamily="2" charset="0"/>
              </a:rPr>
              <a:t>移動平均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Microsoft Himalaya" panose="01010100010101010101" pitchFamily="2" charset="0"/>
              </a:rPr>
              <a:t>(Moving Average)</a:t>
            </a:r>
          </a:p>
          <a:p>
            <a:pPr marL="1200150" lvl="2" indent="-285750">
              <a:buFont typeface="Wingdings" panose="05000000000000000000" pitchFamily="2" charset="2"/>
              <a:buChar char="p"/>
            </a:pP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Microsoft Himalaya" panose="01010100010101010101" pitchFamily="2" charset="0"/>
              </a:rPr>
              <a:t>ARMA	… AR + MA</a:t>
            </a:r>
          </a:p>
          <a:p>
            <a:pPr marL="1200150" lvl="2" indent="-285750">
              <a:buFont typeface="Wingdings" panose="05000000000000000000" pitchFamily="2" charset="2"/>
              <a:buChar char="p"/>
            </a:pP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Microsoft Himalaya" panose="01010100010101010101" pitchFamily="2" charset="0"/>
              </a:rPr>
              <a:t>ARIMA	… ARMA + Integrated(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Microsoft Himalaya" panose="01010100010101010101" pitchFamily="2" charset="0"/>
              </a:rPr>
              <a:t>和分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Microsoft Himalaya" panose="01010100010101010101" pitchFamily="2" charset="0"/>
              </a:rPr>
              <a:t>[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Microsoft Himalaya" panose="01010100010101010101" pitchFamily="2" charset="0"/>
              </a:rPr>
              <a:t>積分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Microsoft Himalaya" panose="01010100010101010101" pitchFamily="2" charset="0"/>
              </a:rPr>
              <a:t>])</a:t>
            </a:r>
          </a:p>
          <a:p>
            <a:pPr marL="1200150" lvl="2" indent="-285750">
              <a:buFont typeface="Wingdings" panose="05000000000000000000" pitchFamily="2" charset="2"/>
              <a:buChar char="p"/>
            </a:pP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Microsoft Himalaya" panose="01010100010101010101" pitchFamily="2" charset="0"/>
              </a:rPr>
              <a:t>SARIMA	… ARIMA + Seasonal(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Microsoft Himalaya" panose="01010100010101010101" pitchFamily="2" charset="0"/>
              </a:rPr>
              <a:t>季節変動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Microsoft Himalaya" panose="01010100010101010101" pitchFamily="2" charset="0"/>
              </a:rPr>
              <a:t>)</a:t>
            </a:r>
          </a:p>
          <a:p>
            <a:pPr marL="1200150" lvl="2" indent="-285750">
              <a:buFont typeface="Wingdings" panose="05000000000000000000" pitchFamily="2" charset="2"/>
              <a:buChar char="p"/>
            </a:pP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Microsoft Himalaya" panose="01010100010101010101" pitchFamily="2" charset="0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Microsoft Himalaya" panose="01010100010101010101" pitchFamily="2" charset="0"/>
              </a:rPr>
              <a:t>ニューラルネット系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Microsoft Himalaya" panose="01010100010101010101" pitchFamily="2" charset="0"/>
            </a:endParaRPr>
          </a:p>
          <a:p>
            <a:pPr marL="1200150" lvl="2" indent="-285750">
              <a:buFont typeface="Wingdings" panose="05000000000000000000" pitchFamily="2" charset="2"/>
              <a:buChar char="p"/>
            </a:pP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Microsoft Himalaya" panose="01010100010101010101" pitchFamily="2" charset="0"/>
              </a:rPr>
              <a:t>NN, RNN(LSTM)</a:t>
            </a:r>
          </a:p>
          <a:p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Microsoft Himalaya" panose="01010100010101010101" pitchFamily="2" charset="0"/>
            </a:endParaRPr>
          </a:p>
          <a:p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Microsoft Himalaya" panose="01010100010101010101" pitchFamily="2" charset="0"/>
              </a:rPr>
              <a:t>　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Microsoft Himalaya" panose="01010100010101010101" pitchFamily="2" charset="0"/>
            </a:endParaRPr>
          </a:p>
          <a:p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Microsoft Himalaya" panose="01010100010101010101" pitchFamily="2" charset="0"/>
            </a:endParaRPr>
          </a:p>
        </p:txBody>
      </p:sp>
      <p:sp>
        <p:nvSpPr>
          <p:cNvPr id="2" name="下矢印 1"/>
          <p:cNvSpPr/>
          <p:nvPr/>
        </p:nvSpPr>
        <p:spPr>
          <a:xfrm rot="10800000">
            <a:off x="7613195" y="3679884"/>
            <a:ext cx="339635" cy="457200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7006975" y="4244694"/>
            <a:ext cx="5185024" cy="242323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ja-JP" altLang="en-US" dirty="0" smtClean="0">
                <a:solidFill>
                  <a:schemeClr val="bg1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Microsoft Himalaya" panose="01010100010101010101" pitchFamily="2" charset="0"/>
              </a:rPr>
              <a:t>今回はここの</a:t>
            </a:r>
            <a:endParaRPr lang="en-US" altLang="ja-JP" dirty="0" smtClean="0">
              <a:solidFill>
                <a:schemeClr val="bg1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Microsoft Himalaya" panose="01010100010101010101" pitchFamily="2" charset="0"/>
            </a:endParaRPr>
          </a:p>
          <a:p>
            <a:r>
              <a:rPr kumimoji="1" lang="ja-JP" altLang="en-US" dirty="0">
                <a:solidFill>
                  <a:schemeClr val="bg1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Microsoft Himalaya" panose="01010100010101010101" pitchFamily="2" charset="0"/>
              </a:rPr>
              <a:t>勾配</a:t>
            </a:r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Microsoft Himalaya" panose="01010100010101010101" pitchFamily="2" charset="0"/>
              </a:rPr>
              <a:t>ブースト回帰木</a:t>
            </a:r>
            <a:endParaRPr kumimoji="1" lang="en-US" altLang="ja-JP" dirty="0" smtClean="0">
              <a:solidFill>
                <a:schemeClr val="bg1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Microsoft Himalaya" panose="01010100010101010101" pitchFamily="2" charset="0"/>
            </a:endParaRPr>
          </a:p>
          <a:p>
            <a:r>
              <a:rPr lang="ja-JP" altLang="en-US" dirty="0">
                <a:solidFill>
                  <a:schemeClr val="bg1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Microsoft Himalaya" panose="01010100010101010101" pitchFamily="2" charset="0"/>
              </a:rPr>
              <a:t>つい</a:t>
            </a:r>
            <a:r>
              <a:rPr lang="ja-JP" altLang="en-US" dirty="0" smtClean="0">
                <a:solidFill>
                  <a:schemeClr val="bg1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Microsoft Himalaya" panose="01010100010101010101" pitchFamily="2" charset="0"/>
              </a:rPr>
              <a:t>かいました。</a:t>
            </a:r>
            <a:r>
              <a:rPr lang="en-US" altLang="ja-JP" dirty="0" smtClean="0">
                <a:solidFill>
                  <a:schemeClr val="bg1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Microsoft Himalaya" panose="01010100010101010101" pitchFamily="2" charset="0"/>
              </a:rPr>
              <a:t/>
            </a:r>
            <a:br>
              <a:rPr lang="en-US" altLang="ja-JP" dirty="0" smtClean="0">
                <a:solidFill>
                  <a:schemeClr val="bg1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Microsoft Himalaya" panose="01010100010101010101" pitchFamily="2" charset="0"/>
              </a:rPr>
            </a:br>
            <a:r>
              <a:rPr lang="en-US" altLang="ja-JP" dirty="0" smtClean="0">
                <a:solidFill>
                  <a:schemeClr val="bg1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Microsoft Himalaya" panose="01010100010101010101" pitchFamily="2" charset="0"/>
              </a:rPr>
              <a:t>Python</a:t>
            </a:r>
            <a:r>
              <a:rPr lang="ja-JP" altLang="en-US" dirty="0" smtClean="0">
                <a:solidFill>
                  <a:schemeClr val="bg1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Microsoft Himalaya" panose="01010100010101010101" pitchFamily="2" charset="0"/>
              </a:rPr>
              <a:t>実装</a:t>
            </a:r>
            <a:endParaRPr lang="en-US" altLang="ja-JP" dirty="0" smtClean="0">
              <a:solidFill>
                <a:schemeClr val="bg1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Microsoft Himalaya" panose="01010100010101010101" pitchFamily="2" charset="0"/>
            </a:endParaRPr>
          </a:p>
          <a:p>
            <a:r>
              <a:rPr lang="en-US" altLang="ja-JP" dirty="0" err="1" smtClean="0">
                <a:solidFill>
                  <a:schemeClr val="bg1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Microsoft Himalaya" panose="01010100010101010101" pitchFamily="2" charset="0"/>
              </a:rPr>
              <a:t>Xgboost</a:t>
            </a:r>
            <a:r>
              <a:rPr lang="en-US" altLang="ja-JP" dirty="0" smtClean="0">
                <a:solidFill>
                  <a:schemeClr val="bg1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Microsoft Himalaya" panose="01010100010101010101" pitchFamily="2" charset="0"/>
              </a:rPr>
              <a:t/>
            </a:r>
            <a:br>
              <a:rPr lang="en-US" altLang="ja-JP" dirty="0" smtClean="0">
                <a:solidFill>
                  <a:schemeClr val="bg1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Microsoft Himalaya" panose="01010100010101010101" pitchFamily="2" charset="0"/>
              </a:rPr>
            </a:br>
            <a:r>
              <a:rPr lang="en-US" altLang="ja-JP" dirty="0" smtClean="0">
                <a:solidFill>
                  <a:schemeClr val="bg1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Microsoft Himalaya" panose="01010100010101010101" pitchFamily="2" charset="0"/>
              </a:rPr>
              <a:t>windows anaconda</a:t>
            </a:r>
            <a:r>
              <a:rPr lang="ja-JP" altLang="en-US" dirty="0" smtClean="0">
                <a:solidFill>
                  <a:schemeClr val="bg1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Microsoft Himalaya" panose="01010100010101010101" pitchFamily="2" charset="0"/>
              </a:rPr>
              <a:t>環境の人は</a:t>
            </a:r>
            <a:r>
              <a:rPr lang="en-US" altLang="ja-JP" dirty="0" smtClean="0">
                <a:solidFill>
                  <a:schemeClr val="bg1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Microsoft Himalaya" panose="01010100010101010101" pitchFamily="2" charset="0"/>
              </a:rPr>
              <a:t/>
            </a:r>
            <a:br>
              <a:rPr lang="en-US" altLang="ja-JP" dirty="0" smtClean="0">
                <a:solidFill>
                  <a:schemeClr val="bg1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Microsoft Himalaya" panose="01010100010101010101" pitchFamily="2" charset="0"/>
              </a:rPr>
            </a:br>
            <a:r>
              <a:rPr lang="en-US" altLang="ja-JP" dirty="0" smtClean="0">
                <a:solidFill>
                  <a:schemeClr val="bg1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Microsoft Himalaya" panose="01010100010101010101" pitchFamily="2" charset="0"/>
              </a:rPr>
              <a:t> </a:t>
            </a:r>
            <a:r>
              <a:rPr lang="ja-JP" altLang="en-US" dirty="0" smtClean="0">
                <a:solidFill>
                  <a:schemeClr val="bg1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Microsoft Himalaya" panose="01010100010101010101" pitchFamily="2" charset="0"/>
              </a:rPr>
              <a:t>「</a:t>
            </a:r>
            <a:r>
              <a:rPr lang="en-US" altLang="ja-JP" dirty="0" err="1">
                <a:solidFill>
                  <a:schemeClr val="bg1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Microsoft Himalaya" panose="01010100010101010101" pitchFamily="2" charset="0"/>
              </a:rPr>
              <a:t>conda</a:t>
            </a:r>
            <a:r>
              <a:rPr lang="en-US" altLang="ja-JP" dirty="0">
                <a:solidFill>
                  <a:schemeClr val="bg1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Microsoft Himalaya" panose="01010100010101010101" pitchFamily="2" charset="0"/>
              </a:rPr>
              <a:t> install -c anaconda </a:t>
            </a:r>
            <a:r>
              <a:rPr lang="en-US" altLang="ja-JP" dirty="0" err="1" smtClean="0">
                <a:solidFill>
                  <a:schemeClr val="bg1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Microsoft Himalaya" panose="01010100010101010101" pitchFamily="2" charset="0"/>
              </a:rPr>
              <a:t>py-xgboost</a:t>
            </a:r>
            <a:r>
              <a:rPr lang="ja-JP" altLang="en-US" dirty="0" smtClean="0">
                <a:solidFill>
                  <a:schemeClr val="bg1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Microsoft Himalaya" panose="01010100010101010101" pitchFamily="2" charset="0"/>
              </a:rPr>
              <a:t>」</a:t>
            </a:r>
            <a:r>
              <a:rPr lang="en-US" altLang="ja-JP" dirty="0" smtClean="0">
                <a:solidFill>
                  <a:schemeClr val="bg1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Microsoft Himalaya" panose="01010100010101010101" pitchFamily="2" charset="0"/>
              </a:rPr>
              <a:t> </a:t>
            </a:r>
            <a:endParaRPr lang="en-US" altLang="ja-JP" dirty="0">
              <a:solidFill>
                <a:schemeClr val="bg1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Microsoft Himalaya" panose="01010100010101010101" pitchFamily="2" charset="0"/>
            </a:endParaRPr>
          </a:p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Microsoft Himalaya" panose="01010100010101010101" pitchFamily="2" charset="0"/>
              </a:rPr>
              <a:t>でインストール簡単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Microsoft Himalaya" panose="01010100010101010101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6392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テキスト ボックス 16"/>
          <p:cNvSpPr txBox="1"/>
          <p:nvPr/>
        </p:nvSpPr>
        <p:spPr>
          <a:xfrm>
            <a:off x="26126" y="27396"/>
            <a:ext cx="12030891" cy="53091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Microsoft Himalaya" panose="01010100010101010101" pitchFamily="2" charset="0"/>
              </a:rPr>
              <a:t>Xgboost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Microsoft Himalaya" panose="01010100010101010101" pitchFamily="2" charset="0"/>
              </a:rPr>
              <a:t>って：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Microsoft Himalaya" panose="01010100010101010101" pitchFamily="2" charset="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Microsoft Himalaya" panose="01010100010101010101" pitchFamily="2" charset="0"/>
              </a:rPr>
              <a:t>元論文</a:t>
            </a:r>
            <a:r>
              <a:rPr lang="en-US" altLang="ja-JP">
                <a:latin typeface="メイリオ" panose="020B0604030504040204" pitchFamily="50" charset="-128"/>
                <a:ea typeface="メイリオ" panose="020B0604030504040204" pitchFamily="50" charset="-128"/>
                <a:cs typeface="Microsoft Himalaya" panose="01010100010101010101" pitchFamily="2" charset="0"/>
              </a:rPr>
              <a:t/>
            </a:r>
            <a:br>
              <a:rPr lang="en-US" altLang="ja-JP">
                <a:latin typeface="メイリオ" panose="020B0604030504040204" pitchFamily="50" charset="-128"/>
                <a:ea typeface="メイリオ" panose="020B0604030504040204" pitchFamily="50" charset="-128"/>
                <a:cs typeface="Microsoft Himalaya" panose="01010100010101010101" pitchFamily="2" charset="0"/>
              </a:rPr>
            </a:br>
            <a:r>
              <a:rPr lang="en-US" altLang="ja-JP" sz="1100">
                <a:latin typeface="メイリオ" panose="020B0604030504040204" pitchFamily="50" charset="-128"/>
                <a:ea typeface="メイリオ" panose="020B0604030504040204" pitchFamily="50" charset="-128"/>
                <a:cs typeface="Microsoft Himalaya" panose="01010100010101010101" pitchFamily="2" charset="0"/>
                <a:hlinkClick r:id="rId2"/>
              </a:rPr>
              <a:t>https</a:t>
            </a:r>
            <a:r>
              <a:rPr lang="en-US" altLang="ja-JP" sz="1100">
                <a:latin typeface="メイリオ" panose="020B0604030504040204" pitchFamily="50" charset="-128"/>
                <a:ea typeface="メイリオ" panose="020B0604030504040204" pitchFamily="50" charset="-128"/>
                <a:cs typeface="Microsoft Himalaya" panose="01010100010101010101" pitchFamily="2" charset="0"/>
                <a:hlinkClick r:id="rId2"/>
              </a:rPr>
              <a:t>://</a:t>
            </a:r>
            <a:r>
              <a:rPr lang="en-US" altLang="ja-JP" sz="1100" smtClean="0">
                <a:latin typeface="メイリオ" panose="020B0604030504040204" pitchFamily="50" charset="-128"/>
                <a:ea typeface="メイリオ" panose="020B0604030504040204" pitchFamily="50" charset="-128"/>
                <a:cs typeface="Microsoft Himalaya" panose="01010100010101010101" pitchFamily="2" charset="0"/>
                <a:hlinkClick r:id="rId2"/>
              </a:rPr>
              <a:t>arxiv.org/abs/1603.02754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Microsoft Himalaya" panose="01010100010101010101" pitchFamily="2" charset="0"/>
              </a:rPr>
              <a:t/>
            </a:r>
            <a:b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Microsoft Himalaya" panose="01010100010101010101" pitchFamily="2" charset="0"/>
              </a:rPr>
            </a:b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Microsoft Himalaya" panose="01010100010101010101" pitchFamily="2" charset="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Microsoft Himalaya" panose="01010100010101010101" pitchFamily="2" charset="0"/>
              </a:rPr>
              <a:t>内部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Microsoft Himalaya" panose="01010100010101010101" pitchFamily="2" charset="0"/>
              </a:rPr>
              <a:t>は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Microsoft Himalaya" panose="01010100010101010101" pitchFamily="2" charset="0"/>
              </a:rPr>
              <a:t/>
            </a:r>
            <a:b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Microsoft Himalaya" panose="01010100010101010101" pitchFamily="2" charset="0"/>
              </a:rPr>
            </a:br>
            <a:r>
              <a:rPr lang="en-US" altLang="ja-JP" dirty="0">
                <a:hlinkClick r:id="rId3"/>
              </a:rPr>
              <a:t>http://</a:t>
            </a:r>
            <a:r>
              <a:rPr lang="en-US" altLang="ja-JP" dirty="0" smtClean="0">
                <a:hlinkClick r:id="rId3"/>
              </a:rPr>
              <a:t>kefism.hatenablog.com/entry/2017/06/11/182959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Microsoft Himalaya" panose="01010100010101010101" pitchFamily="2" charset="0"/>
              </a:rPr>
              <a:t>特徴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Microsoft Himalaya" panose="01010100010101010101" pitchFamily="2" charset="0"/>
              </a:rPr>
              <a:t/>
            </a:r>
            <a:b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Microsoft Himalaya" panose="01010100010101010101" pitchFamily="2" charset="0"/>
              </a:rPr>
            </a:br>
            <a:r>
              <a:rPr lang="ja-JP" altLang="en-US" sz="1600" b="1" dirty="0"/>
              <a:t>特徴量の</a:t>
            </a:r>
            <a:r>
              <a:rPr lang="en-US" altLang="ja-JP" sz="1600" b="1" dirty="0" smtClean="0"/>
              <a:t>subsampling</a:t>
            </a:r>
            <a:br>
              <a:rPr lang="en-US" altLang="ja-JP" sz="1600" b="1" dirty="0" smtClean="0"/>
            </a:br>
            <a:r>
              <a:rPr lang="ja-JP" altLang="en-US" sz="1600" b="1" dirty="0"/>
              <a:t>データの</a:t>
            </a:r>
            <a:r>
              <a:rPr lang="en-US" altLang="ja-JP" sz="1600" b="1" dirty="0" smtClean="0"/>
              <a:t>subsampling</a:t>
            </a:r>
            <a:br>
              <a:rPr lang="en-US" altLang="ja-JP" sz="1600" b="1" dirty="0" smtClean="0"/>
            </a:br>
            <a:r>
              <a:rPr lang="ja-JP" altLang="en-US" sz="1600" dirty="0"/>
              <a:t>今までに学習したモデルの情報を使って</a:t>
            </a:r>
            <a:r>
              <a:rPr lang="ja-JP" altLang="en-US" sz="1600" dirty="0" smtClean="0"/>
              <a:t>、</a:t>
            </a:r>
            <a:r>
              <a:rPr lang="en-US" altLang="ja-JP" sz="1600" dirty="0" smtClean="0"/>
              <a:t/>
            </a:r>
            <a:br>
              <a:rPr lang="en-US" altLang="ja-JP" sz="1600" dirty="0" smtClean="0"/>
            </a:br>
            <a:r>
              <a:rPr lang="ja-JP" altLang="en-US" sz="1600" dirty="0" smtClean="0"/>
              <a:t>新た</a:t>
            </a:r>
            <a:r>
              <a:rPr lang="ja-JP" altLang="en-US" sz="1600" dirty="0"/>
              <a:t>なモデルを構築することでデータの学習を進める方法をブースティング</a:t>
            </a:r>
            <a:r>
              <a:rPr lang="en-US" altLang="ja-JP" sz="1600" dirty="0"/>
              <a:t>(Boosting)</a:t>
            </a:r>
            <a:r>
              <a:rPr lang="ja-JP" altLang="en-US" sz="1600" dirty="0"/>
              <a:t>と呼び（中略</a:t>
            </a:r>
            <a:r>
              <a:rPr lang="ja-JP" altLang="en-US" sz="1600" dirty="0" smtClean="0"/>
              <a:t>）</a:t>
            </a:r>
            <a:r>
              <a:rPr lang="en-US" altLang="ja-JP" sz="1600" dirty="0" smtClean="0"/>
              <a:t/>
            </a:r>
            <a:br>
              <a:rPr lang="en-US" altLang="ja-JP" sz="1600" dirty="0" smtClean="0"/>
            </a:br>
            <a:r>
              <a:rPr lang="ja-JP" altLang="en-US" sz="1600" dirty="0" smtClean="0"/>
              <a:t>１つ前</a:t>
            </a:r>
            <a:r>
              <a:rPr lang="ja-JP" altLang="en-US" sz="1600" dirty="0"/>
              <a:t>までの決定木の結果を利用して新たな決定木を作る際に</a:t>
            </a:r>
            <a:r>
              <a:rPr lang="ja-JP" altLang="en-US" sz="1600" dirty="0" smtClean="0"/>
              <a:t>、</a:t>
            </a:r>
            <a:r>
              <a:rPr lang="en-US" altLang="ja-JP" sz="1600" dirty="0" smtClean="0"/>
              <a:t/>
            </a:r>
            <a:br>
              <a:rPr lang="en-US" altLang="ja-JP" sz="1600" dirty="0" smtClean="0"/>
            </a:br>
            <a:r>
              <a:rPr lang="ja-JP" altLang="en-US" sz="1600" dirty="0" smtClean="0"/>
              <a:t>実測値</a:t>
            </a:r>
            <a:r>
              <a:rPr lang="ja-JP" altLang="en-US" sz="1600" dirty="0"/>
              <a:t>と予測値との誤差が</a:t>
            </a:r>
            <a:r>
              <a:rPr lang="ja-JP" altLang="en-US" sz="1600" b="1" dirty="0"/>
              <a:t>ある意味で</a:t>
            </a:r>
            <a:r>
              <a:rPr lang="ja-JP" altLang="en-US" sz="1600" dirty="0"/>
              <a:t>最小になるように決定木の</a:t>
            </a:r>
            <a:r>
              <a:rPr lang="ja-JP" altLang="en-US" sz="1600" dirty="0">
                <a:hlinkClick r:id="rId4"/>
              </a:rPr>
              <a:t>アルゴリズム</a:t>
            </a:r>
            <a:r>
              <a:rPr lang="ja-JP" altLang="en-US" sz="1600" dirty="0"/>
              <a:t>を構築したものが</a:t>
            </a:r>
            <a:r>
              <a:rPr lang="en-US" altLang="ja-JP" sz="1600" dirty="0" err="1" smtClean="0"/>
              <a:t>XGBoost</a:t>
            </a:r>
            <a:r>
              <a:rPr lang="en-US" altLang="ja-JP" sz="1600" dirty="0" smtClean="0"/>
              <a:t/>
            </a:r>
            <a:br>
              <a:rPr lang="en-US" altLang="ja-JP" sz="1600" dirty="0" smtClean="0"/>
            </a:br>
            <a:endParaRPr lang="en-US" altLang="ja-JP" sz="1600" b="1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ja-JP" altLang="en-US" b="1" dirty="0" smtClean="0"/>
              <a:t>ハイパーパラメータ</a:t>
            </a:r>
            <a:endParaRPr lang="en-US" altLang="ja-JP" b="1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ja-JP" b="1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Microsoft Himalaya" panose="01010100010101010101" pitchFamily="2" charset="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Microsoft Himalaya" panose="01010100010101010101" pitchFamily="2" charset="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Microsoft Himalaya" panose="01010100010101010101" pitchFamily="2" charset="0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501" y="4141672"/>
            <a:ext cx="5692140" cy="2583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934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7338</TotalTime>
  <Words>21</Words>
  <Application>Microsoft Office PowerPoint</Application>
  <PresentationFormat>ワイド画面</PresentationFormat>
  <Paragraphs>37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10" baseType="lpstr">
      <vt:lpstr>メイリオ</vt:lpstr>
      <vt:lpstr>游ゴシック</vt:lpstr>
      <vt:lpstr>游ゴシック Light</vt:lpstr>
      <vt:lpstr>Arial</vt:lpstr>
      <vt:lpstr>Microsoft Himalaya</vt:lpstr>
      <vt:lpstr>Wingdings</vt:lpstr>
      <vt:lpstr>Office テーマ</vt:lpstr>
      <vt:lpstr>Week 1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1Week</dc:title>
  <dc:creator>中尾俊行</dc:creator>
  <cp:lastModifiedBy>プロパー 高岸大路(未確定)</cp:lastModifiedBy>
  <cp:revision>81</cp:revision>
  <dcterms:created xsi:type="dcterms:W3CDTF">2018-07-19T16:45:18Z</dcterms:created>
  <dcterms:modified xsi:type="dcterms:W3CDTF">2018-07-25T09:11:21Z</dcterms:modified>
</cp:coreProperties>
</file>