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Shape 36"/>
          <p:cNvSpPr>
            <a:spLocks noGrp="1" noRot="1" noChangeAspect="1"/>
          </p:cNvSpPr>
          <p:nvPr>
            <p:ph type="sldImg"/>
          </p:nvPr>
        </p:nvSpPr>
        <p:spPr>
          <a:xfrm>
            <a:off x="1143000" y="685800"/>
            <a:ext cx="4572000" cy="3429000"/>
          </a:xfrm>
          <a:prstGeom prst="rect">
            <a:avLst/>
          </a:prstGeom>
        </p:spPr>
        <p:txBody>
          <a:bodyPr/>
          <a:lstStyle/>
          <a:p>
            <a:endParaRPr/>
          </a:p>
        </p:txBody>
      </p:sp>
      <p:sp>
        <p:nvSpPr>
          <p:cNvPr id="37" name="Shape 3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prstGeom prst="rect">
            <a:avLst/>
          </a:prstGeom>
        </p:spPr>
        <p:txBody>
          <a:bodyPr/>
          <a:lstStyle/>
          <a:p>
            <a:endParaRPr/>
          </a:p>
        </p:txBody>
      </p:sp>
      <p:sp>
        <p:nvSpPr>
          <p:cNvPr id="46" name="Shape 46"/>
          <p:cNvSpPr>
            <a:spLocks noGrp="1"/>
          </p:cNvSpPr>
          <p:nvPr>
            <p:ph type="body" sz="quarter" idx="1"/>
          </p:nvPr>
        </p:nvSpPr>
        <p:spPr>
          <a:prstGeom prst="rect">
            <a:avLst/>
          </a:prstGeom>
        </p:spPr>
        <p:txBody>
          <a:bodyPr/>
          <a:lstStyle/>
          <a:p>
            <a:r>
              <a:t>In the previous video we realized that mean encodings can not be used as is and require some kind of regularization on training part of data. </a:t>
            </a:r>
          </a:p>
          <a:p>
            <a:r>
              <a:t>Now, we will cover 4 different methods of regularization. Namely, doing a cross-validation loop to construct mean encodings, then smoothing based on the size of category, then adding random noise and, finally, calculating expanding mean on some permutation of data.</a:t>
            </a:r>
          </a:p>
          <a:p>
            <a:r>
              <a:t>We will go trough all of these methods one by 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endParaRPr/>
          </a:p>
        </p:txBody>
      </p:sp>
      <p:sp>
        <p:nvSpPr>
          <p:cNvPr id="53" name="Shape 53"/>
          <p:cNvSpPr>
            <a:spLocks noGrp="1"/>
          </p:cNvSpPr>
          <p:nvPr>
            <p:ph type="body" sz="quarter" idx="1"/>
          </p:nvPr>
        </p:nvSpPr>
        <p:spPr>
          <a:prstGeom prst="rect">
            <a:avLst/>
          </a:prstGeom>
        </p:spPr>
        <p:txBody>
          <a:bodyPr/>
          <a:lstStyle/>
          <a:p>
            <a:r>
              <a:t>Lets start with CV loop regularization. It’s a very intuitive and robust method. For a given data point we don’t want to use target variable of that data point. So we separate the data into K (klarge) non-intersecting subsets, or in other words, folds. To get mean encoding value for some subset, we don’t use data points from that subset and estimate the encoding only on the rest of subsets. We iteratively walk through all the data subsets. Usually 4 or 5 folds are enough to get decent results, you don’t need to tune this number.</a:t>
            </a:r>
          </a:p>
          <a:p>
            <a:r>
              <a:t>It may seem that we have completely avoided leakage from target variable. Unfortunately, it’s not true. It will become apparent if we perform leave-one-out scheme to separate the data. I’ll return to it  a little later. At first lets learn how to apply that method in practice.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noRot="1" noChangeAspect="1"/>
          </p:cNvSpPr>
          <p:nvPr>
            <p:ph type="sldImg"/>
          </p:nvPr>
        </p:nvSpPr>
        <p:spPr>
          <a:prstGeom prst="rect">
            <a:avLst/>
          </a:prstGeom>
        </p:spPr>
        <p:txBody>
          <a:bodyPr/>
          <a:lstStyle/>
          <a:p>
            <a:endParaRPr/>
          </a:p>
        </p:txBody>
      </p:sp>
      <p:sp>
        <p:nvSpPr>
          <p:cNvPr id="58" name="Shape 58"/>
          <p:cNvSpPr>
            <a:spLocks noGrp="1"/>
          </p:cNvSpPr>
          <p:nvPr>
            <p:ph type="body" sz="quarter" idx="1"/>
          </p:nvPr>
        </p:nvSpPr>
        <p:spPr>
          <a:prstGeom prst="rect">
            <a:avLst/>
          </a:prstGeom>
        </p:spPr>
        <p:txBody>
          <a:bodyPr/>
          <a:lstStyle/>
          <a:p>
            <a:r>
              <a:t>Suppose that our training data is in df_tr DataFrame. We will add mean encoded features into another train_new DataFrame. </a:t>
            </a:r>
          </a:p>
          <a:p>
            <a:r>
              <a:t>In the outer loop we iterate through StratifiedKFold iterator in order to separate training data into chunks. X_tr is used to estimate the encoding. X_val is used to apply estimated encoding.</a:t>
            </a:r>
          </a:p>
          <a:p>
            <a:r>
              <a:t>After that we iterate through all the columns and map estimated encodings to X_val DataFrame. At the end of the outer loop we fill train_new DataFrame with the result.</a:t>
            </a:r>
          </a:p>
          <a:p>
            <a:r>
              <a:t>Finally, some rare categories may be present only in a single fold, so we don’t have the data to estimate target mean for them. Thats why we end up with NANs. We can fill them with global mean.</a:t>
            </a:r>
          </a:p>
          <a:p>
            <a:r>
              <a:t>As you can see, the whole process is very simple.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Grp="1" noRot="1" noChangeAspect="1"/>
          </p:cNvSpPr>
          <p:nvPr>
            <p:ph type="sldImg"/>
          </p:nvPr>
        </p:nvSpPr>
        <p:spPr>
          <a:prstGeom prst="rect">
            <a:avLst/>
          </a:prstGeom>
        </p:spPr>
        <p:txBody>
          <a:bodyPr/>
          <a:lstStyle/>
          <a:p>
            <a:endParaRPr/>
          </a:p>
        </p:txBody>
      </p:sp>
      <p:sp>
        <p:nvSpPr>
          <p:cNvPr id="65" name="Shape 65"/>
          <p:cNvSpPr>
            <a:spLocks noGrp="1"/>
          </p:cNvSpPr>
          <p:nvPr>
            <p:ph type="body" sz="quarter" idx="1"/>
          </p:nvPr>
        </p:nvSpPr>
        <p:spPr>
          <a:prstGeom prst="rect">
            <a:avLst/>
          </a:prstGeom>
        </p:spPr>
        <p:txBody>
          <a:bodyPr/>
          <a:lstStyle/>
          <a:p>
            <a:r>
              <a:t>Now lets return to the question of whether we leak information about target variable or not. Consider the following example. Here we want to encode Moscow via leave-one-out scheme. For the first row we get 0.5, because there are 2 ones and 2 zeros in rest of rows. Similarly, for the second row we get 0.25 and so on. But look closely at the resulting feature: it perfectly splits the data! Rows with feature_mean equal or greater than 0.5 have target 0 and the rest of rows have target 1.</a:t>
            </a:r>
          </a:p>
          <a:p>
            <a:r>
              <a:t>We didn't explicitly use target variable, but our encoding is biased. Furthermore, this effect remains valid even for KFold scheme, just milder.</a:t>
            </a:r>
          </a:p>
          <a:p>
            <a:r>
              <a:t>So it this type of regularization useless? Definitely not. In practice, if you have enough data and use 4 or 5 folds, mean encodings will work fine with this regularization strategy. Just be careful and use correct validation.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noRot="1" noChangeAspect="1"/>
          </p:cNvSpPr>
          <p:nvPr>
            <p:ph type="sldImg"/>
          </p:nvPr>
        </p:nvSpPr>
        <p:spPr>
          <a:prstGeom prst="rect">
            <a:avLst/>
          </a:prstGeom>
        </p:spPr>
        <p:txBody>
          <a:bodyPr/>
          <a:lstStyle/>
          <a:p>
            <a:endParaRPr/>
          </a:p>
        </p:txBody>
      </p:sp>
      <p:sp>
        <p:nvSpPr>
          <p:cNvPr id="71" name="Shape 71"/>
          <p:cNvSpPr>
            <a:spLocks noGrp="1"/>
          </p:cNvSpPr>
          <p:nvPr>
            <p:ph type="body" sz="quarter" idx="1"/>
          </p:nvPr>
        </p:nvSpPr>
        <p:spPr>
          <a:prstGeom prst="rect">
            <a:avLst/>
          </a:prstGeom>
        </p:spPr>
        <p:txBody>
          <a:bodyPr/>
          <a:lstStyle/>
          <a:p>
            <a:r>
              <a:t>Another regularization method is smoothing. It’s based on the following idea. If category is big, has a lot data points, then we can trust the estimated encoding. But if category is rare, it’s the opposite. Formula on the slide uses this idea. It has hyper parameter alpha that controls the amount of regularization. When alpha is zero, we have no regularization and when alpha approaches infinity, everything turns into global mean.</a:t>
            </a:r>
          </a:p>
          <a:p>
            <a:r>
              <a:t>In some sense, alpha is equal to the category size we can trust. </a:t>
            </a:r>
          </a:p>
          <a:p>
            <a:r>
              <a:t>It’s also possible to use some other formula. Basically, anything that punishes encodings of rare categories can be considered smoothing. </a:t>
            </a:r>
          </a:p>
          <a:p>
            <a:r>
              <a:t>Smoothing obviously won’t work on it’s own, but we can combine it with CV loop.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prstGeom prst="rect">
            <a:avLst/>
          </a:prstGeom>
        </p:spPr>
        <p:txBody>
          <a:bodyPr/>
          <a:lstStyle/>
          <a:p>
            <a:endParaRPr/>
          </a:p>
        </p:txBody>
      </p:sp>
      <p:sp>
        <p:nvSpPr>
          <p:cNvPr id="76" name="Shape 76"/>
          <p:cNvSpPr>
            <a:spLocks noGrp="1"/>
          </p:cNvSpPr>
          <p:nvPr>
            <p:ph type="body" sz="quarter" idx="1"/>
          </p:nvPr>
        </p:nvSpPr>
        <p:spPr>
          <a:prstGeom prst="rect">
            <a:avLst/>
          </a:prstGeom>
        </p:spPr>
        <p:txBody>
          <a:bodyPr/>
          <a:lstStyle/>
          <a:p>
            <a:r>
              <a:t>Another way to regularize mean encodings is to add some noise. Without regularization mean encodings have better quality for the train data than for the test data. By adding noise we simply degrade the quality of encoding on training data.</a:t>
            </a:r>
          </a:p>
          <a:p>
            <a:r>
              <a:t>This method is pretty unstable, it’s hard to make it work. The main problem is the amount of noise we need to add. Too much noise will turn the feature into garbage, while too little noise means worse regularization. </a:t>
            </a:r>
          </a:p>
          <a:p>
            <a:r>
              <a:t>This method is usually used together with leave-one-out regularization. You need to diligently fine tune it, so it’s probably not the best option if you don’t have a lot of time.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prstGeom prst="rect">
            <a:avLst/>
          </a:prstGeom>
        </p:spPr>
        <p:txBody>
          <a:bodyPr/>
          <a:lstStyle/>
          <a:p>
            <a:endParaRPr/>
          </a:p>
        </p:txBody>
      </p:sp>
      <p:sp>
        <p:nvSpPr>
          <p:cNvPr id="82" name="Shape 82"/>
          <p:cNvSpPr>
            <a:spLocks noGrp="1"/>
          </p:cNvSpPr>
          <p:nvPr>
            <p:ph type="body" sz="quarter" idx="1"/>
          </p:nvPr>
        </p:nvSpPr>
        <p:spPr>
          <a:prstGeom prst="rect">
            <a:avLst/>
          </a:prstGeom>
        </p:spPr>
        <p:txBody>
          <a:bodyPr/>
          <a:lstStyle/>
          <a:p>
            <a:r>
              <a:t>The last regularization method I am going to cover is based on expanding mean. The idea is very simple: we fix some sorting order of our data and use only rows from 0 to N-1 to calculate encoding for row N. </a:t>
            </a:r>
          </a:p>
          <a:p>
            <a:r>
              <a:t>You can check simple pandas implementation in the code snippet. ‘cumsum’ stores cumulative sum of target variable up to the given row and ‘cumcnt’ stores cumulative count.</a:t>
            </a:r>
          </a:p>
          <a:p>
            <a:r>
              <a:t>This method introduces the least amount of leakage from target variable and requires no hyper parameter tuning. The only downside is that feature quality is not uniform, but it’s not a big deal. We can average models fitted on encodings calculated from different data permutations.</a:t>
            </a:r>
          </a:p>
          <a:p>
            <a:r>
              <a:t>It’s also worth noting that it is expanding mean method that is used in cat boost gradient boosting trees library, which proves to perform magnificently on datasets with categorical features.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prstGeom prst="rect">
            <a:avLst/>
          </a:prstGeom>
        </p:spPr>
        <p:txBody>
          <a:bodyPr/>
          <a:lstStyle/>
          <a:p>
            <a:endParaRPr/>
          </a:p>
        </p:txBody>
      </p:sp>
      <p:sp>
        <p:nvSpPr>
          <p:cNvPr id="87" name="Shape 87"/>
          <p:cNvSpPr>
            <a:spLocks noGrp="1"/>
          </p:cNvSpPr>
          <p:nvPr>
            <p:ph type="body" sz="quarter" idx="1"/>
          </p:nvPr>
        </p:nvSpPr>
        <p:spPr>
          <a:prstGeom prst="rect">
            <a:avLst/>
          </a:prstGeom>
        </p:spPr>
        <p:txBody>
          <a:bodyPr/>
          <a:lstStyle/>
          <a:p>
            <a:r>
              <a:t>Ok, lets summarize what we’ve discussed in this video. We covered 4 different types of regularization. Each of them has it’s own advantages and disadvantages. Sometimes unintuitively, we introduce target variable leakage, but in practice, we can bear with it. Personally, I recommend CV loop or Expanding mean methods for practical tasks: they are the most robust and easy to tune.</a:t>
            </a:r>
          </a:p>
          <a:p>
            <a:r>
              <a:t>This is it with regularization! In the next video I will tell you about various extensions and practical applications of mean encodings.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Объект с подписью">
    <p:spTree>
      <p:nvGrpSpPr>
        <p:cNvPr id="1" name=""/>
        <p:cNvGrpSpPr/>
        <p:nvPr/>
      </p:nvGrpSpPr>
      <p:grpSpPr>
        <a:xfrm>
          <a:off x="0" y="0"/>
          <a:ext cx="0" cy="0"/>
          <a:chOff x="0" y="0"/>
          <a:chExt cx="0" cy="0"/>
        </a:xfrm>
      </p:grpSpPr>
      <p:sp>
        <p:nvSpPr>
          <p:cNvPr id="11" name="Текст заголовка"/>
          <p:cNvSpPr txBox="1">
            <a:spLocks noGrp="1"/>
          </p:cNvSpPr>
          <p:nvPr>
            <p:ph type="title"/>
          </p:nvPr>
        </p:nvSpPr>
        <p:spPr>
          <a:prstGeom prst="rect">
            <a:avLst/>
          </a:prstGeom>
        </p:spPr>
        <p:txBody>
          <a:bodyPr/>
          <a:lstStyle/>
          <a:p>
            <a:r>
              <a:t>Текст заголовка</a:t>
            </a:r>
          </a:p>
        </p:txBody>
      </p:sp>
      <p:sp>
        <p:nvSpPr>
          <p:cNvPr id="12"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Shape 74"/>
          <p:cNvSpPr>
            <a:spLocks noGrp="1"/>
          </p:cNvSpPr>
          <p:nvPr>
            <p:ph type="body" sz="half" idx="13"/>
          </p:nvPr>
        </p:nvSpPr>
        <p:spPr>
          <a:xfrm>
            <a:off x="457198" y="1435100"/>
            <a:ext cx="3008317" cy="4691063"/>
          </a:xfrm>
          <a:prstGeom prst="rect">
            <a:avLst/>
          </a:prstGeom>
        </p:spPr>
        <p:txBody>
          <a:bodyPr/>
          <a:lstStyle/>
          <a:p>
            <a:endParaRPr/>
          </a:p>
        </p:txBody>
      </p:sp>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Вертикальный заголовок и текст">
    <p:spTree>
      <p:nvGrpSpPr>
        <p:cNvPr id="1" name=""/>
        <p:cNvGrpSpPr/>
        <p:nvPr/>
      </p:nvGrpSpPr>
      <p:grpSpPr>
        <a:xfrm>
          <a:off x="0" y="0"/>
          <a:ext cx="0" cy="0"/>
          <a:chOff x="0" y="0"/>
          <a:chExt cx="0" cy="0"/>
        </a:xfrm>
      </p:grpSpPr>
      <p:sp>
        <p:nvSpPr>
          <p:cNvPr id="21" name="Текст заголовка"/>
          <p:cNvSpPr txBox="1">
            <a:spLocks noGrp="1"/>
          </p:cNvSpPr>
          <p:nvPr>
            <p:ph type="title"/>
          </p:nvPr>
        </p:nvSpPr>
        <p:spPr>
          <a:xfrm>
            <a:off x="6629400" y="274638"/>
            <a:ext cx="2057400" cy="5851527"/>
          </a:xfrm>
          <a:prstGeom prst="rect">
            <a:avLst/>
          </a:prstGeom>
        </p:spPr>
        <p:txBody>
          <a:bodyPr anchor="ctr"/>
          <a:lstStyle>
            <a:lvl1pPr algn="ctr">
              <a:defRPr sz="4400">
                <a:latin typeface="Myriad Pro"/>
                <a:ea typeface="Myriad Pro"/>
                <a:cs typeface="Myriad Pro"/>
                <a:sym typeface="Myriad Pro"/>
              </a:defRPr>
            </a:lvl1pPr>
          </a:lstStyle>
          <a:p>
            <a:r>
              <a:t>Текст заголовка</a:t>
            </a:r>
          </a:p>
        </p:txBody>
      </p:sp>
      <p:sp>
        <p:nvSpPr>
          <p:cNvPr id="22" name="Уровень текста 1…"/>
          <p:cNvSpPr txBox="1">
            <a:spLocks noGrp="1"/>
          </p:cNvSpPr>
          <p:nvPr>
            <p:ph type="body" idx="1"/>
          </p:nvPr>
        </p:nvSpPr>
        <p:spPr>
          <a:xfrm>
            <a:off x="457200" y="274638"/>
            <a:ext cx="6019800" cy="5851527"/>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30" name="Номер слайда"/>
          <p:cNvSpPr txBox="1">
            <a:spLocks noGrp="1"/>
          </p:cNvSpPr>
          <p:nvPr>
            <p:ph type="sldNum" sz="quarter" idx="2"/>
          </p:nvPr>
        </p:nvSpPr>
        <p:spPr>
          <a:xfrm>
            <a:off x="8413150" y="6404294"/>
            <a:ext cx="273652" cy="269237"/>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57200" y="273050"/>
            <a:ext cx="3008316" cy="1162050"/>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b">
            <a:normAutofit/>
          </a:bodyPr>
          <a:lstStyle/>
          <a:p>
            <a:r>
              <a:t>Текст заголовка</a:t>
            </a:r>
          </a:p>
        </p:txBody>
      </p:sp>
      <p:sp>
        <p:nvSpPr>
          <p:cNvPr id="3" name="Уровень текста 1…"/>
          <p:cNvSpPr txBox="1">
            <a:spLocks noGrp="1"/>
          </p:cNvSpPr>
          <p:nvPr>
            <p:ph type="body" idx="1"/>
          </p:nvPr>
        </p:nvSpPr>
        <p:spPr>
          <a:xfrm>
            <a:off x="3575050" y="273050"/>
            <a:ext cx="5111750" cy="585311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8413151" y="6404294"/>
            <a:ext cx="273652"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yriad Pro"/>
                <a:ea typeface="Myriad Pro"/>
                <a:cs typeface="Myriad Pro"/>
                <a:sym typeface="Myriad Pro"/>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rgbClr val="953735"/>
          </a:solidFill>
          <a:uFillTx/>
          <a:latin typeface="Myriad Pro Bold"/>
          <a:ea typeface="Myriad Pro Bold"/>
          <a:cs typeface="Myriad Pro Bold"/>
          <a:sym typeface="Myriad Pro Bold"/>
        </a:defRPr>
      </a:lvl1pPr>
      <a:lvl2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rgbClr val="953735"/>
          </a:solidFill>
          <a:uFillTx/>
          <a:latin typeface="Myriad Pro Bold"/>
          <a:ea typeface="Myriad Pro Bold"/>
          <a:cs typeface="Myriad Pro Bold"/>
          <a:sym typeface="Myriad Pro Bold"/>
        </a:defRPr>
      </a:lvl2pPr>
      <a:lvl3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rgbClr val="953735"/>
          </a:solidFill>
          <a:uFillTx/>
          <a:latin typeface="Myriad Pro Bold"/>
          <a:ea typeface="Myriad Pro Bold"/>
          <a:cs typeface="Myriad Pro Bold"/>
          <a:sym typeface="Myriad Pro Bold"/>
        </a:defRPr>
      </a:lvl3pPr>
      <a:lvl4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rgbClr val="953735"/>
          </a:solidFill>
          <a:uFillTx/>
          <a:latin typeface="Myriad Pro Bold"/>
          <a:ea typeface="Myriad Pro Bold"/>
          <a:cs typeface="Myriad Pro Bold"/>
          <a:sym typeface="Myriad Pro Bold"/>
        </a:defRPr>
      </a:lvl4pPr>
      <a:lvl5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rgbClr val="953735"/>
          </a:solidFill>
          <a:uFillTx/>
          <a:latin typeface="Myriad Pro Bold"/>
          <a:ea typeface="Myriad Pro Bold"/>
          <a:cs typeface="Myriad Pro Bold"/>
          <a:sym typeface="Myriad Pro Bold"/>
        </a:defRPr>
      </a:lvl5pPr>
      <a:lvl6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rgbClr val="953735"/>
          </a:solidFill>
          <a:uFillTx/>
          <a:latin typeface="Myriad Pro Bold"/>
          <a:ea typeface="Myriad Pro Bold"/>
          <a:cs typeface="Myriad Pro Bold"/>
          <a:sym typeface="Myriad Pro Bold"/>
        </a:defRPr>
      </a:lvl6pPr>
      <a:lvl7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rgbClr val="953735"/>
          </a:solidFill>
          <a:uFillTx/>
          <a:latin typeface="Myriad Pro Bold"/>
          <a:ea typeface="Myriad Pro Bold"/>
          <a:cs typeface="Myriad Pro Bold"/>
          <a:sym typeface="Myriad Pro Bold"/>
        </a:defRPr>
      </a:lvl7pPr>
      <a:lvl8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rgbClr val="953735"/>
          </a:solidFill>
          <a:uFillTx/>
          <a:latin typeface="Myriad Pro Bold"/>
          <a:ea typeface="Myriad Pro Bold"/>
          <a:cs typeface="Myriad Pro Bold"/>
          <a:sym typeface="Myriad Pro Bold"/>
        </a:defRPr>
      </a:lvl8pPr>
      <a:lvl9pPr marL="0" marR="0" indent="0" algn="l" defTabSz="914400" rtl="0" latinLnBrk="0">
        <a:lnSpc>
          <a:spcPct val="100000"/>
        </a:lnSpc>
        <a:spcBef>
          <a:spcPts val="0"/>
        </a:spcBef>
        <a:spcAft>
          <a:spcPts val="0"/>
        </a:spcAft>
        <a:buClrTx/>
        <a:buSzTx/>
        <a:buFontTx/>
        <a:buNone/>
        <a:tabLst/>
        <a:defRPr sz="2000" b="0" i="0" u="none" strike="noStrike" cap="none" spc="0" baseline="0">
          <a:ln>
            <a:noFill/>
          </a:ln>
          <a:solidFill>
            <a:srgbClr val="953735"/>
          </a:solidFill>
          <a:uFillTx/>
          <a:latin typeface="Myriad Pro Bold"/>
          <a:ea typeface="Myriad Pro Bold"/>
          <a:cs typeface="Myriad Pro Bold"/>
          <a:sym typeface="Myriad Pro 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yriad Pro"/>
          <a:ea typeface="Myriad Pro"/>
          <a:cs typeface="Myriad Pro"/>
          <a:sym typeface="Myriad Pro"/>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yriad Pro"/>
          <a:ea typeface="Myriad Pro"/>
          <a:cs typeface="Myriad Pro"/>
          <a:sym typeface="Myriad Pro"/>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yriad Pro"/>
          <a:ea typeface="Myriad Pro"/>
          <a:cs typeface="Myriad Pro"/>
          <a:sym typeface="Myriad Pro"/>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yriad Pro"/>
          <a:ea typeface="Myriad Pro"/>
          <a:cs typeface="Myriad Pro"/>
          <a:sym typeface="Myriad Pro"/>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yriad Pro"/>
          <a:ea typeface="Myriad Pro"/>
          <a:cs typeface="Myriad Pro"/>
          <a:sym typeface="Myriad Pro"/>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yriad Pro"/>
          <a:ea typeface="Myriad Pro"/>
          <a:cs typeface="Myriad Pro"/>
          <a:sym typeface="Myriad Pro"/>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yriad Pro"/>
          <a:ea typeface="Myriad Pro"/>
          <a:cs typeface="Myriad Pro"/>
          <a:sym typeface="Myriad Pro"/>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yriad Pro"/>
          <a:ea typeface="Myriad Pro"/>
          <a:cs typeface="Myriad Pro"/>
          <a:sym typeface="Myriad Pro"/>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yriad Pro"/>
          <a:ea typeface="Myriad Pro"/>
          <a:cs typeface="Myriad Pro"/>
          <a:sym typeface="Myriad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yriad Pro"/>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yriad Pro"/>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yriad Pro"/>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yriad Pro"/>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yriad Pro"/>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yriad Pro"/>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yriad Pro"/>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yriad Pro"/>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Myriad Pr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Заголовок 1"/>
          <p:cNvSpPr txBox="1">
            <a:spLocks noGrp="1"/>
          </p:cNvSpPr>
          <p:nvPr>
            <p:ph type="title"/>
          </p:nvPr>
        </p:nvSpPr>
        <p:spPr>
          <a:xfrm>
            <a:off x="-1" y="0"/>
            <a:ext cx="8565778" cy="584771"/>
          </a:xfrm>
          <a:prstGeom prst="rect">
            <a:avLst/>
          </a:prstGeom>
        </p:spPr>
        <p:txBody>
          <a:bodyPr/>
          <a:lstStyle>
            <a:lvl1pPr>
              <a:defRPr sz="3200"/>
            </a:lvl1pPr>
          </a:lstStyle>
          <a:p>
            <a:r>
              <a:t>Regularization</a:t>
            </a:r>
          </a:p>
        </p:txBody>
      </p:sp>
      <p:sp>
        <p:nvSpPr>
          <p:cNvPr id="40" name="Shape 155"/>
          <p:cNvSpPr txBox="1">
            <a:spLocks noGrp="1"/>
          </p:cNvSpPr>
          <p:nvPr>
            <p:ph type="body" idx="1"/>
          </p:nvPr>
        </p:nvSpPr>
        <p:spPr>
          <a:xfrm>
            <a:off x="823356" y="1520824"/>
            <a:ext cx="8150164" cy="3412077"/>
          </a:xfrm>
          <a:prstGeom prst="rect">
            <a:avLst/>
          </a:prstGeom>
        </p:spPr>
        <p:txBody>
          <a:bodyPr/>
          <a:lstStyle/>
          <a:p>
            <a:pPr marL="457200" indent="-457200">
              <a:buFontTx/>
              <a:buAutoNum type="arabicPeriod"/>
              <a:defRPr sz="2400"/>
            </a:pPr>
            <a:r>
              <a:rPr dirty="0" smtClean="0"/>
              <a:t>CV loop inside </a:t>
            </a:r>
            <a:r>
              <a:rPr dirty="0"/>
              <a:t>training data;</a:t>
            </a:r>
          </a:p>
          <a:p>
            <a:pPr marL="457200" indent="-457200">
              <a:buFontTx/>
              <a:buAutoNum type="arabicPeriod"/>
              <a:defRPr sz="2400"/>
            </a:pPr>
            <a:r>
              <a:rPr dirty="0"/>
              <a:t>Smoothing;</a:t>
            </a:r>
          </a:p>
          <a:p>
            <a:pPr marL="457200" indent="-457200">
              <a:buFontTx/>
              <a:buAutoNum type="arabicPeriod"/>
              <a:defRPr sz="2400"/>
            </a:pPr>
            <a:r>
              <a:rPr dirty="0"/>
              <a:t>Adding random noise;</a:t>
            </a:r>
          </a:p>
          <a:p>
            <a:pPr marL="457200" indent="-457200">
              <a:buFontTx/>
              <a:buAutoNum type="arabicPeriod"/>
              <a:defRPr sz="2400"/>
            </a:pPr>
            <a:r>
              <a:rPr dirty="0"/>
              <a:t>Sorting and calculating expanding mean.</a:t>
            </a:r>
          </a:p>
        </p:txBody>
      </p:sp>
      <p:pic>
        <p:nvPicPr>
          <p:cNvPr id="41" name="Picture 2" descr="Picture 2"/>
          <p:cNvPicPr>
            <a:picLocks noChangeAspect="1"/>
          </p:cNvPicPr>
          <p:nvPr/>
        </p:nvPicPr>
        <p:blipFill>
          <a:blip r:embed="rId3">
            <a:extLst/>
          </a:blip>
          <a:srcRect l="1988"/>
          <a:stretch>
            <a:fillRect/>
          </a:stretch>
        </p:blipFill>
        <p:spPr>
          <a:xfrm>
            <a:off x="2965593" y="3592119"/>
            <a:ext cx="3441690" cy="2029193"/>
          </a:xfrm>
          <a:prstGeom prst="rect">
            <a:avLst/>
          </a:prstGeom>
          <a:ln w="12700">
            <a:miter lim="400000"/>
          </a:ln>
        </p:spPr>
      </p:pic>
      <p:pic>
        <p:nvPicPr>
          <p:cNvPr id="42" name="Picture 4" descr="Picture 4"/>
          <p:cNvPicPr>
            <a:picLocks noChangeAspect="1"/>
          </p:cNvPicPr>
          <p:nvPr/>
        </p:nvPicPr>
        <p:blipFill>
          <a:blip r:embed="rId4">
            <a:extLst/>
          </a:blip>
          <a:stretch>
            <a:fillRect/>
          </a:stretch>
        </p:blipFill>
        <p:spPr>
          <a:xfrm>
            <a:off x="2334634" y="5561350"/>
            <a:ext cx="4690632" cy="872344"/>
          </a:xfrm>
          <a:prstGeom prst="rect">
            <a:avLst/>
          </a:prstGeom>
          <a:ln w="12700">
            <a:miter lim="400000"/>
          </a:ln>
        </p:spPr>
      </p:pic>
      <p:sp>
        <p:nvSpPr>
          <p:cNvPr id="43" name="TextBox 1"/>
          <p:cNvSpPr txBox="1"/>
          <p:nvPr/>
        </p:nvSpPr>
        <p:spPr>
          <a:xfrm>
            <a:off x="2637059" y="4212356"/>
            <a:ext cx="358336" cy="459737"/>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400">
                <a:solidFill>
                  <a:srgbClr val="535353"/>
                </a:solidFill>
                <a:latin typeface="Myriad Pro"/>
                <a:ea typeface="Myriad Pro"/>
                <a:cs typeface="Myriad Pro"/>
                <a:sym typeface="Myriad Pro"/>
              </a:defRPr>
            </a:lvl1pPr>
          </a:lstStyle>
          <a:p>
            <a:r>
              <a:t>1.</a:t>
            </a:r>
          </a:p>
        </p:txBody>
      </p:sp>
      <p:sp>
        <p:nvSpPr>
          <p:cNvPr id="44" name="TextBox 7"/>
          <p:cNvSpPr txBox="1"/>
          <p:nvPr/>
        </p:nvSpPr>
        <p:spPr>
          <a:xfrm>
            <a:off x="1988653" y="5687369"/>
            <a:ext cx="358335" cy="459737"/>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a:defRPr sz="2400">
                <a:solidFill>
                  <a:srgbClr val="535353"/>
                </a:solidFill>
                <a:latin typeface="Myriad Pro"/>
                <a:ea typeface="Myriad Pro"/>
                <a:cs typeface="Myriad Pro"/>
                <a:sym typeface="Myriad Pro"/>
              </a:defRPr>
            </a:lvl1pPr>
          </a:lstStyle>
          <a:p>
            <a:r>
              <a:t>2.</a:t>
            </a:r>
          </a:p>
        </p:txBody>
      </p:sp>
      <p:sp>
        <p:nvSpPr>
          <p:cNvPr id="8" name="四角形吹き出し 7"/>
          <p:cNvSpPr/>
          <p:nvPr/>
        </p:nvSpPr>
        <p:spPr>
          <a:xfrm>
            <a:off x="-3028207" y="1491032"/>
            <a:ext cx="3193143" cy="3816425"/>
          </a:xfrm>
          <a:prstGeom prst="wedgeRectCallout">
            <a:avLst>
              <a:gd name="adj1" fmla="val 59870"/>
              <a:gd name="adj2" fmla="val -31629"/>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r>
              <a:rPr lang="en-US" altLang="ja-JP" sz="1400" dirty="0" smtClean="0">
                <a:latin typeface="游ゴシック" panose="020B0400000000000000" pitchFamily="50" charset="-128"/>
                <a:ea typeface="游ゴシック" panose="020B0400000000000000" pitchFamily="50" charset="-128"/>
              </a:rPr>
              <a:t>【</a:t>
            </a:r>
            <a:r>
              <a:rPr lang="en-US" altLang="ja-JP" sz="1400" b="1" dirty="0">
                <a:latin typeface="游ゴシック" panose="020B0400000000000000" pitchFamily="50" charset="-128"/>
                <a:ea typeface="游ゴシック" panose="020B0400000000000000" pitchFamily="50" charset="-128"/>
              </a:rPr>
              <a:t>Regularization</a:t>
            </a:r>
            <a:r>
              <a:rPr lang="en-US" altLang="ja-JP" sz="1400" dirty="0" smtClean="0">
                <a:latin typeface="游ゴシック" panose="020B0400000000000000" pitchFamily="50" charset="-128"/>
                <a:ea typeface="游ゴシック" panose="020B0400000000000000" pitchFamily="50" charset="-128"/>
              </a:rPr>
              <a:t>】</a:t>
            </a:r>
          </a:p>
          <a:p>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a:latin typeface="游ゴシック" panose="020B0400000000000000" pitchFamily="50" charset="-128"/>
                <a:ea typeface="游ゴシック" panose="020B0400000000000000" pitchFamily="50" charset="-128"/>
              </a:rPr>
              <a:t>「</a:t>
            </a:r>
            <a:r>
              <a:rPr lang="en-US" altLang="ja-JP" sz="1400" dirty="0">
                <a:latin typeface="游ゴシック" panose="020B0400000000000000" pitchFamily="50" charset="-128"/>
                <a:ea typeface="游ゴシック" panose="020B0400000000000000" pitchFamily="50" charset="-128"/>
              </a:rPr>
              <a:t>mean</a:t>
            </a:r>
            <a:r>
              <a:rPr lang="ja-JP" altLang="en-US" sz="1400" dirty="0">
                <a:latin typeface="游ゴシック" panose="020B0400000000000000" pitchFamily="50" charset="-128"/>
                <a:ea typeface="游ゴシック" panose="020B0400000000000000" pitchFamily="50" charset="-128"/>
              </a:rPr>
              <a:t> </a:t>
            </a:r>
            <a:r>
              <a:rPr lang="en-US" altLang="ja-JP" sz="1400" dirty="0">
                <a:latin typeface="游ゴシック" panose="020B0400000000000000" pitchFamily="50" charset="-128"/>
                <a:ea typeface="游ゴシック" panose="020B0400000000000000" pitchFamily="50" charset="-128"/>
              </a:rPr>
              <a:t>encoding</a:t>
            </a:r>
            <a:r>
              <a:rPr lang="ja-JP" altLang="en-US" sz="1400" dirty="0">
                <a:latin typeface="游ゴシック" panose="020B0400000000000000" pitchFamily="50" charset="-128"/>
                <a:ea typeface="游ゴシック" panose="020B0400000000000000" pitchFamily="50" charset="-128"/>
              </a:rPr>
              <a:t> 」はそのまま、使用できないことが以前のビデオで</a:t>
            </a:r>
            <a:r>
              <a:rPr lang="ja-JP" altLang="en-US" sz="1400" dirty="0" smtClean="0">
                <a:latin typeface="游ゴシック" panose="020B0400000000000000" pitchFamily="50" charset="-128"/>
                <a:ea typeface="游ゴシック" panose="020B0400000000000000" pitchFamily="50" charset="-128"/>
              </a:rPr>
              <a:t>分かったので、</a:t>
            </a:r>
            <a:r>
              <a:rPr lang="ja-JP" altLang="en-US" sz="1400" dirty="0" smtClean="0">
                <a:latin typeface="游ゴシック" panose="020B0400000000000000" pitchFamily="50" charset="-128"/>
                <a:ea typeface="游ゴシック" panose="020B0400000000000000" pitchFamily="50" charset="-128"/>
              </a:rPr>
              <a:t>このビデオでは</a:t>
            </a:r>
            <a:r>
              <a:rPr lang="en-US" altLang="ja-JP" sz="1400" dirty="0" smtClean="0">
                <a:latin typeface="游ゴシック" panose="020B0400000000000000" pitchFamily="50" charset="-128"/>
                <a:ea typeface="游ゴシック" panose="020B0400000000000000" pitchFamily="50" charset="-128"/>
              </a:rPr>
              <a:t>Regularization</a:t>
            </a:r>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正則化</a:t>
            </a:r>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につい</a:t>
            </a:r>
            <a:r>
              <a:rPr lang="ja-JP" altLang="en-US" sz="1400" dirty="0" err="1" smtClean="0">
                <a:latin typeface="游ゴシック" panose="020B0400000000000000" pitchFamily="50" charset="-128"/>
                <a:ea typeface="游ゴシック" panose="020B0400000000000000" pitchFamily="50" charset="-128"/>
              </a:rPr>
              <a:t>てを</a:t>
            </a:r>
            <a:r>
              <a:rPr lang="ja-JP" altLang="en-US" sz="1400" dirty="0" smtClean="0">
                <a:latin typeface="游ゴシック" panose="020B0400000000000000" pitchFamily="50" charset="-128"/>
                <a:ea typeface="游ゴシック" panose="020B0400000000000000" pitchFamily="50" charset="-128"/>
              </a:rPr>
              <a:t>学ぶ。</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正則化は以下の</a:t>
            </a:r>
            <a:r>
              <a:rPr lang="en-US" altLang="ja-JP" sz="1400" dirty="0" smtClean="0">
                <a:latin typeface="游ゴシック" panose="020B0400000000000000" pitchFamily="50" charset="-128"/>
                <a:ea typeface="游ゴシック" panose="020B0400000000000000" pitchFamily="50" charset="-128"/>
              </a:rPr>
              <a:t>4</a:t>
            </a:r>
            <a:r>
              <a:rPr lang="ja-JP" altLang="en-US" sz="1400" dirty="0" err="1" smtClean="0">
                <a:latin typeface="游ゴシック" panose="020B0400000000000000" pitchFamily="50" charset="-128"/>
                <a:ea typeface="游ゴシック" panose="020B0400000000000000" pitchFamily="50" charset="-128"/>
              </a:rPr>
              <a:t>つの</a:t>
            </a:r>
            <a:r>
              <a:rPr lang="ja-JP" altLang="en-US" sz="1400" dirty="0" smtClean="0">
                <a:latin typeface="游ゴシック" panose="020B0400000000000000" pitchFamily="50" charset="-128"/>
                <a:ea typeface="游ゴシック" panose="020B0400000000000000" pitchFamily="50" charset="-128"/>
              </a:rPr>
              <a:t>方法を実施していく。</a:t>
            </a:r>
            <a:endParaRPr lang="en-US" altLang="ja-JP" sz="1400" dirty="0" smtClean="0">
              <a:latin typeface="游ゴシック" panose="020B0400000000000000" pitchFamily="50" charset="-128"/>
              <a:ea typeface="游ゴシック" panose="020B0400000000000000" pitchFamily="50" charset="-128"/>
            </a:endParaRPr>
          </a:p>
          <a:p>
            <a:endParaRPr lang="en-US" altLang="ja-JP" sz="1400" dirty="0">
              <a:latin typeface="游ゴシック" panose="020B0400000000000000" pitchFamily="50" charset="-128"/>
              <a:ea typeface="游ゴシック" panose="020B0400000000000000" pitchFamily="50" charset="-128"/>
            </a:endParaRPr>
          </a:p>
          <a:p>
            <a:pPr marL="0" marR="0" indent="0" algn="l" defTabSz="914400" rtl="0" fontAlgn="auto" latinLnBrk="0" hangingPunct="0">
              <a:lnSpc>
                <a:spcPct val="100000"/>
              </a:lnSpc>
              <a:spcBef>
                <a:spcPts val="0"/>
              </a:spcBef>
              <a:spcAft>
                <a:spcPts val="0"/>
              </a:spcAft>
              <a:buClrTx/>
              <a:buSzTx/>
              <a:buFontTx/>
              <a:buNone/>
              <a:tabLst/>
            </a:pPr>
            <a:r>
              <a:rPr lang="ja-JP" altLang="en-US" sz="1400" dirty="0" smtClean="0">
                <a:latin typeface="游ゴシック" panose="020B0400000000000000" pitchFamily="50" charset="-128"/>
                <a:ea typeface="游ゴシック" panose="020B0400000000000000" pitchFamily="50" charset="-128"/>
              </a:rPr>
              <a:t>１．交差検証</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２．スムージング</a:t>
            </a:r>
            <a:r>
              <a:rPr lang="en-US" altLang="ja-JP" sz="1400" dirty="0" smtClean="0">
                <a:latin typeface="游ゴシック" panose="020B0400000000000000" pitchFamily="50" charset="-128"/>
                <a:ea typeface="游ゴシック" panose="020B0400000000000000" pitchFamily="50" charset="-128"/>
              </a:rPr>
              <a:t>(</a:t>
            </a:r>
            <a:r>
              <a:rPr lang="ja-JP" altLang="ja-JP" sz="1400" dirty="0">
                <a:latin typeface="游ゴシック" panose="020B0400000000000000" pitchFamily="50" charset="-128"/>
                <a:ea typeface="游ゴシック" panose="020B0400000000000000" pitchFamily="50" charset="-128"/>
              </a:rPr>
              <a:t>平滑化</a:t>
            </a:r>
            <a:r>
              <a:rPr lang="en-US" altLang="ja-JP" sz="1400" dirty="0" smtClean="0">
                <a:latin typeface="游ゴシック" panose="020B0400000000000000" pitchFamily="50" charset="-128"/>
                <a:ea typeface="游ゴシック" panose="020B0400000000000000" pitchFamily="50" charset="-128"/>
              </a:rPr>
              <a:t>)</a:t>
            </a:r>
          </a:p>
          <a:p>
            <a:r>
              <a:rPr lang="ja-JP" altLang="en-US" sz="1400" dirty="0" smtClean="0">
                <a:latin typeface="游ゴシック" panose="020B0400000000000000" pitchFamily="50" charset="-128"/>
                <a:ea typeface="游ゴシック" panose="020B0400000000000000" pitchFamily="50" charset="-128"/>
              </a:rPr>
              <a:t>３</a:t>
            </a:r>
            <a:r>
              <a:rPr lang="ja-JP" altLang="en-US" sz="1400" dirty="0" smtClean="0">
                <a:latin typeface="游ゴシック" panose="020B0400000000000000" pitchFamily="50" charset="-128"/>
                <a:ea typeface="游ゴシック" panose="020B0400000000000000" pitchFamily="50" charset="-128"/>
              </a:rPr>
              <a:t>．ノイズを加える</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４</a:t>
            </a:r>
            <a:r>
              <a:rPr lang="ja-JP" altLang="en-US" sz="1400" dirty="0" smtClean="0">
                <a:latin typeface="游ゴシック" panose="020B0400000000000000" pitchFamily="50" charset="-128"/>
                <a:ea typeface="游ゴシック" panose="020B0400000000000000" pitchFamily="50" charset="-128"/>
              </a:rPr>
              <a:t>．</a:t>
            </a:r>
            <a:r>
              <a:rPr lang="en-US" altLang="ja-JP" sz="1400" dirty="0">
                <a:latin typeface="游ゴシック" panose="020B0400000000000000" pitchFamily="50" charset="-128"/>
                <a:ea typeface="游ゴシック" panose="020B0400000000000000" pitchFamily="50" charset="-128"/>
              </a:rPr>
              <a:t>Expanding mean</a:t>
            </a:r>
            <a:endParaRPr kumimoji="0" lang="en-US" altLang="ja-JP" sz="1400" b="0" i="0" u="none" strike="noStrike" cap="none" spc="0" normalizeH="0" baseline="0" dirty="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lang="en-US" altLang="ja-JP" sz="1400" dirty="0" smtClean="0">
              <a:latin typeface="游ゴシック" panose="020B0400000000000000" pitchFamily="50" charset="-128"/>
              <a:ea typeface="游ゴシック" panose="020B0400000000000000" pitchFamily="50" charset="-128"/>
            </a:endParaRPr>
          </a:p>
          <a:p>
            <a:pPr marL="0" marR="0" indent="0" algn="l" defTabSz="914400" rtl="0" fontAlgn="auto" latinLnBrk="0" hangingPunct="0">
              <a:lnSpc>
                <a:spcPct val="100000"/>
              </a:lnSpc>
              <a:spcBef>
                <a:spcPts val="0"/>
              </a:spcBef>
              <a:spcAft>
                <a:spcPts val="0"/>
              </a:spcAft>
              <a:buClrTx/>
              <a:buSzTx/>
              <a:buFontTx/>
              <a:buNone/>
              <a:tabLst/>
            </a:pPr>
            <a:endParaRPr kumimoji="0" lang="en-US" altLang="ja-JP" sz="1400" b="0" i="0" u="none" strike="noStrike" cap="none" spc="0" normalizeH="0" baseline="0" dirty="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kumimoji="0" lang="ja-JP" altLang="en-US" sz="1400" b="0" i="0" u="none" strike="noStrike" cap="none" spc="0" normalizeH="0" baseline="0" dirty="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Заголовок 1"/>
          <p:cNvSpPr txBox="1">
            <a:spLocks noGrp="1"/>
          </p:cNvSpPr>
          <p:nvPr>
            <p:ph type="title"/>
          </p:nvPr>
        </p:nvSpPr>
        <p:spPr>
          <a:xfrm>
            <a:off x="-1" y="0"/>
            <a:ext cx="8565778" cy="584771"/>
          </a:xfrm>
          <a:prstGeom prst="rect">
            <a:avLst/>
          </a:prstGeom>
        </p:spPr>
        <p:txBody>
          <a:bodyPr/>
          <a:lstStyle>
            <a:lvl1pPr>
              <a:defRPr sz="3200"/>
            </a:lvl1pPr>
          </a:lstStyle>
          <a:p>
            <a:r>
              <a:t>Regularization. CV loop</a:t>
            </a:r>
          </a:p>
        </p:txBody>
      </p:sp>
      <p:sp>
        <p:nvSpPr>
          <p:cNvPr id="49" name="Shape 155"/>
          <p:cNvSpPr txBox="1">
            <a:spLocks noGrp="1"/>
          </p:cNvSpPr>
          <p:nvPr>
            <p:ph type="body" idx="1"/>
          </p:nvPr>
        </p:nvSpPr>
        <p:spPr>
          <a:xfrm>
            <a:off x="823356" y="1520824"/>
            <a:ext cx="8150164" cy="3412077"/>
          </a:xfrm>
          <a:prstGeom prst="rect">
            <a:avLst/>
          </a:prstGeom>
        </p:spPr>
        <p:txBody>
          <a:bodyPr/>
          <a:lstStyle/>
          <a:p>
            <a:pPr>
              <a:defRPr sz="2400"/>
            </a:pPr>
            <a:r>
              <a:rPr dirty="0"/>
              <a:t>Robust and intuitive</a:t>
            </a:r>
          </a:p>
          <a:p>
            <a:pPr>
              <a:defRPr sz="2400"/>
            </a:pPr>
            <a:r>
              <a:rPr dirty="0"/>
              <a:t>Usually decent results with 4-5 folds across different datasets</a:t>
            </a:r>
          </a:p>
          <a:p>
            <a:pPr>
              <a:defRPr sz="2400"/>
            </a:pPr>
            <a:r>
              <a:rPr dirty="0"/>
              <a:t>Need to be careful with extreme situations like LOO</a:t>
            </a:r>
          </a:p>
        </p:txBody>
      </p:sp>
      <p:sp>
        <p:nvSpPr>
          <p:cNvPr id="50" name="Shape 130"/>
          <p:cNvSpPr txBox="1"/>
          <p:nvPr/>
        </p:nvSpPr>
        <p:spPr>
          <a:xfrm>
            <a:off x="3730468" y="2792513"/>
            <a:ext cx="1898964" cy="5536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lvl1pPr defTabSz="214984">
              <a:defRPr sz="2208">
                <a:solidFill>
                  <a:srgbClr val="953735"/>
                </a:solidFill>
                <a:latin typeface="Myriad Pro"/>
                <a:ea typeface="Myriad Pro"/>
                <a:cs typeface="Myriad Pro"/>
                <a:sym typeface="Myriad Pro"/>
              </a:defRPr>
            </a:lvl1pPr>
          </a:lstStyle>
          <a:p>
            <a:r>
              <a:t>KFold scheme</a:t>
            </a:r>
          </a:p>
        </p:txBody>
      </p:sp>
      <p:pic>
        <p:nvPicPr>
          <p:cNvPr id="51" name="Picture 8" descr="Picture 8"/>
          <p:cNvPicPr>
            <a:picLocks noChangeAspect="1"/>
          </p:cNvPicPr>
          <p:nvPr/>
        </p:nvPicPr>
        <p:blipFill>
          <a:blip r:embed="rId3">
            <a:extLst/>
          </a:blip>
          <a:srcRect l="1988"/>
          <a:stretch>
            <a:fillRect/>
          </a:stretch>
        </p:blipFill>
        <p:spPr>
          <a:xfrm>
            <a:off x="2459718" y="3282846"/>
            <a:ext cx="4577639" cy="2698939"/>
          </a:xfrm>
          <a:prstGeom prst="rect">
            <a:avLst/>
          </a:prstGeom>
          <a:ln w="12700">
            <a:miter lim="400000"/>
          </a:ln>
        </p:spPr>
      </p:pic>
      <p:sp>
        <p:nvSpPr>
          <p:cNvPr id="6" name="四角形吹き出し 5"/>
          <p:cNvSpPr/>
          <p:nvPr/>
        </p:nvSpPr>
        <p:spPr>
          <a:xfrm>
            <a:off x="-3028207" y="1629535"/>
            <a:ext cx="3193143" cy="3539426"/>
          </a:xfrm>
          <a:prstGeom prst="wedgeRectCallout">
            <a:avLst>
              <a:gd name="adj1" fmla="val 59870"/>
              <a:gd name="adj2" fmla="val -31629"/>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１．交差検証</a:t>
            </a:r>
            <a:endParaRPr kumimoji="0" lang="en-US" altLang="ja-JP"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a:p>
            <a:pPr marL="0" marR="0" indent="0" algn="l" defTabSz="914400" rtl="0" fontAlgn="auto" latinLnBrk="0" hangingPunct="0">
              <a:lnSpc>
                <a:spcPct val="100000"/>
              </a:lnSpc>
              <a:spcBef>
                <a:spcPts val="0"/>
              </a:spcBef>
              <a:spcAft>
                <a:spcPts val="0"/>
              </a:spcAft>
              <a:buClrTx/>
              <a:buSzTx/>
              <a:buFontTx/>
              <a:buNone/>
              <a:tabLst/>
            </a:pPr>
            <a:r>
              <a:rPr lang="ja-JP" altLang="en-US" sz="1400" dirty="0" smtClean="0">
                <a:latin typeface="游ゴシック" panose="020B0400000000000000" pitchFamily="50" charset="-128"/>
                <a:ea typeface="游ゴシック" panose="020B0400000000000000" pitchFamily="50" charset="-128"/>
              </a:rPr>
              <a:t>データを</a:t>
            </a:r>
            <a:r>
              <a:rPr lang="en-US" altLang="ja-JP" sz="1400" dirty="0" smtClean="0">
                <a:latin typeface="游ゴシック" panose="020B0400000000000000" pitchFamily="50" charset="-128"/>
                <a:ea typeface="游ゴシック" panose="020B0400000000000000" pitchFamily="50" charset="-128"/>
              </a:rPr>
              <a:t>4</a:t>
            </a:r>
            <a:r>
              <a:rPr lang="ja-JP" altLang="en-US" sz="1400" dirty="0" smtClean="0">
                <a:latin typeface="游ゴシック" panose="020B0400000000000000" pitchFamily="50" charset="-128"/>
                <a:ea typeface="游ゴシック" panose="020B0400000000000000" pitchFamily="50" charset="-128"/>
              </a:rPr>
              <a:t>～</a:t>
            </a:r>
            <a:r>
              <a:rPr lang="en-US" altLang="ja-JP" sz="1400" dirty="0" smtClean="0">
                <a:latin typeface="游ゴシック" panose="020B0400000000000000" pitchFamily="50" charset="-128"/>
                <a:ea typeface="游ゴシック" panose="020B0400000000000000" pitchFamily="50" charset="-128"/>
              </a:rPr>
              <a:t>5</a:t>
            </a:r>
            <a:r>
              <a:rPr lang="ja-JP" altLang="en-US" sz="1400" dirty="0" smtClean="0">
                <a:latin typeface="游ゴシック" panose="020B0400000000000000" pitchFamily="50" charset="-128"/>
                <a:ea typeface="游ゴシック" panose="020B0400000000000000" pitchFamily="50" charset="-128"/>
              </a:rPr>
              <a:t>分割して、学習データとテストデータとして、評価する。各回で測定した精度の平均をとる。</a:t>
            </a:r>
            <a:endParaRPr lang="en-US" altLang="ja-JP" sz="1400" dirty="0">
              <a:latin typeface="游ゴシック" panose="020B0400000000000000" pitchFamily="50" charset="-128"/>
              <a:ea typeface="游ゴシック" panose="020B0400000000000000" pitchFamily="50" charset="-128"/>
            </a:endParaRPr>
          </a:p>
          <a:p>
            <a:pPr marL="0" marR="0" indent="0" algn="l" defTabSz="914400" rtl="0" fontAlgn="auto" latinLnBrk="0" hangingPunct="0">
              <a:lnSpc>
                <a:spcPct val="100000"/>
              </a:lnSpc>
              <a:spcBef>
                <a:spcPts val="0"/>
              </a:spcBef>
              <a:spcAft>
                <a:spcPts val="0"/>
              </a:spcAft>
              <a:buClrTx/>
              <a:buSzTx/>
              <a:buFontTx/>
              <a:buNone/>
              <a:tabLst/>
            </a:pPr>
            <a:endParaRPr kumimoji="0" lang="en-US" altLang="ja-JP"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a:p>
            <a:r>
              <a:rPr lang="ja-JP" altLang="en-US" sz="1400" dirty="0" smtClean="0">
                <a:latin typeface="游ゴシック" panose="020B0400000000000000" pitchFamily="50" charset="-128"/>
                <a:ea typeface="游ゴシック" panose="020B0400000000000000" pitchFamily="50" charset="-128"/>
              </a:rPr>
              <a:t>・</a:t>
            </a:r>
            <a:r>
              <a:rPr lang="ja-JP" altLang="ja-JP" sz="1400" dirty="0">
                <a:latin typeface="游ゴシック" panose="020B0400000000000000" pitchFamily="50" charset="-128"/>
                <a:ea typeface="游ゴシック" panose="020B0400000000000000" pitchFamily="50" charset="-128"/>
              </a:rPr>
              <a:t>直感的で堅牢</a:t>
            </a:r>
            <a:r>
              <a:rPr lang="ja-JP" altLang="ja-JP" sz="1400" dirty="0" smtClean="0">
                <a:latin typeface="游ゴシック" panose="020B0400000000000000" pitchFamily="50" charset="-128"/>
                <a:ea typeface="游ゴシック" panose="020B0400000000000000" pitchFamily="50" charset="-128"/>
              </a:rPr>
              <a:t>な</a:t>
            </a:r>
            <a:r>
              <a:rPr lang="ja-JP" altLang="en-US" sz="1400" dirty="0" smtClean="0">
                <a:latin typeface="游ゴシック" panose="020B0400000000000000" pitchFamily="50" charset="-128"/>
                <a:ea typeface="游ゴシック" panose="020B0400000000000000" pitchFamily="50" charset="-128"/>
              </a:rPr>
              <a:t>方法</a:t>
            </a:r>
            <a:endParaRPr lang="en-US" altLang="ja-JP" sz="1400" dirty="0">
              <a:latin typeface="游ゴシック" panose="020B0400000000000000" pitchFamily="50" charset="-128"/>
              <a:ea typeface="游ゴシック" panose="020B0400000000000000" pitchFamily="50" charset="-128"/>
            </a:endParaRPr>
          </a:p>
          <a:p>
            <a:pPr marL="0" marR="0" indent="0" algn="l" defTabSz="914400" rtl="0" fontAlgn="auto" latinLnBrk="0" hangingPunct="0">
              <a:lnSpc>
                <a:spcPct val="100000"/>
              </a:lnSpc>
              <a:spcBef>
                <a:spcPts val="0"/>
              </a:spcBef>
              <a:spcAft>
                <a:spcPts val="0"/>
              </a:spcAft>
              <a:buClrTx/>
              <a:buSzTx/>
              <a:buFontTx/>
              <a:buNone/>
              <a:tabLst/>
            </a:pPr>
            <a:r>
              <a:rPr kumimoji="0" lang="ja-JP" altLang="en-US"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・データを</a:t>
            </a:r>
            <a:r>
              <a:rPr kumimoji="0" lang="en-US" altLang="ja-JP"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4</a:t>
            </a:r>
            <a:r>
              <a:rPr kumimoji="0" lang="ja-JP" altLang="en-US"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a:t>
            </a:r>
            <a:r>
              <a:rPr kumimoji="0" lang="en-US" altLang="ja-JP"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5</a:t>
            </a:r>
            <a:r>
              <a:rPr kumimoji="0" lang="ja-JP" altLang="en-US" sz="1400" b="0" i="0" u="none" strike="noStrike" cap="none" spc="0" normalizeH="0" baseline="0" dirty="0" err="1"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つに</a:t>
            </a:r>
            <a:r>
              <a:rPr kumimoji="0" lang="ja-JP" altLang="en-US"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分割する。</a:t>
            </a:r>
            <a:endParaRPr kumimoji="0" lang="en-US" altLang="ja-JP"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a:p>
            <a:r>
              <a:rPr kumimoji="0" lang="ja-JP" altLang="en-US"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a:t>
            </a:r>
            <a:r>
              <a:rPr kumimoji="0" lang="en-US" altLang="ja-JP"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LOO(</a:t>
            </a:r>
            <a:r>
              <a:rPr lang="en-US" altLang="ja-JP" sz="1400" dirty="0">
                <a:latin typeface="游ゴシック" panose="020B0400000000000000" pitchFamily="50" charset="-128"/>
                <a:ea typeface="游ゴシック" panose="020B0400000000000000" pitchFamily="50" charset="-128"/>
              </a:rPr>
              <a:t>Leave-One-Out</a:t>
            </a:r>
            <a:r>
              <a:rPr kumimoji="0" lang="en-US" altLang="ja-JP"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a:t>
            </a:r>
            <a:r>
              <a:rPr lang="ja-JP" altLang="en-US" sz="1400" dirty="0" smtClean="0">
                <a:latin typeface="游ゴシック" panose="020B0400000000000000" pitchFamily="50" charset="-128"/>
                <a:ea typeface="游ゴシック" panose="020B0400000000000000" pitchFamily="50" charset="-128"/>
              </a:rPr>
              <a:t>一個抜き法を使用する際は注意が必要</a:t>
            </a:r>
            <a:endParaRPr lang="en-US" altLang="ja-JP" sz="1400" dirty="0" smtClean="0">
              <a:latin typeface="游ゴシック" panose="020B0400000000000000" pitchFamily="50" charset="-128"/>
              <a:ea typeface="游ゴシック" panose="020B0400000000000000" pitchFamily="50" charset="-128"/>
            </a:endParaRPr>
          </a:p>
          <a:p>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データが少ないときに使用</a:t>
            </a:r>
            <a:endParaRPr lang="en-US" altLang="ja-JP" sz="1400" dirty="0" smtClean="0">
              <a:latin typeface="游ゴシック" panose="020B0400000000000000" pitchFamily="50" charset="-128"/>
              <a:ea typeface="游ゴシック" panose="020B0400000000000000" pitchFamily="50" charset="-128"/>
            </a:endParaRPr>
          </a:p>
          <a:p>
            <a:r>
              <a:rPr kumimoji="0" lang="ja-JP" altLang="en-US"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サンプル一個を学習データ、残りをテストデータとする。</a:t>
            </a:r>
            <a:endParaRPr kumimoji="0" lang="en-US" altLang="ja-JP"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lang="en-US" altLang="ja-JP" sz="1400" dirty="0">
              <a:latin typeface="游ゴシック" panose="020B0400000000000000" pitchFamily="50" charset="-128"/>
              <a:ea typeface="游ゴシック" panose="020B0400000000000000" pitchFamily="50" charset="-128"/>
            </a:endParaRPr>
          </a:p>
          <a:p>
            <a:pPr marL="0" marR="0" indent="0" algn="l" defTabSz="914400" rtl="0" fontAlgn="auto" latinLnBrk="0" hangingPunct="0">
              <a:lnSpc>
                <a:spcPct val="100000"/>
              </a:lnSpc>
              <a:spcBef>
                <a:spcPts val="0"/>
              </a:spcBef>
              <a:spcAft>
                <a:spcPts val="0"/>
              </a:spcAft>
              <a:buClrTx/>
              <a:buSzTx/>
              <a:buFontTx/>
              <a:buNone/>
              <a:tabLst/>
            </a:pPr>
            <a:r>
              <a:rPr kumimoji="0" lang="en-US" altLang="ja-JP"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&lt;</a:t>
            </a:r>
            <a:r>
              <a:rPr kumimoji="0" lang="ja-JP" altLang="en-US"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ホールドアウト法</a:t>
            </a:r>
            <a:r>
              <a:rPr kumimoji="0" lang="en-US" altLang="ja-JP"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&gt;</a:t>
            </a:r>
          </a:p>
          <a:p>
            <a:pPr marL="0" marR="0" indent="0" algn="l" defTabSz="914400" rtl="0" fontAlgn="auto" latinLnBrk="0" hangingPunct="0">
              <a:lnSpc>
                <a:spcPct val="100000"/>
              </a:lnSpc>
              <a:spcBef>
                <a:spcPts val="0"/>
              </a:spcBef>
              <a:spcAft>
                <a:spcPts val="0"/>
              </a:spcAft>
              <a:buClrTx/>
              <a:buSzTx/>
              <a:buFontTx/>
              <a:buNone/>
              <a:tabLst/>
            </a:pPr>
            <a:r>
              <a:rPr lang="ja-JP" altLang="en-US" sz="1400" dirty="0" smtClean="0">
                <a:latin typeface="游ゴシック" panose="020B0400000000000000" pitchFamily="50" charset="-128"/>
                <a:ea typeface="游ゴシック" panose="020B0400000000000000" pitchFamily="50" charset="-128"/>
              </a:rPr>
              <a:t>データを学習データとテストデータに分割して評価する方法</a:t>
            </a:r>
            <a:endParaRPr kumimoji="0" lang="ja-JP" altLang="en-US" sz="1400" b="0" i="0" u="none" strike="noStrike" cap="none" spc="0" normalizeH="0" baseline="0" dirty="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Заголовок 1"/>
          <p:cNvSpPr txBox="1">
            <a:spLocks noGrp="1"/>
          </p:cNvSpPr>
          <p:nvPr>
            <p:ph type="title"/>
          </p:nvPr>
        </p:nvSpPr>
        <p:spPr>
          <a:xfrm>
            <a:off x="-1" y="0"/>
            <a:ext cx="8565778" cy="584771"/>
          </a:xfrm>
          <a:prstGeom prst="rect">
            <a:avLst/>
          </a:prstGeom>
        </p:spPr>
        <p:txBody>
          <a:bodyPr/>
          <a:lstStyle>
            <a:lvl1pPr>
              <a:defRPr sz="3200"/>
            </a:lvl1pPr>
          </a:lstStyle>
          <a:p>
            <a:r>
              <a:t>Regularization. CV loop</a:t>
            </a:r>
          </a:p>
        </p:txBody>
      </p:sp>
      <p:pic>
        <p:nvPicPr>
          <p:cNvPr id="56" name="pasted-image.png" descr="pasted-image.png"/>
          <p:cNvPicPr>
            <a:picLocks noChangeAspect="1"/>
          </p:cNvPicPr>
          <p:nvPr/>
        </p:nvPicPr>
        <p:blipFill>
          <a:blip r:embed="rId3">
            <a:extLst/>
          </a:blip>
          <a:stretch>
            <a:fillRect/>
          </a:stretch>
        </p:blipFill>
        <p:spPr>
          <a:xfrm>
            <a:off x="419725" y="1520825"/>
            <a:ext cx="8587264" cy="3425929"/>
          </a:xfrm>
          <a:prstGeom prst="rect">
            <a:avLst/>
          </a:prstGeom>
          <a:ln w="12700">
            <a:miter lim="400000"/>
          </a:ln>
        </p:spPr>
      </p:pic>
      <p:sp>
        <p:nvSpPr>
          <p:cNvPr id="4" name="四角形吹き出し 3"/>
          <p:cNvSpPr/>
          <p:nvPr/>
        </p:nvSpPr>
        <p:spPr>
          <a:xfrm>
            <a:off x="-3028207" y="3245361"/>
            <a:ext cx="3193143" cy="307773"/>
          </a:xfrm>
          <a:prstGeom prst="wedgeRectCallout">
            <a:avLst>
              <a:gd name="adj1" fmla="val 59870"/>
              <a:gd name="adj2" fmla="val -31629"/>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コード例：</a:t>
            </a:r>
            <a:endParaRPr kumimoji="0" lang="ja-JP" altLang="en-US" sz="1400" b="0" i="0" u="none" strike="noStrike" cap="none" spc="0" normalizeH="0" baseline="0" dirty="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Заголовок 1"/>
          <p:cNvSpPr txBox="1">
            <a:spLocks noGrp="1"/>
          </p:cNvSpPr>
          <p:nvPr>
            <p:ph type="title"/>
          </p:nvPr>
        </p:nvSpPr>
        <p:spPr>
          <a:xfrm>
            <a:off x="-1" y="0"/>
            <a:ext cx="8565778" cy="584771"/>
          </a:xfrm>
          <a:prstGeom prst="rect">
            <a:avLst/>
          </a:prstGeom>
        </p:spPr>
        <p:txBody>
          <a:bodyPr/>
          <a:lstStyle>
            <a:lvl1pPr>
              <a:defRPr sz="3200"/>
            </a:lvl1pPr>
          </a:lstStyle>
          <a:p>
            <a:r>
              <a:t>Regularization. CV loop</a:t>
            </a:r>
          </a:p>
        </p:txBody>
      </p:sp>
      <p:sp>
        <p:nvSpPr>
          <p:cNvPr id="61" name="Shape 155"/>
          <p:cNvSpPr txBox="1">
            <a:spLocks noGrp="1"/>
          </p:cNvSpPr>
          <p:nvPr>
            <p:ph type="body" idx="1"/>
          </p:nvPr>
        </p:nvSpPr>
        <p:spPr>
          <a:xfrm>
            <a:off x="823356" y="1520824"/>
            <a:ext cx="8150164" cy="3412077"/>
          </a:xfrm>
          <a:prstGeom prst="rect">
            <a:avLst/>
          </a:prstGeom>
        </p:spPr>
        <p:txBody>
          <a:bodyPr/>
          <a:lstStyle/>
          <a:p>
            <a:pPr>
              <a:defRPr sz="2400"/>
            </a:pPr>
            <a:r>
              <a:rPr dirty="0"/>
              <a:t>Perfect feature for LOO scheme</a:t>
            </a:r>
          </a:p>
          <a:p>
            <a:pPr>
              <a:defRPr sz="2400"/>
            </a:pPr>
            <a:r>
              <a:rPr dirty="0"/>
              <a:t>Target variable leakage is still present even for </a:t>
            </a:r>
            <a:r>
              <a:rPr dirty="0" err="1"/>
              <a:t>KFold</a:t>
            </a:r>
            <a:r>
              <a:rPr dirty="0"/>
              <a:t> scheme</a:t>
            </a:r>
          </a:p>
        </p:txBody>
      </p:sp>
      <p:pic>
        <p:nvPicPr>
          <p:cNvPr id="62" name="pasted-image.png" descr="pasted-image.png"/>
          <p:cNvPicPr>
            <a:picLocks noChangeAspect="1"/>
          </p:cNvPicPr>
          <p:nvPr/>
        </p:nvPicPr>
        <p:blipFill>
          <a:blip r:embed="rId3">
            <a:extLst/>
          </a:blip>
          <a:stretch>
            <a:fillRect/>
          </a:stretch>
        </p:blipFill>
        <p:spPr>
          <a:xfrm>
            <a:off x="2808940" y="3226861"/>
            <a:ext cx="3742020" cy="2848862"/>
          </a:xfrm>
          <a:prstGeom prst="rect">
            <a:avLst/>
          </a:prstGeom>
          <a:ln w="12700">
            <a:miter lim="400000"/>
          </a:ln>
        </p:spPr>
      </p:pic>
      <p:sp>
        <p:nvSpPr>
          <p:cNvPr id="63" name="Shape 155"/>
          <p:cNvSpPr txBox="1"/>
          <p:nvPr/>
        </p:nvSpPr>
        <p:spPr>
          <a:xfrm>
            <a:off x="3676374" y="2673220"/>
            <a:ext cx="2007152" cy="5536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lvl1pPr defTabSz="224331">
              <a:defRPr sz="2304">
                <a:latin typeface="Myriad Pro"/>
                <a:ea typeface="Myriad Pro"/>
                <a:cs typeface="Myriad Pro"/>
                <a:sym typeface="Myriad Pro"/>
              </a:defRPr>
            </a:lvl1pPr>
          </a:lstStyle>
          <a:p>
            <a:r>
              <a:t>Leave-one-out</a:t>
            </a:r>
          </a:p>
        </p:txBody>
      </p:sp>
      <p:sp>
        <p:nvSpPr>
          <p:cNvPr id="6" name="四角形吹き出し 5"/>
          <p:cNvSpPr/>
          <p:nvPr/>
        </p:nvSpPr>
        <p:spPr>
          <a:xfrm>
            <a:off x="-3028207" y="2168146"/>
            <a:ext cx="3193143" cy="2462208"/>
          </a:xfrm>
          <a:prstGeom prst="wedgeRectCallout">
            <a:avLst>
              <a:gd name="adj1" fmla="val 59870"/>
              <a:gd name="adj2" fmla="val -31629"/>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rPr>
              <a:t>１．交差検証</a:t>
            </a:r>
            <a:endParaRPr kumimoji="0" lang="en-US" altLang="ja-JP" sz="1400" b="0" i="0" u="none" strike="noStrike" cap="none" spc="0" normalizeH="0" baseline="0" dirty="0" smtClean="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a:t>
            </a:r>
            <a:r>
              <a:rPr lang="en-US" altLang="ja-JP" sz="1400" dirty="0">
                <a:latin typeface="游ゴシック" panose="020B0400000000000000" pitchFamily="50" charset="-128"/>
                <a:ea typeface="游ゴシック" panose="020B0400000000000000" pitchFamily="50" charset="-128"/>
              </a:rPr>
              <a:t> LOO(Leave-One-Out)</a:t>
            </a:r>
            <a:r>
              <a:rPr lang="ja-JP" altLang="en-US" sz="1400" dirty="0">
                <a:latin typeface="游ゴシック" panose="020B0400000000000000" pitchFamily="50" charset="-128"/>
                <a:ea typeface="游ゴシック" panose="020B0400000000000000" pitchFamily="50" charset="-128"/>
              </a:rPr>
              <a:t>一個</a:t>
            </a:r>
            <a:r>
              <a:rPr lang="ja-JP" altLang="en-US" sz="1400" dirty="0" smtClean="0">
                <a:latin typeface="游ゴシック" panose="020B0400000000000000" pitchFamily="50" charset="-128"/>
                <a:ea typeface="游ゴシック" panose="020B0400000000000000" pitchFamily="50" charset="-128"/>
              </a:rPr>
              <a:t>抜き法のための完璧な特徴量</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a:t>
            </a:r>
            <a:r>
              <a:rPr lang="en-US" altLang="ja-JP" sz="1400" dirty="0" err="1" smtClean="0">
                <a:latin typeface="游ゴシック" panose="020B0400000000000000" pitchFamily="50" charset="-128"/>
                <a:ea typeface="游ゴシック" panose="020B0400000000000000" pitchFamily="50" charset="-128"/>
              </a:rPr>
              <a:t>Kfold</a:t>
            </a:r>
            <a:r>
              <a:rPr lang="ja-JP" altLang="en-US" sz="1400" dirty="0" smtClean="0">
                <a:latin typeface="游ゴシック" panose="020B0400000000000000" pitchFamily="50" charset="-128"/>
                <a:ea typeface="游ゴシック" panose="020B0400000000000000" pitchFamily="50" charset="-128"/>
              </a:rPr>
              <a:t>を使用したとしても、目的変数が漏れてしまうことがある</a:t>
            </a:r>
            <a:endParaRPr lang="en-US" altLang="ja-JP" sz="1400" dirty="0" smtClean="0">
              <a:latin typeface="游ゴシック" panose="020B0400000000000000" pitchFamily="50" charset="-128"/>
              <a:ea typeface="游ゴシック" panose="020B0400000000000000" pitchFamily="50" charset="-128"/>
            </a:endParaRPr>
          </a:p>
          <a:p>
            <a:endParaRPr kumimoji="0" lang="en-US" altLang="ja-JP" sz="1400" b="0" i="0" u="none" strike="noStrike" cap="none" spc="0" normalizeH="0" baseline="0" dirty="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a:p>
            <a:endParaRPr lang="en-US" altLang="ja-JP" sz="1400" dirty="0" smtClean="0">
              <a:latin typeface="游ゴシック" panose="020B0400000000000000" pitchFamily="50" charset="-128"/>
              <a:ea typeface="游ゴシック" panose="020B0400000000000000" pitchFamily="50" charset="-128"/>
            </a:endParaRPr>
          </a:p>
          <a:p>
            <a:r>
              <a:rPr lang="en-US" altLang="ja-JP" sz="1400" dirty="0">
                <a:latin typeface="游ゴシック" panose="020B0400000000000000" pitchFamily="50" charset="-128"/>
                <a:ea typeface="游ゴシック" panose="020B0400000000000000" pitchFamily="50" charset="-128"/>
              </a:rPr>
              <a:t>l</a:t>
            </a:r>
            <a:r>
              <a:rPr lang="en-US" altLang="ja-JP" sz="1400" dirty="0" smtClean="0">
                <a:latin typeface="游ゴシック" panose="020B0400000000000000" pitchFamily="50" charset="-128"/>
                <a:ea typeface="游ゴシック" panose="020B0400000000000000" pitchFamily="50" charset="-128"/>
              </a:rPr>
              <a:t>eakage</a:t>
            </a:r>
            <a:r>
              <a:rPr lang="ja-JP" altLang="en-US" sz="1400" dirty="0">
                <a:latin typeface="游ゴシック" panose="020B0400000000000000" pitchFamily="50" charset="-128"/>
                <a:ea typeface="游ゴシック" panose="020B0400000000000000" pitchFamily="50" charset="-128"/>
              </a:rPr>
              <a:t>：テストデータの中にあるべき変数が学習（訓練）データ</a:t>
            </a:r>
            <a:r>
              <a:rPr lang="ja-JP" altLang="en-US" sz="1400" dirty="0" smtClean="0">
                <a:latin typeface="游ゴシック" panose="020B0400000000000000" pitchFamily="50" charset="-128"/>
                <a:ea typeface="游ゴシック" panose="020B0400000000000000" pitchFamily="50" charset="-128"/>
              </a:rPr>
              <a:t>に</a:t>
            </a:r>
            <a:r>
              <a:rPr lang="ja-JP" altLang="en-US" sz="1400" dirty="0">
                <a:latin typeface="游ゴシック" panose="020B0400000000000000" pitchFamily="50" charset="-128"/>
                <a:ea typeface="游ゴシック" panose="020B0400000000000000" pitchFamily="50" charset="-128"/>
              </a:rPr>
              <a:t>漏</a:t>
            </a:r>
            <a:r>
              <a:rPr lang="ja-JP" altLang="en-US" sz="1400" dirty="0" smtClean="0">
                <a:latin typeface="游ゴシック" panose="020B0400000000000000" pitchFamily="50" charset="-128"/>
                <a:ea typeface="游ゴシック" panose="020B0400000000000000" pitchFamily="50" charset="-128"/>
              </a:rPr>
              <a:t>れて</a:t>
            </a:r>
            <a:r>
              <a:rPr lang="en-US" altLang="ja-JP" sz="1400" dirty="0">
                <a:latin typeface="游ゴシック" panose="020B0400000000000000" pitchFamily="50" charset="-128"/>
                <a:ea typeface="游ゴシック" panose="020B0400000000000000" pitchFamily="50" charset="-128"/>
              </a:rPr>
              <a:t>(leak)</a:t>
            </a:r>
            <a:r>
              <a:rPr lang="ja-JP" altLang="en-US" sz="1400" dirty="0">
                <a:latin typeface="游ゴシック" panose="020B0400000000000000" pitchFamily="50" charset="-128"/>
                <a:ea typeface="游ゴシック" panose="020B0400000000000000" pitchFamily="50" charset="-128"/>
              </a:rPr>
              <a:t>しまっている</a:t>
            </a:r>
            <a:r>
              <a:rPr lang="ja-JP" altLang="en-US" sz="1400" dirty="0" smtClean="0">
                <a:latin typeface="游ゴシック" panose="020B0400000000000000" pitchFamily="50" charset="-128"/>
                <a:ea typeface="游ゴシック" panose="020B0400000000000000" pitchFamily="50" charset="-128"/>
              </a:rPr>
              <a:t>こと</a:t>
            </a:r>
            <a:endParaRPr lang="en-US" altLang="ja-JP" sz="1400" dirty="0" smtClean="0">
              <a:latin typeface="游ゴシック" panose="020B0400000000000000" pitchFamily="50" charset="-128"/>
              <a:ea typeface="游ゴシック" panose="020B0400000000000000" pitchFamily="50" charset="-128"/>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Заголовок 1"/>
          <p:cNvSpPr txBox="1">
            <a:spLocks noGrp="1"/>
          </p:cNvSpPr>
          <p:nvPr>
            <p:ph type="title"/>
          </p:nvPr>
        </p:nvSpPr>
        <p:spPr>
          <a:xfrm>
            <a:off x="-1" y="0"/>
            <a:ext cx="8565778" cy="584771"/>
          </a:xfrm>
          <a:prstGeom prst="rect">
            <a:avLst/>
          </a:prstGeom>
        </p:spPr>
        <p:txBody>
          <a:bodyPr/>
          <a:lstStyle>
            <a:lvl1pPr>
              <a:defRPr sz="3200"/>
            </a:lvl1pPr>
          </a:lstStyle>
          <a:p>
            <a:r>
              <a:rPr dirty="0" err="1"/>
              <a:t>Regularization.Smoothing</a:t>
            </a:r>
            <a:endParaRPr dirty="0"/>
          </a:p>
        </p:txBody>
      </p:sp>
      <p:sp>
        <p:nvSpPr>
          <p:cNvPr id="68" name="Shape 155"/>
          <p:cNvSpPr txBox="1">
            <a:spLocks noGrp="1"/>
          </p:cNvSpPr>
          <p:nvPr>
            <p:ph type="body" idx="1"/>
          </p:nvPr>
        </p:nvSpPr>
        <p:spPr>
          <a:xfrm>
            <a:off x="823356" y="1520824"/>
            <a:ext cx="8150164" cy="3412077"/>
          </a:xfrm>
          <a:prstGeom prst="rect">
            <a:avLst/>
          </a:prstGeom>
        </p:spPr>
        <p:txBody>
          <a:bodyPr/>
          <a:lstStyle/>
          <a:p>
            <a:pPr>
              <a:defRPr sz="2400"/>
            </a:pPr>
            <a:r>
              <a:rPr dirty="0"/>
              <a:t>Alpha controls the amount of regularization</a:t>
            </a:r>
          </a:p>
          <a:p>
            <a:pPr>
              <a:defRPr sz="2400"/>
            </a:pPr>
            <a:r>
              <a:rPr dirty="0"/>
              <a:t>Only works together with some other regularization method</a:t>
            </a:r>
          </a:p>
        </p:txBody>
      </p:sp>
      <p:pic>
        <p:nvPicPr>
          <p:cNvPr id="69" name="Picture 1" descr="Picture 1"/>
          <p:cNvPicPr>
            <a:picLocks noChangeAspect="1"/>
          </p:cNvPicPr>
          <p:nvPr/>
        </p:nvPicPr>
        <p:blipFill>
          <a:blip r:embed="rId3">
            <a:extLst/>
          </a:blip>
          <a:stretch>
            <a:fillRect/>
          </a:stretch>
        </p:blipFill>
        <p:spPr>
          <a:xfrm>
            <a:off x="1224717" y="2585006"/>
            <a:ext cx="6910466" cy="1283710"/>
          </a:xfrm>
          <a:prstGeom prst="rect">
            <a:avLst/>
          </a:prstGeom>
          <a:ln w="12700">
            <a:miter lim="400000"/>
          </a:ln>
        </p:spPr>
      </p:pic>
      <p:sp>
        <p:nvSpPr>
          <p:cNvPr id="5" name="四角形吹き出し 4"/>
          <p:cNvSpPr/>
          <p:nvPr/>
        </p:nvSpPr>
        <p:spPr>
          <a:xfrm>
            <a:off x="-3028207" y="2060425"/>
            <a:ext cx="3193143" cy="2677652"/>
          </a:xfrm>
          <a:prstGeom prst="wedgeRectCallout">
            <a:avLst>
              <a:gd name="adj1" fmla="val 59870"/>
              <a:gd name="adj2" fmla="val -31629"/>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r>
              <a:rPr lang="ja-JP" altLang="en-US" sz="1400" dirty="0">
                <a:latin typeface="游ゴシック" panose="020B0400000000000000" pitchFamily="50" charset="-128"/>
                <a:ea typeface="游ゴシック" panose="020B0400000000000000" pitchFamily="50" charset="-128"/>
              </a:rPr>
              <a:t>２．スムージング</a:t>
            </a:r>
            <a:r>
              <a:rPr lang="en-US" altLang="ja-JP" sz="1400" dirty="0">
                <a:latin typeface="游ゴシック" panose="020B0400000000000000" pitchFamily="50" charset="-128"/>
                <a:ea typeface="游ゴシック" panose="020B0400000000000000" pitchFamily="50" charset="-128"/>
              </a:rPr>
              <a:t>(</a:t>
            </a:r>
            <a:r>
              <a:rPr lang="ja-JP" altLang="ja-JP" sz="1400" dirty="0">
                <a:latin typeface="游ゴシック" panose="020B0400000000000000" pitchFamily="50" charset="-128"/>
                <a:ea typeface="游ゴシック" panose="020B0400000000000000" pitchFamily="50" charset="-128"/>
              </a:rPr>
              <a:t>平滑化</a:t>
            </a:r>
            <a:r>
              <a:rPr lang="en-US" altLang="ja-JP" sz="1400" dirty="0">
                <a:latin typeface="游ゴシック" panose="020B0400000000000000" pitchFamily="50" charset="-128"/>
                <a:ea typeface="游ゴシック" panose="020B0400000000000000" pitchFamily="50" charset="-128"/>
              </a:rPr>
              <a:t>)</a:t>
            </a:r>
          </a:p>
          <a:p>
            <a:endParaRPr kumimoji="0" lang="en-US" altLang="ja-JP" sz="1400" b="0" i="0" u="none" strike="noStrike" cap="none" spc="0" normalizeH="0" baseline="0" dirty="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a:p>
            <a:r>
              <a:rPr lang="ja-JP" altLang="en-US" sz="1400" dirty="0" smtClean="0">
                <a:latin typeface="游ゴシック" panose="020B0400000000000000" pitchFamily="50" charset="-128"/>
                <a:ea typeface="游ゴシック" panose="020B0400000000000000" pitchFamily="50" charset="-128"/>
              </a:rPr>
              <a:t>・</a:t>
            </a:r>
            <a:r>
              <a:rPr lang="ja-JP" altLang="ja-JP" sz="1400" dirty="0">
                <a:latin typeface="游ゴシック" panose="020B0400000000000000" pitchFamily="50" charset="-128"/>
                <a:ea typeface="游ゴシック" panose="020B0400000000000000" pitchFamily="50" charset="-128"/>
              </a:rPr>
              <a:t>アルファは正則化の量を制御します</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・他の正則化方法としか動作しない</a:t>
            </a:r>
            <a:r>
              <a:rPr lang="en-US" altLang="ja-JP" sz="1400" dirty="0" smtClean="0">
                <a:latin typeface="游ゴシック" panose="020B0400000000000000" pitchFamily="50" charset="-128"/>
                <a:ea typeface="游ゴシック" panose="020B0400000000000000" pitchFamily="50" charset="-128"/>
              </a:rPr>
              <a:t>(</a:t>
            </a:r>
            <a:r>
              <a:rPr lang="ja-JP" altLang="en-US" sz="1400" dirty="0" smtClean="0">
                <a:latin typeface="游ゴシック" panose="020B0400000000000000" pitchFamily="50" charset="-128"/>
                <a:ea typeface="游ゴシック" panose="020B0400000000000000" pitchFamily="50" charset="-128"/>
              </a:rPr>
              <a:t>交差検証と組み合わせたりできる</a:t>
            </a:r>
            <a:r>
              <a:rPr lang="en-US" altLang="ja-JP" sz="1400" dirty="0" smtClean="0">
                <a:latin typeface="游ゴシック" panose="020B0400000000000000" pitchFamily="50" charset="-128"/>
                <a:ea typeface="游ゴシック" panose="020B0400000000000000" pitchFamily="50" charset="-128"/>
              </a:rPr>
              <a:t>)</a:t>
            </a:r>
          </a:p>
          <a:p>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出現頻度が</a:t>
            </a:r>
            <a:r>
              <a:rPr lang="en-US" altLang="ja-JP" sz="1400" dirty="0" smtClean="0">
                <a:latin typeface="游ゴシック" panose="020B0400000000000000" pitchFamily="50" charset="-128"/>
                <a:ea typeface="游ゴシック" panose="020B0400000000000000" pitchFamily="50" charset="-128"/>
              </a:rPr>
              <a:t>0</a:t>
            </a:r>
            <a:r>
              <a:rPr lang="ja-JP" altLang="en-US" sz="1400" dirty="0" smtClean="0">
                <a:latin typeface="游ゴシック" panose="020B0400000000000000" pitchFamily="50" charset="-128"/>
                <a:ea typeface="游ゴシック" panose="020B0400000000000000" pitchFamily="50" charset="-128"/>
              </a:rPr>
              <a:t>にならないようにアルファを加算する。</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アルファが</a:t>
            </a:r>
            <a:r>
              <a:rPr lang="en-US" altLang="ja-JP" sz="1400" dirty="0" smtClean="0">
                <a:latin typeface="游ゴシック" panose="020B0400000000000000" pitchFamily="50" charset="-128"/>
                <a:ea typeface="游ゴシック" panose="020B0400000000000000" pitchFamily="50" charset="-128"/>
              </a:rPr>
              <a:t>0</a:t>
            </a:r>
            <a:r>
              <a:rPr lang="ja-JP" altLang="en-US" sz="1400" dirty="0" smtClean="0">
                <a:latin typeface="游ゴシック" panose="020B0400000000000000" pitchFamily="50" charset="-128"/>
                <a:ea typeface="游ゴシック" panose="020B0400000000000000" pitchFamily="50" charset="-128"/>
              </a:rPr>
              <a:t>の場合、正則化は実施されず、無限に近づくと、</a:t>
            </a:r>
            <a:r>
              <a:rPr lang="en-US" altLang="ja-JP" sz="1400" dirty="0" err="1" smtClean="0">
                <a:latin typeface="游ゴシック" panose="020B0400000000000000" pitchFamily="50" charset="-128"/>
                <a:ea typeface="游ゴシック" panose="020B0400000000000000" pitchFamily="50" charset="-128"/>
              </a:rPr>
              <a:t>globalmean</a:t>
            </a:r>
            <a:r>
              <a:rPr lang="ja-JP" altLang="en-US" sz="1400" dirty="0" smtClean="0">
                <a:latin typeface="游ゴシック" panose="020B0400000000000000" pitchFamily="50" charset="-128"/>
                <a:ea typeface="游ゴシック" panose="020B0400000000000000" pitchFamily="50" charset="-128"/>
              </a:rPr>
              <a:t>となる</a:t>
            </a:r>
            <a:r>
              <a:rPr lang="ja-JP" altLang="en-US" sz="1400" dirty="0">
                <a:latin typeface="游ゴシック" panose="020B0400000000000000" pitchFamily="50" charset="-128"/>
                <a:ea typeface="游ゴシック" panose="020B0400000000000000" pitchFamily="50" charset="-128"/>
              </a:rPr>
              <a:t>。</a:t>
            </a:r>
            <a:endParaRPr lang="en-US" altLang="ja-JP" sz="1400" dirty="0">
              <a:latin typeface="游ゴシック" panose="020B0400000000000000" pitchFamily="50" charset="-128"/>
              <a:ea typeface="游ゴシック" panose="020B0400000000000000" pitchFamily="50" charset="-128"/>
            </a:endParaRPr>
          </a:p>
          <a:p>
            <a:endParaRPr lang="en-US" altLang="ja-JP" sz="1400" dirty="0" smtClean="0">
              <a:latin typeface="游ゴシック" panose="020B0400000000000000" pitchFamily="50" charset="-128"/>
              <a:ea typeface="游ゴシック" panose="020B0400000000000000" pitchFamily="50" charset="-128"/>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Заголовок 1"/>
          <p:cNvSpPr txBox="1">
            <a:spLocks noGrp="1"/>
          </p:cNvSpPr>
          <p:nvPr>
            <p:ph type="title"/>
          </p:nvPr>
        </p:nvSpPr>
        <p:spPr>
          <a:xfrm>
            <a:off x="-1" y="0"/>
            <a:ext cx="8565778" cy="584771"/>
          </a:xfrm>
          <a:prstGeom prst="rect">
            <a:avLst/>
          </a:prstGeom>
        </p:spPr>
        <p:txBody>
          <a:bodyPr/>
          <a:lstStyle>
            <a:lvl1pPr>
              <a:defRPr sz="3200"/>
            </a:lvl1pPr>
          </a:lstStyle>
          <a:p>
            <a:r>
              <a:t>Regularization. Noise</a:t>
            </a:r>
          </a:p>
        </p:txBody>
      </p:sp>
      <p:sp>
        <p:nvSpPr>
          <p:cNvPr id="74" name="Shape 155"/>
          <p:cNvSpPr txBox="1">
            <a:spLocks noGrp="1"/>
          </p:cNvSpPr>
          <p:nvPr>
            <p:ph type="body" idx="1"/>
          </p:nvPr>
        </p:nvSpPr>
        <p:spPr>
          <a:xfrm>
            <a:off x="823356" y="1520824"/>
            <a:ext cx="8150164" cy="3412077"/>
          </a:xfrm>
          <a:prstGeom prst="rect">
            <a:avLst/>
          </a:prstGeom>
        </p:spPr>
        <p:txBody>
          <a:bodyPr/>
          <a:lstStyle/>
          <a:p>
            <a:pPr>
              <a:defRPr sz="2400"/>
            </a:pPr>
            <a:r>
              <a:rPr dirty="0"/>
              <a:t>Noise degrades the quality of encoding</a:t>
            </a:r>
          </a:p>
          <a:p>
            <a:pPr>
              <a:defRPr sz="2400"/>
            </a:pPr>
            <a:r>
              <a:rPr dirty="0"/>
              <a:t>How much noise should we add?</a:t>
            </a:r>
          </a:p>
          <a:p>
            <a:pPr>
              <a:defRPr sz="2400"/>
            </a:pPr>
            <a:r>
              <a:rPr dirty="0"/>
              <a:t>Usually used together with LOO</a:t>
            </a:r>
          </a:p>
        </p:txBody>
      </p:sp>
      <p:sp>
        <p:nvSpPr>
          <p:cNvPr id="4" name="四角形吹き出し 3"/>
          <p:cNvSpPr/>
          <p:nvPr/>
        </p:nvSpPr>
        <p:spPr>
          <a:xfrm>
            <a:off x="-3028207" y="2168148"/>
            <a:ext cx="3193143" cy="2462208"/>
          </a:xfrm>
          <a:prstGeom prst="wedgeRectCallout">
            <a:avLst>
              <a:gd name="adj1" fmla="val 59870"/>
              <a:gd name="adj2" fmla="val -31629"/>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r>
              <a:rPr lang="ja-JP" altLang="en-US" sz="1400" dirty="0" smtClean="0">
                <a:latin typeface="游ゴシック" panose="020B0400000000000000" pitchFamily="50" charset="-128"/>
                <a:ea typeface="游ゴシック" panose="020B0400000000000000" pitchFamily="50" charset="-128"/>
              </a:rPr>
              <a:t>３．ノイズを加える</a:t>
            </a:r>
            <a:endParaRPr lang="en-US" altLang="ja-JP" sz="1400" dirty="0" smtClean="0">
              <a:latin typeface="游ゴシック" panose="020B0400000000000000" pitchFamily="50" charset="-128"/>
              <a:ea typeface="游ゴシック" panose="020B0400000000000000" pitchFamily="50" charset="-128"/>
            </a:endParaRPr>
          </a:p>
          <a:p>
            <a:endParaRPr kumimoji="0" lang="en-US" altLang="ja-JP" sz="1400" b="0" i="0" u="none" strike="noStrike" cap="none" spc="0" normalizeH="0" baseline="0" dirty="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a:p>
            <a:r>
              <a:rPr lang="ja-JP" altLang="en-US" sz="1400" dirty="0" smtClean="0">
                <a:latin typeface="游ゴシック" panose="020B0400000000000000" pitchFamily="50" charset="-128"/>
                <a:ea typeface="游ゴシック" panose="020B0400000000000000" pitchFamily="50" charset="-128"/>
              </a:rPr>
              <a:t>・ノイズは</a:t>
            </a:r>
            <a:r>
              <a:rPr lang="en-US" altLang="ja-JP" sz="1400" dirty="0" smtClean="0">
                <a:latin typeface="游ゴシック" panose="020B0400000000000000" pitchFamily="50" charset="-128"/>
                <a:ea typeface="游ゴシック" panose="020B0400000000000000" pitchFamily="50" charset="-128"/>
              </a:rPr>
              <a:t>encode</a:t>
            </a:r>
            <a:r>
              <a:rPr lang="ja-JP" altLang="en-US" sz="1400" dirty="0" smtClean="0">
                <a:latin typeface="游ゴシック" panose="020B0400000000000000" pitchFamily="50" charset="-128"/>
                <a:ea typeface="游ゴシック" panose="020B0400000000000000" pitchFamily="50" charset="-128"/>
              </a:rPr>
              <a:t>の品質を下げる</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・どれくらいノイズを加えるべきか？</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・たいてい</a:t>
            </a:r>
            <a:r>
              <a:rPr lang="en-US" altLang="ja-JP" sz="1400" dirty="0">
                <a:latin typeface="游ゴシック" panose="020B0400000000000000" pitchFamily="50" charset="-128"/>
                <a:ea typeface="游ゴシック" panose="020B0400000000000000" pitchFamily="50" charset="-128"/>
              </a:rPr>
              <a:t>LOO(Leave-One-Out)</a:t>
            </a:r>
            <a:r>
              <a:rPr lang="ja-JP" altLang="en-US" sz="1400" dirty="0">
                <a:latin typeface="游ゴシック" panose="020B0400000000000000" pitchFamily="50" charset="-128"/>
                <a:ea typeface="游ゴシック" panose="020B0400000000000000" pitchFamily="50" charset="-128"/>
              </a:rPr>
              <a:t>一個</a:t>
            </a:r>
            <a:r>
              <a:rPr lang="ja-JP" altLang="en-US" sz="1400" dirty="0" smtClean="0">
                <a:latin typeface="游ゴシック" panose="020B0400000000000000" pitchFamily="50" charset="-128"/>
                <a:ea typeface="游ゴシック" panose="020B0400000000000000" pitchFamily="50" charset="-128"/>
              </a:rPr>
              <a:t>抜き法と一緒に使用する。</a:t>
            </a:r>
            <a:endParaRPr lang="en-US" altLang="ja-JP" sz="1400" dirty="0" smtClean="0">
              <a:latin typeface="游ゴシック" panose="020B0400000000000000" pitchFamily="50" charset="-128"/>
              <a:ea typeface="游ゴシック" panose="020B0400000000000000" pitchFamily="50" charset="-128"/>
            </a:endParaRPr>
          </a:p>
          <a:p>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ノイズが多すぎるとモデルとしてよくない。ノイズが少なすぎると正則化がうまくいかない。</a:t>
            </a:r>
            <a:endParaRPr lang="en-US" altLang="ja-JP" sz="1400" dirty="0">
              <a:latin typeface="游ゴシック" panose="020B0400000000000000" pitchFamily="50" charset="-128"/>
              <a:ea typeface="游ゴシック" panose="020B0400000000000000" pitchFamily="50" charset="-128"/>
            </a:endParaRPr>
          </a:p>
          <a:p>
            <a:endParaRPr lang="en-US" altLang="ja-JP" sz="1400" dirty="0" smtClean="0">
              <a:latin typeface="游ゴシック" panose="020B0400000000000000" pitchFamily="50" charset="-128"/>
              <a:ea typeface="游ゴシック" panose="020B0400000000000000" pitchFamily="50" charset="-128"/>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Заголовок 1"/>
          <p:cNvSpPr txBox="1">
            <a:spLocks noGrp="1"/>
          </p:cNvSpPr>
          <p:nvPr>
            <p:ph type="title"/>
          </p:nvPr>
        </p:nvSpPr>
        <p:spPr>
          <a:xfrm>
            <a:off x="-1" y="0"/>
            <a:ext cx="8565778" cy="584771"/>
          </a:xfrm>
          <a:prstGeom prst="rect">
            <a:avLst/>
          </a:prstGeom>
        </p:spPr>
        <p:txBody>
          <a:bodyPr/>
          <a:lstStyle>
            <a:lvl1pPr>
              <a:defRPr sz="3200"/>
            </a:lvl1pPr>
          </a:lstStyle>
          <a:p>
            <a:r>
              <a:rPr dirty="0"/>
              <a:t>Regularization. Expanding mean</a:t>
            </a:r>
          </a:p>
        </p:txBody>
      </p:sp>
      <p:sp>
        <p:nvSpPr>
          <p:cNvPr id="79" name="Shape 155"/>
          <p:cNvSpPr txBox="1">
            <a:spLocks noGrp="1"/>
          </p:cNvSpPr>
          <p:nvPr>
            <p:ph type="body" idx="1"/>
          </p:nvPr>
        </p:nvSpPr>
        <p:spPr>
          <a:xfrm>
            <a:off x="823356" y="1520824"/>
            <a:ext cx="8150164" cy="3412077"/>
          </a:xfrm>
          <a:prstGeom prst="rect">
            <a:avLst/>
          </a:prstGeom>
        </p:spPr>
        <p:txBody>
          <a:bodyPr/>
          <a:lstStyle/>
          <a:p>
            <a:pPr>
              <a:defRPr sz="2400"/>
            </a:pPr>
            <a:r>
              <a:rPr dirty="0"/>
              <a:t>Least amount of leakage</a:t>
            </a:r>
          </a:p>
          <a:p>
            <a:pPr>
              <a:defRPr sz="2400"/>
            </a:pPr>
            <a:r>
              <a:rPr dirty="0"/>
              <a:t>No hyper parameters</a:t>
            </a:r>
          </a:p>
          <a:p>
            <a:pPr>
              <a:defRPr sz="2400"/>
            </a:pPr>
            <a:r>
              <a:rPr dirty="0"/>
              <a:t>Irregular encoding quality</a:t>
            </a:r>
          </a:p>
          <a:p>
            <a:pPr>
              <a:defRPr sz="2400"/>
            </a:pPr>
            <a:r>
              <a:rPr dirty="0"/>
              <a:t>Built - in in </a:t>
            </a:r>
            <a:r>
              <a:rPr dirty="0" err="1"/>
              <a:t>CatBoost</a:t>
            </a:r>
            <a:endParaRPr dirty="0"/>
          </a:p>
        </p:txBody>
      </p:sp>
      <p:pic>
        <p:nvPicPr>
          <p:cNvPr id="80" name="pasted-image.png" descr="pasted-image.png"/>
          <p:cNvPicPr>
            <a:picLocks noChangeAspect="1"/>
          </p:cNvPicPr>
          <p:nvPr/>
        </p:nvPicPr>
        <p:blipFill>
          <a:blip r:embed="rId3">
            <a:extLst/>
          </a:blip>
          <a:stretch>
            <a:fillRect/>
          </a:stretch>
        </p:blipFill>
        <p:spPr>
          <a:xfrm>
            <a:off x="437922" y="3391875"/>
            <a:ext cx="8580567" cy="1099677"/>
          </a:xfrm>
          <a:prstGeom prst="rect">
            <a:avLst/>
          </a:prstGeom>
          <a:ln w="12700">
            <a:miter lim="400000"/>
          </a:ln>
        </p:spPr>
      </p:pic>
      <p:sp>
        <p:nvSpPr>
          <p:cNvPr id="8" name="四角形吹き出し 7"/>
          <p:cNvSpPr/>
          <p:nvPr/>
        </p:nvSpPr>
        <p:spPr>
          <a:xfrm>
            <a:off x="-3028207" y="2383591"/>
            <a:ext cx="3193143" cy="2031321"/>
          </a:xfrm>
          <a:prstGeom prst="wedgeRectCallout">
            <a:avLst>
              <a:gd name="adj1" fmla="val 59870"/>
              <a:gd name="adj2" fmla="val -31629"/>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r>
              <a:rPr lang="ja-JP" altLang="en-US" sz="1400" dirty="0">
                <a:latin typeface="游ゴシック" panose="020B0400000000000000" pitchFamily="50" charset="-128"/>
                <a:ea typeface="游ゴシック" panose="020B0400000000000000" pitchFamily="50" charset="-128"/>
              </a:rPr>
              <a:t>４</a:t>
            </a:r>
            <a:r>
              <a:rPr lang="ja-JP" altLang="en-US" sz="1400" dirty="0" smtClean="0">
                <a:latin typeface="游ゴシック" panose="020B0400000000000000" pitchFamily="50" charset="-128"/>
                <a:ea typeface="游ゴシック" panose="020B0400000000000000" pitchFamily="50" charset="-128"/>
              </a:rPr>
              <a:t>．</a:t>
            </a:r>
            <a:r>
              <a:rPr lang="en-US" altLang="ja-JP" sz="1400" dirty="0">
                <a:latin typeface="游ゴシック" panose="020B0400000000000000" pitchFamily="50" charset="-128"/>
                <a:ea typeface="游ゴシック" panose="020B0400000000000000" pitchFamily="50" charset="-128"/>
              </a:rPr>
              <a:t>Expanding mean</a:t>
            </a:r>
          </a:p>
          <a:p>
            <a:endParaRPr kumimoji="0" lang="en-US" altLang="ja-JP" sz="1400" b="0" i="0" u="none" strike="noStrike" cap="none" spc="0" normalizeH="0" baseline="0" dirty="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a:p>
            <a:r>
              <a:rPr lang="ja-JP" altLang="en-US" sz="1400" dirty="0" smtClean="0">
                <a:latin typeface="游ゴシック" panose="020B0400000000000000" pitchFamily="50" charset="-128"/>
                <a:ea typeface="游ゴシック" panose="020B0400000000000000" pitchFamily="50" charset="-128"/>
              </a:rPr>
              <a:t>・漏れがすくなくなる</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・ハイパーパラメータを使用しなくてもよい</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・不規則な</a:t>
            </a:r>
            <a:r>
              <a:rPr lang="en-US" altLang="ja-JP" sz="1400" dirty="0" smtClean="0">
                <a:latin typeface="游ゴシック" panose="020B0400000000000000" pitchFamily="50" charset="-128"/>
                <a:ea typeface="游ゴシック" panose="020B0400000000000000" pitchFamily="50" charset="-128"/>
              </a:rPr>
              <a:t>encoding</a:t>
            </a:r>
            <a:r>
              <a:rPr lang="ja-JP" altLang="en-US" sz="1400" dirty="0" smtClean="0">
                <a:latin typeface="游ゴシック" panose="020B0400000000000000" pitchFamily="50" charset="-128"/>
                <a:ea typeface="游ゴシック" panose="020B0400000000000000" pitchFamily="50" charset="-128"/>
              </a:rPr>
              <a:t>に対しても質が高い</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a:t>
            </a:r>
            <a:r>
              <a:rPr lang="ja-JP" altLang="ja-JP" sz="1400" dirty="0">
                <a:latin typeface="游ゴシック" panose="020B0400000000000000" pitchFamily="50" charset="-128"/>
                <a:ea typeface="游ゴシック" panose="020B0400000000000000" pitchFamily="50" charset="-128"/>
              </a:rPr>
              <a:t>CatBoostに組み込まれて</a:t>
            </a:r>
            <a:r>
              <a:rPr lang="ja-JP" altLang="ja-JP" sz="1400" dirty="0" smtClean="0">
                <a:latin typeface="游ゴシック" panose="020B0400000000000000" pitchFamily="50" charset="-128"/>
                <a:ea typeface="游ゴシック" panose="020B0400000000000000" pitchFamily="50" charset="-128"/>
              </a:rPr>
              <a:t>い</a:t>
            </a:r>
            <a:r>
              <a:rPr lang="ja-JP" altLang="en-US" sz="1400" dirty="0" smtClean="0">
                <a:latin typeface="游ゴシック" panose="020B0400000000000000" pitchFamily="50" charset="-128"/>
                <a:ea typeface="游ゴシック" panose="020B0400000000000000" pitchFamily="50" charset="-128"/>
              </a:rPr>
              <a:t>る</a:t>
            </a:r>
            <a:endParaRPr lang="en-US" altLang="ja-JP" sz="1400" dirty="0" smtClean="0">
              <a:latin typeface="游ゴシック" panose="020B0400000000000000" pitchFamily="50" charset="-128"/>
              <a:ea typeface="游ゴシック" panose="020B0400000000000000" pitchFamily="50" charset="-128"/>
            </a:endParaRPr>
          </a:p>
          <a:p>
            <a:endParaRPr lang="en-US" altLang="ja-JP" sz="1400" dirty="0" smtClean="0">
              <a:latin typeface="游ゴシック" panose="020B0400000000000000" pitchFamily="50" charset="-128"/>
              <a:ea typeface="游ゴシック" panose="020B0400000000000000" pitchFamily="50" charset="-128"/>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Заголовок 1"/>
          <p:cNvSpPr txBox="1">
            <a:spLocks noGrp="1"/>
          </p:cNvSpPr>
          <p:nvPr>
            <p:ph type="title"/>
          </p:nvPr>
        </p:nvSpPr>
        <p:spPr>
          <a:xfrm>
            <a:off x="-1" y="0"/>
            <a:ext cx="8565778" cy="584771"/>
          </a:xfrm>
          <a:prstGeom prst="rect">
            <a:avLst/>
          </a:prstGeom>
        </p:spPr>
        <p:txBody>
          <a:bodyPr/>
          <a:lstStyle>
            <a:lvl1pPr>
              <a:defRPr sz="3200"/>
            </a:lvl1pPr>
          </a:lstStyle>
          <a:p>
            <a:r>
              <a:rPr dirty="0"/>
              <a:t>Regularization. Conclusion</a:t>
            </a:r>
          </a:p>
        </p:txBody>
      </p:sp>
      <p:sp>
        <p:nvSpPr>
          <p:cNvPr id="85" name="Shape 155"/>
          <p:cNvSpPr txBox="1">
            <a:spLocks noGrp="1"/>
          </p:cNvSpPr>
          <p:nvPr>
            <p:ph type="body" idx="1"/>
          </p:nvPr>
        </p:nvSpPr>
        <p:spPr>
          <a:xfrm>
            <a:off x="823356" y="1520824"/>
            <a:ext cx="8150164" cy="3412077"/>
          </a:xfrm>
          <a:prstGeom prst="rect">
            <a:avLst/>
          </a:prstGeom>
        </p:spPr>
        <p:txBody>
          <a:bodyPr/>
          <a:lstStyle/>
          <a:p>
            <a:pPr>
              <a:defRPr sz="2400"/>
            </a:pPr>
            <a:r>
              <a:rPr dirty="0"/>
              <a:t>There are a lot ways to regularize mean encodings</a:t>
            </a:r>
          </a:p>
          <a:p>
            <a:pPr>
              <a:defRPr sz="2400"/>
            </a:pPr>
            <a:r>
              <a:rPr dirty="0"/>
              <a:t>Unending battle with target variable leakage</a:t>
            </a:r>
          </a:p>
          <a:p>
            <a:pPr>
              <a:defRPr sz="2400"/>
            </a:pPr>
            <a:r>
              <a:rPr dirty="0"/>
              <a:t>CV loop or Expanding mean for practical tasks</a:t>
            </a:r>
          </a:p>
        </p:txBody>
      </p:sp>
      <p:sp>
        <p:nvSpPr>
          <p:cNvPr id="4" name="四角形吹き出し 3"/>
          <p:cNvSpPr/>
          <p:nvPr/>
        </p:nvSpPr>
        <p:spPr>
          <a:xfrm>
            <a:off x="-3028207" y="2491313"/>
            <a:ext cx="3193143" cy="1815878"/>
          </a:xfrm>
          <a:prstGeom prst="wedgeRectCallout">
            <a:avLst>
              <a:gd name="adj1" fmla="val 59870"/>
              <a:gd name="adj2" fmla="val -31629"/>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r>
              <a:rPr lang="en-US" altLang="ja-JP" sz="1400" dirty="0" smtClean="0">
                <a:latin typeface="游ゴシック" panose="020B0400000000000000" pitchFamily="50" charset="-128"/>
                <a:ea typeface="游ゴシック" panose="020B0400000000000000" pitchFamily="50" charset="-128"/>
              </a:rPr>
              <a:t>&lt;</a:t>
            </a:r>
            <a:r>
              <a:rPr lang="ja-JP" altLang="en-US" sz="1400" dirty="0" smtClean="0">
                <a:latin typeface="游ゴシック" panose="020B0400000000000000" pitchFamily="50" charset="-128"/>
                <a:ea typeface="游ゴシック" panose="020B0400000000000000" pitchFamily="50" charset="-128"/>
              </a:rPr>
              <a:t>まとめ</a:t>
            </a:r>
            <a:r>
              <a:rPr lang="en-US" altLang="ja-JP" sz="1400" dirty="0">
                <a:latin typeface="游ゴシック" panose="020B0400000000000000" pitchFamily="50" charset="-128"/>
                <a:ea typeface="游ゴシック" panose="020B0400000000000000" pitchFamily="50" charset="-128"/>
              </a:rPr>
              <a:t>&gt;</a:t>
            </a:r>
          </a:p>
          <a:p>
            <a:endParaRPr kumimoji="0" lang="en-US" altLang="ja-JP" sz="1400" b="0" i="0" u="none" strike="noStrike" cap="none" spc="0" normalizeH="0" baseline="0" dirty="0">
              <a:ln>
                <a:noFill/>
              </a:ln>
              <a:solidFill>
                <a:srgbClr val="000000"/>
              </a:solidFill>
              <a:effectLst/>
              <a:uFillTx/>
              <a:latin typeface="游ゴシック" panose="020B0400000000000000" pitchFamily="50" charset="-128"/>
              <a:ea typeface="游ゴシック" panose="020B0400000000000000" pitchFamily="50" charset="-128"/>
              <a:sym typeface="Helvetica"/>
            </a:endParaRPr>
          </a:p>
          <a:p>
            <a:r>
              <a:rPr lang="ja-JP" altLang="en-US" sz="1400" dirty="0" smtClean="0">
                <a:latin typeface="游ゴシック" panose="020B0400000000000000" pitchFamily="50" charset="-128"/>
                <a:ea typeface="游ゴシック" panose="020B0400000000000000" pitchFamily="50" charset="-128"/>
              </a:rPr>
              <a:t>・「</a:t>
            </a:r>
            <a:r>
              <a:rPr lang="en-US" altLang="ja-JP" sz="1400" dirty="0">
                <a:latin typeface="游ゴシック" panose="020B0400000000000000" pitchFamily="50" charset="-128"/>
                <a:ea typeface="游ゴシック" panose="020B0400000000000000" pitchFamily="50" charset="-128"/>
              </a:rPr>
              <a:t> mean encodings </a:t>
            </a:r>
            <a:r>
              <a:rPr lang="ja-JP" altLang="en-US" sz="1400" dirty="0" smtClean="0">
                <a:latin typeface="游ゴシック" panose="020B0400000000000000" pitchFamily="50" charset="-128"/>
                <a:ea typeface="游ゴシック" panose="020B0400000000000000" pitchFamily="50" charset="-128"/>
              </a:rPr>
              <a:t>」にはたくさんの正規化方法があります。</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・目的変数の漏れをなくしてくれる</a:t>
            </a:r>
            <a:endParaRPr lang="en-US" altLang="ja-JP" sz="1400" dirty="0" smtClean="0">
              <a:latin typeface="游ゴシック" panose="020B0400000000000000" pitchFamily="50" charset="-128"/>
              <a:ea typeface="游ゴシック" panose="020B0400000000000000" pitchFamily="50" charset="-128"/>
            </a:endParaRPr>
          </a:p>
          <a:p>
            <a:r>
              <a:rPr lang="ja-JP" altLang="en-US" sz="1400" dirty="0" smtClean="0">
                <a:latin typeface="游ゴシック" panose="020B0400000000000000" pitchFamily="50" charset="-128"/>
                <a:ea typeface="游ゴシック" panose="020B0400000000000000" pitchFamily="50" charset="-128"/>
              </a:rPr>
              <a:t>・交差検証もしくは「</a:t>
            </a:r>
            <a:r>
              <a:rPr lang="en-US" altLang="ja-JP" sz="1400" dirty="0">
                <a:latin typeface="游ゴシック" panose="020B0400000000000000" pitchFamily="50" charset="-128"/>
                <a:ea typeface="游ゴシック" panose="020B0400000000000000" pitchFamily="50" charset="-128"/>
              </a:rPr>
              <a:t> Expanding </a:t>
            </a:r>
            <a:r>
              <a:rPr lang="en-US" altLang="ja-JP" sz="1400" dirty="0" smtClean="0">
                <a:latin typeface="游ゴシック" panose="020B0400000000000000" pitchFamily="50" charset="-128"/>
                <a:ea typeface="游ゴシック" panose="020B0400000000000000" pitchFamily="50" charset="-128"/>
              </a:rPr>
              <a:t>mean</a:t>
            </a:r>
            <a:r>
              <a:rPr lang="ja-JP" altLang="en-US" sz="1400" dirty="0" smtClean="0">
                <a:latin typeface="游ゴシック" panose="020B0400000000000000" pitchFamily="50" charset="-128"/>
                <a:ea typeface="游ゴシック" panose="020B0400000000000000" pitchFamily="50" charset="-128"/>
              </a:rPr>
              <a:t>」が実用的</a:t>
            </a:r>
            <a:endParaRPr lang="en-US" altLang="ja-JP" sz="1400" dirty="0" smtClean="0">
              <a:latin typeface="游ゴシック" panose="020B0400000000000000" pitchFamily="50" charset="-128"/>
              <a:ea typeface="游ゴシック" panose="020B0400000000000000" pitchFamily="50" charset="-128"/>
            </a:endParaRPr>
          </a:p>
          <a:p>
            <a:endParaRPr lang="en-US" altLang="ja-JP" sz="1400" dirty="0" smtClean="0">
              <a:latin typeface="游ゴシック" panose="020B0400000000000000" pitchFamily="50" charset="-128"/>
              <a:ea typeface="游ゴシック" panose="020B0400000000000000" pitchFamily="50" charset="-128"/>
            </a:endParaRPr>
          </a:p>
        </p:txBody>
      </p:sp>
    </p:spTree>
  </p:cSld>
  <p:clrMapOvr>
    <a:masterClrMapping/>
  </p:clrMapOvr>
  <p:transition spd="med"/>
</p:sld>
</file>

<file path=ppt/theme/theme1.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100</TotalTime>
  <Words>1632</Words>
  <Application>Microsoft Office PowerPoint</Application>
  <PresentationFormat>画面に合わせる (4:3)</PresentationFormat>
  <Paragraphs>113</Paragraphs>
  <Slides>8</Slides>
  <Notes>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Myriad Pro</vt:lpstr>
      <vt:lpstr>Myriad Pro Bold</vt:lpstr>
      <vt:lpstr>游ゴシック</vt:lpstr>
      <vt:lpstr>Arial</vt:lpstr>
      <vt:lpstr>Calibri</vt:lpstr>
      <vt:lpstr>Helvetica</vt:lpstr>
      <vt:lpstr>Тема Office</vt:lpstr>
      <vt:lpstr>Regularization</vt:lpstr>
      <vt:lpstr>Regularization. CV loop</vt:lpstr>
      <vt:lpstr>Regularization. CV loop</vt:lpstr>
      <vt:lpstr>Regularization. CV loop</vt:lpstr>
      <vt:lpstr>Regularization.Smoothing</vt:lpstr>
      <vt:lpstr>Regularization. Noise</vt:lpstr>
      <vt:lpstr>Regularization. Expanding mean</vt:lpstr>
      <vt:lpstr>Regularization.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Regularization</dc:title>
  <cp:lastModifiedBy>SCSK</cp:lastModifiedBy>
  <cp:revision>12</cp:revision>
  <dcterms:modified xsi:type="dcterms:W3CDTF">2018-08-21T14:15:27Z</dcterms:modified>
</cp:coreProperties>
</file>