
<file path=[Content_Types].xml><?xml version="1.0" encoding="utf-8"?>
<Types xmlns="http://schemas.openxmlformats.org/package/2006/content-types">
  <Default Extension="img" ContentType="image/im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86" r:id="rId11"/>
    <p:sldId id="287" r:id="rId12"/>
    <p:sldId id="266" r:id="rId13"/>
    <p:sldId id="288" r:id="rId14"/>
    <p:sldId id="268" r:id="rId15"/>
    <p:sldId id="269" r:id="rId16"/>
    <p:sldId id="270" r:id="rId17"/>
    <p:sldId id="271" r:id="rId18"/>
    <p:sldId id="272" r:id="rId19"/>
    <p:sldId id="289" r:id="rId20"/>
    <p:sldId id="290" r:id="rId21"/>
    <p:sldId id="291" r:id="rId22"/>
    <p:sldId id="273" r:id="rId23"/>
    <p:sldId id="274" r:id="rId24"/>
    <p:sldId id="275" r:id="rId25"/>
    <p:sldId id="276" r:id="rId26"/>
    <p:sldId id="278" r:id="rId27"/>
    <p:sldId id="279" r:id="rId28"/>
    <p:sldId id="280" r:id="rId29"/>
    <p:sldId id="281" r:id="rId30"/>
    <p:sldId id="283" r:id="rId31"/>
    <p:sldId id="284" r:id="rId32"/>
    <p:sldId id="285" r:id="rId33"/>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123" d="100"/>
          <a:sy n="123" d="100"/>
        </p:scale>
        <p:origin x="64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D:\&#24182;&#34892;&#35745;&#31639;\11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24182;&#34892;&#35745;&#31639;\11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24182;&#34892;&#35745;&#31639;\11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24182;&#34892;&#35745;&#31639;\111.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加速比</a:t>
            </a:r>
            <a:endParaRPr lang="en-US" altLang="zh-C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Sheet1!$A$9</c:f>
              <c:strCache>
                <c:ptCount val="1"/>
                <c:pt idx="0">
                  <c:v>Pthread</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Sheet1!$B$8:$F$8</c:f>
              <c:strCache>
                <c:ptCount val="5"/>
                <c:pt idx="0">
                  <c:v>1</c:v>
                </c:pt>
                <c:pt idx="1">
                  <c:v>2</c:v>
                </c:pt>
                <c:pt idx="2">
                  <c:v>4</c:v>
                </c:pt>
                <c:pt idx="3">
                  <c:v>8</c:v>
                </c:pt>
                <c:pt idx="4">
                  <c:v>16</c:v>
                </c:pt>
              </c:strCache>
            </c:strRef>
          </c:cat>
          <c:val>
            <c:numRef>
              <c:f>Sheet1!$B$9:$F$9</c:f>
              <c:numCache>
                <c:formatCode>0.000_ </c:formatCode>
                <c:ptCount val="5"/>
                <c:pt idx="0">
                  <c:v>1</c:v>
                </c:pt>
                <c:pt idx="1">
                  <c:v>1.0340659340659339</c:v>
                </c:pt>
                <c:pt idx="2">
                  <c:v>1.0573033707865167</c:v>
                </c:pt>
                <c:pt idx="3">
                  <c:v>1.0656851642129104</c:v>
                </c:pt>
                <c:pt idx="4">
                  <c:v>1.0455555555555556</c:v>
                </c:pt>
              </c:numCache>
            </c:numRef>
          </c:val>
          <c:smooth val="0"/>
          <c:extLst>
            <c:ext xmlns:c16="http://schemas.microsoft.com/office/drawing/2014/chart" uri="{C3380CC4-5D6E-409C-BE32-E72D297353CC}">
              <c16:uniqueId val="{00000000-CBA9-4721-981D-5DF66FD1043A}"/>
            </c:ext>
          </c:extLst>
        </c:ser>
        <c:ser>
          <c:idx val="1"/>
          <c:order val="1"/>
          <c:tx>
            <c:strRef>
              <c:f>Sheet1!$A$10</c:f>
              <c:strCache>
                <c:ptCount val="1"/>
                <c:pt idx="0">
                  <c:v>MPI</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Sheet1!$B$8:$F$8</c:f>
              <c:strCache>
                <c:ptCount val="5"/>
                <c:pt idx="0">
                  <c:v>1</c:v>
                </c:pt>
                <c:pt idx="1">
                  <c:v>2</c:v>
                </c:pt>
                <c:pt idx="2">
                  <c:v>4</c:v>
                </c:pt>
                <c:pt idx="3">
                  <c:v>8</c:v>
                </c:pt>
                <c:pt idx="4">
                  <c:v>16</c:v>
                </c:pt>
              </c:strCache>
            </c:strRef>
          </c:cat>
          <c:val>
            <c:numRef>
              <c:f>Sheet1!$B$10:$F$10</c:f>
              <c:numCache>
                <c:formatCode>0.000_ </c:formatCode>
                <c:ptCount val="5"/>
                <c:pt idx="0">
                  <c:v>1</c:v>
                </c:pt>
                <c:pt idx="1">
                  <c:v>0.97545219638242897</c:v>
                </c:pt>
                <c:pt idx="2">
                  <c:v>0.89508002371072903</c:v>
                </c:pt>
                <c:pt idx="3">
                  <c:v>0.85600907029478457</c:v>
                </c:pt>
                <c:pt idx="4">
                  <c:v>0.88615023474178412</c:v>
                </c:pt>
              </c:numCache>
            </c:numRef>
          </c:val>
          <c:smooth val="0"/>
          <c:extLst>
            <c:ext xmlns:c16="http://schemas.microsoft.com/office/drawing/2014/chart" uri="{C3380CC4-5D6E-409C-BE32-E72D297353CC}">
              <c16:uniqueId val="{00000001-CBA9-4721-981D-5DF66FD1043A}"/>
            </c:ext>
          </c:extLst>
        </c:ser>
        <c:ser>
          <c:idx val="2"/>
          <c:order val="2"/>
          <c:tx>
            <c:strRef>
              <c:f>Sheet1!$A$11</c:f>
              <c:strCache>
                <c:ptCount val="1"/>
                <c:pt idx="0">
                  <c:v>MPI+OpenMP</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strRef>
              <c:f>Sheet1!$B$8:$F$8</c:f>
              <c:strCache>
                <c:ptCount val="5"/>
                <c:pt idx="0">
                  <c:v>1</c:v>
                </c:pt>
                <c:pt idx="1">
                  <c:v>2</c:v>
                </c:pt>
                <c:pt idx="2">
                  <c:v>4</c:v>
                </c:pt>
                <c:pt idx="3">
                  <c:v>8</c:v>
                </c:pt>
                <c:pt idx="4">
                  <c:v>16</c:v>
                </c:pt>
              </c:strCache>
            </c:strRef>
          </c:cat>
          <c:val>
            <c:numRef>
              <c:f>Sheet1!$B$11:$F$11</c:f>
              <c:numCache>
                <c:formatCode>0.000_ </c:formatCode>
                <c:ptCount val="5"/>
                <c:pt idx="0">
                  <c:v>1</c:v>
                </c:pt>
                <c:pt idx="1">
                  <c:v>0.96017699115044242</c:v>
                </c:pt>
                <c:pt idx="2">
                  <c:v>0.93018983466013461</c:v>
                </c:pt>
                <c:pt idx="3">
                  <c:v>0.92735042735042739</c:v>
                </c:pt>
                <c:pt idx="4">
                  <c:v>0.93018983466013461</c:v>
                </c:pt>
              </c:numCache>
            </c:numRef>
          </c:val>
          <c:smooth val="0"/>
          <c:extLst>
            <c:ext xmlns:c16="http://schemas.microsoft.com/office/drawing/2014/chart" uri="{C3380CC4-5D6E-409C-BE32-E72D297353CC}">
              <c16:uniqueId val="{00000002-CBA9-4721-981D-5DF66FD1043A}"/>
            </c:ext>
          </c:extLst>
        </c:ser>
        <c:dLbls>
          <c:showLegendKey val="0"/>
          <c:showVal val="0"/>
          <c:showCatName val="0"/>
          <c:showSerName val="0"/>
          <c:showPercent val="0"/>
          <c:showBubbleSize val="0"/>
        </c:dLbls>
        <c:marker val="1"/>
        <c:smooth val="0"/>
        <c:axId val="413500144"/>
        <c:axId val="413500624"/>
        <c:extLst>
          <c:ext xmlns:c15="http://schemas.microsoft.com/office/drawing/2012/chart" uri="{02D57815-91ED-43cb-92C2-25804820EDAC}">
            <c15:filteredLineSeries>
              <c15:ser>
                <c:idx val="3"/>
                <c:order val="3"/>
                <c:spPr>
                  <a:ln w="28575"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cat>
                  <c:strRef>
                    <c:extLst>
                      <c:ext uri="{02D57815-91ED-43cb-92C2-25804820EDAC}">
                        <c15:formulaRef>
                          <c15:sqref>Sheet1!$B$8:$F$8</c15:sqref>
                        </c15:formulaRef>
                      </c:ext>
                    </c:extLst>
                    <c:strCache>
                      <c:ptCount val="5"/>
                      <c:pt idx="0">
                        <c:v>1</c:v>
                      </c:pt>
                      <c:pt idx="1">
                        <c:v>2</c:v>
                      </c:pt>
                      <c:pt idx="2">
                        <c:v>4</c:v>
                      </c:pt>
                      <c:pt idx="3">
                        <c:v>8</c:v>
                      </c:pt>
                      <c:pt idx="4">
                        <c:v>16</c:v>
                      </c:pt>
                    </c:strCache>
                  </c:strRef>
                </c:cat>
                <c:val>
                  <c:numRef>
                    <c:extLst>
                      <c:ext uri="{02D57815-91ED-43cb-92C2-25804820EDAC}">
                        <c15:formulaRef>
                          <c15:sqref>Sheet1!$E$3:$E$5</c15:sqref>
                        </c15:formulaRef>
                      </c:ext>
                    </c:extLst>
                    <c:numCache>
                      <c:formatCode>General</c:formatCode>
                      <c:ptCount val="3"/>
                      <c:pt idx="0">
                        <c:v>0.88300000000000001</c:v>
                      </c:pt>
                      <c:pt idx="1">
                        <c:v>1.764</c:v>
                      </c:pt>
                      <c:pt idx="2">
                        <c:v>1.6379999999999999</c:v>
                      </c:pt>
                    </c:numCache>
                  </c:numRef>
                </c:val>
                <c:smooth val="0"/>
                <c:extLst>
                  <c:ext xmlns:c16="http://schemas.microsoft.com/office/drawing/2014/chart" uri="{C3380CC4-5D6E-409C-BE32-E72D297353CC}">
                    <c16:uniqueId val="{00000003-CBA9-4721-981D-5DF66FD1043A}"/>
                  </c:ext>
                </c:extLst>
              </c15:ser>
            </c15:filteredLineSeries>
            <c15:filteredLineSeries>
              <c15:ser>
                <c:idx val="4"/>
                <c:order val="4"/>
                <c:spPr>
                  <a:ln w="28575" cap="rnd">
                    <a:solidFill>
                      <a:schemeClr val="accent4">
                        <a:lumMod val="60000"/>
                      </a:schemeClr>
                    </a:solidFill>
                    <a:round/>
                  </a:ln>
                  <a:effectLst/>
                </c:spPr>
                <c:marker>
                  <c:symbol val="circle"/>
                  <c:size val="5"/>
                  <c:spPr>
                    <a:solidFill>
                      <a:schemeClr val="accent4">
                        <a:lumMod val="60000"/>
                      </a:schemeClr>
                    </a:solidFill>
                    <a:ln w="9525">
                      <a:solidFill>
                        <a:schemeClr val="accent4">
                          <a:lumMod val="60000"/>
                        </a:schemeClr>
                      </a:solidFill>
                    </a:ln>
                    <a:effectLst/>
                  </c:spPr>
                </c:marker>
                <c:cat>
                  <c:strRef>
                    <c:extLst xmlns:c15="http://schemas.microsoft.com/office/drawing/2012/chart">
                      <c:ext xmlns:c15="http://schemas.microsoft.com/office/drawing/2012/chart" uri="{02D57815-91ED-43cb-92C2-25804820EDAC}">
                        <c15:formulaRef>
                          <c15:sqref>Sheet1!$B$8:$F$8</c15:sqref>
                        </c15:formulaRef>
                      </c:ext>
                    </c:extLst>
                    <c:strCache>
                      <c:ptCount val="5"/>
                      <c:pt idx="0">
                        <c:v>1</c:v>
                      </c:pt>
                      <c:pt idx="1">
                        <c:v>2</c:v>
                      </c:pt>
                      <c:pt idx="2">
                        <c:v>4</c:v>
                      </c:pt>
                      <c:pt idx="3">
                        <c:v>8</c:v>
                      </c:pt>
                      <c:pt idx="4">
                        <c:v>16</c:v>
                      </c:pt>
                    </c:strCache>
                  </c:strRef>
                </c:cat>
                <c:val>
                  <c:numRef>
                    <c:extLst xmlns:c15="http://schemas.microsoft.com/office/drawing/2012/chart">
                      <c:ext xmlns:c15="http://schemas.microsoft.com/office/drawing/2012/chart" uri="{02D57815-91ED-43cb-92C2-25804820EDAC}">
                        <c15:formulaRef>
                          <c15:sqref>Sheet1!$F$3:$F$5</c15:sqref>
                        </c15:formulaRef>
                      </c:ext>
                    </c:extLst>
                    <c:numCache>
                      <c:formatCode>General</c:formatCode>
                      <c:ptCount val="3"/>
                      <c:pt idx="0">
                        <c:v>0.9</c:v>
                      </c:pt>
                      <c:pt idx="1">
                        <c:v>1.704</c:v>
                      </c:pt>
                      <c:pt idx="2">
                        <c:v>1.633</c:v>
                      </c:pt>
                    </c:numCache>
                  </c:numRef>
                </c:val>
                <c:smooth val="0"/>
                <c:extLst xmlns:c15="http://schemas.microsoft.com/office/drawing/2012/chart">
                  <c:ext xmlns:c16="http://schemas.microsoft.com/office/drawing/2014/chart" uri="{C3380CC4-5D6E-409C-BE32-E72D297353CC}">
                    <c16:uniqueId val="{00000004-CBA9-4721-981D-5DF66FD1043A}"/>
                  </c:ext>
                </c:extLst>
              </c15:ser>
            </c15:filteredLineSeries>
          </c:ext>
        </c:extLst>
      </c:lineChart>
      <c:catAx>
        <c:axId val="413500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13500624"/>
        <c:crosses val="autoZero"/>
        <c:auto val="1"/>
        <c:lblAlgn val="ctr"/>
        <c:lblOffset val="100"/>
        <c:noMultiLvlLbl val="0"/>
      </c:catAx>
      <c:valAx>
        <c:axId val="413500624"/>
        <c:scaling>
          <c:orientation val="minMax"/>
          <c:min val="0.8"/>
        </c:scaling>
        <c:delete val="0"/>
        <c:axPos val="l"/>
        <c:majorGridlines>
          <c:spPr>
            <a:ln w="9525" cap="flat" cmpd="sng" algn="ctr">
              <a:solidFill>
                <a:schemeClr val="tx1">
                  <a:lumMod val="15000"/>
                  <a:lumOff val="85000"/>
                </a:schemeClr>
              </a:solidFill>
              <a:round/>
            </a:ln>
            <a:effectLst/>
          </c:spPr>
        </c:majorGridlines>
        <c:numFmt formatCode="0.000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135001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加速比</a:t>
            </a:r>
            <a:endParaRPr lang="en-US" altLang="zh-C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Sheet1!$A$9</c:f>
              <c:strCache>
                <c:ptCount val="1"/>
                <c:pt idx="0">
                  <c:v>Pthread</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Sheet1!$B$8:$F$8</c:f>
              <c:strCache>
                <c:ptCount val="5"/>
                <c:pt idx="0">
                  <c:v>1</c:v>
                </c:pt>
                <c:pt idx="1">
                  <c:v>2</c:v>
                </c:pt>
                <c:pt idx="2">
                  <c:v>4</c:v>
                </c:pt>
                <c:pt idx="3">
                  <c:v>8</c:v>
                </c:pt>
                <c:pt idx="4">
                  <c:v>16</c:v>
                </c:pt>
              </c:strCache>
            </c:strRef>
          </c:cat>
          <c:val>
            <c:numRef>
              <c:f>Sheet1!$B$9:$F$9</c:f>
              <c:numCache>
                <c:formatCode>0.000_ </c:formatCode>
                <c:ptCount val="5"/>
                <c:pt idx="0">
                  <c:v>1</c:v>
                </c:pt>
                <c:pt idx="1">
                  <c:v>1.0340659340659339</c:v>
                </c:pt>
                <c:pt idx="2">
                  <c:v>1.0573033707865167</c:v>
                </c:pt>
                <c:pt idx="3">
                  <c:v>1.0656851642129104</c:v>
                </c:pt>
                <c:pt idx="4">
                  <c:v>1.0455555555555556</c:v>
                </c:pt>
              </c:numCache>
            </c:numRef>
          </c:val>
          <c:smooth val="0"/>
          <c:extLst>
            <c:ext xmlns:c16="http://schemas.microsoft.com/office/drawing/2014/chart" uri="{C3380CC4-5D6E-409C-BE32-E72D297353CC}">
              <c16:uniqueId val="{00000000-CBA9-4721-981D-5DF66FD1043A}"/>
            </c:ext>
          </c:extLst>
        </c:ser>
        <c:ser>
          <c:idx val="1"/>
          <c:order val="1"/>
          <c:tx>
            <c:strRef>
              <c:f>Sheet1!$A$10</c:f>
              <c:strCache>
                <c:ptCount val="1"/>
                <c:pt idx="0">
                  <c:v>MPI</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Sheet1!$B$8:$F$8</c:f>
              <c:strCache>
                <c:ptCount val="5"/>
                <c:pt idx="0">
                  <c:v>1</c:v>
                </c:pt>
                <c:pt idx="1">
                  <c:v>2</c:v>
                </c:pt>
                <c:pt idx="2">
                  <c:v>4</c:v>
                </c:pt>
                <c:pt idx="3">
                  <c:v>8</c:v>
                </c:pt>
                <c:pt idx="4">
                  <c:v>16</c:v>
                </c:pt>
              </c:strCache>
            </c:strRef>
          </c:cat>
          <c:val>
            <c:numRef>
              <c:f>Sheet1!$B$10:$F$10</c:f>
              <c:numCache>
                <c:formatCode>0.000_ </c:formatCode>
                <c:ptCount val="5"/>
                <c:pt idx="0">
                  <c:v>1</c:v>
                </c:pt>
                <c:pt idx="1">
                  <c:v>0.97545219638242897</c:v>
                </c:pt>
                <c:pt idx="2">
                  <c:v>0.89508002371072903</c:v>
                </c:pt>
                <c:pt idx="3">
                  <c:v>0.85600907029478457</c:v>
                </c:pt>
                <c:pt idx="4">
                  <c:v>0.88615023474178412</c:v>
                </c:pt>
              </c:numCache>
            </c:numRef>
          </c:val>
          <c:smooth val="0"/>
          <c:extLst>
            <c:ext xmlns:c16="http://schemas.microsoft.com/office/drawing/2014/chart" uri="{C3380CC4-5D6E-409C-BE32-E72D297353CC}">
              <c16:uniqueId val="{00000001-CBA9-4721-981D-5DF66FD1043A}"/>
            </c:ext>
          </c:extLst>
        </c:ser>
        <c:ser>
          <c:idx val="2"/>
          <c:order val="2"/>
          <c:tx>
            <c:strRef>
              <c:f>Sheet1!$A$11</c:f>
              <c:strCache>
                <c:ptCount val="1"/>
                <c:pt idx="0">
                  <c:v>MPI+OpenMP</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strRef>
              <c:f>Sheet1!$B$8:$F$8</c:f>
              <c:strCache>
                <c:ptCount val="5"/>
                <c:pt idx="0">
                  <c:v>1</c:v>
                </c:pt>
                <c:pt idx="1">
                  <c:v>2</c:v>
                </c:pt>
                <c:pt idx="2">
                  <c:v>4</c:v>
                </c:pt>
                <c:pt idx="3">
                  <c:v>8</c:v>
                </c:pt>
                <c:pt idx="4">
                  <c:v>16</c:v>
                </c:pt>
              </c:strCache>
            </c:strRef>
          </c:cat>
          <c:val>
            <c:numRef>
              <c:f>Sheet1!$B$11:$F$11</c:f>
              <c:numCache>
                <c:formatCode>0.000_ </c:formatCode>
                <c:ptCount val="5"/>
                <c:pt idx="0">
                  <c:v>1</c:v>
                </c:pt>
                <c:pt idx="1">
                  <c:v>0.96017699115044242</c:v>
                </c:pt>
                <c:pt idx="2">
                  <c:v>0.93018983466013461</c:v>
                </c:pt>
                <c:pt idx="3">
                  <c:v>0.92735042735042739</c:v>
                </c:pt>
                <c:pt idx="4">
                  <c:v>0.93018983466013461</c:v>
                </c:pt>
              </c:numCache>
            </c:numRef>
          </c:val>
          <c:smooth val="0"/>
          <c:extLst>
            <c:ext xmlns:c16="http://schemas.microsoft.com/office/drawing/2014/chart" uri="{C3380CC4-5D6E-409C-BE32-E72D297353CC}">
              <c16:uniqueId val="{00000002-CBA9-4721-981D-5DF66FD1043A}"/>
            </c:ext>
          </c:extLst>
        </c:ser>
        <c:dLbls>
          <c:showLegendKey val="0"/>
          <c:showVal val="0"/>
          <c:showCatName val="0"/>
          <c:showSerName val="0"/>
          <c:showPercent val="0"/>
          <c:showBubbleSize val="0"/>
        </c:dLbls>
        <c:marker val="1"/>
        <c:smooth val="0"/>
        <c:axId val="413500144"/>
        <c:axId val="413500624"/>
        <c:extLst>
          <c:ext xmlns:c15="http://schemas.microsoft.com/office/drawing/2012/chart" uri="{02D57815-91ED-43cb-92C2-25804820EDAC}">
            <c15:filteredLineSeries>
              <c15:ser>
                <c:idx val="3"/>
                <c:order val="3"/>
                <c:spPr>
                  <a:ln w="28575"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cat>
                  <c:strRef>
                    <c:extLst>
                      <c:ext uri="{02D57815-91ED-43cb-92C2-25804820EDAC}">
                        <c15:formulaRef>
                          <c15:sqref>Sheet1!$B$8:$F$8</c15:sqref>
                        </c15:formulaRef>
                      </c:ext>
                    </c:extLst>
                    <c:strCache>
                      <c:ptCount val="5"/>
                      <c:pt idx="0">
                        <c:v>1</c:v>
                      </c:pt>
                      <c:pt idx="1">
                        <c:v>2</c:v>
                      </c:pt>
                      <c:pt idx="2">
                        <c:v>4</c:v>
                      </c:pt>
                      <c:pt idx="3">
                        <c:v>8</c:v>
                      </c:pt>
                      <c:pt idx="4">
                        <c:v>16</c:v>
                      </c:pt>
                    </c:strCache>
                  </c:strRef>
                </c:cat>
                <c:val>
                  <c:numRef>
                    <c:extLst>
                      <c:ext uri="{02D57815-91ED-43cb-92C2-25804820EDAC}">
                        <c15:formulaRef>
                          <c15:sqref>Sheet1!$E$3:$E$5</c15:sqref>
                        </c15:formulaRef>
                      </c:ext>
                    </c:extLst>
                    <c:numCache>
                      <c:formatCode>General</c:formatCode>
                      <c:ptCount val="3"/>
                      <c:pt idx="0">
                        <c:v>0.88300000000000001</c:v>
                      </c:pt>
                      <c:pt idx="1">
                        <c:v>1.764</c:v>
                      </c:pt>
                      <c:pt idx="2">
                        <c:v>1.6379999999999999</c:v>
                      </c:pt>
                    </c:numCache>
                  </c:numRef>
                </c:val>
                <c:smooth val="0"/>
                <c:extLst>
                  <c:ext xmlns:c16="http://schemas.microsoft.com/office/drawing/2014/chart" uri="{C3380CC4-5D6E-409C-BE32-E72D297353CC}">
                    <c16:uniqueId val="{00000003-CBA9-4721-981D-5DF66FD1043A}"/>
                  </c:ext>
                </c:extLst>
              </c15:ser>
            </c15:filteredLineSeries>
            <c15:filteredLineSeries>
              <c15:ser>
                <c:idx val="4"/>
                <c:order val="4"/>
                <c:spPr>
                  <a:ln w="28575" cap="rnd">
                    <a:solidFill>
                      <a:schemeClr val="accent4">
                        <a:lumMod val="60000"/>
                      </a:schemeClr>
                    </a:solidFill>
                    <a:round/>
                  </a:ln>
                  <a:effectLst/>
                </c:spPr>
                <c:marker>
                  <c:symbol val="circle"/>
                  <c:size val="5"/>
                  <c:spPr>
                    <a:solidFill>
                      <a:schemeClr val="accent4">
                        <a:lumMod val="60000"/>
                      </a:schemeClr>
                    </a:solidFill>
                    <a:ln w="9525">
                      <a:solidFill>
                        <a:schemeClr val="accent4">
                          <a:lumMod val="60000"/>
                        </a:schemeClr>
                      </a:solidFill>
                    </a:ln>
                    <a:effectLst/>
                  </c:spPr>
                </c:marker>
                <c:cat>
                  <c:strRef>
                    <c:extLst xmlns:c15="http://schemas.microsoft.com/office/drawing/2012/chart">
                      <c:ext xmlns:c15="http://schemas.microsoft.com/office/drawing/2012/chart" uri="{02D57815-91ED-43cb-92C2-25804820EDAC}">
                        <c15:formulaRef>
                          <c15:sqref>Sheet1!$B$8:$F$8</c15:sqref>
                        </c15:formulaRef>
                      </c:ext>
                    </c:extLst>
                    <c:strCache>
                      <c:ptCount val="5"/>
                      <c:pt idx="0">
                        <c:v>1</c:v>
                      </c:pt>
                      <c:pt idx="1">
                        <c:v>2</c:v>
                      </c:pt>
                      <c:pt idx="2">
                        <c:v>4</c:v>
                      </c:pt>
                      <c:pt idx="3">
                        <c:v>8</c:v>
                      </c:pt>
                      <c:pt idx="4">
                        <c:v>16</c:v>
                      </c:pt>
                    </c:strCache>
                  </c:strRef>
                </c:cat>
                <c:val>
                  <c:numRef>
                    <c:extLst xmlns:c15="http://schemas.microsoft.com/office/drawing/2012/chart">
                      <c:ext xmlns:c15="http://schemas.microsoft.com/office/drawing/2012/chart" uri="{02D57815-91ED-43cb-92C2-25804820EDAC}">
                        <c15:formulaRef>
                          <c15:sqref>Sheet1!$F$3:$F$5</c15:sqref>
                        </c15:formulaRef>
                      </c:ext>
                    </c:extLst>
                    <c:numCache>
                      <c:formatCode>General</c:formatCode>
                      <c:ptCount val="3"/>
                      <c:pt idx="0">
                        <c:v>0.9</c:v>
                      </c:pt>
                      <c:pt idx="1">
                        <c:v>1.704</c:v>
                      </c:pt>
                      <c:pt idx="2">
                        <c:v>1.633</c:v>
                      </c:pt>
                    </c:numCache>
                  </c:numRef>
                </c:val>
                <c:smooth val="0"/>
                <c:extLst xmlns:c15="http://schemas.microsoft.com/office/drawing/2012/chart">
                  <c:ext xmlns:c16="http://schemas.microsoft.com/office/drawing/2014/chart" uri="{C3380CC4-5D6E-409C-BE32-E72D297353CC}">
                    <c16:uniqueId val="{00000004-CBA9-4721-981D-5DF66FD1043A}"/>
                  </c:ext>
                </c:extLst>
              </c15:ser>
            </c15:filteredLineSeries>
          </c:ext>
        </c:extLst>
      </c:lineChart>
      <c:catAx>
        <c:axId val="413500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13500624"/>
        <c:crosses val="autoZero"/>
        <c:auto val="1"/>
        <c:lblAlgn val="ctr"/>
        <c:lblOffset val="100"/>
        <c:noMultiLvlLbl val="0"/>
      </c:catAx>
      <c:valAx>
        <c:axId val="413500624"/>
        <c:scaling>
          <c:orientation val="minMax"/>
          <c:min val="0.8"/>
        </c:scaling>
        <c:delete val="0"/>
        <c:axPos val="l"/>
        <c:majorGridlines>
          <c:spPr>
            <a:ln w="9525" cap="flat" cmpd="sng" algn="ctr">
              <a:solidFill>
                <a:schemeClr val="tx1">
                  <a:lumMod val="15000"/>
                  <a:lumOff val="85000"/>
                </a:schemeClr>
              </a:solidFill>
              <a:round/>
            </a:ln>
            <a:effectLst/>
          </c:spPr>
        </c:majorGridlines>
        <c:numFmt formatCode="0.000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135001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加速比</a:t>
            </a:r>
            <a:endParaRPr lang="en-US" altLang="zh-C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Sheet1!$A$9</c:f>
              <c:strCache>
                <c:ptCount val="1"/>
                <c:pt idx="0">
                  <c:v>Pthread</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Sheet1!$B$8:$F$8</c:f>
              <c:strCache>
                <c:ptCount val="5"/>
                <c:pt idx="0">
                  <c:v>1</c:v>
                </c:pt>
                <c:pt idx="1">
                  <c:v>2</c:v>
                </c:pt>
                <c:pt idx="2">
                  <c:v>4</c:v>
                </c:pt>
                <c:pt idx="3">
                  <c:v>8</c:v>
                </c:pt>
                <c:pt idx="4">
                  <c:v>16</c:v>
                </c:pt>
              </c:strCache>
            </c:strRef>
          </c:cat>
          <c:val>
            <c:numRef>
              <c:f>Sheet1!$B$9:$F$9</c:f>
              <c:numCache>
                <c:formatCode>0.000_ </c:formatCode>
                <c:ptCount val="5"/>
                <c:pt idx="0">
                  <c:v>1</c:v>
                </c:pt>
                <c:pt idx="1">
                  <c:v>1.0340659340659339</c:v>
                </c:pt>
                <c:pt idx="2">
                  <c:v>1.0573033707865167</c:v>
                </c:pt>
                <c:pt idx="3">
                  <c:v>1.0656851642129104</c:v>
                </c:pt>
                <c:pt idx="4">
                  <c:v>1.0455555555555556</c:v>
                </c:pt>
              </c:numCache>
            </c:numRef>
          </c:val>
          <c:smooth val="0"/>
          <c:extLst>
            <c:ext xmlns:c16="http://schemas.microsoft.com/office/drawing/2014/chart" uri="{C3380CC4-5D6E-409C-BE32-E72D297353CC}">
              <c16:uniqueId val="{00000000-CBA9-4721-981D-5DF66FD1043A}"/>
            </c:ext>
          </c:extLst>
        </c:ser>
        <c:ser>
          <c:idx val="1"/>
          <c:order val="1"/>
          <c:tx>
            <c:strRef>
              <c:f>Sheet1!$A$10</c:f>
              <c:strCache>
                <c:ptCount val="1"/>
                <c:pt idx="0">
                  <c:v>MPI</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Sheet1!$B$8:$F$8</c:f>
              <c:strCache>
                <c:ptCount val="5"/>
                <c:pt idx="0">
                  <c:v>1</c:v>
                </c:pt>
                <c:pt idx="1">
                  <c:v>2</c:v>
                </c:pt>
                <c:pt idx="2">
                  <c:v>4</c:v>
                </c:pt>
                <c:pt idx="3">
                  <c:v>8</c:v>
                </c:pt>
                <c:pt idx="4">
                  <c:v>16</c:v>
                </c:pt>
              </c:strCache>
            </c:strRef>
          </c:cat>
          <c:val>
            <c:numRef>
              <c:f>Sheet1!$B$10:$F$10</c:f>
              <c:numCache>
                <c:formatCode>0.000_ </c:formatCode>
                <c:ptCount val="5"/>
                <c:pt idx="0">
                  <c:v>1</c:v>
                </c:pt>
                <c:pt idx="1">
                  <c:v>0.97545219638242897</c:v>
                </c:pt>
                <c:pt idx="2">
                  <c:v>0.89508002371072903</c:v>
                </c:pt>
                <c:pt idx="3">
                  <c:v>0.85600907029478457</c:v>
                </c:pt>
                <c:pt idx="4">
                  <c:v>0.88615023474178412</c:v>
                </c:pt>
              </c:numCache>
            </c:numRef>
          </c:val>
          <c:smooth val="0"/>
          <c:extLst>
            <c:ext xmlns:c16="http://schemas.microsoft.com/office/drawing/2014/chart" uri="{C3380CC4-5D6E-409C-BE32-E72D297353CC}">
              <c16:uniqueId val="{00000001-CBA9-4721-981D-5DF66FD1043A}"/>
            </c:ext>
          </c:extLst>
        </c:ser>
        <c:ser>
          <c:idx val="2"/>
          <c:order val="2"/>
          <c:tx>
            <c:strRef>
              <c:f>Sheet1!$A$11</c:f>
              <c:strCache>
                <c:ptCount val="1"/>
                <c:pt idx="0">
                  <c:v>MPI+OpenMP</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strRef>
              <c:f>Sheet1!$B$8:$F$8</c:f>
              <c:strCache>
                <c:ptCount val="5"/>
                <c:pt idx="0">
                  <c:v>1</c:v>
                </c:pt>
                <c:pt idx="1">
                  <c:v>2</c:v>
                </c:pt>
                <c:pt idx="2">
                  <c:v>4</c:v>
                </c:pt>
                <c:pt idx="3">
                  <c:v>8</c:v>
                </c:pt>
                <c:pt idx="4">
                  <c:v>16</c:v>
                </c:pt>
              </c:strCache>
            </c:strRef>
          </c:cat>
          <c:val>
            <c:numRef>
              <c:f>Sheet1!$B$11:$F$11</c:f>
              <c:numCache>
                <c:formatCode>0.000_ </c:formatCode>
                <c:ptCount val="5"/>
                <c:pt idx="0">
                  <c:v>1</c:v>
                </c:pt>
                <c:pt idx="1">
                  <c:v>0.96017699115044242</c:v>
                </c:pt>
                <c:pt idx="2">
                  <c:v>0.93018983466013461</c:v>
                </c:pt>
                <c:pt idx="3">
                  <c:v>0.92735042735042739</c:v>
                </c:pt>
                <c:pt idx="4">
                  <c:v>0.93018983466013461</c:v>
                </c:pt>
              </c:numCache>
            </c:numRef>
          </c:val>
          <c:smooth val="0"/>
          <c:extLst>
            <c:ext xmlns:c16="http://schemas.microsoft.com/office/drawing/2014/chart" uri="{C3380CC4-5D6E-409C-BE32-E72D297353CC}">
              <c16:uniqueId val="{00000002-CBA9-4721-981D-5DF66FD1043A}"/>
            </c:ext>
          </c:extLst>
        </c:ser>
        <c:dLbls>
          <c:showLegendKey val="0"/>
          <c:showVal val="0"/>
          <c:showCatName val="0"/>
          <c:showSerName val="0"/>
          <c:showPercent val="0"/>
          <c:showBubbleSize val="0"/>
        </c:dLbls>
        <c:marker val="1"/>
        <c:smooth val="0"/>
        <c:axId val="413500144"/>
        <c:axId val="413500624"/>
        <c:extLst>
          <c:ext xmlns:c15="http://schemas.microsoft.com/office/drawing/2012/chart" uri="{02D57815-91ED-43cb-92C2-25804820EDAC}">
            <c15:filteredLineSeries>
              <c15:ser>
                <c:idx val="3"/>
                <c:order val="3"/>
                <c:spPr>
                  <a:ln w="28575"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cat>
                  <c:strRef>
                    <c:extLst>
                      <c:ext uri="{02D57815-91ED-43cb-92C2-25804820EDAC}">
                        <c15:formulaRef>
                          <c15:sqref>Sheet1!$B$8:$F$8</c15:sqref>
                        </c15:formulaRef>
                      </c:ext>
                    </c:extLst>
                    <c:strCache>
                      <c:ptCount val="5"/>
                      <c:pt idx="0">
                        <c:v>1</c:v>
                      </c:pt>
                      <c:pt idx="1">
                        <c:v>2</c:v>
                      </c:pt>
                      <c:pt idx="2">
                        <c:v>4</c:v>
                      </c:pt>
                      <c:pt idx="3">
                        <c:v>8</c:v>
                      </c:pt>
                      <c:pt idx="4">
                        <c:v>16</c:v>
                      </c:pt>
                    </c:strCache>
                  </c:strRef>
                </c:cat>
                <c:val>
                  <c:numRef>
                    <c:extLst>
                      <c:ext uri="{02D57815-91ED-43cb-92C2-25804820EDAC}">
                        <c15:formulaRef>
                          <c15:sqref>Sheet1!$E$3:$E$5</c15:sqref>
                        </c15:formulaRef>
                      </c:ext>
                    </c:extLst>
                    <c:numCache>
                      <c:formatCode>General</c:formatCode>
                      <c:ptCount val="3"/>
                      <c:pt idx="0">
                        <c:v>0.88300000000000001</c:v>
                      </c:pt>
                      <c:pt idx="1">
                        <c:v>1.764</c:v>
                      </c:pt>
                      <c:pt idx="2">
                        <c:v>1.6379999999999999</c:v>
                      </c:pt>
                    </c:numCache>
                  </c:numRef>
                </c:val>
                <c:smooth val="0"/>
                <c:extLst>
                  <c:ext xmlns:c16="http://schemas.microsoft.com/office/drawing/2014/chart" uri="{C3380CC4-5D6E-409C-BE32-E72D297353CC}">
                    <c16:uniqueId val="{00000003-CBA9-4721-981D-5DF66FD1043A}"/>
                  </c:ext>
                </c:extLst>
              </c15:ser>
            </c15:filteredLineSeries>
            <c15:filteredLineSeries>
              <c15:ser>
                <c:idx val="4"/>
                <c:order val="4"/>
                <c:spPr>
                  <a:ln w="28575" cap="rnd">
                    <a:solidFill>
                      <a:schemeClr val="accent4">
                        <a:lumMod val="60000"/>
                      </a:schemeClr>
                    </a:solidFill>
                    <a:round/>
                  </a:ln>
                  <a:effectLst/>
                </c:spPr>
                <c:marker>
                  <c:symbol val="circle"/>
                  <c:size val="5"/>
                  <c:spPr>
                    <a:solidFill>
                      <a:schemeClr val="accent4">
                        <a:lumMod val="60000"/>
                      </a:schemeClr>
                    </a:solidFill>
                    <a:ln w="9525">
                      <a:solidFill>
                        <a:schemeClr val="accent4">
                          <a:lumMod val="60000"/>
                        </a:schemeClr>
                      </a:solidFill>
                    </a:ln>
                    <a:effectLst/>
                  </c:spPr>
                </c:marker>
                <c:cat>
                  <c:strRef>
                    <c:extLst xmlns:c15="http://schemas.microsoft.com/office/drawing/2012/chart">
                      <c:ext xmlns:c15="http://schemas.microsoft.com/office/drawing/2012/chart" uri="{02D57815-91ED-43cb-92C2-25804820EDAC}">
                        <c15:formulaRef>
                          <c15:sqref>Sheet1!$B$8:$F$8</c15:sqref>
                        </c15:formulaRef>
                      </c:ext>
                    </c:extLst>
                    <c:strCache>
                      <c:ptCount val="5"/>
                      <c:pt idx="0">
                        <c:v>1</c:v>
                      </c:pt>
                      <c:pt idx="1">
                        <c:v>2</c:v>
                      </c:pt>
                      <c:pt idx="2">
                        <c:v>4</c:v>
                      </c:pt>
                      <c:pt idx="3">
                        <c:v>8</c:v>
                      </c:pt>
                      <c:pt idx="4">
                        <c:v>16</c:v>
                      </c:pt>
                    </c:strCache>
                  </c:strRef>
                </c:cat>
                <c:val>
                  <c:numRef>
                    <c:extLst xmlns:c15="http://schemas.microsoft.com/office/drawing/2012/chart">
                      <c:ext xmlns:c15="http://schemas.microsoft.com/office/drawing/2012/chart" uri="{02D57815-91ED-43cb-92C2-25804820EDAC}">
                        <c15:formulaRef>
                          <c15:sqref>Sheet1!$F$3:$F$5</c15:sqref>
                        </c15:formulaRef>
                      </c:ext>
                    </c:extLst>
                    <c:numCache>
                      <c:formatCode>General</c:formatCode>
                      <c:ptCount val="3"/>
                      <c:pt idx="0">
                        <c:v>0.9</c:v>
                      </c:pt>
                      <c:pt idx="1">
                        <c:v>1.704</c:v>
                      </c:pt>
                      <c:pt idx="2">
                        <c:v>1.633</c:v>
                      </c:pt>
                    </c:numCache>
                  </c:numRef>
                </c:val>
                <c:smooth val="0"/>
                <c:extLst xmlns:c15="http://schemas.microsoft.com/office/drawing/2012/chart">
                  <c:ext xmlns:c16="http://schemas.microsoft.com/office/drawing/2014/chart" uri="{C3380CC4-5D6E-409C-BE32-E72D297353CC}">
                    <c16:uniqueId val="{00000004-CBA9-4721-981D-5DF66FD1043A}"/>
                  </c:ext>
                </c:extLst>
              </c15:ser>
            </c15:filteredLineSeries>
          </c:ext>
        </c:extLst>
      </c:lineChart>
      <c:catAx>
        <c:axId val="413500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13500624"/>
        <c:crosses val="autoZero"/>
        <c:auto val="1"/>
        <c:lblAlgn val="ctr"/>
        <c:lblOffset val="100"/>
        <c:noMultiLvlLbl val="0"/>
      </c:catAx>
      <c:valAx>
        <c:axId val="413500624"/>
        <c:scaling>
          <c:orientation val="minMax"/>
          <c:min val="0.8"/>
        </c:scaling>
        <c:delete val="0"/>
        <c:axPos val="l"/>
        <c:majorGridlines>
          <c:spPr>
            <a:ln w="9525" cap="flat" cmpd="sng" algn="ctr">
              <a:solidFill>
                <a:schemeClr val="tx1">
                  <a:lumMod val="15000"/>
                  <a:lumOff val="85000"/>
                </a:schemeClr>
              </a:solidFill>
              <a:round/>
            </a:ln>
            <a:effectLst/>
          </c:spPr>
        </c:majorGridlines>
        <c:numFmt formatCode="0.000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4135001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效率</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Sheet1!$A$15</c:f>
              <c:strCache>
                <c:ptCount val="1"/>
                <c:pt idx="0">
                  <c:v>Pthread</c:v>
                </c:pt>
              </c:strCache>
            </c:strRef>
          </c:tx>
          <c:spPr>
            <a:solidFill>
              <a:schemeClr val="accent2"/>
            </a:solidFill>
            <a:ln>
              <a:noFill/>
            </a:ln>
            <a:effectLst/>
          </c:spPr>
          <c:invertIfNegative val="0"/>
          <c:cat>
            <c:strRef>
              <c:f>Sheet1!$B$14:$F$14</c:f>
              <c:strCache>
                <c:ptCount val="5"/>
                <c:pt idx="0">
                  <c:v>1</c:v>
                </c:pt>
                <c:pt idx="1">
                  <c:v>2</c:v>
                </c:pt>
                <c:pt idx="2">
                  <c:v>4</c:v>
                </c:pt>
                <c:pt idx="3">
                  <c:v>8</c:v>
                </c:pt>
                <c:pt idx="4">
                  <c:v>16</c:v>
                </c:pt>
              </c:strCache>
            </c:strRef>
          </c:cat>
          <c:val>
            <c:numRef>
              <c:f>Sheet1!$B$15:$F$15</c:f>
              <c:numCache>
                <c:formatCode>0.000_ </c:formatCode>
                <c:ptCount val="5"/>
                <c:pt idx="0">
                  <c:v>1</c:v>
                </c:pt>
                <c:pt idx="1">
                  <c:v>0.51703296703296697</c:v>
                </c:pt>
                <c:pt idx="2">
                  <c:v>0.26432584269662918</c:v>
                </c:pt>
                <c:pt idx="3">
                  <c:v>0.1332106455266138</c:v>
                </c:pt>
                <c:pt idx="4">
                  <c:v>6.5347222222222223E-2</c:v>
                </c:pt>
              </c:numCache>
            </c:numRef>
          </c:val>
          <c:extLst>
            <c:ext xmlns:c16="http://schemas.microsoft.com/office/drawing/2014/chart" uri="{C3380CC4-5D6E-409C-BE32-E72D297353CC}">
              <c16:uniqueId val="{00000000-75B2-4D07-8B5E-3AFAF9FA5BDF}"/>
            </c:ext>
          </c:extLst>
        </c:ser>
        <c:ser>
          <c:idx val="1"/>
          <c:order val="1"/>
          <c:tx>
            <c:strRef>
              <c:f>Sheet1!$A$16</c:f>
              <c:strCache>
                <c:ptCount val="1"/>
                <c:pt idx="0">
                  <c:v>MPI</c:v>
                </c:pt>
              </c:strCache>
            </c:strRef>
          </c:tx>
          <c:spPr>
            <a:solidFill>
              <a:schemeClr val="accent4"/>
            </a:solidFill>
            <a:ln>
              <a:noFill/>
            </a:ln>
            <a:effectLst/>
          </c:spPr>
          <c:invertIfNegative val="0"/>
          <c:cat>
            <c:strRef>
              <c:f>Sheet1!$B$14:$F$14</c:f>
              <c:strCache>
                <c:ptCount val="5"/>
                <c:pt idx="0">
                  <c:v>1</c:v>
                </c:pt>
                <c:pt idx="1">
                  <c:v>2</c:v>
                </c:pt>
                <c:pt idx="2">
                  <c:v>4</c:v>
                </c:pt>
                <c:pt idx="3">
                  <c:v>8</c:v>
                </c:pt>
                <c:pt idx="4">
                  <c:v>16</c:v>
                </c:pt>
              </c:strCache>
            </c:strRef>
          </c:cat>
          <c:val>
            <c:numRef>
              <c:f>Sheet1!$B$16:$F$16</c:f>
              <c:numCache>
                <c:formatCode>0.000_ </c:formatCode>
                <c:ptCount val="5"/>
                <c:pt idx="0">
                  <c:v>1</c:v>
                </c:pt>
                <c:pt idx="1">
                  <c:v>0.48772609819121449</c:v>
                </c:pt>
                <c:pt idx="2">
                  <c:v>0.22377000592768226</c:v>
                </c:pt>
                <c:pt idx="3">
                  <c:v>0.10700113378684807</c:v>
                </c:pt>
                <c:pt idx="4">
                  <c:v>5.5384389671361507E-2</c:v>
                </c:pt>
              </c:numCache>
            </c:numRef>
          </c:val>
          <c:extLst>
            <c:ext xmlns:c16="http://schemas.microsoft.com/office/drawing/2014/chart" uri="{C3380CC4-5D6E-409C-BE32-E72D297353CC}">
              <c16:uniqueId val="{00000001-75B2-4D07-8B5E-3AFAF9FA5BDF}"/>
            </c:ext>
          </c:extLst>
        </c:ser>
        <c:ser>
          <c:idx val="2"/>
          <c:order val="2"/>
          <c:tx>
            <c:strRef>
              <c:f>Sheet1!$A$17</c:f>
              <c:strCache>
                <c:ptCount val="1"/>
                <c:pt idx="0">
                  <c:v>MPI+OpenMP</c:v>
                </c:pt>
              </c:strCache>
            </c:strRef>
          </c:tx>
          <c:spPr>
            <a:solidFill>
              <a:schemeClr val="accent6"/>
            </a:solidFill>
            <a:ln>
              <a:noFill/>
            </a:ln>
            <a:effectLst/>
          </c:spPr>
          <c:invertIfNegative val="0"/>
          <c:cat>
            <c:strRef>
              <c:f>Sheet1!$B$14:$F$14</c:f>
              <c:strCache>
                <c:ptCount val="5"/>
                <c:pt idx="0">
                  <c:v>1</c:v>
                </c:pt>
                <c:pt idx="1">
                  <c:v>2</c:v>
                </c:pt>
                <c:pt idx="2">
                  <c:v>4</c:v>
                </c:pt>
                <c:pt idx="3">
                  <c:v>8</c:v>
                </c:pt>
                <c:pt idx="4">
                  <c:v>16</c:v>
                </c:pt>
              </c:strCache>
            </c:strRef>
          </c:cat>
          <c:val>
            <c:numRef>
              <c:f>Sheet1!$B$17:$F$17</c:f>
              <c:numCache>
                <c:formatCode>0.000_ </c:formatCode>
                <c:ptCount val="5"/>
                <c:pt idx="0">
                  <c:v>1</c:v>
                </c:pt>
                <c:pt idx="1">
                  <c:v>0.48008849557522121</c:v>
                </c:pt>
                <c:pt idx="2">
                  <c:v>0.23254745866503365</c:v>
                </c:pt>
                <c:pt idx="3">
                  <c:v>0.11591880341880342</c:v>
                </c:pt>
                <c:pt idx="4">
                  <c:v>5.8136864666258413E-2</c:v>
                </c:pt>
              </c:numCache>
            </c:numRef>
          </c:val>
          <c:extLst>
            <c:ext xmlns:c16="http://schemas.microsoft.com/office/drawing/2014/chart" uri="{C3380CC4-5D6E-409C-BE32-E72D297353CC}">
              <c16:uniqueId val="{00000002-75B2-4D07-8B5E-3AFAF9FA5BDF}"/>
            </c:ext>
          </c:extLst>
        </c:ser>
        <c:dLbls>
          <c:showLegendKey val="0"/>
          <c:showVal val="0"/>
          <c:showCatName val="0"/>
          <c:showSerName val="0"/>
          <c:showPercent val="0"/>
          <c:showBubbleSize val="0"/>
        </c:dLbls>
        <c:gapWidth val="219"/>
        <c:overlap val="-27"/>
        <c:axId val="388165040"/>
        <c:axId val="388169360"/>
      </c:barChart>
      <c:catAx>
        <c:axId val="388165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88169360"/>
        <c:crosses val="autoZero"/>
        <c:auto val="1"/>
        <c:lblAlgn val="ctr"/>
        <c:lblOffset val="100"/>
        <c:noMultiLvlLbl val="0"/>
      </c:catAx>
      <c:valAx>
        <c:axId val="388169360"/>
        <c:scaling>
          <c:orientation val="minMax"/>
        </c:scaling>
        <c:delete val="0"/>
        <c:axPos val="l"/>
        <c:majorGridlines>
          <c:spPr>
            <a:ln w="9525" cap="flat" cmpd="sng" algn="ctr">
              <a:solidFill>
                <a:schemeClr val="tx1">
                  <a:lumMod val="15000"/>
                  <a:lumOff val="85000"/>
                </a:schemeClr>
              </a:solidFill>
              <a:round/>
            </a:ln>
            <a:effectLst/>
          </c:spPr>
        </c:majorGridlines>
        <c:numFmt formatCode="0.000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3881650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2551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2651465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3559677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22689321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513688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25179616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65591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circle_gradient_minimalistic_general_presentation_vplus_standard_en_20240308/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circle_gradient_minimalistic_general_presentation_vplus_standard_en_20240308/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circle_gradient_minimalistic_general_presentation_vplus_standard_en_20240308/Session-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circle_gradient_minimalistic_general_presentation_vplus_standard_en_20240308/Content-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circle_gradient_minimalistic_general_presentation_vplus_standard_en_20240308/End-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7.im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8.im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21.sv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23.sv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4.svg"/></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26.svg"/></Relationships>
</file>

<file path=ppt/slides/_rels/slide23.xml.rels><?xml version="1.0" encoding="UTF-8" standalone="yes"?>
<Relationships xmlns="http://schemas.openxmlformats.org/package/2006/relationships"><Relationship Id="rId3" Type="http://schemas.openxmlformats.org/officeDocument/2006/relationships/image" Target="../media/image27.img"/><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image" Target="../media/image29.sv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31.sv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33.sv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35.sv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36.sv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38.sv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5.sv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571500" y="1285875"/>
            <a:ext cx="4444365" cy="1828800"/>
          </a:xfrm>
          <a:prstGeom prst="rect">
            <a:avLst/>
          </a:prstGeom>
          <a:noFill/>
          <a:ln/>
        </p:spPr>
        <p:txBody>
          <a:bodyPr wrap="square" rtlCol="0" anchor="b"/>
          <a:lstStyle/>
          <a:p>
            <a:pPr marL="0" indent="0" algn="l">
              <a:buNone/>
            </a:pPr>
            <a:r>
              <a:rPr lang="zh-CN" altLang="en-US" sz="3500" b="1" dirty="0">
                <a:solidFill>
                  <a:srgbClr val="3E6FCD"/>
                </a:solidFill>
                <a:latin typeface="Noto Sans SC" pitchFamily="34" charset="0"/>
                <a:ea typeface="Noto Sans SC" pitchFamily="34" charset="-122"/>
                <a:cs typeface="Noto Sans SC" pitchFamily="34" charset="-120"/>
              </a:rPr>
              <a:t>并行计算课程总结</a:t>
            </a:r>
            <a:endParaRPr lang="en-US" sz="3500" dirty="0"/>
          </a:p>
        </p:txBody>
      </p:sp>
      <p:sp>
        <p:nvSpPr>
          <p:cNvPr id="3" name="Text 1"/>
          <p:cNvSpPr/>
          <p:nvPr/>
        </p:nvSpPr>
        <p:spPr>
          <a:xfrm>
            <a:off x="571500" y="3114675"/>
            <a:ext cx="4601528" cy="428625"/>
          </a:xfrm>
          <a:prstGeom prst="rect">
            <a:avLst/>
          </a:prstGeom>
          <a:noFill/>
          <a:ln/>
        </p:spPr>
        <p:txBody>
          <a:bodyPr wrap="square" rtlCol="0" anchor="ctr"/>
          <a:lstStyle/>
          <a:p>
            <a:pPr marL="0" indent="0" algn="l">
              <a:buNone/>
            </a:pPr>
            <a:r>
              <a:rPr lang="zh-CN" altLang="en-US" sz="2100" dirty="0">
                <a:solidFill>
                  <a:srgbClr val="000000"/>
                </a:solidFill>
                <a:latin typeface="Noto Sans SC" pitchFamily="34" charset="0"/>
                <a:ea typeface="Noto Sans SC" pitchFamily="34" charset="-122"/>
                <a:cs typeface="Noto Sans SC" pitchFamily="34" charset="-120"/>
              </a:rPr>
              <a:t>计算机科学技术 </a:t>
            </a:r>
            <a:r>
              <a:rPr lang="en-US" altLang="zh-CN" sz="2100" dirty="0">
                <a:solidFill>
                  <a:srgbClr val="000000"/>
                </a:solidFill>
                <a:latin typeface="Noto Sans SC" pitchFamily="34" charset="0"/>
                <a:ea typeface="Noto Sans SC" pitchFamily="34" charset="-122"/>
                <a:cs typeface="Noto Sans SC" pitchFamily="34" charset="-120"/>
              </a:rPr>
              <a:t>3</a:t>
            </a:r>
            <a:r>
              <a:rPr lang="zh-CN" altLang="en-US" sz="2100" dirty="0">
                <a:solidFill>
                  <a:srgbClr val="000000"/>
                </a:solidFill>
                <a:latin typeface="Noto Sans SC" pitchFamily="34" charset="0"/>
                <a:ea typeface="Noto Sans SC" pitchFamily="34" charset="-122"/>
                <a:cs typeface="Noto Sans SC" pitchFamily="34" charset="-120"/>
              </a:rPr>
              <a:t>班 陈秋澄</a:t>
            </a:r>
            <a:endParaRPr lang="en-US" sz="2100" dirty="0"/>
          </a:p>
        </p:txBody>
      </p:sp>
      <p:sp>
        <p:nvSpPr>
          <p:cNvPr id="4" name="Text 2"/>
          <p:cNvSpPr/>
          <p:nvPr/>
        </p:nvSpPr>
        <p:spPr>
          <a:xfrm>
            <a:off x="685800" y="3767137"/>
            <a:ext cx="1943100" cy="247650"/>
          </a:xfrm>
          <a:prstGeom prst="rect">
            <a:avLst/>
          </a:prstGeom>
          <a:noFill/>
          <a:ln/>
        </p:spPr>
        <p:txBody>
          <a:bodyPr wrap="square" rtlCol="0" anchor="ctr"/>
          <a:lstStyle/>
          <a:p>
            <a:pPr marL="0" indent="0" algn="ctr">
              <a:buNone/>
            </a:pPr>
            <a:r>
              <a:rPr lang="zh-CN" altLang="en-US" sz="1400" dirty="0">
                <a:solidFill>
                  <a:srgbClr val="3E6FCD"/>
                </a:solidFill>
                <a:latin typeface="Noto Sans SC" pitchFamily="34" charset="0"/>
                <a:ea typeface="Noto Sans SC" pitchFamily="34" charset="-122"/>
                <a:cs typeface="Noto Sans SC" pitchFamily="34" charset="-120"/>
              </a:rPr>
              <a:t>学号</a:t>
            </a:r>
            <a:r>
              <a:rPr lang="en-US" altLang="zh-CN" sz="1400" dirty="0">
                <a:solidFill>
                  <a:srgbClr val="3E6FCD"/>
                </a:solidFill>
                <a:latin typeface="Noto Sans SC" pitchFamily="34" charset="0"/>
                <a:ea typeface="Noto Sans SC" pitchFamily="34" charset="-122"/>
                <a:cs typeface="Noto Sans SC" pitchFamily="34" charset="-120"/>
              </a:rPr>
              <a:t>3022244290</a:t>
            </a:r>
            <a:endParaRPr lang="en-US" sz="1400" dirty="0"/>
          </a:p>
        </p:txBody>
      </p:sp>
      <p:sp>
        <p:nvSpPr>
          <p:cNvPr id="5" name="Text 3"/>
          <p:cNvSpPr/>
          <p:nvPr/>
        </p:nvSpPr>
        <p:spPr>
          <a:xfrm>
            <a:off x="3152775" y="3767137"/>
            <a:ext cx="1943100" cy="247650"/>
          </a:xfrm>
          <a:prstGeom prst="rect">
            <a:avLst/>
          </a:prstGeom>
          <a:noFill/>
          <a:ln/>
        </p:spPr>
        <p:txBody>
          <a:bodyPr wrap="square" rtlCol="0" anchor="ctr"/>
          <a:lstStyle/>
          <a:p>
            <a:pPr marL="0" indent="0" algn="ctr">
              <a:buNone/>
            </a:pPr>
            <a:r>
              <a:rPr lang="en-US" sz="1400" dirty="0">
                <a:solidFill>
                  <a:srgbClr val="3E6FCD"/>
                </a:solidFill>
                <a:latin typeface="Noto Sans SC" pitchFamily="34" charset="0"/>
                <a:ea typeface="Noto Sans SC" pitchFamily="34" charset="-122"/>
                <a:cs typeface="Noto Sans SC" pitchFamily="34" charset="-120"/>
              </a:rPr>
              <a:t>2024-05-07</a:t>
            </a: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309563"/>
            <a:ext cx="7211378" cy="552450"/>
          </a:xfrm>
          <a:prstGeom prst="rect">
            <a:avLst/>
          </a:prstGeom>
          <a:noFill/>
          <a:ln/>
        </p:spPr>
        <p:txBody>
          <a:bodyPr wrap="square" rtlCol="0" anchor="ctr"/>
          <a:lstStyle/>
          <a:p>
            <a:pPr marL="0" indent="0" algn="l">
              <a:buNone/>
            </a:pPr>
            <a:r>
              <a:rPr lang="en-US" sz="2660" b="1" dirty="0">
                <a:solidFill>
                  <a:srgbClr val="3E6FCD"/>
                </a:solidFill>
                <a:latin typeface="Noto Sans SC" pitchFamily="34" charset="0"/>
                <a:ea typeface="Noto Sans SC" pitchFamily="34" charset="-122"/>
                <a:cs typeface="Noto Sans SC" pitchFamily="34" charset="-120"/>
              </a:rPr>
              <a:t>1 </a:t>
            </a:r>
            <a:r>
              <a:rPr lang="en-US" sz="2660" b="1" dirty="0" err="1">
                <a:solidFill>
                  <a:srgbClr val="3E6FCD"/>
                </a:solidFill>
                <a:latin typeface="Noto Sans SC" pitchFamily="34" charset="0"/>
                <a:ea typeface="Noto Sans SC" pitchFamily="34" charset="-122"/>
                <a:cs typeface="Noto Sans SC" pitchFamily="34" charset="-120"/>
              </a:rPr>
              <a:t>P</a:t>
            </a:r>
            <a:r>
              <a:rPr lang="en-US" altLang="zh-CN" sz="2660" b="1" dirty="0" err="1">
                <a:solidFill>
                  <a:srgbClr val="3E6FCD"/>
                </a:solidFill>
                <a:latin typeface="Noto Sans SC" pitchFamily="34" charset="0"/>
                <a:ea typeface="Noto Sans SC" pitchFamily="34" charset="-122"/>
                <a:cs typeface="Noto Sans SC" pitchFamily="34" charset="-120"/>
              </a:rPr>
              <a:t>Thread</a:t>
            </a:r>
            <a:r>
              <a:rPr lang="en-US" sz="2660" b="1" dirty="0" err="1">
                <a:solidFill>
                  <a:srgbClr val="3E6FCD"/>
                </a:solidFill>
                <a:latin typeface="Noto Sans SC" pitchFamily="34" charset="0"/>
                <a:ea typeface="Noto Sans SC" pitchFamily="34" charset="-122"/>
                <a:cs typeface="Noto Sans SC" pitchFamily="34" charset="-120"/>
              </a:rPr>
              <a:t>并行算法设计</a:t>
            </a:r>
            <a:endParaRPr lang="en-US" sz="2660" dirty="0"/>
          </a:p>
        </p:txBody>
      </p:sp>
      <p:sp>
        <p:nvSpPr>
          <p:cNvPr id="3" name="Text 1"/>
          <p:cNvSpPr/>
          <p:nvPr/>
        </p:nvSpPr>
        <p:spPr>
          <a:xfrm>
            <a:off x="762000" y="769749"/>
            <a:ext cx="3786188" cy="4236203"/>
          </a:xfrm>
          <a:prstGeom prst="rect">
            <a:avLst/>
          </a:prstGeom>
          <a:noFill/>
          <a:ln/>
        </p:spPr>
        <p:txBody>
          <a:bodyPr wrap="square" rtlCol="0" anchor="t"/>
          <a:lstStyle/>
          <a:p>
            <a:pPr marL="342900" indent="-342900">
              <a:lnSpc>
                <a:spcPct val="150000"/>
              </a:lnSpc>
              <a:buSzPct val="100000"/>
              <a:buFontTx/>
              <a:buChar char="•"/>
            </a:pPr>
            <a:r>
              <a:rPr lang="en-US" altLang="zh-CN" sz="1000" b="1" dirty="0">
                <a:solidFill>
                  <a:schemeClr val="accent1"/>
                </a:solidFill>
                <a:latin typeface="微软雅黑" panose="020B0503020204020204" pitchFamily="34" charset="-122"/>
                <a:ea typeface="微软雅黑" panose="020B0503020204020204" pitchFamily="34" charset="-122"/>
              </a:rPr>
              <a:t>// </a:t>
            </a:r>
            <a:r>
              <a:rPr lang="zh-CN" altLang="en-US" sz="1000" b="1" dirty="0">
                <a:solidFill>
                  <a:schemeClr val="accent1"/>
                </a:solidFill>
                <a:latin typeface="微软雅黑" panose="020B0503020204020204" pitchFamily="34" charset="-122"/>
                <a:ea typeface="微软雅黑" panose="020B0503020204020204" pitchFamily="34" charset="-122"/>
              </a:rPr>
              <a:t>子线程执行函数*</a:t>
            </a:r>
            <a:r>
              <a:rPr lang="en-US" altLang="zh-CN" sz="1000" b="1" dirty="0" err="1">
                <a:solidFill>
                  <a:schemeClr val="accent1"/>
                </a:solidFill>
                <a:latin typeface="微软雅黑" panose="020B0503020204020204" pitchFamily="34" charset="-122"/>
                <a:ea typeface="微软雅黑" panose="020B0503020204020204" pitchFamily="34" charset="-122"/>
              </a:rPr>
              <a:t>func</a:t>
            </a:r>
            <a:endParaRPr lang="en-US" altLang="zh-CN" sz="1000" b="1" dirty="0">
              <a:solidFill>
                <a:schemeClr val="accent1"/>
              </a:solidFill>
              <a:latin typeface="微软雅黑" panose="020B0503020204020204" pitchFamily="34" charset="-122"/>
              <a:ea typeface="微软雅黑" panose="020B0503020204020204" pitchFamily="34" charset="-122"/>
            </a:endParaRPr>
          </a:p>
          <a:p>
            <a:pPr marL="342900" indent="-342900" algn="l">
              <a:lnSpc>
                <a:spcPct val="150000"/>
              </a:lnSpc>
              <a:buSzPct val="100000"/>
              <a:buChar char="•"/>
            </a:pPr>
            <a:r>
              <a:rPr lang="en-US" altLang="zh-CN" sz="800" dirty="0">
                <a:solidFill>
                  <a:srgbClr val="000000"/>
                </a:solidFill>
                <a:latin typeface="微软雅黑" panose="020B0503020204020204" pitchFamily="34" charset="-122"/>
                <a:ea typeface="微软雅黑" panose="020B0503020204020204" pitchFamily="34" charset="-122"/>
                <a:cs typeface="Noto Sans SC" pitchFamily="34" charset="-120"/>
              </a:rPr>
              <a:t>void *</a:t>
            </a:r>
            <a:r>
              <a:rPr lang="en-US" altLang="zh-CN" sz="800" dirty="0" err="1">
                <a:solidFill>
                  <a:srgbClr val="000000"/>
                </a:solidFill>
                <a:latin typeface="微软雅黑" panose="020B0503020204020204" pitchFamily="34" charset="-122"/>
                <a:ea typeface="微软雅黑" panose="020B0503020204020204" pitchFamily="34" charset="-122"/>
                <a:cs typeface="Noto Sans SC" pitchFamily="34" charset="-120"/>
              </a:rPr>
              <a:t>func</a:t>
            </a:r>
            <a:r>
              <a:rPr lang="en-US" altLang="zh-CN" sz="800" dirty="0">
                <a:solidFill>
                  <a:srgbClr val="000000"/>
                </a:solidFill>
                <a:latin typeface="微软雅黑" panose="020B0503020204020204" pitchFamily="34" charset="-122"/>
                <a:ea typeface="微软雅黑" panose="020B0503020204020204" pitchFamily="34" charset="-122"/>
                <a:cs typeface="Noto Sans SC" pitchFamily="34" charset="-120"/>
              </a:rPr>
              <a:t>(void *</a:t>
            </a:r>
            <a:r>
              <a:rPr lang="en-US" altLang="zh-CN" sz="800" dirty="0" err="1">
                <a:solidFill>
                  <a:srgbClr val="000000"/>
                </a:solidFill>
                <a:latin typeface="微软雅黑" panose="020B0503020204020204" pitchFamily="34" charset="-122"/>
                <a:ea typeface="微软雅黑" panose="020B0503020204020204" pitchFamily="34" charset="-122"/>
                <a:cs typeface="Noto Sans SC" pitchFamily="34" charset="-120"/>
              </a:rPr>
              <a:t>arg</a:t>
            </a:r>
            <a:r>
              <a:rPr lang="en-US" altLang="zh-CN" sz="800" dirty="0">
                <a:solidFill>
                  <a:srgbClr val="000000"/>
                </a:solidFill>
                <a:latin typeface="微软雅黑" panose="020B0503020204020204" pitchFamily="34" charset="-122"/>
                <a:ea typeface="微软雅黑" panose="020B0503020204020204" pitchFamily="34" charset="-122"/>
                <a:cs typeface="Noto Sans SC" pitchFamily="34" charset="-120"/>
              </a:rPr>
              <a:t>)</a:t>
            </a:r>
          </a:p>
          <a:p>
            <a:pPr marL="342900" indent="-342900" algn="l">
              <a:lnSpc>
                <a:spcPct val="150000"/>
              </a:lnSpc>
              <a:buSzPct val="100000"/>
              <a:buChar char="•"/>
            </a:pPr>
            <a:r>
              <a:rPr lang="en-US" altLang="zh-CN" sz="800" dirty="0">
                <a:solidFill>
                  <a:srgbClr val="000000"/>
                </a:solidFill>
                <a:latin typeface="微软雅黑" panose="020B0503020204020204" pitchFamily="34" charset="-122"/>
                <a:ea typeface="微软雅黑" panose="020B0503020204020204" pitchFamily="34" charset="-122"/>
                <a:cs typeface="Noto Sans SC" pitchFamily="34" charset="-120"/>
              </a:rPr>
              <a:t>    </a:t>
            </a:r>
            <a:r>
              <a:rPr lang="zh-CN" altLang="en-US" sz="800" dirty="0">
                <a:solidFill>
                  <a:srgbClr val="000000"/>
                </a:solidFill>
                <a:latin typeface="微软雅黑" panose="020B0503020204020204" pitchFamily="34" charset="-122"/>
                <a:ea typeface="微软雅黑" panose="020B0503020204020204" pitchFamily="34" charset="-122"/>
                <a:cs typeface="Noto Sans SC" pitchFamily="34" charset="-120"/>
              </a:rPr>
              <a:t>开始行 </a:t>
            </a:r>
            <a:r>
              <a:rPr lang="en-US" altLang="zh-CN" sz="800" dirty="0">
                <a:solidFill>
                  <a:srgbClr val="000000"/>
                </a:solidFill>
                <a:latin typeface="微软雅黑" panose="020B0503020204020204" pitchFamily="34" charset="-122"/>
                <a:ea typeface="微软雅黑" panose="020B0503020204020204" pitchFamily="34" charset="-122"/>
                <a:cs typeface="Noto Sans SC" pitchFamily="34" charset="-120"/>
              </a:rPr>
              <a:t>= </a:t>
            </a:r>
            <a:r>
              <a:rPr lang="zh-CN" altLang="en-US" sz="800" dirty="0">
                <a:solidFill>
                  <a:srgbClr val="000000"/>
                </a:solidFill>
                <a:latin typeface="微软雅黑" panose="020B0503020204020204" pitchFamily="34" charset="-122"/>
                <a:ea typeface="微软雅黑" panose="020B0503020204020204" pitchFamily="34" charset="-122"/>
                <a:cs typeface="Noto Sans SC" pitchFamily="34" charset="-120"/>
              </a:rPr>
              <a:t>参数指向的整数</a:t>
            </a:r>
          </a:p>
          <a:p>
            <a:pPr marL="342900" indent="-342900" algn="l">
              <a:lnSpc>
                <a:spcPct val="150000"/>
              </a:lnSpc>
              <a:buSzPct val="100000"/>
              <a:buChar char="•"/>
            </a:pPr>
            <a:r>
              <a:rPr lang="zh-CN" altLang="en-US" sz="800" dirty="0">
                <a:solidFill>
                  <a:srgbClr val="000000"/>
                </a:solidFill>
                <a:latin typeface="微软雅黑" panose="020B0503020204020204" pitchFamily="34" charset="-122"/>
                <a:ea typeface="微软雅黑" panose="020B0503020204020204" pitchFamily="34" charset="-122"/>
                <a:cs typeface="Noto Sans SC" pitchFamily="34" charset="-120"/>
              </a:rPr>
              <a:t>    结束行 </a:t>
            </a:r>
            <a:r>
              <a:rPr lang="en-US" altLang="zh-CN" sz="800" dirty="0">
                <a:solidFill>
                  <a:srgbClr val="000000"/>
                </a:solidFill>
                <a:latin typeface="微软雅黑" panose="020B0503020204020204" pitchFamily="34" charset="-122"/>
                <a:ea typeface="微软雅黑" panose="020B0503020204020204" pitchFamily="34" charset="-122"/>
                <a:cs typeface="Noto Sans SC" pitchFamily="34" charset="-120"/>
              </a:rPr>
              <a:t>= </a:t>
            </a:r>
            <a:r>
              <a:rPr lang="zh-CN" altLang="en-US" sz="800" dirty="0">
                <a:solidFill>
                  <a:srgbClr val="000000"/>
                </a:solidFill>
                <a:latin typeface="微软雅黑" panose="020B0503020204020204" pitchFamily="34" charset="-122"/>
                <a:ea typeface="微软雅黑" panose="020B0503020204020204" pitchFamily="34" charset="-122"/>
                <a:cs typeface="Noto Sans SC" pitchFamily="34" charset="-120"/>
              </a:rPr>
              <a:t>开始行 </a:t>
            </a:r>
            <a:r>
              <a:rPr lang="en-US" altLang="zh-CN" sz="800" dirty="0">
                <a:solidFill>
                  <a:srgbClr val="000000"/>
                </a:solidFill>
                <a:latin typeface="微软雅黑" panose="020B0503020204020204" pitchFamily="34" charset="-122"/>
                <a:ea typeface="微软雅黑" panose="020B0503020204020204" pitchFamily="34" charset="-122"/>
                <a:cs typeface="Noto Sans SC" pitchFamily="34" charset="-120"/>
              </a:rPr>
              <a:t>+ L</a:t>
            </a:r>
          </a:p>
          <a:p>
            <a:pPr marL="342900" indent="-342900" algn="l">
              <a:lnSpc>
                <a:spcPct val="150000"/>
              </a:lnSpc>
              <a:buSzPct val="100000"/>
              <a:buChar char="•"/>
            </a:pPr>
            <a:r>
              <a:rPr lang="en-US" altLang="zh-CN" sz="800" dirty="0">
                <a:solidFill>
                  <a:srgbClr val="000000"/>
                </a:solidFill>
                <a:latin typeface="微软雅黑" panose="020B0503020204020204" pitchFamily="34" charset="-122"/>
                <a:ea typeface="微软雅黑" panose="020B0503020204020204" pitchFamily="34" charset="-122"/>
                <a:cs typeface="Noto Sans SC" pitchFamily="34" charset="-120"/>
              </a:rPr>
              <a:t>    for </a:t>
            </a:r>
            <a:r>
              <a:rPr lang="en-US" altLang="zh-CN" sz="800" dirty="0" err="1">
                <a:solidFill>
                  <a:srgbClr val="000000"/>
                </a:solidFill>
                <a:latin typeface="微软雅黑" panose="020B0503020204020204" pitchFamily="34" charset="-122"/>
                <a:ea typeface="微软雅黑" panose="020B0503020204020204" pitchFamily="34" charset="-122"/>
                <a:cs typeface="Noto Sans SC" pitchFamily="34" charset="-120"/>
              </a:rPr>
              <a:t>i</a:t>
            </a:r>
            <a:r>
              <a:rPr lang="en-US" altLang="zh-CN" sz="800" dirty="0">
                <a:solidFill>
                  <a:srgbClr val="000000"/>
                </a:solidFill>
                <a:latin typeface="微软雅黑" panose="020B0503020204020204" pitchFamily="34" charset="-122"/>
                <a:ea typeface="微软雅黑" panose="020B0503020204020204" pitchFamily="34" charset="-122"/>
                <a:cs typeface="Noto Sans SC" pitchFamily="34" charset="-120"/>
              </a:rPr>
              <a:t> </a:t>
            </a:r>
            <a:r>
              <a:rPr lang="zh-CN" altLang="en-US" sz="800" dirty="0">
                <a:solidFill>
                  <a:srgbClr val="000000"/>
                </a:solidFill>
                <a:latin typeface="微软雅黑" panose="020B0503020204020204" pitchFamily="34" charset="-122"/>
                <a:ea typeface="微软雅黑" panose="020B0503020204020204" pitchFamily="34" charset="-122"/>
                <a:cs typeface="Noto Sans SC" pitchFamily="34" charset="-120"/>
              </a:rPr>
              <a:t>从 开始行 到 结束行</a:t>
            </a:r>
            <a:r>
              <a:rPr lang="en-US" altLang="zh-CN" sz="800" dirty="0">
                <a:solidFill>
                  <a:srgbClr val="000000"/>
                </a:solidFill>
                <a:latin typeface="微软雅黑" panose="020B0503020204020204" pitchFamily="34" charset="-122"/>
                <a:ea typeface="微软雅黑" panose="020B0503020204020204" pitchFamily="34" charset="-122"/>
                <a:cs typeface="Noto Sans SC" pitchFamily="34" charset="-120"/>
              </a:rPr>
              <a:t>-1 </a:t>
            </a:r>
            <a:r>
              <a:rPr lang="zh-CN" altLang="en-US" sz="800" dirty="0">
                <a:solidFill>
                  <a:srgbClr val="000000"/>
                </a:solidFill>
                <a:latin typeface="微软雅黑" panose="020B0503020204020204" pitchFamily="34" charset="-122"/>
                <a:ea typeface="微软雅黑" panose="020B0503020204020204" pitchFamily="34" charset="-122"/>
                <a:cs typeface="Noto Sans SC" pitchFamily="34" charset="-120"/>
              </a:rPr>
              <a:t>执行</a:t>
            </a:r>
          </a:p>
          <a:p>
            <a:pPr marL="342900" indent="-342900" algn="l">
              <a:lnSpc>
                <a:spcPct val="150000"/>
              </a:lnSpc>
              <a:buSzPct val="100000"/>
              <a:buChar char="•"/>
            </a:pPr>
            <a:r>
              <a:rPr lang="zh-CN" altLang="en-US" sz="800" dirty="0">
                <a:solidFill>
                  <a:srgbClr val="000000"/>
                </a:solidFill>
                <a:latin typeface="微软雅黑" panose="020B0503020204020204" pitchFamily="34" charset="-122"/>
                <a:ea typeface="微软雅黑" panose="020B0503020204020204" pitchFamily="34" charset="-122"/>
                <a:cs typeface="Noto Sans SC" pitchFamily="34" charset="-120"/>
              </a:rPr>
              <a:t>        </a:t>
            </a:r>
            <a:r>
              <a:rPr lang="en-US" altLang="zh-CN" sz="800" dirty="0">
                <a:solidFill>
                  <a:srgbClr val="000000"/>
                </a:solidFill>
                <a:latin typeface="微软雅黑" panose="020B0503020204020204" pitchFamily="34" charset="-122"/>
                <a:ea typeface="微软雅黑" panose="020B0503020204020204" pitchFamily="34" charset="-122"/>
                <a:cs typeface="Noto Sans SC" pitchFamily="34" charset="-120"/>
              </a:rPr>
              <a:t>for j </a:t>
            </a:r>
            <a:r>
              <a:rPr lang="zh-CN" altLang="en-US" sz="800" dirty="0">
                <a:solidFill>
                  <a:srgbClr val="000000"/>
                </a:solidFill>
                <a:latin typeface="微软雅黑" panose="020B0503020204020204" pitchFamily="34" charset="-122"/>
                <a:ea typeface="微软雅黑" panose="020B0503020204020204" pitchFamily="34" charset="-122"/>
                <a:cs typeface="Noto Sans SC" pitchFamily="34" charset="-120"/>
              </a:rPr>
              <a:t>从 </a:t>
            </a:r>
            <a:r>
              <a:rPr lang="en-US" altLang="zh-CN" sz="800" dirty="0">
                <a:solidFill>
                  <a:srgbClr val="000000"/>
                </a:solidFill>
                <a:latin typeface="微软雅黑" panose="020B0503020204020204" pitchFamily="34" charset="-122"/>
                <a:ea typeface="微软雅黑" panose="020B0503020204020204" pitchFamily="34" charset="-122"/>
                <a:cs typeface="Noto Sans SC" pitchFamily="34" charset="-120"/>
              </a:rPr>
              <a:t>0 </a:t>
            </a:r>
            <a:r>
              <a:rPr lang="zh-CN" altLang="en-US" sz="800" dirty="0">
                <a:solidFill>
                  <a:srgbClr val="000000"/>
                </a:solidFill>
                <a:latin typeface="微软雅黑" panose="020B0503020204020204" pitchFamily="34" charset="-122"/>
                <a:ea typeface="微软雅黑" panose="020B0503020204020204" pitchFamily="34" charset="-122"/>
                <a:cs typeface="Noto Sans SC" pitchFamily="34" charset="-120"/>
              </a:rPr>
              <a:t>到 </a:t>
            </a:r>
            <a:r>
              <a:rPr lang="en-US" altLang="zh-CN" sz="800" dirty="0">
                <a:solidFill>
                  <a:srgbClr val="000000"/>
                </a:solidFill>
                <a:latin typeface="微软雅黑" panose="020B0503020204020204" pitchFamily="34" charset="-122"/>
                <a:ea typeface="微软雅黑" panose="020B0503020204020204" pitchFamily="34" charset="-122"/>
                <a:cs typeface="Noto Sans SC" pitchFamily="34" charset="-120"/>
              </a:rPr>
              <a:t>N-1 </a:t>
            </a:r>
            <a:r>
              <a:rPr lang="zh-CN" altLang="en-US" sz="800" dirty="0">
                <a:solidFill>
                  <a:srgbClr val="000000"/>
                </a:solidFill>
                <a:latin typeface="微软雅黑" panose="020B0503020204020204" pitchFamily="34" charset="-122"/>
                <a:ea typeface="微软雅黑" panose="020B0503020204020204" pitchFamily="34" charset="-122"/>
                <a:cs typeface="Noto Sans SC" pitchFamily="34" charset="-120"/>
              </a:rPr>
              <a:t>执行</a:t>
            </a:r>
          </a:p>
          <a:p>
            <a:pPr marL="342900" indent="-342900" algn="l">
              <a:lnSpc>
                <a:spcPct val="150000"/>
              </a:lnSpc>
              <a:buSzPct val="100000"/>
              <a:buChar char="•"/>
            </a:pPr>
            <a:r>
              <a:rPr lang="zh-CN" altLang="en-US" sz="800" dirty="0">
                <a:solidFill>
                  <a:srgbClr val="000000"/>
                </a:solidFill>
                <a:latin typeface="微软雅黑" panose="020B0503020204020204" pitchFamily="34" charset="-122"/>
                <a:ea typeface="微软雅黑" panose="020B0503020204020204" pitchFamily="34" charset="-122"/>
                <a:cs typeface="Noto Sans SC" pitchFamily="34" charset="-120"/>
              </a:rPr>
              <a:t>            </a:t>
            </a:r>
            <a:r>
              <a:rPr lang="en-US" altLang="zh-CN" sz="800" dirty="0">
                <a:solidFill>
                  <a:srgbClr val="000000"/>
                </a:solidFill>
                <a:latin typeface="微软雅黑" panose="020B0503020204020204" pitchFamily="34" charset="-122"/>
                <a:ea typeface="微软雅黑" panose="020B0503020204020204" pitchFamily="34" charset="-122"/>
                <a:cs typeface="Noto Sans SC" pitchFamily="34" charset="-120"/>
              </a:rPr>
              <a:t>for k </a:t>
            </a:r>
            <a:r>
              <a:rPr lang="zh-CN" altLang="en-US" sz="800" dirty="0">
                <a:solidFill>
                  <a:srgbClr val="000000"/>
                </a:solidFill>
                <a:latin typeface="微软雅黑" panose="020B0503020204020204" pitchFamily="34" charset="-122"/>
                <a:ea typeface="微软雅黑" panose="020B0503020204020204" pitchFamily="34" charset="-122"/>
                <a:cs typeface="Noto Sans SC" pitchFamily="34" charset="-120"/>
              </a:rPr>
              <a:t>从 </a:t>
            </a:r>
            <a:r>
              <a:rPr lang="en-US" altLang="zh-CN" sz="800" dirty="0">
                <a:solidFill>
                  <a:srgbClr val="000000"/>
                </a:solidFill>
                <a:latin typeface="微软雅黑" panose="020B0503020204020204" pitchFamily="34" charset="-122"/>
                <a:ea typeface="微软雅黑" panose="020B0503020204020204" pitchFamily="34" charset="-122"/>
                <a:cs typeface="Noto Sans SC" pitchFamily="34" charset="-120"/>
              </a:rPr>
              <a:t>0 </a:t>
            </a:r>
            <a:r>
              <a:rPr lang="zh-CN" altLang="en-US" sz="800" dirty="0">
                <a:solidFill>
                  <a:srgbClr val="000000"/>
                </a:solidFill>
                <a:latin typeface="微软雅黑" panose="020B0503020204020204" pitchFamily="34" charset="-122"/>
                <a:ea typeface="微软雅黑" panose="020B0503020204020204" pitchFamily="34" charset="-122"/>
                <a:cs typeface="Noto Sans SC" pitchFamily="34" charset="-120"/>
              </a:rPr>
              <a:t>到 </a:t>
            </a:r>
            <a:r>
              <a:rPr lang="en-US" altLang="zh-CN" sz="800" dirty="0">
                <a:solidFill>
                  <a:srgbClr val="000000"/>
                </a:solidFill>
                <a:latin typeface="微软雅黑" panose="020B0503020204020204" pitchFamily="34" charset="-122"/>
                <a:ea typeface="微软雅黑" panose="020B0503020204020204" pitchFamily="34" charset="-122"/>
                <a:cs typeface="Noto Sans SC" pitchFamily="34" charset="-120"/>
              </a:rPr>
              <a:t>N-1 </a:t>
            </a:r>
            <a:r>
              <a:rPr lang="zh-CN" altLang="en-US" sz="800" dirty="0">
                <a:solidFill>
                  <a:srgbClr val="000000"/>
                </a:solidFill>
                <a:latin typeface="微软雅黑" panose="020B0503020204020204" pitchFamily="34" charset="-122"/>
                <a:ea typeface="微软雅黑" panose="020B0503020204020204" pitchFamily="34" charset="-122"/>
                <a:cs typeface="Noto Sans SC" pitchFamily="34" charset="-120"/>
              </a:rPr>
              <a:t>执行</a:t>
            </a:r>
          </a:p>
          <a:p>
            <a:pPr marL="342900" indent="-342900" algn="l">
              <a:lnSpc>
                <a:spcPct val="150000"/>
              </a:lnSpc>
              <a:buSzPct val="100000"/>
              <a:buChar char="•"/>
            </a:pPr>
            <a:r>
              <a:rPr lang="zh-CN" altLang="en-US" sz="800" dirty="0">
                <a:solidFill>
                  <a:srgbClr val="000000"/>
                </a:solidFill>
                <a:latin typeface="微软雅黑" panose="020B0503020204020204" pitchFamily="34" charset="-122"/>
                <a:ea typeface="微软雅黑" panose="020B0503020204020204" pitchFamily="34" charset="-122"/>
                <a:cs typeface="Noto Sans SC" pitchFamily="34" charset="-120"/>
              </a:rPr>
              <a:t>                结果矩阵</a:t>
            </a:r>
            <a:r>
              <a:rPr lang="en-US" altLang="zh-CN" sz="800" dirty="0">
                <a:solidFill>
                  <a:srgbClr val="000000"/>
                </a:solidFill>
                <a:latin typeface="微软雅黑" panose="020B0503020204020204" pitchFamily="34" charset="-122"/>
                <a:ea typeface="微软雅黑" panose="020B0503020204020204" pitchFamily="34" charset="-122"/>
                <a:cs typeface="Noto Sans SC" pitchFamily="34" charset="-120"/>
              </a:rPr>
              <a:t>[</a:t>
            </a:r>
            <a:r>
              <a:rPr lang="en-US" altLang="zh-CN" sz="800" dirty="0" err="1">
                <a:solidFill>
                  <a:srgbClr val="000000"/>
                </a:solidFill>
                <a:latin typeface="微软雅黑" panose="020B0503020204020204" pitchFamily="34" charset="-122"/>
                <a:ea typeface="微软雅黑" panose="020B0503020204020204" pitchFamily="34" charset="-122"/>
                <a:cs typeface="Noto Sans SC" pitchFamily="34" charset="-120"/>
              </a:rPr>
              <a:t>i</a:t>
            </a:r>
            <a:r>
              <a:rPr lang="en-US" altLang="zh-CN" sz="800" dirty="0">
                <a:solidFill>
                  <a:srgbClr val="000000"/>
                </a:solidFill>
                <a:latin typeface="微软雅黑" panose="020B0503020204020204" pitchFamily="34" charset="-122"/>
                <a:ea typeface="微软雅黑" panose="020B0503020204020204" pitchFamily="34" charset="-122"/>
                <a:cs typeface="Noto Sans SC" pitchFamily="34" charset="-120"/>
              </a:rPr>
              <a:t>][j] += </a:t>
            </a:r>
            <a:r>
              <a:rPr lang="zh-CN" altLang="en-US" sz="800" dirty="0">
                <a:solidFill>
                  <a:srgbClr val="000000"/>
                </a:solidFill>
                <a:latin typeface="微软雅黑" panose="020B0503020204020204" pitchFamily="34" charset="-122"/>
                <a:ea typeface="微软雅黑" panose="020B0503020204020204" pitchFamily="34" charset="-122"/>
                <a:cs typeface="Noto Sans SC" pitchFamily="34" charset="-120"/>
              </a:rPr>
              <a:t>矩阵</a:t>
            </a:r>
            <a:r>
              <a:rPr lang="en-US" altLang="zh-CN" sz="800" dirty="0">
                <a:solidFill>
                  <a:srgbClr val="000000"/>
                </a:solidFill>
                <a:latin typeface="微软雅黑" panose="020B0503020204020204" pitchFamily="34" charset="-122"/>
                <a:ea typeface="微软雅黑" panose="020B0503020204020204" pitchFamily="34" charset="-122"/>
                <a:cs typeface="Noto Sans SC" pitchFamily="34" charset="-120"/>
              </a:rPr>
              <a:t>A[</a:t>
            </a:r>
            <a:r>
              <a:rPr lang="en-US" altLang="zh-CN" sz="800" dirty="0" err="1">
                <a:solidFill>
                  <a:srgbClr val="000000"/>
                </a:solidFill>
                <a:latin typeface="微软雅黑" panose="020B0503020204020204" pitchFamily="34" charset="-122"/>
                <a:ea typeface="微软雅黑" panose="020B0503020204020204" pitchFamily="34" charset="-122"/>
                <a:cs typeface="Noto Sans SC" pitchFamily="34" charset="-120"/>
              </a:rPr>
              <a:t>i</a:t>
            </a:r>
            <a:r>
              <a:rPr lang="en-US" altLang="zh-CN" sz="800" dirty="0">
                <a:solidFill>
                  <a:srgbClr val="000000"/>
                </a:solidFill>
                <a:latin typeface="微软雅黑" panose="020B0503020204020204" pitchFamily="34" charset="-122"/>
                <a:ea typeface="微软雅黑" panose="020B0503020204020204" pitchFamily="34" charset="-122"/>
                <a:cs typeface="Noto Sans SC" pitchFamily="34" charset="-120"/>
              </a:rPr>
              <a:t>][k] * </a:t>
            </a:r>
            <a:r>
              <a:rPr lang="zh-CN" altLang="en-US" sz="800" dirty="0">
                <a:solidFill>
                  <a:srgbClr val="000000"/>
                </a:solidFill>
                <a:latin typeface="微软雅黑" panose="020B0503020204020204" pitchFamily="34" charset="-122"/>
                <a:ea typeface="微软雅黑" panose="020B0503020204020204" pitchFamily="34" charset="-122"/>
                <a:cs typeface="Noto Sans SC" pitchFamily="34" charset="-120"/>
              </a:rPr>
              <a:t>矩阵</a:t>
            </a:r>
            <a:r>
              <a:rPr lang="en-US" altLang="zh-CN" sz="800" dirty="0">
                <a:solidFill>
                  <a:srgbClr val="000000"/>
                </a:solidFill>
                <a:latin typeface="微软雅黑" panose="020B0503020204020204" pitchFamily="34" charset="-122"/>
                <a:ea typeface="微软雅黑" panose="020B0503020204020204" pitchFamily="34" charset="-122"/>
                <a:cs typeface="Noto Sans SC" pitchFamily="34" charset="-120"/>
              </a:rPr>
              <a:t>B[k][j]</a:t>
            </a:r>
          </a:p>
          <a:p>
            <a:pPr marL="342900" indent="-342900" algn="l">
              <a:lnSpc>
                <a:spcPct val="150000"/>
              </a:lnSpc>
              <a:buSzPct val="100000"/>
              <a:buChar char="•"/>
            </a:pPr>
            <a:r>
              <a:rPr lang="en-US" altLang="zh-CN" sz="800" dirty="0">
                <a:solidFill>
                  <a:srgbClr val="000000"/>
                </a:solidFill>
                <a:latin typeface="微软雅黑" panose="020B0503020204020204" pitchFamily="34" charset="-122"/>
                <a:ea typeface="微软雅黑" panose="020B0503020204020204" pitchFamily="34" charset="-122"/>
                <a:cs typeface="Noto Sans SC" pitchFamily="34" charset="-120"/>
              </a:rPr>
              <a:t>    </a:t>
            </a:r>
            <a:r>
              <a:rPr lang="zh-CN" altLang="en-US" sz="800" dirty="0">
                <a:solidFill>
                  <a:srgbClr val="000000"/>
                </a:solidFill>
                <a:latin typeface="微软雅黑" panose="020B0503020204020204" pitchFamily="34" charset="-122"/>
                <a:ea typeface="微软雅黑" panose="020B0503020204020204" pitchFamily="34" charset="-122"/>
                <a:cs typeface="Noto Sans SC" pitchFamily="34" charset="-120"/>
              </a:rPr>
              <a:t>返回 空指针</a:t>
            </a:r>
          </a:p>
          <a:p>
            <a:pPr marL="342900" indent="-342900">
              <a:lnSpc>
                <a:spcPct val="150000"/>
              </a:lnSpc>
              <a:buSzPct val="100000"/>
              <a:buFontTx/>
              <a:buChar char="•"/>
            </a:pPr>
            <a:r>
              <a:rPr lang="en-US" altLang="zh-CN" sz="1000" b="1" dirty="0">
                <a:solidFill>
                  <a:schemeClr val="accent1"/>
                </a:solidFill>
                <a:latin typeface="微软雅黑" panose="020B0503020204020204" pitchFamily="34" charset="-122"/>
                <a:ea typeface="微软雅黑" panose="020B0503020204020204" pitchFamily="34" charset="-122"/>
              </a:rPr>
              <a:t>// </a:t>
            </a:r>
            <a:r>
              <a:rPr lang="zh-CN" altLang="en-US" sz="1000" b="1" dirty="0">
                <a:solidFill>
                  <a:schemeClr val="accent1"/>
                </a:solidFill>
                <a:latin typeface="微软雅黑" panose="020B0503020204020204" pitchFamily="34" charset="-122"/>
                <a:ea typeface="微软雅黑" panose="020B0503020204020204" pitchFamily="34" charset="-122"/>
              </a:rPr>
              <a:t>多线程并行计算过程</a:t>
            </a:r>
            <a:r>
              <a:rPr lang="en-US" altLang="zh-CN" sz="1000" b="1" dirty="0" err="1">
                <a:solidFill>
                  <a:schemeClr val="accent1"/>
                </a:solidFill>
                <a:latin typeface="微软雅黑" panose="020B0503020204020204" pitchFamily="34" charset="-122"/>
                <a:ea typeface="微软雅黑" panose="020B0503020204020204" pitchFamily="34" charset="-122"/>
              </a:rPr>
              <a:t>fp</a:t>
            </a:r>
            <a:r>
              <a:rPr lang="en-US" altLang="zh-CN" sz="1000" b="1" dirty="0">
                <a:solidFill>
                  <a:schemeClr val="accent1"/>
                </a:solidFill>
                <a:latin typeface="微软雅黑" panose="020B0503020204020204" pitchFamily="34" charset="-122"/>
                <a:ea typeface="微软雅黑" panose="020B0503020204020204" pitchFamily="34" charset="-122"/>
              </a:rPr>
              <a:t>()</a:t>
            </a:r>
          </a:p>
          <a:p>
            <a:pPr marL="342900" indent="-342900" algn="l">
              <a:lnSpc>
                <a:spcPct val="150000"/>
              </a:lnSpc>
              <a:buSzPct val="100000"/>
              <a:buChar char="•"/>
            </a:pPr>
            <a:r>
              <a:rPr lang="en-US" altLang="zh-CN" sz="800" dirty="0">
                <a:solidFill>
                  <a:srgbClr val="000000"/>
                </a:solidFill>
                <a:latin typeface="微软雅黑" panose="020B0503020204020204" pitchFamily="34" charset="-122"/>
                <a:ea typeface="微软雅黑" panose="020B0503020204020204" pitchFamily="34" charset="-122"/>
                <a:cs typeface="Noto Sans SC" pitchFamily="34" charset="-120"/>
              </a:rPr>
              <a:t>void </a:t>
            </a:r>
            <a:r>
              <a:rPr lang="en-US" altLang="zh-CN" sz="800" dirty="0" err="1">
                <a:solidFill>
                  <a:srgbClr val="000000"/>
                </a:solidFill>
                <a:latin typeface="微软雅黑" panose="020B0503020204020204" pitchFamily="34" charset="-122"/>
                <a:ea typeface="微软雅黑" panose="020B0503020204020204" pitchFamily="34" charset="-122"/>
                <a:cs typeface="Noto Sans SC" pitchFamily="34" charset="-120"/>
              </a:rPr>
              <a:t>fp</a:t>
            </a:r>
            <a:r>
              <a:rPr lang="en-US" altLang="zh-CN" sz="800" dirty="0">
                <a:solidFill>
                  <a:srgbClr val="000000"/>
                </a:solidFill>
                <a:latin typeface="微软雅黑" panose="020B0503020204020204" pitchFamily="34" charset="-122"/>
                <a:ea typeface="微软雅黑" panose="020B0503020204020204" pitchFamily="34" charset="-122"/>
                <a:cs typeface="Noto Sans SC" pitchFamily="34" charset="-120"/>
              </a:rPr>
              <a:t>()</a:t>
            </a:r>
          </a:p>
          <a:p>
            <a:pPr marL="342900" indent="-342900" algn="l">
              <a:lnSpc>
                <a:spcPct val="150000"/>
              </a:lnSpc>
              <a:buSzPct val="100000"/>
              <a:buChar char="•"/>
            </a:pPr>
            <a:r>
              <a:rPr lang="en-US" altLang="zh-CN" sz="800" dirty="0">
                <a:solidFill>
                  <a:srgbClr val="000000"/>
                </a:solidFill>
                <a:latin typeface="微软雅黑" panose="020B0503020204020204" pitchFamily="34" charset="-122"/>
                <a:ea typeface="微软雅黑" panose="020B0503020204020204" pitchFamily="34" charset="-122"/>
                <a:cs typeface="Noto Sans SC" pitchFamily="34" charset="-120"/>
              </a:rPr>
              <a:t>    </a:t>
            </a:r>
            <a:r>
              <a:rPr lang="zh-CN" altLang="en-US" sz="800" dirty="0">
                <a:solidFill>
                  <a:srgbClr val="000000"/>
                </a:solidFill>
                <a:latin typeface="微软雅黑" panose="020B0503020204020204" pitchFamily="34" charset="-122"/>
                <a:ea typeface="微软雅黑" panose="020B0503020204020204" pitchFamily="34" charset="-122"/>
                <a:cs typeface="Noto Sans SC" pitchFamily="34" charset="-120"/>
              </a:rPr>
              <a:t>索引数组</a:t>
            </a:r>
            <a:r>
              <a:rPr lang="en-US" altLang="zh-CN" sz="800" dirty="0">
                <a:solidFill>
                  <a:srgbClr val="000000"/>
                </a:solidFill>
                <a:latin typeface="微软雅黑" panose="020B0503020204020204" pitchFamily="34" charset="-122"/>
                <a:ea typeface="微软雅黑" panose="020B0503020204020204" pitchFamily="34" charset="-122"/>
                <a:cs typeface="Noto Sans SC" pitchFamily="34" charset="-120"/>
              </a:rPr>
              <a:t>[</a:t>
            </a:r>
            <a:r>
              <a:rPr lang="zh-CN" altLang="en-US" sz="800" dirty="0">
                <a:solidFill>
                  <a:srgbClr val="000000"/>
                </a:solidFill>
                <a:latin typeface="微软雅黑" panose="020B0503020204020204" pitchFamily="34" charset="-122"/>
                <a:ea typeface="微软雅黑" panose="020B0503020204020204" pitchFamily="34" charset="-122"/>
                <a:cs typeface="Noto Sans SC" pitchFamily="34" charset="-120"/>
              </a:rPr>
              <a:t>线程数量</a:t>
            </a:r>
            <a:r>
              <a:rPr lang="en-US" altLang="zh-CN" sz="800" dirty="0">
                <a:solidFill>
                  <a:srgbClr val="000000"/>
                </a:solidFill>
                <a:latin typeface="微软雅黑" panose="020B0503020204020204" pitchFamily="34" charset="-122"/>
                <a:ea typeface="微软雅黑" panose="020B0503020204020204" pitchFamily="34" charset="-122"/>
                <a:cs typeface="Noto Sans SC" pitchFamily="34" charset="-120"/>
              </a:rPr>
              <a:t>]</a:t>
            </a:r>
          </a:p>
          <a:p>
            <a:pPr marL="342900" indent="-342900" algn="l">
              <a:lnSpc>
                <a:spcPct val="150000"/>
              </a:lnSpc>
              <a:buSzPct val="100000"/>
              <a:buChar char="•"/>
            </a:pPr>
            <a:r>
              <a:rPr lang="en-US" altLang="zh-CN" sz="800" dirty="0">
                <a:solidFill>
                  <a:srgbClr val="000000"/>
                </a:solidFill>
                <a:latin typeface="微软雅黑" panose="020B0503020204020204" pitchFamily="34" charset="-122"/>
                <a:ea typeface="微软雅黑" panose="020B0503020204020204" pitchFamily="34" charset="-122"/>
                <a:cs typeface="Noto Sans SC" pitchFamily="34" charset="-120"/>
              </a:rPr>
              <a:t>    L = N / </a:t>
            </a:r>
            <a:r>
              <a:rPr lang="zh-CN" altLang="en-US" sz="800" dirty="0">
                <a:solidFill>
                  <a:srgbClr val="000000"/>
                </a:solidFill>
                <a:latin typeface="微软雅黑" panose="020B0503020204020204" pitchFamily="34" charset="-122"/>
                <a:ea typeface="微软雅黑" panose="020B0503020204020204" pitchFamily="34" charset="-122"/>
                <a:cs typeface="Noto Sans SC" pitchFamily="34" charset="-120"/>
              </a:rPr>
              <a:t>线程数量</a:t>
            </a:r>
          </a:p>
          <a:p>
            <a:pPr marL="342900" indent="-342900" algn="l">
              <a:lnSpc>
                <a:spcPct val="150000"/>
              </a:lnSpc>
              <a:buSzPct val="100000"/>
              <a:buChar char="•"/>
            </a:pPr>
            <a:r>
              <a:rPr lang="zh-CN" altLang="en-US" sz="800" dirty="0">
                <a:solidFill>
                  <a:srgbClr val="000000"/>
                </a:solidFill>
                <a:latin typeface="微软雅黑" panose="020B0503020204020204" pitchFamily="34" charset="-122"/>
                <a:ea typeface="微软雅黑" panose="020B0503020204020204" pitchFamily="34" charset="-122"/>
                <a:cs typeface="Noto Sans SC" pitchFamily="34" charset="-120"/>
              </a:rPr>
              <a:t>    </a:t>
            </a:r>
            <a:r>
              <a:rPr lang="en-US" altLang="zh-CN" sz="800" dirty="0">
                <a:solidFill>
                  <a:srgbClr val="000000"/>
                </a:solidFill>
                <a:latin typeface="微软雅黑" panose="020B0503020204020204" pitchFamily="34" charset="-122"/>
                <a:ea typeface="微软雅黑" panose="020B0503020204020204" pitchFamily="34" charset="-122"/>
                <a:cs typeface="Noto Sans SC" pitchFamily="34" charset="-120"/>
              </a:rPr>
              <a:t>for </a:t>
            </a:r>
            <a:r>
              <a:rPr lang="en-US" altLang="zh-CN" sz="800" dirty="0" err="1">
                <a:solidFill>
                  <a:srgbClr val="000000"/>
                </a:solidFill>
                <a:latin typeface="微软雅黑" panose="020B0503020204020204" pitchFamily="34" charset="-122"/>
                <a:ea typeface="微软雅黑" panose="020B0503020204020204" pitchFamily="34" charset="-122"/>
                <a:cs typeface="Noto Sans SC" pitchFamily="34" charset="-120"/>
              </a:rPr>
              <a:t>i</a:t>
            </a:r>
            <a:r>
              <a:rPr lang="en-US" altLang="zh-CN" sz="800" dirty="0">
                <a:solidFill>
                  <a:srgbClr val="000000"/>
                </a:solidFill>
                <a:latin typeface="微软雅黑" panose="020B0503020204020204" pitchFamily="34" charset="-122"/>
                <a:ea typeface="微软雅黑" panose="020B0503020204020204" pitchFamily="34" charset="-122"/>
                <a:cs typeface="Noto Sans SC" pitchFamily="34" charset="-120"/>
              </a:rPr>
              <a:t> </a:t>
            </a:r>
            <a:r>
              <a:rPr lang="zh-CN" altLang="en-US" sz="800" dirty="0">
                <a:solidFill>
                  <a:srgbClr val="000000"/>
                </a:solidFill>
                <a:latin typeface="微软雅黑" panose="020B0503020204020204" pitchFamily="34" charset="-122"/>
                <a:ea typeface="微软雅黑" panose="020B0503020204020204" pitchFamily="34" charset="-122"/>
                <a:cs typeface="Noto Sans SC" pitchFamily="34" charset="-120"/>
              </a:rPr>
              <a:t>从 </a:t>
            </a:r>
            <a:r>
              <a:rPr lang="en-US" altLang="zh-CN" sz="800" dirty="0">
                <a:solidFill>
                  <a:srgbClr val="000000"/>
                </a:solidFill>
                <a:latin typeface="微软雅黑" panose="020B0503020204020204" pitchFamily="34" charset="-122"/>
                <a:ea typeface="微软雅黑" panose="020B0503020204020204" pitchFamily="34" charset="-122"/>
                <a:cs typeface="Noto Sans SC" pitchFamily="34" charset="-120"/>
              </a:rPr>
              <a:t>0 </a:t>
            </a:r>
            <a:r>
              <a:rPr lang="zh-CN" altLang="en-US" sz="800" dirty="0">
                <a:solidFill>
                  <a:srgbClr val="000000"/>
                </a:solidFill>
                <a:latin typeface="微软雅黑" panose="020B0503020204020204" pitchFamily="34" charset="-122"/>
                <a:ea typeface="微软雅黑" panose="020B0503020204020204" pitchFamily="34" charset="-122"/>
                <a:cs typeface="Noto Sans SC" pitchFamily="34" charset="-120"/>
              </a:rPr>
              <a:t>起步，每次增加 </a:t>
            </a:r>
            <a:r>
              <a:rPr lang="en-US" altLang="zh-CN" sz="800" dirty="0">
                <a:solidFill>
                  <a:srgbClr val="000000"/>
                </a:solidFill>
                <a:latin typeface="微软雅黑" panose="020B0503020204020204" pitchFamily="34" charset="-122"/>
                <a:ea typeface="微软雅黑" panose="020B0503020204020204" pitchFamily="34" charset="-122"/>
                <a:cs typeface="Noto Sans SC" pitchFamily="34" charset="-120"/>
              </a:rPr>
              <a:t>L </a:t>
            </a:r>
            <a:r>
              <a:rPr lang="zh-CN" altLang="en-US" sz="800" dirty="0">
                <a:solidFill>
                  <a:srgbClr val="000000"/>
                </a:solidFill>
                <a:latin typeface="微软雅黑" panose="020B0503020204020204" pitchFamily="34" charset="-122"/>
                <a:ea typeface="微软雅黑" panose="020B0503020204020204" pitchFamily="34" charset="-122"/>
                <a:cs typeface="Noto Sans SC" pitchFamily="34" charset="-120"/>
              </a:rPr>
              <a:t>执行</a:t>
            </a:r>
          </a:p>
          <a:p>
            <a:pPr marL="342900" indent="-342900" algn="l">
              <a:lnSpc>
                <a:spcPct val="150000"/>
              </a:lnSpc>
              <a:buSzPct val="100000"/>
              <a:buChar char="•"/>
            </a:pPr>
            <a:r>
              <a:rPr lang="zh-CN" altLang="en-US" sz="800" dirty="0">
                <a:solidFill>
                  <a:srgbClr val="000000"/>
                </a:solidFill>
                <a:latin typeface="微软雅黑" panose="020B0503020204020204" pitchFamily="34" charset="-122"/>
                <a:ea typeface="微软雅黑" panose="020B0503020204020204" pitchFamily="34" charset="-122"/>
                <a:cs typeface="Noto Sans SC" pitchFamily="34" charset="-120"/>
              </a:rPr>
              <a:t>        索引数组</a:t>
            </a:r>
            <a:r>
              <a:rPr lang="en-US" altLang="zh-CN" sz="800" dirty="0">
                <a:solidFill>
                  <a:srgbClr val="000000"/>
                </a:solidFill>
                <a:latin typeface="微软雅黑" panose="020B0503020204020204" pitchFamily="34" charset="-122"/>
                <a:ea typeface="微软雅黑" panose="020B0503020204020204" pitchFamily="34" charset="-122"/>
                <a:cs typeface="Noto Sans SC" pitchFamily="34" charset="-120"/>
              </a:rPr>
              <a:t>[j] = </a:t>
            </a:r>
            <a:r>
              <a:rPr lang="en-US" altLang="zh-CN" sz="800" dirty="0" err="1">
                <a:solidFill>
                  <a:srgbClr val="000000"/>
                </a:solidFill>
                <a:latin typeface="微软雅黑" panose="020B0503020204020204" pitchFamily="34" charset="-122"/>
                <a:ea typeface="微软雅黑" panose="020B0503020204020204" pitchFamily="34" charset="-122"/>
                <a:cs typeface="Noto Sans SC" pitchFamily="34" charset="-120"/>
              </a:rPr>
              <a:t>i</a:t>
            </a:r>
            <a:endParaRPr lang="en-US" altLang="zh-CN" sz="800" dirty="0">
              <a:solidFill>
                <a:srgbClr val="000000"/>
              </a:solidFill>
              <a:latin typeface="微软雅黑" panose="020B0503020204020204" pitchFamily="34" charset="-122"/>
              <a:ea typeface="微软雅黑" panose="020B0503020204020204" pitchFamily="34" charset="-122"/>
              <a:cs typeface="Noto Sans SC" pitchFamily="34" charset="-120"/>
            </a:endParaRPr>
          </a:p>
          <a:p>
            <a:pPr marL="342900" indent="-342900" algn="l">
              <a:lnSpc>
                <a:spcPct val="150000"/>
              </a:lnSpc>
              <a:buSzPct val="100000"/>
              <a:buChar char="•"/>
            </a:pPr>
            <a:r>
              <a:rPr lang="en-US" altLang="zh-CN" sz="800" dirty="0">
                <a:solidFill>
                  <a:srgbClr val="000000"/>
                </a:solidFill>
                <a:latin typeface="微软雅黑" panose="020B0503020204020204" pitchFamily="34" charset="-122"/>
                <a:ea typeface="微软雅黑" panose="020B0503020204020204" pitchFamily="34" charset="-122"/>
                <a:cs typeface="Noto Sans SC" pitchFamily="34" charset="-120"/>
              </a:rPr>
              <a:t>        </a:t>
            </a:r>
            <a:r>
              <a:rPr lang="zh-CN" altLang="en-US" sz="800" dirty="0">
                <a:solidFill>
                  <a:srgbClr val="000000"/>
                </a:solidFill>
                <a:latin typeface="微软雅黑" panose="020B0503020204020204" pitchFamily="34" charset="-122"/>
                <a:ea typeface="微软雅黑" panose="020B0503020204020204" pitchFamily="34" charset="-122"/>
                <a:cs typeface="Noto Sans SC" pitchFamily="34" charset="-120"/>
              </a:rPr>
              <a:t>如果 创建线程</a:t>
            </a:r>
            <a:r>
              <a:rPr lang="en-US" altLang="zh-CN" sz="800" dirty="0">
                <a:solidFill>
                  <a:srgbClr val="000000"/>
                </a:solidFill>
                <a:latin typeface="微软雅黑" panose="020B0503020204020204" pitchFamily="34" charset="-122"/>
                <a:ea typeface="微软雅黑" panose="020B0503020204020204" pitchFamily="34" charset="-122"/>
                <a:cs typeface="Noto Sans SC" pitchFamily="34" charset="-120"/>
              </a:rPr>
              <a:t>(</a:t>
            </a:r>
            <a:r>
              <a:rPr lang="zh-CN" altLang="en-US" sz="800" dirty="0">
                <a:solidFill>
                  <a:srgbClr val="000000"/>
                </a:solidFill>
                <a:latin typeface="微软雅黑" panose="020B0503020204020204" pitchFamily="34" charset="-122"/>
                <a:ea typeface="微软雅黑" panose="020B0503020204020204" pitchFamily="34" charset="-122"/>
                <a:cs typeface="Noto Sans SC" pitchFamily="34" charset="-120"/>
              </a:rPr>
              <a:t>线程标识符</a:t>
            </a:r>
            <a:r>
              <a:rPr lang="en-US" altLang="zh-CN" sz="800" dirty="0">
                <a:solidFill>
                  <a:srgbClr val="000000"/>
                </a:solidFill>
                <a:latin typeface="微软雅黑" panose="020B0503020204020204" pitchFamily="34" charset="-122"/>
                <a:ea typeface="微软雅黑" panose="020B0503020204020204" pitchFamily="34" charset="-122"/>
                <a:cs typeface="Noto Sans SC" pitchFamily="34" charset="-120"/>
              </a:rPr>
              <a:t>[j], NULL, </a:t>
            </a:r>
            <a:r>
              <a:rPr lang="en-US" altLang="zh-CN" sz="800" dirty="0" err="1">
                <a:solidFill>
                  <a:srgbClr val="000000"/>
                </a:solidFill>
                <a:latin typeface="微软雅黑" panose="020B0503020204020204" pitchFamily="34" charset="-122"/>
                <a:ea typeface="微软雅黑" panose="020B0503020204020204" pitchFamily="34" charset="-122"/>
                <a:cs typeface="Noto Sans SC" pitchFamily="34" charset="-120"/>
              </a:rPr>
              <a:t>func</a:t>
            </a:r>
            <a:r>
              <a:rPr lang="en-US" altLang="zh-CN" sz="800" dirty="0">
                <a:solidFill>
                  <a:srgbClr val="000000"/>
                </a:solidFill>
                <a:latin typeface="微软雅黑" panose="020B0503020204020204" pitchFamily="34" charset="-122"/>
                <a:ea typeface="微软雅黑" panose="020B0503020204020204" pitchFamily="34" charset="-122"/>
                <a:cs typeface="Noto Sans SC" pitchFamily="34" charset="-120"/>
              </a:rPr>
              <a:t>, </a:t>
            </a:r>
            <a:r>
              <a:rPr lang="zh-CN" altLang="en-US" sz="800" dirty="0">
                <a:solidFill>
                  <a:srgbClr val="000000"/>
                </a:solidFill>
                <a:latin typeface="微软雅黑" panose="020B0503020204020204" pitchFamily="34" charset="-122"/>
                <a:ea typeface="微软雅黑" panose="020B0503020204020204" pitchFamily="34" charset="-122"/>
                <a:cs typeface="Noto Sans SC" pitchFamily="34" charset="-120"/>
              </a:rPr>
              <a:t>索引数组</a:t>
            </a:r>
            <a:r>
              <a:rPr lang="en-US" altLang="zh-CN" sz="800" dirty="0">
                <a:solidFill>
                  <a:srgbClr val="000000"/>
                </a:solidFill>
                <a:latin typeface="微软雅黑" panose="020B0503020204020204" pitchFamily="34" charset="-122"/>
                <a:ea typeface="微软雅黑" panose="020B0503020204020204" pitchFamily="34" charset="-122"/>
                <a:cs typeface="Noto Sans SC" pitchFamily="34" charset="-120"/>
              </a:rPr>
              <a:t>+j)</a:t>
            </a:r>
            <a:r>
              <a:rPr lang="zh-CN" altLang="en-US" sz="800" dirty="0">
                <a:solidFill>
                  <a:srgbClr val="000000"/>
                </a:solidFill>
                <a:latin typeface="微软雅黑" panose="020B0503020204020204" pitchFamily="34" charset="-122"/>
                <a:ea typeface="微软雅黑" panose="020B0503020204020204" pitchFamily="34" charset="-122"/>
                <a:cs typeface="Noto Sans SC" pitchFamily="34" charset="-120"/>
              </a:rPr>
              <a:t>失败 那么</a:t>
            </a:r>
          </a:p>
          <a:p>
            <a:pPr marL="342900" indent="-342900" algn="l">
              <a:lnSpc>
                <a:spcPct val="150000"/>
              </a:lnSpc>
              <a:buSzPct val="100000"/>
              <a:buChar char="•"/>
            </a:pPr>
            <a:r>
              <a:rPr lang="zh-CN" altLang="en-US" sz="800" dirty="0">
                <a:solidFill>
                  <a:srgbClr val="000000"/>
                </a:solidFill>
                <a:latin typeface="微软雅黑" panose="020B0503020204020204" pitchFamily="34" charset="-122"/>
                <a:ea typeface="微软雅黑" panose="020B0503020204020204" pitchFamily="34" charset="-122"/>
                <a:cs typeface="Noto Sans SC" pitchFamily="34" charset="-120"/>
              </a:rPr>
              <a:t>            报错并退出</a:t>
            </a:r>
          </a:p>
          <a:p>
            <a:pPr marL="342900" indent="-342900" algn="l">
              <a:lnSpc>
                <a:spcPct val="150000"/>
              </a:lnSpc>
              <a:buSzPct val="100000"/>
              <a:buChar char="•"/>
            </a:pPr>
            <a:r>
              <a:rPr lang="zh-CN" altLang="en-US" sz="800" dirty="0">
                <a:solidFill>
                  <a:srgbClr val="000000"/>
                </a:solidFill>
                <a:latin typeface="微软雅黑" panose="020B0503020204020204" pitchFamily="34" charset="-122"/>
                <a:ea typeface="微软雅黑" panose="020B0503020204020204" pitchFamily="34" charset="-122"/>
                <a:cs typeface="Noto Sans SC" pitchFamily="34" charset="-120"/>
              </a:rPr>
              <a:t>        </a:t>
            </a:r>
            <a:r>
              <a:rPr lang="en-US" altLang="zh-CN" sz="800" dirty="0" err="1">
                <a:solidFill>
                  <a:srgbClr val="000000"/>
                </a:solidFill>
                <a:latin typeface="微软雅黑" panose="020B0503020204020204" pitchFamily="34" charset="-122"/>
                <a:ea typeface="微软雅黑" panose="020B0503020204020204" pitchFamily="34" charset="-122"/>
                <a:cs typeface="Noto Sans SC" pitchFamily="34" charset="-120"/>
              </a:rPr>
              <a:t>j++</a:t>
            </a:r>
            <a:endParaRPr lang="en-US" altLang="zh-CN" sz="800" dirty="0">
              <a:solidFill>
                <a:srgbClr val="000000"/>
              </a:solidFill>
              <a:latin typeface="微软雅黑" panose="020B0503020204020204" pitchFamily="34" charset="-122"/>
              <a:ea typeface="微软雅黑" panose="020B0503020204020204" pitchFamily="34" charset="-122"/>
              <a:cs typeface="Noto Sans SC" pitchFamily="34" charset="-120"/>
            </a:endParaRPr>
          </a:p>
          <a:p>
            <a:pPr marL="342900" indent="-342900" algn="l">
              <a:lnSpc>
                <a:spcPct val="150000"/>
              </a:lnSpc>
              <a:buSzPct val="100000"/>
              <a:buChar char="•"/>
            </a:pPr>
            <a:r>
              <a:rPr lang="en-US" altLang="zh-CN" sz="800" dirty="0">
                <a:solidFill>
                  <a:srgbClr val="000000"/>
                </a:solidFill>
                <a:latin typeface="微软雅黑" panose="020B0503020204020204" pitchFamily="34" charset="-122"/>
                <a:ea typeface="微软雅黑" panose="020B0503020204020204" pitchFamily="34" charset="-122"/>
                <a:cs typeface="Noto Sans SC" pitchFamily="34" charset="-120"/>
              </a:rPr>
              <a:t>    for </a:t>
            </a:r>
            <a:r>
              <a:rPr lang="zh-CN" altLang="en-US" sz="800" dirty="0">
                <a:solidFill>
                  <a:srgbClr val="000000"/>
                </a:solidFill>
                <a:latin typeface="微软雅黑" panose="020B0503020204020204" pitchFamily="34" charset="-122"/>
                <a:ea typeface="微软雅黑" panose="020B0503020204020204" pitchFamily="34" charset="-122"/>
                <a:cs typeface="Noto Sans SC" pitchFamily="34" charset="-120"/>
              </a:rPr>
              <a:t>每个创建的线程 执行</a:t>
            </a:r>
          </a:p>
          <a:p>
            <a:pPr marL="342900" indent="-342900" algn="l">
              <a:lnSpc>
                <a:spcPct val="150000"/>
              </a:lnSpc>
              <a:buSzPct val="100000"/>
              <a:buChar char="•"/>
            </a:pPr>
            <a:r>
              <a:rPr lang="zh-CN" altLang="en-US" sz="800" dirty="0">
                <a:solidFill>
                  <a:srgbClr val="000000"/>
                </a:solidFill>
                <a:latin typeface="微软雅黑" panose="020B0503020204020204" pitchFamily="34" charset="-122"/>
                <a:ea typeface="微软雅黑" panose="020B0503020204020204" pitchFamily="34" charset="-122"/>
                <a:cs typeface="Noto Sans SC" pitchFamily="34" charset="-120"/>
              </a:rPr>
              <a:t>        等待线程结束</a:t>
            </a:r>
          </a:p>
          <a:p>
            <a:pPr marL="342900" indent="-342900" algn="l">
              <a:lnSpc>
                <a:spcPct val="150000"/>
              </a:lnSpc>
              <a:buSzPct val="100000"/>
              <a:buChar char="•"/>
            </a:pPr>
            <a:endParaRPr lang="zh-CN" altLang="en-US" sz="770" dirty="0">
              <a:solidFill>
                <a:srgbClr val="000000"/>
              </a:solidFill>
              <a:latin typeface="Noto Sans SC" pitchFamily="34" charset="0"/>
              <a:ea typeface="Noto Sans SC" pitchFamily="34" charset="-122"/>
              <a:cs typeface="Noto Sans SC" pitchFamily="34" charset="-120"/>
            </a:endParaRPr>
          </a:p>
        </p:txBody>
      </p:sp>
      <p:sp>
        <p:nvSpPr>
          <p:cNvPr id="6" name="文本框 5">
            <a:extLst>
              <a:ext uri="{FF2B5EF4-FFF2-40B4-BE49-F238E27FC236}">
                <a16:creationId xmlns:a16="http://schemas.microsoft.com/office/drawing/2014/main" id="{DDA4D23A-48EC-9F20-801A-35E10823094B}"/>
              </a:ext>
            </a:extLst>
          </p:cNvPr>
          <p:cNvSpPr txBox="1"/>
          <p:nvPr/>
        </p:nvSpPr>
        <p:spPr>
          <a:xfrm>
            <a:off x="4701153" y="862013"/>
            <a:ext cx="2965342" cy="2148089"/>
          </a:xfrm>
          <a:prstGeom prst="rect">
            <a:avLst/>
          </a:prstGeom>
          <a:noFill/>
        </p:spPr>
        <p:txBody>
          <a:bodyPr wrap="square" rtlCol="0">
            <a:spAutoFit/>
          </a:bodyPr>
          <a:lstStyle/>
          <a:p>
            <a:pPr marL="342900" indent="-342900">
              <a:lnSpc>
                <a:spcPct val="150000"/>
              </a:lnSpc>
              <a:buSzPct val="100000"/>
              <a:buFontTx/>
              <a:buChar char="•"/>
            </a:pPr>
            <a:r>
              <a:rPr lang="en-US" altLang="zh-CN" sz="1000" b="1" dirty="0">
                <a:solidFill>
                  <a:schemeClr val="accent1"/>
                </a:solidFill>
                <a:latin typeface="微软雅黑" panose="020B0503020204020204" pitchFamily="34" charset="-122"/>
                <a:ea typeface="微软雅黑" panose="020B0503020204020204" pitchFamily="34" charset="-122"/>
                <a:cs typeface="Noto Sans SC" pitchFamily="34" charset="-120"/>
              </a:rPr>
              <a:t>// </a:t>
            </a:r>
            <a:r>
              <a:rPr lang="zh-CN" altLang="en-US" sz="1000" b="1" dirty="0">
                <a:solidFill>
                  <a:schemeClr val="accent1"/>
                </a:solidFill>
                <a:latin typeface="微软雅黑" panose="020B0503020204020204" pitchFamily="34" charset="-122"/>
                <a:ea typeface="微软雅黑" panose="020B0503020204020204" pitchFamily="34" charset="-122"/>
                <a:cs typeface="Noto Sans SC" pitchFamily="34" charset="-120"/>
              </a:rPr>
              <a:t>主函数逻辑</a:t>
            </a:r>
            <a:endParaRPr lang="en-US" altLang="zh-CN" sz="1000" b="1" dirty="0">
              <a:solidFill>
                <a:schemeClr val="accent1"/>
              </a:solidFill>
              <a:latin typeface="微软雅黑" panose="020B0503020204020204" pitchFamily="34" charset="-122"/>
              <a:ea typeface="微软雅黑" panose="020B0503020204020204" pitchFamily="34" charset="-122"/>
              <a:cs typeface="Noto Sans SC" pitchFamily="34" charset="-120"/>
            </a:endParaRPr>
          </a:p>
          <a:p>
            <a:pPr marL="342900" indent="-342900" algn="l">
              <a:lnSpc>
                <a:spcPct val="150000"/>
              </a:lnSpc>
              <a:buSzPct val="100000"/>
              <a:buChar char="•"/>
            </a:pPr>
            <a:r>
              <a:rPr lang="en-US" altLang="zh-CN" sz="800" dirty="0">
                <a:solidFill>
                  <a:srgbClr val="000000"/>
                </a:solidFill>
                <a:latin typeface="微软雅黑" panose="020B0503020204020204" pitchFamily="34" charset="-122"/>
                <a:ea typeface="微软雅黑" panose="020B0503020204020204" pitchFamily="34" charset="-122"/>
                <a:cs typeface="Noto Sans SC" pitchFamily="34" charset="-120"/>
              </a:rPr>
              <a:t>int main(int </a:t>
            </a:r>
            <a:r>
              <a:rPr lang="en-US" altLang="zh-CN" sz="800" dirty="0" err="1">
                <a:solidFill>
                  <a:srgbClr val="000000"/>
                </a:solidFill>
                <a:latin typeface="微软雅黑" panose="020B0503020204020204" pitchFamily="34" charset="-122"/>
                <a:ea typeface="微软雅黑" panose="020B0503020204020204" pitchFamily="34" charset="-122"/>
                <a:cs typeface="Noto Sans SC" pitchFamily="34" charset="-120"/>
              </a:rPr>
              <a:t>argc,char</a:t>
            </a:r>
            <a:r>
              <a:rPr lang="en-US" altLang="zh-CN" sz="800" dirty="0">
                <a:solidFill>
                  <a:srgbClr val="000000"/>
                </a:solidFill>
                <a:latin typeface="微软雅黑" panose="020B0503020204020204" pitchFamily="34" charset="-122"/>
                <a:ea typeface="微软雅黑" panose="020B0503020204020204" pitchFamily="34" charset="-122"/>
                <a:cs typeface="Noto Sans SC" pitchFamily="34" charset="-120"/>
              </a:rPr>
              <a:t> *</a:t>
            </a:r>
            <a:r>
              <a:rPr lang="en-US" altLang="zh-CN" sz="800" dirty="0" err="1">
                <a:solidFill>
                  <a:srgbClr val="000000"/>
                </a:solidFill>
                <a:latin typeface="微软雅黑" panose="020B0503020204020204" pitchFamily="34" charset="-122"/>
                <a:ea typeface="微软雅黑" panose="020B0503020204020204" pitchFamily="34" charset="-122"/>
                <a:cs typeface="Noto Sans SC" pitchFamily="34" charset="-120"/>
              </a:rPr>
              <a:t>argv</a:t>
            </a:r>
            <a:r>
              <a:rPr lang="en-US" altLang="zh-CN" sz="800" dirty="0">
                <a:solidFill>
                  <a:srgbClr val="000000"/>
                </a:solidFill>
                <a:latin typeface="微软雅黑" panose="020B0503020204020204" pitchFamily="34" charset="-122"/>
                <a:ea typeface="微软雅黑" panose="020B0503020204020204" pitchFamily="34" charset="-122"/>
                <a:cs typeface="Noto Sans SC" pitchFamily="34" charset="-120"/>
              </a:rPr>
              <a:t>[]) </a:t>
            </a:r>
            <a:r>
              <a:rPr lang="zh-CN" altLang="en-US" sz="800" dirty="0">
                <a:solidFill>
                  <a:srgbClr val="000000"/>
                </a:solidFill>
                <a:latin typeface="微软雅黑" panose="020B0503020204020204" pitchFamily="34" charset="-122"/>
                <a:ea typeface="微软雅黑" panose="020B0503020204020204" pitchFamily="34" charset="-122"/>
                <a:cs typeface="Noto Sans SC" pitchFamily="34" charset="-120"/>
              </a:rPr>
              <a:t>调用 生成随机矩阵</a:t>
            </a:r>
            <a:r>
              <a:rPr lang="en-US" altLang="zh-CN" sz="800" dirty="0">
                <a:solidFill>
                  <a:srgbClr val="000000"/>
                </a:solidFill>
                <a:latin typeface="微软雅黑" panose="020B0503020204020204" pitchFamily="34" charset="-122"/>
                <a:ea typeface="微软雅黑" panose="020B0503020204020204" pitchFamily="34" charset="-122"/>
                <a:cs typeface="Noto Sans SC" pitchFamily="34" charset="-120"/>
              </a:rPr>
              <a:t>_A()</a:t>
            </a:r>
          </a:p>
          <a:p>
            <a:pPr marL="342900" indent="-342900" algn="l">
              <a:lnSpc>
                <a:spcPct val="150000"/>
              </a:lnSpc>
              <a:buSzPct val="100000"/>
              <a:buChar char="•"/>
            </a:pPr>
            <a:r>
              <a:rPr lang="en-US" altLang="zh-CN" sz="800" dirty="0">
                <a:solidFill>
                  <a:srgbClr val="000000"/>
                </a:solidFill>
                <a:latin typeface="微软雅黑" panose="020B0503020204020204" pitchFamily="34" charset="-122"/>
                <a:ea typeface="微软雅黑" panose="020B0503020204020204" pitchFamily="34" charset="-122"/>
                <a:cs typeface="Noto Sans SC" pitchFamily="34" charset="-120"/>
              </a:rPr>
              <a:t>    </a:t>
            </a:r>
            <a:r>
              <a:rPr lang="zh-CN" altLang="en-US" sz="800" dirty="0">
                <a:solidFill>
                  <a:srgbClr val="000000"/>
                </a:solidFill>
                <a:latin typeface="微软雅黑" panose="020B0503020204020204" pitchFamily="34" charset="-122"/>
                <a:ea typeface="微软雅黑" panose="020B0503020204020204" pitchFamily="34" charset="-122"/>
                <a:cs typeface="Noto Sans SC" pitchFamily="34" charset="-120"/>
              </a:rPr>
              <a:t>开始计时</a:t>
            </a:r>
          </a:p>
          <a:p>
            <a:pPr marL="342900" indent="-342900" algn="l">
              <a:lnSpc>
                <a:spcPct val="150000"/>
              </a:lnSpc>
              <a:buSzPct val="100000"/>
              <a:buChar char="•"/>
            </a:pPr>
            <a:r>
              <a:rPr lang="zh-CN" altLang="en-US" sz="800" dirty="0">
                <a:solidFill>
                  <a:srgbClr val="000000"/>
                </a:solidFill>
                <a:latin typeface="微软雅黑" panose="020B0503020204020204" pitchFamily="34" charset="-122"/>
                <a:ea typeface="微软雅黑" panose="020B0503020204020204" pitchFamily="34" charset="-122"/>
                <a:cs typeface="Noto Sans SC" pitchFamily="34" charset="-120"/>
              </a:rPr>
              <a:t>    </a:t>
            </a:r>
            <a:r>
              <a:rPr lang="en-US" altLang="zh-CN" sz="800" dirty="0">
                <a:solidFill>
                  <a:srgbClr val="000000"/>
                </a:solidFill>
                <a:latin typeface="微软雅黑" panose="020B0503020204020204" pitchFamily="34" charset="-122"/>
                <a:ea typeface="微软雅黑" panose="020B0503020204020204" pitchFamily="34" charset="-122"/>
                <a:cs typeface="Noto Sans SC" pitchFamily="34" charset="-120"/>
              </a:rPr>
              <a:t>for </a:t>
            </a:r>
            <a:r>
              <a:rPr lang="zh-CN" altLang="en-US" sz="800" dirty="0">
                <a:solidFill>
                  <a:srgbClr val="000000"/>
                </a:solidFill>
                <a:latin typeface="微软雅黑" panose="020B0503020204020204" pitchFamily="34" charset="-122"/>
                <a:ea typeface="微软雅黑" panose="020B0503020204020204" pitchFamily="34" charset="-122"/>
                <a:cs typeface="Noto Sans SC" pitchFamily="34" charset="-120"/>
              </a:rPr>
              <a:t>次方次数 </a:t>
            </a:r>
            <a:r>
              <a:rPr lang="en-US" altLang="zh-CN" sz="800" dirty="0" err="1">
                <a:solidFill>
                  <a:srgbClr val="000000"/>
                </a:solidFill>
                <a:latin typeface="微软雅黑" panose="020B0503020204020204" pitchFamily="34" charset="-122"/>
                <a:ea typeface="微软雅黑" panose="020B0503020204020204" pitchFamily="34" charset="-122"/>
                <a:cs typeface="Noto Sans SC" pitchFamily="34" charset="-120"/>
              </a:rPr>
              <a:t>i</a:t>
            </a:r>
            <a:r>
              <a:rPr lang="en-US" altLang="zh-CN" sz="800" dirty="0">
                <a:solidFill>
                  <a:srgbClr val="000000"/>
                </a:solidFill>
                <a:latin typeface="微软雅黑" panose="020B0503020204020204" pitchFamily="34" charset="-122"/>
                <a:ea typeface="微软雅黑" panose="020B0503020204020204" pitchFamily="34" charset="-122"/>
                <a:cs typeface="Noto Sans SC" pitchFamily="34" charset="-120"/>
              </a:rPr>
              <a:t> </a:t>
            </a:r>
            <a:r>
              <a:rPr lang="zh-CN" altLang="en-US" sz="800" dirty="0">
                <a:solidFill>
                  <a:srgbClr val="000000"/>
                </a:solidFill>
                <a:latin typeface="微软雅黑" panose="020B0503020204020204" pitchFamily="34" charset="-122"/>
                <a:ea typeface="微软雅黑" panose="020B0503020204020204" pitchFamily="34" charset="-122"/>
                <a:cs typeface="Noto Sans SC" pitchFamily="34" charset="-120"/>
              </a:rPr>
              <a:t>从 </a:t>
            </a:r>
            <a:r>
              <a:rPr lang="en-US" altLang="zh-CN" sz="800" dirty="0">
                <a:solidFill>
                  <a:srgbClr val="000000"/>
                </a:solidFill>
                <a:latin typeface="微软雅黑" panose="020B0503020204020204" pitchFamily="34" charset="-122"/>
                <a:ea typeface="微软雅黑" panose="020B0503020204020204" pitchFamily="34" charset="-122"/>
                <a:cs typeface="Noto Sans SC" pitchFamily="34" charset="-120"/>
              </a:rPr>
              <a:t>1 </a:t>
            </a:r>
            <a:r>
              <a:rPr lang="zh-CN" altLang="en-US" sz="800" dirty="0">
                <a:solidFill>
                  <a:srgbClr val="000000"/>
                </a:solidFill>
                <a:latin typeface="微软雅黑" panose="020B0503020204020204" pitchFamily="34" charset="-122"/>
                <a:ea typeface="微软雅黑" panose="020B0503020204020204" pitchFamily="34" charset="-122"/>
                <a:cs typeface="Noto Sans SC" pitchFamily="34" charset="-120"/>
              </a:rPr>
              <a:t>到 </a:t>
            </a:r>
            <a:r>
              <a:rPr lang="en-US" altLang="zh-CN" sz="800" dirty="0">
                <a:solidFill>
                  <a:srgbClr val="000000"/>
                </a:solidFill>
                <a:latin typeface="微软雅黑" panose="020B0503020204020204" pitchFamily="34" charset="-122"/>
                <a:ea typeface="微软雅黑" panose="020B0503020204020204" pitchFamily="34" charset="-122"/>
                <a:cs typeface="Noto Sans SC" pitchFamily="34" charset="-120"/>
              </a:rPr>
              <a:t>Power-2 </a:t>
            </a:r>
            <a:r>
              <a:rPr lang="zh-CN" altLang="en-US" sz="800" dirty="0">
                <a:solidFill>
                  <a:srgbClr val="000000"/>
                </a:solidFill>
                <a:latin typeface="微软雅黑" panose="020B0503020204020204" pitchFamily="34" charset="-122"/>
                <a:ea typeface="微软雅黑" panose="020B0503020204020204" pitchFamily="34" charset="-122"/>
                <a:cs typeface="Noto Sans SC" pitchFamily="34" charset="-120"/>
              </a:rPr>
              <a:t>执行</a:t>
            </a:r>
          </a:p>
          <a:p>
            <a:pPr marL="342900" indent="-342900" algn="l">
              <a:lnSpc>
                <a:spcPct val="150000"/>
              </a:lnSpc>
              <a:buSzPct val="100000"/>
              <a:buChar char="•"/>
            </a:pPr>
            <a:r>
              <a:rPr lang="zh-CN" altLang="en-US" sz="800" dirty="0">
                <a:solidFill>
                  <a:srgbClr val="000000"/>
                </a:solidFill>
                <a:latin typeface="微软雅黑" panose="020B0503020204020204" pitchFamily="34" charset="-122"/>
                <a:ea typeface="微软雅黑" panose="020B0503020204020204" pitchFamily="34" charset="-122"/>
                <a:cs typeface="Noto Sans SC" pitchFamily="34" charset="-120"/>
              </a:rPr>
              <a:t>        调用 </a:t>
            </a:r>
            <a:r>
              <a:rPr lang="en-US" altLang="zh-CN" sz="800" dirty="0" err="1">
                <a:solidFill>
                  <a:srgbClr val="000000"/>
                </a:solidFill>
                <a:latin typeface="微软雅黑" panose="020B0503020204020204" pitchFamily="34" charset="-122"/>
                <a:ea typeface="微软雅黑" panose="020B0503020204020204" pitchFamily="34" charset="-122"/>
                <a:cs typeface="Noto Sans SC" pitchFamily="34" charset="-120"/>
              </a:rPr>
              <a:t>fp</a:t>
            </a:r>
            <a:r>
              <a:rPr lang="en-US" altLang="zh-CN" sz="800" dirty="0">
                <a:solidFill>
                  <a:srgbClr val="000000"/>
                </a:solidFill>
                <a:latin typeface="微软雅黑" panose="020B0503020204020204" pitchFamily="34" charset="-122"/>
                <a:ea typeface="微软雅黑" panose="020B0503020204020204" pitchFamily="34" charset="-122"/>
                <a:cs typeface="Noto Sans SC" pitchFamily="34" charset="-120"/>
              </a:rPr>
              <a:t>()</a:t>
            </a:r>
          </a:p>
          <a:p>
            <a:pPr marL="342900" indent="-342900" algn="l">
              <a:lnSpc>
                <a:spcPct val="150000"/>
              </a:lnSpc>
              <a:buSzPct val="100000"/>
              <a:buChar char="•"/>
            </a:pPr>
            <a:r>
              <a:rPr lang="en-US" altLang="zh-CN" sz="800" dirty="0">
                <a:solidFill>
                  <a:srgbClr val="000000"/>
                </a:solidFill>
                <a:latin typeface="微软雅黑" panose="020B0503020204020204" pitchFamily="34" charset="-122"/>
                <a:ea typeface="微软雅黑" panose="020B0503020204020204" pitchFamily="34" charset="-122"/>
                <a:cs typeface="Noto Sans SC" pitchFamily="34" charset="-120"/>
              </a:rPr>
              <a:t>        </a:t>
            </a:r>
            <a:r>
              <a:rPr lang="zh-CN" altLang="en-US" sz="800" dirty="0">
                <a:solidFill>
                  <a:srgbClr val="000000"/>
                </a:solidFill>
                <a:latin typeface="微软雅黑" panose="020B0503020204020204" pitchFamily="34" charset="-122"/>
                <a:ea typeface="微软雅黑" panose="020B0503020204020204" pitchFamily="34" charset="-122"/>
                <a:cs typeface="Noto Sans SC" pitchFamily="34" charset="-120"/>
              </a:rPr>
              <a:t>将 结果矩阵 的值复制回 矩阵</a:t>
            </a:r>
            <a:r>
              <a:rPr lang="en-US" altLang="zh-CN" sz="800" dirty="0">
                <a:solidFill>
                  <a:srgbClr val="000000"/>
                </a:solidFill>
                <a:latin typeface="微软雅黑" panose="020B0503020204020204" pitchFamily="34" charset="-122"/>
                <a:ea typeface="微软雅黑" panose="020B0503020204020204" pitchFamily="34" charset="-122"/>
                <a:cs typeface="Noto Sans SC" pitchFamily="34" charset="-120"/>
              </a:rPr>
              <a:t>A</a:t>
            </a:r>
            <a:r>
              <a:rPr lang="zh-CN" altLang="en-US" sz="800" dirty="0">
                <a:solidFill>
                  <a:srgbClr val="000000"/>
                </a:solidFill>
                <a:latin typeface="微软雅黑" panose="020B0503020204020204" pitchFamily="34" charset="-122"/>
                <a:ea typeface="微软雅黑" panose="020B0503020204020204" pitchFamily="34" charset="-122"/>
                <a:cs typeface="Noto Sans SC" pitchFamily="34" charset="-120"/>
              </a:rPr>
              <a:t>，重置 结果矩阵</a:t>
            </a:r>
          </a:p>
          <a:p>
            <a:pPr marL="342900" indent="-342900" algn="l">
              <a:lnSpc>
                <a:spcPct val="150000"/>
              </a:lnSpc>
              <a:buSzPct val="100000"/>
              <a:buChar char="•"/>
            </a:pPr>
            <a:r>
              <a:rPr lang="zh-CN" altLang="en-US" sz="800" dirty="0">
                <a:solidFill>
                  <a:srgbClr val="000000"/>
                </a:solidFill>
                <a:latin typeface="微软雅黑" panose="020B0503020204020204" pitchFamily="34" charset="-122"/>
                <a:ea typeface="微软雅黑" panose="020B0503020204020204" pitchFamily="34" charset="-122"/>
                <a:cs typeface="Noto Sans SC" pitchFamily="34" charset="-120"/>
              </a:rPr>
              <a:t>    再次调用 </a:t>
            </a:r>
            <a:r>
              <a:rPr lang="en-US" altLang="zh-CN" sz="800" dirty="0" err="1">
                <a:solidFill>
                  <a:srgbClr val="000000"/>
                </a:solidFill>
                <a:latin typeface="微软雅黑" panose="020B0503020204020204" pitchFamily="34" charset="-122"/>
                <a:ea typeface="微软雅黑" panose="020B0503020204020204" pitchFamily="34" charset="-122"/>
                <a:cs typeface="Noto Sans SC" pitchFamily="34" charset="-120"/>
              </a:rPr>
              <a:t>fp</a:t>
            </a:r>
            <a:r>
              <a:rPr lang="en-US" altLang="zh-CN" sz="800" dirty="0">
                <a:solidFill>
                  <a:srgbClr val="000000"/>
                </a:solidFill>
                <a:latin typeface="微软雅黑" panose="020B0503020204020204" pitchFamily="34" charset="-122"/>
                <a:ea typeface="微软雅黑" panose="020B0503020204020204" pitchFamily="34" charset="-122"/>
                <a:cs typeface="Noto Sans SC" pitchFamily="34" charset="-120"/>
              </a:rPr>
              <a:t>()</a:t>
            </a:r>
          </a:p>
          <a:p>
            <a:pPr marL="342900" indent="-342900" algn="l">
              <a:lnSpc>
                <a:spcPct val="150000"/>
              </a:lnSpc>
              <a:buSzPct val="100000"/>
              <a:buChar char="•"/>
            </a:pPr>
            <a:r>
              <a:rPr lang="en-US" altLang="zh-CN" sz="800" dirty="0">
                <a:solidFill>
                  <a:srgbClr val="000000"/>
                </a:solidFill>
                <a:latin typeface="微软雅黑" panose="020B0503020204020204" pitchFamily="34" charset="-122"/>
                <a:ea typeface="微软雅黑" panose="020B0503020204020204" pitchFamily="34" charset="-122"/>
                <a:cs typeface="Noto Sans SC" pitchFamily="34" charset="-120"/>
              </a:rPr>
              <a:t>    </a:t>
            </a:r>
            <a:r>
              <a:rPr lang="zh-CN" altLang="en-US" sz="800" dirty="0">
                <a:solidFill>
                  <a:srgbClr val="000000"/>
                </a:solidFill>
                <a:latin typeface="微软雅黑" panose="020B0503020204020204" pitchFamily="34" charset="-122"/>
                <a:ea typeface="微软雅黑" panose="020B0503020204020204" pitchFamily="34" charset="-122"/>
                <a:cs typeface="Noto Sans SC" pitchFamily="34" charset="-120"/>
              </a:rPr>
              <a:t>计时结束，输出运行时间</a:t>
            </a:r>
          </a:p>
          <a:p>
            <a:pPr marL="342900" indent="-342900" algn="l">
              <a:lnSpc>
                <a:spcPct val="150000"/>
              </a:lnSpc>
              <a:buSzPct val="100000"/>
              <a:buChar char="•"/>
            </a:pPr>
            <a:r>
              <a:rPr lang="zh-CN" altLang="en-US" sz="800" dirty="0">
                <a:solidFill>
                  <a:srgbClr val="000000"/>
                </a:solidFill>
                <a:latin typeface="微软雅黑" panose="020B0503020204020204" pitchFamily="34" charset="-122"/>
                <a:ea typeface="微软雅黑" panose="020B0503020204020204" pitchFamily="34" charset="-122"/>
                <a:cs typeface="Noto Sans SC" pitchFamily="34" charset="-120"/>
              </a:rPr>
              <a:t>    输出 结果矩阵的内容</a:t>
            </a:r>
          </a:p>
          <a:p>
            <a:pPr marL="342900" indent="-342900" algn="l">
              <a:lnSpc>
                <a:spcPct val="150000"/>
              </a:lnSpc>
              <a:buSzPct val="100000"/>
              <a:buChar char="•"/>
            </a:pPr>
            <a:r>
              <a:rPr lang="zh-CN" altLang="en-US" sz="800" dirty="0">
                <a:solidFill>
                  <a:srgbClr val="000000"/>
                </a:solidFill>
                <a:latin typeface="微软雅黑" panose="020B0503020204020204" pitchFamily="34" charset="-122"/>
                <a:ea typeface="微软雅黑" panose="020B0503020204020204" pitchFamily="34" charset="-122"/>
                <a:cs typeface="Noto Sans SC" pitchFamily="34" charset="-120"/>
              </a:rPr>
              <a:t>    退出线程</a:t>
            </a:r>
            <a:endParaRPr lang="zh-CN" altLang="en-US"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FDC9AC01-1E54-F6B0-8F3C-F94E3A0846CF}"/>
              </a:ext>
            </a:extLst>
          </p:cNvPr>
          <p:cNvSpPr/>
          <p:nvPr/>
        </p:nvSpPr>
        <p:spPr>
          <a:xfrm>
            <a:off x="6183824" y="3591813"/>
            <a:ext cx="2262158" cy="923330"/>
          </a:xfrm>
          <a:prstGeom prst="rect">
            <a:avLst/>
          </a:prstGeom>
          <a:noFill/>
        </p:spPr>
        <p:txBody>
          <a:bodyPr wrap="none" lIns="91440" tIns="45720" rIns="91440" bIns="45720">
            <a:spAutoFit/>
          </a:bodyPr>
          <a:lstStyle/>
          <a:p>
            <a:pPr algn="ctr"/>
            <a:r>
              <a:rPr lang="zh-CN" alt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隶书" panose="02010509060101010101" pitchFamily="49" charset="-122"/>
                <a:ea typeface="隶书" panose="02010509060101010101" pitchFamily="49" charset="-122"/>
              </a:rPr>
              <a:t>伪代码</a:t>
            </a:r>
          </a:p>
        </p:txBody>
      </p:sp>
    </p:spTree>
    <p:extLst>
      <p:ext uri="{BB962C8B-B14F-4D97-AF65-F5344CB8AC3E}">
        <p14:creationId xmlns:p14="http://schemas.microsoft.com/office/powerpoint/2010/main" val="320585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309563"/>
            <a:ext cx="7211378" cy="552450"/>
          </a:xfrm>
          <a:prstGeom prst="rect">
            <a:avLst/>
          </a:prstGeom>
          <a:noFill/>
          <a:ln/>
        </p:spPr>
        <p:txBody>
          <a:bodyPr wrap="square" rtlCol="0" anchor="ctr"/>
          <a:lstStyle/>
          <a:p>
            <a:pPr marL="0" indent="0" algn="l">
              <a:buNone/>
            </a:pPr>
            <a:r>
              <a:rPr lang="en-US" sz="2660" b="1" dirty="0">
                <a:solidFill>
                  <a:srgbClr val="3E6FCD"/>
                </a:solidFill>
                <a:latin typeface="Noto Sans SC" pitchFamily="34" charset="0"/>
                <a:ea typeface="Noto Sans SC" pitchFamily="34" charset="-122"/>
                <a:cs typeface="Noto Sans SC" pitchFamily="34" charset="-120"/>
              </a:rPr>
              <a:t>1 </a:t>
            </a:r>
            <a:r>
              <a:rPr lang="en-US" sz="2660" b="1" dirty="0" err="1">
                <a:solidFill>
                  <a:srgbClr val="3E6FCD"/>
                </a:solidFill>
                <a:latin typeface="Noto Sans SC" pitchFamily="34" charset="0"/>
                <a:ea typeface="Noto Sans SC" pitchFamily="34" charset="-122"/>
                <a:cs typeface="Noto Sans SC" pitchFamily="34" charset="-120"/>
              </a:rPr>
              <a:t>P</a:t>
            </a:r>
            <a:r>
              <a:rPr lang="en-US" altLang="zh-CN" sz="2660" b="1" dirty="0" err="1">
                <a:solidFill>
                  <a:srgbClr val="3E6FCD"/>
                </a:solidFill>
                <a:latin typeface="Noto Sans SC" pitchFamily="34" charset="0"/>
                <a:ea typeface="Noto Sans SC" pitchFamily="34" charset="-122"/>
                <a:cs typeface="Noto Sans SC" pitchFamily="34" charset="-120"/>
              </a:rPr>
              <a:t>Thread</a:t>
            </a:r>
            <a:r>
              <a:rPr lang="en-US" sz="2660" b="1" dirty="0" err="1">
                <a:solidFill>
                  <a:srgbClr val="3E6FCD"/>
                </a:solidFill>
                <a:latin typeface="Noto Sans SC" pitchFamily="34" charset="0"/>
                <a:ea typeface="Noto Sans SC" pitchFamily="34" charset="-122"/>
                <a:cs typeface="Noto Sans SC" pitchFamily="34" charset="-120"/>
              </a:rPr>
              <a:t>并行算法设计</a:t>
            </a:r>
            <a:endParaRPr lang="en-US" sz="2660" dirty="0"/>
          </a:p>
        </p:txBody>
      </p:sp>
      <p:pic>
        <p:nvPicPr>
          <p:cNvPr id="4" name="图片 3">
            <a:extLst>
              <a:ext uri="{FF2B5EF4-FFF2-40B4-BE49-F238E27FC236}">
                <a16:creationId xmlns:a16="http://schemas.microsoft.com/office/drawing/2014/main" id="{592BFCC7-AB9F-1844-6D76-440D857A6509}"/>
              </a:ext>
            </a:extLst>
          </p:cNvPr>
          <p:cNvPicPr>
            <a:picLocks noChangeAspect="1"/>
          </p:cNvPicPr>
          <p:nvPr/>
        </p:nvPicPr>
        <p:blipFill>
          <a:blip r:embed="rId3" cstate="print">
            <a:extLst>
              <a:ext uri="{28A0092B-C50C-407E-A947-70E740481C1C}">
                <a14:useLocalDpi xmlns:a14="http://schemas.microsoft.com/office/drawing/2010/main" val="0"/>
              </a:ext>
            </a:extLst>
          </a:blip>
          <a:srcRect l="2985" t="7828" r="7599" b="18948"/>
          <a:stretch>
            <a:fillRect/>
          </a:stretch>
        </p:blipFill>
        <p:spPr bwMode="auto">
          <a:xfrm>
            <a:off x="991353" y="2055683"/>
            <a:ext cx="7707904" cy="1932548"/>
          </a:xfrm>
          <a:prstGeom prst="rect">
            <a:avLst/>
          </a:prstGeom>
          <a:noFill/>
          <a:ln>
            <a:noFill/>
          </a:ln>
        </p:spPr>
      </p:pic>
      <p:sp>
        <p:nvSpPr>
          <p:cNvPr id="5" name="矩形 4">
            <a:extLst>
              <a:ext uri="{FF2B5EF4-FFF2-40B4-BE49-F238E27FC236}">
                <a16:creationId xmlns:a16="http://schemas.microsoft.com/office/drawing/2014/main" id="{EAD465F9-0645-A1B2-0496-96F763A84321}"/>
              </a:ext>
            </a:extLst>
          </p:cNvPr>
          <p:cNvSpPr/>
          <p:nvPr/>
        </p:nvSpPr>
        <p:spPr>
          <a:xfrm>
            <a:off x="2590800" y="1083733"/>
            <a:ext cx="4305946" cy="769441"/>
          </a:xfrm>
          <a:prstGeom prst="rect">
            <a:avLst/>
          </a:prstGeom>
          <a:noFill/>
        </p:spPr>
        <p:txBody>
          <a:bodyPr wrap="square" lIns="91440" tIns="45720" rIns="91440" bIns="45720">
            <a:spAutoFit/>
          </a:bodyPr>
          <a:lstStyle/>
          <a:p>
            <a:pPr algn="ctr"/>
            <a:r>
              <a:rPr lang="zh-CN" altLang="en-US" sz="4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主函数流程图</a:t>
            </a:r>
          </a:p>
        </p:txBody>
      </p:sp>
    </p:spTree>
    <p:extLst>
      <p:ext uri="{BB962C8B-B14F-4D97-AF65-F5344CB8AC3E}">
        <p14:creationId xmlns:p14="http://schemas.microsoft.com/office/powerpoint/2010/main" val="1905524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62000" y="309563"/>
            <a:ext cx="7211378" cy="552450"/>
          </a:xfrm>
          <a:prstGeom prst="rect">
            <a:avLst/>
          </a:prstGeom>
          <a:noFill/>
          <a:ln/>
        </p:spPr>
        <p:txBody>
          <a:bodyPr wrap="square" rtlCol="0" anchor="ctr"/>
          <a:lstStyle/>
          <a:p>
            <a:pPr marL="0" indent="0" algn="l">
              <a:buNone/>
            </a:pPr>
            <a:r>
              <a:rPr lang="en-US" sz="2660" b="1" dirty="0">
                <a:solidFill>
                  <a:srgbClr val="3E6FCD"/>
                </a:solidFill>
                <a:latin typeface="Noto Sans SC" pitchFamily="34" charset="0"/>
                <a:ea typeface="Noto Sans SC" pitchFamily="34" charset="-122"/>
                <a:cs typeface="Noto Sans SC" pitchFamily="34" charset="-120"/>
              </a:rPr>
              <a:t>2 MPI并行算法设计</a:t>
            </a:r>
            <a:endParaRPr lang="en-US" sz="2660" dirty="0"/>
          </a:p>
        </p:txBody>
      </p:sp>
      <p:sp>
        <p:nvSpPr>
          <p:cNvPr id="3" name="Text 1"/>
          <p:cNvSpPr/>
          <p:nvPr/>
        </p:nvSpPr>
        <p:spPr>
          <a:xfrm>
            <a:off x="761999" y="1385888"/>
            <a:ext cx="3882325" cy="3452813"/>
          </a:xfrm>
          <a:prstGeom prst="rect">
            <a:avLst/>
          </a:prstGeom>
          <a:noFill/>
          <a:ln/>
        </p:spPr>
        <p:txBody>
          <a:bodyPr wrap="square" rtlCol="0" anchor="t"/>
          <a:lstStyle/>
          <a:p>
            <a:pPr marL="342900" indent="-342900" algn="l">
              <a:lnSpc>
                <a:spcPct val="150000"/>
              </a:lnSpc>
              <a:buSzPct val="100000"/>
              <a:buChar char="•"/>
            </a:pPr>
            <a:r>
              <a:rPr lang="en-US" sz="900" dirty="0" err="1">
                <a:solidFill>
                  <a:srgbClr val="000000"/>
                </a:solidFill>
                <a:latin typeface="Noto Sans SC" pitchFamily="34" charset="0"/>
                <a:ea typeface="Noto Sans SC" pitchFamily="34" charset="-122"/>
                <a:cs typeface="Noto Sans SC" pitchFamily="34" charset="-120"/>
              </a:rPr>
              <a:t>思路及伪代码如下</a:t>
            </a:r>
            <a:r>
              <a:rPr lang="en-US" sz="900" dirty="0">
                <a:solidFill>
                  <a:srgbClr val="000000"/>
                </a:solidFill>
                <a:latin typeface="Noto Sans SC" pitchFamily="34" charset="0"/>
                <a:ea typeface="Noto Sans SC" pitchFamily="34" charset="-122"/>
                <a:cs typeface="Noto Sans SC" pitchFamily="34" charset="-120"/>
              </a:rPr>
              <a:t>：</a:t>
            </a:r>
            <a:endParaRPr lang="en-US" sz="900" dirty="0"/>
          </a:p>
          <a:p>
            <a:pPr marL="342900" indent="-342900" algn="l">
              <a:lnSpc>
                <a:spcPct val="150000"/>
              </a:lnSpc>
              <a:buSzPct val="100000"/>
              <a:buChar char="•"/>
            </a:pPr>
            <a:r>
              <a:rPr lang="en-US" sz="900" dirty="0">
                <a:solidFill>
                  <a:srgbClr val="000000"/>
                </a:solidFill>
                <a:latin typeface="Noto Sans SC" pitchFamily="34" charset="0"/>
                <a:ea typeface="Noto Sans SC" pitchFamily="34" charset="-122"/>
                <a:cs typeface="Noto Sans SC" pitchFamily="34" charset="-120"/>
              </a:rPr>
              <a:t>①初始化MPI环境。</a:t>
            </a:r>
            <a:endParaRPr lang="en-US" sz="900" dirty="0"/>
          </a:p>
          <a:p>
            <a:pPr marL="342900" indent="-342900" algn="l">
              <a:lnSpc>
                <a:spcPct val="150000"/>
              </a:lnSpc>
              <a:buSzPct val="100000"/>
              <a:buChar char="•"/>
            </a:pPr>
            <a:r>
              <a:rPr lang="en-US" sz="900" dirty="0">
                <a:solidFill>
                  <a:srgbClr val="000000"/>
                </a:solidFill>
                <a:latin typeface="Noto Sans SC" pitchFamily="34" charset="0"/>
                <a:ea typeface="Noto Sans SC" pitchFamily="34" charset="-122"/>
                <a:cs typeface="Noto Sans SC" pitchFamily="34" charset="-120"/>
              </a:rPr>
              <a:t>②获取进程编号和进程总数。</a:t>
            </a:r>
            <a:endParaRPr lang="en-US" sz="900" dirty="0"/>
          </a:p>
          <a:p>
            <a:pPr marL="342900" indent="-342900" algn="l">
              <a:lnSpc>
                <a:spcPct val="150000"/>
              </a:lnSpc>
              <a:buSzPct val="100000"/>
              <a:buChar char="•"/>
            </a:pPr>
            <a:r>
              <a:rPr lang="en-US" sz="900" dirty="0">
                <a:solidFill>
                  <a:srgbClr val="000000"/>
                </a:solidFill>
                <a:latin typeface="Noto Sans SC" pitchFamily="34" charset="0"/>
                <a:ea typeface="Noto Sans SC" pitchFamily="34" charset="-122"/>
                <a:cs typeface="Noto Sans SC" pitchFamily="34" charset="-120"/>
              </a:rPr>
              <a:t>③在根进程中，如果进程编号为0，则初始化一个16x16的随机矩阵，并输出该矩阵。</a:t>
            </a:r>
            <a:endParaRPr lang="en-US" sz="900" dirty="0"/>
          </a:p>
          <a:p>
            <a:pPr marL="342900" indent="-342900" algn="l">
              <a:lnSpc>
                <a:spcPct val="150000"/>
              </a:lnSpc>
              <a:buSzPct val="100000"/>
              <a:buChar char="•"/>
            </a:pPr>
            <a:r>
              <a:rPr lang="en-US" sz="900" dirty="0">
                <a:solidFill>
                  <a:srgbClr val="000000"/>
                </a:solidFill>
                <a:latin typeface="Noto Sans SC" pitchFamily="34" charset="0"/>
                <a:ea typeface="Noto Sans SC" pitchFamily="34" charset="-122"/>
                <a:cs typeface="Noto Sans SC" pitchFamily="34" charset="-120"/>
              </a:rPr>
              <a:t>④使用MPI的广播功能，将根进程中的矩阵发送到所有其他进程。</a:t>
            </a:r>
            <a:endParaRPr lang="en-US" sz="900" dirty="0"/>
          </a:p>
          <a:p>
            <a:pPr marL="342900" indent="-342900" algn="l">
              <a:lnSpc>
                <a:spcPct val="150000"/>
              </a:lnSpc>
              <a:buSzPct val="100000"/>
              <a:buChar char="•"/>
            </a:pPr>
            <a:r>
              <a:rPr lang="en-US" sz="900" dirty="0">
                <a:solidFill>
                  <a:srgbClr val="000000"/>
                </a:solidFill>
                <a:latin typeface="Noto Sans SC" pitchFamily="34" charset="0"/>
                <a:ea typeface="Noto Sans SC" pitchFamily="34" charset="-122"/>
                <a:cs typeface="Noto Sans SC" pitchFamily="34" charset="-120"/>
              </a:rPr>
              <a:t>⑤计算每个进程需要处理的矩阵行的范围。最后一个进程处理剩余的行。</a:t>
            </a:r>
            <a:endParaRPr lang="en-US" sz="900" dirty="0"/>
          </a:p>
          <a:p>
            <a:pPr marL="342900" indent="-342900" algn="l">
              <a:lnSpc>
                <a:spcPct val="150000"/>
              </a:lnSpc>
              <a:buSzPct val="100000"/>
              <a:buChar char="•"/>
            </a:pPr>
            <a:r>
              <a:rPr lang="en-US" sz="900" dirty="0">
                <a:solidFill>
                  <a:srgbClr val="000000"/>
                </a:solidFill>
                <a:latin typeface="Noto Sans SC" pitchFamily="34" charset="0"/>
                <a:ea typeface="Noto Sans SC" pitchFamily="34" charset="-122"/>
                <a:cs typeface="Noto Sans SC" pitchFamily="34" charset="-120"/>
              </a:rPr>
              <a:t>⑥在每一个进程中，调用matrixPower\函数计算本地矩阵的幂。</a:t>
            </a:r>
            <a:endParaRPr lang="en-US" sz="900" dirty="0"/>
          </a:p>
          <a:p>
            <a:pPr marL="342900" indent="-342900" algn="l">
              <a:lnSpc>
                <a:spcPct val="150000"/>
              </a:lnSpc>
              <a:buSzPct val="100000"/>
              <a:buChar char="•"/>
            </a:pPr>
            <a:r>
              <a:rPr lang="en-US" sz="900" dirty="0">
                <a:solidFill>
                  <a:srgbClr val="000000"/>
                </a:solidFill>
                <a:latin typeface="Noto Sans SC" pitchFamily="34" charset="0"/>
                <a:ea typeface="Noto Sans SC" pitchFamily="34" charset="-122"/>
                <a:cs typeface="Noto Sans SC" pitchFamily="34" charset="-120"/>
              </a:rPr>
              <a:t>⑦如果进程编号不是0，则将本地计算的结果发送到根进程。</a:t>
            </a:r>
            <a:endParaRPr lang="en-US" sz="900" dirty="0"/>
          </a:p>
          <a:p>
            <a:pPr marL="342900" indent="-342900" algn="l">
              <a:lnSpc>
                <a:spcPct val="150000"/>
              </a:lnSpc>
              <a:buSzPct val="100000"/>
              <a:buChar char="•"/>
            </a:pPr>
            <a:r>
              <a:rPr lang="en-US" sz="900" dirty="0">
                <a:solidFill>
                  <a:srgbClr val="000000"/>
                </a:solidFill>
                <a:latin typeface="Noto Sans SC" pitchFamily="34" charset="0"/>
                <a:ea typeface="Noto Sans SC" pitchFamily="34" charset="-122"/>
                <a:cs typeface="Noto Sans SC" pitchFamily="34" charset="-120"/>
              </a:rPr>
              <a:t>如果进程编号是0，则接收其他进程发送的局部结果，并合并成最终结果矩阵</a:t>
            </a:r>
            <a:endParaRPr lang="en-US" sz="900" dirty="0"/>
          </a:p>
          <a:p>
            <a:pPr marL="342900" indent="-342900" algn="l">
              <a:lnSpc>
                <a:spcPct val="150000"/>
              </a:lnSpc>
              <a:buSzPct val="100000"/>
              <a:buChar char="•"/>
            </a:pPr>
            <a:r>
              <a:rPr lang="en-US" sz="900" dirty="0">
                <a:solidFill>
                  <a:srgbClr val="000000"/>
                </a:solidFill>
                <a:latin typeface="Noto Sans SC" pitchFamily="34" charset="0"/>
                <a:ea typeface="Noto Sans SC" pitchFamily="34" charset="-122"/>
                <a:cs typeface="Noto Sans SC" pitchFamily="34" charset="-120"/>
              </a:rPr>
              <a:t>⑧打印出最终结果矩阵。</a:t>
            </a:r>
            <a:endParaRPr lang="en-US" sz="900" dirty="0"/>
          </a:p>
          <a:p>
            <a:pPr marL="342900" indent="-342900" algn="l">
              <a:lnSpc>
                <a:spcPct val="150000"/>
              </a:lnSpc>
              <a:buSzPct val="100000"/>
              <a:buChar char="•"/>
            </a:pPr>
            <a:r>
              <a:rPr lang="en-US" sz="900" dirty="0">
                <a:solidFill>
                  <a:srgbClr val="000000"/>
                </a:solidFill>
                <a:latin typeface="Noto Sans SC" pitchFamily="34" charset="0"/>
                <a:ea typeface="Noto Sans SC" pitchFamily="34" charset="-122"/>
                <a:cs typeface="Noto Sans SC" pitchFamily="34" charset="-120"/>
              </a:rPr>
              <a:t>⑨结束MPI环境</a:t>
            </a:r>
            <a:endParaRPr lang="en-US" sz="900" dirty="0"/>
          </a:p>
        </p:txBody>
      </p:sp>
      <p:pic>
        <p:nvPicPr>
          <p:cNvPr id="4" name="Image 0" descr="https://assets.mindshow.fun/file/7248467/20240507163703_br3u.jpg?x-oss-process=style/img"/>
          <p:cNvPicPr>
            <a:picLocks noChangeAspect="1"/>
          </p:cNvPicPr>
          <p:nvPr/>
        </p:nvPicPr>
        <p:blipFill>
          <a:blip r:embed="rId3"/>
          <a:stretch>
            <a:fillRect/>
          </a:stretch>
        </p:blipFill>
        <p:spPr>
          <a:xfrm>
            <a:off x="4502518" y="1114003"/>
            <a:ext cx="4354884" cy="1303726"/>
          </a:xfrm>
          <a:prstGeom prst="rect">
            <a:avLst/>
          </a:prstGeom>
        </p:spPr>
      </p:pic>
      <p:pic>
        <p:nvPicPr>
          <p:cNvPr id="5" name="Image 1" descr="https://assets.mindshow.fun/file/7248467/20240507163703_k7lt.jpg?x-oss-process=style/img"/>
          <p:cNvPicPr>
            <a:picLocks noChangeAspect="1"/>
          </p:cNvPicPr>
          <p:nvPr/>
        </p:nvPicPr>
        <p:blipFill>
          <a:blip r:embed="rId4"/>
          <a:stretch>
            <a:fillRect/>
          </a:stretch>
        </p:blipFill>
        <p:spPr>
          <a:xfrm>
            <a:off x="3488513" y="3689341"/>
            <a:ext cx="5523872" cy="1368809"/>
          </a:xfrm>
          <a:prstGeom prst="rect">
            <a:avLst/>
          </a:prstGeom>
        </p:spPr>
      </p:pic>
      <p:sp>
        <p:nvSpPr>
          <p:cNvPr id="6" name="矩形 5">
            <a:extLst>
              <a:ext uri="{FF2B5EF4-FFF2-40B4-BE49-F238E27FC236}">
                <a16:creationId xmlns:a16="http://schemas.microsoft.com/office/drawing/2014/main" id="{C784F066-9ED4-E98D-B448-AE1C8D771274}"/>
              </a:ext>
            </a:extLst>
          </p:cNvPr>
          <p:cNvSpPr/>
          <p:nvPr/>
        </p:nvSpPr>
        <p:spPr>
          <a:xfrm>
            <a:off x="2820388" y="587567"/>
            <a:ext cx="5812167" cy="461665"/>
          </a:xfrm>
          <a:prstGeom prst="rect">
            <a:avLst/>
          </a:prstGeom>
          <a:noFill/>
        </p:spPr>
        <p:txBody>
          <a:bodyPr wrap="square" lIns="91440" tIns="45720" rIns="91440" bIns="45720">
            <a:spAutoFit/>
          </a:bodyPr>
          <a:lstStyle/>
          <a:p>
            <a:pPr algn="ctr"/>
            <a:r>
              <a:rPr lang="zh-CN" altLang="en-US" sz="2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主函数流程图</a:t>
            </a:r>
          </a:p>
        </p:txBody>
      </p:sp>
      <p:sp>
        <p:nvSpPr>
          <p:cNvPr id="7" name="矩形 6">
            <a:extLst>
              <a:ext uri="{FF2B5EF4-FFF2-40B4-BE49-F238E27FC236}">
                <a16:creationId xmlns:a16="http://schemas.microsoft.com/office/drawing/2014/main" id="{9B57E2D6-5534-B665-4ACF-ADE925E6A629}"/>
              </a:ext>
            </a:extLst>
          </p:cNvPr>
          <p:cNvSpPr/>
          <p:nvPr/>
        </p:nvSpPr>
        <p:spPr>
          <a:xfrm>
            <a:off x="3200218" y="3143833"/>
            <a:ext cx="5812167" cy="461665"/>
          </a:xfrm>
          <a:prstGeom prst="rect">
            <a:avLst/>
          </a:prstGeom>
          <a:noFill/>
        </p:spPr>
        <p:txBody>
          <a:bodyPr wrap="square" lIns="91440" tIns="45720" rIns="91440" bIns="45720">
            <a:spAutoFit/>
          </a:bodyPr>
          <a:lstStyle/>
          <a:p>
            <a:pPr algn="ctr"/>
            <a:r>
              <a:rPr lang="zh-CN" altLang="en-US" sz="2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进程通信的流程图</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309563"/>
            <a:ext cx="7211378" cy="552450"/>
          </a:xfrm>
          <a:prstGeom prst="rect">
            <a:avLst/>
          </a:prstGeom>
          <a:noFill/>
          <a:ln/>
        </p:spPr>
        <p:txBody>
          <a:bodyPr wrap="square" rtlCol="0" anchor="ctr"/>
          <a:lstStyle/>
          <a:p>
            <a:pPr marL="0" indent="0" algn="l">
              <a:buNone/>
            </a:pPr>
            <a:r>
              <a:rPr lang="en-US" sz="2660" b="1" dirty="0">
                <a:solidFill>
                  <a:srgbClr val="3E6FCD"/>
                </a:solidFill>
                <a:latin typeface="Noto Sans SC" pitchFamily="34" charset="0"/>
                <a:ea typeface="Noto Sans SC" pitchFamily="34" charset="-122"/>
                <a:cs typeface="Noto Sans SC" pitchFamily="34" charset="-120"/>
              </a:rPr>
              <a:t>3 </a:t>
            </a:r>
            <a:r>
              <a:rPr lang="en-US" sz="2660" b="1" dirty="0" err="1">
                <a:solidFill>
                  <a:srgbClr val="3E6FCD"/>
                </a:solidFill>
                <a:latin typeface="Noto Sans SC" pitchFamily="34" charset="0"/>
                <a:ea typeface="Noto Sans SC" pitchFamily="34" charset="-122"/>
                <a:cs typeface="Noto Sans SC" pitchFamily="34" charset="-120"/>
              </a:rPr>
              <a:t>MPI+O</a:t>
            </a:r>
            <a:r>
              <a:rPr lang="en-US" altLang="zh-CN" sz="2660" b="1" dirty="0" err="1">
                <a:solidFill>
                  <a:srgbClr val="3E6FCD"/>
                </a:solidFill>
                <a:latin typeface="Noto Sans SC" pitchFamily="34" charset="0"/>
                <a:ea typeface="Noto Sans SC" pitchFamily="34" charset="-122"/>
                <a:cs typeface="Noto Sans SC" pitchFamily="34" charset="-120"/>
              </a:rPr>
              <a:t>penMP</a:t>
            </a:r>
            <a:r>
              <a:rPr lang="en-US" sz="2660" b="1" dirty="0" err="1">
                <a:solidFill>
                  <a:srgbClr val="3E6FCD"/>
                </a:solidFill>
                <a:latin typeface="Noto Sans SC" pitchFamily="34" charset="0"/>
                <a:ea typeface="Noto Sans SC" pitchFamily="34" charset="-122"/>
                <a:cs typeface="Noto Sans SC" pitchFamily="34" charset="-120"/>
              </a:rPr>
              <a:t>并行算法设计</a:t>
            </a:r>
            <a:endParaRPr lang="en-US" sz="2660" dirty="0"/>
          </a:p>
        </p:txBody>
      </p:sp>
      <p:sp>
        <p:nvSpPr>
          <p:cNvPr id="3" name="Text 1"/>
          <p:cNvSpPr/>
          <p:nvPr/>
        </p:nvSpPr>
        <p:spPr>
          <a:xfrm>
            <a:off x="620193" y="691322"/>
            <a:ext cx="3882325" cy="3452813"/>
          </a:xfrm>
          <a:prstGeom prst="rect">
            <a:avLst/>
          </a:prstGeom>
          <a:noFill/>
          <a:ln/>
        </p:spPr>
        <p:txBody>
          <a:bodyPr wrap="square" rtlCol="0" anchor="t"/>
          <a:lstStyle/>
          <a:p>
            <a:pPr marL="342900" indent="-342900" algn="l">
              <a:lnSpc>
                <a:spcPct val="150000"/>
              </a:lnSpc>
              <a:buSzPct val="100000"/>
              <a:buChar char="•"/>
            </a:pPr>
            <a:r>
              <a:rPr lang="zh-CN" altLang="en-US" sz="900" dirty="0"/>
              <a:t>初始化</a:t>
            </a:r>
            <a:r>
              <a:rPr lang="en-US" sz="900" dirty="0"/>
              <a:t>MPI</a:t>
            </a:r>
            <a:r>
              <a:rPr lang="zh-CN" altLang="en-US" sz="900" dirty="0"/>
              <a:t>环境</a:t>
            </a:r>
          </a:p>
          <a:p>
            <a:pPr marL="342900" indent="-342900" algn="l">
              <a:lnSpc>
                <a:spcPct val="150000"/>
              </a:lnSpc>
              <a:buSzPct val="100000"/>
              <a:buChar char="•"/>
            </a:pPr>
            <a:r>
              <a:rPr lang="zh-CN" altLang="en-US" sz="900" dirty="0"/>
              <a:t>获取当前进程编号</a:t>
            </a:r>
            <a:r>
              <a:rPr lang="en-US" altLang="zh-CN" sz="900" dirty="0"/>
              <a:t>(</a:t>
            </a:r>
            <a:r>
              <a:rPr lang="en-US" sz="900" dirty="0"/>
              <a:t>rank)</a:t>
            </a:r>
            <a:r>
              <a:rPr lang="zh-CN" altLang="en-US" sz="900" dirty="0"/>
              <a:t>和进程总数</a:t>
            </a:r>
            <a:r>
              <a:rPr lang="en-US" altLang="zh-CN" sz="900" dirty="0"/>
              <a:t>(</a:t>
            </a:r>
            <a:r>
              <a:rPr lang="en-US" sz="900" dirty="0"/>
              <a:t>size)</a:t>
            </a:r>
          </a:p>
          <a:p>
            <a:pPr marL="342900" indent="-342900" algn="l">
              <a:lnSpc>
                <a:spcPct val="150000"/>
              </a:lnSpc>
              <a:buSzPct val="100000"/>
              <a:buChar char="•"/>
            </a:pPr>
            <a:r>
              <a:rPr lang="zh-CN" altLang="en-US" sz="900" dirty="0"/>
              <a:t>如果 </a:t>
            </a:r>
            <a:r>
              <a:rPr lang="en-US" sz="900" dirty="0"/>
              <a:t>rank </a:t>
            </a:r>
            <a:r>
              <a:rPr lang="zh-CN" altLang="en-US" sz="900" dirty="0"/>
              <a:t>等于 </a:t>
            </a:r>
            <a:r>
              <a:rPr lang="en-US" altLang="zh-CN" sz="900" dirty="0"/>
              <a:t>0</a:t>
            </a:r>
            <a:r>
              <a:rPr lang="zh-CN" altLang="en-US" sz="900" dirty="0"/>
              <a:t>，则初始化 </a:t>
            </a:r>
            <a:r>
              <a:rPr lang="en-US" sz="900" dirty="0"/>
              <a:t>matrix </a:t>
            </a:r>
            <a:r>
              <a:rPr lang="zh-CN" altLang="en-US" sz="900" dirty="0"/>
              <a:t>为随机值，并打印矩阵</a:t>
            </a:r>
          </a:p>
          <a:p>
            <a:pPr marL="342900" indent="-342900" algn="l">
              <a:lnSpc>
                <a:spcPct val="150000"/>
              </a:lnSpc>
              <a:buSzPct val="100000"/>
              <a:buChar char="•"/>
            </a:pPr>
            <a:r>
              <a:rPr lang="zh-CN" altLang="en-US" sz="900" dirty="0"/>
              <a:t>使用</a:t>
            </a:r>
            <a:r>
              <a:rPr lang="en-US" sz="900" dirty="0"/>
              <a:t>MPI</a:t>
            </a:r>
            <a:r>
              <a:rPr lang="zh-CN" altLang="en-US" sz="900" dirty="0"/>
              <a:t>广播将 </a:t>
            </a:r>
            <a:r>
              <a:rPr lang="en-US" sz="900" dirty="0"/>
              <a:t>matrix </a:t>
            </a:r>
            <a:r>
              <a:rPr lang="zh-CN" altLang="en-US" sz="900" dirty="0"/>
              <a:t>分发给所有进程</a:t>
            </a:r>
          </a:p>
          <a:p>
            <a:pPr marL="342900" indent="-342900" algn="l">
              <a:lnSpc>
                <a:spcPct val="150000"/>
              </a:lnSpc>
              <a:buSzPct val="100000"/>
              <a:buChar char="•"/>
            </a:pPr>
            <a:r>
              <a:rPr lang="zh-CN" altLang="en-US" sz="900" dirty="0"/>
              <a:t>设置每个进程的线程数 </a:t>
            </a:r>
            <a:r>
              <a:rPr lang="en-US" sz="900" dirty="0" err="1"/>
              <a:t>num_thread</a:t>
            </a:r>
            <a:r>
              <a:rPr lang="en-US" sz="900" dirty="0"/>
              <a:t> </a:t>
            </a:r>
            <a:r>
              <a:rPr lang="zh-CN" altLang="en-US" sz="900" dirty="0"/>
              <a:t>为</a:t>
            </a:r>
            <a:r>
              <a:rPr lang="en-US" sz="900" dirty="0"/>
              <a:t>OpenMP</a:t>
            </a:r>
            <a:r>
              <a:rPr lang="zh-CN" altLang="en-US" sz="900" dirty="0"/>
              <a:t>最大线程数</a:t>
            </a:r>
          </a:p>
          <a:p>
            <a:pPr marL="342900" indent="-342900" algn="l">
              <a:lnSpc>
                <a:spcPct val="150000"/>
              </a:lnSpc>
              <a:buSzPct val="100000"/>
              <a:buChar char="•"/>
            </a:pPr>
            <a:r>
              <a:rPr lang="zh-CN" altLang="en-US" sz="900" dirty="0"/>
              <a:t>计算每个进程负责的矩阵行范围：</a:t>
            </a:r>
          </a:p>
          <a:p>
            <a:pPr lvl="1">
              <a:lnSpc>
                <a:spcPct val="150000"/>
              </a:lnSpc>
              <a:buSzPct val="100000"/>
            </a:pPr>
            <a:r>
              <a:rPr lang="en-US" sz="900" dirty="0"/>
              <a:t>   </a:t>
            </a:r>
            <a:r>
              <a:rPr lang="en-US" sz="900" dirty="0" err="1"/>
              <a:t>rows_per_process</a:t>
            </a:r>
            <a:r>
              <a:rPr lang="en-US" sz="900" dirty="0"/>
              <a:t> </a:t>
            </a:r>
            <a:r>
              <a:rPr lang="zh-CN" altLang="en-US" sz="900" dirty="0"/>
              <a:t>表示每进程处理的行数</a:t>
            </a:r>
          </a:p>
          <a:p>
            <a:pPr algn="l">
              <a:lnSpc>
                <a:spcPct val="150000"/>
              </a:lnSpc>
              <a:buSzPct val="100000"/>
            </a:pPr>
            <a:r>
              <a:rPr lang="en-US" sz="900" dirty="0"/>
              <a:t>                     </a:t>
            </a:r>
            <a:r>
              <a:rPr lang="en-US" sz="900" dirty="0" err="1"/>
              <a:t>start_row</a:t>
            </a:r>
            <a:r>
              <a:rPr lang="en-US" sz="900" dirty="0"/>
              <a:t> </a:t>
            </a:r>
            <a:r>
              <a:rPr lang="zh-CN" altLang="en-US" sz="900" dirty="0"/>
              <a:t>和 </a:t>
            </a:r>
            <a:r>
              <a:rPr lang="en-US" sz="900" dirty="0" err="1"/>
              <a:t>end_row</a:t>
            </a:r>
            <a:r>
              <a:rPr lang="en-US" sz="900" dirty="0"/>
              <a:t> </a:t>
            </a:r>
            <a:r>
              <a:rPr lang="zh-CN" altLang="en-US" sz="900" dirty="0"/>
              <a:t>定义了当前进程处理的矩阵行区间</a:t>
            </a:r>
          </a:p>
          <a:p>
            <a:pPr marL="342900" indent="-342900" algn="l">
              <a:lnSpc>
                <a:spcPct val="150000"/>
              </a:lnSpc>
              <a:buSzPct val="100000"/>
              <a:buChar char="•"/>
            </a:pPr>
            <a:r>
              <a:rPr lang="zh-CN" altLang="en-US" sz="900" dirty="0"/>
              <a:t>定义函数 </a:t>
            </a:r>
            <a:r>
              <a:rPr lang="en-US" sz="900" dirty="0" err="1"/>
              <a:t>matrixMultiply</a:t>
            </a:r>
            <a:r>
              <a:rPr lang="en-US" sz="900" dirty="0"/>
              <a:t>，</a:t>
            </a:r>
            <a:r>
              <a:rPr lang="zh-CN" altLang="en-US" sz="900" dirty="0"/>
              <a:t>用于执行矩阵乘法，内部使用</a:t>
            </a:r>
            <a:r>
              <a:rPr lang="en-US" sz="900" dirty="0"/>
              <a:t>OpenMP</a:t>
            </a:r>
            <a:r>
              <a:rPr lang="zh-CN" altLang="en-US" sz="900" dirty="0"/>
              <a:t>指令并行化循环</a:t>
            </a:r>
          </a:p>
          <a:p>
            <a:pPr marL="342900" indent="-342900" algn="l">
              <a:lnSpc>
                <a:spcPct val="150000"/>
              </a:lnSpc>
              <a:buSzPct val="100000"/>
              <a:buChar char="•"/>
            </a:pPr>
            <a:r>
              <a:rPr lang="zh-CN" altLang="en-US" sz="900" dirty="0"/>
              <a:t>定义函数 </a:t>
            </a:r>
            <a:r>
              <a:rPr lang="en-US" sz="900" dirty="0" err="1"/>
              <a:t>matrixPower</a:t>
            </a:r>
            <a:r>
              <a:rPr lang="en-US" sz="900" dirty="0"/>
              <a:t>，</a:t>
            </a:r>
            <a:r>
              <a:rPr lang="zh-CN" altLang="en-US" sz="900" dirty="0"/>
              <a:t>计算矩阵的幂</a:t>
            </a:r>
          </a:p>
          <a:p>
            <a:pPr marL="342900" indent="-342900" algn="l">
              <a:lnSpc>
                <a:spcPct val="150000"/>
              </a:lnSpc>
              <a:buSzPct val="100000"/>
              <a:buChar char="•"/>
            </a:pPr>
            <a:r>
              <a:rPr lang="zh-CN" altLang="en-US" sz="900" dirty="0"/>
              <a:t>在每个进程中：</a:t>
            </a:r>
          </a:p>
          <a:p>
            <a:pPr marL="342900" indent="-342900" algn="l">
              <a:lnSpc>
                <a:spcPct val="150000"/>
              </a:lnSpc>
              <a:buSzPct val="100000"/>
              <a:buChar char="•"/>
            </a:pPr>
            <a:r>
              <a:rPr lang="zh-CN" altLang="en-US" sz="900" dirty="0"/>
              <a:t>为本地计算分配内存 </a:t>
            </a:r>
            <a:r>
              <a:rPr lang="en-US" sz="900" dirty="0" err="1"/>
              <a:t>local_result</a:t>
            </a:r>
            <a:endParaRPr lang="en-US" sz="900" dirty="0"/>
          </a:p>
          <a:p>
            <a:pPr marL="342900" indent="-342900" algn="l">
              <a:lnSpc>
                <a:spcPct val="150000"/>
              </a:lnSpc>
              <a:buSzPct val="100000"/>
              <a:buChar char="•"/>
            </a:pPr>
            <a:r>
              <a:rPr lang="zh-CN" altLang="en-US" sz="900" dirty="0"/>
              <a:t>调用 </a:t>
            </a:r>
            <a:r>
              <a:rPr lang="en-US" sz="900" dirty="0" err="1"/>
              <a:t>matrixPower</a:t>
            </a:r>
            <a:r>
              <a:rPr lang="en-US" sz="900" dirty="0"/>
              <a:t> </a:t>
            </a:r>
            <a:r>
              <a:rPr lang="zh-CN" altLang="en-US" sz="900" dirty="0"/>
              <a:t>计算指定行范围内的矩阵幂</a:t>
            </a:r>
          </a:p>
          <a:p>
            <a:pPr marL="342900" indent="-342900" algn="l">
              <a:lnSpc>
                <a:spcPct val="150000"/>
              </a:lnSpc>
              <a:buSzPct val="100000"/>
              <a:buChar char="•"/>
            </a:pPr>
            <a:r>
              <a:rPr lang="zh-CN" altLang="en-US" sz="900" dirty="0"/>
              <a:t>非根进程向根进程发送</a:t>
            </a:r>
            <a:r>
              <a:rPr lang="en-US" sz="900" dirty="0" err="1"/>
              <a:t>local_result</a:t>
            </a:r>
            <a:endParaRPr lang="en-US" sz="900" dirty="0"/>
          </a:p>
          <a:p>
            <a:pPr marL="342900" indent="-342900" algn="l">
              <a:lnSpc>
                <a:spcPct val="150000"/>
              </a:lnSpc>
              <a:buSzPct val="100000"/>
              <a:buChar char="•"/>
            </a:pPr>
            <a:r>
              <a:rPr lang="zh-CN" altLang="en-US" sz="900" dirty="0"/>
              <a:t>如果</a:t>
            </a:r>
            <a:r>
              <a:rPr lang="en-US" sz="900" dirty="0"/>
              <a:t>rank</a:t>
            </a:r>
            <a:r>
              <a:rPr lang="zh-CN" altLang="en-US" sz="900" dirty="0"/>
              <a:t>等于</a:t>
            </a:r>
            <a:r>
              <a:rPr lang="en-US" altLang="zh-CN" sz="900" dirty="0"/>
              <a:t>0</a:t>
            </a:r>
            <a:r>
              <a:rPr lang="zh-CN" altLang="en-US" sz="900" dirty="0"/>
              <a:t>（根进程）：</a:t>
            </a:r>
          </a:p>
          <a:p>
            <a:pPr algn="l">
              <a:lnSpc>
                <a:spcPct val="150000"/>
              </a:lnSpc>
              <a:buSzPct val="100000"/>
            </a:pPr>
            <a:r>
              <a:rPr lang="zh-CN" altLang="en-US" sz="900" dirty="0"/>
              <a:t>                     收集所有进程的 </a:t>
            </a:r>
            <a:r>
              <a:rPr lang="en-US" sz="900" dirty="0" err="1"/>
              <a:t>local_result</a:t>
            </a:r>
            <a:r>
              <a:rPr lang="en-US" sz="900" dirty="0"/>
              <a:t> </a:t>
            </a:r>
            <a:r>
              <a:rPr lang="zh-CN" altLang="en-US" sz="900" dirty="0"/>
              <a:t>并合并至 </a:t>
            </a:r>
            <a:r>
              <a:rPr lang="en-US" sz="900" dirty="0"/>
              <a:t>result</a:t>
            </a:r>
          </a:p>
          <a:p>
            <a:pPr algn="l">
              <a:lnSpc>
                <a:spcPct val="150000"/>
              </a:lnSpc>
              <a:buSzPct val="100000"/>
            </a:pPr>
            <a:r>
              <a:rPr lang="zh-CN" altLang="en-US" sz="900" dirty="0"/>
              <a:t>                     打印最终计算得到的 </a:t>
            </a:r>
            <a:r>
              <a:rPr lang="en-US" sz="900" dirty="0"/>
              <a:t>result </a:t>
            </a:r>
            <a:r>
              <a:rPr lang="zh-CN" altLang="en-US" sz="900" dirty="0"/>
              <a:t>矩阵</a:t>
            </a:r>
          </a:p>
          <a:p>
            <a:pPr marL="342900" indent="-342900" algn="l">
              <a:lnSpc>
                <a:spcPct val="150000"/>
              </a:lnSpc>
              <a:buSzPct val="100000"/>
              <a:buChar char="•"/>
            </a:pPr>
            <a:r>
              <a:rPr lang="zh-CN" altLang="en-US" sz="900" dirty="0"/>
              <a:t>终止</a:t>
            </a:r>
            <a:r>
              <a:rPr lang="en-US" sz="900" dirty="0"/>
              <a:t>MPI</a:t>
            </a:r>
            <a:r>
              <a:rPr lang="zh-CN" altLang="en-US" sz="900" dirty="0"/>
              <a:t>环境</a:t>
            </a:r>
          </a:p>
          <a:p>
            <a:pPr marL="342900" indent="-342900" algn="l">
              <a:lnSpc>
                <a:spcPct val="150000"/>
              </a:lnSpc>
              <a:buSzPct val="100000"/>
              <a:buChar char="•"/>
            </a:pPr>
            <a:endParaRPr lang="en-US" sz="900" dirty="0"/>
          </a:p>
        </p:txBody>
      </p:sp>
      <p:sp>
        <p:nvSpPr>
          <p:cNvPr id="6" name="矩形 5">
            <a:extLst>
              <a:ext uri="{FF2B5EF4-FFF2-40B4-BE49-F238E27FC236}">
                <a16:creationId xmlns:a16="http://schemas.microsoft.com/office/drawing/2014/main" id="{C784F066-9ED4-E98D-B448-AE1C8D771274}"/>
              </a:ext>
            </a:extLst>
          </p:cNvPr>
          <p:cNvSpPr/>
          <p:nvPr/>
        </p:nvSpPr>
        <p:spPr>
          <a:xfrm>
            <a:off x="3677961" y="2589267"/>
            <a:ext cx="5812167" cy="461665"/>
          </a:xfrm>
          <a:prstGeom prst="rect">
            <a:avLst/>
          </a:prstGeom>
          <a:noFill/>
        </p:spPr>
        <p:txBody>
          <a:bodyPr wrap="square" lIns="91440" tIns="45720" rIns="91440" bIns="45720">
            <a:spAutoFit/>
          </a:bodyPr>
          <a:lstStyle/>
          <a:p>
            <a:pPr algn="ctr"/>
            <a:r>
              <a:rPr lang="zh-CN" altLang="en-US" sz="2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主函数流程图</a:t>
            </a:r>
          </a:p>
        </p:txBody>
      </p:sp>
      <p:pic>
        <p:nvPicPr>
          <p:cNvPr id="8" name="图片 7">
            <a:extLst>
              <a:ext uri="{FF2B5EF4-FFF2-40B4-BE49-F238E27FC236}">
                <a16:creationId xmlns:a16="http://schemas.microsoft.com/office/drawing/2014/main" id="{F8880223-7390-156A-FF95-DFB0B89D3F71}"/>
              </a:ext>
            </a:extLst>
          </p:cNvPr>
          <p:cNvPicPr>
            <a:picLocks noChangeAspect="1"/>
          </p:cNvPicPr>
          <p:nvPr/>
        </p:nvPicPr>
        <p:blipFill>
          <a:blip r:embed="rId3"/>
          <a:stretch>
            <a:fillRect/>
          </a:stretch>
        </p:blipFill>
        <p:spPr>
          <a:xfrm>
            <a:off x="3786214" y="3205582"/>
            <a:ext cx="5270500" cy="1449705"/>
          </a:xfrm>
          <a:prstGeom prst="rect">
            <a:avLst/>
          </a:prstGeom>
        </p:spPr>
      </p:pic>
      <p:sp>
        <p:nvSpPr>
          <p:cNvPr id="9" name="矩形 8">
            <a:extLst>
              <a:ext uri="{FF2B5EF4-FFF2-40B4-BE49-F238E27FC236}">
                <a16:creationId xmlns:a16="http://schemas.microsoft.com/office/drawing/2014/main" id="{E2F45674-5716-631E-C1D6-10F0AB5E8238}"/>
              </a:ext>
            </a:extLst>
          </p:cNvPr>
          <p:cNvSpPr/>
          <p:nvPr/>
        </p:nvSpPr>
        <p:spPr>
          <a:xfrm>
            <a:off x="5490922" y="1335170"/>
            <a:ext cx="2031325" cy="461665"/>
          </a:xfrm>
          <a:prstGeom prst="rect">
            <a:avLst/>
          </a:prstGeom>
          <a:noFill/>
        </p:spPr>
        <p:txBody>
          <a:bodyPr wrap="none" lIns="91440" tIns="45720" rIns="91440" bIns="45720">
            <a:spAutoFit/>
          </a:bodyPr>
          <a:lstStyle/>
          <a:p>
            <a:pPr algn="ctr"/>
            <a:r>
              <a:rPr lang="zh-CN" altLang="en-US" sz="2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思路及伪代码</a:t>
            </a:r>
          </a:p>
        </p:txBody>
      </p:sp>
    </p:spTree>
    <p:extLst>
      <p:ext uri="{BB962C8B-B14F-4D97-AF65-F5344CB8AC3E}">
        <p14:creationId xmlns:p14="http://schemas.microsoft.com/office/powerpoint/2010/main" val="2230614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3848100" y="1209675"/>
            <a:ext cx="1452563" cy="1243013"/>
          </a:xfrm>
          <a:prstGeom prst="rect">
            <a:avLst/>
          </a:prstGeom>
          <a:noFill/>
          <a:ln/>
        </p:spPr>
        <p:txBody>
          <a:bodyPr wrap="square" rtlCol="0" anchor="ctr"/>
          <a:lstStyle/>
          <a:p>
            <a:pPr marL="0" indent="0" algn="l">
              <a:buNone/>
            </a:pPr>
            <a:r>
              <a:rPr lang="en-US" sz="5760" b="1" dirty="0">
                <a:solidFill>
                  <a:srgbClr val="3E6FCD"/>
                </a:solidFill>
                <a:latin typeface="Noto Sans SC" pitchFamily="34" charset="0"/>
                <a:ea typeface="Noto Sans SC" pitchFamily="34" charset="-122"/>
                <a:cs typeface="Noto Sans SC" pitchFamily="34" charset="-120"/>
              </a:rPr>
              <a:t>03</a:t>
            </a:r>
            <a:endParaRPr lang="en-US" sz="5760" dirty="0"/>
          </a:p>
        </p:txBody>
      </p:sp>
      <p:sp>
        <p:nvSpPr>
          <p:cNvPr id="3" name="Text 1"/>
          <p:cNvSpPr/>
          <p:nvPr/>
        </p:nvSpPr>
        <p:spPr>
          <a:xfrm>
            <a:off x="3848100" y="2452688"/>
            <a:ext cx="5101590" cy="890587"/>
          </a:xfrm>
          <a:prstGeom prst="rect">
            <a:avLst/>
          </a:prstGeom>
          <a:noFill/>
          <a:ln/>
        </p:spPr>
        <p:txBody>
          <a:bodyPr wrap="square" rtlCol="0" anchor="t"/>
          <a:lstStyle/>
          <a:p>
            <a:pPr marL="0" indent="0" algn="l">
              <a:buNone/>
            </a:pPr>
            <a:r>
              <a:rPr lang="en-US" sz="3500" b="1" dirty="0" err="1">
                <a:solidFill>
                  <a:srgbClr val="000000"/>
                </a:solidFill>
                <a:latin typeface="Noto Sans SC" pitchFamily="34" charset="0"/>
                <a:ea typeface="Noto Sans SC" pitchFamily="34" charset="-122"/>
                <a:cs typeface="Noto Sans SC" pitchFamily="34" charset="-120"/>
              </a:rPr>
              <a:t>实验数据分析</a:t>
            </a:r>
            <a:endParaRPr lang="en-US" sz="35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762000" y="309563"/>
            <a:ext cx="7211378" cy="552450"/>
          </a:xfrm>
          <a:prstGeom prst="rect">
            <a:avLst/>
          </a:prstGeom>
          <a:noFill/>
          <a:ln/>
        </p:spPr>
        <p:txBody>
          <a:bodyPr wrap="square" rtlCol="0" anchor="ctr"/>
          <a:lstStyle/>
          <a:p>
            <a:pPr marL="0" indent="0" algn="l">
              <a:buNone/>
            </a:pPr>
            <a:r>
              <a:rPr lang="en-US" sz="2660" b="1" dirty="0">
                <a:solidFill>
                  <a:srgbClr val="3E6FCD"/>
                </a:solidFill>
                <a:latin typeface="Noto Sans SC" pitchFamily="34" charset="0"/>
                <a:ea typeface="Noto Sans SC" pitchFamily="34" charset="-122"/>
                <a:cs typeface="Noto Sans SC" pitchFamily="34" charset="-120"/>
              </a:rPr>
              <a:t>三、实验数据分析</a:t>
            </a:r>
            <a:endParaRPr lang="en-US" sz="2660" dirty="0"/>
          </a:p>
        </p:txBody>
      </p:sp>
      <p:pic>
        <p:nvPicPr>
          <p:cNvPr id="3"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022" y="1385888"/>
            <a:ext cx="7449207" cy="3333750"/>
          </a:xfrm>
          <a:prstGeom prst="rect">
            <a:avLst/>
          </a:prstGeom>
        </p:spPr>
      </p:pic>
      <p:sp>
        <p:nvSpPr>
          <p:cNvPr id="4" name="Text 1"/>
          <p:cNvSpPr/>
          <p:nvPr/>
        </p:nvSpPr>
        <p:spPr>
          <a:xfrm>
            <a:off x="5007196" y="2025048"/>
            <a:ext cx="3241784" cy="2694590"/>
          </a:xfrm>
          <a:prstGeom prst="rect">
            <a:avLst/>
          </a:prstGeom>
          <a:noFill/>
          <a:ln/>
        </p:spPr>
        <p:txBody>
          <a:bodyPr wrap="square" rtlCol="0" anchor="t"/>
          <a:lstStyle/>
          <a:p>
            <a:pPr algn="ctr">
              <a:lnSpc>
                <a:spcPct val="150000"/>
              </a:lnSpc>
            </a:pPr>
            <a:r>
              <a:rPr lang="en-US" sz="2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2 </a:t>
            </a:r>
            <a:r>
              <a:rPr lang="en-US" sz="2400" b="1"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实验数据综合分析</a:t>
            </a:r>
            <a:endParaRPr lang="en-US" sz="2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5" name="Text 2"/>
          <p:cNvSpPr/>
          <p:nvPr/>
        </p:nvSpPr>
        <p:spPr>
          <a:xfrm>
            <a:off x="895022" y="2025048"/>
            <a:ext cx="3241784" cy="2694590"/>
          </a:xfrm>
          <a:prstGeom prst="rect">
            <a:avLst/>
          </a:prstGeom>
          <a:noFill/>
          <a:ln/>
        </p:spPr>
        <p:txBody>
          <a:bodyPr wrap="square" rtlCol="0" anchor="t"/>
          <a:lstStyle/>
          <a:p>
            <a:pPr indent="0" algn="ctr">
              <a:lnSpc>
                <a:spcPct val="150000"/>
              </a:lnSpc>
              <a:buNone/>
            </a:pPr>
            <a:r>
              <a:rPr lang="en-US" sz="2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1实验环境</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9144000" cy="5143500"/>
          </a:xfrm>
          <a:prstGeom prst="rect">
            <a:avLst/>
          </a:prstGeom>
        </p:spPr>
      </p:pic>
      <p:sp>
        <p:nvSpPr>
          <p:cNvPr id="3" name="Text 0"/>
          <p:cNvSpPr/>
          <p:nvPr/>
        </p:nvSpPr>
        <p:spPr>
          <a:xfrm>
            <a:off x="466725" y="376238"/>
            <a:ext cx="4086225" cy="552450"/>
          </a:xfrm>
          <a:prstGeom prst="rect">
            <a:avLst/>
          </a:prstGeom>
          <a:noFill/>
          <a:ln/>
        </p:spPr>
        <p:txBody>
          <a:bodyPr wrap="square" rtlCol="0" anchor="t"/>
          <a:lstStyle/>
          <a:p>
            <a:pPr marL="0" indent="0">
              <a:buNone/>
            </a:pPr>
            <a:r>
              <a:rPr lang="en-US" sz="2240" b="1" dirty="0">
                <a:solidFill>
                  <a:srgbClr val="383838"/>
                </a:solidFill>
                <a:latin typeface="Noto Sans SC" pitchFamily="34" charset="0"/>
                <a:ea typeface="Noto Sans SC" pitchFamily="34" charset="-122"/>
                <a:cs typeface="Noto Sans SC" pitchFamily="34" charset="-120"/>
              </a:rPr>
              <a:t>1实验环境</a:t>
            </a:r>
            <a:endParaRPr lang="en-US" sz="2240" dirty="0"/>
          </a:p>
        </p:txBody>
      </p:sp>
      <p:sp>
        <p:nvSpPr>
          <p:cNvPr id="4" name="Text 1"/>
          <p:cNvSpPr/>
          <p:nvPr/>
        </p:nvSpPr>
        <p:spPr>
          <a:xfrm>
            <a:off x="504824" y="1309688"/>
            <a:ext cx="3261263" cy="3357563"/>
          </a:xfrm>
          <a:prstGeom prst="rect">
            <a:avLst/>
          </a:prstGeom>
          <a:noFill/>
          <a:ln/>
        </p:spPr>
        <p:txBody>
          <a:bodyPr wrap="square" rtlCol="0" anchor="t"/>
          <a:lstStyle/>
          <a:p>
            <a:pPr marL="0" indent="0" algn="l">
              <a:lnSpc>
                <a:spcPct val="150000"/>
              </a:lnSpc>
              <a:buNone/>
            </a:pPr>
            <a:r>
              <a:rPr lang="en-US" sz="1000" b="1" dirty="0">
                <a:solidFill>
                  <a:schemeClr val="accent1"/>
                </a:solidFill>
                <a:latin typeface="微软雅黑" panose="020B0503020204020204" pitchFamily="34" charset="-122"/>
                <a:ea typeface="微软雅黑" panose="020B0503020204020204" pitchFamily="34" charset="-122"/>
                <a:cs typeface="Noto Sans SC" pitchFamily="34" charset="-120"/>
              </a:rPr>
              <a:t>1. </a:t>
            </a:r>
            <a:r>
              <a:rPr lang="en-US" sz="1000" b="1" dirty="0" err="1">
                <a:solidFill>
                  <a:schemeClr val="accent1"/>
                </a:solidFill>
                <a:latin typeface="微软雅黑" panose="020B0503020204020204" pitchFamily="34" charset="-122"/>
                <a:ea typeface="微软雅黑" panose="020B0503020204020204" pitchFamily="34" charset="-122"/>
                <a:cs typeface="Noto Sans SC" pitchFamily="34" charset="-120"/>
              </a:rPr>
              <a:t>计算集群</a:t>
            </a:r>
            <a:endParaRPr lang="en-US" sz="1000" b="1" dirty="0">
              <a:solidFill>
                <a:schemeClr val="accent1"/>
              </a:solidFill>
              <a:latin typeface="微软雅黑" panose="020B0503020204020204" pitchFamily="34" charset="-122"/>
              <a:ea typeface="微软雅黑" panose="020B0503020204020204" pitchFamily="34" charset="-122"/>
            </a:endParaRPr>
          </a:p>
          <a:p>
            <a:pPr marL="0" indent="0" algn="l">
              <a:lnSpc>
                <a:spcPct val="150000"/>
              </a:lnSpc>
              <a:buNone/>
            </a:pPr>
            <a:r>
              <a:rPr lang="en-US" sz="1000" dirty="0" err="1">
                <a:solidFill>
                  <a:srgbClr val="383838"/>
                </a:solidFill>
                <a:latin typeface="微软雅黑" panose="020B0503020204020204" pitchFamily="34" charset="-122"/>
                <a:ea typeface="微软雅黑" panose="020B0503020204020204" pitchFamily="34" charset="-122"/>
                <a:cs typeface="Noto Sans SC" pitchFamily="34" charset="-120"/>
              </a:rPr>
              <a:t>由国家超级计算天津中心提供的国产飞腾处理器</a:t>
            </a:r>
            <a:r>
              <a:rPr lang="en-US" sz="1000" dirty="0">
                <a:solidFill>
                  <a:srgbClr val="383838"/>
                </a:solidFill>
                <a:latin typeface="微软雅黑" panose="020B0503020204020204" pitchFamily="34" charset="-122"/>
                <a:ea typeface="微软雅黑" panose="020B0503020204020204" pitchFamily="34" charset="-122"/>
                <a:cs typeface="Noto Sans SC" pitchFamily="34" charset="-120"/>
              </a:rPr>
              <a:t>。</a:t>
            </a:r>
            <a:endParaRPr lang="en-US" sz="1000" dirty="0">
              <a:latin typeface="微软雅黑" panose="020B0503020204020204" pitchFamily="34" charset="-122"/>
              <a:ea typeface="微软雅黑" panose="020B0503020204020204" pitchFamily="34" charset="-122"/>
            </a:endParaRPr>
          </a:p>
          <a:p>
            <a:pPr>
              <a:lnSpc>
                <a:spcPct val="150000"/>
              </a:lnSpc>
            </a:pPr>
            <a:r>
              <a:rPr lang="en-US" sz="1000" b="1" dirty="0">
                <a:solidFill>
                  <a:schemeClr val="accent1"/>
                </a:solidFill>
                <a:latin typeface="微软雅黑" panose="020B0503020204020204" pitchFamily="34" charset="-122"/>
                <a:ea typeface="微软雅黑" panose="020B0503020204020204" pitchFamily="34" charset="-122"/>
              </a:rPr>
              <a:t>2. </a:t>
            </a:r>
            <a:r>
              <a:rPr lang="en-US" sz="1000" b="1" dirty="0" err="1">
                <a:solidFill>
                  <a:schemeClr val="accent1"/>
                </a:solidFill>
                <a:latin typeface="微软雅黑" panose="020B0503020204020204" pitchFamily="34" charset="-122"/>
                <a:ea typeface="微软雅黑" panose="020B0503020204020204" pitchFamily="34" charset="-122"/>
              </a:rPr>
              <a:t>计算节点配置</a:t>
            </a:r>
            <a:endParaRPr lang="en-US" sz="1000" b="1" dirty="0">
              <a:solidFill>
                <a:schemeClr val="accent1"/>
              </a:solidFill>
              <a:latin typeface="微软雅黑" panose="020B0503020204020204" pitchFamily="34" charset="-122"/>
              <a:ea typeface="微软雅黑" panose="020B0503020204020204" pitchFamily="34" charset="-122"/>
            </a:endParaRPr>
          </a:p>
          <a:p>
            <a:pPr marL="0" indent="0" algn="l">
              <a:lnSpc>
                <a:spcPct val="150000"/>
              </a:lnSpc>
              <a:buNone/>
            </a:pPr>
            <a:r>
              <a:rPr lang="en-US" sz="1000" dirty="0">
                <a:solidFill>
                  <a:srgbClr val="383838"/>
                </a:solidFill>
                <a:latin typeface="微软雅黑" panose="020B0503020204020204" pitchFamily="34" charset="-122"/>
                <a:ea typeface="微软雅黑" panose="020B0503020204020204" pitchFamily="34" charset="-122"/>
                <a:cs typeface="Noto Sans SC" pitchFamily="34" charset="-120"/>
              </a:rPr>
              <a:t>CPU 型号：国产自主 FT2000+@2.30GHz 56cores</a:t>
            </a:r>
            <a:endParaRPr lang="en-US" sz="1000" dirty="0">
              <a:latin typeface="微软雅黑" panose="020B0503020204020204" pitchFamily="34" charset="-122"/>
              <a:ea typeface="微软雅黑" panose="020B0503020204020204" pitchFamily="34" charset="-122"/>
            </a:endParaRPr>
          </a:p>
          <a:p>
            <a:pPr marL="0" indent="0" algn="l">
              <a:lnSpc>
                <a:spcPct val="150000"/>
              </a:lnSpc>
              <a:buNone/>
            </a:pPr>
            <a:r>
              <a:rPr lang="en-US" sz="1000" dirty="0">
                <a:solidFill>
                  <a:srgbClr val="383838"/>
                </a:solidFill>
                <a:latin typeface="微软雅黑" panose="020B0503020204020204" pitchFamily="34" charset="-122"/>
                <a:ea typeface="微软雅黑" panose="020B0503020204020204" pitchFamily="34" charset="-122"/>
                <a:cs typeface="Noto Sans SC" pitchFamily="34" charset="-120"/>
              </a:rPr>
              <a:t>节点数：5000个</a:t>
            </a:r>
            <a:endParaRPr lang="en-US" sz="1000" dirty="0">
              <a:latin typeface="微软雅黑" panose="020B0503020204020204" pitchFamily="34" charset="-122"/>
              <a:ea typeface="微软雅黑" panose="020B0503020204020204" pitchFamily="34" charset="-122"/>
            </a:endParaRPr>
          </a:p>
          <a:p>
            <a:pPr marL="0" indent="0" algn="l">
              <a:lnSpc>
                <a:spcPct val="150000"/>
              </a:lnSpc>
              <a:buNone/>
            </a:pPr>
            <a:r>
              <a:rPr lang="en-US" sz="1000" dirty="0">
                <a:solidFill>
                  <a:srgbClr val="383838"/>
                </a:solidFill>
                <a:latin typeface="微软雅黑" panose="020B0503020204020204" pitchFamily="34" charset="-122"/>
                <a:ea typeface="微软雅黑" panose="020B0503020204020204" pitchFamily="34" charset="-122"/>
                <a:cs typeface="Noto Sans SC" pitchFamily="34" charset="-120"/>
              </a:rPr>
              <a:t>内存：128GB</a:t>
            </a:r>
            <a:endParaRPr lang="en-US" sz="1000" dirty="0">
              <a:latin typeface="微软雅黑" panose="020B0503020204020204" pitchFamily="34" charset="-122"/>
              <a:ea typeface="微软雅黑" panose="020B0503020204020204" pitchFamily="34" charset="-122"/>
            </a:endParaRPr>
          </a:p>
          <a:p>
            <a:pPr indent="0">
              <a:lnSpc>
                <a:spcPct val="150000"/>
              </a:lnSpc>
              <a:buNone/>
            </a:pPr>
            <a:r>
              <a:rPr lang="en-US" sz="1000" b="1" dirty="0">
                <a:solidFill>
                  <a:schemeClr val="accent1"/>
                </a:solidFill>
                <a:latin typeface="微软雅黑" panose="020B0503020204020204" pitchFamily="34" charset="-122"/>
                <a:ea typeface="微软雅黑" panose="020B0503020204020204" pitchFamily="34" charset="-122"/>
              </a:rPr>
              <a:t>3. </a:t>
            </a:r>
            <a:r>
              <a:rPr lang="en-US" sz="1000" b="1" dirty="0" err="1">
                <a:solidFill>
                  <a:schemeClr val="accent1"/>
                </a:solidFill>
                <a:latin typeface="微软雅黑" panose="020B0503020204020204" pitchFamily="34" charset="-122"/>
                <a:ea typeface="微软雅黑" panose="020B0503020204020204" pitchFamily="34" charset="-122"/>
              </a:rPr>
              <a:t>互联网络参数</a:t>
            </a:r>
            <a:endParaRPr lang="en-US" sz="1000" b="1" dirty="0">
              <a:solidFill>
                <a:schemeClr val="accent1"/>
              </a:solidFill>
              <a:latin typeface="微软雅黑" panose="020B0503020204020204" pitchFamily="34" charset="-122"/>
              <a:ea typeface="微软雅黑" panose="020B0503020204020204" pitchFamily="34" charset="-122"/>
            </a:endParaRPr>
          </a:p>
          <a:p>
            <a:pPr marL="0" indent="0" algn="l">
              <a:lnSpc>
                <a:spcPct val="150000"/>
              </a:lnSpc>
              <a:buNone/>
            </a:pPr>
            <a:r>
              <a:rPr lang="en-US" sz="1000" dirty="0">
                <a:solidFill>
                  <a:srgbClr val="383838"/>
                </a:solidFill>
                <a:latin typeface="微软雅黑" panose="020B0503020204020204" pitchFamily="34" charset="-122"/>
                <a:ea typeface="微软雅黑" panose="020B0503020204020204" pitchFamily="34" charset="-122"/>
                <a:cs typeface="Noto Sans SC" pitchFamily="34" charset="-120"/>
              </a:rPr>
              <a:t>天河自主高速互连网络：400Gb/s</a:t>
            </a:r>
            <a:endParaRPr lang="en-US" sz="1000" dirty="0">
              <a:latin typeface="微软雅黑" panose="020B0503020204020204" pitchFamily="34" charset="-122"/>
              <a:ea typeface="微软雅黑" panose="020B0503020204020204" pitchFamily="34" charset="-122"/>
            </a:endParaRPr>
          </a:p>
          <a:p>
            <a:pPr marL="0" indent="0" algn="l">
              <a:lnSpc>
                <a:spcPct val="150000"/>
              </a:lnSpc>
              <a:buNone/>
            </a:pPr>
            <a:r>
              <a:rPr lang="en-US" sz="1000" dirty="0">
                <a:solidFill>
                  <a:srgbClr val="383838"/>
                </a:solidFill>
                <a:latin typeface="微软雅黑" panose="020B0503020204020204" pitchFamily="34" charset="-122"/>
                <a:ea typeface="微软雅黑" panose="020B0503020204020204" pitchFamily="34" charset="-122"/>
                <a:cs typeface="Noto Sans SC" pitchFamily="34" charset="-120"/>
              </a:rPr>
              <a:t>单核理论性能（双精度）：9.2GFlops</a:t>
            </a:r>
            <a:endParaRPr lang="en-US" sz="1000" dirty="0">
              <a:latin typeface="微软雅黑" panose="020B0503020204020204" pitchFamily="34" charset="-122"/>
              <a:ea typeface="微软雅黑" panose="020B0503020204020204" pitchFamily="34" charset="-122"/>
            </a:endParaRPr>
          </a:p>
          <a:p>
            <a:pPr marL="0" indent="0" algn="l">
              <a:lnSpc>
                <a:spcPct val="150000"/>
              </a:lnSpc>
              <a:buNone/>
            </a:pPr>
            <a:r>
              <a:rPr lang="en-US" sz="1000" dirty="0">
                <a:solidFill>
                  <a:srgbClr val="383838"/>
                </a:solidFill>
                <a:latin typeface="微软雅黑" panose="020B0503020204020204" pitchFamily="34" charset="-122"/>
                <a:ea typeface="微软雅黑" panose="020B0503020204020204" pitchFamily="34" charset="-122"/>
                <a:cs typeface="Noto Sans SC" pitchFamily="34" charset="-120"/>
              </a:rPr>
              <a:t>单节点理论性能（双精度）：588.8GFlops</a:t>
            </a:r>
            <a:endParaRPr lang="en-US" sz="1000" dirty="0">
              <a:latin typeface="微软雅黑" panose="020B0503020204020204" pitchFamily="34" charset="-122"/>
              <a:ea typeface="微软雅黑" panose="020B0503020204020204" pitchFamily="34" charset="-122"/>
            </a:endParaRPr>
          </a:p>
          <a:p>
            <a:pPr>
              <a:lnSpc>
                <a:spcPct val="150000"/>
              </a:lnSpc>
            </a:pPr>
            <a:r>
              <a:rPr lang="en-US" sz="1000" b="1" dirty="0">
                <a:solidFill>
                  <a:schemeClr val="accent1"/>
                </a:solidFill>
                <a:latin typeface="微软雅黑" panose="020B0503020204020204" pitchFamily="34" charset="-122"/>
                <a:ea typeface="微软雅黑" panose="020B0503020204020204" pitchFamily="34" charset="-122"/>
              </a:rPr>
              <a:t>4. </a:t>
            </a:r>
            <a:r>
              <a:rPr lang="en-US" sz="1000" b="1" dirty="0" err="1">
                <a:solidFill>
                  <a:schemeClr val="accent1"/>
                </a:solidFill>
                <a:latin typeface="微软雅黑" panose="020B0503020204020204" pitchFamily="34" charset="-122"/>
                <a:ea typeface="微软雅黑" panose="020B0503020204020204" pitchFamily="34" charset="-122"/>
              </a:rPr>
              <a:t>编译环境</a:t>
            </a:r>
            <a:endParaRPr lang="en-US" sz="1000" b="1" dirty="0">
              <a:solidFill>
                <a:schemeClr val="accent1"/>
              </a:solidFill>
              <a:latin typeface="微软雅黑" panose="020B0503020204020204" pitchFamily="34" charset="-122"/>
              <a:ea typeface="微软雅黑" panose="020B0503020204020204" pitchFamily="34" charset="-122"/>
            </a:endParaRPr>
          </a:p>
          <a:p>
            <a:pPr marL="0" indent="0" algn="l">
              <a:lnSpc>
                <a:spcPct val="150000"/>
              </a:lnSpc>
              <a:buNone/>
            </a:pPr>
            <a:r>
              <a:rPr lang="en-US" sz="1000" dirty="0">
                <a:solidFill>
                  <a:srgbClr val="383838"/>
                </a:solidFill>
                <a:latin typeface="微软雅黑" panose="020B0503020204020204" pitchFamily="34" charset="-122"/>
                <a:ea typeface="微软雅黑" panose="020B0503020204020204" pitchFamily="34" charset="-122"/>
                <a:cs typeface="Noto Sans SC" pitchFamily="34" charset="-120"/>
              </a:rPr>
              <a:t>GCC 9.3.0; </a:t>
            </a:r>
            <a:r>
              <a:rPr lang="en-US" sz="1000" dirty="0" err="1">
                <a:solidFill>
                  <a:srgbClr val="383838"/>
                </a:solidFill>
                <a:latin typeface="微软雅黑" panose="020B0503020204020204" pitchFamily="34" charset="-122"/>
                <a:ea typeface="微软雅黑" panose="020B0503020204020204" pitchFamily="34" charset="-122"/>
                <a:cs typeface="Noto Sans SC" pitchFamily="34" charset="-120"/>
              </a:rPr>
              <a:t>OpenMPI</a:t>
            </a:r>
            <a:r>
              <a:rPr lang="en-US" sz="1000" dirty="0">
                <a:solidFill>
                  <a:srgbClr val="383838"/>
                </a:solidFill>
                <a:latin typeface="微软雅黑" panose="020B0503020204020204" pitchFamily="34" charset="-122"/>
                <a:ea typeface="微软雅黑" panose="020B0503020204020204" pitchFamily="34" charset="-122"/>
                <a:cs typeface="Noto Sans SC" pitchFamily="34" charset="-120"/>
              </a:rPr>
              <a:t> 4.1.1</a:t>
            </a:r>
            <a:endParaRPr lang="en-US" sz="1000" dirty="0">
              <a:latin typeface="微软雅黑" panose="020B0503020204020204" pitchFamily="34" charset="-122"/>
              <a:ea typeface="微软雅黑" panose="020B0503020204020204" pitchFamily="34" charset="-122"/>
            </a:endParaRPr>
          </a:p>
          <a:p>
            <a:pPr marL="0" indent="0" algn="l">
              <a:lnSpc>
                <a:spcPct val="150000"/>
              </a:lnSpc>
              <a:buNone/>
            </a:pPr>
            <a:r>
              <a:rPr lang="en-US" sz="1000" b="1" dirty="0">
                <a:solidFill>
                  <a:schemeClr val="accent1"/>
                </a:solidFill>
                <a:latin typeface="微软雅黑" panose="020B0503020204020204" pitchFamily="34" charset="-122"/>
                <a:ea typeface="微软雅黑" panose="020B0503020204020204" pitchFamily="34" charset="-122"/>
                <a:cs typeface="Noto Sans SC" pitchFamily="34" charset="-120"/>
              </a:rPr>
              <a:t>5. </a:t>
            </a:r>
            <a:r>
              <a:rPr lang="en-US" sz="1000" b="1" dirty="0" err="1">
                <a:solidFill>
                  <a:schemeClr val="accent1"/>
                </a:solidFill>
                <a:latin typeface="微软雅黑" panose="020B0503020204020204" pitchFamily="34" charset="-122"/>
                <a:ea typeface="微软雅黑" panose="020B0503020204020204" pitchFamily="34" charset="-122"/>
                <a:cs typeface="Noto Sans SC" pitchFamily="34" charset="-120"/>
              </a:rPr>
              <a:t>作业管理系统</a:t>
            </a:r>
            <a:endParaRPr lang="en-US" sz="1000" b="1" dirty="0">
              <a:solidFill>
                <a:schemeClr val="accent1"/>
              </a:solidFill>
              <a:latin typeface="微软雅黑" panose="020B0503020204020204" pitchFamily="34" charset="-122"/>
              <a:ea typeface="微软雅黑" panose="020B0503020204020204" pitchFamily="34" charset="-122"/>
            </a:endParaRPr>
          </a:p>
          <a:p>
            <a:pPr marL="0" indent="0" algn="l">
              <a:lnSpc>
                <a:spcPct val="150000"/>
              </a:lnSpc>
              <a:buNone/>
            </a:pPr>
            <a:r>
              <a:rPr lang="en-US" sz="1000" dirty="0">
                <a:solidFill>
                  <a:srgbClr val="383838"/>
                </a:solidFill>
                <a:latin typeface="微软雅黑" panose="020B0503020204020204" pitchFamily="34" charset="-122"/>
                <a:ea typeface="微软雅黑" panose="020B0503020204020204" pitchFamily="34" charset="-122"/>
                <a:cs typeface="Noto Sans SC" pitchFamily="34" charset="-120"/>
              </a:rPr>
              <a:t>SLURM 20.11.9</a:t>
            </a:r>
            <a:endParaRPr lang="en-US" sz="1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58360"/>
            <a:ext cx="9144000" cy="5143500"/>
          </a:xfrm>
          <a:prstGeom prst="rect">
            <a:avLst/>
          </a:prstGeom>
        </p:spPr>
      </p:pic>
      <p:sp>
        <p:nvSpPr>
          <p:cNvPr id="3" name="Text 0"/>
          <p:cNvSpPr/>
          <p:nvPr/>
        </p:nvSpPr>
        <p:spPr>
          <a:xfrm>
            <a:off x="395288" y="247650"/>
            <a:ext cx="8358188" cy="552450"/>
          </a:xfrm>
          <a:prstGeom prst="rect">
            <a:avLst/>
          </a:prstGeom>
          <a:noFill/>
          <a:ln/>
        </p:spPr>
        <p:txBody>
          <a:bodyPr wrap="square" rtlCol="0" anchor="t"/>
          <a:lstStyle/>
          <a:p>
            <a:pPr marL="0" indent="0">
              <a:buNone/>
            </a:pPr>
            <a:r>
              <a:rPr lang="en-US" sz="2240" b="1" dirty="0">
                <a:solidFill>
                  <a:srgbClr val="383838"/>
                </a:solidFill>
                <a:latin typeface="Noto Sans SC" pitchFamily="34" charset="0"/>
                <a:ea typeface="Noto Sans SC" pitchFamily="34" charset="-122"/>
                <a:cs typeface="Noto Sans SC" pitchFamily="34" charset="-120"/>
              </a:rPr>
              <a:t>2 实验数据综合分析</a:t>
            </a:r>
            <a:endParaRPr lang="en-US" sz="2240" dirty="0"/>
          </a:p>
        </p:txBody>
      </p:sp>
      <p:sp>
        <p:nvSpPr>
          <p:cNvPr id="4" name="Text 1"/>
          <p:cNvSpPr/>
          <p:nvPr/>
        </p:nvSpPr>
        <p:spPr>
          <a:xfrm>
            <a:off x="1398883" y="2501281"/>
            <a:ext cx="1952625" cy="2705100"/>
          </a:xfrm>
          <a:prstGeom prst="rect">
            <a:avLst/>
          </a:prstGeom>
          <a:noFill/>
          <a:ln/>
        </p:spPr>
        <p:txBody>
          <a:bodyPr wrap="square" rtlCol="0" anchor="t"/>
          <a:lstStyle/>
          <a:p>
            <a:pPr marL="0" indent="0" algn="l">
              <a:lnSpc>
                <a:spcPct val="150000"/>
              </a:lnSpc>
              <a:buNone/>
            </a:pPr>
            <a:r>
              <a:rPr lang="en-US" sz="1400" dirty="0">
                <a:solidFill>
                  <a:srgbClr val="383838"/>
                </a:solidFill>
                <a:latin typeface="Noto Sans SC" pitchFamily="34" charset="0"/>
                <a:ea typeface="Noto Sans SC" pitchFamily="34" charset="-122"/>
                <a:cs typeface="Noto Sans SC" pitchFamily="34" charset="-120"/>
              </a:rPr>
              <a:t>图表分析</a:t>
            </a:r>
            <a:endParaRPr lang="en-US" sz="1400" dirty="0"/>
          </a:p>
        </p:txBody>
      </p:sp>
      <p:sp>
        <p:nvSpPr>
          <p:cNvPr id="5" name="Text 2"/>
          <p:cNvSpPr/>
          <p:nvPr/>
        </p:nvSpPr>
        <p:spPr>
          <a:xfrm>
            <a:off x="4414515" y="2512502"/>
            <a:ext cx="1952625" cy="2705100"/>
          </a:xfrm>
          <a:prstGeom prst="rect">
            <a:avLst/>
          </a:prstGeom>
          <a:noFill/>
          <a:ln/>
        </p:spPr>
        <p:txBody>
          <a:bodyPr wrap="square" rtlCol="0" anchor="t"/>
          <a:lstStyle/>
          <a:p>
            <a:pPr marL="0" indent="0" algn="l">
              <a:lnSpc>
                <a:spcPct val="150000"/>
              </a:lnSpc>
              <a:buNone/>
            </a:pPr>
            <a:r>
              <a:rPr lang="en-US" sz="1400" dirty="0">
                <a:solidFill>
                  <a:srgbClr val="383838"/>
                </a:solidFill>
                <a:latin typeface="Noto Sans SC" pitchFamily="34" charset="0"/>
                <a:ea typeface="Noto Sans SC" pitchFamily="34" charset="-122"/>
                <a:cs typeface="Noto Sans SC" pitchFamily="34" charset="-120"/>
              </a:rPr>
              <a:t>总结</a:t>
            </a:r>
            <a:endParaRPr lang="en-US" sz="1400" dirty="0"/>
          </a:p>
        </p:txBody>
      </p:sp>
      <p:sp>
        <p:nvSpPr>
          <p:cNvPr id="6" name="Text 3"/>
          <p:cNvSpPr/>
          <p:nvPr/>
        </p:nvSpPr>
        <p:spPr>
          <a:xfrm>
            <a:off x="6489955" y="2513390"/>
            <a:ext cx="2364743" cy="2705100"/>
          </a:xfrm>
          <a:prstGeom prst="rect">
            <a:avLst/>
          </a:prstGeom>
          <a:noFill/>
          <a:ln/>
        </p:spPr>
        <p:txBody>
          <a:bodyPr wrap="square" rtlCol="0" anchor="t"/>
          <a:lstStyle/>
          <a:p>
            <a:pPr marL="0" indent="0" algn="l">
              <a:lnSpc>
                <a:spcPct val="150000"/>
              </a:lnSpc>
              <a:buNone/>
            </a:pPr>
            <a:r>
              <a:rPr lang="en-US" sz="1400" dirty="0">
                <a:solidFill>
                  <a:srgbClr val="383838"/>
                </a:solidFill>
                <a:latin typeface="Noto Sans SC" pitchFamily="34" charset="0"/>
                <a:ea typeface="Noto Sans SC" pitchFamily="34" charset="-122"/>
                <a:cs typeface="Noto Sans SC" pitchFamily="34" charset="-120"/>
              </a:rPr>
              <a:t>三种并行方式适用问题分析</a:t>
            </a:r>
            <a:endParaRPr 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762000" y="309563"/>
            <a:ext cx="7211378" cy="552450"/>
          </a:xfrm>
          <a:prstGeom prst="rect">
            <a:avLst/>
          </a:prstGeom>
          <a:noFill/>
          <a:ln/>
        </p:spPr>
        <p:txBody>
          <a:bodyPr wrap="square" rtlCol="0" anchor="ctr"/>
          <a:lstStyle/>
          <a:p>
            <a:pPr marL="0" indent="0" algn="l">
              <a:buNone/>
            </a:pPr>
            <a:r>
              <a:rPr lang="en-US" sz="2660" b="1" dirty="0">
                <a:solidFill>
                  <a:srgbClr val="3E6FCD"/>
                </a:solidFill>
                <a:latin typeface="Noto Sans SC" pitchFamily="34" charset="0"/>
                <a:ea typeface="Noto Sans SC" pitchFamily="34" charset="-122"/>
                <a:cs typeface="Noto Sans SC" pitchFamily="34" charset="-120"/>
              </a:rPr>
              <a:t>图表分析</a:t>
            </a:r>
            <a:endParaRPr lang="en-US" sz="2660" dirty="0"/>
          </a:p>
        </p:txBody>
      </p:sp>
      <p:graphicFrame>
        <p:nvGraphicFramePr>
          <p:cNvPr id="4" name="图表 3">
            <a:extLst>
              <a:ext uri="{FF2B5EF4-FFF2-40B4-BE49-F238E27FC236}">
                <a16:creationId xmlns:a16="http://schemas.microsoft.com/office/drawing/2014/main" id="{18382EF1-2F10-DCE7-B844-8EC31FEE5258}"/>
              </a:ext>
            </a:extLst>
          </p:cNvPr>
          <p:cNvGraphicFramePr/>
          <p:nvPr>
            <p:extLst>
              <p:ext uri="{D42A27DB-BD31-4B8C-83A1-F6EECF244321}">
                <p14:modId xmlns:p14="http://schemas.microsoft.com/office/powerpoint/2010/main" val="2886167139"/>
              </p:ext>
            </p:extLst>
          </p:nvPr>
        </p:nvGraphicFramePr>
        <p:xfrm>
          <a:off x="819290" y="1489123"/>
          <a:ext cx="3940810" cy="2361565"/>
        </p:xfrm>
        <a:graphic>
          <a:graphicData uri="http://schemas.openxmlformats.org/drawingml/2006/chart">
            <c:chart xmlns:c="http://schemas.openxmlformats.org/drawingml/2006/chart" xmlns:r="http://schemas.openxmlformats.org/officeDocument/2006/relationships" r:id="rId3"/>
          </a:graphicData>
        </a:graphic>
      </p:graphicFrame>
      <p:sp>
        <p:nvSpPr>
          <p:cNvPr id="5" name="文本框 4">
            <a:extLst>
              <a:ext uri="{FF2B5EF4-FFF2-40B4-BE49-F238E27FC236}">
                <a16:creationId xmlns:a16="http://schemas.microsoft.com/office/drawing/2014/main" id="{859641F0-47CB-2C89-5E82-9542C0484CF9}"/>
              </a:ext>
            </a:extLst>
          </p:cNvPr>
          <p:cNvSpPr txBox="1"/>
          <p:nvPr/>
        </p:nvSpPr>
        <p:spPr>
          <a:xfrm>
            <a:off x="4961577" y="981560"/>
            <a:ext cx="3893120" cy="3693319"/>
          </a:xfrm>
          <a:prstGeom prst="rect">
            <a:avLst/>
          </a:prstGeom>
          <a:noFill/>
        </p:spPr>
        <p:txBody>
          <a:bodyPr wrap="square" rtlCol="0">
            <a:spAutoFit/>
          </a:bodyPr>
          <a:lstStyle/>
          <a:p>
            <a:r>
              <a:rPr lang="zh-CN" altLang="en-US" dirty="0"/>
              <a:t>随着并行度的增加，使用</a:t>
            </a:r>
            <a:r>
              <a:rPr lang="en-US" altLang="zh-CN" dirty="0" err="1"/>
              <a:t>PThread</a:t>
            </a:r>
            <a:r>
              <a:rPr lang="zh-CN" altLang="en-US" dirty="0"/>
              <a:t>时，加速比起初有所增长，在并行度为</a:t>
            </a:r>
            <a:r>
              <a:rPr lang="en-US" altLang="zh-CN" dirty="0"/>
              <a:t>4</a:t>
            </a:r>
            <a:r>
              <a:rPr lang="zh-CN" altLang="en-US" dirty="0"/>
              <a:t>时达到最大值</a:t>
            </a:r>
            <a:r>
              <a:rPr lang="en-US" altLang="zh-CN" dirty="0"/>
              <a:t>1.066</a:t>
            </a:r>
            <a:r>
              <a:rPr lang="zh-CN" altLang="en-US" dirty="0"/>
              <a:t>，之后开始下降，这表明在低并行度时，线程之间的负载均衡和通信开销相对较小，因此能较好地</a:t>
            </a:r>
            <a:r>
              <a:rPr lang="zh-CN" altLang="en-US" b="1" dirty="0">
                <a:solidFill>
                  <a:schemeClr val="accent1"/>
                </a:solidFill>
              </a:rPr>
              <a:t>利用多核资源</a:t>
            </a:r>
            <a:r>
              <a:rPr lang="zh-CN" altLang="en-US" dirty="0"/>
              <a:t>。然而，当并行度进一步增加，</a:t>
            </a:r>
            <a:r>
              <a:rPr lang="zh-CN" altLang="en-US" b="1" dirty="0">
                <a:solidFill>
                  <a:schemeClr val="accent1"/>
                </a:solidFill>
              </a:rPr>
              <a:t>上下文切换</a:t>
            </a:r>
            <a:r>
              <a:rPr lang="zh-CN" altLang="en-US" dirty="0"/>
              <a:t>、</a:t>
            </a:r>
            <a:r>
              <a:rPr lang="zh-CN" altLang="en-US" b="1" dirty="0">
                <a:solidFill>
                  <a:schemeClr val="accent1"/>
                </a:solidFill>
              </a:rPr>
              <a:t>内存访问冲突</a:t>
            </a:r>
            <a:r>
              <a:rPr lang="zh-CN" altLang="en-US" dirty="0"/>
              <a:t>以及</a:t>
            </a:r>
            <a:r>
              <a:rPr lang="zh-CN" altLang="en-US" b="1" dirty="0">
                <a:solidFill>
                  <a:schemeClr val="accent1"/>
                </a:solidFill>
              </a:rPr>
              <a:t>同步开销</a:t>
            </a:r>
            <a:r>
              <a:rPr lang="zh-CN" altLang="en-US" dirty="0"/>
              <a:t>可能导致了</a:t>
            </a:r>
            <a:r>
              <a:rPr lang="zh-CN" altLang="en-US" b="1" dirty="0">
                <a:solidFill>
                  <a:schemeClr val="accent1"/>
                </a:solidFill>
              </a:rPr>
              <a:t>加速比的降低</a:t>
            </a:r>
            <a:r>
              <a:rPr lang="zh-CN" altLang="en-US" dirty="0"/>
              <a:t>。特别是当并行度达到</a:t>
            </a:r>
            <a:r>
              <a:rPr lang="en-US" altLang="zh-CN" dirty="0"/>
              <a:t>16</a:t>
            </a:r>
            <a:r>
              <a:rPr lang="zh-CN" altLang="en-US" dirty="0"/>
              <a:t>时，加速比几乎接近</a:t>
            </a:r>
            <a:r>
              <a:rPr lang="en-US" altLang="zh-CN" dirty="0"/>
              <a:t>1</a:t>
            </a:r>
            <a:r>
              <a:rPr lang="zh-CN" altLang="en-US" dirty="0"/>
              <a:t>，意味着增加更多线程不再带来明显的性能提升，甚至可能因为过度的并行开销而造成性能损失。</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309563"/>
            <a:ext cx="7211378" cy="552450"/>
          </a:xfrm>
          <a:prstGeom prst="rect">
            <a:avLst/>
          </a:prstGeom>
          <a:noFill/>
          <a:ln/>
        </p:spPr>
        <p:txBody>
          <a:bodyPr wrap="square" rtlCol="0" anchor="ctr"/>
          <a:lstStyle/>
          <a:p>
            <a:pPr marL="0" indent="0" algn="l">
              <a:buNone/>
            </a:pPr>
            <a:r>
              <a:rPr lang="en-US" sz="2660" b="1" dirty="0">
                <a:solidFill>
                  <a:srgbClr val="3E6FCD"/>
                </a:solidFill>
                <a:latin typeface="Noto Sans SC" pitchFamily="34" charset="0"/>
                <a:ea typeface="Noto Sans SC" pitchFamily="34" charset="-122"/>
                <a:cs typeface="Noto Sans SC" pitchFamily="34" charset="-120"/>
              </a:rPr>
              <a:t>图表分析</a:t>
            </a:r>
            <a:endParaRPr lang="en-US" sz="2660" dirty="0"/>
          </a:p>
        </p:txBody>
      </p:sp>
      <p:graphicFrame>
        <p:nvGraphicFramePr>
          <p:cNvPr id="4" name="图表 3">
            <a:extLst>
              <a:ext uri="{FF2B5EF4-FFF2-40B4-BE49-F238E27FC236}">
                <a16:creationId xmlns:a16="http://schemas.microsoft.com/office/drawing/2014/main" id="{18382EF1-2F10-DCE7-B844-8EC31FEE5258}"/>
              </a:ext>
            </a:extLst>
          </p:cNvPr>
          <p:cNvGraphicFramePr/>
          <p:nvPr/>
        </p:nvGraphicFramePr>
        <p:xfrm>
          <a:off x="819290" y="1489123"/>
          <a:ext cx="3940810" cy="2361565"/>
        </p:xfrm>
        <a:graphic>
          <a:graphicData uri="http://schemas.openxmlformats.org/drawingml/2006/chart">
            <c:chart xmlns:c="http://schemas.openxmlformats.org/drawingml/2006/chart" xmlns:r="http://schemas.openxmlformats.org/officeDocument/2006/relationships" r:id="rId3"/>
          </a:graphicData>
        </a:graphic>
      </p:graphicFrame>
      <p:sp>
        <p:nvSpPr>
          <p:cNvPr id="5" name="文本框 4">
            <a:extLst>
              <a:ext uri="{FF2B5EF4-FFF2-40B4-BE49-F238E27FC236}">
                <a16:creationId xmlns:a16="http://schemas.microsoft.com/office/drawing/2014/main" id="{859641F0-47CB-2C89-5E82-9542C0484CF9}"/>
              </a:ext>
            </a:extLst>
          </p:cNvPr>
          <p:cNvSpPr txBox="1"/>
          <p:nvPr/>
        </p:nvSpPr>
        <p:spPr>
          <a:xfrm>
            <a:off x="4915082" y="1725479"/>
            <a:ext cx="3893120" cy="2031325"/>
          </a:xfrm>
          <a:prstGeom prst="rect">
            <a:avLst/>
          </a:prstGeom>
          <a:noFill/>
        </p:spPr>
        <p:txBody>
          <a:bodyPr wrap="square" rtlCol="0">
            <a:spAutoFit/>
          </a:bodyPr>
          <a:lstStyle/>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MPI</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的加速比在并行度从</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增加到</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2</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时略有下降，之后持续下降至并行度</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16</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时的</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0.886</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。这种模式说明虽然</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MPI</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能够有效利用多进程，但在高并行度下效率受到一定影响，可能是由于</a:t>
            </a:r>
            <a:r>
              <a:rPr lang="zh-CN" altLang="zh-CN" sz="1800" b="1"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进程间通信成本增加</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a:t>
            </a:r>
          </a:p>
          <a:p>
            <a:endParaRPr lang="zh-CN" altLang="en-US" dirty="0"/>
          </a:p>
        </p:txBody>
      </p:sp>
    </p:spTree>
    <p:extLst>
      <p:ext uri="{BB962C8B-B14F-4D97-AF65-F5344CB8AC3E}">
        <p14:creationId xmlns:p14="http://schemas.microsoft.com/office/powerpoint/2010/main" val="1216141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1603188" y="553177"/>
            <a:ext cx="5162550" cy="828675"/>
          </a:xfrm>
          <a:prstGeom prst="rect">
            <a:avLst/>
          </a:prstGeom>
          <a:noFill/>
          <a:ln/>
        </p:spPr>
        <p:txBody>
          <a:bodyPr wrap="square" rtlCol="0" anchor="ctr"/>
          <a:lstStyle/>
          <a:p>
            <a:pPr marL="0" indent="0" algn="l">
              <a:buNone/>
            </a:pPr>
            <a:r>
              <a:rPr lang="en-US" sz="4200" b="1" dirty="0">
                <a:solidFill>
                  <a:srgbClr val="3E6FCD"/>
                </a:solidFill>
                <a:latin typeface="Noto Sans SC" pitchFamily="34" charset="0"/>
                <a:ea typeface="Noto Sans SC" pitchFamily="34" charset="-122"/>
                <a:cs typeface="Noto Sans SC" pitchFamily="34" charset="-120"/>
              </a:rPr>
              <a:t>CONTENTS</a:t>
            </a:r>
            <a:endParaRPr lang="en-US" sz="4200" dirty="0"/>
          </a:p>
        </p:txBody>
      </p:sp>
      <p:sp>
        <p:nvSpPr>
          <p:cNvPr id="3" name="Text 1"/>
          <p:cNvSpPr/>
          <p:nvPr/>
        </p:nvSpPr>
        <p:spPr>
          <a:xfrm>
            <a:off x="2832719" y="1518834"/>
            <a:ext cx="5386388" cy="3219450"/>
          </a:xfrm>
          <a:prstGeom prst="rect">
            <a:avLst/>
          </a:prstGeom>
          <a:noFill/>
          <a:ln/>
        </p:spPr>
        <p:txBody>
          <a:bodyPr wrap="square" rtlCol="0" anchor="t"/>
          <a:lstStyle/>
          <a:p>
            <a:pPr marL="342900" indent="-342900" algn="l">
              <a:lnSpc>
                <a:spcPct val="200000"/>
              </a:lnSpc>
              <a:buSzPct val="100000"/>
              <a:buChar char="•"/>
            </a:pPr>
            <a:r>
              <a:rPr lang="en-US" sz="1750" dirty="0" err="1">
                <a:solidFill>
                  <a:srgbClr val="383838"/>
                </a:solidFill>
                <a:latin typeface="Noto Sans SC" pitchFamily="34" charset="0"/>
                <a:ea typeface="Noto Sans SC" pitchFamily="34" charset="-122"/>
                <a:cs typeface="Noto Sans SC" pitchFamily="34" charset="-120"/>
              </a:rPr>
              <a:t>一、实验内容概述</a:t>
            </a:r>
            <a:endParaRPr lang="en-US" sz="1750" dirty="0"/>
          </a:p>
          <a:p>
            <a:pPr marL="342900" indent="-342900" algn="l">
              <a:lnSpc>
                <a:spcPct val="200000"/>
              </a:lnSpc>
              <a:buSzPct val="100000"/>
              <a:buChar char="•"/>
            </a:pPr>
            <a:r>
              <a:rPr lang="en-US" sz="1750" dirty="0">
                <a:solidFill>
                  <a:srgbClr val="383838"/>
                </a:solidFill>
                <a:latin typeface="Noto Sans SC" pitchFamily="34" charset="0"/>
                <a:ea typeface="Noto Sans SC" pitchFamily="34" charset="-122"/>
                <a:cs typeface="Noto Sans SC" pitchFamily="34" charset="-120"/>
              </a:rPr>
              <a:t>二、并行算法分析设计</a:t>
            </a:r>
            <a:endParaRPr lang="en-US" sz="1750" dirty="0"/>
          </a:p>
          <a:p>
            <a:pPr marL="342900" indent="-342900" algn="l">
              <a:lnSpc>
                <a:spcPct val="200000"/>
              </a:lnSpc>
              <a:buSzPct val="100000"/>
              <a:buChar char="•"/>
            </a:pPr>
            <a:r>
              <a:rPr lang="en-US" sz="1750" dirty="0">
                <a:solidFill>
                  <a:srgbClr val="383838"/>
                </a:solidFill>
                <a:latin typeface="Noto Sans SC" pitchFamily="34" charset="0"/>
                <a:ea typeface="Noto Sans SC" pitchFamily="34" charset="-122"/>
                <a:cs typeface="Noto Sans SC" pitchFamily="34" charset="-120"/>
              </a:rPr>
              <a:t>三、实验数据分析</a:t>
            </a:r>
            <a:endParaRPr lang="en-US" sz="1750" dirty="0"/>
          </a:p>
          <a:p>
            <a:pPr marL="342900" indent="-342900" algn="l">
              <a:lnSpc>
                <a:spcPct val="200000"/>
              </a:lnSpc>
              <a:buSzPct val="100000"/>
              <a:buChar char="•"/>
            </a:pPr>
            <a:r>
              <a:rPr lang="en-US" sz="1750" dirty="0">
                <a:solidFill>
                  <a:srgbClr val="383838"/>
                </a:solidFill>
                <a:latin typeface="Noto Sans SC" pitchFamily="34" charset="0"/>
                <a:ea typeface="Noto Sans SC" pitchFamily="34" charset="-122"/>
                <a:cs typeface="Noto Sans SC" pitchFamily="34" charset="-120"/>
              </a:rPr>
              <a:t>四、实验总结</a:t>
            </a:r>
            <a:endParaRPr lang="en-US" sz="1750" dirty="0"/>
          </a:p>
          <a:p>
            <a:pPr marL="342900" indent="-342900" algn="l">
              <a:lnSpc>
                <a:spcPct val="200000"/>
              </a:lnSpc>
              <a:buSzPct val="100000"/>
              <a:buChar char="•"/>
            </a:pPr>
            <a:r>
              <a:rPr lang="en-US" sz="1750" dirty="0">
                <a:solidFill>
                  <a:srgbClr val="383838"/>
                </a:solidFill>
                <a:latin typeface="Noto Sans SC" pitchFamily="34" charset="0"/>
                <a:ea typeface="Noto Sans SC" pitchFamily="34" charset="-122"/>
                <a:cs typeface="Noto Sans SC" pitchFamily="34" charset="-120"/>
              </a:rPr>
              <a:t>五、课程总结</a:t>
            </a:r>
            <a:endParaRPr lang="en-US" sz="175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309563"/>
            <a:ext cx="7211378" cy="552450"/>
          </a:xfrm>
          <a:prstGeom prst="rect">
            <a:avLst/>
          </a:prstGeom>
          <a:noFill/>
          <a:ln/>
        </p:spPr>
        <p:txBody>
          <a:bodyPr wrap="square" rtlCol="0" anchor="ctr"/>
          <a:lstStyle/>
          <a:p>
            <a:pPr marL="0" indent="0" algn="l">
              <a:buNone/>
            </a:pPr>
            <a:r>
              <a:rPr lang="en-US" sz="2660" b="1" dirty="0">
                <a:solidFill>
                  <a:srgbClr val="3E6FCD"/>
                </a:solidFill>
                <a:latin typeface="Noto Sans SC" pitchFamily="34" charset="0"/>
                <a:ea typeface="Noto Sans SC" pitchFamily="34" charset="-122"/>
                <a:cs typeface="Noto Sans SC" pitchFamily="34" charset="-120"/>
              </a:rPr>
              <a:t>图表分析</a:t>
            </a:r>
            <a:endParaRPr lang="en-US" sz="2660" dirty="0"/>
          </a:p>
        </p:txBody>
      </p:sp>
      <p:graphicFrame>
        <p:nvGraphicFramePr>
          <p:cNvPr id="4" name="图表 3">
            <a:extLst>
              <a:ext uri="{FF2B5EF4-FFF2-40B4-BE49-F238E27FC236}">
                <a16:creationId xmlns:a16="http://schemas.microsoft.com/office/drawing/2014/main" id="{18382EF1-2F10-DCE7-B844-8EC31FEE5258}"/>
              </a:ext>
            </a:extLst>
          </p:cNvPr>
          <p:cNvGraphicFramePr/>
          <p:nvPr/>
        </p:nvGraphicFramePr>
        <p:xfrm>
          <a:off x="819290" y="1489123"/>
          <a:ext cx="3940810" cy="2361565"/>
        </p:xfrm>
        <a:graphic>
          <a:graphicData uri="http://schemas.openxmlformats.org/drawingml/2006/chart">
            <c:chart xmlns:c="http://schemas.openxmlformats.org/drawingml/2006/chart" xmlns:r="http://schemas.openxmlformats.org/officeDocument/2006/relationships" r:id="rId3"/>
          </a:graphicData>
        </a:graphic>
      </p:graphicFrame>
      <p:sp>
        <p:nvSpPr>
          <p:cNvPr id="5" name="文本框 4">
            <a:extLst>
              <a:ext uri="{FF2B5EF4-FFF2-40B4-BE49-F238E27FC236}">
                <a16:creationId xmlns:a16="http://schemas.microsoft.com/office/drawing/2014/main" id="{859641F0-47CB-2C89-5E82-9542C0484CF9}"/>
              </a:ext>
            </a:extLst>
          </p:cNvPr>
          <p:cNvSpPr txBox="1"/>
          <p:nvPr/>
        </p:nvSpPr>
        <p:spPr>
          <a:xfrm>
            <a:off x="4811759" y="676760"/>
            <a:ext cx="3991277" cy="4524315"/>
          </a:xfrm>
          <a:prstGeom prst="rect">
            <a:avLst/>
          </a:prstGeom>
          <a:noFill/>
        </p:spPr>
        <p:txBody>
          <a:bodyPr wrap="square" rtlCol="0">
            <a:spAutoFit/>
          </a:bodyPr>
          <a:lstStyle/>
          <a:p>
            <a:r>
              <a:rPr lang="en-US" altLang="zh-CN" sz="1800" kern="100" dirty="0" err="1">
                <a:effectLst/>
                <a:latin typeface="微软雅黑" panose="020B0503020204020204" pitchFamily="34" charset="-122"/>
                <a:ea typeface="微软雅黑" panose="020B0503020204020204" pitchFamily="34" charset="-122"/>
                <a:cs typeface="Times New Roman" panose="02020603050405020304" pitchFamily="18" charset="0"/>
              </a:rPr>
              <a:t>MPI+OpenMP</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混合模式的加速比整体保持相对稳定，虽然随并行度增加有轻微波动，但变化不大，保持在</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0.927</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到</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0.930</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之间，这表明该模式在高并行度下相对较好地控制了</a:t>
            </a:r>
            <a:r>
              <a:rPr lang="zh-CN" altLang="zh-CN" sz="1800" b="1"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通信开销和负载平衡</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。此外，总结上机实验及相关资料，</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OpenMP</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在单个节点上提供了细粒度的并行，而</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MPI</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负责跨节点的通信。这种策略在一定程度上</a:t>
            </a:r>
            <a:r>
              <a:rPr lang="zh-CN" altLang="zh-CN" sz="1800" b="1"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缓解了通信瓶颈</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，尤其是在并行度较高时，效率下降相比纯</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MPI</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更为平缓。然而，即便如此，效率仍然随着并行度增加而下降，表明即使是在优化的混合模式下，也</a:t>
            </a:r>
            <a:r>
              <a:rPr lang="zh-CN" altLang="zh-CN" sz="1800" b="1"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无法完全避免并行计算固有的开销问题</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a:t>
            </a:r>
          </a:p>
          <a:p>
            <a:endParaRPr lang="zh-CN" altLang="en-US" dirty="0"/>
          </a:p>
        </p:txBody>
      </p:sp>
    </p:spTree>
    <p:extLst>
      <p:ext uri="{BB962C8B-B14F-4D97-AF65-F5344CB8AC3E}">
        <p14:creationId xmlns:p14="http://schemas.microsoft.com/office/powerpoint/2010/main" val="3455681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309563"/>
            <a:ext cx="7211378" cy="552450"/>
          </a:xfrm>
          <a:prstGeom prst="rect">
            <a:avLst/>
          </a:prstGeom>
          <a:noFill/>
          <a:ln/>
        </p:spPr>
        <p:txBody>
          <a:bodyPr wrap="square" rtlCol="0" anchor="ctr"/>
          <a:lstStyle/>
          <a:p>
            <a:pPr marL="0" indent="0" algn="l">
              <a:buNone/>
            </a:pPr>
            <a:r>
              <a:rPr lang="en-US" sz="2660" b="1" dirty="0">
                <a:solidFill>
                  <a:srgbClr val="3E6FCD"/>
                </a:solidFill>
                <a:latin typeface="Noto Sans SC" pitchFamily="34" charset="0"/>
                <a:ea typeface="Noto Sans SC" pitchFamily="34" charset="-122"/>
                <a:cs typeface="Noto Sans SC" pitchFamily="34" charset="-120"/>
              </a:rPr>
              <a:t>图表分析</a:t>
            </a:r>
            <a:endParaRPr lang="en-US" sz="2660" dirty="0"/>
          </a:p>
        </p:txBody>
      </p:sp>
      <p:sp>
        <p:nvSpPr>
          <p:cNvPr id="5" name="文本框 4">
            <a:extLst>
              <a:ext uri="{FF2B5EF4-FFF2-40B4-BE49-F238E27FC236}">
                <a16:creationId xmlns:a16="http://schemas.microsoft.com/office/drawing/2014/main" id="{859641F0-47CB-2C89-5E82-9542C0484CF9}"/>
              </a:ext>
            </a:extLst>
          </p:cNvPr>
          <p:cNvSpPr txBox="1"/>
          <p:nvPr/>
        </p:nvSpPr>
        <p:spPr>
          <a:xfrm>
            <a:off x="4653118" y="490781"/>
            <a:ext cx="3991277" cy="4555093"/>
          </a:xfrm>
          <a:prstGeom prst="rect">
            <a:avLst/>
          </a:prstGeom>
          <a:noFill/>
        </p:spPr>
        <p:txBody>
          <a:bodyPr wrap="square" rtlCol="0">
            <a:spAutoFit/>
          </a:bodyPr>
          <a:lstStyle/>
          <a:p>
            <a:pPr algn="just"/>
            <a:r>
              <a:rPr lang="en-US" altLang="zh-CN" sz="1600" kern="100" dirty="0" err="1">
                <a:effectLst/>
                <a:latin typeface="微软雅黑" panose="020B0503020204020204" pitchFamily="34" charset="-122"/>
                <a:ea typeface="微软雅黑" panose="020B0503020204020204" pitchFamily="34" charset="-122"/>
                <a:cs typeface="Times New Roman" panose="02020603050405020304" pitchFamily="18" charset="0"/>
              </a:rPr>
              <a:t>PThread</a:t>
            </a:r>
            <a:r>
              <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kern="100" dirty="0" err="1">
                <a:effectLst/>
                <a:latin typeface="微软雅黑" panose="020B0503020204020204" pitchFamily="34" charset="-122"/>
                <a:ea typeface="微软雅黑" panose="020B0503020204020204" pitchFamily="34" charset="-122"/>
                <a:cs typeface="Times New Roman" panose="02020603050405020304" pitchFamily="18" charset="0"/>
              </a:rPr>
              <a:t>PThread</a:t>
            </a:r>
            <a:r>
              <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的效率</a:t>
            </a:r>
            <a:r>
              <a:rPr lang="zh-CN" altLang="zh-CN" sz="1600" b="1"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随并行度增加而迅速下降</a:t>
            </a:r>
            <a:r>
              <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，特别是在并行度为</a:t>
            </a:r>
            <a:r>
              <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16</a:t>
            </a:r>
            <a:r>
              <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时效率仅为</a:t>
            </a:r>
            <a:r>
              <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0.065</a:t>
            </a:r>
            <a:r>
              <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，这说明线程数增加后，</a:t>
            </a:r>
            <a:r>
              <a:rPr lang="zh-CN" altLang="zh-CN" sz="16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资源争抢和管理开销</a:t>
            </a:r>
            <a:r>
              <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显著</a:t>
            </a:r>
            <a:r>
              <a:rPr lang="zh-CN" altLang="zh-CN" sz="16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降低</a:t>
            </a:r>
            <a:r>
              <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了每个线程的</a:t>
            </a:r>
            <a:r>
              <a:rPr lang="zh-CN" altLang="zh-CN" sz="1600" b="1" kern="100" dirty="0">
                <a:solidFill>
                  <a:schemeClr val="accent1"/>
                </a:solidFill>
                <a:effectLst/>
                <a:latin typeface="微软雅黑" panose="020B0503020204020204" pitchFamily="34" charset="-122"/>
                <a:ea typeface="微软雅黑" panose="020B0503020204020204" pitchFamily="34" charset="-122"/>
                <a:cs typeface="Times New Roman" panose="02020603050405020304" pitchFamily="18" charset="0"/>
              </a:rPr>
              <a:t>工作效率</a:t>
            </a:r>
            <a:r>
              <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a:t>
            </a:r>
          </a:p>
          <a:p>
            <a:pPr algn="just"/>
            <a:r>
              <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MPI: MPI</a:t>
            </a:r>
            <a:r>
              <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的效率也呈现下降趋势，且在并行度</a:t>
            </a:r>
            <a:r>
              <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16</a:t>
            </a:r>
            <a:r>
              <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时达到最低点</a:t>
            </a:r>
            <a:r>
              <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0.055</a:t>
            </a:r>
            <a:r>
              <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，表明虽然</a:t>
            </a:r>
            <a:r>
              <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MPI</a:t>
            </a:r>
            <a:r>
              <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擅长处理分布式任务，但在高度并行化时，尽管总的计算工作被更多进程分担，但</a:t>
            </a:r>
            <a:r>
              <a:rPr lang="zh-CN" altLang="zh-CN" sz="16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每个进程的实际工作量减少</a:t>
            </a:r>
            <a:r>
              <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，加上通信开销，导致效率降低。</a:t>
            </a:r>
          </a:p>
          <a:p>
            <a:pPr algn="just"/>
            <a:r>
              <a:rPr lang="en-US" altLang="zh-CN" sz="1600" kern="100" dirty="0" err="1">
                <a:effectLst/>
                <a:latin typeface="微软雅黑" panose="020B0503020204020204" pitchFamily="34" charset="-122"/>
                <a:ea typeface="微软雅黑" panose="020B0503020204020204" pitchFamily="34" charset="-122"/>
                <a:cs typeface="Times New Roman" panose="02020603050405020304" pitchFamily="18" charset="0"/>
              </a:rPr>
              <a:t>MPI+OpenMP</a:t>
            </a:r>
            <a:r>
              <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相比之下，</a:t>
            </a:r>
            <a:r>
              <a:rPr lang="en-US" altLang="zh-CN" sz="1600" kern="100" dirty="0" err="1">
                <a:effectLst/>
                <a:latin typeface="微软雅黑" panose="020B0503020204020204" pitchFamily="34" charset="-122"/>
                <a:ea typeface="微软雅黑" panose="020B0503020204020204" pitchFamily="34" charset="-122"/>
                <a:cs typeface="Times New Roman" panose="02020603050405020304" pitchFamily="18" charset="0"/>
              </a:rPr>
              <a:t>MPI+OpenMP</a:t>
            </a:r>
            <a:r>
              <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的效率虽然也随并行度增加而下降，但</a:t>
            </a:r>
            <a:r>
              <a:rPr lang="zh-CN" altLang="zh-CN" sz="16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下降幅度较前两者平缓</a:t>
            </a:r>
            <a:r>
              <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，保持了相对较高的效率水平，即使在并行度为</a:t>
            </a:r>
            <a:r>
              <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16</a:t>
            </a:r>
            <a:r>
              <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时仍有</a:t>
            </a:r>
            <a:r>
              <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0.058</a:t>
            </a:r>
            <a:r>
              <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的效率，显示出</a:t>
            </a:r>
            <a:r>
              <a:rPr lang="zh-CN" altLang="zh-CN" sz="1600" b="1"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较好的混合并行策略效果</a:t>
            </a:r>
            <a:r>
              <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a:t>
            </a:r>
          </a:p>
          <a:p>
            <a:endParaRPr lang="zh-CN" altLang="en-US" dirty="0"/>
          </a:p>
        </p:txBody>
      </p:sp>
      <p:graphicFrame>
        <p:nvGraphicFramePr>
          <p:cNvPr id="3" name="图表 2">
            <a:extLst>
              <a:ext uri="{FF2B5EF4-FFF2-40B4-BE49-F238E27FC236}">
                <a16:creationId xmlns:a16="http://schemas.microsoft.com/office/drawing/2014/main" id="{054E0968-7515-DF56-A3FB-5A6419696F8E}"/>
              </a:ext>
            </a:extLst>
          </p:cNvPr>
          <p:cNvGraphicFramePr/>
          <p:nvPr>
            <p:extLst>
              <p:ext uri="{D42A27DB-BD31-4B8C-83A1-F6EECF244321}">
                <p14:modId xmlns:p14="http://schemas.microsoft.com/office/powerpoint/2010/main" val="329805325"/>
              </p:ext>
            </p:extLst>
          </p:nvPr>
        </p:nvGraphicFramePr>
        <p:xfrm>
          <a:off x="585308" y="1515218"/>
          <a:ext cx="4067810" cy="22783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51216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Text 0"/>
          <p:cNvSpPr/>
          <p:nvPr/>
        </p:nvSpPr>
        <p:spPr>
          <a:xfrm>
            <a:off x="762000" y="309563"/>
            <a:ext cx="7211378" cy="552450"/>
          </a:xfrm>
          <a:prstGeom prst="rect">
            <a:avLst/>
          </a:prstGeom>
          <a:noFill/>
          <a:ln/>
        </p:spPr>
        <p:txBody>
          <a:bodyPr wrap="square" rtlCol="0" anchor="ctr"/>
          <a:lstStyle/>
          <a:p>
            <a:pPr marL="0" indent="0" algn="l">
              <a:buNone/>
            </a:pPr>
            <a:r>
              <a:rPr lang="en-US" sz="2660" b="1" dirty="0">
                <a:solidFill>
                  <a:srgbClr val="3E6FCD"/>
                </a:solidFill>
                <a:latin typeface="Noto Sans SC" pitchFamily="34" charset="0"/>
                <a:ea typeface="Noto Sans SC" pitchFamily="34" charset="-122"/>
                <a:cs typeface="Noto Sans SC" pitchFamily="34" charset="-120"/>
              </a:rPr>
              <a:t>总结</a:t>
            </a:r>
            <a:endParaRPr lang="en-US" sz="2660" dirty="0"/>
          </a:p>
        </p:txBody>
      </p:sp>
      <p:pic>
        <p:nvPicPr>
          <p:cNvPr id="3"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022" y="1385888"/>
            <a:ext cx="7449207" cy="3333750"/>
          </a:xfrm>
          <a:prstGeom prst="rect">
            <a:avLst/>
          </a:prstGeom>
        </p:spPr>
      </p:pic>
      <p:sp>
        <p:nvSpPr>
          <p:cNvPr id="4" name="Text 1"/>
          <p:cNvSpPr/>
          <p:nvPr/>
        </p:nvSpPr>
        <p:spPr>
          <a:xfrm>
            <a:off x="1138786" y="2369463"/>
            <a:ext cx="1581807" cy="1816319"/>
          </a:xfrm>
          <a:prstGeom prst="rect">
            <a:avLst/>
          </a:prstGeom>
          <a:noFill/>
          <a:ln/>
        </p:spPr>
        <p:txBody>
          <a:bodyPr wrap="square" rtlCol="0" anchor="t"/>
          <a:lstStyle/>
          <a:p>
            <a:pPr marL="0" indent="0" algn="l">
              <a:lnSpc>
                <a:spcPct val="150000"/>
              </a:lnSpc>
              <a:buNone/>
            </a:pPr>
            <a:r>
              <a:rPr lang="en-US" sz="900" dirty="0" err="1">
                <a:solidFill>
                  <a:srgbClr val="000000"/>
                </a:solidFill>
                <a:latin typeface="微软雅黑" panose="020B0503020204020204" pitchFamily="34" charset="-122"/>
                <a:ea typeface="微软雅黑" panose="020B0503020204020204" pitchFamily="34" charset="-122"/>
                <a:cs typeface="Noto Sans SC" pitchFamily="34" charset="-120"/>
              </a:rPr>
              <a:t>PThread</a:t>
            </a:r>
            <a:r>
              <a:rPr lang="en-US" sz="900" dirty="0">
                <a:solidFill>
                  <a:srgbClr val="000000"/>
                </a:solidFill>
                <a:latin typeface="微软雅黑" panose="020B0503020204020204" pitchFamily="34" charset="-122"/>
                <a:ea typeface="微软雅黑" panose="020B0503020204020204" pitchFamily="34" charset="-122"/>
                <a:cs typeface="Noto Sans SC" pitchFamily="34" charset="-120"/>
              </a:rPr>
              <a:t>: PThread的效率随着并行度增加而快速下降，说明增加线程并未能线性地提高计算能力，反而因线程管理成本增加导致整体效率降低。特别是在高并行度下，效率极低，意味着大部分线程在等待资源或进行无谓的通信。</a:t>
            </a:r>
            <a:endParaRPr lang="en-US" sz="900" dirty="0">
              <a:latin typeface="微软雅黑" panose="020B0503020204020204" pitchFamily="34" charset="-122"/>
              <a:ea typeface="微软雅黑" panose="020B0503020204020204" pitchFamily="34" charset="-122"/>
            </a:endParaRPr>
          </a:p>
        </p:txBody>
      </p:sp>
      <p:sp>
        <p:nvSpPr>
          <p:cNvPr id="5" name="Text 2"/>
          <p:cNvSpPr/>
          <p:nvPr/>
        </p:nvSpPr>
        <p:spPr>
          <a:xfrm>
            <a:off x="3685164" y="2276472"/>
            <a:ext cx="1868921" cy="1816319"/>
          </a:xfrm>
          <a:prstGeom prst="rect">
            <a:avLst/>
          </a:prstGeom>
          <a:noFill/>
          <a:ln/>
        </p:spPr>
        <p:txBody>
          <a:bodyPr wrap="square" rtlCol="0" anchor="t"/>
          <a:lstStyle/>
          <a:p>
            <a:pPr marL="0" indent="0" algn="l">
              <a:lnSpc>
                <a:spcPct val="150000"/>
              </a:lnSpc>
              <a:buNone/>
            </a:pPr>
            <a:r>
              <a:rPr lang="en-US" sz="900" dirty="0">
                <a:solidFill>
                  <a:srgbClr val="000000"/>
                </a:solidFill>
                <a:latin typeface="微软雅黑" panose="020B0503020204020204" pitchFamily="34" charset="-122"/>
                <a:ea typeface="微软雅黑" panose="020B0503020204020204" pitchFamily="34" charset="-122"/>
                <a:cs typeface="Noto Sans SC" pitchFamily="34" charset="-120"/>
              </a:rPr>
              <a:t>MPI擅长处理跨节点的并行计算，初始的下降可能是因为初始化通信开销的分摊以及任务划分的不均。随着并行度的增加，网络通信成为瓶颈，特别是在高并行度时，大量的进程间通信导致了效率的急剧下降。尽管MPI能够分配任务到不同的节点上，但过高的并行度使得通信成本超过了计算节省的时间。</a:t>
            </a:r>
            <a:endParaRPr lang="en-US" sz="900" dirty="0">
              <a:latin typeface="微软雅黑" panose="020B0503020204020204" pitchFamily="34" charset="-122"/>
              <a:ea typeface="微软雅黑" panose="020B0503020204020204" pitchFamily="34" charset="-122"/>
            </a:endParaRPr>
          </a:p>
        </p:txBody>
      </p:sp>
      <p:sp>
        <p:nvSpPr>
          <p:cNvPr id="6" name="Text 3"/>
          <p:cNvSpPr/>
          <p:nvPr/>
        </p:nvSpPr>
        <p:spPr>
          <a:xfrm>
            <a:off x="6323482" y="2274694"/>
            <a:ext cx="1868921" cy="1816319"/>
          </a:xfrm>
          <a:prstGeom prst="rect">
            <a:avLst/>
          </a:prstGeom>
          <a:noFill/>
          <a:ln/>
        </p:spPr>
        <p:txBody>
          <a:bodyPr wrap="square" rtlCol="0" anchor="t"/>
          <a:lstStyle/>
          <a:p>
            <a:pPr marL="0" indent="0" algn="l">
              <a:lnSpc>
                <a:spcPct val="150000"/>
              </a:lnSpc>
              <a:buNone/>
            </a:pPr>
            <a:r>
              <a:rPr lang="en-US" sz="900" dirty="0">
                <a:solidFill>
                  <a:srgbClr val="000000"/>
                </a:solidFill>
                <a:latin typeface="微软雅黑" panose="020B0503020204020204" pitchFamily="34" charset="-122"/>
                <a:ea typeface="微软雅黑" panose="020B0503020204020204" pitchFamily="34" charset="-122"/>
                <a:cs typeface="Noto Sans SC" pitchFamily="34" charset="-120"/>
              </a:rPr>
              <a:t>MPI+OpenMP的加速比也随着并行度的增加而下降，但下降的速率相对较缓。这表明结合了MPI和OpenMP的混合并行方式在一定程度上能够平衡进程间通信和线程级并行的开销。其效率同样随着并行度的增加而降低，但相对于单独使用MPI或PThread，其在高并行度下的效率略有优势。</a:t>
            </a:r>
            <a:endParaRPr lang="en-US" sz="9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Image 0" descr="https://assets.mindshow.fun/file/7248467/5c1cab1d747046ccabb5e31837137a9b?x-oss-process=style/img"/>
          <p:cNvPicPr>
            <a:picLocks noChangeAspect="1"/>
          </p:cNvPicPr>
          <p:nvPr/>
        </p:nvPicPr>
        <p:blipFill>
          <a:blip r:embed="rId3"/>
          <a:srcRect l="19475" r="19475"/>
          <a:stretch/>
        </p:blipFill>
        <p:spPr>
          <a:xfrm>
            <a:off x="0" y="0"/>
            <a:ext cx="4710113" cy="5143500"/>
          </a:xfrm>
          <a:prstGeom prst="rect">
            <a:avLst/>
          </a:prstGeom>
        </p:spPr>
      </p:pic>
      <p:pic>
        <p:nvPicPr>
          <p:cNvPr id="3" name="Image 1" descr="preencoded.png"/>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0"/>
            <a:ext cx="9144000" cy="5143500"/>
          </a:xfrm>
          <a:prstGeom prst="rect">
            <a:avLst/>
          </a:prstGeom>
        </p:spPr>
      </p:pic>
      <p:sp>
        <p:nvSpPr>
          <p:cNvPr id="4" name="Text 0"/>
          <p:cNvSpPr/>
          <p:nvPr/>
        </p:nvSpPr>
        <p:spPr>
          <a:xfrm>
            <a:off x="5095875" y="671513"/>
            <a:ext cx="3429000" cy="552450"/>
          </a:xfrm>
          <a:prstGeom prst="rect">
            <a:avLst/>
          </a:prstGeom>
          <a:noFill/>
          <a:ln/>
        </p:spPr>
        <p:txBody>
          <a:bodyPr wrap="square" rtlCol="0" anchor="t"/>
          <a:lstStyle/>
          <a:p>
            <a:pPr marL="0" indent="0">
              <a:buNone/>
            </a:pPr>
            <a:r>
              <a:rPr lang="en-US" sz="2030" b="1" dirty="0">
                <a:solidFill>
                  <a:srgbClr val="383838"/>
                </a:solidFill>
                <a:latin typeface="Noto Sans SC" pitchFamily="34" charset="0"/>
                <a:ea typeface="Noto Sans SC" pitchFamily="34" charset="-122"/>
                <a:cs typeface="Noto Sans SC" pitchFamily="34" charset="-120"/>
              </a:rPr>
              <a:t>三种并行方式适用问题分析</a:t>
            </a:r>
            <a:endParaRPr lang="en-US" sz="2030" dirty="0"/>
          </a:p>
        </p:txBody>
      </p:sp>
      <p:sp>
        <p:nvSpPr>
          <p:cNvPr id="5" name="Text 1"/>
          <p:cNvSpPr/>
          <p:nvPr/>
        </p:nvSpPr>
        <p:spPr>
          <a:xfrm>
            <a:off x="4484176" y="1002225"/>
            <a:ext cx="4556502" cy="3174166"/>
          </a:xfrm>
          <a:prstGeom prst="rect">
            <a:avLst/>
          </a:prstGeom>
          <a:noFill/>
          <a:ln/>
        </p:spPr>
        <p:txBody>
          <a:bodyPr wrap="square" rtlCol="0" anchor="t"/>
          <a:lstStyle/>
          <a:p>
            <a:pPr marL="0" indent="0" algn="l">
              <a:lnSpc>
                <a:spcPct val="150000"/>
              </a:lnSpc>
              <a:buNone/>
            </a:pPr>
            <a:r>
              <a:rPr lang="en-US" sz="900" dirty="0" err="1">
                <a:solidFill>
                  <a:srgbClr val="383838"/>
                </a:solidFill>
                <a:latin typeface="微软雅黑" panose="020B0503020204020204" pitchFamily="34" charset="-122"/>
                <a:ea typeface="微软雅黑" panose="020B0503020204020204" pitchFamily="34" charset="-122"/>
                <a:cs typeface="Noto Sans SC" pitchFamily="34" charset="-120"/>
              </a:rPr>
              <a:t>PThread</a:t>
            </a:r>
            <a:r>
              <a:rPr lang="en-US" sz="900" dirty="0">
                <a:solidFill>
                  <a:srgbClr val="383838"/>
                </a:solidFill>
                <a:latin typeface="微软雅黑" panose="020B0503020204020204" pitchFamily="34" charset="-122"/>
                <a:ea typeface="微软雅黑" panose="020B0503020204020204" pitchFamily="34" charset="-122"/>
                <a:cs typeface="Noto Sans SC" pitchFamily="34" charset="-120"/>
              </a:rPr>
              <a:t>：</a:t>
            </a:r>
            <a:endParaRPr lang="en-US" sz="900" dirty="0">
              <a:latin typeface="微软雅黑" panose="020B0503020204020204" pitchFamily="34" charset="-122"/>
              <a:ea typeface="微软雅黑" panose="020B0503020204020204" pitchFamily="34" charset="-122"/>
            </a:endParaRPr>
          </a:p>
          <a:p>
            <a:pPr marL="0" indent="0" algn="l">
              <a:lnSpc>
                <a:spcPct val="150000"/>
              </a:lnSpc>
              <a:buNone/>
            </a:pPr>
            <a:r>
              <a:rPr lang="en-US" sz="900" dirty="0">
                <a:solidFill>
                  <a:srgbClr val="383838"/>
                </a:solidFill>
                <a:latin typeface="微软雅黑" panose="020B0503020204020204" pitchFamily="34" charset="-122"/>
                <a:ea typeface="微软雅黑" panose="020B0503020204020204" pitchFamily="34" charset="-122"/>
                <a:cs typeface="Noto Sans SC" pitchFamily="34" charset="-120"/>
              </a:rPr>
              <a:t>PThread适用于共享内存模型的并行计算，适合解决那些</a:t>
            </a:r>
            <a:r>
              <a:rPr lang="en-US" sz="900" b="1" dirty="0">
                <a:solidFill>
                  <a:schemeClr val="accent1"/>
                </a:solidFill>
                <a:latin typeface="微软雅黑" panose="020B0503020204020204" pitchFamily="34" charset="-122"/>
                <a:ea typeface="微软雅黑" panose="020B0503020204020204" pitchFamily="34" charset="-122"/>
                <a:cs typeface="Noto Sans SC" pitchFamily="34" charset="-120"/>
              </a:rPr>
              <a:t>可以划分为多个独立任务</a:t>
            </a:r>
            <a:r>
              <a:rPr lang="en-US" sz="900" dirty="0">
                <a:solidFill>
                  <a:srgbClr val="383838"/>
                </a:solidFill>
                <a:latin typeface="微软雅黑" panose="020B0503020204020204" pitchFamily="34" charset="-122"/>
                <a:ea typeface="微软雅黑" panose="020B0503020204020204" pitchFamily="34" charset="-122"/>
                <a:cs typeface="Noto Sans SC" pitchFamily="34" charset="-120"/>
              </a:rPr>
              <a:t>，</a:t>
            </a:r>
            <a:r>
              <a:rPr lang="en-US" sz="900" b="1" dirty="0">
                <a:solidFill>
                  <a:schemeClr val="accent1"/>
                </a:solidFill>
                <a:latin typeface="微软雅黑" panose="020B0503020204020204" pitchFamily="34" charset="-122"/>
                <a:ea typeface="微软雅黑" panose="020B0503020204020204" pitchFamily="34" charset="-122"/>
              </a:rPr>
              <a:t>且任务间通信较少的问题</a:t>
            </a:r>
            <a:r>
              <a:rPr lang="en-US" sz="900" dirty="0">
                <a:solidFill>
                  <a:srgbClr val="383838"/>
                </a:solidFill>
                <a:latin typeface="微软雅黑" panose="020B0503020204020204" pitchFamily="34" charset="-122"/>
                <a:ea typeface="微软雅黑" panose="020B0503020204020204" pitchFamily="34" charset="-122"/>
                <a:cs typeface="Noto Sans SC" pitchFamily="34" charset="-120"/>
              </a:rPr>
              <a:t>。它特别适合于多核处理器的计算机，因为线程可以在同一个物理核心的不同超线程上运行，从而减少线程间的通信开销。</a:t>
            </a:r>
            <a:endParaRPr lang="en-US" sz="900" dirty="0">
              <a:latin typeface="微软雅黑" panose="020B0503020204020204" pitchFamily="34" charset="-122"/>
              <a:ea typeface="微软雅黑" panose="020B0503020204020204" pitchFamily="34" charset="-122"/>
            </a:endParaRPr>
          </a:p>
          <a:p>
            <a:pPr marL="0" indent="0" algn="l">
              <a:lnSpc>
                <a:spcPct val="150000"/>
              </a:lnSpc>
              <a:buNone/>
            </a:pPr>
            <a:r>
              <a:rPr lang="en-US" sz="900" dirty="0" err="1">
                <a:solidFill>
                  <a:srgbClr val="383838"/>
                </a:solidFill>
                <a:latin typeface="微软雅黑" panose="020B0503020204020204" pitchFamily="34" charset="-122"/>
                <a:ea typeface="微软雅黑" panose="020B0503020204020204" pitchFamily="34" charset="-122"/>
                <a:cs typeface="Noto Sans SC" pitchFamily="34" charset="-120"/>
              </a:rPr>
              <a:t>因此，在数据集较小，计算密度高，且不需要大量数据交换的情况下，PThread可以提供较好的性能</a:t>
            </a:r>
            <a:r>
              <a:rPr lang="en-US" sz="900" dirty="0">
                <a:solidFill>
                  <a:srgbClr val="383838"/>
                </a:solidFill>
                <a:latin typeface="微软雅黑" panose="020B0503020204020204" pitchFamily="34" charset="-122"/>
                <a:ea typeface="微软雅黑" panose="020B0503020204020204" pitchFamily="34" charset="-122"/>
                <a:cs typeface="Noto Sans SC" pitchFamily="34" charset="-120"/>
              </a:rPr>
              <a:t>。</a:t>
            </a:r>
            <a:endParaRPr lang="en-US" sz="900" dirty="0">
              <a:latin typeface="微软雅黑" panose="020B0503020204020204" pitchFamily="34" charset="-122"/>
              <a:ea typeface="微软雅黑" panose="020B0503020204020204" pitchFamily="34" charset="-122"/>
            </a:endParaRPr>
          </a:p>
          <a:p>
            <a:pPr marL="0" indent="0" algn="l">
              <a:lnSpc>
                <a:spcPct val="150000"/>
              </a:lnSpc>
              <a:buNone/>
            </a:pPr>
            <a:r>
              <a:rPr lang="en-US" sz="900" dirty="0">
                <a:solidFill>
                  <a:srgbClr val="383838"/>
                </a:solidFill>
                <a:latin typeface="微软雅黑" panose="020B0503020204020204" pitchFamily="34" charset="-122"/>
                <a:ea typeface="微软雅黑" panose="020B0503020204020204" pitchFamily="34" charset="-122"/>
                <a:cs typeface="Noto Sans SC" pitchFamily="34" charset="-120"/>
              </a:rPr>
              <a:t>MPI：</a:t>
            </a:r>
            <a:endParaRPr lang="en-US" sz="900" dirty="0">
              <a:latin typeface="微软雅黑" panose="020B0503020204020204" pitchFamily="34" charset="-122"/>
              <a:ea typeface="微软雅黑" panose="020B0503020204020204" pitchFamily="34" charset="-122"/>
            </a:endParaRPr>
          </a:p>
          <a:p>
            <a:pPr marL="0" indent="0" algn="l">
              <a:lnSpc>
                <a:spcPct val="150000"/>
              </a:lnSpc>
              <a:buNone/>
            </a:pPr>
            <a:r>
              <a:rPr lang="en-US" sz="900" dirty="0">
                <a:solidFill>
                  <a:srgbClr val="383838"/>
                </a:solidFill>
                <a:latin typeface="微软雅黑" panose="020B0503020204020204" pitchFamily="34" charset="-122"/>
                <a:ea typeface="微软雅黑" panose="020B0503020204020204" pitchFamily="34" charset="-122"/>
                <a:cs typeface="Noto Sans SC" pitchFamily="34" charset="-120"/>
              </a:rPr>
              <a:t>MPI适用于</a:t>
            </a:r>
            <a:r>
              <a:rPr lang="en-US" sz="900" b="1" dirty="0">
                <a:solidFill>
                  <a:schemeClr val="accent1"/>
                </a:solidFill>
                <a:latin typeface="微软雅黑" panose="020B0503020204020204" pitchFamily="34" charset="-122"/>
                <a:ea typeface="微软雅黑" panose="020B0503020204020204" pitchFamily="34" charset="-122"/>
              </a:rPr>
              <a:t>分布式内存模型</a:t>
            </a:r>
            <a:r>
              <a:rPr lang="en-US" sz="900" dirty="0">
                <a:solidFill>
                  <a:srgbClr val="383838"/>
                </a:solidFill>
                <a:latin typeface="微软雅黑" panose="020B0503020204020204" pitchFamily="34" charset="-122"/>
                <a:ea typeface="微软雅黑" panose="020B0503020204020204" pitchFamily="34" charset="-122"/>
                <a:cs typeface="Noto Sans SC" pitchFamily="34" charset="-120"/>
              </a:rPr>
              <a:t>的并行计算，适合解决那些</a:t>
            </a:r>
            <a:r>
              <a:rPr lang="en-US" sz="900" b="1" dirty="0">
                <a:solidFill>
                  <a:schemeClr val="accent1"/>
                </a:solidFill>
                <a:latin typeface="微软雅黑" panose="020B0503020204020204" pitchFamily="34" charset="-122"/>
                <a:ea typeface="微软雅黑" panose="020B0503020204020204" pitchFamily="34" charset="-122"/>
              </a:rPr>
              <a:t>可以划分为多个独立任务</a:t>
            </a:r>
            <a:r>
              <a:rPr lang="en-US" sz="900" dirty="0">
                <a:solidFill>
                  <a:srgbClr val="383838"/>
                </a:solidFill>
                <a:latin typeface="微软雅黑" panose="020B0503020204020204" pitchFamily="34" charset="-122"/>
                <a:ea typeface="微软雅黑" panose="020B0503020204020204" pitchFamily="34" charset="-122"/>
                <a:cs typeface="Noto Sans SC" pitchFamily="34" charset="-120"/>
              </a:rPr>
              <a:t>，且</a:t>
            </a:r>
            <a:r>
              <a:rPr lang="en-US" sz="900" b="1" dirty="0">
                <a:solidFill>
                  <a:schemeClr val="accent1"/>
                </a:solidFill>
                <a:latin typeface="微软雅黑" panose="020B0503020204020204" pitchFamily="34" charset="-122"/>
                <a:ea typeface="微软雅黑" panose="020B0503020204020204" pitchFamily="34" charset="-122"/>
              </a:rPr>
              <a:t>任务间通信较多</a:t>
            </a:r>
            <a:r>
              <a:rPr lang="en-US" sz="900" dirty="0">
                <a:solidFill>
                  <a:srgbClr val="383838"/>
                </a:solidFill>
                <a:latin typeface="微软雅黑" panose="020B0503020204020204" pitchFamily="34" charset="-122"/>
                <a:ea typeface="微软雅黑" panose="020B0503020204020204" pitchFamily="34" charset="-122"/>
                <a:cs typeface="Noto Sans SC" pitchFamily="34" charset="-120"/>
              </a:rPr>
              <a:t>的问题。它通常用于多处理器计算机集群或超级计算机。</a:t>
            </a:r>
            <a:endParaRPr lang="en-US" sz="900" dirty="0">
              <a:latin typeface="微软雅黑" panose="020B0503020204020204" pitchFamily="34" charset="-122"/>
              <a:ea typeface="微软雅黑" panose="020B0503020204020204" pitchFamily="34" charset="-122"/>
            </a:endParaRPr>
          </a:p>
          <a:p>
            <a:pPr marL="0" indent="0" algn="l">
              <a:lnSpc>
                <a:spcPct val="150000"/>
              </a:lnSpc>
              <a:buNone/>
            </a:pPr>
            <a:r>
              <a:rPr lang="en-US" sz="900" dirty="0">
                <a:solidFill>
                  <a:srgbClr val="383838"/>
                </a:solidFill>
                <a:latin typeface="微软雅黑" panose="020B0503020204020204" pitchFamily="34" charset="-122"/>
                <a:ea typeface="微软雅黑" panose="020B0503020204020204" pitchFamily="34" charset="-122"/>
                <a:cs typeface="Noto Sans SC" pitchFamily="34" charset="-120"/>
              </a:rPr>
              <a:t>因此，在需要处理大量数据，且数据分布在不同的计算节点上时，MPI可以通过高效的进程间通信来优化性能。例如，大规模的科学模拟和计算就非常适合使用MPI。</a:t>
            </a:r>
            <a:endParaRPr lang="en-US" sz="900" dirty="0">
              <a:latin typeface="微软雅黑" panose="020B0503020204020204" pitchFamily="34" charset="-122"/>
              <a:ea typeface="微软雅黑" panose="020B0503020204020204" pitchFamily="34" charset="-122"/>
            </a:endParaRPr>
          </a:p>
          <a:p>
            <a:pPr marL="0" indent="0" algn="l">
              <a:lnSpc>
                <a:spcPct val="150000"/>
              </a:lnSpc>
              <a:buNone/>
            </a:pPr>
            <a:r>
              <a:rPr lang="en-US" sz="900" dirty="0" err="1">
                <a:solidFill>
                  <a:srgbClr val="383838"/>
                </a:solidFill>
                <a:latin typeface="微软雅黑" panose="020B0503020204020204" pitchFamily="34" charset="-122"/>
                <a:ea typeface="微软雅黑" panose="020B0503020204020204" pitchFamily="34" charset="-122"/>
                <a:cs typeface="Noto Sans SC" pitchFamily="34" charset="-120"/>
              </a:rPr>
              <a:t>MPI+OpenMP</a:t>
            </a:r>
            <a:r>
              <a:rPr lang="en-US" sz="900" dirty="0">
                <a:solidFill>
                  <a:srgbClr val="383838"/>
                </a:solidFill>
                <a:latin typeface="微软雅黑" panose="020B0503020204020204" pitchFamily="34" charset="-122"/>
                <a:ea typeface="微软雅黑" panose="020B0503020204020204" pitchFamily="34" charset="-122"/>
                <a:cs typeface="Noto Sans SC" pitchFamily="34" charset="-120"/>
              </a:rPr>
              <a:t>：</a:t>
            </a:r>
            <a:endParaRPr lang="en-US" sz="900" dirty="0">
              <a:latin typeface="微软雅黑" panose="020B0503020204020204" pitchFamily="34" charset="-122"/>
              <a:ea typeface="微软雅黑" panose="020B0503020204020204" pitchFamily="34" charset="-122"/>
            </a:endParaRPr>
          </a:p>
          <a:p>
            <a:pPr marL="0" indent="0" algn="l">
              <a:lnSpc>
                <a:spcPct val="150000"/>
              </a:lnSpc>
              <a:buNone/>
            </a:pPr>
            <a:r>
              <a:rPr lang="en-US" sz="900" dirty="0">
                <a:solidFill>
                  <a:srgbClr val="383838"/>
                </a:solidFill>
                <a:latin typeface="微软雅黑" panose="020B0503020204020204" pitchFamily="34" charset="-122"/>
                <a:ea typeface="微软雅黑" panose="020B0503020204020204" pitchFamily="34" charset="-122"/>
                <a:cs typeface="Noto Sans SC" pitchFamily="34" charset="-120"/>
              </a:rPr>
              <a:t>MPI+OpenMP结合了MPI和OpenMP的优势，适用于</a:t>
            </a:r>
            <a:r>
              <a:rPr lang="en-US" sz="900" b="1" dirty="0">
                <a:solidFill>
                  <a:schemeClr val="accent1"/>
                </a:solidFill>
                <a:latin typeface="微软雅黑" panose="020B0503020204020204" pitchFamily="34" charset="-122"/>
                <a:ea typeface="微软雅黑" panose="020B0503020204020204" pitchFamily="34" charset="-122"/>
              </a:rPr>
              <a:t>既需要处理大量数据，又需要在单个计算节点上进行多线程并行</a:t>
            </a:r>
            <a:r>
              <a:rPr lang="en-US" sz="900" dirty="0">
                <a:solidFill>
                  <a:srgbClr val="383838"/>
                </a:solidFill>
                <a:latin typeface="微软雅黑" panose="020B0503020204020204" pitchFamily="34" charset="-122"/>
                <a:ea typeface="微软雅黑" panose="020B0503020204020204" pitchFamily="34" charset="-122"/>
                <a:cs typeface="Noto Sans SC" pitchFamily="34" charset="-120"/>
              </a:rPr>
              <a:t>的情况。它适合于那些可以</a:t>
            </a:r>
            <a:r>
              <a:rPr lang="en-US" sz="900" b="1" dirty="0">
                <a:solidFill>
                  <a:schemeClr val="accent1"/>
                </a:solidFill>
                <a:latin typeface="微软雅黑" panose="020B0503020204020204" pitchFamily="34" charset="-122"/>
                <a:ea typeface="微软雅黑" panose="020B0503020204020204" pitchFamily="34" charset="-122"/>
              </a:rPr>
              <a:t>同时在任务间和任务内部进行并行化</a:t>
            </a:r>
            <a:r>
              <a:rPr lang="en-US" sz="900" dirty="0">
                <a:solidFill>
                  <a:srgbClr val="383838"/>
                </a:solidFill>
                <a:latin typeface="微软雅黑" panose="020B0503020204020204" pitchFamily="34" charset="-122"/>
                <a:ea typeface="微软雅黑" panose="020B0503020204020204" pitchFamily="34" charset="-122"/>
                <a:cs typeface="Noto Sans SC" pitchFamily="34" charset="-120"/>
              </a:rPr>
              <a:t>的问题。</a:t>
            </a:r>
            <a:endParaRPr lang="en-US" sz="900" dirty="0">
              <a:latin typeface="微软雅黑" panose="020B0503020204020204" pitchFamily="34" charset="-122"/>
              <a:ea typeface="微软雅黑" panose="020B0503020204020204" pitchFamily="34" charset="-122"/>
            </a:endParaRPr>
          </a:p>
          <a:p>
            <a:pPr marL="0" indent="0" algn="l">
              <a:lnSpc>
                <a:spcPct val="150000"/>
              </a:lnSpc>
              <a:buNone/>
            </a:pPr>
            <a:r>
              <a:rPr lang="en-US" sz="900" dirty="0">
                <a:solidFill>
                  <a:srgbClr val="383838"/>
                </a:solidFill>
                <a:latin typeface="微软雅黑" panose="020B0503020204020204" pitchFamily="34" charset="-122"/>
                <a:ea typeface="微软雅黑" panose="020B0503020204020204" pitchFamily="34" charset="-122"/>
                <a:cs typeface="Noto Sans SC" pitchFamily="34" charset="-120"/>
              </a:rPr>
              <a:t>因此，在大规模并行计算中，尤其是在多核节点的集群上，MPI+OpenMP可以同时利用节点内的多核处理能力和节点间的并行计算能力，提高整体的计算效率。例如复杂的大规模物理模拟和数据分析任务可以通过这种方式获得优异的性能。</a:t>
            </a:r>
            <a:endParaRPr lang="en-US" sz="9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Text 0"/>
          <p:cNvSpPr/>
          <p:nvPr/>
        </p:nvSpPr>
        <p:spPr>
          <a:xfrm>
            <a:off x="3848100" y="1209675"/>
            <a:ext cx="1452563" cy="1243013"/>
          </a:xfrm>
          <a:prstGeom prst="rect">
            <a:avLst/>
          </a:prstGeom>
          <a:noFill/>
          <a:ln/>
        </p:spPr>
        <p:txBody>
          <a:bodyPr wrap="square" rtlCol="0" anchor="ctr"/>
          <a:lstStyle/>
          <a:p>
            <a:pPr marL="0" indent="0" algn="l">
              <a:buNone/>
            </a:pPr>
            <a:r>
              <a:rPr lang="en-US" sz="5760" b="1" dirty="0">
                <a:solidFill>
                  <a:srgbClr val="3E6FCD"/>
                </a:solidFill>
                <a:latin typeface="Noto Sans SC" pitchFamily="34" charset="0"/>
                <a:ea typeface="Noto Sans SC" pitchFamily="34" charset="-122"/>
                <a:cs typeface="Noto Sans SC" pitchFamily="34" charset="-120"/>
              </a:rPr>
              <a:t>04</a:t>
            </a:r>
            <a:endParaRPr lang="en-US" sz="5760" dirty="0"/>
          </a:p>
        </p:txBody>
      </p:sp>
      <p:sp>
        <p:nvSpPr>
          <p:cNvPr id="3" name="Text 1"/>
          <p:cNvSpPr/>
          <p:nvPr/>
        </p:nvSpPr>
        <p:spPr>
          <a:xfrm>
            <a:off x="3848100" y="2452688"/>
            <a:ext cx="5101590" cy="890587"/>
          </a:xfrm>
          <a:prstGeom prst="rect">
            <a:avLst/>
          </a:prstGeom>
          <a:noFill/>
          <a:ln/>
        </p:spPr>
        <p:txBody>
          <a:bodyPr wrap="square" rtlCol="0" anchor="t"/>
          <a:lstStyle/>
          <a:p>
            <a:pPr marL="0" indent="0" algn="l">
              <a:buNone/>
            </a:pPr>
            <a:r>
              <a:rPr lang="en-US" sz="3500" b="1" dirty="0" err="1">
                <a:solidFill>
                  <a:srgbClr val="000000"/>
                </a:solidFill>
                <a:latin typeface="Noto Sans SC" pitchFamily="34" charset="0"/>
                <a:ea typeface="Noto Sans SC" pitchFamily="34" charset="-122"/>
                <a:cs typeface="Noto Sans SC" pitchFamily="34" charset="-120"/>
              </a:rPr>
              <a:t>实验总结</a:t>
            </a:r>
            <a:endParaRPr lang="en-US" sz="35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9144000" cy="5143500"/>
          </a:xfrm>
          <a:prstGeom prst="rect">
            <a:avLst/>
          </a:prstGeom>
        </p:spPr>
      </p:pic>
      <p:sp>
        <p:nvSpPr>
          <p:cNvPr id="3" name="Text 0"/>
          <p:cNvSpPr/>
          <p:nvPr/>
        </p:nvSpPr>
        <p:spPr>
          <a:xfrm>
            <a:off x="352425" y="280988"/>
            <a:ext cx="8439150" cy="552450"/>
          </a:xfrm>
          <a:prstGeom prst="rect">
            <a:avLst/>
          </a:prstGeom>
          <a:noFill/>
          <a:ln/>
        </p:spPr>
        <p:txBody>
          <a:bodyPr wrap="square" rtlCol="0" anchor="t"/>
          <a:lstStyle/>
          <a:p>
            <a:pPr marL="0" indent="0" algn="ctr">
              <a:buNone/>
            </a:pPr>
            <a:r>
              <a:rPr lang="en-US" sz="2240" b="1" dirty="0">
                <a:solidFill>
                  <a:srgbClr val="3E6FCD"/>
                </a:solidFill>
                <a:latin typeface="Noto Sans SC" pitchFamily="34" charset="0"/>
                <a:ea typeface="Noto Sans SC" pitchFamily="34" charset="-122"/>
                <a:cs typeface="Noto Sans SC" pitchFamily="34" charset="-120"/>
              </a:rPr>
              <a:t>四、实验总结</a:t>
            </a:r>
            <a:endParaRPr lang="en-US" sz="2240" dirty="0"/>
          </a:p>
        </p:txBody>
      </p:sp>
      <p:sp>
        <p:nvSpPr>
          <p:cNvPr id="4" name="Text 1"/>
          <p:cNvSpPr/>
          <p:nvPr/>
        </p:nvSpPr>
        <p:spPr>
          <a:xfrm>
            <a:off x="428625" y="1571625"/>
            <a:ext cx="2362200" cy="952500"/>
          </a:xfrm>
          <a:prstGeom prst="rect">
            <a:avLst/>
          </a:prstGeom>
          <a:noFill/>
          <a:ln/>
        </p:spPr>
        <p:txBody>
          <a:bodyPr wrap="square" rtlCol="0" anchor="t"/>
          <a:lstStyle/>
          <a:p>
            <a:pPr marL="0" indent="0" algn="l">
              <a:lnSpc>
                <a:spcPct val="150000"/>
              </a:lnSpc>
              <a:buNone/>
            </a:pPr>
            <a:r>
              <a:rPr lang="en-US" sz="1400" dirty="0">
                <a:solidFill>
                  <a:srgbClr val="FFFFFF"/>
                </a:solidFill>
                <a:latin typeface="Noto Sans SC" pitchFamily="34" charset="0"/>
                <a:ea typeface="Noto Sans SC" pitchFamily="34" charset="-122"/>
                <a:cs typeface="Noto Sans SC" pitchFamily="34" charset="-120"/>
              </a:rPr>
              <a:t>1 问题、解决与收获</a:t>
            </a:r>
            <a:endParaRPr lang="en-US" sz="1400" dirty="0"/>
          </a:p>
        </p:txBody>
      </p:sp>
      <p:sp>
        <p:nvSpPr>
          <p:cNvPr id="5" name="Text 2"/>
          <p:cNvSpPr/>
          <p:nvPr/>
        </p:nvSpPr>
        <p:spPr>
          <a:xfrm>
            <a:off x="6348412" y="3533775"/>
            <a:ext cx="2362200" cy="952500"/>
          </a:xfrm>
          <a:prstGeom prst="rect">
            <a:avLst/>
          </a:prstGeom>
          <a:noFill/>
          <a:ln/>
        </p:spPr>
        <p:txBody>
          <a:bodyPr wrap="square" rtlCol="0" anchor="t"/>
          <a:lstStyle/>
          <a:p>
            <a:pPr marL="0" indent="0" algn="l">
              <a:lnSpc>
                <a:spcPct val="150000"/>
              </a:lnSpc>
              <a:buNone/>
            </a:pPr>
            <a:r>
              <a:rPr lang="en-US" sz="1400" dirty="0">
                <a:solidFill>
                  <a:srgbClr val="FFFFFF"/>
                </a:solidFill>
                <a:latin typeface="Noto Sans SC" pitchFamily="34" charset="0"/>
                <a:ea typeface="Noto Sans SC" pitchFamily="34" charset="-122"/>
                <a:cs typeface="Noto Sans SC" pitchFamily="34" charset="-120"/>
              </a:rPr>
              <a:t>2 对不同类型并行计算方式的理解与分析</a:t>
            </a:r>
            <a:endParaRPr lang="en-US" sz="1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Text 0"/>
          <p:cNvSpPr/>
          <p:nvPr/>
        </p:nvSpPr>
        <p:spPr>
          <a:xfrm>
            <a:off x="762000" y="309563"/>
            <a:ext cx="7211378" cy="552450"/>
          </a:xfrm>
          <a:prstGeom prst="rect">
            <a:avLst/>
          </a:prstGeom>
          <a:noFill/>
          <a:ln/>
        </p:spPr>
        <p:txBody>
          <a:bodyPr wrap="square" rtlCol="0" anchor="ctr"/>
          <a:lstStyle/>
          <a:p>
            <a:pPr marL="0" indent="0" algn="l">
              <a:buNone/>
            </a:pPr>
            <a:r>
              <a:rPr lang="en-US" sz="2660" b="1" dirty="0">
                <a:solidFill>
                  <a:srgbClr val="3E6FCD"/>
                </a:solidFill>
                <a:latin typeface="Noto Sans SC" pitchFamily="34" charset="0"/>
                <a:ea typeface="Noto Sans SC" pitchFamily="34" charset="-122"/>
                <a:cs typeface="Noto Sans SC" pitchFamily="34" charset="-120"/>
              </a:rPr>
              <a:t>问题与解决：</a:t>
            </a:r>
            <a:endParaRPr lang="en-US" sz="2660" dirty="0"/>
          </a:p>
        </p:txBody>
      </p:sp>
      <p:pic>
        <p:nvPicPr>
          <p:cNvPr id="3"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022" y="1385888"/>
            <a:ext cx="7449207" cy="3333750"/>
          </a:xfrm>
          <a:prstGeom prst="rect">
            <a:avLst/>
          </a:prstGeom>
        </p:spPr>
      </p:pic>
      <p:sp>
        <p:nvSpPr>
          <p:cNvPr id="4" name="Text 1"/>
          <p:cNvSpPr/>
          <p:nvPr/>
        </p:nvSpPr>
        <p:spPr>
          <a:xfrm>
            <a:off x="300285" y="2340255"/>
            <a:ext cx="2584806" cy="708134"/>
          </a:xfrm>
          <a:prstGeom prst="rect">
            <a:avLst/>
          </a:prstGeom>
          <a:noFill/>
          <a:ln/>
        </p:spPr>
        <p:txBody>
          <a:bodyPr wrap="square" rtlCol="0" anchor="t"/>
          <a:lstStyle/>
          <a:p>
            <a:pPr indent="0">
              <a:lnSpc>
                <a:spcPct val="150000"/>
              </a:lnSpc>
              <a:buNone/>
            </a:pPr>
            <a:r>
              <a:rPr lang="en-US" sz="900" dirty="0" err="1">
                <a:solidFill>
                  <a:srgbClr val="383838"/>
                </a:solidFill>
                <a:latin typeface="微软雅黑" panose="020B0503020204020204" pitchFamily="34" charset="-122"/>
                <a:ea typeface="微软雅黑" panose="020B0503020204020204" pitchFamily="34" charset="-122"/>
              </a:rPr>
              <a:t>刚开始，我在命令行里输入线程数，但在代码中没有指定，导致运行时间不符合预期。后来，我在代码中使用#pragma</a:t>
            </a:r>
            <a:r>
              <a:rPr lang="en-US" sz="900" dirty="0">
                <a:solidFill>
                  <a:srgbClr val="383838"/>
                </a:solidFill>
                <a:latin typeface="微软雅黑" panose="020B0503020204020204" pitchFamily="34" charset="-122"/>
                <a:ea typeface="微软雅黑" panose="020B0503020204020204" pitchFamily="34" charset="-122"/>
              </a:rPr>
              <a:t> omp parallel for num_threads(num_thread)语句给每个进程分配线程数，在命令行中输入 </a:t>
            </a:r>
            <a:r>
              <a:rPr lang="en-US" sz="900" dirty="0" err="1">
                <a:solidFill>
                  <a:srgbClr val="383838"/>
                </a:solidFill>
                <a:latin typeface="微软雅黑" panose="020B0503020204020204" pitchFamily="34" charset="-122"/>
                <a:ea typeface="微软雅黑" panose="020B0503020204020204" pitchFamily="34" charset="-122"/>
              </a:rPr>
              <a:t>num_thread，这样就可以为每个进程分配指定的线程数</a:t>
            </a:r>
            <a:r>
              <a:rPr lang="en-US" sz="900" dirty="0">
                <a:solidFill>
                  <a:srgbClr val="383838"/>
                </a:solidFill>
                <a:latin typeface="微软雅黑" panose="020B0503020204020204" pitchFamily="34" charset="-122"/>
                <a:ea typeface="微软雅黑" panose="020B0503020204020204" pitchFamily="34" charset="-122"/>
              </a:rPr>
              <a:t>。</a:t>
            </a:r>
          </a:p>
        </p:txBody>
      </p:sp>
      <p:sp>
        <p:nvSpPr>
          <p:cNvPr id="5" name="Text 2"/>
          <p:cNvSpPr/>
          <p:nvPr/>
        </p:nvSpPr>
        <p:spPr>
          <a:xfrm>
            <a:off x="300285" y="828766"/>
            <a:ext cx="3026684" cy="708134"/>
          </a:xfrm>
          <a:prstGeom prst="rect">
            <a:avLst/>
          </a:prstGeom>
          <a:noFill/>
          <a:ln/>
        </p:spPr>
        <p:txBody>
          <a:bodyPr wrap="square" rtlCol="0" anchor="t"/>
          <a:lstStyle/>
          <a:p>
            <a:pPr>
              <a:lnSpc>
                <a:spcPct val="150000"/>
              </a:lnSpc>
            </a:pPr>
            <a:r>
              <a:rPr lang="en-US" sz="900" dirty="0" err="1">
                <a:solidFill>
                  <a:srgbClr val="383838"/>
                </a:solidFill>
                <a:latin typeface="微软雅黑" panose="020B0503020204020204" pitchFamily="34" charset="-122"/>
                <a:ea typeface="微软雅黑" panose="020B0503020204020204" pitchFamily="34" charset="-122"/>
              </a:rPr>
              <a:t>我锁定一个进程和一个线程，发现OpenMP的运行时间比串行代码要短。后来通过查找资料，明白了在指定一个线程时，OpenMP</a:t>
            </a:r>
            <a:r>
              <a:rPr lang="en-US" sz="900" dirty="0">
                <a:solidFill>
                  <a:srgbClr val="383838"/>
                </a:solidFill>
                <a:latin typeface="微软雅黑" panose="020B0503020204020204" pitchFamily="34" charset="-122"/>
                <a:ea typeface="微软雅黑" panose="020B0503020204020204" pitchFamily="34" charset="-122"/>
              </a:rPr>
              <a:t> 可以使用线程的并行性来更好地利用处理器或核心的能力。即使只有一个线程，OpenMP </a:t>
            </a:r>
            <a:r>
              <a:rPr lang="en-US" sz="900" dirty="0" err="1">
                <a:solidFill>
                  <a:srgbClr val="383838"/>
                </a:solidFill>
                <a:latin typeface="微软雅黑" panose="020B0503020204020204" pitchFamily="34" charset="-122"/>
                <a:ea typeface="微软雅黑" panose="020B0503020204020204" pitchFamily="34" charset="-122"/>
              </a:rPr>
              <a:t>仍然可以使用一些优化技术，如循环展开和向量化等，来提高程序的性能，从而得到比串行代码更快的运行时间</a:t>
            </a:r>
            <a:r>
              <a:rPr lang="en-US" sz="900" dirty="0">
                <a:solidFill>
                  <a:srgbClr val="383838"/>
                </a:solidFill>
                <a:latin typeface="微软雅黑" panose="020B0503020204020204" pitchFamily="34" charset="-122"/>
                <a:ea typeface="微软雅黑" panose="020B0503020204020204" pitchFamily="34" charset="-122"/>
              </a:rPr>
              <a:t>。</a:t>
            </a:r>
          </a:p>
        </p:txBody>
      </p:sp>
      <p:sp>
        <p:nvSpPr>
          <p:cNvPr id="6" name="Text 3"/>
          <p:cNvSpPr/>
          <p:nvPr/>
        </p:nvSpPr>
        <p:spPr>
          <a:xfrm>
            <a:off x="1813627" y="3574752"/>
            <a:ext cx="1977259" cy="708134"/>
          </a:xfrm>
          <a:prstGeom prst="rect">
            <a:avLst/>
          </a:prstGeom>
          <a:noFill/>
          <a:ln/>
        </p:spPr>
        <p:txBody>
          <a:bodyPr wrap="square" rtlCol="0" anchor="t"/>
          <a:lstStyle/>
          <a:p>
            <a:pPr marL="0" indent="0" algn="r">
              <a:lnSpc>
                <a:spcPct val="150000"/>
              </a:lnSpc>
              <a:buNone/>
            </a:pPr>
            <a:r>
              <a:rPr lang="en-US" sz="900" b="1" dirty="0" err="1">
                <a:solidFill>
                  <a:srgbClr val="383838"/>
                </a:solidFill>
                <a:latin typeface="微软雅黑" panose="020B0503020204020204" pitchFamily="34" charset="-122"/>
                <a:ea typeface="微软雅黑" panose="020B0503020204020204" pitchFamily="34" charset="-122"/>
                <a:cs typeface="Noto Sans SC" pitchFamily="34" charset="-120"/>
              </a:rPr>
              <a:t>实验四中遇到的知识型错误</a:t>
            </a:r>
            <a:endParaRPr lang="en-US" sz="900" b="1" dirty="0">
              <a:latin typeface="微软雅黑" panose="020B0503020204020204" pitchFamily="34" charset="-122"/>
              <a:ea typeface="微软雅黑" panose="020B0503020204020204" pitchFamily="34" charset="-122"/>
            </a:endParaRPr>
          </a:p>
        </p:txBody>
      </p:sp>
      <p:sp>
        <p:nvSpPr>
          <p:cNvPr id="7" name="Text 4"/>
          <p:cNvSpPr/>
          <p:nvPr/>
        </p:nvSpPr>
        <p:spPr>
          <a:xfrm>
            <a:off x="6221140" y="1872319"/>
            <a:ext cx="2584804" cy="708134"/>
          </a:xfrm>
          <a:prstGeom prst="rect">
            <a:avLst/>
          </a:prstGeom>
          <a:noFill/>
          <a:ln/>
        </p:spPr>
        <p:txBody>
          <a:bodyPr wrap="square" rtlCol="0" anchor="t"/>
          <a:lstStyle/>
          <a:p>
            <a:pPr marL="0" indent="0" algn="l">
              <a:lnSpc>
                <a:spcPct val="150000"/>
              </a:lnSpc>
              <a:buNone/>
            </a:pPr>
            <a:r>
              <a:rPr lang="en-US" sz="900" dirty="0">
                <a:solidFill>
                  <a:srgbClr val="383838"/>
                </a:solidFill>
                <a:latin typeface="微软雅黑" panose="020B0503020204020204" pitchFamily="34" charset="-122"/>
                <a:ea typeface="微软雅黑" panose="020B0503020204020204" pitchFamily="34" charset="-122"/>
              </a:rPr>
              <a:t>由于对竞争条件理解的缺失，在开始的程序实现中每个线程每个数据处理之后都直接加到了总的result当中，这样会导致不同线程同时修改result，导致结果出现如溢出、计算值不匹配等错误。可以通过完善程序结构来解决这个问题。</a:t>
            </a:r>
          </a:p>
        </p:txBody>
      </p:sp>
      <p:sp>
        <p:nvSpPr>
          <p:cNvPr id="8" name="Text 5"/>
          <p:cNvSpPr/>
          <p:nvPr/>
        </p:nvSpPr>
        <p:spPr>
          <a:xfrm>
            <a:off x="3598808" y="4011503"/>
            <a:ext cx="3644067" cy="708134"/>
          </a:xfrm>
          <a:prstGeom prst="rect">
            <a:avLst/>
          </a:prstGeom>
          <a:noFill/>
          <a:ln/>
        </p:spPr>
        <p:txBody>
          <a:bodyPr wrap="square" rtlCol="0" anchor="t"/>
          <a:lstStyle/>
          <a:p>
            <a:pPr>
              <a:lnSpc>
                <a:spcPct val="150000"/>
              </a:lnSpc>
            </a:pPr>
            <a:r>
              <a:rPr lang="en-US" sz="900" dirty="0">
                <a:solidFill>
                  <a:srgbClr val="383838"/>
                </a:solidFill>
                <a:latin typeface="微软雅黑" panose="020B0503020204020204" pitchFamily="34" charset="-122"/>
                <a:ea typeface="微软雅黑" panose="020B0503020204020204" pitchFamily="34" charset="-122"/>
              </a:rPr>
              <a:t>每个进程开始位置理论上因该从 MPI_Init()初始化之后，才是真正并行化区域，但是实际过程中，在初始化之前的输出也会被每个进程都输出一遍，即每个进程的执行是整个程序，类似于 fork()的进程创建过程，这个问题在调试了很多遍依旧没有得到解决，最后我将输出的信息和计时放在了 0 </a:t>
            </a:r>
            <a:r>
              <a:rPr lang="en-US" sz="900" dirty="0" err="1">
                <a:solidFill>
                  <a:srgbClr val="383838"/>
                </a:solidFill>
                <a:latin typeface="微软雅黑" panose="020B0503020204020204" pitchFamily="34" charset="-122"/>
                <a:ea typeface="微软雅黑" panose="020B0503020204020204" pitchFamily="34" charset="-122"/>
              </a:rPr>
              <a:t>进程中，才能达到只在开始时执行一遍的效果</a:t>
            </a:r>
            <a:r>
              <a:rPr lang="en-US" sz="900" dirty="0">
                <a:solidFill>
                  <a:srgbClr val="383838"/>
                </a:solidFill>
                <a:latin typeface="微软雅黑" panose="020B0503020204020204" pitchFamily="34" charset="-122"/>
                <a:ea typeface="微软雅黑" panose="020B0503020204020204" pitchFamily="34" charset="-122"/>
              </a:rPr>
              <a:t>。</a:t>
            </a:r>
          </a:p>
        </p:txBody>
      </p:sp>
      <p:sp>
        <p:nvSpPr>
          <p:cNvPr id="9" name="Text 6"/>
          <p:cNvSpPr/>
          <p:nvPr/>
        </p:nvSpPr>
        <p:spPr>
          <a:xfrm>
            <a:off x="6008304" y="1523836"/>
            <a:ext cx="1977259" cy="708134"/>
          </a:xfrm>
          <a:prstGeom prst="rect">
            <a:avLst/>
          </a:prstGeom>
          <a:noFill/>
          <a:ln/>
        </p:spPr>
        <p:txBody>
          <a:bodyPr wrap="square" rtlCol="0" anchor="t"/>
          <a:lstStyle/>
          <a:p>
            <a:pPr indent="0">
              <a:lnSpc>
                <a:spcPct val="150000"/>
              </a:lnSpc>
              <a:buNone/>
            </a:pPr>
            <a:r>
              <a:rPr lang="en-US" sz="1000" b="1" dirty="0" err="1">
                <a:solidFill>
                  <a:srgbClr val="383838"/>
                </a:solidFill>
                <a:latin typeface="微软雅黑" panose="020B0503020204020204" pitchFamily="34" charset="-122"/>
                <a:ea typeface="微软雅黑" panose="020B0503020204020204" pitchFamily="34" charset="-122"/>
              </a:rPr>
              <a:t>实验二中遇到的知识型错误</a:t>
            </a:r>
            <a:endParaRPr lang="en-US" sz="1000" b="1" dirty="0">
              <a:solidFill>
                <a:srgbClr val="383838"/>
              </a:solidFill>
              <a:latin typeface="微软雅黑" panose="020B0503020204020204" pitchFamily="34" charset="-122"/>
              <a:ea typeface="微软雅黑" panose="020B0503020204020204" pitchFamily="34" charset="-122"/>
            </a:endParaRPr>
          </a:p>
        </p:txBody>
      </p:sp>
      <p:sp>
        <p:nvSpPr>
          <p:cNvPr id="10" name="Text 7"/>
          <p:cNvSpPr/>
          <p:nvPr/>
        </p:nvSpPr>
        <p:spPr>
          <a:xfrm>
            <a:off x="6008304" y="3271181"/>
            <a:ext cx="1977259" cy="708134"/>
          </a:xfrm>
          <a:prstGeom prst="rect">
            <a:avLst/>
          </a:prstGeom>
          <a:noFill/>
          <a:ln/>
        </p:spPr>
        <p:txBody>
          <a:bodyPr wrap="square" rtlCol="0" anchor="t"/>
          <a:lstStyle/>
          <a:p>
            <a:pPr>
              <a:lnSpc>
                <a:spcPct val="150000"/>
              </a:lnSpc>
            </a:pPr>
            <a:r>
              <a:rPr lang="en-US" sz="1000" b="1" dirty="0" err="1">
                <a:solidFill>
                  <a:srgbClr val="383838"/>
                </a:solidFill>
                <a:latin typeface="微软雅黑" panose="020B0503020204020204" pitchFamily="34" charset="-122"/>
                <a:ea typeface="微软雅黑" panose="020B0503020204020204" pitchFamily="34" charset="-122"/>
              </a:rPr>
              <a:t>实验三中遇到的理论与实际“不符”类问题</a:t>
            </a:r>
            <a:endParaRPr lang="en-US" sz="1000" b="1" dirty="0">
              <a:solidFill>
                <a:srgbClr val="383838"/>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9144000" cy="5143500"/>
          </a:xfrm>
          <a:prstGeom prst="rect">
            <a:avLst/>
          </a:prstGeom>
        </p:spPr>
      </p:pic>
      <p:sp>
        <p:nvSpPr>
          <p:cNvPr id="3" name="Text 0"/>
          <p:cNvSpPr/>
          <p:nvPr/>
        </p:nvSpPr>
        <p:spPr>
          <a:xfrm>
            <a:off x="485775" y="214312"/>
            <a:ext cx="8172450" cy="552450"/>
          </a:xfrm>
          <a:prstGeom prst="rect">
            <a:avLst/>
          </a:prstGeom>
          <a:noFill/>
          <a:ln/>
        </p:spPr>
        <p:txBody>
          <a:bodyPr wrap="square" rtlCol="0" anchor="t"/>
          <a:lstStyle/>
          <a:p>
            <a:pPr marL="0" indent="0" algn="l">
              <a:buNone/>
            </a:pPr>
            <a:r>
              <a:rPr lang="en-US" sz="2240" b="1" dirty="0">
                <a:solidFill>
                  <a:srgbClr val="3E6FCD"/>
                </a:solidFill>
                <a:latin typeface="Noto Sans SC" pitchFamily="34" charset="0"/>
                <a:ea typeface="Noto Sans SC" pitchFamily="34" charset="-122"/>
                <a:cs typeface="Noto Sans SC" pitchFamily="34" charset="-120"/>
              </a:rPr>
              <a:t>收获与体会：</a:t>
            </a:r>
            <a:endParaRPr lang="en-US" sz="2240" dirty="0"/>
          </a:p>
        </p:txBody>
      </p:sp>
      <p:sp>
        <p:nvSpPr>
          <p:cNvPr id="4" name="Text 1"/>
          <p:cNvSpPr/>
          <p:nvPr/>
        </p:nvSpPr>
        <p:spPr>
          <a:xfrm>
            <a:off x="4543425" y="1333500"/>
            <a:ext cx="4114800" cy="1423988"/>
          </a:xfrm>
          <a:prstGeom prst="rect">
            <a:avLst/>
          </a:prstGeom>
          <a:noFill/>
          <a:ln/>
        </p:spPr>
        <p:txBody>
          <a:bodyPr wrap="square" rtlCol="0" anchor="ctr"/>
          <a:lstStyle/>
          <a:p>
            <a:pPr marL="0" indent="0" algn="l">
              <a:lnSpc>
                <a:spcPct val="150000"/>
              </a:lnSpc>
              <a:buNone/>
            </a:pPr>
            <a:r>
              <a:rPr lang="en-US" sz="900" dirty="0">
                <a:solidFill>
                  <a:srgbClr val="000000"/>
                </a:solidFill>
                <a:latin typeface="微软雅黑" panose="020B0503020204020204" pitchFamily="34" charset="-122"/>
                <a:ea typeface="微软雅黑" panose="020B0503020204020204" pitchFamily="34" charset="-122"/>
                <a:cs typeface="Noto Sans SC" pitchFamily="34" charset="-120"/>
              </a:rPr>
              <a:t>（1）我学会了用OpenMP </a:t>
            </a:r>
            <a:r>
              <a:rPr lang="en-US" sz="900" dirty="0" err="1">
                <a:solidFill>
                  <a:srgbClr val="000000"/>
                </a:solidFill>
                <a:latin typeface="微软雅黑" panose="020B0503020204020204" pitchFamily="34" charset="-122"/>
                <a:ea typeface="微软雅黑" panose="020B0503020204020204" pitchFamily="34" charset="-122"/>
                <a:cs typeface="Noto Sans SC" pitchFamily="34" charset="-120"/>
              </a:rPr>
              <a:t>并行化处理程序，并了解了OpenMP与</a:t>
            </a:r>
            <a:r>
              <a:rPr lang="en-US" sz="900" dirty="0">
                <a:solidFill>
                  <a:srgbClr val="000000"/>
                </a:solidFill>
                <a:latin typeface="微软雅黑" panose="020B0503020204020204" pitchFamily="34" charset="-122"/>
                <a:ea typeface="微软雅黑" panose="020B0503020204020204" pitchFamily="34" charset="-122"/>
                <a:cs typeface="Noto Sans SC" pitchFamily="34" charset="-120"/>
              </a:rPr>
              <a:t> </a:t>
            </a:r>
            <a:r>
              <a:rPr lang="en-US" sz="900" dirty="0" err="1">
                <a:solidFill>
                  <a:srgbClr val="000000"/>
                </a:solidFill>
                <a:latin typeface="微软雅黑" panose="020B0503020204020204" pitchFamily="34" charset="-122"/>
                <a:ea typeface="微软雅黑" panose="020B0503020204020204" pitchFamily="34" charset="-122"/>
                <a:cs typeface="Noto Sans SC" pitchFamily="34" charset="-120"/>
              </a:rPr>
              <a:t>PThread</a:t>
            </a:r>
            <a:r>
              <a:rPr lang="en-US" sz="900" dirty="0">
                <a:solidFill>
                  <a:srgbClr val="000000"/>
                </a:solidFill>
                <a:latin typeface="微软雅黑" panose="020B0503020204020204" pitchFamily="34" charset="-122"/>
                <a:ea typeface="微软雅黑" panose="020B0503020204020204" pitchFamily="34" charset="-122"/>
                <a:cs typeface="Noto Sans SC" pitchFamily="34" charset="-120"/>
              </a:rPr>
              <a:t> 的区别。OpenMP 使用共享内存编程模型，即所有线程共享同一个地址空间，可以访问相同的变量和数据结构。程序员只需要在代码中添加一些指令，就可以让系统自动将指定的任务分配到不同的线程上执行。PThread 则使用多线程编程模型，它需要程序员显式地创建线程，并且需要自己负责线程间的同步和互斥。</a:t>
            </a:r>
            <a:endParaRPr lang="en-US" sz="900" dirty="0">
              <a:latin typeface="微软雅黑" panose="020B0503020204020204" pitchFamily="34" charset="-122"/>
              <a:ea typeface="微软雅黑" panose="020B0503020204020204" pitchFamily="34" charset="-122"/>
            </a:endParaRPr>
          </a:p>
        </p:txBody>
      </p:sp>
      <p:sp>
        <p:nvSpPr>
          <p:cNvPr id="5" name="Text 2"/>
          <p:cNvSpPr/>
          <p:nvPr/>
        </p:nvSpPr>
        <p:spPr>
          <a:xfrm>
            <a:off x="4543425" y="3048000"/>
            <a:ext cx="4114800" cy="1423988"/>
          </a:xfrm>
          <a:prstGeom prst="rect">
            <a:avLst/>
          </a:prstGeom>
          <a:noFill/>
          <a:ln/>
        </p:spPr>
        <p:txBody>
          <a:bodyPr wrap="square" rtlCol="0" anchor="ctr"/>
          <a:lstStyle/>
          <a:p>
            <a:pPr marL="0" indent="0" algn="l">
              <a:lnSpc>
                <a:spcPct val="150000"/>
              </a:lnSpc>
              <a:buNone/>
            </a:pPr>
            <a:r>
              <a:rPr lang="en-US" sz="900" dirty="0">
                <a:solidFill>
                  <a:srgbClr val="000000"/>
                </a:solidFill>
                <a:latin typeface="微软雅黑" panose="020B0503020204020204" pitchFamily="34" charset="-122"/>
                <a:ea typeface="微软雅黑" panose="020B0503020204020204" pitchFamily="34" charset="-122"/>
              </a:rPr>
              <a:t>（2）我学习了MPI和 OpenMP的联合使用，通过对实验数据的分析，明白了进程数和线程数不是越多越好，需要根据具体的矩阵规模和计算任务来选择合适的并行度。</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2773" y="0"/>
            <a:ext cx="9144000" cy="5143500"/>
          </a:xfrm>
          <a:prstGeom prst="rect">
            <a:avLst/>
          </a:prstGeom>
        </p:spPr>
      </p:pic>
      <p:sp>
        <p:nvSpPr>
          <p:cNvPr id="3" name="Text 0"/>
          <p:cNvSpPr/>
          <p:nvPr/>
        </p:nvSpPr>
        <p:spPr>
          <a:xfrm>
            <a:off x="466725" y="376238"/>
            <a:ext cx="4086225" cy="552450"/>
          </a:xfrm>
          <a:prstGeom prst="rect">
            <a:avLst/>
          </a:prstGeom>
          <a:noFill/>
          <a:ln/>
        </p:spPr>
        <p:txBody>
          <a:bodyPr wrap="square" rtlCol="0" anchor="t"/>
          <a:lstStyle/>
          <a:p>
            <a:pPr marL="0" indent="0">
              <a:buNone/>
            </a:pPr>
            <a:r>
              <a:rPr lang="en-US" sz="1610" b="1" dirty="0">
                <a:solidFill>
                  <a:srgbClr val="383838"/>
                </a:solidFill>
                <a:latin typeface="Noto Sans SC" pitchFamily="34" charset="0"/>
                <a:ea typeface="Noto Sans SC" pitchFamily="34" charset="-122"/>
                <a:cs typeface="Noto Sans SC" pitchFamily="34" charset="-120"/>
              </a:rPr>
              <a:t>2 对不同类型并行计算方式的理解与分析</a:t>
            </a:r>
            <a:endParaRPr lang="en-US" sz="1610" dirty="0"/>
          </a:p>
        </p:txBody>
      </p:sp>
      <p:sp>
        <p:nvSpPr>
          <p:cNvPr id="4" name="Text 1"/>
          <p:cNvSpPr/>
          <p:nvPr/>
        </p:nvSpPr>
        <p:spPr>
          <a:xfrm>
            <a:off x="282683" y="686124"/>
            <a:ext cx="4086224" cy="3357563"/>
          </a:xfrm>
          <a:prstGeom prst="rect">
            <a:avLst/>
          </a:prstGeom>
          <a:noFill/>
          <a:ln/>
        </p:spPr>
        <p:txBody>
          <a:bodyPr wrap="square" rtlCol="0" anchor="t"/>
          <a:lstStyle/>
          <a:p>
            <a:pPr marL="0" indent="0" algn="l">
              <a:lnSpc>
                <a:spcPct val="150000"/>
              </a:lnSpc>
              <a:buNone/>
            </a:pPr>
            <a:r>
              <a:rPr lang="en-US" sz="900" dirty="0">
                <a:solidFill>
                  <a:srgbClr val="383838"/>
                </a:solidFill>
                <a:latin typeface="微软雅黑" panose="020B0503020204020204" pitchFamily="34" charset="-122"/>
                <a:ea typeface="微软雅黑" panose="020B0503020204020204" pitchFamily="34" charset="-122"/>
                <a:cs typeface="Noto Sans SC" pitchFamily="34" charset="-120"/>
              </a:rPr>
              <a:t>将实验4不同进程数和线程数的各参数进行对比，发现计算I/O操作密集型的代码多线程效率更高,因为线程创建要比进程创建开销少。但是计算密集型的代码多，那么进程操作更快,因为多进程可以应用多核技术，每个进程可以占用独立的处理器运行，从而避免了处理器之间的竞争和互斥，提高了并行效率。
</a:t>
            </a:r>
            <a:endParaRPr lang="en-US" sz="900" dirty="0">
              <a:latin typeface="微软雅黑" panose="020B0503020204020204" pitchFamily="34" charset="-122"/>
              <a:ea typeface="微软雅黑" panose="020B0503020204020204" pitchFamily="34" charset="-122"/>
            </a:endParaRPr>
          </a:p>
          <a:p>
            <a:pPr marL="0" indent="0" algn="l">
              <a:lnSpc>
                <a:spcPct val="150000"/>
              </a:lnSpc>
              <a:buNone/>
            </a:pPr>
            <a:r>
              <a:rPr lang="en-US" sz="900" dirty="0">
                <a:solidFill>
                  <a:srgbClr val="383838"/>
                </a:solidFill>
                <a:latin typeface="微软雅黑" panose="020B0503020204020204" pitchFamily="34" charset="-122"/>
                <a:ea typeface="微软雅黑" panose="020B0503020204020204" pitchFamily="34" charset="-122"/>
                <a:cs typeface="Noto Sans SC" pitchFamily="34" charset="-120"/>
              </a:rPr>
              <a:t>总结三个实验，</a:t>
            </a:r>
            <a:r>
              <a:rPr lang="en-US" sz="900" b="1" dirty="0">
                <a:solidFill>
                  <a:srgbClr val="383838"/>
                </a:solidFill>
                <a:latin typeface="微软雅黑" panose="020B0503020204020204" pitchFamily="34" charset="-122"/>
                <a:ea typeface="微软雅黑" panose="020B0503020204020204" pitchFamily="34" charset="-122"/>
                <a:cs typeface="Noto Sans SC" pitchFamily="34" charset="-120"/>
              </a:rPr>
              <a:t>PThread适用于共享内存模型的并行计算</a:t>
            </a:r>
            <a:r>
              <a:rPr lang="en-US" sz="900" dirty="0">
                <a:solidFill>
                  <a:srgbClr val="383838"/>
                </a:solidFill>
                <a:latin typeface="微软雅黑" panose="020B0503020204020204" pitchFamily="34" charset="-122"/>
                <a:ea typeface="微软雅黑" panose="020B0503020204020204" pitchFamily="34" charset="-122"/>
                <a:cs typeface="Noto Sans SC" pitchFamily="34" charset="-120"/>
              </a:rPr>
              <a:t>，适合解决那些可以划分为多个独立任务，且任务间通信较少的问题。它特别适合于多核处理器的计算机，因为线程可以在同一个物理核心的不同超线程上运行，从而减少线程间的通信开销。因此，在数据集较小，计算密度高，且不需要大量数据交换的情况下，Pthread可以提供较好的性能。
</a:t>
            </a:r>
            <a:endParaRPr lang="en-US" sz="900" dirty="0">
              <a:latin typeface="微软雅黑" panose="020B0503020204020204" pitchFamily="34" charset="-122"/>
              <a:ea typeface="微软雅黑" panose="020B0503020204020204" pitchFamily="34" charset="-122"/>
            </a:endParaRPr>
          </a:p>
          <a:p>
            <a:pPr marL="0" indent="0" algn="l">
              <a:lnSpc>
                <a:spcPct val="150000"/>
              </a:lnSpc>
              <a:buNone/>
            </a:pPr>
            <a:r>
              <a:rPr lang="en-US" sz="900" b="1" dirty="0">
                <a:solidFill>
                  <a:srgbClr val="383838"/>
                </a:solidFill>
                <a:latin typeface="微软雅黑" panose="020B0503020204020204" pitchFamily="34" charset="-122"/>
                <a:ea typeface="微软雅黑" panose="020B0503020204020204" pitchFamily="34" charset="-122"/>
              </a:rPr>
              <a:t>MPI适用于分布式内存模型的并行计算</a:t>
            </a:r>
            <a:r>
              <a:rPr lang="en-US" sz="900" dirty="0">
                <a:solidFill>
                  <a:srgbClr val="383838"/>
                </a:solidFill>
                <a:latin typeface="微软雅黑" panose="020B0503020204020204" pitchFamily="34" charset="-122"/>
                <a:ea typeface="微软雅黑" panose="020B0503020204020204" pitchFamily="34" charset="-122"/>
                <a:cs typeface="Noto Sans SC" pitchFamily="34" charset="-120"/>
              </a:rPr>
              <a:t>，适合解决那些可以划分为多个独立任务，且任务间通信较多的问题。它通常用于多处理器计算机集群或超级计算机。因此，在需要处理大量数据，且数据分布在不同的计算节点上时，MPI可以通过高效的进程间通信来优化性能。
</a:t>
            </a:r>
            <a:endParaRPr lang="en-US" sz="900" dirty="0">
              <a:latin typeface="微软雅黑" panose="020B0503020204020204" pitchFamily="34" charset="-122"/>
              <a:ea typeface="微软雅黑" panose="020B0503020204020204" pitchFamily="34" charset="-122"/>
            </a:endParaRPr>
          </a:p>
          <a:p>
            <a:pPr marL="0" indent="0" algn="l">
              <a:lnSpc>
                <a:spcPct val="150000"/>
              </a:lnSpc>
              <a:buNone/>
            </a:pPr>
            <a:r>
              <a:rPr lang="en-US" sz="900" b="1" dirty="0">
                <a:solidFill>
                  <a:srgbClr val="383838"/>
                </a:solidFill>
                <a:latin typeface="微软雅黑" panose="020B0503020204020204" pitchFamily="34" charset="-122"/>
                <a:ea typeface="微软雅黑" panose="020B0503020204020204" pitchFamily="34" charset="-122"/>
              </a:rPr>
              <a:t>MPI+OpenMP</a:t>
            </a:r>
            <a:r>
              <a:rPr lang="en-US" sz="900" dirty="0">
                <a:solidFill>
                  <a:srgbClr val="383838"/>
                </a:solidFill>
                <a:latin typeface="微软雅黑" panose="020B0503020204020204" pitchFamily="34" charset="-122"/>
                <a:ea typeface="微软雅黑" panose="020B0503020204020204" pitchFamily="34" charset="-122"/>
              </a:rPr>
              <a:t>结合了MPI和OpenMP的优势，</a:t>
            </a:r>
            <a:r>
              <a:rPr lang="en-US" sz="900" b="1" dirty="0">
                <a:solidFill>
                  <a:srgbClr val="383838"/>
                </a:solidFill>
                <a:latin typeface="微软雅黑" panose="020B0503020204020204" pitchFamily="34" charset="-122"/>
                <a:ea typeface="微软雅黑" panose="020B0503020204020204" pitchFamily="34" charset="-122"/>
              </a:rPr>
              <a:t>适用于既需要处理大量数据，又需要在单个计算节点上进行多线程并行的情况</a:t>
            </a:r>
            <a:r>
              <a:rPr lang="en-US" sz="900" dirty="0">
                <a:solidFill>
                  <a:srgbClr val="383838"/>
                </a:solidFill>
                <a:latin typeface="微软雅黑" panose="020B0503020204020204" pitchFamily="34" charset="-122"/>
                <a:ea typeface="微软雅黑" panose="020B0503020204020204" pitchFamily="34" charset="-122"/>
                <a:cs typeface="Noto Sans SC" pitchFamily="34" charset="-120"/>
              </a:rPr>
              <a:t>。因此，在大规模并行计算中，尤其是在多核节点的集群上，MPI+OpenMP可以同时利用节点内的多核处理能力和节点间的并行计算能力，提高整体的计算效率。</a:t>
            </a:r>
            <a:endParaRPr lang="en-US" sz="9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sp>
        <p:nvSpPr>
          <p:cNvPr id="2" name="Text 0"/>
          <p:cNvSpPr/>
          <p:nvPr/>
        </p:nvSpPr>
        <p:spPr>
          <a:xfrm>
            <a:off x="3848100" y="1209675"/>
            <a:ext cx="1452563" cy="1243013"/>
          </a:xfrm>
          <a:prstGeom prst="rect">
            <a:avLst/>
          </a:prstGeom>
          <a:noFill/>
          <a:ln/>
        </p:spPr>
        <p:txBody>
          <a:bodyPr wrap="square" rtlCol="0" anchor="ctr"/>
          <a:lstStyle/>
          <a:p>
            <a:pPr marL="0" indent="0" algn="l">
              <a:buNone/>
            </a:pPr>
            <a:r>
              <a:rPr lang="en-US" sz="5760" b="1" dirty="0">
                <a:solidFill>
                  <a:srgbClr val="3E6FCD"/>
                </a:solidFill>
                <a:latin typeface="Noto Sans SC" pitchFamily="34" charset="0"/>
                <a:ea typeface="Noto Sans SC" pitchFamily="34" charset="-122"/>
                <a:cs typeface="Noto Sans SC" pitchFamily="34" charset="-120"/>
              </a:rPr>
              <a:t>05</a:t>
            </a:r>
            <a:endParaRPr lang="en-US" sz="5760" dirty="0"/>
          </a:p>
        </p:txBody>
      </p:sp>
      <p:sp>
        <p:nvSpPr>
          <p:cNvPr id="3" name="Text 1"/>
          <p:cNvSpPr/>
          <p:nvPr/>
        </p:nvSpPr>
        <p:spPr>
          <a:xfrm>
            <a:off x="3848100" y="2452688"/>
            <a:ext cx="5101590" cy="890587"/>
          </a:xfrm>
          <a:prstGeom prst="rect">
            <a:avLst/>
          </a:prstGeom>
          <a:noFill/>
          <a:ln/>
        </p:spPr>
        <p:txBody>
          <a:bodyPr wrap="square" rtlCol="0" anchor="t"/>
          <a:lstStyle/>
          <a:p>
            <a:pPr marL="0" indent="0" algn="l">
              <a:buNone/>
            </a:pPr>
            <a:r>
              <a:rPr lang="en-US" sz="3500" b="1" dirty="0" err="1">
                <a:solidFill>
                  <a:srgbClr val="000000"/>
                </a:solidFill>
                <a:latin typeface="Noto Sans SC" pitchFamily="34" charset="0"/>
                <a:ea typeface="Noto Sans SC" pitchFamily="34" charset="-122"/>
                <a:cs typeface="Noto Sans SC" pitchFamily="34" charset="-120"/>
              </a:rPr>
              <a:t>课程总结</a:t>
            </a:r>
            <a:endParaRPr lang="en-US" sz="3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3848100" y="1209675"/>
            <a:ext cx="1452563" cy="1243013"/>
          </a:xfrm>
          <a:prstGeom prst="rect">
            <a:avLst/>
          </a:prstGeom>
          <a:noFill/>
          <a:ln/>
        </p:spPr>
        <p:txBody>
          <a:bodyPr wrap="square" rtlCol="0" anchor="ctr"/>
          <a:lstStyle/>
          <a:p>
            <a:pPr marL="0" indent="0" algn="l">
              <a:buNone/>
            </a:pPr>
            <a:r>
              <a:rPr lang="en-US" sz="5760" b="1" dirty="0">
                <a:solidFill>
                  <a:srgbClr val="3E6FCD"/>
                </a:solidFill>
                <a:latin typeface="Noto Sans SC" pitchFamily="34" charset="0"/>
                <a:ea typeface="Noto Sans SC" pitchFamily="34" charset="-122"/>
                <a:cs typeface="Noto Sans SC" pitchFamily="34" charset="-120"/>
              </a:rPr>
              <a:t>01</a:t>
            </a:r>
            <a:endParaRPr lang="en-US" sz="5760" dirty="0"/>
          </a:p>
        </p:txBody>
      </p:sp>
      <p:sp>
        <p:nvSpPr>
          <p:cNvPr id="3" name="Text 1"/>
          <p:cNvSpPr/>
          <p:nvPr/>
        </p:nvSpPr>
        <p:spPr>
          <a:xfrm>
            <a:off x="3848100" y="2452688"/>
            <a:ext cx="5101590" cy="890587"/>
          </a:xfrm>
          <a:prstGeom prst="rect">
            <a:avLst/>
          </a:prstGeom>
          <a:noFill/>
          <a:ln/>
        </p:spPr>
        <p:txBody>
          <a:bodyPr wrap="square" rtlCol="0" anchor="t"/>
          <a:lstStyle/>
          <a:p>
            <a:pPr marL="0" indent="0" algn="l">
              <a:buNone/>
            </a:pPr>
            <a:r>
              <a:rPr lang="en-US" sz="3500" b="1" dirty="0" err="1">
                <a:solidFill>
                  <a:srgbClr val="000000"/>
                </a:solidFill>
                <a:latin typeface="Noto Sans SC" pitchFamily="34" charset="0"/>
                <a:ea typeface="Noto Sans SC" pitchFamily="34" charset="-122"/>
                <a:cs typeface="Noto Sans SC" pitchFamily="34" charset="-120"/>
              </a:rPr>
              <a:t>实验内容概述</a:t>
            </a:r>
            <a:endParaRPr lang="en-US" sz="35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sp>
        <p:nvSpPr>
          <p:cNvPr id="2" name="Text 0"/>
          <p:cNvSpPr/>
          <p:nvPr/>
        </p:nvSpPr>
        <p:spPr>
          <a:xfrm>
            <a:off x="762000" y="309563"/>
            <a:ext cx="7211378" cy="552450"/>
          </a:xfrm>
          <a:prstGeom prst="rect">
            <a:avLst/>
          </a:prstGeom>
          <a:noFill/>
          <a:ln/>
        </p:spPr>
        <p:txBody>
          <a:bodyPr wrap="square" rtlCol="0" anchor="ctr"/>
          <a:lstStyle/>
          <a:p>
            <a:pPr marL="0" indent="0" algn="l">
              <a:buNone/>
            </a:pPr>
            <a:r>
              <a:rPr lang="en-US" sz="2590" b="1" dirty="0">
                <a:solidFill>
                  <a:srgbClr val="3E6FCD"/>
                </a:solidFill>
                <a:latin typeface="Noto Sans SC" pitchFamily="34" charset="0"/>
                <a:ea typeface="Noto Sans SC" pitchFamily="34" charset="-122"/>
                <a:cs typeface="Noto Sans SC" pitchFamily="34" charset="-120"/>
              </a:rPr>
              <a:t>1 本学期授课方式有助于提升学习质量的方面</a:t>
            </a:r>
            <a:endParaRPr lang="en-US" sz="2590" dirty="0"/>
          </a:p>
        </p:txBody>
      </p:sp>
      <p:pic>
        <p:nvPicPr>
          <p:cNvPr id="3"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022" y="1385888"/>
            <a:ext cx="7449207" cy="3333750"/>
          </a:xfrm>
          <a:prstGeom prst="rect">
            <a:avLst/>
          </a:prstGeom>
        </p:spPr>
      </p:pic>
      <p:sp>
        <p:nvSpPr>
          <p:cNvPr id="4" name="Text 1"/>
          <p:cNvSpPr/>
          <p:nvPr/>
        </p:nvSpPr>
        <p:spPr>
          <a:xfrm>
            <a:off x="5254187" y="2048039"/>
            <a:ext cx="4013798" cy="464426"/>
          </a:xfrm>
          <a:prstGeom prst="rect">
            <a:avLst/>
          </a:prstGeom>
          <a:noFill/>
          <a:ln/>
        </p:spPr>
        <p:txBody>
          <a:bodyPr wrap="square" rtlCol="0" anchor="ctr"/>
          <a:lstStyle/>
          <a:p>
            <a:pPr marL="0" indent="0" algn="l">
              <a:lnSpc>
                <a:spcPct val="150000"/>
              </a:lnSpc>
              <a:buNone/>
            </a:pPr>
            <a:r>
              <a:rPr lang="en-US" sz="900" dirty="0" err="1">
                <a:solidFill>
                  <a:srgbClr val="383838"/>
                </a:solidFill>
                <a:latin typeface="微软雅黑" panose="020B0503020204020204" pitchFamily="34" charset="-122"/>
                <a:ea typeface="微软雅黑" panose="020B0503020204020204" pitchFamily="34" charset="-122"/>
                <a:cs typeface="Noto Sans SC" pitchFamily="34" charset="-120"/>
              </a:rPr>
              <a:t>老师将PPT上传至智慧树平台，有助于我们在学习时可以巩固知识点</a:t>
            </a:r>
            <a:r>
              <a:rPr lang="en-US" sz="900" dirty="0">
                <a:solidFill>
                  <a:srgbClr val="383838"/>
                </a:solidFill>
                <a:latin typeface="微软雅黑" panose="020B0503020204020204" pitchFamily="34" charset="-122"/>
                <a:ea typeface="微软雅黑" panose="020B0503020204020204" pitchFamily="34" charset="-122"/>
                <a:cs typeface="Noto Sans SC" pitchFamily="34" charset="-120"/>
              </a:rPr>
              <a:t>。</a:t>
            </a:r>
            <a:endParaRPr lang="en-US" sz="900" dirty="0">
              <a:latin typeface="微软雅黑" panose="020B0503020204020204" pitchFamily="34" charset="-122"/>
              <a:ea typeface="微软雅黑" panose="020B0503020204020204" pitchFamily="34" charset="-122"/>
            </a:endParaRPr>
          </a:p>
        </p:txBody>
      </p:sp>
      <p:sp>
        <p:nvSpPr>
          <p:cNvPr id="5" name="Text 2"/>
          <p:cNvSpPr/>
          <p:nvPr/>
        </p:nvSpPr>
        <p:spPr>
          <a:xfrm>
            <a:off x="5254186" y="2435926"/>
            <a:ext cx="4013799" cy="464426"/>
          </a:xfrm>
          <a:prstGeom prst="rect">
            <a:avLst/>
          </a:prstGeom>
          <a:noFill/>
          <a:ln/>
        </p:spPr>
        <p:txBody>
          <a:bodyPr wrap="square" rtlCol="0" anchor="ctr"/>
          <a:lstStyle/>
          <a:p>
            <a:pPr>
              <a:lnSpc>
                <a:spcPct val="150000"/>
              </a:lnSpc>
            </a:pPr>
            <a:r>
              <a:rPr lang="en-US" sz="900" dirty="0">
                <a:solidFill>
                  <a:srgbClr val="383838"/>
                </a:solidFill>
                <a:latin typeface="微软雅黑" panose="020B0503020204020204" pitchFamily="34" charset="-122"/>
                <a:ea typeface="微软雅黑" panose="020B0503020204020204" pitchFamily="34" charset="-122"/>
              </a:rPr>
              <a:t>平时的12次作业内容包括对课上重点知识的回顾与讨论，有助于我们进行学习与复习，整理课上所学，查阅相关资料，对课程有更深入而全面的理解。</a:t>
            </a:r>
          </a:p>
        </p:txBody>
      </p:sp>
      <p:sp>
        <p:nvSpPr>
          <p:cNvPr id="6" name="Text 3"/>
          <p:cNvSpPr/>
          <p:nvPr/>
        </p:nvSpPr>
        <p:spPr>
          <a:xfrm>
            <a:off x="5254186" y="3321269"/>
            <a:ext cx="3848484" cy="524203"/>
          </a:xfrm>
          <a:prstGeom prst="rect">
            <a:avLst/>
          </a:prstGeom>
          <a:noFill/>
          <a:ln/>
        </p:spPr>
        <p:txBody>
          <a:bodyPr wrap="square" rtlCol="0" anchor="ctr"/>
          <a:lstStyle/>
          <a:p>
            <a:pPr marL="0" indent="0" algn="l">
              <a:lnSpc>
                <a:spcPct val="150000"/>
              </a:lnSpc>
              <a:buNone/>
            </a:pPr>
            <a:r>
              <a:rPr lang="en-US" sz="900" dirty="0">
                <a:solidFill>
                  <a:srgbClr val="383838"/>
                </a:solidFill>
                <a:latin typeface="微软雅黑" panose="020B0503020204020204" pitchFamily="34" charset="-122"/>
                <a:ea typeface="微软雅黑" panose="020B0503020204020204" pitchFamily="34" charset="-122"/>
              </a:rPr>
              <a:t>上机实验的内容也是主要侧重于对数据的分析，对并行计算原理的理解方面，其所要求的编程任务确实很有意义。通过此次实验，我认识到了并行程序在数据规模较大算法复杂度较高的时候相较于串行程序而言效率的提高，通过作图直观的认识到了在不同环境下并行程序和串行程序性能的变化，对并行编程有了更深入的理解。此外，老师们在平时以及上机课上对我们的问题进行答疑，为我们答疑解惑，有助于我们对知识的理解与实现</a:t>
            </a:r>
          </a:p>
        </p:txBody>
      </p:sp>
      <p:sp>
        <p:nvSpPr>
          <p:cNvPr id="7" name="Text 4"/>
          <p:cNvSpPr/>
          <p:nvPr/>
        </p:nvSpPr>
        <p:spPr>
          <a:xfrm>
            <a:off x="5254187" y="4369511"/>
            <a:ext cx="3889813" cy="464426"/>
          </a:xfrm>
          <a:prstGeom prst="rect">
            <a:avLst/>
          </a:prstGeom>
          <a:noFill/>
          <a:ln/>
        </p:spPr>
        <p:txBody>
          <a:bodyPr wrap="square" rtlCol="0" anchor="ctr"/>
          <a:lstStyle/>
          <a:p>
            <a:pPr marL="0" indent="0" algn="l">
              <a:lnSpc>
                <a:spcPct val="150000"/>
              </a:lnSpc>
              <a:buNone/>
            </a:pPr>
            <a:r>
              <a:rPr lang="en-US" sz="900" dirty="0">
                <a:solidFill>
                  <a:srgbClr val="383838"/>
                </a:solidFill>
                <a:latin typeface="微软雅黑" panose="020B0503020204020204" pitchFamily="34" charset="-122"/>
                <a:ea typeface="微软雅黑" panose="020B0503020204020204" pitchFamily="34" charset="-122"/>
              </a:rPr>
              <a:t>结课大作业让我们又一次对课程有一个全面的回顾与思考，对实验进行横向对比总结；实验报告及PPT的编写让我回顾了知识，视频的录制让我对许多知识加深了印象，也提高了表达能力。</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sp>
        <p:nvSpPr>
          <p:cNvPr id="2" name="Text 0"/>
          <p:cNvSpPr/>
          <p:nvPr/>
        </p:nvSpPr>
        <p:spPr>
          <a:xfrm>
            <a:off x="762000" y="309563"/>
            <a:ext cx="7211378" cy="552450"/>
          </a:xfrm>
          <a:prstGeom prst="rect">
            <a:avLst/>
          </a:prstGeom>
          <a:noFill/>
          <a:ln/>
        </p:spPr>
        <p:txBody>
          <a:bodyPr wrap="square" rtlCol="0" anchor="ctr"/>
          <a:lstStyle/>
          <a:p>
            <a:pPr marL="0" indent="0" algn="l">
              <a:buNone/>
            </a:pPr>
            <a:r>
              <a:rPr lang="en-US" sz="2660" b="1" dirty="0">
                <a:solidFill>
                  <a:srgbClr val="3E6FCD"/>
                </a:solidFill>
                <a:latin typeface="Noto Sans SC" pitchFamily="34" charset="0"/>
                <a:ea typeface="Noto Sans SC" pitchFamily="34" charset="-122"/>
                <a:cs typeface="Noto Sans SC" pitchFamily="34" charset="-120"/>
              </a:rPr>
              <a:t>2 不合理之处及建议</a:t>
            </a:r>
            <a:endParaRPr lang="en-US" sz="2660" dirty="0"/>
          </a:p>
        </p:txBody>
      </p:sp>
      <p:sp>
        <p:nvSpPr>
          <p:cNvPr id="3" name="Text 1"/>
          <p:cNvSpPr/>
          <p:nvPr/>
        </p:nvSpPr>
        <p:spPr>
          <a:xfrm>
            <a:off x="762000" y="1168911"/>
            <a:ext cx="7059478" cy="3452813"/>
          </a:xfrm>
          <a:prstGeom prst="rect">
            <a:avLst/>
          </a:prstGeom>
          <a:noFill/>
          <a:ln/>
        </p:spPr>
        <p:txBody>
          <a:bodyPr wrap="square" rtlCol="0" anchor="t"/>
          <a:lstStyle/>
          <a:p>
            <a:pPr marL="342900" indent="-342900" algn="l">
              <a:lnSpc>
                <a:spcPct val="150000"/>
              </a:lnSpc>
              <a:buSzPct val="100000"/>
              <a:buChar char="•"/>
            </a:pPr>
            <a:r>
              <a:rPr lang="en-US" sz="1000" dirty="0">
                <a:solidFill>
                  <a:srgbClr val="000000"/>
                </a:solidFill>
                <a:latin typeface="微软雅黑" panose="020B0503020204020204" pitchFamily="34" charset="-122"/>
                <a:ea typeface="微软雅黑" panose="020B0503020204020204" pitchFamily="34" charset="-122"/>
                <a:cs typeface="Noto Sans SC" pitchFamily="34" charset="-120"/>
              </a:rPr>
              <a:t>首先，课上授课的侧重点主要在于理论知识，有些概念对于初学者而言是宏观且略有模糊的，例如对于并行计算的发展历史，硬件环境演变历史及现状，或者各种高级算法的框架等，对于这些知识的理解往往比较片面，也不够深入，且在今后的学习工作中使用的几率也不大，因此只做了解即可。这部分内容可以适当减小课堂占比，空出宝贵的课堂时间，将授课的重心更偏向于应用与实践，引导养成并行计算思维方式。我也真切地希望老师可以从更基础的点出发，特别是上机实验时，可以将实验参考书编写得更详细一些，增加一些原理或可能遇到的函数等的介绍，考虑到编程基础相对薄弱的同学，让我们由浅入深地理解知识并将其付诸实践。</a:t>
            </a:r>
          </a:p>
          <a:p>
            <a:pPr algn="l">
              <a:lnSpc>
                <a:spcPct val="150000"/>
              </a:lnSpc>
              <a:buSzPct val="100000"/>
            </a:pPr>
            <a:endParaRPr lang="en-US" sz="1000" dirty="0">
              <a:latin typeface="微软雅黑" panose="020B0503020204020204" pitchFamily="34" charset="-122"/>
              <a:ea typeface="微软雅黑" panose="020B0503020204020204" pitchFamily="34" charset="-122"/>
            </a:endParaRPr>
          </a:p>
          <a:p>
            <a:pPr marL="342900" indent="-342900" algn="l">
              <a:lnSpc>
                <a:spcPct val="150000"/>
              </a:lnSpc>
              <a:buSzPct val="100000"/>
              <a:buChar char="•"/>
            </a:pPr>
            <a:r>
              <a:rPr lang="en-US" sz="1000" dirty="0">
                <a:solidFill>
                  <a:srgbClr val="000000"/>
                </a:solidFill>
                <a:latin typeface="微软雅黑" panose="020B0503020204020204" pitchFamily="34" charset="-122"/>
                <a:ea typeface="微软雅黑" panose="020B0503020204020204" pitchFamily="34" charset="-122"/>
                <a:cs typeface="Noto Sans SC" pitchFamily="34" charset="-120"/>
              </a:rPr>
              <a:t>其次，课堂的知识内容相比于算法或性能发展现状略有滞后，例如对于一些最新技术的介绍，其实质推出或发行日期是在两年以前，授课内容日期略有延迟，最新的算法介绍有时跟不上，会使得在真正应用于实际时这种落后效应更加明显，希望老师们可以及时更新授课内容，更换新的课件与材料。</a:t>
            </a:r>
          </a:p>
          <a:p>
            <a:pPr algn="l">
              <a:lnSpc>
                <a:spcPct val="150000"/>
              </a:lnSpc>
              <a:buSzPct val="100000"/>
            </a:pPr>
            <a:endParaRPr lang="en-US" sz="1000" dirty="0">
              <a:latin typeface="微软雅黑" panose="020B0503020204020204" pitchFamily="34" charset="-122"/>
              <a:ea typeface="微软雅黑" panose="020B0503020204020204" pitchFamily="34" charset="-122"/>
            </a:endParaRPr>
          </a:p>
          <a:p>
            <a:pPr marL="342900" indent="-342900" algn="l">
              <a:lnSpc>
                <a:spcPct val="150000"/>
              </a:lnSpc>
              <a:buSzPct val="100000"/>
              <a:buChar char="•"/>
            </a:pPr>
            <a:r>
              <a:rPr lang="en-US" sz="1000" dirty="0">
                <a:solidFill>
                  <a:srgbClr val="000000"/>
                </a:solidFill>
                <a:latin typeface="微软雅黑" panose="020B0503020204020204" pitchFamily="34" charset="-122"/>
                <a:ea typeface="微软雅黑" panose="020B0503020204020204" pitchFamily="34" charset="-122"/>
                <a:cs typeface="Noto Sans SC" pitchFamily="34" charset="-120"/>
              </a:rPr>
              <a:t>此外，部分实验的难度较大（比如实验3），而且计算机科学技术专业这学期的课程数量多难度大、多门课程都要完成上机实验，因此课业压力较大，在老师给定时间内完成上机实验作业有一定的压力，希望老师们可以适当放宽作业期限，给我们较为充足的时间去实现代码、掌握知识。</a:t>
            </a:r>
            <a:endParaRPr lang="en-US" sz="1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sp>
        <p:nvSpPr>
          <p:cNvPr id="2" name="Text 0"/>
          <p:cNvSpPr/>
          <p:nvPr/>
        </p:nvSpPr>
        <p:spPr>
          <a:xfrm>
            <a:off x="1223963" y="1833562"/>
            <a:ext cx="3395663" cy="552450"/>
          </a:xfrm>
          <a:prstGeom prst="rect">
            <a:avLst/>
          </a:prstGeom>
          <a:noFill/>
          <a:ln/>
        </p:spPr>
        <p:txBody>
          <a:bodyPr wrap="square" rtlCol="0" anchor="ctr"/>
          <a:lstStyle/>
          <a:p>
            <a:pPr marL="0" indent="0" algn="ctr">
              <a:buNone/>
            </a:pPr>
            <a:r>
              <a:rPr lang="en-US" sz="2560" b="1" dirty="0">
                <a:solidFill>
                  <a:srgbClr val="3E6FCD"/>
                </a:solidFill>
                <a:latin typeface="Noto Sans SC" pitchFamily="34" charset="0"/>
                <a:ea typeface="Noto Sans SC" pitchFamily="34" charset="-122"/>
                <a:cs typeface="Noto Sans SC" pitchFamily="34" charset="-120"/>
              </a:rPr>
              <a:t>THE END</a:t>
            </a:r>
            <a:endParaRPr lang="en-US" sz="2560" dirty="0"/>
          </a:p>
        </p:txBody>
      </p:sp>
      <p:sp>
        <p:nvSpPr>
          <p:cNvPr id="3" name="Text 1"/>
          <p:cNvSpPr/>
          <p:nvPr/>
        </p:nvSpPr>
        <p:spPr>
          <a:xfrm>
            <a:off x="1223963" y="2276475"/>
            <a:ext cx="3395663" cy="1033463"/>
          </a:xfrm>
          <a:prstGeom prst="rect">
            <a:avLst/>
          </a:prstGeom>
          <a:noFill/>
          <a:ln/>
        </p:spPr>
        <p:txBody>
          <a:bodyPr wrap="square" rtlCol="0" anchor="ctr"/>
          <a:lstStyle/>
          <a:p>
            <a:pPr marL="0" indent="0" algn="ctr">
              <a:buNone/>
            </a:pPr>
            <a:r>
              <a:rPr lang="en-US" sz="4800" b="1" dirty="0">
                <a:solidFill>
                  <a:srgbClr val="383838"/>
                </a:solidFill>
                <a:latin typeface="Noto Sans SC" pitchFamily="34" charset="0"/>
                <a:ea typeface="Noto Sans SC" pitchFamily="34" charset="-122"/>
                <a:cs typeface="Noto Sans SC" pitchFamily="34" charset="-120"/>
              </a:rPr>
              <a:t>THANKS</a:t>
            </a:r>
            <a:endParaRPr lang="en-US" sz="4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9144000" cy="5143500"/>
          </a:xfrm>
          <a:prstGeom prst="rect">
            <a:avLst/>
          </a:prstGeom>
        </p:spPr>
      </p:pic>
      <p:sp>
        <p:nvSpPr>
          <p:cNvPr id="3" name="Text 0"/>
          <p:cNvSpPr/>
          <p:nvPr/>
        </p:nvSpPr>
        <p:spPr>
          <a:xfrm>
            <a:off x="395288" y="247650"/>
            <a:ext cx="8358188" cy="552450"/>
          </a:xfrm>
          <a:prstGeom prst="rect">
            <a:avLst/>
          </a:prstGeom>
          <a:noFill/>
          <a:ln/>
        </p:spPr>
        <p:txBody>
          <a:bodyPr wrap="square" rtlCol="0" anchor="t"/>
          <a:lstStyle/>
          <a:p>
            <a:pPr marL="0" indent="0">
              <a:buNone/>
            </a:pPr>
            <a:r>
              <a:rPr lang="en-US" sz="2240" b="1" dirty="0">
                <a:solidFill>
                  <a:srgbClr val="383838"/>
                </a:solidFill>
                <a:latin typeface="Noto Sans SC" pitchFamily="34" charset="0"/>
                <a:ea typeface="Noto Sans SC" pitchFamily="34" charset="-122"/>
                <a:cs typeface="Noto Sans SC" pitchFamily="34" charset="-120"/>
              </a:rPr>
              <a:t>一、实验内容概述</a:t>
            </a:r>
            <a:endParaRPr lang="en-US" sz="2240" dirty="0"/>
          </a:p>
        </p:txBody>
      </p:sp>
      <p:sp>
        <p:nvSpPr>
          <p:cNvPr id="4" name="Text 1"/>
          <p:cNvSpPr/>
          <p:nvPr/>
        </p:nvSpPr>
        <p:spPr>
          <a:xfrm>
            <a:off x="866775" y="1452563"/>
            <a:ext cx="1952625" cy="2705100"/>
          </a:xfrm>
          <a:prstGeom prst="rect">
            <a:avLst/>
          </a:prstGeom>
          <a:noFill/>
          <a:ln/>
        </p:spPr>
        <p:txBody>
          <a:bodyPr wrap="square" rtlCol="0" anchor="t"/>
          <a:lstStyle/>
          <a:p>
            <a:pPr marL="0" indent="0" algn="l">
              <a:lnSpc>
                <a:spcPct val="150000"/>
              </a:lnSpc>
              <a:buNone/>
            </a:pPr>
            <a:r>
              <a:rPr lang="en-US" sz="1400" dirty="0">
                <a:solidFill>
                  <a:srgbClr val="383838"/>
                </a:solidFill>
                <a:latin typeface="Noto Sans SC" pitchFamily="34" charset="0"/>
                <a:ea typeface="Noto Sans SC" pitchFamily="34" charset="-122"/>
                <a:cs typeface="Noto Sans SC" pitchFamily="34" charset="-120"/>
              </a:rPr>
              <a:t>1 并行算法</a:t>
            </a:r>
            <a:endParaRPr lang="en-US" sz="1400" dirty="0"/>
          </a:p>
        </p:txBody>
      </p:sp>
      <p:sp>
        <p:nvSpPr>
          <p:cNvPr id="5" name="Text 2"/>
          <p:cNvSpPr/>
          <p:nvPr/>
        </p:nvSpPr>
        <p:spPr>
          <a:xfrm>
            <a:off x="3748088" y="1452563"/>
            <a:ext cx="1952625" cy="2705100"/>
          </a:xfrm>
          <a:prstGeom prst="rect">
            <a:avLst/>
          </a:prstGeom>
          <a:noFill/>
          <a:ln/>
        </p:spPr>
        <p:txBody>
          <a:bodyPr wrap="square" rtlCol="0" anchor="t"/>
          <a:lstStyle/>
          <a:p>
            <a:pPr marL="0" indent="0" algn="l">
              <a:lnSpc>
                <a:spcPct val="150000"/>
              </a:lnSpc>
              <a:buNone/>
            </a:pPr>
            <a:r>
              <a:rPr lang="en-US" sz="1400" dirty="0">
                <a:solidFill>
                  <a:srgbClr val="383838"/>
                </a:solidFill>
                <a:latin typeface="Noto Sans SC" pitchFamily="34" charset="0"/>
                <a:ea typeface="Noto Sans SC" pitchFamily="34" charset="-122"/>
                <a:cs typeface="Noto Sans SC" pitchFamily="34" charset="-120"/>
              </a:rPr>
              <a:t>2 并行计算环境</a:t>
            </a:r>
            <a:endParaRPr lang="en-US" sz="1400" dirty="0"/>
          </a:p>
        </p:txBody>
      </p:sp>
      <p:sp>
        <p:nvSpPr>
          <p:cNvPr id="6" name="Text 3"/>
          <p:cNvSpPr/>
          <p:nvPr/>
        </p:nvSpPr>
        <p:spPr>
          <a:xfrm>
            <a:off x="6629400" y="1452563"/>
            <a:ext cx="1952625" cy="2705100"/>
          </a:xfrm>
          <a:prstGeom prst="rect">
            <a:avLst/>
          </a:prstGeom>
          <a:noFill/>
          <a:ln/>
        </p:spPr>
        <p:txBody>
          <a:bodyPr wrap="square" rtlCol="0" anchor="t"/>
          <a:lstStyle/>
          <a:p>
            <a:pPr marL="0" indent="0" algn="l">
              <a:lnSpc>
                <a:spcPct val="150000"/>
              </a:lnSpc>
              <a:buNone/>
            </a:pPr>
            <a:r>
              <a:rPr lang="en-US" sz="1400" dirty="0">
                <a:solidFill>
                  <a:srgbClr val="383838"/>
                </a:solidFill>
                <a:latin typeface="Noto Sans SC" pitchFamily="34" charset="0"/>
                <a:ea typeface="Noto Sans SC" pitchFamily="34" charset="-122"/>
                <a:cs typeface="Noto Sans SC" pitchFamily="34" charset="-120"/>
              </a:rPr>
              <a:t>3数据分析要求</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9144000" cy="5143500"/>
          </a:xfrm>
          <a:prstGeom prst="rect">
            <a:avLst/>
          </a:prstGeom>
        </p:spPr>
      </p:pic>
      <p:sp>
        <p:nvSpPr>
          <p:cNvPr id="3" name="Text 0"/>
          <p:cNvSpPr/>
          <p:nvPr/>
        </p:nvSpPr>
        <p:spPr>
          <a:xfrm>
            <a:off x="2052638" y="180975"/>
            <a:ext cx="4705350" cy="552450"/>
          </a:xfrm>
          <a:prstGeom prst="rect">
            <a:avLst/>
          </a:prstGeom>
          <a:noFill/>
          <a:ln/>
        </p:spPr>
        <p:txBody>
          <a:bodyPr wrap="square" rtlCol="0" anchor="t"/>
          <a:lstStyle/>
          <a:p>
            <a:pPr marL="0" indent="0" algn="ctr">
              <a:buNone/>
            </a:pPr>
            <a:r>
              <a:rPr lang="en-US" sz="2240" b="1" dirty="0">
                <a:solidFill>
                  <a:srgbClr val="000000"/>
                </a:solidFill>
                <a:latin typeface="Noto Sans SC" pitchFamily="34" charset="0"/>
                <a:ea typeface="Noto Sans SC" pitchFamily="34" charset="-122"/>
                <a:cs typeface="Noto Sans SC" pitchFamily="34" charset="-120"/>
              </a:rPr>
              <a:t>1 并行算法</a:t>
            </a:r>
            <a:endParaRPr lang="en-US" sz="2240" dirty="0"/>
          </a:p>
        </p:txBody>
      </p:sp>
      <p:sp>
        <p:nvSpPr>
          <p:cNvPr id="4" name="Text 1"/>
          <p:cNvSpPr/>
          <p:nvPr/>
        </p:nvSpPr>
        <p:spPr>
          <a:xfrm>
            <a:off x="804863" y="1047750"/>
            <a:ext cx="2105025" cy="1752600"/>
          </a:xfrm>
          <a:prstGeom prst="rect">
            <a:avLst/>
          </a:prstGeom>
          <a:noFill/>
          <a:ln/>
        </p:spPr>
        <p:txBody>
          <a:bodyPr wrap="square" rtlCol="0" anchor="t"/>
          <a:lstStyle/>
          <a:p>
            <a:pPr marL="0" indent="0" algn="l">
              <a:lnSpc>
                <a:spcPct val="150000"/>
              </a:lnSpc>
              <a:buNone/>
            </a:pPr>
            <a:r>
              <a:rPr lang="en-US" sz="900" dirty="0">
                <a:solidFill>
                  <a:srgbClr val="383838"/>
                </a:solidFill>
                <a:latin typeface="微软雅黑" panose="020B0503020204020204" pitchFamily="34" charset="-122"/>
                <a:ea typeface="微软雅黑" panose="020B0503020204020204" pitchFamily="34" charset="-122"/>
                <a:cs typeface="Noto Sans SC" pitchFamily="34" charset="-120"/>
              </a:rPr>
              <a:t>我们一共有</a:t>
            </a:r>
            <a:r>
              <a:rPr lang="en-US" sz="900" dirty="0">
                <a:solidFill>
                  <a:srgbClr val="383838"/>
                </a:solidFill>
                <a:latin typeface="微软雅黑" panose="020B0503020204020204" pitchFamily="34" charset="-122"/>
                <a:ea typeface="微软雅黑" panose="020B0503020204020204" pitchFamily="34" charset="-122"/>
                <a:cs typeface="Times New Roman" panose="02020603050405020304" pitchFamily="18" charset="0"/>
              </a:rPr>
              <a:t>4个实验，实验一为多线程计算sin </a:t>
            </a:r>
            <a:r>
              <a:rPr lang="en-US" sz="900" dirty="0" err="1">
                <a:solidFill>
                  <a:srgbClr val="383838"/>
                </a:solidFill>
                <a:latin typeface="微软雅黑" panose="020B0503020204020204" pitchFamily="34" charset="-122"/>
                <a:ea typeface="微软雅黑" panose="020B0503020204020204" pitchFamily="34" charset="-122"/>
                <a:cs typeface="Times New Roman" panose="02020603050405020304" pitchFamily="18" charset="0"/>
              </a:rPr>
              <a:t>值，利用正弦函数的泰勒级数展开式的计算结果，用PThread并行化实现对sin</a:t>
            </a:r>
            <a:r>
              <a:rPr lang="en-US" sz="900" dirty="0">
                <a:solidFill>
                  <a:srgbClr val="383838"/>
                </a:solidFill>
                <a:latin typeface="微软雅黑" panose="020B0503020204020204" pitchFamily="34" charset="-122"/>
                <a:ea typeface="微软雅黑" panose="020B0503020204020204" pitchFamily="34" charset="-122"/>
                <a:cs typeface="Times New Roman" panose="02020603050405020304" pitchFamily="18" charset="0"/>
              </a:rPr>
              <a:t> x的求值。后3个实验均为矩阵幂的计算</a:t>
            </a:r>
            <a:r>
              <a:rPr lang="en-US" sz="900" dirty="0">
                <a:solidFill>
                  <a:srgbClr val="383838"/>
                </a:solidFill>
                <a:latin typeface="微软雅黑" panose="020B0503020204020204" pitchFamily="34" charset="-122"/>
                <a:ea typeface="微软雅黑" panose="020B0503020204020204" pitchFamily="34" charset="-122"/>
                <a:cs typeface="Noto Sans SC" pitchFamily="34" charset="-120"/>
              </a:rPr>
              <a:t>，但实现方式不同</a:t>
            </a:r>
            <a:endParaRPr lang="en-US" sz="900" dirty="0">
              <a:latin typeface="微软雅黑" panose="020B0503020204020204" pitchFamily="34" charset="-122"/>
              <a:ea typeface="微软雅黑" panose="020B0503020204020204" pitchFamily="34" charset="-122"/>
            </a:endParaRPr>
          </a:p>
        </p:txBody>
      </p:sp>
      <p:sp>
        <p:nvSpPr>
          <p:cNvPr id="5" name="Text 2"/>
          <p:cNvSpPr/>
          <p:nvPr/>
        </p:nvSpPr>
        <p:spPr>
          <a:xfrm>
            <a:off x="804863" y="3009900"/>
            <a:ext cx="2181144" cy="1752600"/>
          </a:xfrm>
          <a:prstGeom prst="rect">
            <a:avLst/>
          </a:prstGeom>
          <a:noFill/>
          <a:ln/>
        </p:spPr>
        <p:txBody>
          <a:bodyPr wrap="square" rtlCol="0" anchor="t"/>
          <a:lstStyle/>
          <a:p>
            <a:pPr marL="0" indent="0" algn="l">
              <a:lnSpc>
                <a:spcPct val="150000"/>
              </a:lnSpc>
              <a:buNone/>
            </a:pPr>
            <a:r>
              <a:rPr lang="en-US" sz="900" dirty="0">
                <a:solidFill>
                  <a:srgbClr val="383838"/>
                </a:solidFill>
                <a:latin typeface="微软雅黑" panose="020B0503020204020204" pitchFamily="34" charset="-122"/>
                <a:ea typeface="微软雅黑" panose="020B0503020204020204" pitchFamily="34" charset="-122"/>
                <a:cs typeface="Noto Sans SC" pitchFamily="34" charset="-120"/>
              </a:rPr>
              <a:t>实验四要求我们使用MPI+OpenMP库实现矩阵幂的多级并行计算。对于代码部分，我在实验三代码的基础上进行了简单的修改。包括但不限于在矩阵乘法函数中使用#pragma omp parallel for指令来并行化内层循环，从而利用多线程加速计算。</a:t>
            </a:r>
            <a:endParaRPr lang="en-US" sz="900" dirty="0">
              <a:latin typeface="微软雅黑" panose="020B0503020204020204" pitchFamily="34" charset="-122"/>
              <a:ea typeface="微软雅黑" panose="020B0503020204020204" pitchFamily="34" charset="-122"/>
            </a:endParaRPr>
          </a:p>
        </p:txBody>
      </p:sp>
      <p:sp>
        <p:nvSpPr>
          <p:cNvPr id="6" name="Text 3"/>
          <p:cNvSpPr/>
          <p:nvPr/>
        </p:nvSpPr>
        <p:spPr>
          <a:xfrm>
            <a:off x="6234113" y="1047750"/>
            <a:ext cx="2202131" cy="1752600"/>
          </a:xfrm>
          <a:prstGeom prst="rect">
            <a:avLst/>
          </a:prstGeom>
          <a:noFill/>
          <a:ln/>
        </p:spPr>
        <p:txBody>
          <a:bodyPr wrap="square" rtlCol="0" anchor="t"/>
          <a:lstStyle/>
          <a:p>
            <a:pPr marL="0" indent="0">
              <a:lnSpc>
                <a:spcPct val="150000"/>
              </a:lnSpc>
              <a:buNone/>
            </a:pPr>
            <a:r>
              <a:rPr lang="en-US" sz="900" dirty="0" err="1">
                <a:solidFill>
                  <a:srgbClr val="383838"/>
                </a:solidFill>
                <a:latin typeface="微软雅黑" panose="020B0503020204020204" pitchFamily="34" charset="-122"/>
                <a:ea typeface="微软雅黑" panose="020B0503020204020204" pitchFamily="34" charset="-122"/>
                <a:cs typeface="Noto Sans SC" pitchFamily="34" charset="-120"/>
              </a:rPr>
              <a:t>实验二中我们利用矩阵分块等思想，用</a:t>
            </a:r>
            <a:r>
              <a:rPr lang="en-US" sz="900" dirty="0">
                <a:solidFill>
                  <a:srgbClr val="383838"/>
                </a:solidFill>
                <a:latin typeface="微软雅黑" panose="020B0503020204020204" pitchFamily="34" charset="-122"/>
                <a:ea typeface="微软雅黑" panose="020B0503020204020204" pitchFamily="34" charset="-122"/>
                <a:cs typeface="Noto Sans SC" pitchFamily="34" charset="-120"/>
              </a:rPr>
              <a:t> </a:t>
            </a:r>
            <a:r>
              <a:rPr lang="en-US" sz="900" dirty="0" err="1">
                <a:solidFill>
                  <a:srgbClr val="383838"/>
                </a:solidFill>
                <a:latin typeface="微软雅黑" panose="020B0503020204020204" pitchFamily="34" charset="-122"/>
                <a:ea typeface="微软雅黑" panose="020B0503020204020204" pitchFamily="34" charset="-122"/>
                <a:cs typeface="Noto Sans SC" pitchFamily="34" charset="-120"/>
              </a:rPr>
              <a:t>PThread</a:t>
            </a:r>
            <a:r>
              <a:rPr lang="en-US" sz="900" dirty="0">
                <a:solidFill>
                  <a:srgbClr val="383838"/>
                </a:solidFill>
                <a:latin typeface="微软雅黑" panose="020B0503020204020204" pitchFamily="34" charset="-122"/>
                <a:ea typeface="微软雅黑" panose="020B0503020204020204" pitchFamily="34" charset="-122"/>
                <a:cs typeface="Noto Sans SC" pitchFamily="34" charset="-120"/>
              </a:rPr>
              <a:t> 并行化实现矩阵幂的多线程并行计算。我们将PThread线程库的基本使用方法，包括线程的创建、同步和互斥等知识融入到实验中。在此基础上，我们设计合理的算法，将矩阵幂的计算过程划分为多个线程并行执行的任务，分块计算以实现矩阵幂的快速计算。</a:t>
            </a:r>
            <a:endParaRPr lang="en-US" sz="900" dirty="0">
              <a:latin typeface="微软雅黑" panose="020B0503020204020204" pitchFamily="34" charset="-122"/>
              <a:ea typeface="微软雅黑" panose="020B0503020204020204" pitchFamily="34" charset="-122"/>
            </a:endParaRPr>
          </a:p>
        </p:txBody>
      </p:sp>
      <p:sp>
        <p:nvSpPr>
          <p:cNvPr id="7" name="Text 4"/>
          <p:cNvSpPr/>
          <p:nvPr/>
        </p:nvSpPr>
        <p:spPr>
          <a:xfrm>
            <a:off x="6234112" y="3009900"/>
            <a:ext cx="2367447" cy="1752600"/>
          </a:xfrm>
          <a:prstGeom prst="rect">
            <a:avLst/>
          </a:prstGeom>
          <a:noFill/>
          <a:ln/>
        </p:spPr>
        <p:txBody>
          <a:bodyPr wrap="square" rtlCol="0" anchor="t"/>
          <a:lstStyle/>
          <a:p>
            <a:pPr marL="0" indent="0">
              <a:lnSpc>
                <a:spcPct val="150000"/>
              </a:lnSpc>
              <a:buNone/>
            </a:pPr>
            <a:r>
              <a:rPr lang="en-US" sz="900" dirty="0">
                <a:solidFill>
                  <a:srgbClr val="383838"/>
                </a:solidFill>
                <a:latin typeface="微软雅黑" panose="020B0503020204020204" pitchFamily="34" charset="-122"/>
                <a:ea typeface="微软雅黑" panose="020B0503020204020204" pitchFamily="34" charset="-122"/>
                <a:cs typeface="Noto Sans SC" pitchFamily="34" charset="-120"/>
              </a:rPr>
              <a:t>实验三中我们利用矩阵分块等思想，使用MPI库实现矩阵幂的多进程并行计算。我们需要熟悉MPI库的基本使用方法，包括进程的创建、数据传输和进程同步等。我们对每次矩阵相乘进行划分，将结果矩阵划分成 p（进程数）个子块，每个进程处理一个子块，再同步计算结果，以这种方式进行 N 次矩阵相乘，计算中每一个进程都要向其它进程发送数据，同时从其它进程接收数据。</a:t>
            </a:r>
            <a:endParaRPr lang="en-US" sz="9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9144000" cy="5143500"/>
          </a:xfrm>
          <a:prstGeom prst="rect">
            <a:avLst/>
          </a:prstGeom>
        </p:spPr>
      </p:pic>
      <p:sp>
        <p:nvSpPr>
          <p:cNvPr id="3" name="Text 0"/>
          <p:cNvSpPr/>
          <p:nvPr/>
        </p:nvSpPr>
        <p:spPr>
          <a:xfrm>
            <a:off x="919203" y="2360102"/>
            <a:ext cx="2624057" cy="2009775"/>
          </a:xfrm>
          <a:prstGeom prst="rect">
            <a:avLst/>
          </a:prstGeom>
          <a:noFill/>
          <a:ln/>
        </p:spPr>
        <p:txBody>
          <a:bodyPr wrap="square" rtlCol="0" anchor="t"/>
          <a:lstStyle/>
          <a:p>
            <a:pPr marL="0" indent="0">
              <a:buNone/>
            </a:pPr>
            <a:r>
              <a:rPr lang="en-US" sz="2800" b="1" dirty="0">
                <a:solidFill>
                  <a:srgbClr val="383838"/>
                </a:solidFill>
                <a:latin typeface="Noto Sans SC" pitchFamily="34" charset="0"/>
                <a:ea typeface="Noto Sans SC" pitchFamily="34" charset="-122"/>
                <a:cs typeface="Noto Sans SC" pitchFamily="34" charset="-120"/>
              </a:rPr>
              <a:t>2 并行计算环境</a:t>
            </a:r>
            <a:endParaRPr lang="en-US" sz="2800" dirty="0"/>
          </a:p>
        </p:txBody>
      </p:sp>
      <p:sp>
        <p:nvSpPr>
          <p:cNvPr id="4" name="Text 1"/>
          <p:cNvSpPr/>
          <p:nvPr/>
        </p:nvSpPr>
        <p:spPr>
          <a:xfrm>
            <a:off x="4374639" y="1995972"/>
            <a:ext cx="3667125" cy="3038475"/>
          </a:xfrm>
          <a:prstGeom prst="rect">
            <a:avLst/>
          </a:prstGeom>
          <a:noFill/>
          <a:ln/>
        </p:spPr>
        <p:txBody>
          <a:bodyPr wrap="square" rtlCol="0" anchor="t"/>
          <a:lstStyle/>
          <a:p>
            <a:pPr marL="0" indent="0" algn="l">
              <a:lnSpc>
                <a:spcPct val="150000"/>
              </a:lnSpc>
              <a:buNone/>
            </a:pPr>
            <a:r>
              <a:rPr lang="en-US" sz="1400" dirty="0">
                <a:solidFill>
                  <a:srgbClr val="383838"/>
                </a:solidFill>
                <a:latin typeface="Noto Sans SC" pitchFamily="34" charset="0"/>
                <a:ea typeface="Noto Sans SC" pitchFamily="34" charset="-122"/>
                <a:cs typeface="Noto Sans SC" pitchFamily="34" charset="-120"/>
              </a:rPr>
              <a:t>通过远程登录方式链接集群，由客户端传输文件到集群文件夹运行。其中我们的计算集群是由国家超级计算天津中心提供的国产飞腾处理器。</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9144000" cy="5143500"/>
          </a:xfrm>
          <a:prstGeom prst="rect">
            <a:avLst/>
          </a:prstGeom>
        </p:spPr>
      </p:pic>
      <p:sp>
        <p:nvSpPr>
          <p:cNvPr id="3" name="Text 0"/>
          <p:cNvSpPr/>
          <p:nvPr/>
        </p:nvSpPr>
        <p:spPr>
          <a:xfrm>
            <a:off x="461962" y="214312"/>
            <a:ext cx="3233738" cy="1023938"/>
          </a:xfrm>
          <a:prstGeom prst="rect">
            <a:avLst/>
          </a:prstGeom>
          <a:noFill/>
          <a:ln/>
        </p:spPr>
        <p:txBody>
          <a:bodyPr wrap="square" rtlCol="0" anchor="t"/>
          <a:lstStyle/>
          <a:p>
            <a:pPr marL="0" indent="0">
              <a:buNone/>
            </a:pPr>
            <a:r>
              <a:rPr lang="en-US" sz="2800" b="1" dirty="0">
                <a:solidFill>
                  <a:srgbClr val="383838"/>
                </a:solidFill>
                <a:latin typeface="Noto Sans SC" pitchFamily="34" charset="0"/>
                <a:ea typeface="Noto Sans SC" pitchFamily="34" charset="-122"/>
                <a:cs typeface="Noto Sans SC" pitchFamily="34" charset="-120"/>
              </a:rPr>
              <a:t>3数据分析要求</a:t>
            </a:r>
            <a:endParaRPr lang="en-US" sz="2800" dirty="0"/>
          </a:p>
        </p:txBody>
      </p:sp>
      <p:sp>
        <p:nvSpPr>
          <p:cNvPr id="4" name="Text 1"/>
          <p:cNvSpPr/>
          <p:nvPr/>
        </p:nvSpPr>
        <p:spPr>
          <a:xfrm>
            <a:off x="461962" y="1676400"/>
            <a:ext cx="3233738" cy="3033713"/>
          </a:xfrm>
          <a:prstGeom prst="rect">
            <a:avLst/>
          </a:prstGeom>
          <a:noFill/>
          <a:ln/>
        </p:spPr>
        <p:txBody>
          <a:bodyPr wrap="square" rtlCol="0" anchor="t"/>
          <a:lstStyle/>
          <a:p>
            <a:pPr marL="0" indent="0" algn="l">
              <a:lnSpc>
                <a:spcPct val="150000"/>
              </a:lnSpc>
              <a:buNone/>
            </a:pPr>
            <a:r>
              <a:rPr lang="en-US" sz="1400" dirty="0">
                <a:solidFill>
                  <a:srgbClr val="383838"/>
                </a:solidFill>
                <a:latin typeface="Noto Sans SC" pitchFamily="34" charset="0"/>
                <a:ea typeface="Noto Sans SC" pitchFamily="34" charset="-122"/>
                <a:cs typeface="Noto Sans SC" pitchFamily="34" charset="-120"/>
              </a:rPr>
              <a:t>根据题目要求，实验2、3、4中我们分别测试了不同线程数或进程数、计算规模下的运行时间，计算得到加速比与效率，绘制图表、进行分析。</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3848100" y="1209675"/>
            <a:ext cx="1452563" cy="1243013"/>
          </a:xfrm>
          <a:prstGeom prst="rect">
            <a:avLst/>
          </a:prstGeom>
          <a:noFill/>
          <a:ln/>
        </p:spPr>
        <p:txBody>
          <a:bodyPr wrap="square" rtlCol="0" anchor="ctr"/>
          <a:lstStyle/>
          <a:p>
            <a:pPr marL="0" indent="0" algn="l">
              <a:buNone/>
            </a:pPr>
            <a:r>
              <a:rPr lang="en-US" sz="5760" b="1" dirty="0">
                <a:solidFill>
                  <a:srgbClr val="3E6FCD"/>
                </a:solidFill>
                <a:latin typeface="Noto Sans SC" pitchFamily="34" charset="0"/>
                <a:ea typeface="Noto Sans SC" pitchFamily="34" charset="-122"/>
                <a:cs typeface="Noto Sans SC" pitchFamily="34" charset="-120"/>
              </a:rPr>
              <a:t>02</a:t>
            </a:r>
            <a:endParaRPr lang="en-US" sz="5760" dirty="0"/>
          </a:p>
        </p:txBody>
      </p:sp>
      <p:sp>
        <p:nvSpPr>
          <p:cNvPr id="3" name="Text 1"/>
          <p:cNvSpPr/>
          <p:nvPr/>
        </p:nvSpPr>
        <p:spPr>
          <a:xfrm>
            <a:off x="3848100" y="2452688"/>
            <a:ext cx="5101590" cy="890587"/>
          </a:xfrm>
          <a:prstGeom prst="rect">
            <a:avLst/>
          </a:prstGeom>
          <a:noFill/>
          <a:ln/>
        </p:spPr>
        <p:txBody>
          <a:bodyPr wrap="square" rtlCol="0" anchor="t"/>
          <a:lstStyle/>
          <a:p>
            <a:pPr marL="0" indent="0" algn="l">
              <a:buNone/>
            </a:pPr>
            <a:r>
              <a:rPr lang="en-US" sz="3500" b="1" dirty="0" err="1">
                <a:solidFill>
                  <a:srgbClr val="000000"/>
                </a:solidFill>
                <a:latin typeface="Noto Sans SC" pitchFamily="34" charset="0"/>
                <a:ea typeface="Noto Sans SC" pitchFamily="34" charset="-122"/>
                <a:cs typeface="Noto Sans SC" pitchFamily="34" charset="-120"/>
              </a:rPr>
              <a:t>并行算法分析设计</a:t>
            </a:r>
            <a:endParaRPr lang="en-US" sz="35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9144000" cy="5143500"/>
          </a:xfrm>
          <a:prstGeom prst="rect">
            <a:avLst/>
          </a:prstGeom>
        </p:spPr>
      </p:pic>
      <p:sp>
        <p:nvSpPr>
          <p:cNvPr id="3" name="Text 0"/>
          <p:cNvSpPr/>
          <p:nvPr/>
        </p:nvSpPr>
        <p:spPr>
          <a:xfrm>
            <a:off x="971550" y="1090613"/>
            <a:ext cx="7286625" cy="500063"/>
          </a:xfrm>
          <a:prstGeom prst="rect">
            <a:avLst/>
          </a:prstGeom>
          <a:noFill/>
          <a:ln/>
        </p:spPr>
        <p:txBody>
          <a:bodyPr wrap="square" rtlCol="0" anchor="t"/>
          <a:lstStyle/>
          <a:p>
            <a:pPr marL="0" indent="0" algn="ctr">
              <a:buNone/>
            </a:pPr>
            <a:r>
              <a:rPr lang="en-US" sz="1960" b="1" dirty="0">
                <a:solidFill>
                  <a:srgbClr val="000000"/>
                </a:solidFill>
                <a:latin typeface="Noto Sans SC" pitchFamily="34" charset="0"/>
                <a:ea typeface="Noto Sans SC" pitchFamily="34" charset="-122"/>
                <a:cs typeface="Noto Sans SC" pitchFamily="34" charset="-120"/>
              </a:rPr>
              <a:t>二、并行算法分析设计</a:t>
            </a:r>
            <a:endParaRPr lang="en-US" sz="1960" dirty="0"/>
          </a:p>
        </p:txBody>
      </p:sp>
      <p:sp>
        <p:nvSpPr>
          <p:cNvPr id="4" name="Text 1"/>
          <p:cNvSpPr/>
          <p:nvPr/>
        </p:nvSpPr>
        <p:spPr>
          <a:xfrm>
            <a:off x="800100" y="3124200"/>
            <a:ext cx="2286000" cy="1457325"/>
          </a:xfrm>
          <a:prstGeom prst="rect">
            <a:avLst/>
          </a:prstGeom>
          <a:noFill/>
          <a:ln/>
        </p:spPr>
        <p:txBody>
          <a:bodyPr wrap="square" rtlCol="0" anchor="t"/>
          <a:lstStyle/>
          <a:p>
            <a:pPr marL="0" indent="0" algn="l">
              <a:lnSpc>
                <a:spcPct val="150000"/>
              </a:lnSpc>
              <a:buNone/>
            </a:pPr>
            <a:r>
              <a:rPr lang="en-US" sz="1400" dirty="0">
                <a:solidFill>
                  <a:srgbClr val="000000"/>
                </a:solidFill>
                <a:latin typeface="Noto Sans SC" pitchFamily="34" charset="0"/>
                <a:ea typeface="Noto Sans SC" pitchFamily="34" charset="-122"/>
                <a:cs typeface="Noto Sans SC" pitchFamily="34" charset="-120"/>
              </a:rPr>
              <a:t>1 PThread多线程算法设计</a:t>
            </a:r>
            <a:endParaRPr lang="en-US" sz="1400" dirty="0"/>
          </a:p>
        </p:txBody>
      </p:sp>
      <p:sp>
        <p:nvSpPr>
          <p:cNvPr id="5" name="Text 2"/>
          <p:cNvSpPr/>
          <p:nvPr/>
        </p:nvSpPr>
        <p:spPr>
          <a:xfrm>
            <a:off x="3429000" y="3124200"/>
            <a:ext cx="2286000" cy="1457325"/>
          </a:xfrm>
          <a:prstGeom prst="rect">
            <a:avLst/>
          </a:prstGeom>
          <a:noFill/>
          <a:ln/>
        </p:spPr>
        <p:txBody>
          <a:bodyPr wrap="square" rtlCol="0" anchor="t"/>
          <a:lstStyle/>
          <a:p>
            <a:pPr marL="0" indent="0" algn="l">
              <a:lnSpc>
                <a:spcPct val="150000"/>
              </a:lnSpc>
              <a:buNone/>
            </a:pPr>
            <a:r>
              <a:rPr lang="en-US" sz="1400" dirty="0">
                <a:solidFill>
                  <a:srgbClr val="000000"/>
                </a:solidFill>
                <a:latin typeface="Noto Sans SC" pitchFamily="34" charset="0"/>
                <a:ea typeface="Noto Sans SC" pitchFamily="34" charset="-122"/>
                <a:cs typeface="Noto Sans SC" pitchFamily="34" charset="-120"/>
              </a:rPr>
              <a:t>2 MPI并行算法设计</a:t>
            </a:r>
            <a:endParaRPr lang="en-US" sz="1400" dirty="0"/>
          </a:p>
        </p:txBody>
      </p:sp>
      <p:sp>
        <p:nvSpPr>
          <p:cNvPr id="6" name="Text 3"/>
          <p:cNvSpPr/>
          <p:nvPr/>
        </p:nvSpPr>
        <p:spPr>
          <a:xfrm>
            <a:off x="6057900" y="3124200"/>
            <a:ext cx="2286000" cy="1457325"/>
          </a:xfrm>
          <a:prstGeom prst="rect">
            <a:avLst/>
          </a:prstGeom>
          <a:noFill/>
          <a:ln/>
        </p:spPr>
        <p:txBody>
          <a:bodyPr wrap="square" rtlCol="0" anchor="t"/>
          <a:lstStyle/>
          <a:p>
            <a:pPr marL="0" indent="0" algn="l">
              <a:lnSpc>
                <a:spcPct val="150000"/>
              </a:lnSpc>
              <a:buNone/>
            </a:pPr>
            <a:r>
              <a:rPr lang="en-US" sz="1400" dirty="0">
                <a:solidFill>
                  <a:srgbClr val="000000"/>
                </a:solidFill>
                <a:latin typeface="Noto Sans SC" pitchFamily="34" charset="0"/>
                <a:ea typeface="Noto Sans SC" pitchFamily="34" charset="-122"/>
                <a:cs typeface="Noto Sans SC" pitchFamily="34" charset="-120"/>
              </a:rPr>
              <a:t>3 MPI+OpenMP混合并行算法设计</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1820</Words>
  <Application>Microsoft Office PowerPoint</Application>
  <PresentationFormat>全屏显示(16:9)</PresentationFormat>
  <Paragraphs>220</Paragraphs>
  <Slides>32</Slides>
  <Notes>32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32</vt:i4>
      </vt:variant>
    </vt:vector>
  </HeadingPairs>
  <TitlesOfParts>
    <vt:vector size="38" baseType="lpstr">
      <vt:lpstr>Noto Sans SC</vt:lpstr>
      <vt:lpstr>隶书</vt:lpstr>
      <vt:lpstr>微软雅黑</vt:lpstr>
      <vt:lpstr>Arial</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SUBTITLE HERE</dc:subject>
  <dc:creator>MindShow.fun</dc:creator>
  <cp:lastModifiedBy>yi1971 wang</cp:lastModifiedBy>
  <cp:revision>10</cp:revision>
  <dcterms:created xsi:type="dcterms:W3CDTF">2024-05-07T08:40:31Z</dcterms:created>
  <dcterms:modified xsi:type="dcterms:W3CDTF">2024-05-09T08:02:49Z</dcterms:modified>
</cp:coreProperties>
</file>