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9" r:id="rId2"/>
    <p:sldId id="261" r:id="rId3"/>
    <p:sldId id="263" r:id="rId4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19" d="100"/>
          <a:sy n="119" d="100"/>
        </p:scale>
        <p:origin x="5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7184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university_academic_thesis_defense_presentation_vplus_standard_en_20241206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 1" descr="https://assets.mindshow.fun/themes/blue_university_academic_thesis_defense_presentation_vplus_standard_en_20241206/Cover-bg-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4763" y="278584"/>
            <a:ext cx="1019175" cy="1009694"/>
          </a:xfrm>
          <a:prstGeom prst="rect">
            <a:avLst/>
          </a:prstGeom>
        </p:spPr>
      </p:pic>
      <p:pic>
        <p:nvPicPr>
          <p:cNvPr id="4" name="Image 2" descr="https://assets.mindshow.fun/themes/blue_university_academic_thesis_defense_presentation_vplus_standard_en_20241206/Cover-bg-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4214813"/>
            <a:ext cx="561975" cy="561975"/>
          </a:xfrm>
          <a:prstGeom prst="rect">
            <a:avLst/>
          </a:prstGeom>
        </p:spPr>
      </p:pic>
      <p:pic>
        <p:nvPicPr>
          <p:cNvPr id="5" name="Image 3" descr="https://assets.mindshow.fun/themes/blue_university_academic_thesis_defense_presentation_vplus_standard_en_20241206/Cover-bg-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5" y="4214813"/>
            <a:ext cx="561975" cy="561975"/>
          </a:xfrm>
          <a:prstGeom prst="rect">
            <a:avLst/>
          </a:prstGeom>
        </p:spPr>
      </p:pic>
      <p:pic>
        <p:nvPicPr>
          <p:cNvPr id="6" name="Image 4" descr="https://assets.mindshow.fun/themes/blue_university_academic_thesis_defense_presentation_vplus_standard_en_20241206/Cover-bg-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908" y="4385691"/>
            <a:ext cx="299122" cy="219075"/>
          </a:xfrm>
          <a:prstGeom prst="rect">
            <a:avLst/>
          </a:prstGeom>
        </p:spPr>
      </p:pic>
      <p:pic>
        <p:nvPicPr>
          <p:cNvPr id="7" name="Image 5" descr="https://assets.mindshow.fun/themes/blue_university_academic_thesis_defense_presentation_vplus_standard_en_20241206/Cover-bg-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4560" y="4348972"/>
            <a:ext cx="290513" cy="2905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university_academic_thesis_defense_presentation_vplus_standard_en_20241206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university_academic_thesis_defense_presentation_vplus_standard_en_20241206/Session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 1" descr="https://assets.mindshow.fun/themes/blue_university_academic_thesis_defense_presentation_vplus_standard_en_20241206/Session-bg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4763" y="280965"/>
            <a:ext cx="1019175" cy="10096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university_academic_thesis_defense_presentation_vplus_standard_en_20241206/End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 1" descr="https://assets.mindshow.fun/themes/blue_university_academic_thesis_defense_presentation_vplus_standard_en_20241206/End-bg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4763" y="278584"/>
            <a:ext cx="1019175" cy="100969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university_academic_thesis_defense_presentation_vplus_standard_en_20241206/Content_head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16681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985838" y="309563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工作概览</a:t>
            </a:r>
            <a:endParaRPr lang="en-US" sz="266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5838" y="1682985"/>
            <a:ext cx="7715252" cy="80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345012" y="1771613"/>
            <a:ext cx="6992238" cy="62972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097" dirty="0">
                <a:solidFill>
                  <a:srgbClr val="383838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深入分析模型的性能差异：通过在 CIFAR-10 数据集上对 </a:t>
            </a:r>
            <a:r>
              <a:rPr lang="en-US" sz="1097" b="1" dirty="0">
                <a:solidFill>
                  <a:srgbClr val="383838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ViT small </a:t>
            </a:r>
            <a:r>
              <a:rPr lang="en-US" sz="1097" dirty="0">
                <a:solidFill>
                  <a:srgbClr val="383838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和 </a:t>
            </a:r>
            <a:r>
              <a:rPr lang="en-US" sz="1097" b="1" dirty="0">
                <a:solidFill>
                  <a:srgbClr val="383838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Swin Transformer </a:t>
            </a:r>
            <a:r>
              <a:rPr lang="en-US" sz="1097" dirty="0">
                <a:solidFill>
                  <a:srgbClr val="383838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进行实验，系统分析其在图像分类任务中的表现，探索局部注意力机制、分层设计等关键技术对模型性能的影响。</a:t>
            </a:r>
            <a:endParaRPr lang="en-US" sz="1097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5838" y="2727856"/>
            <a:ext cx="7715252" cy="806976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1345012" y="2816483"/>
            <a:ext cx="6992238" cy="62972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097" dirty="0">
                <a:solidFill>
                  <a:srgbClr val="383838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提出混合注意力</a:t>
            </a:r>
            <a:r>
              <a:rPr lang="en-US" sz="1097" b="1" dirty="0">
                <a:solidFill>
                  <a:srgbClr val="383838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改进模型</a:t>
            </a:r>
            <a:r>
              <a:rPr lang="en-US" sz="1097" dirty="0">
                <a:solidFill>
                  <a:srgbClr val="383838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：在 Swin Transformer </a:t>
            </a:r>
            <a:r>
              <a:rPr lang="en-US" sz="1097" dirty="0" err="1">
                <a:solidFill>
                  <a:srgbClr val="383838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的基础上，</a:t>
            </a:r>
            <a:r>
              <a:rPr lang="en-US" sz="1097" b="1" dirty="0" err="1">
                <a:solidFill>
                  <a:srgbClr val="383838"/>
                </a:solidFill>
                <a:latin typeface="微软雅黑" pitchFamily="34" charset="0"/>
                <a:ea typeface="微软雅黑" pitchFamily="34" charset="-122"/>
              </a:rPr>
              <a:t>引入混合注意力机制（局部卷积</a:t>
            </a:r>
            <a:r>
              <a:rPr lang="en-US" sz="1097" b="1" dirty="0">
                <a:solidFill>
                  <a:srgbClr val="383838"/>
                </a:solidFill>
                <a:latin typeface="微软雅黑" pitchFamily="34" charset="0"/>
                <a:ea typeface="微软雅黑" pitchFamily="34" charset="-122"/>
              </a:rPr>
              <a:t> + </a:t>
            </a:r>
            <a:r>
              <a:rPr lang="en-US" sz="1097" b="1" dirty="0" err="1">
                <a:solidFill>
                  <a:srgbClr val="383838"/>
                </a:solidFill>
                <a:latin typeface="微软雅黑" pitchFamily="34" charset="0"/>
                <a:ea typeface="微软雅黑" pitchFamily="34" charset="-122"/>
              </a:rPr>
              <a:t>全局注意力）以及轻量化设计（稀疏连接和深度可分离卷积</a:t>
            </a:r>
            <a:r>
              <a:rPr lang="en-US" sz="1097" dirty="0">
                <a:solidFill>
                  <a:srgbClr val="383838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），以提高模型的计算效率和小数据集上的适应性。</a:t>
            </a:r>
            <a:endParaRPr lang="en-US" sz="1097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5838" y="3772727"/>
            <a:ext cx="7715252" cy="806976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1345012" y="3861354"/>
            <a:ext cx="6992238" cy="62972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097" dirty="0">
                <a:solidFill>
                  <a:srgbClr val="383838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全面实验验证：</a:t>
            </a:r>
            <a:r>
              <a:rPr lang="en-US" sz="1097" b="1" dirty="0">
                <a:solidFill>
                  <a:srgbClr val="383838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通过消融实验、对比实验</a:t>
            </a:r>
            <a:r>
              <a:rPr lang="en-US" sz="1097" dirty="0">
                <a:solidFill>
                  <a:srgbClr val="383838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分析</a:t>
            </a:r>
            <a:r>
              <a:rPr lang="en-US" sz="1097">
                <a:solidFill>
                  <a:srgbClr val="383838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，验证改进模型在计算复杂度和分类准确率等方面的优势</a:t>
            </a:r>
            <a:r>
              <a:rPr lang="en-US" sz="1097" dirty="0">
                <a:solidFill>
                  <a:srgbClr val="383838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，并通过可视化分析揭示模型的注意力机制与特征提取能力。</a:t>
            </a:r>
            <a:endParaRPr lang="en-US" sz="109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0" descr="https://assets.mindshow.fun/themes/blue_university_academic_thesis_defense_presentation_vplus_standard_en_20241206/Content_header.jpg">
            <a:extLst>
              <a:ext uri="{FF2B5EF4-FFF2-40B4-BE49-F238E27FC236}">
                <a16:creationId xmlns:a16="http://schemas.microsoft.com/office/drawing/2014/main" id="{8E481CB8-1760-07E5-6882-601B03D39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5953"/>
            <a:ext cx="9144000" cy="116681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038187" y="374703"/>
            <a:ext cx="7953375" cy="481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1890" b="1" dirty="0">
                <a:solidFill>
                  <a:srgbClr val="383838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对比实验</a:t>
            </a:r>
            <a:endParaRPr lang="en-US" sz="1890" dirty="0"/>
          </a:p>
        </p:txBody>
      </p:sp>
      <p:sp>
        <p:nvSpPr>
          <p:cNvPr id="4" name="Text 1"/>
          <p:cNvSpPr/>
          <p:nvPr/>
        </p:nvSpPr>
        <p:spPr>
          <a:xfrm>
            <a:off x="2382291" y="4261220"/>
            <a:ext cx="4701114" cy="82349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ct val="150000"/>
              </a:lnSpc>
              <a:buNone/>
            </a:pPr>
            <a:r>
              <a:rPr lang="zh-CN" altLang="en-US" sz="1200" b="1" dirty="0">
                <a:solidFill>
                  <a:srgbClr val="383838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结论</a:t>
            </a:r>
            <a:r>
              <a:rPr lang="zh-CN" altLang="en-US" sz="1200" dirty="0">
                <a:solidFill>
                  <a:srgbClr val="383838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：</a:t>
            </a:r>
            <a:r>
              <a:rPr lang="en-US" sz="1200" dirty="0" err="1">
                <a:solidFill>
                  <a:srgbClr val="383838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改进模型在</a:t>
            </a:r>
            <a:r>
              <a:rPr lang="en-US" sz="1200" dirty="0">
                <a:solidFill>
                  <a:srgbClr val="383838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 CIFAR-10 数据集上的准确率高于对比模型，验证了混合注意力模块和轻量化设计的有效性。</a:t>
            </a:r>
            <a:r>
              <a:rPr lang="en-US" sz="1400" dirty="0">
                <a:solidFill>
                  <a:srgbClr val="383838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
</a:t>
            </a:r>
            <a:endParaRPr lang="en-US" sz="1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F0AD963-6697-C17E-A2B1-897FDC9620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142" y="716126"/>
            <a:ext cx="4138010" cy="249368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AF0A35E-4D27-233B-ABC9-17B036E44F0A}"/>
              </a:ext>
            </a:extLst>
          </p:cNvPr>
          <p:cNvSpPr txBox="1"/>
          <p:nvPr/>
        </p:nvSpPr>
        <p:spPr>
          <a:xfrm>
            <a:off x="5574450" y="3302573"/>
            <a:ext cx="4572000" cy="339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altLang="zh-CN" sz="1200" dirty="0">
                <a:solidFill>
                  <a:srgbClr val="383838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图2 </a:t>
            </a:r>
            <a:r>
              <a:rPr lang="en-US" altLang="zh-CN" sz="1200" dirty="0" err="1">
                <a:solidFill>
                  <a:srgbClr val="383838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三种模型的准确率-训练轮次统计图</a:t>
            </a:r>
            <a:endParaRPr lang="en-US" altLang="zh-CN" sz="12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48DAAD6-11CC-382E-1621-B2CAF661E3F4}"/>
              </a:ext>
            </a:extLst>
          </p:cNvPr>
          <p:cNvSpPr txBox="1"/>
          <p:nvPr/>
        </p:nvSpPr>
        <p:spPr>
          <a:xfrm>
            <a:off x="152438" y="1242178"/>
            <a:ext cx="4713704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改进点：</a:t>
            </a:r>
            <a:endParaRPr lang="en-US" altLang="zh-CN" sz="1200" b="1" dirty="0"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r>
              <a:rPr lang="zh-CN" altLang="zh-CN" sz="12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混合注意力机制</a:t>
            </a:r>
            <a:endParaRPr lang="en-US" altLang="zh-CN" b="1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228600" lvl="0" indent="-228600">
              <a:buFont typeface="+mj-lt"/>
              <a:buAutoNum type="alphaLcParenR"/>
            </a:pPr>
            <a:r>
              <a:rPr lang="zh-CN" altLang="zh-CN" sz="12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局部卷积模块：在每个分层模块中，利用卷积操作快速提取局部特征，保留了平移不变性和局部相关性。</a:t>
            </a:r>
            <a:endParaRPr lang="zh-CN" altLang="zh-CN" dirty="0"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228600" lvl="0" indent="-228600">
              <a:buFont typeface="+mj-lt"/>
              <a:buAutoNum type="alphaLcParenR"/>
            </a:pPr>
            <a:r>
              <a:rPr lang="zh-CN" altLang="zh-CN" sz="12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全局自注意力模块：在局部卷积模块后，使用全局自注意力捕获长距离依赖关系，弥补卷积对全局建模能力的不足。</a:t>
            </a:r>
            <a:endParaRPr lang="zh-CN" altLang="zh-CN" dirty="0"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228600" lvl="0" indent="-228600">
              <a:buFont typeface="+mj-lt"/>
              <a:buAutoNum type="alphaLcParenR"/>
            </a:pPr>
            <a:r>
              <a:rPr lang="zh-CN" altLang="zh-CN" sz="12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特征融合：并行使用局部卷积和全局注意力模块，通过加权融合动态调整两者贡献比例。</a:t>
            </a:r>
            <a:endParaRPr lang="zh-CN" altLang="zh-CN" dirty="0"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r>
              <a:rPr lang="zh-CN" altLang="zh-CN" sz="12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轻量化设计</a:t>
            </a:r>
            <a:endParaRPr lang="en-US" altLang="zh-CN" sz="1200" b="1" dirty="0"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228600" indent="-228600">
              <a:buFont typeface="+mj-lt"/>
              <a:buAutoNum type="alphaLcParenR"/>
            </a:pPr>
            <a:r>
              <a:rPr lang="zh-CN" altLang="zh-CN" sz="12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稀疏连接：在全局自注意力模块中，仅计算高相关性</a:t>
            </a:r>
            <a:r>
              <a:rPr lang="en-US" altLang="zh-CN" sz="12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patch </a:t>
            </a:r>
            <a:r>
              <a:rPr lang="zh-CN" altLang="zh-CN" sz="12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的交互，减少了冗余计算。</a:t>
            </a:r>
            <a:endParaRPr lang="en-US" altLang="zh-CN" sz="1200" dirty="0"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228600" indent="-228600">
              <a:buFont typeface="+mj-lt"/>
              <a:buAutoNum type="alphaLcParenR"/>
            </a:pPr>
            <a:r>
              <a:rPr lang="zh-CN" altLang="zh-CN" sz="12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深度可分离卷积：用于局部卷积模块，分解标准卷积为深度卷积和逐点卷积，降低计算复杂度和参数量。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university_academic_thesis_defense_presentation_vplus_standard_en_20241206/Content_head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5953"/>
            <a:ext cx="9144000" cy="116681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985838" y="309563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消融实验</a:t>
            </a:r>
            <a:endParaRPr lang="en-US" sz="2660" dirty="0"/>
          </a:p>
        </p:txBody>
      </p:sp>
      <p:sp>
        <p:nvSpPr>
          <p:cNvPr id="4" name="Text 1"/>
          <p:cNvSpPr/>
          <p:nvPr/>
        </p:nvSpPr>
        <p:spPr>
          <a:xfrm>
            <a:off x="296781" y="1160860"/>
            <a:ext cx="4171440" cy="34528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lnSpc>
                <a:spcPct val="150000"/>
              </a:lnSpc>
              <a:buSzPct val="100000"/>
            </a:pPr>
            <a:r>
              <a:rPr lang="en-US" sz="1260" dirty="0" err="1">
                <a:solidFill>
                  <a:srgbClr val="38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itchFamily="34" charset="-120"/>
              </a:rPr>
              <a:t>设计消融实验以探究改进模型中各模块的有效性</a:t>
            </a:r>
            <a:r>
              <a:rPr lang="zh-CN" altLang="en-US" sz="1260" dirty="0">
                <a:solidFill>
                  <a:srgbClr val="38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itchFamily="34" charset="-120"/>
              </a:rPr>
              <a:t>，并</a:t>
            </a:r>
            <a:r>
              <a:rPr lang="en-US" sz="1260" dirty="0" err="1">
                <a:solidFill>
                  <a:srgbClr val="38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itchFamily="34" charset="-120"/>
              </a:rPr>
              <a:t>在以下四种配置下进行测试</a:t>
            </a:r>
            <a:r>
              <a:rPr lang="en-US" sz="1260" dirty="0">
                <a:solidFill>
                  <a:srgbClr val="38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itchFamily="34" charset="-120"/>
              </a:rPr>
              <a:t>：</a:t>
            </a:r>
            <a:endParaRPr lang="en-US" sz="126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260" dirty="0" err="1">
                <a:solidFill>
                  <a:srgbClr val="38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itchFamily="34" charset="-120"/>
              </a:rPr>
              <a:t>基础模型Swin</a:t>
            </a:r>
            <a:r>
              <a:rPr lang="en-US" sz="1260" dirty="0">
                <a:solidFill>
                  <a:srgbClr val="38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itchFamily="34" charset="-120"/>
              </a:rPr>
              <a:t> Transformer。</a:t>
            </a:r>
            <a:endParaRPr lang="en-US" sz="126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260" dirty="0" err="1">
                <a:solidFill>
                  <a:srgbClr val="38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itchFamily="34" charset="-120"/>
              </a:rPr>
              <a:t>引入混合注意力模块（局部卷积</a:t>
            </a:r>
            <a:r>
              <a:rPr lang="en-US" sz="1260" dirty="0">
                <a:solidFill>
                  <a:srgbClr val="38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itchFamily="34" charset="-120"/>
              </a:rPr>
              <a:t> + 全局注意力）。</a:t>
            </a:r>
            <a:endParaRPr lang="en-US" sz="126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260" dirty="0" err="1">
                <a:solidFill>
                  <a:srgbClr val="38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itchFamily="34" charset="-120"/>
              </a:rPr>
              <a:t>添加轻量化设计（稀疏连接层</a:t>
            </a:r>
            <a:r>
              <a:rPr lang="en-US" sz="1260" dirty="0">
                <a:solidFill>
                  <a:srgbClr val="38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itchFamily="34" charset="-120"/>
              </a:rPr>
              <a:t> + 深度可分离卷积）。</a:t>
            </a:r>
            <a:endParaRPr lang="en-US" sz="126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260" dirty="0" err="1">
                <a:solidFill>
                  <a:srgbClr val="38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itchFamily="34" charset="-120"/>
              </a:rPr>
              <a:t>改进模型（混合注意力模块</a:t>
            </a:r>
            <a:r>
              <a:rPr lang="en-US" sz="1260" dirty="0">
                <a:solidFill>
                  <a:srgbClr val="38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itchFamily="34" charset="-120"/>
              </a:rPr>
              <a:t> + </a:t>
            </a:r>
            <a:r>
              <a:rPr lang="en-US" sz="1260" dirty="0" err="1">
                <a:solidFill>
                  <a:srgbClr val="38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itchFamily="34" charset="-120"/>
              </a:rPr>
              <a:t>添加轻量化设计</a:t>
            </a:r>
            <a:r>
              <a:rPr lang="en-US" sz="1260" dirty="0">
                <a:solidFill>
                  <a:srgbClr val="38383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itchFamily="34" charset="-120"/>
              </a:rPr>
              <a:t>）。</a:t>
            </a:r>
            <a:endParaRPr lang="en-US" sz="126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9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972916"/>
              </p:ext>
            </p:extLst>
          </p:nvPr>
        </p:nvGraphicFramePr>
        <p:xfrm>
          <a:off x="5187567" y="1289288"/>
          <a:ext cx="3443086" cy="2564924"/>
        </p:xfrm>
        <a:graphic>
          <a:graphicData uri="http://schemas.openxmlformats.org/drawingml/2006/table">
            <a:tbl>
              <a:tblPr/>
              <a:tblGrid>
                <a:gridCol w="1136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6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0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1211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D0404"/>
                          </a:solidFill>
                        </a:rPr>
                        <a:t>配置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D0404"/>
                          </a:solidFill>
                        </a:rPr>
                        <a:t>每轮推理平均时间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D0404"/>
                          </a:solidFill>
                        </a:rPr>
                        <a:t>Top-1准确率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329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基础SwinTransformer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657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79.1%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211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+混合注意力模块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721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80.3%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211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+轻量化设计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619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80.6%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211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改进模型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617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81.9%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F35B5382-F017-60A9-1BEB-34F11F45C72A}"/>
              </a:ext>
            </a:extLst>
          </p:cNvPr>
          <p:cNvSpPr txBox="1"/>
          <p:nvPr/>
        </p:nvSpPr>
        <p:spPr>
          <a:xfrm>
            <a:off x="6044184" y="885237"/>
            <a:ext cx="4623660" cy="339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SzPct val="100000"/>
            </a:pPr>
            <a:r>
              <a:rPr lang="en-US" altLang="zh-CN" sz="1200" dirty="0">
                <a:solidFill>
                  <a:srgbClr val="383838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表1 </a:t>
            </a:r>
            <a:r>
              <a:rPr lang="en-US" altLang="zh-CN" sz="1200" dirty="0" err="1">
                <a:solidFill>
                  <a:srgbClr val="383838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消融实验数据表</a:t>
            </a:r>
            <a:endParaRPr lang="en-US" altLang="zh-CN" sz="1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89AE1EB-7B4F-82D5-0DC4-1C982ABB3EE7}"/>
              </a:ext>
            </a:extLst>
          </p:cNvPr>
          <p:cNvSpPr txBox="1"/>
          <p:nvPr/>
        </p:nvSpPr>
        <p:spPr>
          <a:xfrm>
            <a:off x="310149" y="3469705"/>
            <a:ext cx="523507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CIFAR-10 </a:t>
            </a:r>
            <a:r>
              <a:rPr lang="zh-CN" altLang="en-US" sz="1400" b="1" dirty="0"/>
              <a:t>上 </a:t>
            </a:r>
            <a:r>
              <a:rPr lang="en-US" altLang="zh-CN" sz="1400" b="1" dirty="0" err="1"/>
              <a:t>Swin</a:t>
            </a:r>
            <a:r>
              <a:rPr lang="en-US" altLang="zh-CN" sz="1400" b="1" dirty="0"/>
              <a:t> Transformer </a:t>
            </a:r>
            <a:r>
              <a:rPr lang="zh-CN" altLang="en-US" sz="1400" b="1" dirty="0"/>
              <a:t>优势的主要来源</a:t>
            </a:r>
            <a:r>
              <a:rPr lang="zh-CN" altLang="en-US" sz="1400" dirty="0"/>
              <a:t>：</a:t>
            </a:r>
            <a:endParaRPr lang="en-US" altLang="zh-CN" sz="1400" dirty="0"/>
          </a:p>
          <a:p>
            <a:pPr marL="342900" indent="-342900">
              <a:buFont typeface="+mj-lt"/>
              <a:buAutoNum type="alphaLcParenR"/>
            </a:pPr>
            <a:r>
              <a:rPr lang="zh-CN" altLang="en-US" sz="1400" dirty="0"/>
              <a:t>局部注意力机制能够更高效地捕获关键特征。</a:t>
            </a:r>
            <a:endParaRPr lang="en-US" altLang="zh-CN" sz="1400" dirty="0"/>
          </a:p>
          <a:p>
            <a:pPr marL="342900" indent="-342900">
              <a:buFont typeface="+mj-lt"/>
              <a:buAutoNum type="alphaLcParenR"/>
            </a:pPr>
            <a:r>
              <a:rPr lang="zh-CN" altLang="en-US" sz="1400" dirty="0"/>
              <a:t>分层金字塔结构在小数据集上更鲁棒。</a:t>
            </a:r>
            <a:endParaRPr lang="en-US" altLang="zh-CN" sz="1400" dirty="0"/>
          </a:p>
          <a:p>
            <a:pPr marL="342900" indent="-342900">
              <a:buFont typeface="+mj-lt"/>
              <a:buAutoNum type="alphaLcParenR"/>
            </a:pPr>
            <a:r>
              <a:rPr lang="zh-CN" altLang="en-US" sz="1400" dirty="0"/>
              <a:t>滑动窗口机制增强了平移不变性。</a:t>
            </a:r>
          </a:p>
          <a:p>
            <a:pPr marL="342900" indent="-342900">
              <a:buFont typeface="+mj-lt"/>
              <a:buAutoNum type="alphaLcParenR"/>
            </a:pPr>
            <a:r>
              <a:rPr lang="en-US" altLang="zh-CN" sz="1400" dirty="0" err="1"/>
              <a:t>Swin</a:t>
            </a:r>
            <a:r>
              <a:rPr lang="en-US" altLang="zh-CN" sz="1400" dirty="0"/>
              <a:t> Transformer </a:t>
            </a:r>
            <a:r>
              <a:rPr lang="zh-CN" altLang="en-US" sz="1400" dirty="0"/>
              <a:t>的归纳偏置使其对小数据集更加适配。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312</Words>
  <Application>Microsoft Office PowerPoint</Application>
  <PresentationFormat>全屏显示(16:9)</PresentationFormat>
  <Paragraphs>45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微软雅黑</vt:lpstr>
      <vt:lpstr>Arial</vt:lpstr>
      <vt:lpstr>Times New Roman</vt:lpstr>
      <vt:lpstr>Office Theme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>SUBTITLE HERE</dc:subject>
  <dc:creator>MindShow.fun</dc:creator>
  <cp:lastModifiedBy>yi1971 wang</cp:lastModifiedBy>
  <cp:revision>8</cp:revision>
  <dcterms:created xsi:type="dcterms:W3CDTF">2025-01-14T15:11:15Z</dcterms:created>
  <dcterms:modified xsi:type="dcterms:W3CDTF">2025-01-14T15:41:52Z</dcterms:modified>
</cp:coreProperties>
</file>