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21383625" cy="15119350"/>
  <p:notesSz cx="963771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5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customXml" Target="../customXml/item3.xml" /><Relationship Id="rId7" Type="http://schemas.openxmlformats.org/officeDocument/2006/relationships/handoutMaster" Target="handoutMasters/handoutMaster1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5" Type="http://schemas.openxmlformats.org/officeDocument/2006/relationships/slide" Target="slides/slide1.xml" /><Relationship Id="rId10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533DCC7-50F2-91D4-59D4-0773F239C9C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1" y="0"/>
            <a:ext cx="4182488" cy="342675"/>
          </a:xfrm>
          <a:prstGeom prst="rect">
            <a:avLst/>
          </a:prstGeom>
          <a:noFill/>
          <a:ln>
            <a:noFill/>
          </a:ln>
        </p:spPr>
        <p:txBody>
          <a:bodyPr wrap="none" lIns="81342" tIns="40671" rIns="81342" bIns="40671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Linux Libertine G" pitchFamily="2"/>
              <a:cs typeface="Linux Libertine G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2C2080-CF49-20C6-F281-DF6F109CC6F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5455181" y="0"/>
            <a:ext cx="4182488" cy="342675"/>
          </a:xfrm>
          <a:prstGeom prst="rect">
            <a:avLst/>
          </a:prstGeom>
          <a:noFill/>
          <a:ln>
            <a:noFill/>
          </a:ln>
        </p:spPr>
        <p:txBody>
          <a:bodyPr wrap="none" lIns="81342" tIns="40671" rIns="81342" bIns="40671" anchorCtr="0" compatLnSpc="0">
            <a:noAutofit/>
          </a:bodyPr>
          <a:lstStyle/>
          <a:p>
            <a:pPr algn="r" hangingPunct="0">
              <a:defRPr sz="1400"/>
            </a:pPr>
            <a:endParaRPr lang="en-US" sz="1300">
              <a:latin typeface="Liberation Sans" pitchFamily="18"/>
              <a:ea typeface="Linux Libertine G" pitchFamily="2"/>
              <a:cs typeface="Linux Libertine G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5758CD-AEBC-9264-4422-02824693489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1" y="6515214"/>
            <a:ext cx="4182488" cy="342675"/>
          </a:xfrm>
          <a:prstGeom prst="rect">
            <a:avLst/>
          </a:prstGeom>
          <a:noFill/>
          <a:ln>
            <a:noFill/>
          </a:ln>
        </p:spPr>
        <p:txBody>
          <a:bodyPr wrap="none" lIns="81342" tIns="40671" rIns="81342" bIns="40671" anchor="b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Linux Libertine G" pitchFamily="2"/>
              <a:cs typeface="Linux Libertine G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228B44-EA3E-D855-169F-C8511532E9A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5455181" y="6515214"/>
            <a:ext cx="4182488" cy="342675"/>
          </a:xfrm>
          <a:prstGeom prst="rect">
            <a:avLst/>
          </a:prstGeom>
          <a:noFill/>
          <a:ln>
            <a:noFill/>
          </a:ln>
        </p:spPr>
        <p:txBody>
          <a:bodyPr wrap="none" lIns="81342" tIns="40671" rIns="81342" bIns="40671" anchor="b" anchorCtr="0" compatLnSpc="0">
            <a:noAutofit/>
          </a:bodyPr>
          <a:lstStyle/>
          <a:p>
            <a:pPr algn="r" hangingPunct="0">
              <a:defRPr sz="1400"/>
            </a:pPr>
            <a:fld id="{8C7ADA16-68E3-41B5-AD04-DC1710D7E75E}" type="slidenum">
              <a:t>‹nº›</a:t>
            </a:fld>
            <a:endParaRPr lang="en-US" sz="1300">
              <a:latin typeface="Liberation Sans" pitchFamily="18"/>
              <a:ea typeface="Linux Libertine G" pitchFamily="2"/>
              <a:cs typeface="Linux Libertine G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48304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5FD27B0-A6BB-8812-C5BD-940D28F7CE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77850"/>
            <a:ext cx="4033838" cy="28527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349DABB-4BC5-854B-434C-9D64AC1AAB2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062425" y="3613771"/>
            <a:ext cx="8498895" cy="3423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0942123-643F-7A5A-E289-58097B79F1C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4610419" cy="3801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pt-BR" sz="1400" b="1" kern="1200">
                <a:solidFill>
                  <a:srgbClr val="FFFFFF"/>
                </a:solidFill>
                <a:latin typeface="Arial" pitchFamily="32"/>
                <a:ea typeface="DejaVu Sans" pitchFamily="2"/>
                <a:cs typeface="Linux Libertine G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BF3CC1-8685-C2EA-1D44-A22F0DBE6C1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6013326" y="0"/>
            <a:ext cx="4610419" cy="3801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pt-BR" sz="1400" b="1" kern="1200">
                <a:solidFill>
                  <a:srgbClr val="FFFFFF"/>
                </a:solidFill>
                <a:latin typeface="Arial" pitchFamily="32"/>
                <a:ea typeface="DejaVu Sans" pitchFamily="2"/>
                <a:cs typeface="Linux Libertine G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BDD56D-506C-6835-29A9-CF9A96E3D4D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7227799"/>
            <a:ext cx="4610419" cy="3801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pt-BR" sz="1400" b="1" kern="1200">
                <a:solidFill>
                  <a:srgbClr val="FFFFFF"/>
                </a:solidFill>
                <a:latin typeface="Arial" pitchFamily="32"/>
                <a:ea typeface="DejaVu Sans" pitchFamily="2"/>
                <a:cs typeface="Linux Libertine G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2E843D-E3BB-6EC5-9544-892218A9FF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6013326" y="7227799"/>
            <a:ext cx="4610419" cy="3801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pt-BR" sz="1400" b="1" kern="1200">
                <a:solidFill>
                  <a:srgbClr val="FFFFFF"/>
                </a:solidFill>
                <a:latin typeface="Arial" pitchFamily="32"/>
                <a:ea typeface="DejaVu Sans" pitchFamily="2"/>
                <a:cs typeface="Linux Libertine G" pitchFamily="2"/>
              </a:defRPr>
            </a:lvl1pPr>
          </a:lstStyle>
          <a:p>
            <a:pPr lvl="0"/>
            <a:fld id="{8D14F4F4-C5DA-4A08-AC4E-8139846A2FC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02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253" marR="0" indent="-115253" hangingPunct="0">
      <a:tabLst/>
      <a:defRPr lang="en-US" sz="1068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243952" algn="l" defTabSz="487903" rtl="0" eaLnBrk="1" latinLnBrk="0" hangingPunct="1">
      <a:defRPr sz="641" kern="1200">
        <a:solidFill>
          <a:schemeClr val="tx1"/>
        </a:solidFill>
        <a:latin typeface="+mn-lt"/>
        <a:ea typeface="+mn-ea"/>
        <a:cs typeface="+mn-cs"/>
      </a:defRPr>
    </a:lvl2pPr>
    <a:lvl3pPr marL="487903" algn="l" defTabSz="487903" rtl="0" eaLnBrk="1" latinLnBrk="0" hangingPunct="1">
      <a:defRPr sz="641" kern="1200">
        <a:solidFill>
          <a:schemeClr val="tx1"/>
        </a:solidFill>
        <a:latin typeface="+mn-lt"/>
        <a:ea typeface="+mn-ea"/>
        <a:cs typeface="+mn-cs"/>
      </a:defRPr>
    </a:lvl3pPr>
    <a:lvl4pPr marL="731856" algn="l" defTabSz="487903" rtl="0" eaLnBrk="1" latinLnBrk="0" hangingPunct="1">
      <a:defRPr sz="641" kern="1200">
        <a:solidFill>
          <a:schemeClr val="tx1"/>
        </a:solidFill>
        <a:latin typeface="+mn-lt"/>
        <a:ea typeface="+mn-ea"/>
        <a:cs typeface="+mn-cs"/>
      </a:defRPr>
    </a:lvl4pPr>
    <a:lvl5pPr marL="975806" algn="l" defTabSz="487903" rtl="0" eaLnBrk="1" latinLnBrk="0" hangingPunct="1">
      <a:defRPr sz="641" kern="1200">
        <a:solidFill>
          <a:schemeClr val="tx1"/>
        </a:solidFill>
        <a:latin typeface="+mn-lt"/>
        <a:ea typeface="+mn-ea"/>
        <a:cs typeface="+mn-cs"/>
      </a:defRPr>
    </a:lvl5pPr>
    <a:lvl6pPr marL="1219759" algn="l" defTabSz="487903" rtl="0" eaLnBrk="1" latinLnBrk="0" hangingPunct="1">
      <a:defRPr sz="641" kern="1200">
        <a:solidFill>
          <a:schemeClr val="tx1"/>
        </a:solidFill>
        <a:latin typeface="+mn-lt"/>
        <a:ea typeface="+mn-ea"/>
        <a:cs typeface="+mn-cs"/>
      </a:defRPr>
    </a:lvl6pPr>
    <a:lvl7pPr marL="1463710" algn="l" defTabSz="487903" rtl="0" eaLnBrk="1" latinLnBrk="0" hangingPunct="1">
      <a:defRPr sz="641" kern="1200">
        <a:solidFill>
          <a:schemeClr val="tx1"/>
        </a:solidFill>
        <a:latin typeface="+mn-lt"/>
        <a:ea typeface="+mn-ea"/>
        <a:cs typeface="+mn-cs"/>
      </a:defRPr>
    </a:lvl7pPr>
    <a:lvl8pPr marL="1707662" algn="l" defTabSz="487903" rtl="0" eaLnBrk="1" latinLnBrk="0" hangingPunct="1">
      <a:defRPr sz="641" kern="1200">
        <a:solidFill>
          <a:schemeClr val="tx1"/>
        </a:solidFill>
        <a:latin typeface="+mn-lt"/>
        <a:ea typeface="+mn-ea"/>
        <a:cs typeface="+mn-cs"/>
      </a:defRPr>
    </a:lvl8pPr>
    <a:lvl9pPr marL="1951613" algn="l" defTabSz="487903" rtl="0" eaLnBrk="1" latinLnBrk="0" hangingPunct="1">
      <a:defRPr sz="6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63A361-0E23-0452-4519-51C8CD7FDC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628B501-954B-4851-B119-9C2057A0D0B0}" type="slidenum">
              <a:t>1</a:t>
            </a:fld>
            <a:endParaRPr lang="pt-BR"/>
          </a:p>
        </p:txBody>
      </p:sp>
      <p:sp>
        <p:nvSpPr>
          <p:cNvPr id="2" name="Google Shape;86;p1:notes">
            <a:extLst>
              <a:ext uri="{FF2B5EF4-FFF2-40B4-BE49-F238E27FC236}">
                <a16:creationId xmlns:a16="http://schemas.microsoft.com/office/drawing/2014/main" id="{32C2F964-2316-10D7-9272-BDE5CE3F2F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63770" y="3257952"/>
            <a:ext cx="7709664" cy="3085808"/>
          </a:xfrm>
        </p:spPr>
        <p:txBody>
          <a:bodyPr wrap="square" lIns="91440" tIns="45720" rIns="91440" bIns="45720" anchor="t">
            <a:noAutofit/>
          </a:bodyPr>
          <a:lstStyle/>
          <a:p>
            <a:endParaRPr lang="en-US"/>
          </a:p>
        </p:txBody>
      </p:sp>
      <p:sp>
        <p:nvSpPr>
          <p:cNvPr id="3" name="Google Shape;87;p1:notes">
            <a:extLst>
              <a:ext uri="{FF2B5EF4-FFF2-40B4-BE49-F238E27FC236}">
                <a16:creationId xmlns:a16="http://schemas.microsoft.com/office/drawing/2014/main" id="{584DD082-C414-772B-D6F8-DF7BAC13BA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295650" y="577850"/>
            <a:ext cx="4033838" cy="28527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430F57-A1FA-419E-BD4B-6C88972ACF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99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AEEAF2-166D-44D0-8225-E3DB61BC3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73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DEDC0B-A9C9-4AE1-9213-990C3F1F82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65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C0A09D-865C-4A32-83CF-2678E7AF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37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275A3A-7978-4FBF-9566-9E9033739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39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95F848-621A-4BC4-BB2C-1BAD8F462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77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704B0C-06B2-4621-AD66-329C27A55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90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9A24BB-3200-46DA-9E6C-7532A4E35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44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9B2554-96F3-46C8-8754-939FB17869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3355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F92AD1-E5F4-4C8A-87DA-8AA5CA668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27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37E5CE-6B6D-4421-9E57-56586C8474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92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752D11AF-BAB4-4F4E-B39A-1CF3C4E570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08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3.jpeg" /><Relationship Id="rId4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F53361F-E116-A5C9-1912-B76086176E9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5699" t="19813" r="10310" b="23072"/>
          <a:stretch>
            <a:fillRect/>
          </a:stretch>
        </p:blipFill>
        <p:spPr>
          <a:xfrm>
            <a:off x="18798899" y="278108"/>
            <a:ext cx="2287519" cy="15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EEBF74-7EE6-413A-48AC-E5DC4CB8643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12579" t="14923" r="11193" b="17826"/>
          <a:stretch>
            <a:fillRect/>
          </a:stretch>
        </p:blipFill>
        <p:spPr>
          <a:xfrm>
            <a:off x="303981" y="278107"/>
            <a:ext cx="2280744" cy="12904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18E9E52-CFC1-5E70-CBCD-06F92132D347}"/>
              </a:ext>
            </a:extLst>
          </p:cNvPr>
          <p:cNvSpPr txBox="1"/>
          <p:nvPr/>
        </p:nvSpPr>
        <p:spPr>
          <a:xfrm>
            <a:off x="3354335" y="9972"/>
            <a:ext cx="14669450" cy="1826731"/>
          </a:xfrm>
          <a:prstGeom prst="rect">
            <a:avLst/>
          </a:prstGeom>
          <a:noFill/>
          <a:ln>
            <a:noFill/>
          </a:ln>
        </p:spPr>
        <p:txBody>
          <a:bodyPr wrap="none" lIns="179972" tIns="89987" rIns="179972" bIns="89987" anchor="ctr" anchorCtr="0" compatLnSpc="0"/>
          <a:lstStyle/>
          <a:p>
            <a:pPr algn="ctr" hangingPunct="0"/>
            <a:r>
              <a:rPr lang="pt-BR" sz="4525" b="1" cap="all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ESTUDOS AVANÇADOS EM MATEMÁTICA E CIÊNCIAS </a:t>
            </a:r>
          </a:p>
          <a:p>
            <a:pPr algn="ctr" hangingPunct="0"/>
            <a:r>
              <a:rPr lang="pt-BR" sz="4525" b="1" cap="all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E SUAS TECNOLOGIAS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A6A869-13D3-3894-3F40-19AE56C347E8}"/>
              </a:ext>
            </a:extLst>
          </p:cNvPr>
          <p:cNvSpPr txBox="1"/>
          <p:nvPr/>
        </p:nvSpPr>
        <p:spPr>
          <a:xfrm>
            <a:off x="-19942" y="1970580"/>
            <a:ext cx="21380356" cy="855030"/>
          </a:xfrm>
          <a:prstGeom prst="rect">
            <a:avLst/>
          </a:prstGeom>
          <a:noFill/>
          <a:ln>
            <a:noFill/>
          </a:ln>
        </p:spPr>
        <p:txBody>
          <a:bodyPr wrap="none" lIns="179972" tIns="89987" rIns="179972" bIns="89987" anchor="ctr" anchorCtr="0" compatLnSpc="0"/>
          <a:lstStyle/>
          <a:p>
            <a:pPr algn="ctr" hangingPunct="0"/>
            <a:r>
              <a:rPr lang="pt-BR" sz="4525" b="1" cap="all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Green </a:t>
            </a:r>
            <a:r>
              <a:rPr lang="pt-BR" sz="4525" b="1" cap="all" dirty="0" err="1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Bite</a:t>
            </a:r>
            <a:r>
              <a:rPr lang="pt-BR" sz="4525" b="1" cap="all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D708272-D82C-630E-0FE9-DECE99D48F70}"/>
              </a:ext>
            </a:extLst>
          </p:cNvPr>
          <p:cNvSpPr txBox="1"/>
          <p:nvPr/>
        </p:nvSpPr>
        <p:spPr>
          <a:xfrm>
            <a:off x="1635" y="2879832"/>
            <a:ext cx="21380356" cy="695299"/>
          </a:xfrm>
          <a:prstGeom prst="rect">
            <a:avLst/>
          </a:prstGeom>
          <a:noFill/>
          <a:ln>
            <a:noFill/>
          </a:ln>
        </p:spPr>
        <p:txBody>
          <a:bodyPr wrap="none" lIns="179972" tIns="89987" rIns="179972" bIns="89987" anchor="ctr" anchorCtr="0" compatLnSpc="0"/>
          <a:lstStyle/>
          <a:p>
            <a:pPr algn="ctr" hangingPunct="0">
              <a:lnSpc>
                <a:spcPct val="150000"/>
              </a:lnSpc>
            </a:pPr>
            <a:r>
              <a:rPr lang="pt-BR" sz="3394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Fundadores: João Pedro Spera, Lucas Daniel T. Maximo, Marcos Alexandre, </a:t>
            </a:r>
          </a:p>
          <a:p>
            <a:pPr algn="ctr" hangingPunct="0">
              <a:lnSpc>
                <a:spcPct val="150000"/>
              </a:lnSpc>
            </a:pPr>
            <a:r>
              <a:rPr lang="pt-BR" sz="3394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Pedro Henrique Dezem,  Pedro Henrique Dias,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217544-2BAE-F8EE-8038-67E437A8383A}"/>
              </a:ext>
            </a:extLst>
          </p:cNvPr>
          <p:cNvSpPr txBox="1"/>
          <p:nvPr/>
        </p:nvSpPr>
        <p:spPr>
          <a:xfrm>
            <a:off x="-23295458" y="19134065"/>
            <a:ext cx="59030251" cy="2271972"/>
          </a:xfrm>
          <a:prstGeom prst="rect">
            <a:avLst/>
          </a:prstGeom>
          <a:noFill/>
          <a:ln>
            <a:noFill/>
          </a:ln>
        </p:spPr>
        <p:txBody>
          <a:bodyPr wrap="none" lIns="179972" tIns="89987" rIns="179972" bIns="89987" anchorCtr="0" compatLnSpc="0"/>
          <a:lstStyle/>
          <a:p>
            <a:pPr algn="ctr" hangingPunct="0"/>
            <a:endParaRPr lang="pt-BR" sz="8799" b="1" dirty="0">
              <a:solidFill>
                <a:srgbClr val="003366"/>
              </a:solidFill>
              <a:latin typeface="Arial" pitchFamily="34"/>
              <a:ea typeface="Book Antiqua" pitchFamily="2"/>
              <a:cs typeface="Book Antiqua" pitchFamily="2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9086555-FEBB-B03E-C653-4F6FA88DEFB1}"/>
              </a:ext>
            </a:extLst>
          </p:cNvPr>
          <p:cNvCxnSpPr>
            <a:cxnSpLocks/>
          </p:cNvCxnSpPr>
          <p:nvPr/>
        </p:nvCxnSpPr>
        <p:spPr>
          <a:xfrm>
            <a:off x="508879" y="14763261"/>
            <a:ext cx="20360363" cy="47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FB38D043-E394-2D94-8A3B-DE30E4A687F1}"/>
              </a:ext>
            </a:extLst>
          </p:cNvPr>
          <p:cNvSpPr/>
          <p:nvPr/>
        </p:nvSpPr>
        <p:spPr>
          <a:xfrm>
            <a:off x="469769" y="4208046"/>
            <a:ext cx="6618013" cy="6571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4169E1"/>
              </a:gs>
              <a:gs pos="50000">
                <a:srgbClr val="0000CD"/>
              </a:gs>
              <a:gs pos="100000">
                <a:srgbClr val="4169E1"/>
              </a:gs>
            </a:gsLst>
            <a:lin ang="5400000"/>
          </a:gradFill>
          <a:ln w="25400">
            <a:solidFill>
              <a:srgbClr val="4169E1"/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algn="ctr" hangingPunct="0">
              <a:buNone/>
              <a:tabLst/>
            </a:pPr>
            <a:r>
              <a:rPr lang="pt-BR" sz="3394" b="1" cap="all" dirty="0">
                <a:solidFill>
                  <a:srgbClr val="FFFFFF"/>
                </a:solidFill>
                <a:latin typeface="Arial" pitchFamily="32"/>
                <a:ea typeface="DejaVu Sans" pitchFamily="2"/>
                <a:cs typeface="Linux Libertine G" pitchFamily="2"/>
              </a:rPr>
              <a:t>Introdução</a:t>
            </a:r>
            <a:endParaRPr lang="pt-BR" sz="3959" b="1" cap="all" dirty="0">
              <a:solidFill>
                <a:srgbClr val="FFFFFF"/>
              </a:solidFill>
              <a:latin typeface="Arial" pitchFamily="32"/>
              <a:ea typeface="DejaVu Sans" pitchFamily="2"/>
              <a:cs typeface="Linux Libertine G" pitchFamily="2"/>
            </a:endParaRP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96BB91A2-C102-0B84-E31A-6DCE833407B1}"/>
              </a:ext>
            </a:extLst>
          </p:cNvPr>
          <p:cNvSpPr/>
          <p:nvPr/>
        </p:nvSpPr>
        <p:spPr>
          <a:xfrm>
            <a:off x="7592273" y="4206841"/>
            <a:ext cx="6618013" cy="6571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4169E1"/>
              </a:gs>
              <a:gs pos="50000">
                <a:srgbClr val="0000CD"/>
              </a:gs>
              <a:gs pos="100000">
                <a:srgbClr val="4169E1"/>
              </a:gs>
            </a:gsLst>
            <a:lin ang="5400000"/>
          </a:gradFill>
          <a:ln w="25400">
            <a:solidFill>
              <a:srgbClr val="4169E1"/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algn="ctr" hangingPunct="0">
              <a:buNone/>
              <a:tabLst/>
            </a:pPr>
            <a:r>
              <a:rPr lang="pt-BR" sz="3394" b="1" cap="all" dirty="0">
                <a:solidFill>
                  <a:srgbClr val="FFFFFF"/>
                </a:solidFill>
                <a:latin typeface="Arial" pitchFamily="32"/>
                <a:ea typeface="DejaVu Sans" pitchFamily="2"/>
                <a:cs typeface="Linux Libertine G" pitchFamily="2"/>
              </a:rPr>
              <a:t>Produto</a:t>
            </a:r>
            <a:endParaRPr lang="pt-BR" sz="3959" b="1" cap="all" dirty="0">
              <a:solidFill>
                <a:srgbClr val="FFFFFF"/>
              </a:solidFill>
              <a:latin typeface="Arial" pitchFamily="32"/>
              <a:ea typeface="DejaVu Sans" pitchFamily="2"/>
              <a:cs typeface="Linux Libertine G" pitchFamily="2"/>
            </a:endParaRP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9C28069B-316B-A2C3-F53F-C346D2AEB716}"/>
              </a:ext>
            </a:extLst>
          </p:cNvPr>
          <p:cNvSpPr/>
          <p:nvPr/>
        </p:nvSpPr>
        <p:spPr>
          <a:xfrm>
            <a:off x="14673834" y="4206841"/>
            <a:ext cx="6618013" cy="6571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4169E1"/>
              </a:gs>
              <a:gs pos="50000">
                <a:srgbClr val="0000CD"/>
              </a:gs>
              <a:gs pos="100000">
                <a:srgbClr val="4169E1"/>
              </a:gs>
            </a:gsLst>
            <a:lin ang="5400000"/>
          </a:gradFill>
          <a:ln w="25400">
            <a:solidFill>
              <a:srgbClr val="4169E1"/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algn="ctr" hangingPunct="0">
              <a:buNone/>
              <a:tabLst/>
            </a:pPr>
            <a:r>
              <a:rPr lang="pt-BR" sz="3394" b="1" cap="all" dirty="0">
                <a:solidFill>
                  <a:srgbClr val="FFFFFF"/>
                </a:solidFill>
                <a:latin typeface="Arial" pitchFamily="32"/>
                <a:ea typeface="DejaVu Sans" pitchFamily="2"/>
                <a:cs typeface="Linux Libertine G" pitchFamily="2"/>
              </a:rPr>
              <a:t>Níveis da empresa</a:t>
            </a:r>
            <a:endParaRPr lang="pt-BR" sz="3959" b="1" cap="all" dirty="0">
              <a:solidFill>
                <a:srgbClr val="FFFFFF"/>
              </a:solidFill>
              <a:latin typeface="Arial" pitchFamily="32"/>
              <a:ea typeface="DejaVu Sans" pitchFamily="2"/>
              <a:cs typeface="Linux Libertine G" pitchFamily="2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EE2EE14-F45E-2CE2-C3D6-8DD3351FCB26}"/>
              </a:ext>
            </a:extLst>
          </p:cNvPr>
          <p:cNvSpPr txBox="1"/>
          <p:nvPr/>
        </p:nvSpPr>
        <p:spPr>
          <a:xfrm>
            <a:off x="510712" y="4863945"/>
            <a:ext cx="6618013" cy="9066922"/>
          </a:xfrm>
          <a:prstGeom prst="rect">
            <a:avLst/>
          </a:prstGeom>
          <a:noFill/>
          <a:ln>
            <a:noFill/>
          </a:ln>
        </p:spPr>
        <p:txBody>
          <a:bodyPr wrap="none" lIns="179972" tIns="89987" rIns="179972" bIns="89987" anchor="t" anchorCtr="0" compatLnSpc="0"/>
          <a:lstStyle/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A Green Bite é uma rede 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de fast food, que trabalha 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Pelo consumo sustentável, se 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adequando a ODS(Objetivos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De Desenvolvimento 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Sustentável) de número 12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(Consumo Sustentável), tendo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Como as principais metas: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</a:rPr>
              <a:t>12.3 Até 2030, reduzir pela metade o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</a:rPr>
              <a:t> desperdício de alimentos per capita 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</a:rPr>
              <a:t>mundial, nos níveis de varejo e do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</a:rPr>
              <a:t> consumidor, e reduzir as perdas de 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</a:rPr>
              <a:t>alimentos ao longo das cadeias 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</a:rPr>
              <a:t>de produção e abastecimento, 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D6C014A-124F-AEB0-FD3F-444898A280C5}"/>
              </a:ext>
            </a:extLst>
          </p:cNvPr>
          <p:cNvSpPr txBox="1"/>
          <p:nvPr/>
        </p:nvSpPr>
        <p:spPr>
          <a:xfrm>
            <a:off x="7551330" y="4863945"/>
            <a:ext cx="6618013" cy="9066922"/>
          </a:xfrm>
          <a:prstGeom prst="rect">
            <a:avLst/>
          </a:prstGeom>
          <a:noFill/>
          <a:ln>
            <a:noFill/>
          </a:ln>
        </p:spPr>
        <p:txBody>
          <a:bodyPr wrap="none" lIns="179972" tIns="89987" rIns="179972" bIns="89987" anchor="t" anchorCtr="0" compatLnSpc="0"/>
          <a:lstStyle/>
          <a:p>
            <a:pPr algn="just" hangingPunct="0">
              <a:lnSpc>
                <a:spcPct val="150000"/>
              </a:lnSpc>
            </a:pPr>
            <a:r>
              <a:rPr lang="pt-BR" sz="36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A Green Bite proporciona </a:t>
            </a:r>
          </a:p>
          <a:p>
            <a:pPr algn="just" hangingPunct="0">
              <a:lnSpc>
                <a:spcPct val="150000"/>
              </a:lnSpc>
            </a:pPr>
            <a:r>
              <a:rPr lang="pt-BR" sz="36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Uma variedade de produtos</a:t>
            </a:r>
          </a:p>
          <a:p>
            <a:pPr algn="just" hangingPunct="0">
              <a:lnSpc>
                <a:spcPct val="150000"/>
              </a:lnSpc>
            </a:pPr>
            <a:r>
              <a:rPr lang="pt-BR" sz="36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veganos que sejam saldáveis</a:t>
            </a:r>
          </a:p>
          <a:p>
            <a:pPr algn="just" hangingPunct="0">
              <a:lnSpc>
                <a:spcPct val="150000"/>
              </a:lnSpc>
            </a:pPr>
            <a:r>
              <a:rPr lang="pt-BR" sz="36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como: hamburgers, molhos </a:t>
            </a:r>
          </a:p>
          <a:p>
            <a:pPr algn="just" hangingPunct="0">
              <a:lnSpc>
                <a:spcPct val="150000"/>
              </a:lnSpc>
            </a:pPr>
            <a:r>
              <a:rPr lang="pt-BR" sz="36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bebidas, massas, bolos e</a:t>
            </a:r>
          </a:p>
          <a:p>
            <a:pPr algn="just" hangingPunct="0">
              <a:lnSpc>
                <a:spcPct val="150000"/>
              </a:lnSpc>
            </a:pPr>
            <a:r>
              <a:rPr lang="pt-BR" sz="36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c</a:t>
            </a:r>
            <a:r>
              <a:rPr lang="pt-BR" sz="3600" b="1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ookies</a:t>
            </a:r>
            <a:r>
              <a:rPr lang="pt-BR" sz="36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.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4A63250-79DD-34C4-5167-3B43581B9436}"/>
              </a:ext>
            </a:extLst>
          </p:cNvPr>
          <p:cNvSpPr txBox="1"/>
          <p:nvPr/>
        </p:nvSpPr>
        <p:spPr>
          <a:xfrm>
            <a:off x="14765612" y="4928846"/>
            <a:ext cx="6618013" cy="9066922"/>
          </a:xfrm>
          <a:prstGeom prst="rect">
            <a:avLst/>
          </a:prstGeom>
          <a:noFill/>
          <a:ln>
            <a:noFill/>
          </a:ln>
        </p:spPr>
        <p:txBody>
          <a:bodyPr wrap="none" lIns="179972" tIns="89987" rIns="179972" bIns="89987" anchor="t" anchorCtr="0" compatLnSpc="0"/>
          <a:lstStyle/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Nível1: Empresa de fast food 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nova no mercado, tendo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um investimento inicial de 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R$8.150.000.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Nível2: Com o  aumento de 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10% a empresa possui uma 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boa reputação, e uma forte 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base de fregueses e investidores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Nível3: Com o aumento de 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30% do valor inicial, a empresa 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está consolidada no mercado </a:t>
            </a:r>
          </a:p>
          <a:p>
            <a:pPr algn="just" hangingPunct="0">
              <a:lnSpc>
                <a:spcPct val="150000"/>
              </a:lnSpc>
            </a:pPr>
            <a:r>
              <a:rPr lang="pt-BR" sz="2800" b="1" dirty="0">
                <a:solidFill>
                  <a:srgbClr val="003366"/>
                </a:solidFill>
                <a:latin typeface="Arial" pitchFamily="34"/>
                <a:ea typeface="Book Antiqua" pitchFamily="2"/>
                <a:cs typeface="Book Antiqua" pitchFamily="2"/>
              </a:rPr>
              <a:t>com investidores ativos.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25C535B-6DD4-057E-2FA8-82CEDF7C55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994" y="9753973"/>
            <a:ext cx="6302935" cy="46255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555F9CD6BF1D45A42F690815251187" ma:contentTypeVersion="12" ma:contentTypeDescription="Create a new document." ma:contentTypeScope="" ma:versionID="95f77759626ae23982d44601f047b338">
  <xsd:schema xmlns:xsd="http://www.w3.org/2001/XMLSchema" xmlns:xs="http://www.w3.org/2001/XMLSchema" xmlns:p="http://schemas.microsoft.com/office/2006/metadata/properties" xmlns:ns2="90449867-87e9-4ef7-8f4b-4face96de449" xmlns:ns3="abe3c918-7ece-49d1-8c42-f08ef9b6658d" targetNamespace="http://schemas.microsoft.com/office/2006/metadata/properties" ma:root="true" ma:fieldsID="695b4d835366ede6f78743397b063ea5" ns2:_="" ns3:_="">
    <xsd:import namespace="90449867-87e9-4ef7-8f4b-4face96de449"/>
    <xsd:import namespace="abe3c918-7ece-49d1-8c42-f08ef9b6658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449867-87e9-4ef7-8f4b-4face96de449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e3c918-7ece-49d1-8c42-f08ef9b6658d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37ef2956-3964-46fb-bfea-bae2fed842a5}" ma:internalName="TaxCatchAll" ma:showField="CatchAllData" ma:web="abe3c918-7ece-49d1-8c42-f08ef9b665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be3c918-7ece-49d1-8c42-f08ef9b6658d" xsi:nil="true"/>
    <lcf76f155ced4ddcb4097134ff3c332f xmlns="90449867-87e9-4ef7-8f4b-4face96de449">
      <Terms xmlns="http://schemas.microsoft.com/office/infopath/2007/PartnerControls"/>
    </lcf76f155ced4ddcb4097134ff3c332f>
    <ReferenceId xmlns="90449867-87e9-4ef7-8f4b-4face96de449" xsi:nil="true"/>
  </documentManagement>
</p:properties>
</file>

<file path=customXml/itemProps1.xml><?xml version="1.0" encoding="utf-8"?>
<ds:datastoreItem xmlns:ds="http://schemas.openxmlformats.org/officeDocument/2006/customXml" ds:itemID="{36B2172D-60BF-42CF-AD16-E42AE23B804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0449867-87e9-4ef7-8f4b-4face96de449"/>
    <ds:schemaRef ds:uri="abe3c918-7ece-49d1-8c42-f08ef9b6658d"/>
  </ds:schemaRefs>
</ds:datastoreItem>
</file>

<file path=customXml/itemProps2.xml><?xml version="1.0" encoding="utf-8"?>
<ds:datastoreItem xmlns:ds="http://schemas.openxmlformats.org/officeDocument/2006/customXml" ds:itemID="{5CF0EC0C-FBF0-489C-9C80-755EEC256B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435DCF-259A-411A-A661-CF1AEE72F39F}">
  <ds:schemaRefs>
    <ds:schemaRef ds:uri="http://schemas.microsoft.com/office/2006/metadata/properties"/>
    <ds:schemaRef ds:uri="http://www.w3.org/2000/xmlns/"/>
    <ds:schemaRef ds:uri="abe3c918-7ece-49d1-8c42-f08ef9b6658d"/>
    <ds:schemaRef ds:uri="http://www.w3.org/2001/XMLSchema-instance"/>
    <ds:schemaRef ds:uri="90449867-87e9-4ef7-8f4b-4face96de449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152</TotalTime>
  <Words>113</Words>
  <Application>Microsoft Office PowerPoint</Application>
  <PresentationFormat>Personalizar</PresentationFormat>
  <Paragraphs>25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.Pancada</dc:creator>
  <cp:lastModifiedBy>lucasmaximo674@gmail.com</cp:lastModifiedBy>
  <cp:revision>32</cp:revision>
  <dcterms:created xsi:type="dcterms:W3CDTF">2000-04-26T13:37:08Z</dcterms:created>
  <dcterms:modified xsi:type="dcterms:W3CDTF">2023-11-11T11:19:07Z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0x0101005E555F9CD6BF1D45A42F690815251187</vt:lpwstr>
  </property>
</Properties>
</file>