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02" r:id="rId2"/>
    <p:sldId id="2580" r:id="rId3"/>
    <p:sldId id="3094" r:id="rId4"/>
    <p:sldId id="3086" r:id="rId5"/>
    <p:sldId id="3095" r:id="rId6"/>
    <p:sldId id="3090" r:id="rId7"/>
    <p:sldId id="3091" r:id="rId8"/>
    <p:sldId id="3092" r:id="rId9"/>
    <p:sldId id="3097" r:id="rId10"/>
    <p:sldId id="3098" r:id="rId11"/>
    <p:sldId id="3073" r:id="rId12"/>
    <p:sldId id="3072" r:id="rId13"/>
    <p:sldId id="3070" r:id="rId14"/>
    <p:sldId id="3074" r:id="rId15"/>
    <p:sldId id="3075" r:id="rId16"/>
    <p:sldId id="3076" r:id="rId17"/>
    <p:sldId id="3077" r:id="rId18"/>
    <p:sldId id="3078" r:id="rId19"/>
    <p:sldId id="3079" r:id="rId20"/>
    <p:sldId id="3080" r:id="rId21"/>
    <p:sldId id="3081" r:id="rId22"/>
    <p:sldId id="3082" r:id="rId23"/>
    <p:sldId id="3083" r:id="rId24"/>
    <p:sldId id="3084" r:id="rId25"/>
    <p:sldId id="3085" r:id="rId26"/>
    <p:sldId id="3093" r:id="rId27"/>
    <p:sldId id="3096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40" userDrawn="1">
          <p15:clr>
            <a:srgbClr val="A4A3A4"/>
          </p15:clr>
        </p15:guide>
        <p15:guide id="3" orient="horz" pos="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8F8F8"/>
    <a:srgbClr val="006C57"/>
    <a:srgbClr val="00715C"/>
    <a:srgbClr val="9C0073"/>
    <a:srgbClr val="B59CD8"/>
    <a:srgbClr val="D89207"/>
    <a:srgbClr val="75000A"/>
    <a:srgbClr val="014DB2"/>
    <a:srgbClr val="8A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78178" autoAdjust="0"/>
  </p:normalViewPr>
  <p:slideViewPr>
    <p:cSldViewPr snapToObjects="1">
      <p:cViewPr>
        <p:scale>
          <a:sx n="127" d="100"/>
          <a:sy n="127" d="100"/>
        </p:scale>
        <p:origin x="1360" y="160"/>
      </p:cViewPr>
      <p:guideLst>
        <p:guide pos="340"/>
        <p:guide orient="horz" pos="985"/>
      </p:guideLst>
    </p:cSldViewPr>
  </p:slideViewPr>
  <p:outlineViewPr>
    <p:cViewPr>
      <p:scale>
        <a:sx n="33" d="100"/>
        <a:sy n="33" d="100"/>
      </p:scale>
      <p:origin x="0" y="-25411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A7BD1-6D46-4343-9202-5935085E7F88}" type="datetimeFigureOut">
              <a:rPr lang="en-US" smtClean="0"/>
              <a:pPr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CA608-4536-304F-AD95-260BA55C0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3BB67-C61B-4DC3-ADB1-F7ADF98F0777}" type="datetimeFigureOut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F65AF-4DC6-437D-9673-955242BDFC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9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CH" dirty="0" err="1"/>
              <a:t>orrekt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2622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CH" dirty="0" err="1"/>
              <a:t>orrekt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468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CH" dirty="0" err="1"/>
              <a:t>orrekt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4925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CH" dirty="0" err="1"/>
              <a:t>orrekt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5953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Falsch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9338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CH" dirty="0" err="1"/>
              <a:t>orrekt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590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Falsch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138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Korrekt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5345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Korrekt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7485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Korrekt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752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Topic to come: </a:t>
            </a:r>
            <a:r>
              <a:rPr lang="de-CH" b="0" dirty="0"/>
              <a:t>Typen und Variable</a:t>
            </a:r>
            <a:r>
              <a:rPr lang="en-US" b="0" dirty="0"/>
              <a:t> </a:t>
            </a:r>
            <a:r>
              <a:rPr lang="en-CH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➜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CH" dirty="0"/>
              <a:t>Basistypen: Einfache (eingebaute) Typen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7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Falsch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4174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Falsch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9116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Falsch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7998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Falsch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45467-D4EB-AC41-8BF6-1C86F79BDF7A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8340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paar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EBNF </a:t>
            </a:r>
            <a:r>
              <a:rPr lang="en-GB" dirty="0" err="1"/>
              <a:t>Aufgaben</a:t>
            </a:r>
            <a:r>
              <a:rPr lang="en-GB" dirty="0"/>
              <a:t>. </a:t>
            </a:r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müsst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genaue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machen</a:t>
            </a:r>
            <a:r>
              <a:rPr lang="en-GB" dirty="0"/>
              <a:t>,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macht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paar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EBNF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Leuten</a:t>
            </a:r>
            <a:r>
              <a:rPr lang="en-GB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 err="1">
                <a:solidFill>
                  <a:schemeClr val="dk1"/>
                </a:solidFill>
              </a:rPr>
              <a:t>Lösungen</a:t>
            </a:r>
            <a:r>
              <a:rPr lang="en-GB" b="1" dirty="0">
                <a:solidFill>
                  <a:schemeClr val="dk1"/>
                </a:solidFill>
              </a:rPr>
              <a:t> (</a:t>
            </a:r>
            <a:r>
              <a:rPr lang="en-GB" b="1" dirty="0" err="1">
                <a:solidFill>
                  <a:schemeClr val="dk1"/>
                </a:solidFill>
              </a:rPr>
              <a:t>keine</a:t>
            </a:r>
            <a:r>
              <a:rPr lang="en-GB" b="1" dirty="0">
                <a:solidFill>
                  <a:schemeClr val="dk1"/>
                </a:solidFill>
              </a:rPr>
              <a:t> </a:t>
            </a:r>
            <a:r>
              <a:rPr lang="en-GB" b="1" dirty="0" err="1">
                <a:solidFill>
                  <a:schemeClr val="dk1"/>
                </a:solidFill>
              </a:rPr>
              <a:t>Garantie</a:t>
            </a:r>
            <a:r>
              <a:rPr lang="en-GB" b="1" dirty="0">
                <a:solidFill>
                  <a:schemeClr val="dk1"/>
                </a:solidFill>
              </a:rPr>
              <a:t> auf </a:t>
            </a:r>
            <a:r>
              <a:rPr lang="en-GB" b="1" dirty="0" err="1">
                <a:solidFill>
                  <a:schemeClr val="dk1"/>
                </a:solidFill>
              </a:rPr>
              <a:t>Korrektheit</a:t>
            </a:r>
            <a:r>
              <a:rPr lang="en-GB" b="1" dirty="0">
                <a:solidFill>
                  <a:schemeClr val="dk1"/>
                </a:solidFill>
              </a:rPr>
              <a:t>):</a:t>
            </a: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&lt;palindrome&gt; &lt;= [ 1&lt;palindrome&gt;1  | 2&lt;palindrome&gt;2 | 3&lt;palindrome&gt;3 | 4&lt;palindrome&gt;4 | 1 | 2 | 3 | 4 ]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&lt;five&gt; &lt;= 0 + &lt;five&gt; | 1 + &lt;four&gt; | 2 + &lt;three&gt; | 3 + &lt;two&gt; | 4 + &lt;one&gt; | 5 + &lt;zero&gt; | 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&lt;four&gt; &lt;=                   </a:t>
            </a:r>
            <a:r>
              <a:rPr lang="en-GB" dirty="0">
                <a:solidFill>
                  <a:schemeClr val="dk1"/>
                </a:solidFill>
              </a:rPr>
              <a:t> 0 + &lt;four&gt; | 1 + &lt;three&gt; | 2 + &lt;two&gt; | 3 + &lt;one&gt; | 4 + &lt;zero&gt; | 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&lt;three&gt; &lt;=                                      0 + &lt;three&gt; | </a:t>
            </a:r>
            <a:r>
              <a:rPr lang="en-GB" dirty="0">
                <a:solidFill>
                  <a:schemeClr val="dk1"/>
                </a:solidFill>
              </a:rPr>
              <a:t>1 + &lt;two&gt; | 2 + &lt;one&gt; | 3 + &lt;zero&gt; |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&lt;two&gt; &lt;=                                                              0 + &lt;two&gt; | 1 + &lt;one&gt; | 2 + &lt;zero&gt; | 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&lt;one&gt; &lt;=                                                                                 0 + &lt;one&gt; | 1 + &lt;zero&gt; | 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&lt;zero&gt; &lt;=                                                                                                    0 + &lt;zero&gt; | 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Aufgabe 3 </a:t>
            </a:r>
            <a:r>
              <a:rPr lang="en-GB" dirty="0" err="1">
                <a:solidFill>
                  <a:schemeClr val="dk1"/>
                </a:solidFill>
              </a:rPr>
              <a:t>mit</a:t>
            </a:r>
            <a:r>
              <a:rPr lang="en-GB" dirty="0">
                <a:solidFill>
                  <a:schemeClr val="dk1"/>
                </a:solidFill>
              </a:rPr>
              <a:t> leading 0: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</a:t>
            </a:r>
            <a:r>
              <a:rPr lang="en-GB" dirty="0" err="1">
                <a:solidFill>
                  <a:schemeClr val="dk1"/>
                </a:solidFill>
              </a:rPr>
              <a:t>oddEight</a:t>
            </a:r>
            <a:r>
              <a:rPr lang="en-GB" dirty="0">
                <a:solidFill>
                  <a:schemeClr val="dk1"/>
                </a:solidFill>
              </a:rPr>
              <a:t>&gt; &lt;= [+|-] &lt;oddEight2&gt;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&lt;oddEight2&gt;  &lt;= [&lt;</a:t>
            </a:r>
            <a:r>
              <a:rPr lang="en-GB" dirty="0" err="1">
                <a:solidFill>
                  <a:schemeClr val="dk1"/>
                </a:solidFill>
              </a:rPr>
              <a:t>evenEight</a:t>
            </a:r>
            <a:r>
              <a:rPr lang="en-GB" dirty="0">
                <a:solidFill>
                  <a:schemeClr val="dk1"/>
                </a:solidFill>
              </a:rPr>
              <a:t>&gt;] 8 [&lt;</a:t>
            </a:r>
            <a:r>
              <a:rPr lang="en-GB" dirty="0" err="1">
                <a:solidFill>
                  <a:schemeClr val="dk1"/>
                </a:solidFill>
              </a:rPr>
              <a:t>evenEight</a:t>
            </a:r>
            <a:r>
              <a:rPr lang="en-GB" dirty="0">
                <a:solidFill>
                  <a:schemeClr val="dk1"/>
                </a:solidFill>
              </a:rPr>
              <a:t>&gt;]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</a:t>
            </a:r>
            <a:r>
              <a:rPr lang="en-GB" dirty="0" err="1">
                <a:solidFill>
                  <a:schemeClr val="dk1"/>
                </a:solidFill>
              </a:rPr>
              <a:t>evenEight</a:t>
            </a:r>
            <a:r>
              <a:rPr lang="en-GB" dirty="0">
                <a:solidFill>
                  <a:schemeClr val="dk1"/>
                </a:solidFill>
              </a:rPr>
              <a:t>&gt; &lt;= &lt;</a:t>
            </a:r>
            <a:r>
              <a:rPr lang="en-GB" dirty="0" err="1">
                <a:solidFill>
                  <a:schemeClr val="dk1"/>
                </a:solidFill>
              </a:rPr>
              <a:t>noEight</a:t>
            </a:r>
            <a:r>
              <a:rPr lang="en-GB" dirty="0">
                <a:solidFill>
                  <a:schemeClr val="dk1"/>
                </a:solidFill>
              </a:rPr>
              <a:t>&gt; | &lt;oddEight2&gt;&lt;oddEight2&gt;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&lt;</a:t>
            </a:r>
            <a:r>
              <a:rPr lang="en-GB" dirty="0" err="1">
                <a:solidFill>
                  <a:schemeClr val="dk1"/>
                </a:solidFill>
              </a:rPr>
              <a:t>noEight</a:t>
            </a:r>
            <a:r>
              <a:rPr lang="en-GB" dirty="0">
                <a:solidFill>
                  <a:schemeClr val="dk1"/>
                </a:solidFill>
              </a:rPr>
              <a:t>&gt; &lt;= (0 | 1 | 2 | 3| 4 | 5 | 6 | 7 | 9) [&lt;</a:t>
            </a:r>
            <a:r>
              <a:rPr lang="en-GB" dirty="0" err="1">
                <a:solidFill>
                  <a:schemeClr val="dk1"/>
                </a:solidFill>
              </a:rPr>
              <a:t>noEight</a:t>
            </a:r>
            <a:r>
              <a:rPr lang="en-GB" dirty="0">
                <a:solidFill>
                  <a:schemeClr val="dk1"/>
                </a:solidFill>
              </a:rPr>
              <a:t>&gt;]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Aufgabe 3 </a:t>
            </a:r>
            <a:r>
              <a:rPr lang="en-GB" dirty="0" err="1">
                <a:solidFill>
                  <a:schemeClr val="dk1"/>
                </a:solidFill>
              </a:rPr>
              <a:t>ohne</a:t>
            </a:r>
            <a:r>
              <a:rPr lang="en-GB" dirty="0">
                <a:solidFill>
                  <a:schemeClr val="dk1"/>
                </a:solidFill>
              </a:rPr>
              <a:t> leading 0: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&lt;</a:t>
            </a:r>
            <a:r>
              <a:rPr lang="en-GB" dirty="0" err="1">
                <a:solidFill>
                  <a:schemeClr val="dk1"/>
                </a:solidFill>
              </a:rPr>
              <a:t>oddEight</a:t>
            </a:r>
            <a:r>
              <a:rPr lang="en-GB" dirty="0">
                <a:solidFill>
                  <a:schemeClr val="dk1"/>
                </a:solidFill>
              </a:rPr>
              <a:t>&gt; &lt;= [+|-] &lt;oddEight2&gt;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&lt;oddEight2&gt;            &lt;= [&lt;</a:t>
            </a:r>
            <a:r>
              <a:rPr lang="en-GB" dirty="0" err="1">
                <a:solidFill>
                  <a:schemeClr val="dk1"/>
                </a:solidFill>
              </a:rPr>
              <a:t>evenEight</a:t>
            </a:r>
            <a:r>
              <a:rPr lang="en-GB" dirty="0">
                <a:solidFill>
                  <a:schemeClr val="dk1"/>
                </a:solidFill>
              </a:rPr>
              <a:t>&gt;]            8 [&lt;</a:t>
            </a:r>
            <a:r>
              <a:rPr lang="en-GB" dirty="0" err="1">
                <a:solidFill>
                  <a:schemeClr val="dk1"/>
                </a:solidFill>
              </a:rPr>
              <a:t>trailingEvenEight</a:t>
            </a:r>
            <a:r>
              <a:rPr lang="en-GB" dirty="0">
                <a:solidFill>
                  <a:schemeClr val="dk1"/>
                </a:solidFill>
              </a:rPr>
              <a:t>&gt;]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&lt;</a:t>
            </a:r>
            <a:r>
              <a:rPr lang="en-GB" dirty="0" err="1">
                <a:solidFill>
                  <a:schemeClr val="dk1"/>
                </a:solidFill>
              </a:rPr>
              <a:t>trailingOddEight</a:t>
            </a:r>
            <a:r>
              <a:rPr lang="en-GB" dirty="0">
                <a:solidFill>
                  <a:schemeClr val="dk1"/>
                </a:solidFill>
              </a:rPr>
              <a:t>&gt;  &lt;= [&lt;</a:t>
            </a:r>
            <a:r>
              <a:rPr lang="en-GB" dirty="0" err="1">
                <a:solidFill>
                  <a:schemeClr val="dk1"/>
                </a:solidFill>
              </a:rPr>
              <a:t>trailingEvenEight</a:t>
            </a:r>
            <a:r>
              <a:rPr lang="en-GB" dirty="0">
                <a:solidFill>
                  <a:schemeClr val="dk1"/>
                </a:solidFill>
              </a:rPr>
              <a:t>&gt;]  8 [&lt;</a:t>
            </a:r>
            <a:r>
              <a:rPr lang="en-GB" dirty="0" err="1">
                <a:solidFill>
                  <a:schemeClr val="dk1"/>
                </a:solidFill>
              </a:rPr>
              <a:t>trailingEvenEight</a:t>
            </a:r>
            <a:r>
              <a:rPr lang="en-GB" dirty="0">
                <a:solidFill>
                  <a:schemeClr val="dk1"/>
                </a:solidFill>
              </a:rPr>
              <a:t>&gt;]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</a:t>
            </a:r>
            <a:r>
              <a:rPr lang="en-GB" dirty="0" err="1">
                <a:solidFill>
                  <a:schemeClr val="dk1"/>
                </a:solidFill>
              </a:rPr>
              <a:t>evenEight</a:t>
            </a:r>
            <a:r>
              <a:rPr lang="en-GB" dirty="0">
                <a:solidFill>
                  <a:schemeClr val="dk1"/>
                </a:solidFill>
              </a:rPr>
              <a:t>&gt;            &lt;= &lt;</a:t>
            </a:r>
            <a:r>
              <a:rPr lang="en-GB" dirty="0" err="1">
                <a:solidFill>
                  <a:schemeClr val="dk1"/>
                </a:solidFill>
              </a:rPr>
              <a:t>noEight</a:t>
            </a:r>
            <a:r>
              <a:rPr lang="en-GB" dirty="0">
                <a:solidFill>
                  <a:schemeClr val="dk1"/>
                </a:solidFill>
              </a:rPr>
              <a:t>&gt; | &lt;oddEight2&gt;&lt;</a:t>
            </a:r>
            <a:r>
              <a:rPr lang="en-GB" dirty="0" err="1">
                <a:solidFill>
                  <a:schemeClr val="dk1"/>
                </a:solidFill>
              </a:rPr>
              <a:t>trailingOddEight</a:t>
            </a:r>
            <a:r>
              <a:rPr lang="en-GB" dirty="0">
                <a:solidFill>
                  <a:schemeClr val="dk1"/>
                </a:solidFill>
              </a:rPr>
              <a:t>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&lt;</a:t>
            </a:r>
            <a:r>
              <a:rPr lang="en-GB" dirty="0" err="1">
                <a:solidFill>
                  <a:schemeClr val="dk1"/>
                </a:solidFill>
              </a:rPr>
              <a:t>trailingEvenEight</a:t>
            </a:r>
            <a:r>
              <a:rPr lang="en-GB" dirty="0">
                <a:solidFill>
                  <a:schemeClr val="dk1"/>
                </a:solidFill>
              </a:rPr>
              <a:t>&gt; &lt;= &lt;</a:t>
            </a:r>
            <a:r>
              <a:rPr lang="en-GB" dirty="0" err="1">
                <a:solidFill>
                  <a:schemeClr val="dk1"/>
                </a:solidFill>
              </a:rPr>
              <a:t>trailingNoEight</a:t>
            </a:r>
            <a:r>
              <a:rPr lang="en-GB" dirty="0">
                <a:solidFill>
                  <a:schemeClr val="dk1"/>
                </a:solidFill>
              </a:rPr>
              <a:t>&gt; | &lt;</a:t>
            </a:r>
            <a:r>
              <a:rPr lang="en-GB" dirty="0" err="1">
                <a:solidFill>
                  <a:schemeClr val="dk1"/>
                </a:solidFill>
              </a:rPr>
              <a:t>trailingOddEight</a:t>
            </a:r>
            <a:r>
              <a:rPr lang="en-GB" dirty="0">
                <a:solidFill>
                  <a:schemeClr val="dk1"/>
                </a:solidFill>
              </a:rPr>
              <a:t>&gt;&lt;</a:t>
            </a:r>
            <a:r>
              <a:rPr lang="en-GB" dirty="0" err="1">
                <a:solidFill>
                  <a:schemeClr val="dk1"/>
                </a:solidFill>
              </a:rPr>
              <a:t>trailingOddEight</a:t>
            </a:r>
            <a:r>
              <a:rPr lang="en-GB" dirty="0">
                <a:solidFill>
                  <a:schemeClr val="dk1"/>
                </a:solidFill>
              </a:rPr>
              <a:t>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</a:t>
            </a:r>
            <a:r>
              <a:rPr lang="en-GB" dirty="0" err="1">
                <a:solidFill>
                  <a:schemeClr val="dk1"/>
                </a:solidFill>
              </a:rPr>
              <a:t>noEight</a:t>
            </a:r>
            <a:r>
              <a:rPr lang="en-GB" dirty="0">
                <a:solidFill>
                  <a:schemeClr val="dk1"/>
                </a:solidFill>
              </a:rPr>
              <a:t>&gt;               &lt;= (1 | 2 | 3| 4 | 5 | 6 | 7 | 9) [&lt;</a:t>
            </a:r>
            <a:r>
              <a:rPr lang="en-GB" dirty="0" err="1">
                <a:solidFill>
                  <a:schemeClr val="dk1"/>
                </a:solidFill>
              </a:rPr>
              <a:t>trailingNoEight</a:t>
            </a:r>
            <a:r>
              <a:rPr lang="en-GB" dirty="0">
                <a:solidFill>
                  <a:schemeClr val="dk1"/>
                </a:solidFill>
              </a:rPr>
              <a:t>&gt;]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solidFill>
                  <a:schemeClr val="dk1"/>
                </a:solidFill>
              </a:rPr>
              <a:t>&lt;</a:t>
            </a:r>
            <a:r>
              <a:rPr lang="en-GB" dirty="0" err="1">
                <a:solidFill>
                  <a:schemeClr val="dk1"/>
                </a:solidFill>
              </a:rPr>
              <a:t>trailingNoEight</a:t>
            </a:r>
            <a:r>
              <a:rPr lang="en-GB" dirty="0">
                <a:solidFill>
                  <a:schemeClr val="dk1"/>
                </a:solidFill>
              </a:rPr>
              <a:t>&gt;    &lt;= (0 | &lt;</a:t>
            </a:r>
            <a:r>
              <a:rPr lang="en-GB" dirty="0" err="1">
                <a:solidFill>
                  <a:schemeClr val="dk1"/>
                </a:solidFill>
              </a:rPr>
              <a:t>noEight</a:t>
            </a:r>
            <a:r>
              <a:rPr lang="en-GB" dirty="0">
                <a:solidFill>
                  <a:schemeClr val="dk1"/>
                </a:solidFill>
              </a:rPr>
              <a:t>&gt;) [&lt;</a:t>
            </a:r>
            <a:r>
              <a:rPr lang="en-GB" dirty="0" err="1">
                <a:solidFill>
                  <a:schemeClr val="dk1"/>
                </a:solidFill>
              </a:rPr>
              <a:t>trailingNoEight</a:t>
            </a:r>
            <a:r>
              <a:rPr lang="en-GB" dirty="0">
                <a:solidFill>
                  <a:schemeClr val="dk1"/>
                </a:solidFill>
              </a:rPr>
              <a:t>&gt;]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0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Ab 15.10.2024 Bonus aufgaben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93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7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Mit Java angefangen, als Java 8 veröffentlicht wurde. Java / Kotlin (Lieblingsprogrammiersprache). 3.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57BB1-C4F3-AB1D-5123-60B18738F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FEAF0-82ED-0037-5642-72B4A031C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69BBE5-0005-CCFE-7A18-3126D7A29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Nach JDK 21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neustarten, dann: </a:t>
            </a:r>
            <a:r>
              <a:rPr lang="de-DE" dirty="0" err="1"/>
              <a:t>Preferences</a:t>
            </a:r>
            <a:r>
              <a:rPr lang="de-DE" dirty="0"/>
              <a:t> -&gt; </a:t>
            </a:r>
            <a:r>
              <a:rPr lang="de-DE" dirty="0" err="1"/>
              <a:t>Installed</a:t>
            </a:r>
            <a:r>
              <a:rPr lang="de-DE" dirty="0"/>
              <a:t> JREs-&gt;Java 21.0.x auswählen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7535-728B-F9D0-237C-06C75F152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1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5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Erweiterte</a:t>
            </a:r>
            <a:r>
              <a:rPr lang="en-GB" dirty="0"/>
              <a:t> Backus-Naur-Form, in BNF hat es </a:t>
            </a:r>
            <a:r>
              <a:rPr lang="en-GB" dirty="0" err="1"/>
              <a:t>gewisse</a:t>
            </a:r>
            <a:r>
              <a:rPr lang="en-GB" dirty="0"/>
              <a:t> </a:t>
            </a:r>
            <a:r>
              <a:rPr lang="en-GB" dirty="0" err="1"/>
              <a:t>Kontrollelemente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(Option)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1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LHS &lt;= RHS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Neues Kontrollelement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F65AF-4DC6-437D-9673-955242BDFCC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0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97819"/>
            <a:ext cx="7772400" cy="1102519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914650"/>
            <a:ext cx="7086600" cy="131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</a:t>
            </a:r>
            <a:r>
              <a:rPr lang="de-CH" noProof="0" dirty="0" err="1"/>
              <a:t>subtitle</a:t>
            </a:r>
            <a:r>
              <a:rPr lang="de-CH" noProof="0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C4A7-AFC5-4ADC-BA92-D1897BC71866}" type="datetime1">
              <a:rPr lang="de-CH" noProof="0" smtClean="0"/>
              <a:pPr/>
              <a:t>17.09.24</a:t>
            </a:fld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‹#›</a:t>
            </a:fld>
            <a:endParaRPr lang="de-CH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586-DF65-4930-A689-040614F8EA4B}" type="datetime1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54DA-E650-41E6-816C-059E3AE44C42}" type="datetime1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defRPr/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/>
            </a:lvl2pPr>
            <a:lvl3pPr marL="1143000" indent="-228600"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</a:lstStyle>
          <a:p>
            <a:pPr lvl="0"/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9753-799D-4D17-BD29-C3F93DDA1C56}" type="datetime1">
              <a:rPr lang="de-CH" noProof="0" smtClean="0"/>
              <a:pPr/>
              <a:t>17.09.24</a:t>
            </a:fld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‹#›</a:t>
            </a:fld>
            <a:endParaRPr lang="de-CH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E6BD-AC9D-4B17-B7ED-2FEF9FD44CBD}" type="datetime1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C4D5-97A3-4FE8-961A-91067F07586F}" type="datetime1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E094-0BC7-4596-AC8D-4FA64050C201}" type="datetime1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B8AA-3922-4186-A99E-2770D12C3180}" type="datetime1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D224-AD7A-48CF-953F-54CC74C22AEB}" type="datetime1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61C-149A-4855-8EA5-14CDEC5C2E75}" type="datetime1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3256-7FE7-408A-A1A1-0C31FFE74BA6}" type="datetime1">
              <a:rPr lang="en-US" smtClean="0"/>
              <a:pPr/>
              <a:t>9/17/24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noProof="0" dirty="0"/>
              <a:t>Click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Master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styles</a:t>
            </a:r>
            <a:endParaRPr lang="de-CH" dirty="0"/>
          </a:p>
          <a:p>
            <a:pPr lvl="1"/>
            <a:r>
              <a:rPr lang="de-CH" dirty="0"/>
              <a:t>Second </a:t>
            </a:r>
            <a:r>
              <a:rPr lang="de-CH" dirty="0" err="1"/>
              <a:t>level</a:t>
            </a:r>
            <a:endParaRPr lang="de-CH" dirty="0"/>
          </a:p>
          <a:p>
            <a:pPr lvl="2"/>
            <a:r>
              <a:rPr lang="de-CH" dirty="0"/>
              <a:t>Third </a:t>
            </a:r>
            <a:r>
              <a:rPr lang="de-CH" dirty="0" err="1"/>
              <a:t>level</a:t>
            </a:r>
            <a:endParaRPr lang="de-CH" dirty="0"/>
          </a:p>
          <a:p>
            <a:pPr lvl="3"/>
            <a:r>
              <a:rPr lang="de-CH" dirty="0" err="1"/>
              <a:t>Fourth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  <a:p>
            <a:pPr lvl="4"/>
            <a:r>
              <a:rPr lang="de-CH" dirty="0" err="1"/>
              <a:t>Fifth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872C-3E40-4D34-8BCC-9F294DACC404}" type="datetime1">
              <a:rPr lang="de-CH" smtClean="0"/>
              <a:pPr/>
              <a:t>17.09.24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300"/>
        </a:spcBef>
        <a:spcAft>
          <a:spcPts val="3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000" y="1127641"/>
            <a:ext cx="7992888" cy="229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i-FI" sz="3200" b="1" dirty="0"/>
              <a:t>252-0027</a:t>
            </a:r>
          </a:p>
          <a:p>
            <a:r>
              <a:rPr lang="fi-FI" sz="3200" b="1" dirty="0"/>
              <a:t>Einführung in die Programmierung</a:t>
            </a:r>
          </a:p>
          <a:p>
            <a:r>
              <a:rPr lang="fi-FI" sz="2800" b="1" dirty="0"/>
              <a:t>Übungen</a:t>
            </a:r>
          </a:p>
          <a:p>
            <a:endParaRPr lang="fi-FI" sz="2000" b="1" dirty="0"/>
          </a:p>
          <a:p>
            <a:pPr>
              <a:lnSpc>
                <a:spcPct val="80000"/>
              </a:lnSpc>
            </a:pPr>
            <a:r>
              <a:rPr lang="fi-FI" sz="3200" b="1" dirty="0"/>
              <a:t>Eclipse und EBNF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723878"/>
            <a:ext cx="62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Timo Baumberger</a:t>
            </a:r>
          </a:p>
          <a:p>
            <a:r>
              <a:rPr lang="en-US" sz="2000" b="1" dirty="0" err="1"/>
              <a:t>Departement</a:t>
            </a:r>
            <a:r>
              <a:rPr lang="en-US" sz="2000" b="1" dirty="0"/>
              <a:t> </a:t>
            </a:r>
            <a:r>
              <a:rPr lang="en-US" sz="2000" b="1" dirty="0" err="1"/>
              <a:t>Informatik</a:t>
            </a:r>
            <a:endParaRPr lang="en-US" sz="2000" b="1" dirty="0"/>
          </a:p>
          <a:p>
            <a:r>
              <a:rPr lang="en-US" sz="2000" b="1" dirty="0"/>
              <a:t>ETH Zürich</a:t>
            </a:r>
          </a:p>
        </p:txBody>
      </p:sp>
    </p:spTree>
    <p:extLst>
      <p:ext uri="{BB962C8B-B14F-4D97-AF65-F5344CB8AC3E}">
        <p14:creationId xmlns:p14="http://schemas.microsoft.com/office/powerpoint/2010/main" val="28757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721E-3BDE-3B7E-A589-8B6EDCAC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EBNF Wiederholung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D847-8C8E-00EC-81A5-562B7BF3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Ausdruck in { } kann ausgelassen oder wiederholt werden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D44B9-42B3-F6C0-D65D-46199125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10</a:t>
            </a:fld>
            <a:endParaRPr lang="de-CH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3E47B-1915-C747-E068-64011702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993"/>
            <a:ext cx="7772400" cy="602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D8725-66EF-1033-FBCC-C3E35E99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574712"/>
            <a:ext cx="3898776" cy="493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E318A-FF66-599F-355F-46A44FE63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232" y="2652793"/>
            <a:ext cx="3712888" cy="4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2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3949870"/>
            <a:ext cx="255165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6000" dirty="0"/>
              <a:t>1245</a:t>
            </a:r>
            <a:endParaRPr lang="en-CH" sz="60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4BAF037-020C-6CFB-BA9F-46E359F2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5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3949870"/>
            <a:ext cx="255165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6000" dirty="0"/>
              <a:t>00972</a:t>
            </a:r>
            <a:endParaRPr lang="en-CH" sz="60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8FE9D1C-1D44-7019-7CD9-9BBD4B81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3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3949870"/>
            <a:ext cx="255165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6000" dirty="0"/>
              <a:t>00100h</a:t>
            </a:r>
            <a:endParaRPr lang="en-CH" sz="60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89B64C5-6096-EAA8-190A-A4819117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4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3949870"/>
            <a:ext cx="255165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6000" dirty="0"/>
              <a:t>1a00</a:t>
            </a:r>
            <a:endParaRPr lang="en-CH" sz="60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2BDD835-8655-00C7-8242-C6D95368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2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3949870"/>
            <a:ext cx="255165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6000" dirty="0"/>
              <a:t>1a00h</a:t>
            </a:r>
            <a:endParaRPr lang="en-CH" sz="60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82E53F-D8DF-F2BF-4D62-3D7768E9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7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75349" y="4316195"/>
            <a:ext cx="2551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600" dirty="0"/>
              <a:t>1_000_000</a:t>
            </a:r>
            <a:endParaRPr lang="en-CH" sz="3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DBB0E4F-18A2-0562-29AE-881FB0B0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4316195"/>
            <a:ext cx="2551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600" dirty="0"/>
              <a:t>001ab.001h</a:t>
            </a:r>
            <a:endParaRPr lang="en-CH" sz="3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C152BE8-2F45-7311-F522-B0ED9866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3949870"/>
            <a:ext cx="255165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6000" dirty="0"/>
              <a:t>209AB</a:t>
            </a:r>
            <a:endParaRPr lang="en-CH" sz="60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CBDE5C4-3608-BABE-6FA0-1E2E9148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2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3949870"/>
            <a:ext cx="255165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6000" dirty="0"/>
              <a:t>4.9901</a:t>
            </a:r>
            <a:endParaRPr lang="en-CH" sz="60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068ED3E-11E4-3865-6573-0C6F34F4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Organisatorisches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0" dirty="0"/>
              <a:t>Mein Name: Timo Baumberger</a:t>
            </a:r>
          </a:p>
          <a:p>
            <a:r>
              <a:rPr lang="de-CH" b="0" dirty="0"/>
              <a:t>Bei Fragen: </a:t>
            </a:r>
            <a:r>
              <a:rPr lang="de-CH" b="0" dirty="0" err="1"/>
              <a:t>tbaumberger@ethz.ch</a:t>
            </a:r>
            <a:r>
              <a:rPr lang="de-CH" b="0" i="1" dirty="0">
                <a:solidFill>
                  <a:srgbClr val="FF0000"/>
                </a:solidFill>
              </a:rPr>
              <a:t> </a:t>
            </a:r>
            <a:r>
              <a:rPr lang="de-CH" b="0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de-CH" b="0" i="1" dirty="0" err="1">
                <a:solidFill>
                  <a:schemeClr val="tx2">
                    <a:lumMod val="75000"/>
                  </a:schemeClr>
                </a:solidFill>
              </a:rPr>
              <a:t>Discord</a:t>
            </a:r>
            <a:r>
              <a:rPr lang="de-CH" b="0" i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de-CH" b="0" i="1" dirty="0" err="1">
                <a:solidFill>
                  <a:schemeClr val="tx2">
                    <a:lumMod val="75000"/>
                  </a:schemeClr>
                </a:solidFill>
              </a:rPr>
              <a:t>troxhi</a:t>
            </a:r>
            <a:r>
              <a:rPr lang="de-CH" b="0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de-CH" b="0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e-CH" dirty="0"/>
              <a:t>Mails bitte mit «[EProg24]» im Betreff</a:t>
            </a:r>
            <a:endParaRPr lang="de-CH" b="0" dirty="0"/>
          </a:p>
          <a:p>
            <a:r>
              <a:rPr lang="de-CH" b="0" dirty="0"/>
              <a:t>Meine Website: </a:t>
            </a:r>
            <a:r>
              <a:rPr lang="de-CH" b="0" dirty="0" err="1"/>
              <a:t>timobaumberger.com</a:t>
            </a:r>
            <a:endParaRPr lang="de-CH" b="0" dirty="0"/>
          </a:p>
          <a:p>
            <a:r>
              <a:rPr lang="de-CH" b="0" dirty="0"/>
              <a:t>Neue Aufgaben: </a:t>
            </a:r>
            <a:r>
              <a:rPr lang="de-CH" dirty="0"/>
              <a:t>Dienstag Abend </a:t>
            </a:r>
            <a:r>
              <a:rPr lang="de-CH" b="0" dirty="0"/>
              <a:t>(im Normalfall)</a:t>
            </a:r>
          </a:p>
          <a:p>
            <a:r>
              <a:rPr lang="de-CH" b="0" dirty="0"/>
              <a:t>Abgabe der Übungen bis </a:t>
            </a:r>
            <a:r>
              <a:rPr lang="de-CH" dirty="0"/>
              <a:t>Dienstag Abend (23:59) </a:t>
            </a:r>
            <a:r>
              <a:rPr lang="de-CH" b="0" dirty="0"/>
              <a:t>Folgewoche</a:t>
            </a:r>
            <a:endParaRPr lang="de-CH" dirty="0"/>
          </a:p>
          <a:p>
            <a:pPr lvl="1"/>
            <a:r>
              <a:rPr lang="de-CH" b="0" dirty="0"/>
              <a:t>Abgabe immer via Git</a:t>
            </a:r>
          </a:p>
          <a:p>
            <a:pPr lvl="1"/>
            <a:r>
              <a:rPr lang="de-CH" dirty="0"/>
              <a:t>Lösungen in separatem Projekt auf Git</a:t>
            </a:r>
            <a:endParaRPr lang="de-CH" b="0" dirty="0"/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C750F-6B46-A88A-0BD5-37956758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05979"/>
            <a:ext cx="1923678" cy="19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0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4316195"/>
            <a:ext cx="2551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600" dirty="0" err="1"/>
              <a:t>deadface</a:t>
            </a:r>
            <a:endParaRPr lang="en-CH" sz="3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D2DF4F8-7CEC-5D10-24A6-D7E06733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4316195"/>
            <a:ext cx="2551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600" dirty="0"/>
              <a:t>4_000.0</a:t>
            </a:r>
            <a:endParaRPr lang="en-CH" sz="3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E472E3C-E0F0-199F-C156-38697CD0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6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4316195"/>
            <a:ext cx="2551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600" dirty="0"/>
              <a:t>00100H</a:t>
            </a:r>
            <a:endParaRPr lang="en-CH" sz="3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A210875-B6DB-594A-1BAD-24A027D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86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4316195"/>
            <a:ext cx="2551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600" dirty="0"/>
              <a:t>001ab.001</a:t>
            </a:r>
            <a:endParaRPr lang="en-CH" sz="3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FED293B-8532-A530-C6C1-6A85FC9B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7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F3C-D689-C0C4-1AEE-8A31627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3" y="0"/>
            <a:ext cx="7200900" cy="1114425"/>
          </a:xfrm>
        </p:spPr>
        <p:txBody>
          <a:bodyPr/>
          <a:lstStyle/>
          <a:p>
            <a:r>
              <a:rPr lang="en-CH" dirty="0"/>
              <a:t>EBNF</a:t>
            </a:r>
            <a:r>
              <a:rPr lang="en-GB" dirty="0"/>
              <a:t>: Legal / </a:t>
            </a:r>
            <a:r>
              <a:rPr lang="en-GB" dirty="0" err="1"/>
              <a:t>Nicht</a:t>
            </a:r>
            <a:r>
              <a:rPr lang="en-GB" dirty="0"/>
              <a:t> Legal</a:t>
            </a:r>
            <a:endParaRPr lang="en-CH" dirty="0"/>
          </a:p>
        </p:txBody>
      </p:sp>
      <p:pic>
        <p:nvPicPr>
          <p:cNvPr id="6" name="Google Shape;433;p37">
            <a:extLst>
              <a:ext uri="{FF2B5EF4-FFF2-40B4-BE49-F238E27FC236}">
                <a16:creationId xmlns:a16="http://schemas.microsoft.com/office/drawing/2014/main" id="{3AB980BD-247D-3796-D188-3C2CFB7990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987574"/>
            <a:ext cx="6872134" cy="3974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21D01-9B01-6428-59BA-7846E7C5BE44}"/>
              </a:ext>
            </a:extLst>
          </p:cNvPr>
          <p:cNvSpPr txBox="1"/>
          <p:nvPr/>
        </p:nvSpPr>
        <p:spPr>
          <a:xfrm>
            <a:off x="5580112" y="4316195"/>
            <a:ext cx="2551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600" dirty="0"/>
              <a:t>0x0ABC</a:t>
            </a:r>
            <a:endParaRPr lang="en-CH" sz="3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12E0018-72F9-B613-E962-3CC130C4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1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Zusatzaufgaben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900" b="0" dirty="0"/>
              <a:t>Erstellen Sie eine Beschreibung </a:t>
            </a:r>
            <a:r>
              <a:rPr lang="de-DE" sz="1900" b="0" dirty="0">
                <a:latin typeface="Ubuntu Mono" panose="020B0509030602030204" pitchFamily="49" charset="0"/>
              </a:rPr>
              <a:t>&lt;palindrome&gt;, </a:t>
            </a:r>
            <a:r>
              <a:rPr lang="de-DE" sz="1900" b="0" dirty="0"/>
              <a:t>welche als legale Symbole alle Zahlen zulässt, die von vorne und hinten gleich gelesen werden und die nur die Ziffern von 1 bis 4 verwenden. Beispiele sind 11, 232, 444</a:t>
            </a:r>
          </a:p>
          <a:p>
            <a:r>
              <a:rPr lang="de-DE" sz="1900" b="0" dirty="0"/>
              <a:t>Erstellen Sie eine Beschreibung </a:t>
            </a:r>
            <a:r>
              <a:rPr lang="de-DE" sz="1900" b="0" dirty="0">
                <a:latin typeface="Ubuntu Mono" panose="020B0509030602030204" pitchFamily="49" charset="0"/>
              </a:rPr>
              <a:t>&lt;five&gt;</a:t>
            </a:r>
            <a:r>
              <a:rPr lang="de-DE" sz="1900" b="0" dirty="0"/>
              <a:t>, welche alle Summen von positiven Zahlen zulässt, welche 5 ergeben. Beispiele sind “1 + 4”, “2 + 1 + 1 + 1”, “5”</a:t>
            </a:r>
          </a:p>
          <a:p>
            <a:r>
              <a:rPr lang="de-DE" sz="1900" b="0" dirty="0"/>
              <a:t>Erstellen Sie eine Beschreibung für </a:t>
            </a:r>
            <a:r>
              <a:rPr lang="de-DE" sz="1900" b="0" dirty="0">
                <a:latin typeface="Ubuntu Mono" panose="020B0509030602030204" pitchFamily="49" charset="0"/>
              </a:rPr>
              <a:t>&lt;</a:t>
            </a:r>
            <a:r>
              <a:rPr lang="de-DE" sz="1900" b="0">
                <a:latin typeface="Ubuntu Mono" panose="020B0509030602030204" pitchFamily="49" charset="0"/>
              </a:rPr>
              <a:t>oddEight&gt;</a:t>
            </a:r>
            <a:r>
              <a:rPr lang="de-DE" sz="1900" b="0"/>
              <a:t>, </a:t>
            </a:r>
            <a:r>
              <a:rPr lang="de-DE" sz="1900" b="0" dirty="0"/>
              <a:t>die alle Zahlen enthält, in denen die Ziffer 8 ungerade oft vorkommt.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7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3C82-3EA6-5927-619D-5911CFFE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Meine Tipps für EProg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F682-1829-8D8C-372E-DCE75723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0" dirty="0"/>
              <a:t>Geht zur Übungsstunde (ist eine Chance, den Vorlesungsinhalt zu repetieren und zu verinnerlichen)</a:t>
            </a:r>
          </a:p>
          <a:p>
            <a:r>
              <a:rPr lang="en-CH" b="0" dirty="0"/>
              <a:t>Unterschätzt E</a:t>
            </a:r>
            <a:r>
              <a:rPr lang="en-GB" b="0" dirty="0"/>
              <a:t>Prog </a:t>
            </a:r>
            <a:r>
              <a:rPr lang="en-GB" b="0" dirty="0" err="1"/>
              <a:t>nicht</a:t>
            </a:r>
            <a:r>
              <a:rPr lang="en-GB" b="0" dirty="0"/>
              <a:t>! </a:t>
            </a:r>
          </a:p>
          <a:p>
            <a:r>
              <a:rPr lang="en-GB" b="0" dirty="0" err="1"/>
              <a:t>Löst</a:t>
            </a:r>
            <a:r>
              <a:rPr lang="en-GB" b="0" dirty="0"/>
              <a:t> die </a:t>
            </a:r>
            <a:r>
              <a:rPr lang="en-GB" b="0" dirty="0" err="1"/>
              <a:t>Bonusaufgaben</a:t>
            </a:r>
            <a:r>
              <a:rPr lang="en-GB" b="0" dirty="0"/>
              <a:t> (</a:t>
            </a:r>
            <a:r>
              <a:rPr lang="en-GB" b="0" dirty="0" err="1"/>
              <a:t>ihr</a:t>
            </a:r>
            <a:r>
              <a:rPr lang="en-GB" b="0" dirty="0"/>
              <a:t> </a:t>
            </a:r>
            <a:r>
              <a:rPr lang="en-GB" b="0" dirty="0" err="1"/>
              <a:t>könnt</a:t>
            </a:r>
            <a:r>
              <a:rPr lang="en-GB" b="0" dirty="0"/>
              <a:t> bis </a:t>
            </a:r>
            <a:r>
              <a:rPr lang="en-GB" b="0" dirty="0" err="1"/>
              <a:t>zu</a:t>
            </a:r>
            <a:r>
              <a:rPr lang="en-GB" b="0" dirty="0"/>
              <a:t> 0.25 </a:t>
            </a:r>
            <a:r>
              <a:rPr lang="en-GB" b="0" dirty="0" err="1"/>
              <a:t>Notenbonus</a:t>
            </a:r>
            <a:r>
              <a:rPr lang="en-GB" b="0" dirty="0"/>
              <a:t> </a:t>
            </a:r>
            <a:r>
              <a:rPr lang="en-GB" b="0" dirty="0" err="1"/>
              <a:t>erhalten</a:t>
            </a:r>
            <a:r>
              <a:rPr lang="en-GB" b="0" dirty="0"/>
              <a:t>)</a:t>
            </a:r>
          </a:p>
          <a:p>
            <a:r>
              <a:rPr lang="en-GB" b="0" dirty="0"/>
              <a:t>Die </a:t>
            </a:r>
            <a:r>
              <a:rPr lang="en-GB" b="0" dirty="0" err="1"/>
              <a:t>anderen</a:t>
            </a:r>
            <a:r>
              <a:rPr lang="en-GB" b="0" dirty="0"/>
              <a:t> </a:t>
            </a:r>
            <a:r>
              <a:rPr lang="en-GB" b="0" dirty="0" err="1"/>
              <a:t>Aufgaben</a:t>
            </a:r>
            <a:r>
              <a:rPr lang="en-GB" b="0" dirty="0"/>
              <a:t> </a:t>
            </a:r>
            <a:r>
              <a:rPr lang="en-GB" b="0" dirty="0" err="1"/>
              <a:t>sind</a:t>
            </a:r>
            <a:r>
              <a:rPr lang="en-GB" b="0" dirty="0"/>
              <a:t> </a:t>
            </a:r>
            <a:r>
              <a:rPr lang="en-GB" b="0" dirty="0" err="1"/>
              <a:t>genauso</a:t>
            </a:r>
            <a:r>
              <a:rPr lang="en-GB" b="0" dirty="0"/>
              <a:t> </a:t>
            </a:r>
            <a:r>
              <a:rPr lang="en-GB" b="0" dirty="0" err="1"/>
              <a:t>wichtig</a:t>
            </a:r>
            <a:r>
              <a:rPr lang="en-GB" b="0" dirty="0"/>
              <a:t> </a:t>
            </a:r>
            <a:r>
              <a:rPr lang="en-GB" b="0" dirty="0" err="1"/>
              <a:t>wie</a:t>
            </a:r>
            <a:r>
              <a:rPr lang="en-GB" b="0" dirty="0"/>
              <a:t> die </a:t>
            </a:r>
            <a:r>
              <a:rPr lang="en-GB" b="0" dirty="0" err="1"/>
              <a:t>Bonusaufgaben</a:t>
            </a:r>
            <a:r>
              <a:rPr lang="en-GB" b="0" dirty="0"/>
              <a:t> </a:t>
            </a:r>
            <a:endParaRPr lang="en-CH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3F838-65F4-7C55-1196-448FD0D6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26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415933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F825-16B5-6937-440A-E54ED76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Notenstatistik aus HS2023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CAF87-8870-0C39-8ADB-B7CD5124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1" y="1036187"/>
            <a:ext cx="7516791" cy="3731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ED1B-6DED-9C90-2AEE-AEEAE22D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27</a:t>
            </a:fld>
            <a:endParaRPr lang="de-CH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65F98-2F00-2495-5124-BE937FA94612}"/>
              </a:ext>
            </a:extLst>
          </p:cNvPr>
          <p:cNvSpPr txBox="1"/>
          <p:nvPr/>
        </p:nvSpPr>
        <p:spPr>
          <a:xfrm>
            <a:off x="6536903" y="38985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Note &lt; 4 ≈ 38%</a:t>
            </a:r>
          </a:p>
          <a:p>
            <a:r>
              <a:rPr lang="en-CH" dirty="0"/>
              <a:t>Note ≥ 4 ≈ 62%</a:t>
            </a:r>
          </a:p>
        </p:txBody>
      </p:sp>
    </p:spTree>
    <p:extLst>
      <p:ext uri="{BB962C8B-B14F-4D97-AF65-F5344CB8AC3E}">
        <p14:creationId xmlns:p14="http://schemas.microsoft.com/office/powerpoint/2010/main" val="48685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D93E-69AD-659B-CEC1-7FA047CC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Vorstellungsrunde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2D84-3391-BD74-A372-0CE69FC5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0" dirty="0"/>
              <a:t>Schnelle Vorstellungsrunde (Name, Hobbies, Programmier-erfahung, Lieblingsprogrammiersprache, …)</a:t>
            </a:r>
          </a:p>
          <a:p>
            <a:r>
              <a:rPr lang="en-CH" b="0" dirty="0"/>
              <a:t>Um euch besser kennenzulernen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0E240-11FB-750E-F9D0-126972C7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3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63062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A76D-21BF-6E2F-7AA6-75B172BB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Eclipse Installation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B244-7284-DCCF-7BA5-449D173B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FF0000"/>
                </a:solidFill>
              </a:rPr>
              <a:t>TODO</a:t>
            </a:r>
          </a:p>
          <a:p>
            <a:r>
              <a:rPr lang="en-GB" b="0" dirty="0" err="1"/>
              <a:t>Löst</a:t>
            </a:r>
            <a:r>
              <a:rPr lang="en-GB" b="0" dirty="0"/>
              <a:t> </a:t>
            </a:r>
            <a:r>
              <a:rPr lang="en-GB" b="0" dirty="0" err="1"/>
              <a:t>mit</a:t>
            </a:r>
            <a:r>
              <a:rPr lang="en-GB" b="0" dirty="0"/>
              <a:t> den </a:t>
            </a:r>
            <a:r>
              <a:rPr lang="en-GB" b="0" dirty="0" err="1"/>
              <a:t>Studenten</a:t>
            </a:r>
            <a:r>
              <a:rPr lang="en-GB" b="0" dirty="0"/>
              <a:t> </a:t>
            </a:r>
            <a:r>
              <a:rPr lang="en-GB" b="0" dirty="0" err="1"/>
              <a:t>Übung</a:t>
            </a:r>
            <a:r>
              <a:rPr lang="en-GB" b="0" dirty="0"/>
              <a:t> 0 und </a:t>
            </a:r>
            <a:r>
              <a:rPr lang="en-GB" b="0" dirty="0" err="1"/>
              <a:t>stellt</a:t>
            </a:r>
            <a:r>
              <a:rPr lang="en-GB" b="0" dirty="0"/>
              <a:t> </a:t>
            </a:r>
            <a:r>
              <a:rPr lang="en-GB" b="0" dirty="0" err="1"/>
              <a:t>sicher</a:t>
            </a:r>
            <a:r>
              <a:rPr lang="en-GB" b="0" dirty="0"/>
              <a:t>, </a:t>
            </a:r>
            <a:r>
              <a:rPr lang="en-GB" b="0" dirty="0" err="1"/>
              <a:t>dass</a:t>
            </a:r>
            <a:r>
              <a:rPr lang="en-GB" b="0" dirty="0"/>
              <a:t> </a:t>
            </a:r>
            <a:r>
              <a:rPr lang="en-GB" b="0" dirty="0" err="1"/>
              <a:t>bei</a:t>
            </a:r>
            <a:r>
              <a:rPr lang="en-GB" b="0" dirty="0"/>
              <a:t> </a:t>
            </a:r>
            <a:r>
              <a:rPr lang="en-GB" b="0" dirty="0" err="1"/>
              <a:t>allen</a:t>
            </a:r>
            <a:r>
              <a:rPr lang="en-GB" b="0" dirty="0"/>
              <a:t> Eclipse </a:t>
            </a:r>
            <a:r>
              <a:rPr lang="en-GB" b="0" dirty="0" err="1"/>
              <a:t>installiert</a:t>
            </a:r>
            <a:r>
              <a:rPr lang="en-GB" b="0" dirty="0"/>
              <a:t> </a:t>
            </a:r>
            <a:r>
              <a:rPr lang="en-GB" b="0" dirty="0" err="1"/>
              <a:t>ist</a:t>
            </a:r>
            <a:r>
              <a:rPr lang="en-GB" b="0" dirty="0"/>
              <a:t>.</a:t>
            </a:r>
            <a:endParaRPr lang="en-CH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5046B-F942-6EC0-94EE-BF16BE5C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4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8299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AA8C-6FCF-DFF3-9A46-0E3EE2EBC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6941-1BA8-6FC2-C9F5-E9EA2EF8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de-CH" dirty="0"/>
              <a:t>Eclipse bereits früher installiert?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D0FC-33BC-A844-2DAD-EC662A8DB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6491064" cy="3394472"/>
          </a:xfrm>
        </p:spPr>
        <p:txBody>
          <a:bodyPr>
            <a:normAutofit lnSpcReduction="10000"/>
          </a:bodyPr>
          <a:lstStyle/>
          <a:p>
            <a:r>
              <a:rPr lang="de-CH" b="0" dirty="0"/>
              <a:t>Neue Version: </a:t>
            </a:r>
            <a:r>
              <a:rPr lang="de-CH" dirty="0"/>
              <a:t>Java 21 (Letztes Jahr Java 17)</a:t>
            </a:r>
          </a:p>
          <a:p>
            <a:pPr lvl="1"/>
            <a:r>
              <a:rPr lang="de-CH" sz="2400" dirty="0"/>
              <a:t>Java 21 aus dem Oracle Archiv installieren -&gt; JRE 21 in </a:t>
            </a:r>
            <a:r>
              <a:rPr lang="de-CH" sz="2400" dirty="0" err="1"/>
              <a:t>Eclipse</a:t>
            </a:r>
            <a:r>
              <a:rPr lang="de-CH" sz="2400" dirty="0"/>
              <a:t> als Standard auswählen</a:t>
            </a:r>
          </a:p>
          <a:p>
            <a:pPr lvl="1"/>
            <a:r>
              <a:rPr lang="de-CH" sz="2400" b="0" dirty="0"/>
              <a:t>Informationen zu Fehlermeldungen und Behebungen direkt auf der Website</a:t>
            </a:r>
          </a:p>
          <a:p>
            <a:pPr lvl="2"/>
            <a:r>
              <a:rPr lang="de-CH" sz="2000" dirty="0"/>
              <a:t>Sonst </a:t>
            </a:r>
            <a:r>
              <a:rPr lang="de-CH" sz="2000" dirty="0" err="1"/>
              <a:t>Eclipse</a:t>
            </a:r>
            <a:r>
              <a:rPr lang="de-CH" sz="2000" dirty="0"/>
              <a:t> und Java deinstallieren, JDK 21 und </a:t>
            </a:r>
            <a:r>
              <a:rPr lang="de-CH" sz="2000" dirty="0" err="1"/>
              <a:t>Eclipse</a:t>
            </a:r>
            <a:r>
              <a:rPr lang="de-CH" sz="2000" dirty="0"/>
              <a:t> neu installieren</a:t>
            </a:r>
            <a:endParaRPr lang="de-CH" sz="2000" b="0" dirty="0"/>
          </a:p>
          <a:p>
            <a:pPr lvl="1"/>
            <a:r>
              <a:rPr lang="de-CH" sz="2400" dirty="0"/>
              <a:t>Sehr wichtig, weil Korrektur der Bonusaufgaben auch Java 21 benutzt</a:t>
            </a:r>
            <a:endParaRPr lang="de-CH" sz="24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FE06C-6F29-B243-0F0A-E84BA430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00F967B-03E4-2080-7EB0-175DC421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84897"/>
            <a:ext cx="2224980" cy="2224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3C2A24-F7CC-6133-8958-C542F1338EA4}"/>
              </a:ext>
            </a:extLst>
          </p:cNvPr>
          <p:cNvSpPr txBox="1"/>
          <p:nvPr/>
        </p:nvSpPr>
        <p:spPr>
          <a:xfrm>
            <a:off x="6951438" y="3809822"/>
            <a:ext cx="193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/>
              <a:t>Mehr bei </a:t>
            </a:r>
            <a:r>
              <a:rPr lang="de-DE" sz="2000" b="1" dirty="0" err="1"/>
              <a:t>Eclipse</a:t>
            </a:r>
            <a:endParaRPr lang="en-DE" sz="2000" b="1" dirty="0"/>
          </a:p>
        </p:txBody>
      </p:sp>
    </p:spTree>
    <p:extLst>
      <p:ext uri="{BB962C8B-B14F-4D97-AF65-F5344CB8AC3E}">
        <p14:creationId xmlns:p14="http://schemas.microsoft.com/office/powerpoint/2010/main" val="55460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A76D-21BF-6E2F-7AA6-75B172BB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Eclipse Installation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B244-7284-DCCF-7BA5-449D173B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err="1"/>
              <a:t>Instruktion</a:t>
            </a:r>
            <a:r>
              <a:rPr lang="en-GB" b="0" dirty="0"/>
              <a:t> </a:t>
            </a:r>
            <a:r>
              <a:rPr lang="en-GB" b="0" dirty="0" err="1"/>
              <a:t>zur</a:t>
            </a:r>
            <a:r>
              <a:rPr lang="en-GB" b="0" dirty="0"/>
              <a:t> Installation </a:t>
            </a:r>
            <a:r>
              <a:rPr lang="en-GB" b="0" dirty="0" err="1"/>
              <a:t>findet</a:t>
            </a:r>
            <a:r>
              <a:rPr lang="en-GB" b="0" dirty="0"/>
              <a:t> </a:t>
            </a:r>
            <a:r>
              <a:rPr lang="en-GB" b="0" dirty="0" err="1"/>
              <a:t>ihr</a:t>
            </a:r>
            <a:r>
              <a:rPr lang="en-GB" b="0" dirty="0"/>
              <a:t> in </a:t>
            </a:r>
            <a:r>
              <a:rPr lang="en-GB" b="0" dirty="0" err="1"/>
              <a:t>Übung</a:t>
            </a:r>
            <a:r>
              <a:rPr lang="en-GB" b="0" dirty="0"/>
              <a:t> 0.</a:t>
            </a:r>
          </a:p>
          <a:p>
            <a:pPr lvl="1"/>
            <a:r>
              <a:rPr lang="en-CH" sz="1800" dirty="0"/>
              <a:t>https://lec.inf.ethz.ch/infk/eprog/2024/exercises/sheets/uebungsblatt0.pdf</a:t>
            </a:r>
          </a:p>
          <a:p>
            <a:pPr lvl="1"/>
            <a:endParaRPr lang="en-CH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5046B-F942-6EC0-94EE-BF16BE5C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6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67324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22F-2CFA-037E-7F1A-A490578C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EBNF Notation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F007-E949-5889-FF53-FA4D1D1C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In </a:t>
            </a:r>
            <a:r>
              <a:rPr lang="en-GB" b="0" dirty="0" err="1"/>
              <a:t>alten</a:t>
            </a:r>
            <a:r>
              <a:rPr lang="en-GB" b="0" dirty="0"/>
              <a:t> </a:t>
            </a:r>
            <a:r>
              <a:rPr lang="en-GB" b="0" dirty="0" err="1"/>
              <a:t>Prüfungen</a:t>
            </a:r>
            <a:r>
              <a:rPr lang="en-GB" b="0" dirty="0"/>
              <a:t> </a:t>
            </a:r>
            <a:r>
              <a:rPr lang="en-GB" b="0" dirty="0" err="1"/>
              <a:t>wird</a:t>
            </a:r>
            <a:r>
              <a:rPr lang="en-GB" b="0" dirty="0"/>
              <a:t> oft </a:t>
            </a:r>
            <a:r>
              <a:rPr lang="en-GB" b="0" dirty="0" err="1"/>
              <a:t>kursiv</a:t>
            </a:r>
            <a:r>
              <a:rPr lang="en-GB" b="0" dirty="0"/>
              <a:t> </a:t>
            </a:r>
            <a:r>
              <a:rPr lang="en-GB" b="0" dirty="0" err="1"/>
              <a:t>verwendet</a:t>
            </a:r>
            <a:r>
              <a:rPr lang="en-GB" b="0" dirty="0"/>
              <a:t> für EBNF </a:t>
            </a:r>
            <a:r>
              <a:rPr lang="en-GB" b="0" dirty="0" err="1"/>
              <a:t>Regeln</a:t>
            </a:r>
            <a:r>
              <a:rPr lang="en-GB" b="0" dirty="0"/>
              <a:t>.</a:t>
            </a:r>
          </a:p>
          <a:p>
            <a:r>
              <a:rPr lang="en-GB" b="0" i="1" dirty="0"/>
              <a:t>digit</a:t>
            </a:r>
            <a:r>
              <a:rPr lang="en-GB" b="0" dirty="0"/>
              <a:t>  </a:t>
            </a:r>
            <a:r>
              <a:rPr lang="en-GB" b="0" dirty="0" err="1"/>
              <a:t>statt</a:t>
            </a:r>
            <a:r>
              <a:rPr lang="en-GB" b="0" dirty="0"/>
              <a:t>  &lt;digit&gt; </a:t>
            </a:r>
          </a:p>
          <a:p>
            <a:endParaRPr lang="en-CH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EDB0-79F5-12D1-A39E-B935B423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7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79499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39F8-9D01-E1DB-0C4C-99650B07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Hinweis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3420-1283-3703-2A94-8E14E55D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FF0000"/>
                </a:solidFill>
              </a:rPr>
              <a:t>TODO</a:t>
            </a:r>
          </a:p>
          <a:p>
            <a:r>
              <a:rPr lang="en-GB" b="0" dirty="0" err="1"/>
              <a:t>Weist</a:t>
            </a:r>
            <a:r>
              <a:rPr lang="en-GB" b="0" dirty="0"/>
              <a:t> die </a:t>
            </a:r>
            <a:r>
              <a:rPr lang="en-GB" b="0" dirty="0" err="1"/>
              <a:t>Studenten</a:t>
            </a:r>
            <a:r>
              <a:rPr lang="en-GB" b="0" dirty="0"/>
              <a:t> </a:t>
            </a:r>
            <a:r>
              <a:rPr lang="en-GB" b="0" dirty="0" err="1"/>
              <a:t>drauf</a:t>
            </a:r>
            <a:r>
              <a:rPr lang="en-GB" b="0" dirty="0"/>
              <a:t> </a:t>
            </a:r>
            <a:r>
              <a:rPr lang="en-GB" b="0" dirty="0" err="1"/>
              <a:t>hin</a:t>
            </a:r>
            <a:r>
              <a:rPr lang="en-GB" b="0" dirty="0"/>
              <a:t>, </a:t>
            </a:r>
            <a:r>
              <a:rPr lang="en-GB" b="0" dirty="0" err="1"/>
              <a:t>dass</a:t>
            </a:r>
            <a:r>
              <a:rPr lang="en-GB" b="0" dirty="0"/>
              <a:t> in </a:t>
            </a:r>
            <a:r>
              <a:rPr lang="en-GB" b="0" dirty="0" err="1"/>
              <a:t>diesem</a:t>
            </a:r>
            <a:r>
              <a:rPr lang="en-GB" b="0" dirty="0"/>
              <a:t> </a:t>
            </a:r>
            <a:r>
              <a:rPr lang="en-GB" b="0" dirty="0" err="1"/>
              <a:t>Jahr</a:t>
            </a:r>
            <a:r>
              <a:rPr lang="en-GB" b="0" dirty="0"/>
              <a:t> EBNF </a:t>
            </a:r>
            <a:r>
              <a:rPr lang="en-GB" b="0" dirty="0" err="1"/>
              <a:t>Regeln</a:t>
            </a:r>
            <a:r>
              <a:rPr lang="en-GB" b="0" dirty="0"/>
              <a:t> </a:t>
            </a:r>
            <a:r>
              <a:rPr lang="en-GB" b="0" dirty="0" err="1"/>
              <a:t>mit</a:t>
            </a:r>
            <a:r>
              <a:rPr lang="en-GB" b="0" dirty="0"/>
              <a:t> </a:t>
            </a:r>
            <a:r>
              <a:rPr lang="en-GB" b="0" dirty="0" err="1"/>
              <a:t>Klammern</a:t>
            </a:r>
            <a:r>
              <a:rPr lang="en-GB" b="0" dirty="0"/>
              <a:t> &lt; und &gt; </a:t>
            </a:r>
            <a:r>
              <a:rPr lang="en-GB" b="0" dirty="0" err="1"/>
              <a:t>gekennzeichnet</a:t>
            </a:r>
            <a:r>
              <a:rPr lang="en-GB" b="0" dirty="0"/>
              <a:t> </a:t>
            </a:r>
            <a:r>
              <a:rPr lang="en-GB" b="0" dirty="0" err="1"/>
              <a:t>sind</a:t>
            </a:r>
            <a:r>
              <a:rPr lang="en-GB" b="0" dirty="0"/>
              <a:t>.</a:t>
            </a:r>
          </a:p>
          <a:p>
            <a:endParaRPr lang="en-CH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9B810-BC50-0545-A1CB-A6EDDBCD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8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16101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F516-4331-871B-A7C8-362B858F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EBNF Repetition: Aufreihung, Auswahl,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3FB7-27DA-CED1-B52A-DDFBDE86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highlight>
                  <a:srgbClr val="FFFF00"/>
                </a:highlight>
              </a:rPr>
              <a:t>Aufreihung</a:t>
            </a:r>
            <a:r>
              <a:rPr lang="en-CH" dirty="0"/>
              <a:t> (von links nach rechts)</a:t>
            </a:r>
          </a:p>
          <a:p>
            <a:r>
              <a:rPr lang="en-CH" dirty="0">
                <a:highlight>
                  <a:srgbClr val="FFFF00"/>
                </a:highlight>
              </a:rPr>
              <a:t>Auswahl</a:t>
            </a:r>
            <a:r>
              <a:rPr lang="en-CH" dirty="0"/>
              <a:t> (Menge von Alternativen, getrennt durch |, Klammern)</a:t>
            </a:r>
          </a:p>
          <a:p>
            <a:r>
              <a:rPr lang="en-GB" dirty="0"/>
              <a:t>Z</a:t>
            </a:r>
            <a:r>
              <a:rPr lang="en-CH" dirty="0"/>
              <a:t>.B. &lt;kurs&gt; &lt;= Einführung in die (Programmierung | EProg)</a:t>
            </a:r>
            <a:br>
              <a:rPr lang="en-CH" sz="1600" b="0" dirty="0"/>
            </a:br>
            <a:r>
              <a:rPr lang="en-CH" sz="1600" b="0" dirty="0"/>
              <a:t>            </a:t>
            </a:r>
            <a:r>
              <a:rPr kumimoji="0" lang="en-C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&lt;kurs&gt; &lt;= (Einführung in die Programmierung | 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n-C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rog)</a:t>
            </a:r>
          </a:p>
          <a:p>
            <a:r>
              <a:rPr lang="en-CH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</a:rPr>
              <a:t>Option</a:t>
            </a:r>
            <a:r>
              <a:rPr lang="en-CH" dirty="0">
                <a:solidFill>
                  <a:prstClr val="black"/>
                </a:solidFill>
                <a:latin typeface="Calibri"/>
              </a:rPr>
              <a:t> (kann gewählt werden, muss aber nicht)</a:t>
            </a:r>
          </a:p>
          <a:p>
            <a:r>
              <a:rPr lang="en-CH" dirty="0">
                <a:solidFill>
                  <a:prstClr val="black"/>
                </a:solidFill>
                <a:latin typeface="Calibri"/>
              </a:rPr>
              <a:t>Z.B. &lt;email&gt; &lt;= benutzername@[student.]ethz.ch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FF4E9-5E51-09BD-92CD-D2852BE7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9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580635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298</TotalTime>
  <Words>1148</Words>
  <Application>Microsoft Macintosh PowerPoint</Application>
  <PresentationFormat>On-screen Show (16:9)</PresentationFormat>
  <Paragraphs>188</Paragraphs>
  <Slides>27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Open Sans</vt:lpstr>
      <vt:lpstr>Ubuntu Mono</vt:lpstr>
      <vt:lpstr>Wingdings</vt:lpstr>
      <vt:lpstr>template</vt:lpstr>
      <vt:lpstr>PowerPoint Presentation</vt:lpstr>
      <vt:lpstr>Organisatorisches</vt:lpstr>
      <vt:lpstr>Vorstellungsrunde</vt:lpstr>
      <vt:lpstr>Eclipse Installation</vt:lpstr>
      <vt:lpstr>Eclipse bereits früher installiert?</vt:lpstr>
      <vt:lpstr>Eclipse Installation</vt:lpstr>
      <vt:lpstr>EBNF Notation </vt:lpstr>
      <vt:lpstr>Hinweis</vt:lpstr>
      <vt:lpstr>EBNF Repetition: Aufreihung, Auswahl, Option</vt:lpstr>
      <vt:lpstr>EBNF Wiederholung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EBNF: Legal / Nicht Legal</vt:lpstr>
      <vt:lpstr>Zusatzaufgaben</vt:lpstr>
      <vt:lpstr>Meine Tipps für EProg</vt:lpstr>
      <vt:lpstr>Notenstatistik aus HS2023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Zoltán Majó</dc:creator>
  <cp:lastModifiedBy>Baumberger  Timo</cp:lastModifiedBy>
  <cp:revision>3139</cp:revision>
  <cp:lastPrinted>2023-09-26T12:23:18Z</cp:lastPrinted>
  <dcterms:created xsi:type="dcterms:W3CDTF">2016-09-26T19:13:08Z</dcterms:created>
  <dcterms:modified xsi:type="dcterms:W3CDTF">2024-09-17T21:52:53Z</dcterms:modified>
</cp:coreProperties>
</file>