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  <p:sldMasterId id="2147483711" r:id="rId3"/>
  </p:sldMasterIdLst>
  <p:notesMasterIdLst>
    <p:notesMasterId r:id="rId90"/>
  </p:notesMasterIdLst>
  <p:sldIdLst>
    <p:sldId id="256" r:id="rId4"/>
    <p:sldId id="2580" r:id="rId5"/>
    <p:sldId id="2581" r:id="rId6"/>
    <p:sldId id="2582" r:id="rId7"/>
    <p:sldId id="2583" r:id="rId8"/>
    <p:sldId id="2587" r:id="rId9"/>
    <p:sldId id="412" r:id="rId10"/>
    <p:sldId id="413" r:id="rId11"/>
    <p:sldId id="416" r:id="rId12"/>
    <p:sldId id="417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428" r:id="rId22"/>
    <p:sldId id="429" r:id="rId23"/>
    <p:sldId id="430" r:id="rId24"/>
    <p:sldId id="431" r:id="rId25"/>
    <p:sldId id="432" r:id="rId26"/>
    <p:sldId id="433" r:id="rId27"/>
    <p:sldId id="434" r:id="rId28"/>
    <p:sldId id="435" r:id="rId29"/>
    <p:sldId id="437" r:id="rId30"/>
    <p:sldId id="436" r:id="rId31"/>
    <p:sldId id="438" r:id="rId32"/>
    <p:sldId id="439" r:id="rId33"/>
    <p:sldId id="440" r:id="rId34"/>
    <p:sldId id="441" r:id="rId35"/>
    <p:sldId id="443" r:id="rId36"/>
    <p:sldId id="444" r:id="rId37"/>
    <p:sldId id="454" r:id="rId38"/>
    <p:sldId id="455" r:id="rId39"/>
    <p:sldId id="457" r:id="rId40"/>
    <p:sldId id="2585" r:id="rId41"/>
    <p:sldId id="356" r:id="rId42"/>
    <p:sldId id="2586" r:id="rId43"/>
    <p:sldId id="357" r:id="rId44"/>
    <p:sldId id="384" r:id="rId45"/>
    <p:sldId id="386" r:id="rId46"/>
    <p:sldId id="385" r:id="rId47"/>
    <p:sldId id="387" r:id="rId48"/>
    <p:sldId id="388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4" r:id="rId60"/>
    <p:sldId id="405" r:id="rId61"/>
    <p:sldId id="406" r:id="rId62"/>
    <p:sldId id="407" r:id="rId63"/>
    <p:sldId id="400" r:id="rId64"/>
    <p:sldId id="402" r:id="rId65"/>
    <p:sldId id="403" r:id="rId66"/>
    <p:sldId id="408" r:id="rId67"/>
    <p:sldId id="362" r:id="rId68"/>
    <p:sldId id="409" r:id="rId69"/>
    <p:sldId id="410" r:id="rId70"/>
    <p:sldId id="411" r:id="rId71"/>
    <p:sldId id="376" r:id="rId72"/>
    <p:sldId id="2584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383" r:id="rId82"/>
    <p:sldId id="453" r:id="rId83"/>
    <p:sldId id="379" r:id="rId84"/>
    <p:sldId id="380" r:id="rId85"/>
    <p:sldId id="381" r:id="rId86"/>
    <p:sldId id="2588" r:id="rId87"/>
    <p:sldId id="2589" r:id="rId88"/>
    <p:sldId id="2590" r:id="rId8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91"/>
      <p:bold r:id="rId92"/>
      <p:italic r:id="rId93"/>
      <p:boldItalic r:id="rId94"/>
    </p:embeddedFont>
    <p:embeddedFont>
      <p:font typeface="Cambria Math" panose="02040503050406030204" pitchFamily="18" charset="0"/>
      <p:regular r:id="rId95"/>
    </p:embeddedFont>
    <p:embeddedFont>
      <p:font typeface="Consolas" panose="020B0609020204030204" pitchFamily="49" charset="0"/>
      <p:regular r:id="rId96"/>
      <p:bold r:id="rId97"/>
      <p:italic r:id="rId98"/>
      <p:boldItalic r:id="rId9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2" autoAdjust="0"/>
    <p:restoredTop sz="94633"/>
  </p:normalViewPr>
  <p:slideViewPr>
    <p:cSldViewPr snapToGrid="0">
      <p:cViewPr varScale="1">
        <p:scale>
          <a:sx n="128" d="100"/>
          <a:sy n="128" d="100"/>
        </p:scale>
        <p:origin x="16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theme" Target="theme/theme1.xml"/><Relationship Id="rId5" Type="http://schemas.openxmlformats.org/officeDocument/2006/relationships/slide" Target="slides/slide2.xml"/><Relationship Id="rId90" Type="http://schemas.openxmlformats.org/officeDocument/2006/relationships/notesMaster" Target="notesMasters/notesMaster1.xml"/><Relationship Id="rId95" Type="http://schemas.openxmlformats.org/officeDocument/2006/relationships/font" Target="fonts/font5.fntdata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font" Target="fonts/font1.fntdata"/><Relationship Id="rId9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font" Target="fonts/font4.fntdata"/><Relationship Id="rId99" Type="http://schemas.openxmlformats.org/officeDocument/2006/relationships/font" Target="fonts/font9.fntdata"/><Relationship Id="rId10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font" Target="fonts/font7.fntdata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font" Target="fonts/font3.fntdata"/><Relationship Id="rId98" Type="http://schemas.openxmlformats.org/officeDocument/2006/relationships/font" Target="fonts/font8.fntdata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4DC15-16B3-40DA-8692-B3C74A845D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94663E-5BFC-4A1B-8DE8-145D93502BAA}">
      <dgm:prSet/>
      <dgm:spPr/>
      <dgm:t>
        <a:bodyPr/>
        <a:lstStyle/>
        <a:p>
          <a:r>
            <a:rPr lang="en-GB" b="1" dirty="0"/>
            <a:t>Files </a:t>
          </a:r>
          <a:r>
            <a:rPr lang="en-GB" b="1" dirty="0" err="1"/>
            <a:t>werden</a:t>
          </a:r>
          <a:r>
            <a:rPr lang="en-GB" b="1" dirty="0"/>
            <a:t> </a:t>
          </a:r>
          <a:r>
            <a:rPr lang="en-GB" b="1" dirty="0" err="1"/>
            <a:t>noch</a:t>
          </a:r>
          <a:r>
            <a:rPr lang="en-GB" b="1" dirty="0"/>
            <a:t> </a:t>
          </a:r>
          <a:r>
            <a:rPr lang="en-GB" b="1" dirty="0" err="1"/>
            <a:t>genauer</a:t>
          </a:r>
          <a:r>
            <a:rPr lang="en-GB" b="1" dirty="0"/>
            <a:t> </a:t>
          </a:r>
          <a:r>
            <a:rPr lang="en-GB" b="1" dirty="0" err="1"/>
            <a:t>besprochen</a:t>
          </a:r>
          <a:r>
            <a:rPr lang="en-GB" b="1" dirty="0"/>
            <a:t>!</a:t>
          </a:r>
          <a:endParaRPr lang="en-US" dirty="0"/>
        </a:p>
      </dgm:t>
    </dgm:pt>
    <dgm:pt modelId="{0B9A92A1-72E0-4D38-8DCA-70C46437E4B1}" type="parTrans" cxnId="{6401E55E-1C59-401C-BBF2-0B3FD111A365}">
      <dgm:prSet/>
      <dgm:spPr/>
      <dgm:t>
        <a:bodyPr/>
        <a:lstStyle/>
        <a:p>
          <a:endParaRPr lang="en-US"/>
        </a:p>
      </dgm:t>
    </dgm:pt>
    <dgm:pt modelId="{DB2B5FDE-6A65-4D52-87D5-BB056D9E6E13}" type="sibTrans" cxnId="{6401E55E-1C59-401C-BBF2-0B3FD111A365}">
      <dgm:prSet/>
      <dgm:spPr/>
      <dgm:t>
        <a:bodyPr/>
        <a:lstStyle/>
        <a:p>
          <a:endParaRPr lang="en-US"/>
        </a:p>
      </dgm:t>
    </dgm:pt>
    <dgm:pt modelId="{6DE3C6A1-8989-4EC8-9AB8-48AEE7113CFB}">
      <dgm:prSet/>
      <dgm:spPr/>
      <dgm:t>
        <a:bodyPr/>
        <a:lstStyle/>
        <a:p>
          <a:r>
            <a:rPr lang="en-GB" dirty="0" err="1"/>
            <a:t>Ihr</a:t>
          </a:r>
          <a:r>
            <a:rPr lang="en-GB" dirty="0"/>
            <a:t> </a:t>
          </a:r>
          <a:r>
            <a:rPr lang="en-GB" dirty="0" err="1"/>
            <a:t>werdet</a:t>
          </a:r>
          <a:r>
            <a:rPr lang="en-GB" dirty="0"/>
            <a:t> </a:t>
          </a:r>
          <a:r>
            <a:rPr lang="en-GB" dirty="0" err="1"/>
            <a:t>nur</a:t>
          </a:r>
          <a:r>
            <a:rPr lang="en-GB" dirty="0"/>
            <a:t> </a:t>
          </a:r>
          <a:r>
            <a:rPr lang="en-GB" dirty="0" err="1"/>
            <a:t>mit</a:t>
          </a:r>
          <a:r>
            <a:rPr lang="en-GB" dirty="0"/>
            <a:t> </a:t>
          </a:r>
          <a:r>
            <a:rPr lang="en-GB" dirty="0" err="1"/>
            <a:t>einem</a:t>
          </a:r>
          <a:r>
            <a:rPr lang="en-GB" dirty="0"/>
            <a:t> </a:t>
          </a:r>
          <a:r>
            <a:rPr lang="en-GB" b="1" dirty="0" err="1">
              <a:latin typeface="Consolas" panose="020B0609020204030204" pitchFamily="49" charset="0"/>
            </a:rPr>
            <a:t>PrintStream</a:t>
          </a:r>
          <a:r>
            <a:rPr lang="en-GB" dirty="0" err="1"/>
            <a:t>-Objekt</a:t>
          </a:r>
          <a:r>
            <a:rPr lang="en-GB" dirty="0"/>
            <a:t> </a:t>
          </a:r>
          <a:r>
            <a:rPr lang="en-GB" dirty="0" err="1"/>
            <a:t>interagieren</a:t>
          </a:r>
          <a:r>
            <a:rPr lang="en-GB" dirty="0"/>
            <a:t> </a:t>
          </a:r>
          <a:r>
            <a:rPr lang="en-GB" dirty="0" err="1"/>
            <a:t>müssen</a:t>
          </a:r>
          <a:r>
            <a:rPr lang="en-GB" dirty="0"/>
            <a:t> </a:t>
          </a:r>
          <a:r>
            <a:rPr lang="en-GB" dirty="0" err="1"/>
            <a:t>mittels</a:t>
          </a:r>
          <a:r>
            <a:rPr lang="en-GB" dirty="0"/>
            <a:t> der Methode </a:t>
          </a:r>
          <a:r>
            <a:rPr lang="en-GB" b="1" dirty="0" err="1">
              <a:latin typeface="Consolas" panose="020B0609020204030204" pitchFamily="49" charset="0"/>
            </a:rPr>
            <a:t>println</a:t>
          </a:r>
          <a:r>
            <a:rPr lang="en-GB" dirty="0"/>
            <a:t>.</a:t>
          </a:r>
          <a:endParaRPr lang="en-US" dirty="0"/>
        </a:p>
      </dgm:t>
    </dgm:pt>
    <dgm:pt modelId="{245C6930-91E7-4A67-97D6-630EDE5A2F44}" type="parTrans" cxnId="{AC8A6C25-29D4-46E2-A6C0-C03C13B940DD}">
      <dgm:prSet/>
      <dgm:spPr/>
      <dgm:t>
        <a:bodyPr/>
        <a:lstStyle/>
        <a:p>
          <a:endParaRPr lang="en-US"/>
        </a:p>
      </dgm:t>
    </dgm:pt>
    <dgm:pt modelId="{85C7D2CF-38F8-4F79-B7C6-AC1D5078EA11}" type="sibTrans" cxnId="{AC8A6C25-29D4-46E2-A6C0-C03C13B940DD}">
      <dgm:prSet/>
      <dgm:spPr/>
      <dgm:t>
        <a:bodyPr/>
        <a:lstStyle/>
        <a:p>
          <a:endParaRPr lang="en-US"/>
        </a:p>
      </dgm:t>
    </dgm:pt>
    <dgm:pt modelId="{B62B6806-FF50-46DC-9B1D-3E24D539BFF1}">
      <dgm:prSet/>
      <dgm:spPr/>
      <dgm:t>
        <a:bodyPr/>
        <a:lstStyle/>
        <a:p>
          <a:r>
            <a:rPr lang="en-GB" dirty="0"/>
            <a:t>Mit </a:t>
          </a:r>
          <a:r>
            <a:rPr lang="en-GB" b="1" dirty="0" err="1">
              <a:latin typeface="Consolas" panose="020B0609020204030204" pitchFamily="49" charset="0"/>
            </a:rPr>
            <a:t>println</a:t>
          </a:r>
          <a:r>
            <a:rPr lang="en-GB" dirty="0"/>
            <a:t> </a:t>
          </a:r>
          <a:r>
            <a:rPr lang="en-GB" dirty="0" err="1"/>
            <a:t>könnt</a:t>
          </a:r>
          <a:r>
            <a:rPr lang="en-GB" dirty="0"/>
            <a:t> </a:t>
          </a:r>
          <a:r>
            <a:rPr lang="en-GB" dirty="0" err="1"/>
            <a:t>ihr</a:t>
          </a:r>
          <a:r>
            <a:rPr lang="en-GB" dirty="0"/>
            <a:t> </a:t>
          </a:r>
          <a:r>
            <a:rPr lang="en-GB" dirty="0" err="1"/>
            <a:t>analog</a:t>
          </a:r>
          <a:r>
            <a:rPr lang="en-GB" dirty="0"/>
            <a:t> </a:t>
          </a:r>
          <a:r>
            <a:rPr lang="en-GB" dirty="0" err="1"/>
            <a:t>wie</a:t>
          </a:r>
          <a:r>
            <a:rPr lang="en-GB" dirty="0"/>
            <a:t> </a:t>
          </a:r>
          <a:r>
            <a:rPr lang="en-GB" dirty="0" err="1"/>
            <a:t>bei</a:t>
          </a:r>
          <a:r>
            <a:rPr lang="en-GB" dirty="0"/>
            <a:t> </a:t>
          </a:r>
          <a:r>
            <a:rPr lang="en-GB" b="1" dirty="0" err="1">
              <a:latin typeface="Consolas" panose="020B0609020204030204" pitchFamily="49" charset="0"/>
            </a:rPr>
            <a:t>System.out</a:t>
          </a:r>
          <a:r>
            <a:rPr lang="en-GB" b="1" dirty="0">
              <a:latin typeface="Consolas" panose="020B0609020204030204" pitchFamily="49" charset="0"/>
            </a:rPr>
            <a:t> </a:t>
          </a:r>
          <a:r>
            <a:rPr lang="en-GB" dirty="0" err="1"/>
            <a:t>eine</a:t>
          </a:r>
          <a:r>
            <a:rPr lang="en-GB" dirty="0"/>
            <a:t> </a:t>
          </a:r>
          <a:r>
            <a:rPr lang="en-GB" dirty="0" err="1"/>
            <a:t>neue</a:t>
          </a:r>
          <a:r>
            <a:rPr lang="en-GB" dirty="0"/>
            <a:t> Zeile </a:t>
          </a:r>
          <a:r>
            <a:rPr lang="en-GB" dirty="0" err="1"/>
            <a:t>erstellen</a:t>
          </a:r>
          <a:r>
            <a:rPr lang="en-GB" dirty="0"/>
            <a:t>.</a:t>
          </a:r>
          <a:endParaRPr lang="en-US" dirty="0"/>
        </a:p>
      </dgm:t>
    </dgm:pt>
    <dgm:pt modelId="{E30E592B-0859-440B-9508-DC8055EEAC31}" type="parTrans" cxnId="{BC6F71D3-BC53-43A8-B9CE-B97F51632FEF}">
      <dgm:prSet/>
      <dgm:spPr/>
      <dgm:t>
        <a:bodyPr/>
        <a:lstStyle/>
        <a:p>
          <a:endParaRPr lang="en-US"/>
        </a:p>
      </dgm:t>
    </dgm:pt>
    <dgm:pt modelId="{6A69BFED-8240-4622-A97D-F4D4D5F1B0D5}" type="sibTrans" cxnId="{BC6F71D3-BC53-43A8-B9CE-B97F51632FEF}">
      <dgm:prSet/>
      <dgm:spPr/>
      <dgm:t>
        <a:bodyPr/>
        <a:lstStyle/>
        <a:p>
          <a:endParaRPr lang="en-US"/>
        </a:p>
      </dgm:t>
    </dgm:pt>
    <dgm:pt modelId="{D2CEB75F-8597-4328-BEDF-2F560BA89843}">
      <dgm:prSet/>
      <dgm:spPr/>
      <dgm:t>
        <a:bodyPr/>
        <a:lstStyle/>
        <a:p>
          <a:r>
            <a:rPr lang="en-GB" dirty="0"/>
            <a:t>Hier </a:t>
          </a:r>
          <a:r>
            <a:rPr lang="en-GB" dirty="0" err="1"/>
            <a:t>wird</a:t>
          </a:r>
          <a:r>
            <a:rPr lang="en-GB" dirty="0"/>
            <a:t> die </a:t>
          </a:r>
          <a:r>
            <a:rPr lang="en-GB" dirty="0" err="1"/>
            <a:t>neue</a:t>
          </a:r>
          <a:r>
            <a:rPr lang="en-GB" dirty="0"/>
            <a:t> Zeile </a:t>
          </a:r>
          <a:r>
            <a:rPr lang="en-GB" dirty="0" err="1"/>
            <a:t>nicht</a:t>
          </a:r>
          <a:r>
            <a:rPr lang="en-GB" dirty="0"/>
            <a:t> in der </a:t>
          </a:r>
          <a:r>
            <a:rPr lang="en-GB" dirty="0" err="1"/>
            <a:t>Konsole</a:t>
          </a:r>
          <a:r>
            <a:rPr lang="en-GB" dirty="0"/>
            <a:t> </a:t>
          </a:r>
          <a:r>
            <a:rPr lang="en-GB" dirty="0" err="1"/>
            <a:t>erstellt</a:t>
          </a:r>
          <a:r>
            <a:rPr lang="en-GB" dirty="0"/>
            <a:t>, </a:t>
          </a:r>
          <a:r>
            <a:rPr lang="en-GB" dirty="0" err="1"/>
            <a:t>sondern</a:t>
          </a:r>
          <a:r>
            <a:rPr lang="en-GB" dirty="0"/>
            <a:t> in der </a:t>
          </a:r>
          <a:r>
            <a:rPr lang="en-GB" dirty="0" err="1"/>
            <a:t>entsprechenden</a:t>
          </a:r>
          <a:r>
            <a:rPr lang="en-GB" dirty="0"/>
            <a:t> </a:t>
          </a:r>
          <a:r>
            <a:rPr lang="en-GB" dirty="0" err="1"/>
            <a:t>Datei</a:t>
          </a:r>
          <a:r>
            <a:rPr lang="en-GB" dirty="0"/>
            <a:t>.</a:t>
          </a:r>
          <a:endParaRPr lang="en-US" dirty="0"/>
        </a:p>
      </dgm:t>
    </dgm:pt>
    <dgm:pt modelId="{00CD4DA3-545B-40B9-B42F-67DB05695384}" type="parTrans" cxnId="{B3AF9616-B33D-4959-BC59-90961A5A659C}">
      <dgm:prSet/>
      <dgm:spPr/>
      <dgm:t>
        <a:bodyPr/>
        <a:lstStyle/>
        <a:p>
          <a:endParaRPr lang="en-US"/>
        </a:p>
      </dgm:t>
    </dgm:pt>
    <dgm:pt modelId="{0141D890-CA5F-4A48-82E9-29C8EEF950D6}" type="sibTrans" cxnId="{B3AF9616-B33D-4959-BC59-90961A5A659C}">
      <dgm:prSet/>
      <dgm:spPr/>
      <dgm:t>
        <a:bodyPr/>
        <a:lstStyle/>
        <a:p>
          <a:endParaRPr lang="en-US"/>
        </a:p>
      </dgm:t>
    </dgm:pt>
    <dgm:pt modelId="{A3079EFB-3A44-4FFB-9471-9110B530C7E3}">
      <dgm:prSet/>
      <dgm:spPr/>
      <dgm:t>
        <a:bodyPr/>
        <a:lstStyle/>
        <a:p>
          <a:endParaRPr lang="en-US" dirty="0"/>
        </a:p>
      </dgm:t>
    </dgm:pt>
    <dgm:pt modelId="{B6FEDEF9-1D0B-494E-8A09-5C66B95E2547}" type="parTrans" cxnId="{B88758B6-6224-4E8D-8625-C74E1E744173}">
      <dgm:prSet/>
      <dgm:spPr/>
      <dgm:t>
        <a:bodyPr/>
        <a:lstStyle/>
        <a:p>
          <a:endParaRPr lang="en-CH"/>
        </a:p>
      </dgm:t>
    </dgm:pt>
    <dgm:pt modelId="{4A3553DF-AC71-4D06-89D3-3CACA6F32330}" type="sibTrans" cxnId="{B88758B6-6224-4E8D-8625-C74E1E744173}">
      <dgm:prSet/>
      <dgm:spPr/>
      <dgm:t>
        <a:bodyPr/>
        <a:lstStyle/>
        <a:p>
          <a:endParaRPr lang="en-CH"/>
        </a:p>
      </dgm:t>
    </dgm:pt>
    <dgm:pt modelId="{64E7055D-2152-4044-BB43-8A704ADC1328}">
      <dgm:prSet/>
      <dgm:spPr/>
      <dgm:t>
        <a:bodyPr/>
        <a:lstStyle/>
        <a:p>
          <a:endParaRPr lang="en-US" dirty="0"/>
        </a:p>
      </dgm:t>
    </dgm:pt>
    <dgm:pt modelId="{F4EB25D0-2531-47D1-863A-BAF678C211E3}" type="parTrans" cxnId="{0F2A34B2-3126-46C5-ADDC-CC2C3731553C}">
      <dgm:prSet/>
      <dgm:spPr/>
      <dgm:t>
        <a:bodyPr/>
        <a:lstStyle/>
        <a:p>
          <a:endParaRPr lang="en-CH"/>
        </a:p>
      </dgm:t>
    </dgm:pt>
    <dgm:pt modelId="{B4F163B1-531A-4C61-A2C6-95C615F4CA2B}" type="sibTrans" cxnId="{0F2A34B2-3126-46C5-ADDC-CC2C3731553C}">
      <dgm:prSet/>
      <dgm:spPr/>
      <dgm:t>
        <a:bodyPr/>
        <a:lstStyle/>
        <a:p>
          <a:endParaRPr lang="en-CH"/>
        </a:p>
      </dgm:t>
    </dgm:pt>
    <dgm:pt modelId="{F338B066-3335-4F75-8FDA-D2837DAFFFF0}" type="pres">
      <dgm:prSet presAssocID="{08A4DC15-16B3-40DA-8692-B3C74A845D4C}" presName="linear" presStyleCnt="0">
        <dgm:presLayoutVars>
          <dgm:animLvl val="lvl"/>
          <dgm:resizeHandles val="exact"/>
        </dgm:presLayoutVars>
      </dgm:prSet>
      <dgm:spPr/>
    </dgm:pt>
    <dgm:pt modelId="{7707CDC8-5798-4B15-AB0E-29244581947A}" type="pres">
      <dgm:prSet presAssocID="{E194663E-5BFC-4A1B-8DE8-145D93502BA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6AF2C07-D0EB-4FA2-A852-F62D06123BAE}" type="pres">
      <dgm:prSet presAssocID="{E194663E-5BFC-4A1B-8DE8-145D93502BA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AB69E03-EE4C-4230-9728-405DD4FBE6AE}" type="presOf" srcId="{E194663E-5BFC-4A1B-8DE8-145D93502BAA}" destId="{7707CDC8-5798-4B15-AB0E-29244581947A}" srcOrd="0" destOrd="0" presId="urn:microsoft.com/office/officeart/2005/8/layout/vList2"/>
    <dgm:cxn modelId="{FA445714-32F3-418D-A596-5C4535CDBD12}" type="presOf" srcId="{6DE3C6A1-8989-4EC8-9AB8-48AEE7113CFB}" destId="{E6AF2C07-D0EB-4FA2-A852-F62D06123BAE}" srcOrd="0" destOrd="0" presId="urn:microsoft.com/office/officeart/2005/8/layout/vList2"/>
    <dgm:cxn modelId="{B3AF9616-B33D-4959-BC59-90961A5A659C}" srcId="{E194663E-5BFC-4A1B-8DE8-145D93502BAA}" destId="{D2CEB75F-8597-4328-BEDF-2F560BA89843}" srcOrd="4" destOrd="0" parTransId="{00CD4DA3-545B-40B9-B42F-67DB05695384}" sibTransId="{0141D890-CA5F-4A48-82E9-29C8EEF950D6}"/>
    <dgm:cxn modelId="{AC8A6C25-29D4-46E2-A6C0-C03C13B940DD}" srcId="{E194663E-5BFC-4A1B-8DE8-145D93502BAA}" destId="{6DE3C6A1-8989-4EC8-9AB8-48AEE7113CFB}" srcOrd="0" destOrd="0" parTransId="{245C6930-91E7-4A67-97D6-630EDE5A2F44}" sibTransId="{85C7D2CF-38F8-4F79-B7C6-AC1D5078EA11}"/>
    <dgm:cxn modelId="{7B41464C-EB57-4823-9704-940B7C6785BC}" type="presOf" srcId="{64E7055D-2152-4044-BB43-8A704ADC1328}" destId="{E6AF2C07-D0EB-4FA2-A852-F62D06123BAE}" srcOrd="0" destOrd="3" presId="urn:microsoft.com/office/officeart/2005/8/layout/vList2"/>
    <dgm:cxn modelId="{92222757-23C6-42A1-B739-B9DED2335A3A}" type="presOf" srcId="{08A4DC15-16B3-40DA-8692-B3C74A845D4C}" destId="{F338B066-3335-4F75-8FDA-D2837DAFFFF0}" srcOrd="0" destOrd="0" presId="urn:microsoft.com/office/officeart/2005/8/layout/vList2"/>
    <dgm:cxn modelId="{6401E55E-1C59-401C-BBF2-0B3FD111A365}" srcId="{08A4DC15-16B3-40DA-8692-B3C74A845D4C}" destId="{E194663E-5BFC-4A1B-8DE8-145D93502BAA}" srcOrd="0" destOrd="0" parTransId="{0B9A92A1-72E0-4D38-8DCA-70C46437E4B1}" sibTransId="{DB2B5FDE-6A65-4D52-87D5-BB056D9E6E13}"/>
    <dgm:cxn modelId="{8E33D272-DCF8-45E1-8558-ABF50013F852}" type="presOf" srcId="{D2CEB75F-8597-4328-BEDF-2F560BA89843}" destId="{E6AF2C07-D0EB-4FA2-A852-F62D06123BAE}" srcOrd="0" destOrd="4" presId="urn:microsoft.com/office/officeart/2005/8/layout/vList2"/>
    <dgm:cxn modelId="{0F2A34B2-3126-46C5-ADDC-CC2C3731553C}" srcId="{E194663E-5BFC-4A1B-8DE8-145D93502BAA}" destId="{64E7055D-2152-4044-BB43-8A704ADC1328}" srcOrd="3" destOrd="0" parTransId="{F4EB25D0-2531-47D1-863A-BAF678C211E3}" sibTransId="{B4F163B1-531A-4C61-A2C6-95C615F4CA2B}"/>
    <dgm:cxn modelId="{B88758B6-6224-4E8D-8625-C74E1E744173}" srcId="{E194663E-5BFC-4A1B-8DE8-145D93502BAA}" destId="{A3079EFB-3A44-4FFB-9471-9110B530C7E3}" srcOrd="1" destOrd="0" parTransId="{B6FEDEF9-1D0B-494E-8A09-5C66B95E2547}" sibTransId="{4A3553DF-AC71-4D06-89D3-3CACA6F32330}"/>
    <dgm:cxn modelId="{662931BD-F09E-4EDF-82BA-2D9EC632BD6F}" type="presOf" srcId="{A3079EFB-3A44-4FFB-9471-9110B530C7E3}" destId="{E6AF2C07-D0EB-4FA2-A852-F62D06123BAE}" srcOrd="0" destOrd="1" presId="urn:microsoft.com/office/officeart/2005/8/layout/vList2"/>
    <dgm:cxn modelId="{5BEB05CF-15C1-4695-B83B-CACE8950570C}" type="presOf" srcId="{B62B6806-FF50-46DC-9B1D-3E24D539BFF1}" destId="{E6AF2C07-D0EB-4FA2-A852-F62D06123BAE}" srcOrd="0" destOrd="2" presId="urn:microsoft.com/office/officeart/2005/8/layout/vList2"/>
    <dgm:cxn modelId="{BC6F71D3-BC53-43A8-B9CE-B97F51632FEF}" srcId="{E194663E-5BFC-4A1B-8DE8-145D93502BAA}" destId="{B62B6806-FF50-46DC-9B1D-3E24D539BFF1}" srcOrd="2" destOrd="0" parTransId="{E30E592B-0859-440B-9508-DC8055EEAC31}" sibTransId="{6A69BFED-8240-4622-A97D-F4D4D5F1B0D5}"/>
    <dgm:cxn modelId="{729C6B39-9EE5-42F9-AA01-302C5D61C812}" type="presParOf" srcId="{F338B066-3335-4F75-8FDA-D2837DAFFFF0}" destId="{7707CDC8-5798-4B15-AB0E-29244581947A}" srcOrd="0" destOrd="0" presId="urn:microsoft.com/office/officeart/2005/8/layout/vList2"/>
    <dgm:cxn modelId="{C7A26FC9-5D28-49EB-AEE7-251527206F0D}" type="presParOf" srcId="{F338B066-3335-4F75-8FDA-D2837DAFFFF0}" destId="{E6AF2C07-D0EB-4FA2-A852-F62D06123BA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7CDC8-5798-4B15-AB0E-29244581947A}">
      <dsp:nvSpPr>
        <dsp:cNvPr id="0" name=""/>
        <dsp:cNvSpPr/>
      </dsp:nvSpPr>
      <dsp:spPr>
        <a:xfrm>
          <a:off x="0" y="13625"/>
          <a:ext cx="5105400" cy="926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Files </a:t>
          </a:r>
          <a:r>
            <a:rPr lang="en-GB" sz="2400" b="1" kern="1200" dirty="0" err="1"/>
            <a:t>werden</a:t>
          </a:r>
          <a:r>
            <a:rPr lang="en-GB" sz="2400" b="1" kern="1200" dirty="0"/>
            <a:t> </a:t>
          </a:r>
          <a:r>
            <a:rPr lang="en-GB" sz="2400" b="1" kern="1200" dirty="0" err="1"/>
            <a:t>noch</a:t>
          </a:r>
          <a:r>
            <a:rPr lang="en-GB" sz="2400" b="1" kern="1200" dirty="0"/>
            <a:t> </a:t>
          </a:r>
          <a:r>
            <a:rPr lang="en-GB" sz="2400" b="1" kern="1200" dirty="0" err="1"/>
            <a:t>genauer</a:t>
          </a:r>
          <a:r>
            <a:rPr lang="en-GB" sz="2400" b="1" kern="1200" dirty="0"/>
            <a:t> </a:t>
          </a:r>
          <a:r>
            <a:rPr lang="en-GB" sz="2400" b="1" kern="1200" dirty="0" err="1"/>
            <a:t>besprochen</a:t>
          </a:r>
          <a:r>
            <a:rPr lang="en-GB" sz="2400" b="1" kern="1200" dirty="0"/>
            <a:t>!</a:t>
          </a:r>
          <a:endParaRPr lang="en-US" sz="2400" kern="1200" dirty="0"/>
        </a:p>
      </dsp:txBody>
      <dsp:txXfrm>
        <a:off x="45235" y="58860"/>
        <a:ext cx="5014930" cy="836169"/>
      </dsp:txXfrm>
    </dsp:sp>
    <dsp:sp modelId="{E6AF2C07-D0EB-4FA2-A852-F62D06123BAE}">
      <dsp:nvSpPr>
        <dsp:cNvPr id="0" name=""/>
        <dsp:cNvSpPr/>
      </dsp:nvSpPr>
      <dsp:spPr>
        <a:xfrm>
          <a:off x="0" y="940265"/>
          <a:ext cx="5105400" cy="283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09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 err="1"/>
            <a:t>Ihr</a:t>
          </a:r>
          <a:r>
            <a:rPr lang="en-GB" sz="1900" kern="1200" dirty="0"/>
            <a:t> </a:t>
          </a:r>
          <a:r>
            <a:rPr lang="en-GB" sz="1900" kern="1200" dirty="0" err="1"/>
            <a:t>werdet</a:t>
          </a:r>
          <a:r>
            <a:rPr lang="en-GB" sz="1900" kern="1200" dirty="0"/>
            <a:t> </a:t>
          </a:r>
          <a:r>
            <a:rPr lang="en-GB" sz="1900" kern="1200" dirty="0" err="1"/>
            <a:t>nur</a:t>
          </a:r>
          <a:r>
            <a:rPr lang="en-GB" sz="1900" kern="1200" dirty="0"/>
            <a:t> </a:t>
          </a:r>
          <a:r>
            <a:rPr lang="en-GB" sz="1900" kern="1200" dirty="0" err="1"/>
            <a:t>mit</a:t>
          </a:r>
          <a:r>
            <a:rPr lang="en-GB" sz="1900" kern="1200" dirty="0"/>
            <a:t> </a:t>
          </a:r>
          <a:r>
            <a:rPr lang="en-GB" sz="1900" kern="1200" dirty="0" err="1"/>
            <a:t>einem</a:t>
          </a:r>
          <a:r>
            <a:rPr lang="en-GB" sz="1900" kern="1200" dirty="0"/>
            <a:t> </a:t>
          </a:r>
          <a:r>
            <a:rPr lang="en-GB" sz="1900" b="1" kern="1200" dirty="0" err="1">
              <a:latin typeface="Consolas" panose="020B0609020204030204" pitchFamily="49" charset="0"/>
            </a:rPr>
            <a:t>PrintStream</a:t>
          </a:r>
          <a:r>
            <a:rPr lang="en-GB" sz="1900" kern="1200" dirty="0" err="1"/>
            <a:t>-Objekt</a:t>
          </a:r>
          <a:r>
            <a:rPr lang="en-GB" sz="1900" kern="1200" dirty="0"/>
            <a:t> </a:t>
          </a:r>
          <a:r>
            <a:rPr lang="en-GB" sz="1900" kern="1200" dirty="0" err="1"/>
            <a:t>interagieren</a:t>
          </a:r>
          <a:r>
            <a:rPr lang="en-GB" sz="1900" kern="1200" dirty="0"/>
            <a:t> </a:t>
          </a:r>
          <a:r>
            <a:rPr lang="en-GB" sz="1900" kern="1200" dirty="0" err="1"/>
            <a:t>müssen</a:t>
          </a:r>
          <a:r>
            <a:rPr lang="en-GB" sz="1900" kern="1200" dirty="0"/>
            <a:t> </a:t>
          </a:r>
          <a:r>
            <a:rPr lang="en-GB" sz="1900" kern="1200" dirty="0" err="1"/>
            <a:t>mittels</a:t>
          </a:r>
          <a:r>
            <a:rPr lang="en-GB" sz="1900" kern="1200" dirty="0"/>
            <a:t> der Methode </a:t>
          </a:r>
          <a:r>
            <a:rPr lang="en-GB" sz="1900" b="1" kern="1200" dirty="0" err="1">
              <a:latin typeface="Consolas" panose="020B0609020204030204" pitchFamily="49" charset="0"/>
            </a:rPr>
            <a:t>println</a:t>
          </a:r>
          <a:r>
            <a:rPr lang="en-GB" sz="1900" kern="1200" dirty="0"/>
            <a:t>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Mit </a:t>
          </a:r>
          <a:r>
            <a:rPr lang="en-GB" sz="1900" b="1" kern="1200" dirty="0" err="1">
              <a:latin typeface="Consolas" panose="020B0609020204030204" pitchFamily="49" charset="0"/>
            </a:rPr>
            <a:t>println</a:t>
          </a:r>
          <a:r>
            <a:rPr lang="en-GB" sz="1900" kern="1200" dirty="0"/>
            <a:t> </a:t>
          </a:r>
          <a:r>
            <a:rPr lang="en-GB" sz="1900" kern="1200" dirty="0" err="1"/>
            <a:t>könnt</a:t>
          </a:r>
          <a:r>
            <a:rPr lang="en-GB" sz="1900" kern="1200" dirty="0"/>
            <a:t> </a:t>
          </a:r>
          <a:r>
            <a:rPr lang="en-GB" sz="1900" kern="1200" dirty="0" err="1"/>
            <a:t>ihr</a:t>
          </a:r>
          <a:r>
            <a:rPr lang="en-GB" sz="1900" kern="1200" dirty="0"/>
            <a:t> </a:t>
          </a:r>
          <a:r>
            <a:rPr lang="en-GB" sz="1900" kern="1200" dirty="0" err="1"/>
            <a:t>analog</a:t>
          </a:r>
          <a:r>
            <a:rPr lang="en-GB" sz="1900" kern="1200" dirty="0"/>
            <a:t> </a:t>
          </a:r>
          <a:r>
            <a:rPr lang="en-GB" sz="1900" kern="1200" dirty="0" err="1"/>
            <a:t>wie</a:t>
          </a:r>
          <a:r>
            <a:rPr lang="en-GB" sz="1900" kern="1200" dirty="0"/>
            <a:t> </a:t>
          </a:r>
          <a:r>
            <a:rPr lang="en-GB" sz="1900" kern="1200" dirty="0" err="1"/>
            <a:t>bei</a:t>
          </a:r>
          <a:r>
            <a:rPr lang="en-GB" sz="1900" kern="1200" dirty="0"/>
            <a:t> </a:t>
          </a:r>
          <a:r>
            <a:rPr lang="en-GB" sz="1900" b="1" kern="1200" dirty="0" err="1">
              <a:latin typeface="Consolas" panose="020B0609020204030204" pitchFamily="49" charset="0"/>
            </a:rPr>
            <a:t>System.out</a:t>
          </a:r>
          <a:r>
            <a:rPr lang="en-GB" sz="1900" b="1" kern="1200" dirty="0">
              <a:latin typeface="Consolas" panose="020B0609020204030204" pitchFamily="49" charset="0"/>
            </a:rPr>
            <a:t> </a:t>
          </a:r>
          <a:r>
            <a:rPr lang="en-GB" sz="1900" kern="1200" dirty="0" err="1"/>
            <a:t>eine</a:t>
          </a:r>
          <a:r>
            <a:rPr lang="en-GB" sz="1900" kern="1200" dirty="0"/>
            <a:t> </a:t>
          </a:r>
          <a:r>
            <a:rPr lang="en-GB" sz="1900" kern="1200" dirty="0" err="1"/>
            <a:t>neue</a:t>
          </a:r>
          <a:r>
            <a:rPr lang="en-GB" sz="1900" kern="1200" dirty="0"/>
            <a:t> Zeile </a:t>
          </a:r>
          <a:r>
            <a:rPr lang="en-GB" sz="1900" kern="1200" dirty="0" err="1"/>
            <a:t>erstellen</a:t>
          </a:r>
          <a:r>
            <a:rPr lang="en-GB" sz="1900" kern="1200" dirty="0"/>
            <a:t>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 dirty="0"/>
            <a:t>Hier </a:t>
          </a:r>
          <a:r>
            <a:rPr lang="en-GB" sz="1900" kern="1200" dirty="0" err="1"/>
            <a:t>wird</a:t>
          </a:r>
          <a:r>
            <a:rPr lang="en-GB" sz="1900" kern="1200" dirty="0"/>
            <a:t> die </a:t>
          </a:r>
          <a:r>
            <a:rPr lang="en-GB" sz="1900" kern="1200" dirty="0" err="1"/>
            <a:t>neue</a:t>
          </a:r>
          <a:r>
            <a:rPr lang="en-GB" sz="1900" kern="1200" dirty="0"/>
            <a:t> Zeile </a:t>
          </a:r>
          <a:r>
            <a:rPr lang="en-GB" sz="1900" kern="1200" dirty="0" err="1"/>
            <a:t>nicht</a:t>
          </a:r>
          <a:r>
            <a:rPr lang="en-GB" sz="1900" kern="1200" dirty="0"/>
            <a:t> in der </a:t>
          </a:r>
          <a:r>
            <a:rPr lang="en-GB" sz="1900" kern="1200" dirty="0" err="1"/>
            <a:t>Konsole</a:t>
          </a:r>
          <a:r>
            <a:rPr lang="en-GB" sz="1900" kern="1200" dirty="0"/>
            <a:t> </a:t>
          </a:r>
          <a:r>
            <a:rPr lang="en-GB" sz="1900" kern="1200" dirty="0" err="1"/>
            <a:t>erstellt</a:t>
          </a:r>
          <a:r>
            <a:rPr lang="en-GB" sz="1900" kern="1200" dirty="0"/>
            <a:t>, </a:t>
          </a:r>
          <a:r>
            <a:rPr lang="en-GB" sz="1900" kern="1200" dirty="0" err="1"/>
            <a:t>sondern</a:t>
          </a:r>
          <a:r>
            <a:rPr lang="en-GB" sz="1900" kern="1200" dirty="0"/>
            <a:t> in der </a:t>
          </a:r>
          <a:r>
            <a:rPr lang="en-GB" sz="1900" kern="1200" dirty="0" err="1"/>
            <a:t>entsprechenden</a:t>
          </a:r>
          <a:r>
            <a:rPr lang="en-GB" sz="1900" kern="1200" dirty="0"/>
            <a:t> </a:t>
          </a:r>
          <a:r>
            <a:rPr lang="en-GB" sz="1900" kern="1200" dirty="0" err="1"/>
            <a:t>Datei</a:t>
          </a:r>
          <a:r>
            <a:rPr lang="en-GB" sz="1900" kern="1200" dirty="0"/>
            <a:t>.</a:t>
          </a:r>
          <a:endParaRPr lang="en-US" sz="1900" kern="1200" dirty="0"/>
        </a:p>
      </dsp:txBody>
      <dsp:txXfrm>
        <a:off x="0" y="940265"/>
        <a:ext cx="5105400" cy="2831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6" name="Google Shape;4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:notes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97A77-E5F1-6765-A1F7-1F06A3A12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FB020-CFD1-14D0-B55E-6720CBE9B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A2C67-B42E-C9A9-9699-E6B7DC8A4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F29E3-8492-18E1-8B3C-DA2F5415D3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6327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7619D-FEF1-70C7-E39D-87F4FD78D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E5FBB-5AED-4AD3-AB1B-0FFD6440C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5FD1C5-7E8F-106A-CCBF-59587C28D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05AF1-C316-A7E1-B8C5-401281249C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0003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300F3-1A46-EB52-A333-98CAC8187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45D339-A410-E038-1604-0211DD834B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24F9F-366A-27DF-4C7A-84E9B21D1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C7EE1-5681-4FA7-76F7-59B3A7EBE3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8796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42431-A56D-408B-75A8-4D9D57E95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3C040D-BB75-40FD-58F9-4E75830FC6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FECE67-3FD7-7763-8B1D-800A43EE3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A1743-7B80-79E2-EDBA-B223D5FE6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7753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7AE06-F967-9515-3702-DFDF10289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5265D0-91D4-82FA-E7B8-EA1BB3725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38B88-FD3F-E3F5-BD8E-10F56E60A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6C77B-DA85-F5EB-2937-F1F09DF952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1640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F5CD3-7B3A-A13A-0452-799E26A70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BD0486-50BA-5F5A-47A4-F638C4019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4CFE15-E544-B8BB-CF85-965D77773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9D0DC-F65A-D4C5-F0E8-C4B27D7E14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7375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42147-0629-8ACB-DD8C-0DD6D9637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08190F-D114-92A0-E190-3B19942F1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243031-428D-55F4-A30D-5B19D478E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644C8-E796-6400-875E-15F1D117C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5354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9FE7F-19D2-D80E-B0F8-4F71C22AE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991B0B-B45A-EB71-63F8-6BE379E506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BB83D4-6C36-70D2-251B-A7E3DB6B9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F8E7E-DE79-5FEA-6D6F-A3238D1A0C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2166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>
          <a:extLst>
            <a:ext uri="{FF2B5EF4-FFF2-40B4-BE49-F238E27FC236}">
              <a16:creationId xmlns:a16="http://schemas.microsoft.com/office/drawing/2014/main" id="{CCCDEC37-3343-2E8A-D941-A645846CA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103:notes">
            <a:extLst>
              <a:ext uri="{FF2B5EF4-FFF2-40B4-BE49-F238E27FC236}">
                <a16:creationId xmlns:a16="http://schemas.microsoft.com/office/drawing/2014/main" id="{E5331CE5-DF1E-6043-4426-C97908A36C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103:notes">
            <a:extLst>
              <a:ext uri="{FF2B5EF4-FFF2-40B4-BE49-F238E27FC236}">
                <a16:creationId xmlns:a16="http://schemas.microsoft.com/office/drawing/2014/main" id="{56682D4E-30FD-CE3A-765A-27C097281C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56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763F7-26C8-D0EF-D870-F0F90F2FE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FBC7E2-3E7F-9C51-51CC-AADF16702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F03D9-AB2F-0AE9-3C2B-0502295A1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65F36-E93B-E2A7-5D15-21F5EEEFC5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811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EF65AF-4DC6-437D-9673-955242BDFC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0367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1D579-671C-8F19-32A8-CD0F10F1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4AF90-C410-06CF-2B5C-C08544476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12C2D0-C716-83B5-C178-32B935E23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AB802-02D4-57C6-0B81-C2E8D1C0C1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71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D21F4-C550-B006-C808-88A77F132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F92ACA-F1E0-DAEF-F477-50808AD1F8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121C5A-CAB6-B9C4-F9D8-1E92F98DD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59EE5-3432-1236-0322-9F30765DC7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1853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6A226-56DB-56B6-E65D-F9FA9E42B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675BB0-3EB2-262C-47A1-835471CD9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CBC36-326C-77BB-43ED-1431D084A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F17C8-256F-D9F1-83B9-8D8CA445A7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22311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CBC58-08C8-551C-512B-4A15BBA81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A4EE86-FD51-8E9B-83FE-5628A734A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1E9FC-0D9A-8BF4-1CA6-F2A03B5E9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D1F31-DC51-7EB4-7513-2B3908EB52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88746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F3D51-FC8A-35D0-F71E-93665F89C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07F822-B1DB-28CA-B0DF-63D5791B6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AAAC37-D99A-D283-8FFA-116071A54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0CAD2-16FE-D3AA-C6D8-ECCE36F575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2564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82431-98BA-75EE-4532-0101D9971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663651-0CAC-1A0C-C171-734FFBE754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A7BBD8-3D5E-04F5-D98B-1CFD44F73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8C9D7-CC06-34E7-925D-3E22057AF2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84090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9417E-EDAB-FE69-12E7-777B077E2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33DBDC-36BE-FC9F-9BDE-3BEC8BA6F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E40B6-D45F-491C-86AF-A2ECC55C9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58177-AF74-756F-87AE-D402653796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0763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F43D1-BA9F-711B-23A6-2141E6D50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3A5555-BE5A-F7AA-6015-8E41A812D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59438-59A1-80AC-27E2-3FC898C53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0A05D-564D-05B4-2D06-C24D3C82C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73184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F6917-C41E-7166-C1CA-3D2CBCBE8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C83619-A130-ED50-F1BA-0AFF32F58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BB3B7-803C-1908-B3A6-9D8625BE4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D6227-5F0D-12B4-C973-ECA238263B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9332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EEEAD-AE16-B59B-1366-B763E9A19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D3C6A0-1EA4-DD06-97C5-55CCB8062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F4011-D504-3DDC-7739-A18739F39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58E54-325B-7D9C-0586-AD3E7E0512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2563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>
          <a:extLst>
            <a:ext uri="{FF2B5EF4-FFF2-40B4-BE49-F238E27FC236}">
              <a16:creationId xmlns:a16="http://schemas.microsoft.com/office/drawing/2014/main" id="{2BF6F958-3C4C-83EB-F18F-F0A63A24D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103:notes">
            <a:extLst>
              <a:ext uri="{FF2B5EF4-FFF2-40B4-BE49-F238E27FC236}">
                <a16:creationId xmlns:a16="http://schemas.microsoft.com/office/drawing/2014/main" id="{BECCF630-023E-C887-6D07-6F2C3B5F4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103:notes">
            <a:extLst>
              <a:ext uri="{FF2B5EF4-FFF2-40B4-BE49-F238E27FC236}">
                <a16:creationId xmlns:a16="http://schemas.microsoft.com/office/drawing/2014/main" id="{A73E7174-2FAE-9846-B9F3-A2035EACBF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1037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ABD77-9024-91A5-54C7-79986A665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6D4663-59C4-4F19-047D-EDDDEE29B2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276C47-1CEC-7F8B-282D-623181D7D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7F4E-BF8D-F318-DB1F-406C15318B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62203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>
          <a:extLst>
            <a:ext uri="{FF2B5EF4-FFF2-40B4-BE49-F238E27FC236}">
              <a16:creationId xmlns:a16="http://schemas.microsoft.com/office/drawing/2014/main" id="{C16F07F6-3458-837E-4CB7-73C8F5099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117:notes">
            <a:extLst>
              <a:ext uri="{FF2B5EF4-FFF2-40B4-BE49-F238E27FC236}">
                <a16:creationId xmlns:a16="http://schemas.microsoft.com/office/drawing/2014/main" id="{C70BB032-77BF-48A4-0A54-06B8B65638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117:notes">
            <a:extLst>
              <a:ext uri="{FF2B5EF4-FFF2-40B4-BE49-F238E27FC236}">
                <a16:creationId xmlns:a16="http://schemas.microsoft.com/office/drawing/2014/main" id="{4D5AA1FC-3639-8A6B-94D5-2ECCB062BA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8621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>
          <a:extLst>
            <a:ext uri="{FF2B5EF4-FFF2-40B4-BE49-F238E27FC236}">
              <a16:creationId xmlns:a16="http://schemas.microsoft.com/office/drawing/2014/main" id="{45FFC85B-5EC4-BA87-6153-8B92D52AB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:notes">
            <a:extLst>
              <a:ext uri="{FF2B5EF4-FFF2-40B4-BE49-F238E27FC236}">
                <a16:creationId xmlns:a16="http://schemas.microsoft.com/office/drawing/2014/main" id="{2D542C02-F4FB-CBA1-B519-FAC9492E1B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2:notes">
            <a:extLst>
              <a:ext uri="{FF2B5EF4-FFF2-40B4-BE49-F238E27FC236}">
                <a16:creationId xmlns:a16="http://schemas.microsoft.com/office/drawing/2014/main" id="{DFA525F4-4A14-9805-74F5-FC4207E6C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:notes">
            <a:extLst>
              <a:ext uri="{FF2B5EF4-FFF2-40B4-BE49-F238E27FC236}">
                <a16:creationId xmlns:a16="http://schemas.microsoft.com/office/drawing/2014/main" id="{BA5A61CB-7305-C032-B004-EDEBD66B79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lang="en-GB" sz="1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3032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74F87-7D0B-575A-E0D4-7204F9688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32A3FB-BCD2-6056-9279-DA41A5F71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885091-9DA6-CE08-8BC0-F85F3CD1D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6ABA2-34BD-88A4-893E-EBC8A33FBE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63149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>
          <a:extLst>
            <a:ext uri="{FF2B5EF4-FFF2-40B4-BE49-F238E27FC236}">
              <a16:creationId xmlns:a16="http://schemas.microsoft.com/office/drawing/2014/main" id="{1B0911A0-A159-5293-74A2-412317144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01:notes">
            <a:extLst>
              <a:ext uri="{FF2B5EF4-FFF2-40B4-BE49-F238E27FC236}">
                <a16:creationId xmlns:a16="http://schemas.microsoft.com/office/drawing/2014/main" id="{57527D75-16E8-6BA8-6523-76C5B6033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Ziel ist es, dass eine Klasse möglichst eigenständig entworfen wird und auf Objektinvarianten (e.g. keine Minutenzahl &gt; 59) aufmerksam gemacht wird</a:t>
            </a:r>
            <a:endParaRPr/>
          </a:p>
        </p:txBody>
      </p:sp>
      <p:sp>
        <p:nvSpPr>
          <p:cNvPr id="2282" name="Google Shape;2282;p101:notes">
            <a:extLst>
              <a:ext uri="{FF2B5EF4-FFF2-40B4-BE49-F238E27FC236}">
                <a16:creationId xmlns:a16="http://schemas.microsoft.com/office/drawing/2014/main" id="{EA78023C-2F44-D941-21BF-B89DB18E63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669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10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Ziel ist es, dass eine Klasse möglichst eigenständig entworfen wird und auf Objektinvarianten (e.g. keine Minutenzahl &gt; 59) aufmerksam gemacht wird</a:t>
            </a:r>
            <a:endParaRPr/>
          </a:p>
        </p:txBody>
      </p:sp>
      <p:sp>
        <p:nvSpPr>
          <p:cNvPr id="2282" name="Google Shape;228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10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Aufgabe: Studenten sollen überlegen, was sinnvoll -&gt; welche Anforderungen und Restriktionen hat Klasse (0 &lt;= Minuten &lt; 60, keine negative Zeit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Wichtige Attribute, (mehrere) Konstruktoren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Nicht wichtig wie illegale Situationen behandelt, nur das behandelt; für print ist es sinnvoll toString() zu implementieren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sinnvolle Attribute vergleichen (z.B. Minuten); Unterschied betonen zwischen *eine* Klasse, aber *mehrere* Objekte dieser Klasse, welche man miteinander vergleichen kann</a:t>
            </a:r>
            <a:endParaRPr/>
          </a:p>
        </p:txBody>
      </p:sp>
      <p:sp>
        <p:nvSpPr>
          <p:cNvPr id="2287" name="Google Shape;2287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73707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B8988-DBC4-09FF-E1DE-27F72743C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FC4C1-47DA-44DA-EC13-8583D909CB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DE15D5-E753-7934-B8C8-16DF00112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8C85E-9C06-6B0D-1FA6-B3A974B617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53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6428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6F8A2-2027-1C7D-7FE1-AFE1CE9AD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E28865-01D0-0388-1C3D-014CF36C5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253C49-6493-84DA-102A-8B9A0ACBF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50CA6-9B85-5368-5CA1-9B9674F7FD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54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810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B7AA7-2788-A282-E24B-A59D0EB94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067A28-0BB4-CDEC-2528-8F6AAE5A4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798053-8BF3-9FD5-063B-C4686D39E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245DC-A6D6-F3E0-543F-8016C081FA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15831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014DA-4DE8-78BF-8EDB-B9571E02C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4CEA5-7311-93F0-CC51-2B2D1CD55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A02744-4357-D709-4F1D-5BB4B2107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5B136-9D46-9DF7-0E55-A4285859E6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9833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96443-0D23-6422-521F-33D2051E5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0FA228-6E47-45EA-EE6C-4050F4F995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71996-8DF7-0344-FD24-83D5B4641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BDD1A-76F2-41DB-81FB-7CCA06D4D7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93965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A53A9-82A2-0D80-D020-586250F76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9BA931-CFE4-6EEE-3945-201625469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97475A-B4E8-DD6D-DCE0-FF0C0A0BD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D8675-5595-DB4F-3B8E-86E6CD986E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57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92857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EF66C-150C-CF82-0891-85B4C3CBF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96863-21D0-EBC6-EFEB-DDBDF95B4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690029-4528-47DC-E2B6-CF8FDDE89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A18B1-1DCD-C9D7-5CF4-5243352FE6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58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62453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CDF45-8B08-E965-A1C8-16B9FB562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ED9D7E-552B-01DD-0670-1EF2D0712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1B485C-9239-A4FB-03D8-9B5AEB55B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AFFA1-42BD-AF48-72D1-8EEE217D05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59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1070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D79B3-9B5A-08E6-8A21-8902DE198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EAAEEB-9456-4060-1078-8CA561E93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1CC2DB-5AF7-93B3-A4E4-359971D05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72774-55B3-127D-A9CE-58BCB21DA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60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13974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DCE4E-C738-5DE7-7B83-3890D0C5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487971-8852-6C5C-678E-BB7954197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D3630-A0BA-1A68-0E6A-65E5D6C23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55604-FD98-AF0C-7F1A-69B254F27D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61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92864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5C1B7-F757-E5C1-BCCC-E73C26EEB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AB342-F9A2-9A0B-0B32-E921C8D63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C09948-BC41-BB3B-C407-168AEDB48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7DF4A-BEDF-9EA6-7173-C2DCFC3FFD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62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58945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FAB2F-9E67-7423-3FF1-367C05EB7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7F409-03FA-7AF0-C480-2DE9FA7DA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9CFDCF-E4C4-B0D0-D575-95D7DCFED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E6DE3-C1FE-AB4B-F2BA-06879F173B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63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18986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C6F07-D5CC-A4D1-9352-1CEDDAB2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ACA68-4430-1A7B-E4A8-225B2FDA2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57CC3A-DF00-89B5-448D-1B1664653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38EE8-9D97-B429-77C0-2530288AE3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64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360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E169F-AF15-292B-37B4-A49F06ACC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E5F49-9BBB-7AD5-1500-1B2616FD5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D6C17-8424-5522-098F-C934EF7A0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6F788-99F1-1FDE-6106-7BF4BDA841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93946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p10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026F3-4B7D-7185-78D3-F49B407E5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21B96-E2B1-C2AC-9108-66E43A9F9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979B36-44DA-B26A-5E3E-1C494E3A4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8053A-276D-FE59-C16A-13C27588D9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66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6391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90A96-318E-2FCD-C4DC-7748BB828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EAA814-1C29-9F96-2762-C056E62260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37650-6507-FF33-5FF2-DF428DC26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D3833-BD35-16E7-D6E1-27AECABF1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67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955239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13480-4BEF-8718-9894-AF7477D41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7F8BC-7B07-9540-B888-0C57DA832D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D706C6-49F9-3DB7-F973-0A8D61908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5E93C-7A91-5ACB-04DA-5E2DD4494F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68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91189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p1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0" name="Google Shape;2460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>
          <a:extLst>
            <a:ext uri="{FF2B5EF4-FFF2-40B4-BE49-F238E27FC236}">
              <a16:creationId xmlns:a16="http://schemas.microsoft.com/office/drawing/2014/main" id="{37CE22B2-5059-F531-20C9-F26A72DA7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8:notes">
            <a:extLst>
              <a:ext uri="{FF2B5EF4-FFF2-40B4-BE49-F238E27FC236}">
                <a16:creationId xmlns:a16="http://schemas.microsoft.com/office/drawing/2014/main" id="{80BD16A4-F503-637A-DC21-4B7DB9191F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118:notes">
            <a:extLst>
              <a:ext uri="{FF2B5EF4-FFF2-40B4-BE49-F238E27FC236}">
                <a16:creationId xmlns:a16="http://schemas.microsoft.com/office/drawing/2014/main" id="{EE9592A7-C43F-CDB7-FA5E-71E47DB3A7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4363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>
          <a:extLst>
            <a:ext uri="{FF2B5EF4-FFF2-40B4-BE49-F238E27FC236}">
              <a16:creationId xmlns:a16="http://schemas.microsoft.com/office/drawing/2014/main" id="{DCB22B3F-0673-F415-BCDE-57360C616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8:notes">
            <a:extLst>
              <a:ext uri="{FF2B5EF4-FFF2-40B4-BE49-F238E27FC236}">
                <a16:creationId xmlns:a16="http://schemas.microsoft.com/office/drawing/2014/main" id="{1CB4E7D3-C3A8-4998-B842-5264E11C2E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118:notes">
            <a:extLst>
              <a:ext uri="{FF2B5EF4-FFF2-40B4-BE49-F238E27FC236}">
                <a16:creationId xmlns:a16="http://schemas.microsoft.com/office/drawing/2014/main" id="{21306A4A-85D1-0444-3430-080CA1F482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7406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>
          <a:extLst>
            <a:ext uri="{FF2B5EF4-FFF2-40B4-BE49-F238E27FC236}">
              <a16:creationId xmlns:a16="http://schemas.microsoft.com/office/drawing/2014/main" id="{3518AD0E-9805-D5C9-893C-E78DA889D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8:notes">
            <a:extLst>
              <a:ext uri="{FF2B5EF4-FFF2-40B4-BE49-F238E27FC236}">
                <a16:creationId xmlns:a16="http://schemas.microsoft.com/office/drawing/2014/main" id="{C8A9AE8E-4C67-64D3-F1AD-D8EC282DFC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118:notes">
            <a:extLst>
              <a:ext uri="{FF2B5EF4-FFF2-40B4-BE49-F238E27FC236}">
                <a16:creationId xmlns:a16="http://schemas.microsoft.com/office/drawing/2014/main" id="{0C85AB06-4CF7-AF02-ADC5-512AC91ADC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30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BA992-AB28-D32A-C6F2-B3C512FB3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91625-8AA4-0F1A-8B20-3F20C7FF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0CBA9-007A-24B7-1511-862BB52A1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C9442-4324-4098-1D6E-C38837FA7D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74644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>
          <a:extLst>
            <a:ext uri="{FF2B5EF4-FFF2-40B4-BE49-F238E27FC236}">
              <a16:creationId xmlns:a16="http://schemas.microsoft.com/office/drawing/2014/main" id="{4B8FDAEB-6DDC-2146-892D-A3F56337F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8:notes">
            <a:extLst>
              <a:ext uri="{FF2B5EF4-FFF2-40B4-BE49-F238E27FC236}">
                <a16:creationId xmlns:a16="http://schemas.microsoft.com/office/drawing/2014/main" id="{7A151EB6-63F0-D75E-BFC8-D7A8D7C9B1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118:notes">
            <a:extLst>
              <a:ext uri="{FF2B5EF4-FFF2-40B4-BE49-F238E27FC236}">
                <a16:creationId xmlns:a16="http://schemas.microsoft.com/office/drawing/2014/main" id="{67AA698D-8FBB-5108-E88A-5B181083A1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6120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>
          <a:extLst>
            <a:ext uri="{FF2B5EF4-FFF2-40B4-BE49-F238E27FC236}">
              <a16:creationId xmlns:a16="http://schemas.microsoft.com/office/drawing/2014/main" id="{279E4592-5590-4EB3-2980-7D7B43757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8:notes">
            <a:extLst>
              <a:ext uri="{FF2B5EF4-FFF2-40B4-BE49-F238E27FC236}">
                <a16:creationId xmlns:a16="http://schemas.microsoft.com/office/drawing/2014/main" id="{08A9A493-93DE-225A-97EB-21DE29FDC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118:notes">
            <a:extLst>
              <a:ext uri="{FF2B5EF4-FFF2-40B4-BE49-F238E27FC236}">
                <a16:creationId xmlns:a16="http://schemas.microsoft.com/office/drawing/2014/main" id="{70ED17F2-1D84-8FB8-342C-7AD532A9DB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370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>
          <a:extLst>
            <a:ext uri="{FF2B5EF4-FFF2-40B4-BE49-F238E27FC236}">
              <a16:creationId xmlns:a16="http://schemas.microsoft.com/office/drawing/2014/main" id="{F20A6F8C-2AB3-9A8E-566B-7C88CA3D6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8:notes">
            <a:extLst>
              <a:ext uri="{FF2B5EF4-FFF2-40B4-BE49-F238E27FC236}">
                <a16:creationId xmlns:a16="http://schemas.microsoft.com/office/drawing/2014/main" id="{81B8E3F5-813B-1BB4-7FF6-D668B074AD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118:notes">
            <a:extLst>
              <a:ext uri="{FF2B5EF4-FFF2-40B4-BE49-F238E27FC236}">
                <a16:creationId xmlns:a16="http://schemas.microsoft.com/office/drawing/2014/main" id="{928AEC2F-CCFD-B74A-9568-73A64ACC08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9426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>
          <a:extLst>
            <a:ext uri="{FF2B5EF4-FFF2-40B4-BE49-F238E27FC236}">
              <a16:creationId xmlns:a16="http://schemas.microsoft.com/office/drawing/2014/main" id="{FFFA39E3-7AF6-FD63-D7C8-EA8EC65CA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8:notes">
            <a:extLst>
              <a:ext uri="{FF2B5EF4-FFF2-40B4-BE49-F238E27FC236}">
                <a16:creationId xmlns:a16="http://schemas.microsoft.com/office/drawing/2014/main" id="{423ECBB6-F4A5-3F0E-C19C-E0654B97F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118:notes">
            <a:extLst>
              <a:ext uri="{FF2B5EF4-FFF2-40B4-BE49-F238E27FC236}">
                <a16:creationId xmlns:a16="http://schemas.microsoft.com/office/drawing/2014/main" id="{2F88C6B5-19E8-51F8-38AA-5940674B0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22292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1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5" name="Google Shape;2465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" name="Google Shape;2478;p12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p1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1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6">
          <a:extLst>
            <a:ext uri="{FF2B5EF4-FFF2-40B4-BE49-F238E27FC236}">
              <a16:creationId xmlns:a16="http://schemas.microsoft.com/office/drawing/2014/main" id="{7B258B83-164A-1E26-8518-B05BB6E27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7" name="Google Shape;2507;p124:notes">
            <a:extLst>
              <a:ext uri="{FF2B5EF4-FFF2-40B4-BE49-F238E27FC236}">
                <a16:creationId xmlns:a16="http://schemas.microsoft.com/office/drawing/2014/main" id="{FBC3258B-185C-BCBA-5E68-E71CEDE1B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8" name="Google Shape;2508;p124:notes">
            <a:extLst>
              <a:ext uri="{FF2B5EF4-FFF2-40B4-BE49-F238E27FC236}">
                <a16:creationId xmlns:a16="http://schemas.microsoft.com/office/drawing/2014/main" id="{3CD0DDE4-F824-23EE-A70B-84B7E5F593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11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5BB4C-ADBA-AD9E-2C7C-B4DB8711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ECF196-52A4-E5F0-52D4-FEC0687E3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EA1CF0-2F3E-4793-AA02-AD2FEC53B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54BE7-F2F8-8E90-7728-6FCB553E95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89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A3033-3893-0DBE-AF79-E5CA8289D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B3CD79-A9EB-9B24-BE13-71EDAB44A5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A9F0B-936F-6892-7199-BB7AD3661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D629F-DA07-D8A6-98C5-DF4E19696C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8162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F569F-1776-B435-2A01-6CF89AD92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C842A0-46A7-62DC-CD7D-2000F2892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441AC8-CEAF-0586-9C0C-0D542EE87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80C0-4232-6D89-E49E-106CB0316D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GB" sz="1400" b="0" i="0" u="none" strike="noStrike" cap="none" smtClean="0"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GB"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431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2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3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body" idx="4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2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3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4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5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6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1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subTitle" idx="1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3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5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5"/>
          <p:cNvSpPr txBox="1">
            <a:spLocks noGrp="1"/>
          </p:cNvSpPr>
          <p:nvPr>
            <p:ph type="body" idx="3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6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6"/>
          <p:cNvSpPr txBox="1">
            <a:spLocks noGrp="1"/>
          </p:cNvSpPr>
          <p:nvPr>
            <p:ph type="body" idx="3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8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8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3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body" idx="4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9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9"/>
          <p:cNvSpPr txBox="1">
            <a:spLocks noGrp="1"/>
          </p:cNvSpPr>
          <p:nvPr>
            <p:ph type="body" idx="2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3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body" idx="4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9"/>
          <p:cNvSpPr txBox="1">
            <a:spLocks noGrp="1"/>
          </p:cNvSpPr>
          <p:nvPr>
            <p:ph type="body" idx="5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6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strike="noStrik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97819"/>
            <a:ext cx="7772400" cy="1102519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de-CH" noProof="0" dirty="0"/>
              <a:t>Click </a:t>
            </a:r>
            <a:r>
              <a:rPr lang="de-CH" noProof="0" dirty="0" err="1"/>
              <a:t>to</a:t>
            </a:r>
            <a:r>
              <a:rPr lang="de-CH" noProof="0" dirty="0"/>
              <a:t> </a:t>
            </a:r>
            <a:r>
              <a:rPr lang="de-CH" noProof="0" dirty="0" err="1"/>
              <a:t>edit</a:t>
            </a:r>
            <a:r>
              <a:rPr lang="de-CH" noProof="0" dirty="0"/>
              <a:t>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914650"/>
            <a:ext cx="7086600" cy="1314450"/>
          </a:xfrm>
        </p:spPr>
        <p:txBody>
          <a:bodyPr>
            <a:noAutofit/>
          </a:bodyPr>
          <a:lstStyle>
            <a:lvl1pPr marL="0" indent="0" algn="l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noProof="0" dirty="0"/>
              <a:t>Click </a:t>
            </a:r>
            <a:r>
              <a:rPr lang="de-CH" noProof="0" dirty="0" err="1"/>
              <a:t>to</a:t>
            </a:r>
            <a:r>
              <a:rPr lang="de-CH" noProof="0" dirty="0"/>
              <a:t> </a:t>
            </a:r>
            <a:r>
              <a:rPr lang="de-CH" noProof="0" dirty="0" err="1"/>
              <a:t>edit</a:t>
            </a:r>
            <a:r>
              <a:rPr lang="de-CH" noProof="0" dirty="0"/>
              <a:t> Master </a:t>
            </a:r>
            <a:r>
              <a:rPr lang="de-CH" noProof="0" dirty="0" err="1"/>
              <a:t>subtitle</a:t>
            </a:r>
            <a:r>
              <a:rPr lang="de-CH" noProof="0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C4A7-AFC5-4ADC-BA92-D1897BC71866}" type="datetime1">
              <a:rPr lang="de-CH" noProof="0" smtClean="0"/>
              <a:pPr/>
              <a:t>10.11.24</a:t>
            </a:fld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‹#›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4485099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dirty="0"/>
              <a:t>Click </a:t>
            </a:r>
            <a:r>
              <a:rPr lang="de-CH" noProof="0" dirty="0" err="1"/>
              <a:t>to</a:t>
            </a:r>
            <a:r>
              <a:rPr lang="de-CH" noProof="0" dirty="0"/>
              <a:t> </a:t>
            </a:r>
            <a:r>
              <a:rPr lang="de-CH" noProof="0" dirty="0" err="1"/>
              <a:t>edit</a:t>
            </a:r>
            <a:r>
              <a:rPr lang="de-CH" noProof="0" dirty="0"/>
              <a:t>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defRPr/>
            </a:lvl1pPr>
            <a:lvl2pPr marL="742950" indent="-285750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2000"/>
            </a:lvl2pPr>
            <a:lvl3pPr marL="1143000" indent="-228600">
              <a:buClr>
                <a:schemeClr val="accent2"/>
              </a:buClr>
              <a:buFont typeface="Wingdings" pitchFamily="2" charset="2"/>
              <a:buChar char="§"/>
              <a:defRPr sz="160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800"/>
            </a:lvl5pPr>
          </a:lstStyle>
          <a:p>
            <a:pPr lvl="0"/>
            <a:r>
              <a:rPr lang="de-CH" noProof="0" dirty="0"/>
              <a:t>Click </a:t>
            </a:r>
            <a:r>
              <a:rPr lang="de-CH" noProof="0" dirty="0" err="1"/>
              <a:t>to</a:t>
            </a:r>
            <a:r>
              <a:rPr lang="de-CH" noProof="0" dirty="0"/>
              <a:t> </a:t>
            </a:r>
            <a:r>
              <a:rPr lang="de-CH" noProof="0" dirty="0" err="1"/>
              <a:t>edit</a:t>
            </a:r>
            <a:r>
              <a:rPr lang="de-CH" noProof="0" dirty="0"/>
              <a:t> Master </a:t>
            </a:r>
            <a:r>
              <a:rPr lang="de-CH" noProof="0" dirty="0" err="1"/>
              <a:t>text</a:t>
            </a:r>
            <a:r>
              <a:rPr lang="de-CH" noProof="0" dirty="0"/>
              <a:t> </a:t>
            </a:r>
            <a:r>
              <a:rPr lang="de-CH" noProof="0" dirty="0" err="1"/>
              <a:t>styles</a:t>
            </a:r>
            <a:endParaRPr lang="de-CH" noProof="0" dirty="0"/>
          </a:p>
          <a:p>
            <a:pPr lvl="1"/>
            <a:r>
              <a:rPr lang="de-CH" noProof="0" dirty="0"/>
              <a:t>Second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2"/>
            <a:r>
              <a:rPr lang="de-CH" noProof="0" dirty="0"/>
              <a:t>Third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3"/>
            <a:r>
              <a:rPr lang="de-CH" noProof="0" dirty="0" err="1"/>
              <a:t>Fourth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  <a:p>
            <a:pPr lvl="4"/>
            <a:r>
              <a:rPr lang="de-CH" noProof="0" dirty="0" err="1"/>
              <a:t>Fifth</a:t>
            </a:r>
            <a:r>
              <a:rPr lang="de-CH" noProof="0" dirty="0"/>
              <a:t> </a:t>
            </a:r>
            <a:r>
              <a:rPr lang="de-CH" noProof="0" dirty="0" err="1"/>
              <a:t>level</a:t>
            </a:r>
            <a:endParaRPr lang="de-CH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9753-799D-4D17-BD29-C3F93DDA1C56}" type="datetime1">
              <a:rPr lang="de-CH" noProof="0" smtClean="0"/>
              <a:pPr/>
              <a:t>10.11.24</a:t>
            </a:fld>
            <a:endParaRPr lang="de-CH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‹#›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0953015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E6BD-AC9D-4B17-B7ED-2FEF9FD44CBD}" type="datetime1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5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C4D5-97A3-4FE8-961A-91067F07586F}" type="datetime1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30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E094-0BC7-4596-AC8D-4FA64050C201}" type="datetime1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845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B8AA-3922-4186-A99E-2770D12C3180}" type="datetime1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617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D224-AD7A-48CF-953F-54CC74C22AEB}" type="datetime1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1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9961C-149A-4855-8EA5-14CDEC5C2E75}" type="datetime1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606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E3256-7FE7-408A-A1A1-0C31FFE74BA6}" type="datetime1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00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EB586-DF65-4930-A689-040614F8EA4B}" type="datetime1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9443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A54DA-E650-41E6-816C-059E3AE44C42}" type="datetime1">
              <a:rPr lang="en-US" smtClean="0"/>
              <a:pPr/>
              <a:t>11/10/24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850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843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subTitle" idx="1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3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3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2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3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C95AA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C95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2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noProof="0" dirty="0"/>
              <a:t>Click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edit</a:t>
            </a:r>
            <a:r>
              <a:rPr lang="de-CH" dirty="0"/>
              <a:t>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/>
              <a:t>Click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edit</a:t>
            </a:r>
            <a:r>
              <a:rPr lang="de-CH" dirty="0"/>
              <a:t> Master </a:t>
            </a:r>
            <a:r>
              <a:rPr lang="de-CH" dirty="0" err="1"/>
              <a:t>text</a:t>
            </a:r>
            <a:r>
              <a:rPr lang="de-CH" dirty="0"/>
              <a:t> </a:t>
            </a:r>
            <a:r>
              <a:rPr lang="de-CH" dirty="0" err="1"/>
              <a:t>styles</a:t>
            </a:r>
            <a:endParaRPr lang="de-CH" dirty="0"/>
          </a:p>
          <a:p>
            <a:pPr lvl="1"/>
            <a:r>
              <a:rPr lang="de-CH" dirty="0"/>
              <a:t>Second </a:t>
            </a:r>
            <a:r>
              <a:rPr lang="de-CH" dirty="0" err="1"/>
              <a:t>level</a:t>
            </a:r>
            <a:endParaRPr lang="de-CH" dirty="0"/>
          </a:p>
          <a:p>
            <a:pPr lvl="2"/>
            <a:r>
              <a:rPr lang="de-CH" dirty="0"/>
              <a:t>Third </a:t>
            </a:r>
            <a:r>
              <a:rPr lang="de-CH" dirty="0" err="1"/>
              <a:t>level</a:t>
            </a:r>
            <a:endParaRPr lang="de-CH" dirty="0"/>
          </a:p>
          <a:p>
            <a:pPr lvl="3"/>
            <a:r>
              <a:rPr lang="de-CH" dirty="0" err="1"/>
              <a:t>Fourth</a:t>
            </a:r>
            <a:r>
              <a:rPr lang="de-CH" dirty="0"/>
              <a:t> </a:t>
            </a:r>
            <a:r>
              <a:rPr lang="de-CH" dirty="0" err="1"/>
              <a:t>level</a:t>
            </a:r>
            <a:endParaRPr lang="de-CH" dirty="0"/>
          </a:p>
          <a:p>
            <a:pPr lvl="4"/>
            <a:r>
              <a:rPr lang="de-CH" dirty="0" err="1"/>
              <a:t>Fifth</a:t>
            </a:r>
            <a:r>
              <a:rPr lang="de-CH" dirty="0"/>
              <a:t> </a:t>
            </a:r>
            <a:r>
              <a:rPr lang="de-CH" dirty="0" err="1"/>
              <a:t>level</a:t>
            </a:r>
            <a:endParaRPr lang="de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4872C-3E40-4D34-8BCC-9F294DACC404}" type="datetime1">
              <a:rPr lang="de-CH" smtClean="0"/>
              <a:pPr/>
              <a:t>10.11.24</a:t>
            </a:fld>
            <a:endParaRPr lang="de-C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535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300"/>
        </a:spcBef>
        <a:spcAft>
          <a:spcPts val="3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oracle.com/javase/1.5.0/docs/guide/language/foreach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6"/>
          <p:cNvSpPr/>
          <p:nvPr/>
        </p:nvSpPr>
        <p:spPr>
          <a:xfrm>
            <a:off x="468000" y="1127520"/>
            <a:ext cx="7992360" cy="313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GB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252-0027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GB" sz="3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Einführung</a:t>
            </a:r>
            <a:r>
              <a:rPr lang="en-GB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die </a:t>
            </a:r>
            <a:r>
              <a:rPr lang="en-GB" sz="3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Programmierung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GB" sz="28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Übungen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GB" sz="3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Woche</a:t>
            </a:r>
            <a:r>
              <a:rPr lang="en-GB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8: Klassen, Loop-</a:t>
            </a:r>
            <a:r>
              <a:rPr lang="en-GB" sz="32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Invarianten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6"/>
          <p:cNvSpPr/>
          <p:nvPr/>
        </p:nvSpPr>
        <p:spPr>
          <a:xfrm>
            <a:off x="467640" y="3723840"/>
            <a:ext cx="6264360" cy="1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GB" sz="2000" b="0" u="none" strike="noStrike" cap="none" dirty="0">
                <a:solidFill>
                  <a:schemeClr val="tx1"/>
                </a:solidFill>
                <a:latin typeface="Calibri"/>
                <a:ea typeface="Arial"/>
                <a:cs typeface="Calibri"/>
                <a:sym typeface="Calibri"/>
              </a:rPr>
              <a:t>Timo Baumberger</a:t>
            </a:r>
            <a:endParaRPr sz="2000" b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GB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Departement</a:t>
            </a:r>
            <a:r>
              <a:rPr lang="en-GB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Informatik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lang="en-GB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 Zürich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95150-E92D-7B8C-FF06-61680E73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7BE049-EBB3-113C-9DC1-039DC30A8425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E2BF-E0B9-DBB5-89EE-61D647497FE3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public int compute(int a, int b) {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 a &gt;= 0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x;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x = a;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res = b;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x = x - 1;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  res = res + 1;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 res == a + b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return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A193CF-D2AD-0FD5-88E8-9057149F48BC}"/>
                  </a:ext>
                </a:extLst>
              </p:cNvPr>
              <p:cNvSpPr txBox="1"/>
              <p:nvPr/>
            </p:nvSpPr>
            <p:spPr>
              <a:xfrm>
                <a:off x="4871767" y="189345"/>
                <a:ext cx="4170633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latin typeface="+mn-lt"/>
                  </a:rPr>
                  <a:t>Wir </a:t>
                </a:r>
                <a:r>
                  <a:rPr lang="en-GB" sz="1600" b="1" dirty="0" err="1">
                    <a:latin typeface="+mn-lt"/>
                  </a:rPr>
                  <a:t>wollen</a:t>
                </a:r>
                <a:r>
                  <a:rPr lang="en-GB" sz="1600" b="1" dirty="0">
                    <a:latin typeface="+mn-lt"/>
                  </a:rPr>
                  <a:t> das </a:t>
                </a:r>
                <a:r>
                  <a:rPr lang="en-GB" sz="1600" b="1" dirty="0" err="1">
                    <a:latin typeface="+mn-lt"/>
                  </a:rPr>
                  <a:t>folgende</a:t>
                </a:r>
                <a:r>
                  <a:rPr lang="en-GB" sz="1600" b="1" dirty="0">
                    <a:latin typeface="+mn-lt"/>
                  </a:rPr>
                  <a:t> Hoare Triple </a:t>
                </a:r>
                <a:r>
                  <a:rPr lang="en-GB" sz="1600" b="1" dirty="0" err="1">
                    <a:latin typeface="+mn-lt"/>
                  </a:rPr>
                  <a:t>beweisen</a:t>
                </a:r>
                <a:r>
                  <a:rPr lang="en-GB" sz="1600" b="1" dirty="0">
                    <a:latin typeface="+mn-lt"/>
                  </a:rPr>
                  <a:t>:</a:t>
                </a:r>
              </a:p>
              <a:p>
                <a:endParaRPr lang="en-GB" sz="1600" b="1" dirty="0">
                  <a:latin typeface="+mn-lt"/>
                </a:endParaRP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{ </a:t>
                </a:r>
                <a:r>
                  <a:rPr lang="en-GB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Precondition</a:t>
                </a:r>
                <a:r>
                  <a:rPr lang="en-GB" sz="1600" dirty="0">
                    <a:latin typeface="Consolas" panose="020B0609020204030204" pitchFamily="49" charset="0"/>
                  </a:rPr>
                  <a:t> }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  while ( 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Condition</a:t>
                </a:r>
                <a:r>
                  <a:rPr lang="en-GB" sz="1600" dirty="0">
                    <a:latin typeface="Consolas" panose="020B0609020204030204" pitchFamily="49" charset="0"/>
                  </a:rPr>
                  <a:t> ) { </a:t>
                </a:r>
                <a:r>
                  <a:rPr lang="en-GB" sz="16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Body</a:t>
                </a:r>
                <a:r>
                  <a:rPr lang="en-GB" sz="1600" dirty="0">
                    <a:latin typeface="Consolas" panose="020B0609020204030204" pitchFamily="49" charset="0"/>
                  </a:rPr>
                  <a:t> }; 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{ </a:t>
                </a:r>
                <a:r>
                  <a:rPr lang="en-GB" sz="16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Postcondition</a:t>
                </a:r>
                <a:r>
                  <a:rPr lang="en-GB" sz="1600" dirty="0">
                    <a:latin typeface="Consolas" panose="020B0609020204030204" pitchFamily="49" charset="0"/>
                  </a:rPr>
                  <a:t> }</a:t>
                </a:r>
              </a:p>
              <a:p>
                <a:endParaRPr lang="en-GB" sz="1600" dirty="0">
                  <a:latin typeface="Consolas" panose="020B0609020204030204" pitchFamily="49" charset="0"/>
                </a:endParaRPr>
              </a:p>
              <a:p>
                <a:r>
                  <a:rPr lang="en-GB" sz="1600" b="1" dirty="0">
                    <a:latin typeface="+mn-lt"/>
                  </a:rPr>
                  <a:t>Dies </a:t>
                </a:r>
                <a:r>
                  <a:rPr lang="en-GB" sz="1600" b="1" dirty="0" err="1">
                    <a:latin typeface="+mn-lt"/>
                  </a:rPr>
                  <a:t>können</a:t>
                </a:r>
                <a:r>
                  <a:rPr lang="en-GB" sz="1600" b="1" dirty="0">
                    <a:latin typeface="+mn-lt"/>
                  </a:rPr>
                  <a:t> </a:t>
                </a:r>
                <a:r>
                  <a:rPr lang="en-GB" sz="1600" b="1" dirty="0" err="1">
                    <a:latin typeface="+mn-lt"/>
                  </a:rPr>
                  <a:t>wir</a:t>
                </a:r>
                <a:r>
                  <a:rPr lang="en-GB" sz="1600" b="1" dirty="0">
                    <a:latin typeface="+mn-lt"/>
                  </a:rPr>
                  <a:t> tun, falls </a:t>
                </a:r>
                <a:r>
                  <a:rPr lang="en-GB" sz="1600" b="1" dirty="0" err="1">
                    <a:latin typeface="+mn-lt"/>
                  </a:rPr>
                  <a:t>eine</a:t>
                </a:r>
                <a:r>
                  <a:rPr lang="en-GB" sz="1600" b="1" dirty="0">
                    <a:latin typeface="+mn-lt"/>
                  </a:rPr>
                  <a:t> </a:t>
                </a:r>
                <a:r>
                  <a:rPr lang="en-GB" sz="1600" b="1" dirty="0" err="1">
                    <a:latin typeface="+mn-lt"/>
                  </a:rPr>
                  <a:t>Invariante</a:t>
                </a:r>
                <a:r>
                  <a:rPr lang="en-GB" sz="1600" b="1" dirty="0">
                    <a:latin typeface="+mn-lt"/>
                  </a:rPr>
                  <a:t> </a:t>
                </a:r>
                <a:r>
                  <a:rPr lang="en-GB" sz="1600" b="1" dirty="0" err="1">
                    <a:latin typeface="+mn-lt"/>
                  </a:rPr>
                  <a:t>existiert</a:t>
                </a:r>
                <a:r>
                  <a:rPr lang="en-GB" sz="1600" b="1" dirty="0">
                    <a:latin typeface="+mn-lt"/>
                  </a:rPr>
                  <a:t>, für </a:t>
                </a:r>
                <a:r>
                  <a:rPr lang="en-GB" sz="1600" b="1" dirty="0" err="1">
                    <a:latin typeface="+mn-lt"/>
                  </a:rPr>
                  <a:t>welche</a:t>
                </a:r>
                <a:r>
                  <a:rPr lang="en-GB" sz="1600" b="1" dirty="0">
                    <a:latin typeface="+mn-lt"/>
                  </a:rPr>
                  <a:t> </a:t>
                </a:r>
                <a:r>
                  <a:rPr lang="en-GB" sz="1600" b="1" dirty="0" err="1">
                    <a:latin typeface="+mn-lt"/>
                  </a:rPr>
                  <a:t>folgendes</a:t>
                </a:r>
                <a:r>
                  <a:rPr lang="en-GB" sz="1600" b="1" dirty="0">
                    <a:latin typeface="+mn-lt"/>
                  </a:rPr>
                  <a:t> gilt:</a:t>
                </a:r>
              </a:p>
              <a:p>
                <a:endParaRPr lang="en-GB" sz="1600" b="1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Precondition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 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GB" sz="16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Body;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latin typeface="+mn-lt"/>
                  </a:rPr>
                  <a:t>ist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ein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valides</a:t>
                </a:r>
                <a:r>
                  <a:rPr lang="en-GB" sz="1600" dirty="0">
                    <a:latin typeface="+mn-lt"/>
                  </a:rPr>
                  <a:t> Tripel.</a:t>
                </a: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CH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¬</a:t>
                </a:r>
                <a:r>
                  <a:rPr lang="en-CH" sz="1600" dirty="0"/>
                  <a:t> 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Invariante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Postcondition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GB" sz="1600" dirty="0">
                  <a:latin typeface="+mn-lt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A193CF-D2AD-0FD5-88E8-9057149F4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67" y="189345"/>
                <a:ext cx="4170633" cy="5509200"/>
              </a:xfrm>
              <a:prstGeom prst="rect">
                <a:avLst/>
              </a:prstGeom>
              <a:blipFill>
                <a:blip r:embed="rId3"/>
                <a:stretch>
                  <a:fillRect l="-731" t="-3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22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1E793-73CA-42DC-5E5C-C0A5E950D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D108CA-C1E2-FA4F-61D2-1D8C478D1C5C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4C27FD-93DC-7F09-CF35-9FC6874A6726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public int compute(int a, int b) {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 a &gt;= 0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x;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x = a;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res = b;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x = x - 1;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  res = res + 1;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 res == a + b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return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4FAFD5-5D2E-810A-8551-0618EF4A67E0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EFF74A-D2B3-2CFE-5CB0-A86B6EE2A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47610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9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148C-2FBB-0FE4-E0B8-5E249E495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8F518E-A340-8CEB-0675-5D0D3F03ABE8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8009F-0306-DCE1-5F90-2C63AEE0F43B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public int compute(int a, int b) {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 a &gt;= 0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x;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x = a;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res = b;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x = x - 1;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  res = res + 1;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 res == a + b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return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49642-B669-D4DB-EA82-C21DE8DD4C99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C951AF-BA22-AAE5-4FD3-9865C3186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73666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594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5ABBC-F705-D83A-3F0E-FB23B49CB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CA5EE7-E0F7-A3B0-D8B0-F59037AA79C9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67F28-DF70-A1E0-BD07-E88CFED09506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public int compute(int a, int b) {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 a &gt;= 0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x;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x = a;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res = b;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x = x - 1;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  res = res + 1;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 res == a + b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return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DF519-B3ED-E872-1514-51509426B6DC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687897-F4CB-B622-BD89-66D3BD0B3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4182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+ 1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64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7FB3C-0DCD-8F83-6B7B-FB049C363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3AB0EF1-2750-0D2F-AB83-E9021B8661BA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0D04B-C99E-45F1-403E-9F3BEDF32EEC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public int compute(int a, int b) {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 a &gt;= 0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x;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x = a;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res = b;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x = x - 1;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  res = res + 1;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 res == a + b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return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683518-E69B-443D-0366-4BF67B69751A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0723C7-CEBC-90D7-8BB0-B894489D5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53259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+ 1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CH" dirty="0"/>
                        <a:t>+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814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1D400-2AE1-F4E5-6126-D7C5D7E18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736B64-6E87-2A4D-6EC2-F264D6772D1C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D025B-3F12-60B1-6B66-C8F117FE639B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public int compute(int a, int b) {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 a &gt;= 0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x;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x = a;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res = b;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x = x - 1;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  res = res + 1;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 res == a + b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return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5BF06-3F7B-4B3E-E30A-103BC7343FBA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9AAC66-6C14-BA87-7819-815147C80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914001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+ 1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CH" dirty="0"/>
                        <a:t>+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CH" dirty="0"/>
                        <a:t>+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1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DAA9-7BF9-E5EE-0EE1-A12F60B6A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229E58-1F8A-7083-6CC7-6AF78B5AD101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EE5B8-5F73-18EA-322F-F60F51DAE03B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public int compute(int a, int b) {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 a &gt;= 0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x;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x = a;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res = b;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x = x - 1;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  res = res + 1;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 res == a + b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return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5A8B8-80E8-EE47-907D-522E6238B4E1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8ECBAE-3C50-A9FE-9BAF-4545B71FF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32038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+ 1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CH" dirty="0"/>
                        <a:t>+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CH" dirty="0"/>
                        <a:t>+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… 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17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0A3E4-A1DE-A89B-BF70-3B1163F74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6D4C4-0F8E-AD43-9416-E983BCD90E36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458EB-9A54-81AD-5A9C-B615A8BE2E84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public int compute(int a, int b) {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 a &gt;= 0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x;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x = a;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res = b;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x = x - 1;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  res = res + 1;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 res == a + b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return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B1ACD-8E72-D651-9427-D924C747AE4F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4AF1A9-8C89-C903-A9E4-C346E83D0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90928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+ 1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CH" dirty="0"/>
                        <a:t>+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CH" dirty="0"/>
                        <a:t>+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… 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 err="1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+ </a:t>
                      </a:r>
                      <a:r>
                        <a:rPr lang="en-GB" dirty="0" err="1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- </a:t>
                      </a:r>
                      <a:r>
                        <a:rPr lang="en-GB" dirty="0" err="1"/>
                        <a:t>i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48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E323E-0F20-309C-941D-1F447E932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380563-F1DA-9FEC-2F84-9237CED68370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40A74-2999-6533-C43A-5BB1F67EEAB3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public int compute(int a, int b) {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 a &gt;= 0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x;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x = a;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res = b;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x = x - 1;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  res = res + 1;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 res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= a + b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return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D5DE3-FBE9-020D-0081-AA4A44B8A797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309B88-39B8-E7A6-2FD9-C47868C77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568700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+ 1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CH" dirty="0"/>
                        <a:t>+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</a:t>
                      </a:r>
                      <a:r>
                        <a:rPr lang="en-CH" dirty="0"/>
                        <a:t>+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</a:t>
                      </a:r>
                      <a:r>
                        <a:rPr lang="en-CH" dirty="0"/>
                        <a:t>-</a:t>
                      </a:r>
                      <a:r>
                        <a:rPr lang="en-GB" dirty="0"/>
                        <a:t> </a:t>
                      </a:r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… 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 err="1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 + </a:t>
                      </a:r>
                      <a:r>
                        <a:rPr lang="en-GB" dirty="0" err="1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- </a:t>
                      </a:r>
                      <a:r>
                        <a:rPr lang="en-GB" dirty="0" err="1"/>
                        <a:t>i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A5CDF78-4B42-5C3B-6998-AAE963C17BCE}"/>
              </a:ext>
            </a:extLst>
          </p:cNvPr>
          <p:cNvSpPr txBox="1"/>
          <p:nvPr/>
        </p:nvSpPr>
        <p:spPr>
          <a:xfrm>
            <a:off x="4871767" y="4638169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LI: res == b + a - x</a:t>
            </a:r>
            <a:endParaRPr lang="en-CH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0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7D3C0-9740-49FC-54D7-7C0FA6C6A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3FBCC9-EE30-C78C-5D10-DD6F712B2774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C9DF2-BB54-119B-270F-E9A2B7AE231B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public int compute(int a, int b) {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 a &gt;= 0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x;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x = a;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res = b;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x = x - 1;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  res = res + 1;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 res == a + b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return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7111A-0B7D-6E1F-6E9E-E8344B6967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1767" y="189345"/>
                <a:ext cx="4170633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1600" b="1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Precondition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 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GB" sz="16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Body;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latin typeface="+mn-lt"/>
                  </a:rPr>
                  <a:t>ist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ein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valides</a:t>
                </a:r>
                <a:r>
                  <a:rPr lang="en-GB" sz="1600" dirty="0">
                    <a:latin typeface="+mn-lt"/>
                  </a:rPr>
                  <a:t> Tripel.</a:t>
                </a: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CH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¬</a:t>
                </a:r>
                <a:r>
                  <a:rPr lang="en-CH" sz="1600" dirty="0"/>
                  <a:t> 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Invariante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Postcondition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GB" sz="1600" dirty="0">
                  <a:latin typeface="+mn-lt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E7111A-0B7D-6E1F-6E9E-E8344B696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67" y="189345"/>
                <a:ext cx="4170633" cy="3293209"/>
              </a:xfrm>
              <a:prstGeom prst="rect">
                <a:avLst/>
              </a:prstGeom>
              <a:blipFill>
                <a:blip r:embed="rId3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D4B87ED-77B8-F57D-7C11-CCB56C8FC87C}"/>
              </a:ext>
            </a:extLst>
          </p:cNvPr>
          <p:cNvSpPr txBox="1"/>
          <p:nvPr/>
        </p:nvSpPr>
        <p:spPr>
          <a:xfrm>
            <a:off x="4876064" y="2792436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LI: res == b + a - x</a:t>
            </a:r>
            <a:endParaRPr lang="en-CH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4A1C3-03AC-5FF3-27BA-0F6EFAF518D8}"/>
              </a:ext>
            </a:extLst>
          </p:cNvPr>
          <p:cNvSpPr txBox="1"/>
          <p:nvPr/>
        </p:nvSpPr>
        <p:spPr>
          <a:xfrm>
            <a:off x="5782723" y="3505467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</a:rPr>
              <a:t>Reicht</a:t>
            </a:r>
            <a:r>
              <a:rPr lang="en-GB" sz="3200" dirty="0">
                <a:solidFill>
                  <a:srgbClr val="FF0000"/>
                </a:solidFill>
              </a:rPr>
              <a:t> das?</a:t>
            </a:r>
            <a:endParaRPr lang="en-CH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Organisatorisches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b="0" dirty="0"/>
              <a:t>Mein Name: Timo Baumberger</a:t>
            </a:r>
          </a:p>
          <a:p>
            <a:r>
              <a:rPr lang="de-CH" b="0" dirty="0"/>
              <a:t>Website: </a:t>
            </a:r>
            <a:r>
              <a:rPr lang="de-CH" b="0" dirty="0" err="1"/>
              <a:t>timobaumberger.com</a:t>
            </a:r>
            <a:endParaRPr lang="de-CH" b="0" dirty="0"/>
          </a:p>
          <a:p>
            <a:r>
              <a:rPr lang="de-CH" b="0" dirty="0"/>
              <a:t>Bei Fragen: </a:t>
            </a:r>
            <a:r>
              <a:rPr lang="de-CH" b="0" dirty="0" err="1"/>
              <a:t>tbaumberger@student.ethz.ch</a:t>
            </a:r>
            <a:r>
              <a:rPr lang="de-CH" b="0" i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de-CH" dirty="0"/>
              <a:t>Mails bitte mit «[EProg24]» im Betreff</a:t>
            </a:r>
            <a:endParaRPr lang="de-CH" b="0" dirty="0"/>
          </a:p>
          <a:p>
            <a:r>
              <a:rPr lang="de-CH" b="0" dirty="0"/>
              <a:t>Neue Aufgaben: </a:t>
            </a:r>
            <a:r>
              <a:rPr lang="de-CH" dirty="0"/>
              <a:t>Dienstag Abend </a:t>
            </a:r>
            <a:r>
              <a:rPr lang="de-CH" b="0" dirty="0"/>
              <a:t>(im Normalfall)</a:t>
            </a:r>
          </a:p>
          <a:p>
            <a:r>
              <a:rPr lang="de-CH" b="0" dirty="0"/>
              <a:t>Abgabe der Übungen bis </a:t>
            </a:r>
            <a:r>
              <a:rPr lang="de-CH" dirty="0"/>
              <a:t>Dienstag Abend (23:59) </a:t>
            </a:r>
            <a:r>
              <a:rPr lang="de-CH" b="0" dirty="0"/>
              <a:t>Folgewoche</a:t>
            </a:r>
            <a:endParaRPr lang="de-CH" dirty="0"/>
          </a:p>
          <a:p>
            <a:pPr lvl="1"/>
            <a:r>
              <a:rPr lang="de-CH" b="0" dirty="0"/>
              <a:t>Abgabe immer via Git</a:t>
            </a:r>
          </a:p>
          <a:p>
            <a:pPr lvl="1"/>
            <a:r>
              <a:rPr lang="de-CH" dirty="0"/>
              <a:t>Lösungen in separatem Projekt auf Git</a:t>
            </a:r>
            <a:endParaRPr lang="de-CH" b="0" dirty="0"/>
          </a:p>
          <a:p>
            <a:pPr marL="457200" lvl="1" indent="0">
              <a:buNone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/>
              <a:sym typeface="Arial"/>
            </a:endParaRPr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10A8A1A-ECF0-FD1F-3900-808EFC5AF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45740"/>
            <a:ext cx="1419622" cy="14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20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E037F-321A-043A-6D70-8365964D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5FE1CC-4785-682E-0326-654017954478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969EFA-3678-EFB4-44F4-B9A1726E3949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public int compute(int a, int b) {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 a &gt;= 0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x;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x = a;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res = b;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x = x - 1;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  res = res + 1;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 res == a + b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return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F867C8-9804-A2A6-5314-9F39B96DB4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1767" y="189345"/>
                <a:ext cx="4170633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1600" b="1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Precondition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 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GB" sz="16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Body;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latin typeface="+mn-lt"/>
                  </a:rPr>
                  <a:t>ist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ein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valides</a:t>
                </a:r>
                <a:r>
                  <a:rPr lang="en-GB" sz="1600" dirty="0">
                    <a:latin typeface="+mn-lt"/>
                  </a:rPr>
                  <a:t> Tripel.</a:t>
                </a: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CH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¬</a:t>
                </a:r>
                <a:r>
                  <a:rPr lang="en-CH" sz="1600" dirty="0"/>
                  <a:t> 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Invariante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Postcondition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GB" sz="1600" dirty="0">
                  <a:latin typeface="+mn-lt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F867C8-9804-A2A6-5314-9F39B96D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67" y="189345"/>
                <a:ext cx="4170633" cy="3293209"/>
              </a:xfrm>
              <a:prstGeom prst="rect">
                <a:avLst/>
              </a:prstGeom>
              <a:blipFill>
                <a:blip r:embed="rId3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4E448C7-048F-1C66-0336-27D328CD5019}"/>
              </a:ext>
            </a:extLst>
          </p:cNvPr>
          <p:cNvSpPr txBox="1"/>
          <p:nvPr/>
        </p:nvSpPr>
        <p:spPr>
          <a:xfrm>
            <a:off x="4876064" y="2792436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LI: res == b + a - x</a:t>
            </a:r>
            <a:endParaRPr lang="en-CH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270CA-3DCE-6E5D-AF6A-5C2268CA323D}"/>
              </a:ext>
            </a:extLst>
          </p:cNvPr>
          <p:cNvSpPr txBox="1"/>
          <p:nvPr/>
        </p:nvSpPr>
        <p:spPr>
          <a:xfrm>
            <a:off x="5782723" y="3505467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</a:rPr>
              <a:t>Reicht</a:t>
            </a:r>
            <a:r>
              <a:rPr lang="en-GB" sz="3200" dirty="0">
                <a:solidFill>
                  <a:srgbClr val="FF0000"/>
                </a:solidFill>
              </a:rPr>
              <a:t> das?</a:t>
            </a:r>
            <a:endParaRPr lang="en-CH" sz="3200" dirty="0">
              <a:solidFill>
                <a:srgbClr val="FF0000"/>
              </a:solidFill>
            </a:endParaRPr>
          </a:p>
        </p:txBody>
      </p:sp>
      <p:pic>
        <p:nvPicPr>
          <p:cNvPr id="10" name="Picture 9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5A318010-D71F-3FBE-FE48-7CDBC7D74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17" y="293433"/>
            <a:ext cx="425424" cy="417767"/>
          </a:xfrm>
          <a:prstGeom prst="rect">
            <a:avLst/>
          </a:prstGeom>
        </p:spPr>
      </p:pic>
      <p:pic>
        <p:nvPicPr>
          <p:cNvPr id="12" name="Picture 11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2EEDD28C-2443-FF46-E5B2-6ECCDD571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941" y="1452049"/>
            <a:ext cx="425424" cy="417767"/>
          </a:xfrm>
          <a:prstGeom prst="rect">
            <a:avLst/>
          </a:prstGeom>
        </p:spPr>
      </p:pic>
      <p:pic>
        <p:nvPicPr>
          <p:cNvPr id="14" name="Picture 13" descr="A red x mark on a black background&#10;&#10;Description automatically generated">
            <a:extLst>
              <a:ext uri="{FF2B5EF4-FFF2-40B4-BE49-F238E27FC236}">
                <a16:creationId xmlns:a16="http://schemas.microsoft.com/office/drawing/2014/main" id="{DAECCC0A-B69E-D828-B363-2873FCD6A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199" y="2168500"/>
            <a:ext cx="503767" cy="5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3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750CA-3611-76A6-6101-C068CE693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27F06-50CC-5BF9-3310-42A427F7AFD6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40062-EFFA-1DF7-87C8-9C528847F788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public int compute(int a, int b) {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 a &gt;= 0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x;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x = a;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res = b;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x = x - 1;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  res = res + 1;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 res == a + b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return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B95920-724F-5E28-6F9B-ED3A996C6B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1767" y="189345"/>
                <a:ext cx="4170633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1600" b="1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Precondition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 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GB" sz="16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Body;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latin typeface="+mn-lt"/>
                  </a:rPr>
                  <a:t>ist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ein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valides</a:t>
                </a:r>
                <a:r>
                  <a:rPr lang="en-GB" sz="1600" dirty="0">
                    <a:latin typeface="+mn-lt"/>
                  </a:rPr>
                  <a:t> Tripel.</a:t>
                </a: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CH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¬</a:t>
                </a:r>
                <a:r>
                  <a:rPr lang="en-CH" sz="1600" dirty="0"/>
                  <a:t> 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Invariante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Postcondition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GB" sz="1600" dirty="0">
                  <a:latin typeface="+mn-lt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B95920-724F-5E28-6F9B-ED3A996C6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67" y="189345"/>
                <a:ext cx="4170633" cy="3293209"/>
              </a:xfrm>
              <a:prstGeom prst="rect">
                <a:avLst/>
              </a:prstGeom>
              <a:blipFill>
                <a:blip r:embed="rId3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CD096C-51C0-0C36-6858-E925D3DC5E87}"/>
              </a:ext>
            </a:extLst>
          </p:cNvPr>
          <p:cNvSpPr txBox="1"/>
          <p:nvPr/>
        </p:nvSpPr>
        <p:spPr>
          <a:xfrm>
            <a:off x="4659331" y="2796319"/>
            <a:ext cx="528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res == b + a – x &amp;&amp; x &gt;= 0</a:t>
            </a:r>
            <a:endParaRPr lang="en-CH" sz="2400" dirty="0">
              <a:latin typeface="Consolas" panose="020B0609020204030204" pitchFamily="49" charset="0"/>
            </a:endParaRPr>
          </a:p>
        </p:txBody>
      </p:sp>
      <p:pic>
        <p:nvPicPr>
          <p:cNvPr id="10" name="Picture 9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931D5BFA-016C-511F-2A3E-3F8DA80E1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17" y="293433"/>
            <a:ext cx="425424" cy="417767"/>
          </a:xfrm>
          <a:prstGeom prst="rect">
            <a:avLst/>
          </a:prstGeom>
        </p:spPr>
      </p:pic>
      <p:pic>
        <p:nvPicPr>
          <p:cNvPr id="12" name="Picture 11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EB6AA6DE-9036-F0BF-4BFD-CD2B04923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941" y="1452049"/>
            <a:ext cx="425424" cy="417767"/>
          </a:xfrm>
          <a:prstGeom prst="rect">
            <a:avLst/>
          </a:prstGeom>
        </p:spPr>
      </p:pic>
      <p:pic>
        <p:nvPicPr>
          <p:cNvPr id="2" name="Picture 1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D6F4F1FC-CA12-783F-8FB5-C9B32A840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741" y="2153983"/>
            <a:ext cx="425424" cy="4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8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>
          <a:extLst>
            <a:ext uri="{FF2B5EF4-FFF2-40B4-BE49-F238E27FC236}">
              <a16:creationId xmlns:a16="http://schemas.microsoft.com/office/drawing/2014/main" id="{D51F8DD8-AF0D-F276-C00E-CF6CD2CAA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172">
            <a:extLst>
              <a:ext uri="{FF2B5EF4-FFF2-40B4-BE49-F238E27FC236}">
                <a16:creationId xmlns:a16="http://schemas.microsoft.com/office/drawing/2014/main" id="{BC7EBE06-9067-6F5B-FFA1-90B0608EC2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GB" sz="3600" b="1" dirty="0" err="1">
                <a:latin typeface="Calibri"/>
                <a:ea typeface="Calibri"/>
                <a:cs typeface="Calibri"/>
                <a:sym typeface="Calibri"/>
              </a:rPr>
              <a:t>Beispiel</a:t>
            </a: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 2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831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8CCF9-521D-4AD7-D301-B25A9CCBB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CAAC62-8D1D-A2A9-96A1-BB699099DAC4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00C0E-E9BC-D5BE-B042-621B79D83774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public static int factorial(int n)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n &gt;= 0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counter = n;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result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counter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    result = result *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counter = counter - 1;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result = n!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return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}   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9C2E7-4680-FAB2-2CAD-08A52E2F60D7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206B3F-9C40-F2F3-9DE4-B24F037C4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572796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  <a:r>
                        <a:rPr lang="en-GB" dirty="0"/>
                        <a:t>ult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217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EB17C-DB7A-CA0C-3EC2-0466972E3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9660EE-7C35-DE9F-BB06-157301048F29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538BA-7581-B4BE-EE45-AE342E488AA0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public static int factorial(int n)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n &gt;= 0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counter = n;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result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counter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    result = result *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counter = counter - 1;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result = n!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return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}   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B2931-7A39-1EAC-2D32-102659C7DF45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95062-F174-3484-6AE2-34E4EAF87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574973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  <a:r>
                        <a:rPr lang="en-GB" dirty="0"/>
                        <a:t>ult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808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CD4E8-4456-4DD7-7D22-04767F1B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060742-A05A-832C-04B1-C40DCB0F0F78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C88B1-8F96-A274-1029-12A4E6382245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public static int factorial(int n)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n &gt;= 0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counter = n;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result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counter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    result = result *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counter = counter - 1;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result = n!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return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}   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AD033D-CACD-8E04-6BAE-AF583C5E916A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703B2B-1072-B63A-7FA1-F6502CD14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87953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  <a:r>
                        <a:rPr lang="en-GB" dirty="0"/>
                        <a:t>ult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1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7993-D0B9-3D38-7482-4F28112E1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D985D3-C3D0-7735-36BB-3F8A3787D996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9CC2C-0602-9102-BF94-2B5C01126FE6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public static int factorial(int n)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n &gt;= 0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counter = n;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result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counter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    result = result *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counter = counter - 1;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result = n!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return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}   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86682-2C85-7EC9-149D-418126EB0C1E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76240F-D724-251A-9A86-6A844A64D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78658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  <a:r>
                        <a:rPr lang="en-GB" dirty="0"/>
                        <a:t>ult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1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* (n – 1)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2 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917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77B22-1AB6-C601-BFEE-637C6E2A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ACC39B-A7B7-C5F3-B8E5-AA0536F20BFF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21613-FCFE-1F9C-3626-812B209D3692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public static int factorial(int n)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n &gt;= 0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counter = n;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result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counter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    result = result *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counter = counter - 1;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result = n!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return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}   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13035-B7F9-39B5-FB11-30B5502CAD99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2B498F-B1A4-9244-818E-52E4E958E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03040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  <a:r>
                        <a:rPr lang="en-GB" dirty="0"/>
                        <a:t>ult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1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* (n – 1)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2 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 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3 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074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E8581-DDE6-55CE-C9DF-30DA89787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4C7F31-648F-8773-9C02-9F448390E82C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3D80A-E378-9DFC-2E6B-9AAD7DE1D27A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public static int factorial(int n)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n &gt;= 0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counter = n;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result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counter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    result = result *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counter = counter - 1;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result = n!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return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}   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F563C8-3C89-D85E-C45A-EBDAA35D7C09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006087-D38D-33CB-4553-203D8E4F0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41239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  <a:r>
                        <a:rPr lang="en-GB" dirty="0"/>
                        <a:t>ult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1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* (n – 1)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2 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 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3 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16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F03D2-0AEB-0B7D-BE53-EE27DDC84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4FFD17-2599-0C7D-07AD-42C271B61BB6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57AFA2-D511-7BD4-A9F5-11563E8D1DC1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public static int factorial(int n)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n &gt;= 0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counter = n;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result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counter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    result = result *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counter = counter - 1;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result = n!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return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}   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9E74F-9151-2E47-0EE8-EA482B25BCC8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829C59-F5EA-9B89-329E-36AB86271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565412"/>
              </p:ext>
            </p:extLst>
          </p:nvPr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  <a:r>
                        <a:rPr lang="en-GB" dirty="0"/>
                        <a:t>ult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1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* (n – 1)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2 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 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3 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 err="1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n! / (n – 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)! 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</a:t>
                      </a:r>
                      <a:r>
                        <a:rPr lang="en-GB" dirty="0" err="1"/>
                        <a:t>i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21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81674-1188-90FE-B412-43D23292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Programm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DBA46-3D5D-B4ED-BA23-B2F500625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Bonusaufgabe von u06</a:t>
            </a:r>
          </a:p>
          <a:p>
            <a:r>
              <a:rPr lang="en-CH" dirty="0"/>
              <a:t>Loop Invarianten</a:t>
            </a:r>
          </a:p>
          <a:p>
            <a:r>
              <a:rPr lang="en-CH" dirty="0"/>
              <a:t>Java References</a:t>
            </a:r>
          </a:p>
          <a:p>
            <a:r>
              <a:rPr lang="en-CH" dirty="0"/>
              <a:t>Klassen / Objekte (objekt orientiertes Programmieren)</a:t>
            </a:r>
          </a:p>
          <a:p>
            <a:r>
              <a:rPr lang="en-CH" dirty="0"/>
              <a:t>Vorbesprechung</a:t>
            </a:r>
          </a:p>
          <a:p>
            <a:r>
              <a:rPr lang="en-CH" dirty="0"/>
              <a:t>Nachbesprechung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31C28-0417-1395-1574-8B738AA8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de-CH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de-CH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2677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318A8-7B11-D94F-A0AE-88755ABEC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B8824C-C2D1-443D-F9A6-BBDDFE915752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9C666-33DB-067E-D4E9-E7D8D4709640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public static int factorial(int n)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n &gt;= 0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counter = n;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result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counter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    result = result *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counter = counter - 1;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result = n!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return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}   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DFEF4-18BA-5241-FD3F-2AF87737C2C4}"/>
              </a:ext>
            </a:extLst>
          </p:cNvPr>
          <p:cNvSpPr txBox="1"/>
          <p:nvPr/>
        </p:nvSpPr>
        <p:spPr>
          <a:xfrm>
            <a:off x="4871767" y="189345"/>
            <a:ext cx="4170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>
                <a:latin typeface="+mn-lt"/>
              </a:rPr>
              <a:t>Herleitungsbeispiel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mit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Tabelle</a:t>
            </a:r>
            <a:endParaRPr lang="en-GB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</a:pPr>
            <a:endParaRPr lang="en-GB" sz="1600" dirty="0">
              <a:latin typeface="+mn-lt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3F44F6-E1D0-6491-1DDA-1E62BD0FD14E}"/>
              </a:ext>
            </a:extLst>
          </p:cNvPr>
          <p:cNvGraphicFramePr>
            <a:graphicFrameLocks noGrp="1"/>
          </p:cNvGraphicFramePr>
          <p:nvPr/>
        </p:nvGraphicFramePr>
        <p:xfrm>
          <a:off x="4923181" y="801992"/>
          <a:ext cx="3744531" cy="3760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177">
                  <a:extLst>
                    <a:ext uri="{9D8B030D-6E8A-4147-A177-3AD203B41FA5}">
                      <a16:colId xmlns:a16="http://schemas.microsoft.com/office/drawing/2014/main" val="20577242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3820536416"/>
                    </a:ext>
                  </a:extLst>
                </a:gridCol>
                <a:gridCol w="1248177">
                  <a:extLst>
                    <a:ext uri="{9D8B030D-6E8A-4147-A177-3AD203B41FA5}">
                      <a16:colId xmlns:a16="http://schemas.microsoft.com/office/drawing/2014/main" val="1259354011"/>
                    </a:ext>
                  </a:extLst>
                </a:gridCol>
              </a:tblGrid>
              <a:tr h="281226">
                <a:tc>
                  <a:txBody>
                    <a:bodyPr/>
                    <a:lstStyle/>
                    <a:p>
                      <a:r>
                        <a:rPr lang="en-GB" dirty="0"/>
                        <a:t>Iteration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res</a:t>
                      </a:r>
                      <a:r>
                        <a:rPr lang="en-GB" dirty="0"/>
                        <a:t>ult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523631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257626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1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8055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* (n – 1)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2 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78663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 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3 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89739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907820"/>
                  </a:ext>
                </a:extLst>
              </a:tr>
              <a:tr h="575981">
                <a:tc>
                  <a:txBody>
                    <a:bodyPr/>
                    <a:lstStyle/>
                    <a:p>
                      <a:r>
                        <a:rPr lang="en-GB" dirty="0" err="1"/>
                        <a:t>i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n! / (n – </a:t>
                      </a:r>
                      <a:r>
                        <a:rPr lang="en-GB" dirty="0" err="1"/>
                        <a:t>i</a:t>
                      </a:r>
                      <a:r>
                        <a:rPr lang="en-GB" dirty="0"/>
                        <a:t>)! 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 – </a:t>
                      </a:r>
                      <a:r>
                        <a:rPr lang="en-GB" dirty="0" err="1"/>
                        <a:t>i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59048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6584D1-6293-CA80-FADF-71E715B1410C}"/>
              </a:ext>
            </a:extLst>
          </p:cNvPr>
          <p:cNvSpPr txBox="1"/>
          <p:nvPr/>
        </p:nvSpPr>
        <p:spPr>
          <a:xfrm>
            <a:off x="4871767" y="4638169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LI: result == n! / counter!</a:t>
            </a:r>
            <a:endParaRPr lang="en-CH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73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5978-8165-FCD1-F159-7A3A3164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EE1890-9B15-219B-79A7-0AB3AC5AC9BD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EDF58-C22D-C7BD-F742-5C6A93CBEA1D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public static int factorial(int n)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n &gt;= 0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counter = n;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result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counter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    result = result *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counter = counter - 1;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result = n!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return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}   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CF2F8-630D-83F2-3891-AEEA36364B65}"/>
              </a:ext>
            </a:extLst>
          </p:cNvPr>
          <p:cNvSpPr txBox="1"/>
          <p:nvPr/>
        </p:nvSpPr>
        <p:spPr>
          <a:xfrm>
            <a:off x="4960382" y="2636168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LI: result == n! / counter!</a:t>
            </a:r>
            <a:endParaRPr lang="en-CH" sz="20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BE5D2E-8498-3400-0706-05106B5166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1767" y="189345"/>
                <a:ext cx="4170633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1600" b="1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Precondition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 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GB" sz="16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Body;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latin typeface="+mn-lt"/>
                  </a:rPr>
                  <a:t>ist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ein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valides</a:t>
                </a:r>
                <a:r>
                  <a:rPr lang="en-GB" sz="1600" dirty="0">
                    <a:latin typeface="+mn-lt"/>
                  </a:rPr>
                  <a:t> Tripel.</a:t>
                </a: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CH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¬</a:t>
                </a:r>
                <a:r>
                  <a:rPr lang="en-CH" sz="1600" dirty="0"/>
                  <a:t> 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Invariante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Postcondition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GB" sz="1600" dirty="0">
                  <a:latin typeface="+mn-lt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BE5D2E-8498-3400-0706-05106B51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67" y="189345"/>
                <a:ext cx="4170633" cy="3293209"/>
              </a:xfrm>
              <a:prstGeom prst="rect">
                <a:avLst/>
              </a:prstGeom>
              <a:blipFill>
                <a:blip r:embed="rId3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343544D-5D6E-9A45-61E7-BAB684EBEB51}"/>
              </a:ext>
            </a:extLst>
          </p:cNvPr>
          <p:cNvSpPr txBox="1"/>
          <p:nvPr/>
        </p:nvSpPr>
        <p:spPr>
          <a:xfrm>
            <a:off x="5782723" y="3505467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>
                <a:solidFill>
                  <a:srgbClr val="FF0000"/>
                </a:solidFill>
              </a:rPr>
              <a:t>Reicht</a:t>
            </a:r>
            <a:r>
              <a:rPr lang="en-GB" sz="3200" dirty="0">
                <a:solidFill>
                  <a:srgbClr val="FF0000"/>
                </a:solidFill>
              </a:rPr>
              <a:t> das?</a:t>
            </a:r>
            <a:endParaRPr lang="en-CH" sz="3200" dirty="0">
              <a:solidFill>
                <a:srgbClr val="FF0000"/>
              </a:solidFill>
            </a:endParaRPr>
          </a:p>
        </p:txBody>
      </p:sp>
      <p:pic>
        <p:nvPicPr>
          <p:cNvPr id="10" name="Picture 9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9A3F986E-B249-3B85-BF29-B70A89185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17" y="293433"/>
            <a:ext cx="425424" cy="417767"/>
          </a:xfrm>
          <a:prstGeom prst="rect">
            <a:avLst/>
          </a:prstGeom>
        </p:spPr>
      </p:pic>
      <p:pic>
        <p:nvPicPr>
          <p:cNvPr id="11" name="Picture 10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09676D0C-AFE5-F0CC-BB69-6EDE21CE7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941" y="1452049"/>
            <a:ext cx="425424" cy="417767"/>
          </a:xfrm>
          <a:prstGeom prst="rect">
            <a:avLst/>
          </a:prstGeom>
        </p:spPr>
      </p:pic>
      <p:pic>
        <p:nvPicPr>
          <p:cNvPr id="12" name="Picture 11" descr="A red x mark on a black background&#10;&#10;Description automatically generated">
            <a:extLst>
              <a:ext uri="{FF2B5EF4-FFF2-40B4-BE49-F238E27FC236}">
                <a16:creationId xmlns:a16="http://schemas.microsoft.com/office/drawing/2014/main" id="{EE5FF3D2-75EB-5078-8A13-198021E3C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199" y="2168500"/>
            <a:ext cx="503767" cy="5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A8779-E59F-F5F7-AAF4-21F64627F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7C77-8AC9-DD2C-E56B-5E5807DD60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1767" y="189345"/>
                <a:ext cx="4170633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1600" b="1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Precondition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 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GB" sz="16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Body;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latin typeface="+mn-lt"/>
                  </a:rPr>
                  <a:t>ist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ein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valides</a:t>
                </a:r>
                <a:r>
                  <a:rPr lang="en-GB" sz="1600" dirty="0">
                    <a:latin typeface="+mn-lt"/>
                  </a:rPr>
                  <a:t> Tripel.</a:t>
                </a: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CH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¬</a:t>
                </a:r>
                <a:r>
                  <a:rPr lang="en-CH" sz="1600" dirty="0"/>
                  <a:t> 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Invariante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Postcondition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GB" sz="1600" dirty="0">
                  <a:latin typeface="+mn-lt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377C77-8AC9-DD2C-E56B-5E5807DD6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67" y="189345"/>
                <a:ext cx="4170633" cy="3293209"/>
              </a:xfrm>
              <a:prstGeom prst="rect">
                <a:avLst/>
              </a:prstGeom>
              <a:blipFill>
                <a:blip r:embed="rId3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9FC4680-5A99-3185-2F0E-F58A12AB168D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B58B9-75B1-C8AC-72DF-703D11F82A0F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public static int factorial(int n)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n &gt;= 0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counter = n;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result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counter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    result = result * counter;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counter = counter - 1;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result = n!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return result;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}   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B599D-4C84-99E3-2621-1F75AE38D3C9}"/>
              </a:ext>
            </a:extLst>
          </p:cNvPr>
          <p:cNvSpPr txBox="1"/>
          <p:nvPr/>
        </p:nvSpPr>
        <p:spPr>
          <a:xfrm>
            <a:off x="4748786" y="2610665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LI: result == n! / counter! &amp;&amp;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counter &gt;= 0</a:t>
            </a:r>
            <a:endParaRPr lang="en-CH" sz="2000" dirty="0">
              <a:latin typeface="Consolas" panose="020B0609020204030204" pitchFamily="49" charset="0"/>
            </a:endParaRPr>
          </a:p>
        </p:txBody>
      </p:sp>
      <p:pic>
        <p:nvPicPr>
          <p:cNvPr id="10" name="Picture 9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A6D7F45A-C92A-31AC-8BCC-301AE1E4A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17" y="293433"/>
            <a:ext cx="425424" cy="417767"/>
          </a:xfrm>
          <a:prstGeom prst="rect">
            <a:avLst/>
          </a:prstGeom>
        </p:spPr>
      </p:pic>
      <p:pic>
        <p:nvPicPr>
          <p:cNvPr id="11" name="Picture 10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C703853F-7378-5407-1EE1-C3D6D6AE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941" y="1452049"/>
            <a:ext cx="425424" cy="417767"/>
          </a:xfrm>
          <a:prstGeom prst="rect">
            <a:avLst/>
          </a:prstGeom>
        </p:spPr>
      </p:pic>
      <p:pic>
        <p:nvPicPr>
          <p:cNvPr id="2" name="Picture 1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F621F890-2849-7AEB-1F7D-31D03BABB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741" y="2153983"/>
            <a:ext cx="425424" cy="4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9E192-7529-34CF-59C7-4FDE1F654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4AEB88-B68E-EC2F-265B-78ABDA8813EA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9FE0F-BE79-65A9-217B-FB54344D47C3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public int compute(int v, int n)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n &gt;= 0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 v = 2;</a:t>
            </a:r>
            <a:endParaRPr lang="en-GB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x;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GB" b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x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&lt;= n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 * v;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x = x + 1;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</a:t>
            </a:r>
            <a:r>
              <a:rPr lang="en-GB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== 2^n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return </a:t>
            </a:r>
            <a:r>
              <a:rPr lang="en-GB" b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} 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5A6330-B93D-E475-F91E-F17FC7C11053}"/>
                  </a:ext>
                </a:extLst>
              </p:cNvPr>
              <p:cNvSpPr txBox="1"/>
              <p:nvPr/>
            </p:nvSpPr>
            <p:spPr>
              <a:xfrm>
                <a:off x="4871767" y="189345"/>
                <a:ext cx="4170633" cy="5509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>
                    <a:latin typeface="+mn-lt"/>
                  </a:rPr>
                  <a:t>Wir </a:t>
                </a:r>
                <a:r>
                  <a:rPr lang="en-GB" sz="1600" b="1" dirty="0" err="1">
                    <a:latin typeface="+mn-lt"/>
                  </a:rPr>
                  <a:t>wollen</a:t>
                </a:r>
                <a:r>
                  <a:rPr lang="en-GB" sz="1600" b="1" dirty="0">
                    <a:latin typeface="+mn-lt"/>
                  </a:rPr>
                  <a:t> das </a:t>
                </a:r>
                <a:r>
                  <a:rPr lang="en-GB" sz="1600" b="1" dirty="0" err="1">
                    <a:latin typeface="+mn-lt"/>
                  </a:rPr>
                  <a:t>folgende</a:t>
                </a:r>
                <a:r>
                  <a:rPr lang="en-GB" sz="1600" b="1" dirty="0">
                    <a:latin typeface="+mn-lt"/>
                  </a:rPr>
                  <a:t> Hoare Triple </a:t>
                </a:r>
                <a:r>
                  <a:rPr lang="en-GB" sz="1600" b="1" dirty="0" err="1">
                    <a:latin typeface="+mn-lt"/>
                  </a:rPr>
                  <a:t>beweisen</a:t>
                </a:r>
                <a:r>
                  <a:rPr lang="en-GB" sz="1600" b="1" dirty="0">
                    <a:latin typeface="+mn-lt"/>
                  </a:rPr>
                  <a:t>:</a:t>
                </a:r>
              </a:p>
              <a:p>
                <a:endParaRPr lang="en-GB" sz="1600" b="1" dirty="0">
                  <a:latin typeface="+mn-lt"/>
                </a:endParaRP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{ </a:t>
                </a:r>
                <a:r>
                  <a:rPr lang="en-GB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Precondition</a:t>
                </a:r>
                <a:r>
                  <a:rPr lang="en-GB" sz="1600" dirty="0">
                    <a:latin typeface="Consolas" panose="020B0609020204030204" pitchFamily="49" charset="0"/>
                  </a:rPr>
                  <a:t> }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  while ( 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Condition</a:t>
                </a:r>
                <a:r>
                  <a:rPr lang="en-GB" sz="1600" dirty="0">
                    <a:latin typeface="Consolas" panose="020B0609020204030204" pitchFamily="49" charset="0"/>
                  </a:rPr>
                  <a:t> ) { </a:t>
                </a:r>
                <a:r>
                  <a:rPr lang="en-GB" sz="16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Body</a:t>
                </a:r>
                <a:r>
                  <a:rPr lang="en-GB" sz="1600" dirty="0">
                    <a:latin typeface="Consolas" panose="020B0609020204030204" pitchFamily="49" charset="0"/>
                  </a:rPr>
                  <a:t> }; 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{ </a:t>
                </a:r>
                <a:r>
                  <a:rPr lang="en-GB" sz="16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Postcondition</a:t>
                </a:r>
                <a:r>
                  <a:rPr lang="en-GB" sz="1600" dirty="0">
                    <a:latin typeface="Consolas" panose="020B0609020204030204" pitchFamily="49" charset="0"/>
                  </a:rPr>
                  <a:t> }</a:t>
                </a:r>
              </a:p>
              <a:p>
                <a:endParaRPr lang="en-GB" sz="1600" dirty="0">
                  <a:latin typeface="Consolas" panose="020B0609020204030204" pitchFamily="49" charset="0"/>
                </a:endParaRPr>
              </a:p>
              <a:p>
                <a:r>
                  <a:rPr lang="en-GB" sz="1600" b="1" dirty="0">
                    <a:latin typeface="+mn-lt"/>
                  </a:rPr>
                  <a:t>Dies </a:t>
                </a:r>
                <a:r>
                  <a:rPr lang="en-GB" sz="1600" b="1" dirty="0" err="1">
                    <a:latin typeface="+mn-lt"/>
                  </a:rPr>
                  <a:t>können</a:t>
                </a:r>
                <a:r>
                  <a:rPr lang="en-GB" sz="1600" b="1" dirty="0">
                    <a:latin typeface="+mn-lt"/>
                  </a:rPr>
                  <a:t> </a:t>
                </a:r>
                <a:r>
                  <a:rPr lang="en-GB" sz="1600" b="1" dirty="0" err="1">
                    <a:latin typeface="+mn-lt"/>
                  </a:rPr>
                  <a:t>wir</a:t>
                </a:r>
                <a:r>
                  <a:rPr lang="en-GB" sz="1600" b="1" dirty="0">
                    <a:latin typeface="+mn-lt"/>
                  </a:rPr>
                  <a:t> tun, falls </a:t>
                </a:r>
                <a:r>
                  <a:rPr lang="en-GB" sz="1600" b="1" dirty="0" err="1">
                    <a:latin typeface="+mn-lt"/>
                  </a:rPr>
                  <a:t>eine</a:t>
                </a:r>
                <a:r>
                  <a:rPr lang="en-GB" sz="1600" b="1" dirty="0">
                    <a:latin typeface="+mn-lt"/>
                  </a:rPr>
                  <a:t> </a:t>
                </a:r>
                <a:r>
                  <a:rPr lang="en-GB" sz="1600" b="1" dirty="0" err="1">
                    <a:latin typeface="+mn-lt"/>
                  </a:rPr>
                  <a:t>Invariante</a:t>
                </a:r>
                <a:r>
                  <a:rPr lang="en-GB" sz="1600" b="1" dirty="0">
                    <a:latin typeface="+mn-lt"/>
                  </a:rPr>
                  <a:t> </a:t>
                </a:r>
                <a:r>
                  <a:rPr lang="en-GB" sz="1600" b="1" dirty="0" err="1">
                    <a:latin typeface="+mn-lt"/>
                  </a:rPr>
                  <a:t>existiert</a:t>
                </a:r>
                <a:r>
                  <a:rPr lang="en-GB" sz="1600" b="1" dirty="0">
                    <a:latin typeface="+mn-lt"/>
                  </a:rPr>
                  <a:t>, für </a:t>
                </a:r>
                <a:r>
                  <a:rPr lang="en-GB" sz="1600" b="1" dirty="0" err="1">
                    <a:latin typeface="+mn-lt"/>
                  </a:rPr>
                  <a:t>welche</a:t>
                </a:r>
                <a:r>
                  <a:rPr lang="en-GB" sz="1600" b="1" dirty="0">
                    <a:latin typeface="+mn-lt"/>
                  </a:rPr>
                  <a:t> </a:t>
                </a:r>
                <a:r>
                  <a:rPr lang="en-GB" sz="1600" b="1" dirty="0" err="1">
                    <a:latin typeface="+mn-lt"/>
                  </a:rPr>
                  <a:t>folgendes</a:t>
                </a:r>
                <a:r>
                  <a:rPr lang="en-GB" sz="1600" b="1" dirty="0">
                    <a:latin typeface="+mn-lt"/>
                  </a:rPr>
                  <a:t> gilt:</a:t>
                </a:r>
              </a:p>
              <a:p>
                <a:endParaRPr lang="en-GB" sz="1600" b="1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Precondition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 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GB" sz="16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Body;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latin typeface="+mn-lt"/>
                  </a:rPr>
                  <a:t>ist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ein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valides</a:t>
                </a:r>
                <a:r>
                  <a:rPr lang="en-GB" sz="1600" dirty="0">
                    <a:latin typeface="+mn-lt"/>
                  </a:rPr>
                  <a:t> Tripel.</a:t>
                </a: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CH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¬</a:t>
                </a:r>
                <a:r>
                  <a:rPr lang="en-CH" sz="1600" dirty="0"/>
                  <a:t> 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Invariante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Postcondition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GB" sz="1600" dirty="0">
                  <a:latin typeface="+mn-lt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5A6330-B93D-E475-F91E-F17FC7C1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67" y="189345"/>
                <a:ext cx="4170633" cy="5509200"/>
              </a:xfrm>
              <a:prstGeom prst="rect">
                <a:avLst/>
              </a:prstGeom>
              <a:blipFill>
                <a:blip r:embed="rId3"/>
                <a:stretch>
                  <a:fillRect l="-731" t="-3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327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3CA62-DA49-1DA5-4057-816DD66A6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09674C-F18A-B8B2-F79C-EC4544CF3CD7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2D2F9E-8F4D-D7D8-CD3F-DA48B05384B5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public int compute(int v, int n)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n &gt;= 0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 v = 2;</a:t>
            </a:r>
            <a:endParaRPr lang="en-GB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x;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GB" b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x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 =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&lt;= n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 * v;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x = x + 1;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</a:t>
            </a:r>
            <a:r>
              <a:rPr lang="en-GB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== 2^n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return </a:t>
            </a:r>
            <a:r>
              <a:rPr lang="en-GB" b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} 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985314-D1DF-7670-628A-146A375CA549}"/>
                  </a:ext>
                </a:extLst>
              </p:cNvPr>
              <p:cNvSpPr txBox="1"/>
              <p:nvPr/>
            </p:nvSpPr>
            <p:spPr>
              <a:xfrm>
                <a:off x="4871767" y="189345"/>
                <a:ext cx="4170633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1600" b="1" dirty="0">
                  <a:latin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Precondition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 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GB" sz="1600" dirty="0">
                    <a:solidFill>
                      <a:schemeClr val="accent5"/>
                    </a:solidFill>
                    <a:latin typeface="Consolas" panose="020B0609020204030204" pitchFamily="49" charset="0"/>
                  </a:rPr>
                  <a:t>Body;</a:t>
                </a:r>
              </a:p>
              <a:p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 </a:t>
                </a:r>
                <a:r>
                  <a:rPr lang="en-GB" sz="1600" dirty="0" err="1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Invariante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 err="1">
                    <a:latin typeface="+mn-lt"/>
                  </a:rPr>
                  <a:t>ist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ein</a:t>
                </a:r>
                <a:r>
                  <a:rPr lang="en-GB" sz="1600" dirty="0">
                    <a:latin typeface="+mn-lt"/>
                  </a:rPr>
                  <a:t> </a:t>
                </a:r>
                <a:r>
                  <a:rPr lang="en-GB" sz="1600" dirty="0" err="1">
                    <a:latin typeface="+mn-lt"/>
                  </a:rPr>
                  <a:t>valides</a:t>
                </a:r>
                <a:r>
                  <a:rPr lang="en-GB" sz="1600" dirty="0">
                    <a:latin typeface="+mn-lt"/>
                  </a:rPr>
                  <a:t> Tripel.</a:t>
                </a: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CH" sz="1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¬</a:t>
                </a:r>
                <a:r>
                  <a:rPr lang="en-CH" sz="1600" dirty="0"/>
                  <a:t> </a:t>
                </a:r>
                <a:r>
                  <a:rPr lang="en-GB" sz="16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Condition</a:t>
                </a:r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GB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Invariante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>
                    <a:solidFill>
                      <a:schemeClr val="accent4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GB" sz="1600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Postcondition</a:t>
                </a:r>
              </a:p>
              <a:p>
                <a:pPr marL="342900" indent="-342900">
                  <a:buFont typeface="+mj-lt"/>
                  <a:buAutoNum type="arabicPeriod" startAt="3"/>
                </a:pPr>
                <a:endParaRPr lang="en-GB" sz="1600" dirty="0">
                  <a:latin typeface="+mn-lt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  <a:p>
                <a:endParaRPr lang="en-GB" sz="1600" dirty="0">
                  <a:solidFill>
                    <a:schemeClr val="accent4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985314-D1DF-7670-628A-146A375CA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67" y="189345"/>
                <a:ext cx="4170633" cy="3293209"/>
              </a:xfrm>
              <a:prstGeom prst="rect">
                <a:avLst/>
              </a:prstGeom>
              <a:blipFill>
                <a:blip r:embed="rId3"/>
                <a:stretch>
                  <a:fillRect l="-58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23F5F38-898D-A8D3-FDB6-9F5E772387DA}"/>
              </a:ext>
            </a:extLst>
          </p:cNvPr>
          <p:cNvSpPr txBox="1"/>
          <p:nvPr/>
        </p:nvSpPr>
        <p:spPr>
          <a:xfrm>
            <a:off x="4748785" y="2610665"/>
            <a:ext cx="4395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LI: v == 2 &amp;&amp; </a:t>
            </a:r>
            <a:r>
              <a:rPr lang="en-GB" sz="2000" dirty="0" err="1">
                <a:latin typeface="Consolas" panose="020B0609020204030204" pitchFamily="49" charset="0"/>
              </a:rPr>
              <a:t>tmp</a:t>
            </a:r>
            <a:r>
              <a:rPr lang="en-GB" sz="2000" dirty="0">
                <a:latin typeface="Consolas" panose="020B0609020204030204" pitchFamily="49" charset="0"/>
              </a:rPr>
              <a:t> == 2^(x – 1) </a:t>
            </a:r>
          </a:p>
          <a:p>
            <a:r>
              <a:rPr lang="en-GB" sz="2000" dirty="0">
                <a:latin typeface="Consolas" panose="020B0609020204030204" pitchFamily="49" charset="0"/>
              </a:rPr>
              <a:t>    &amp;&amp; x &lt;= n + 1 &amp;&amp; x &gt;= 1</a:t>
            </a:r>
          </a:p>
        </p:txBody>
      </p:sp>
    </p:spTree>
    <p:extLst>
      <p:ext uri="{BB962C8B-B14F-4D97-AF65-F5344CB8AC3E}">
        <p14:creationId xmlns:p14="http://schemas.microsoft.com/office/powerpoint/2010/main" val="1283742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>
          <a:extLst>
            <a:ext uri="{FF2B5EF4-FFF2-40B4-BE49-F238E27FC236}">
              <a16:creationId xmlns:a16="http://schemas.microsoft.com/office/drawing/2014/main" id="{28A33830-0C8E-1A3E-39C2-19C3E9153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186">
            <a:extLst>
              <a:ext uri="{FF2B5EF4-FFF2-40B4-BE49-F238E27FC236}">
                <a16:creationId xmlns:a16="http://schemas.microsoft.com/office/drawing/2014/main" id="{0D9E34F4-793C-BB68-8358-356CED91393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GB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Rezept</a:t>
            </a:r>
            <a:r>
              <a:rPr lang="en-GB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für Loop-</a:t>
            </a:r>
            <a:r>
              <a:rPr lang="en-GB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Invarianten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2968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45">
          <a:extLst>
            <a:ext uri="{FF2B5EF4-FFF2-40B4-BE49-F238E27FC236}">
              <a16:creationId xmlns:a16="http://schemas.microsoft.com/office/drawing/2014/main" id="{7C95F12E-33C4-D827-F0EF-36349B1BA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9" name="Rectangle 468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Google Shape;446;p67">
            <a:extLst>
              <a:ext uri="{FF2B5EF4-FFF2-40B4-BE49-F238E27FC236}">
                <a16:creationId xmlns:a16="http://schemas.microsoft.com/office/drawing/2014/main" id="{3CFFCCBA-AFEC-A27C-6510-E486B23CB8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2326" y="308610"/>
            <a:ext cx="8401050" cy="82981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700" b="1" i="0" u="none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Es gibt keine perfekten Rezepte!</a:t>
            </a:r>
            <a:endParaRPr lang="en-US" sz="2700" b="0" i="0" u="none" strike="noStrike" kern="1200" cap="none" dirty="0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0948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Cartoon characters cooking on a pot&#10;&#10;Description automatically generated">
            <a:extLst>
              <a:ext uri="{FF2B5EF4-FFF2-40B4-BE49-F238E27FC236}">
                <a16:creationId xmlns:a16="http://schemas.microsoft.com/office/drawing/2014/main" id="{5F69A896-5647-E16B-907B-F7289D74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0" r="6310" b="-1"/>
          <a:stretch/>
        </p:blipFill>
        <p:spPr>
          <a:xfrm>
            <a:off x="322326" y="1291441"/>
            <a:ext cx="5028668" cy="3390419"/>
          </a:xfrm>
          <a:prstGeom prst="rect">
            <a:avLst/>
          </a:prstGeom>
        </p:spPr>
      </p:pic>
      <p:sp useBgFill="1">
        <p:nvSpPr>
          <p:cNvPr id="468" name="Rectangle 46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7850" y="1291441"/>
            <a:ext cx="3163824" cy="339042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7" name="Google Shape;447;p67">
            <a:extLst>
              <a:ext uri="{FF2B5EF4-FFF2-40B4-BE49-F238E27FC236}">
                <a16:creationId xmlns:a16="http://schemas.microsoft.com/office/drawing/2014/main" id="{DDCA48A1-9912-DCC3-75B1-E07D8C2D2D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54064" y="1515618"/>
            <a:ext cx="2591322" cy="296951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343080" marR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C0504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Loop-</a:t>
            </a:r>
            <a:r>
              <a:rPr lang="en-US" sz="1400" b="0" i="0" u="none" strike="noStrike" kern="1200" cap="none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Invarianten</a:t>
            </a:r>
            <a:r>
              <a:rPr lang="en-US" sz="14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b="0" i="0" u="none" strike="noStrike" kern="1200" cap="none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richtig</a:t>
            </a:r>
            <a:r>
              <a:rPr lang="en-US" sz="14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b="0" i="0" u="none" strike="noStrike" kern="1200" cap="none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lösen</a:t>
            </a:r>
            <a:r>
              <a:rPr lang="en-US" sz="14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b="0" i="0" u="none" strike="noStrike" kern="1200" cap="none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können</a:t>
            </a:r>
            <a:r>
              <a:rPr lang="en-US" sz="14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b="0" i="0" u="none" strike="noStrike" kern="1200" cap="none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ist</a:t>
            </a:r>
            <a:r>
              <a:rPr lang="en-US" sz="14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b="0" i="0" u="none" strike="noStrike" kern="1200" cap="none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eine</a:t>
            </a:r>
            <a:r>
              <a:rPr lang="en-US" sz="14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b="1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Frage der </a:t>
            </a:r>
            <a:r>
              <a:rPr lang="en-US" sz="1400" b="1" i="0" u="none" strike="noStrike" kern="1200" cap="none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Übung</a:t>
            </a:r>
            <a:r>
              <a:rPr lang="en-US" sz="1400" b="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343080" marR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C0504D"/>
              </a:buClr>
              <a:buSzPct val="100000"/>
              <a:buFont typeface="Arial" panose="020B0604020202020204" pitchFamily="34" charset="0"/>
              <a:buChar char="•"/>
            </a:pP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3080" marR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C0504D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i="0" u="none" strike="noStrike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Das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folgende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Rezept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hat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sich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in der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Vergangenheit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bei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vielen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Studenten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als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nützlich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erwiesen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343080" marR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C0504D"/>
              </a:buClr>
              <a:buSzPct val="100000"/>
              <a:buFont typeface="Arial" panose="020B0604020202020204" pitchFamily="34" charset="0"/>
              <a:buChar char="•"/>
            </a:pPr>
            <a:endParaRPr lang="en-US" sz="1400" i="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343080" marR="0"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C0504D"/>
              </a:buClr>
              <a:buSzPct val="100000"/>
              <a:buFont typeface="Arial" panose="020B0604020202020204" pitchFamily="34" charset="0"/>
              <a:buChar char="•"/>
            </a:pPr>
            <a:endParaRPr lang="en-US" sz="1400" i="0" u="none" strike="noStrike" kern="1200" cap="none" dirty="0">
              <a:solidFill>
                <a:schemeClr val="tx1"/>
              </a:solidFill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48" name="Google Shape;448;p67">
            <a:extLst>
              <a:ext uri="{FF2B5EF4-FFF2-40B4-BE49-F238E27FC236}">
                <a16:creationId xmlns:a16="http://schemas.microsoft.com/office/drawing/2014/main" id="{111C04DD-E82A-B891-2EF9-FD4A12A60C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46520" y="4767262"/>
            <a:ext cx="2057400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Tx/>
              <a:buSzTx/>
              <a:defRPr/>
            </a:pPr>
            <a:fld id="{00000000-1234-1234-1234-123412341234}" type="slidenum">
              <a:rPr lang="en-US" sz="7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  <a:sym typeface="Calibri"/>
              </a:rPr>
              <a:pPr>
                <a:lnSpc>
                  <a:spcPct val="90000"/>
                </a:lnSpc>
                <a:spcAft>
                  <a:spcPts val="600"/>
                </a:spcAft>
                <a:buClrTx/>
                <a:buSzTx/>
                <a:defRPr/>
              </a:pPr>
              <a:t>36</a:t>
            </a:fld>
            <a:endParaRPr lang="en-US" sz="700" kern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566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EE2E9-B2EC-C8AB-0738-EB550BD5A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D0849A-BFA1-FF63-9588-881ADE7B9A32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C829E-2493-E3FE-B24A-46F4B30E5C16}"/>
              </a:ext>
            </a:extLst>
          </p:cNvPr>
          <p:cNvSpPr txBox="1"/>
          <p:nvPr/>
        </p:nvSpPr>
        <p:spPr>
          <a:xfrm>
            <a:off x="212437" y="189345"/>
            <a:ext cx="871912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public int compute(int n){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Precondtion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: n &gt;= 0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int k = 5;</a:t>
            </a:r>
            <a:endParaRPr lang="en-GB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GB" b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 = 0;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int result = 1;  </a:t>
            </a:r>
          </a:p>
          <a:p>
            <a:pPr>
              <a:lnSpc>
                <a:spcPts val="2400"/>
              </a:lnSpc>
            </a:pP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GB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Loop-</a:t>
            </a:r>
            <a:r>
              <a:rPr lang="en-GB" b="0" dirty="0" err="1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while (</a:t>
            </a:r>
            <a:r>
              <a:rPr lang="en-GB" b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&lt; n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result = result * k;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 + 1;  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//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 result = 5^n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return result;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ounded Rectangle 9">
            <a:extLst>
              <a:ext uri="{FF2B5EF4-FFF2-40B4-BE49-F238E27FC236}">
                <a16:creationId xmlns:a16="http://schemas.microsoft.com/office/drawing/2014/main" id="{3B181EA2-B06F-B603-C7C1-0DD26B0AA042}"/>
              </a:ext>
            </a:extLst>
          </p:cNvPr>
          <p:cNvSpPr/>
          <p:nvPr/>
        </p:nvSpPr>
        <p:spPr>
          <a:xfrm>
            <a:off x="4767926" y="189345"/>
            <a:ext cx="4131148" cy="10579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50"/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3BC508C9-0BAC-4D8D-CF2C-20764E0CB25F}"/>
              </a:ext>
            </a:extLst>
          </p:cNvPr>
          <p:cNvSpPr/>
          <p:nvPr/>
        </p:nvSpPr>
        <p:spPr>
          <a:xfrm>
            <a:off x="4767926" y="2454277"/>
            <a:ext cx="4131148" cy="10579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C09C53-24B5-3244-DBE4-B911DB4F68B8}"/>
                  </a:ext>
                </a:extLst>
              </p:cNvPr>
              <p:cNvSpPr txBox="1"/>
              <p:nvPr/>
            </p:nvSpPr>
            <p:spPr>
              <a:xfrm>
                <a:off x="4796387" y="189345"/>
                <a:ext cx="4038833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57175" indent="-257175">
                  <a:buAutoNum type="arabicPeriod"/>
                </a:pPr>
                <a:r>
                  <a:rPr lang="en-CH" sz="1600" b="1" dirty="0"/>
                  <a:t>Loop</a:t>
                </a:r>
                <a:r>
                  <a:rPr lang="en-GB" sz="1600" b="1" dirty="0"/>
                  <a:t> Condition und </a:t>
                </a:r>
                <a:r>
                  <a:rPr lang="en-GB" sz="1600" b="1" dirty="0" err="1"/>
                  <a:t>Terminierung</a:t>
                </a:r>
                <a:r>
                  <a:rPr lang="en-GB" sz="1600" b="1" dirty="0"/>
                  <a:t> </a:t>
                </a:r>
                <a:r>
                  <a:rPr lang="en-GB" sz="1600" b="1" dirty="0" err="1"/>
                  <a:t>kombinieren</a:t>
                </a:r>
                <a:r>
                  <a:rPr lang="en-GB" sz="1600" b="1" dirty="0"/>
                  <a:t>.</a:t>
                </a:r>
                <a:endParaRPr lang="en-CH" sz="3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700" b="1" i="1" dirty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CH" sz="2700" b="1" i="1" dirty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CH" sz="2700" b="1" i="1" dirty="0">
                          <a:latin typeface="Cambria Math" panose="02040503050406030204" pitchFamily="18" charset="0"/>
                        </a:rPr>
                        <m:t>&lt;=</m:t>
                      </m:r>
                      <m:r>
                        <a:rPr lang="en-CH" sz="27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CH" sz="2700" b="1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CH" sz="2700" b="1" dirty="0"/>
              </a:p>
              <a:p>
                <a:endParaRPr lang="en-CH" sz="1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C09C53-24B5-3244-DBE4-B911DB4F6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387" y="189345"/>
                <a:ext cx="4038833" cy="1277273"/>
              </a:xfrm>
              <a:prstGeom prst="rect">
                <a:avLst/>
              </a:prstGeom>
              <a:blipFill>
                <a:blip r:embed="rId3"/>
                <a:stretch>
                  <a:fillRect l="-604" t="-142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11">
            <a:extLst>
              <a:ext uri="{FF2B5EF4-FFF2-40B4-BE49-F238E27FC236}">
                <a16:creationId xmlns:a16="http://schemas.microsoft.com/office/drawing/2014/main" id="{568CC417-6360-03CB-3BE6-2CDE7E20FCFF}"/>
              </a:ext>
            </a:extLst>
          </p:cNvPr>
          <p:cNvSpPr/>
          <p:nvPr/>
        </p:nvSpPr>
        <p:spPr>
          <a:xfrm>
            <a:off x="4767926" y="1321811"/>
            <a:ext cx="4131148" cy="10579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0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F29DC4-E44B-F42E-996F-2BB9B390BEB0}"/>
                  </a:ext>
                </a:extLst>
              </p:cNvPr>
              <p:cNvSpPr txBox="1"/>
              <p:nvPr/>
            </p:nvSpPr>
            <p:spPr>
              <a:xfrm>
                <a:off x="4767925" y="1313605"/>
                <a:ext cx="4163637" cy="1512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1600" dirty="0"/>
                  <a:t>2. </a:t>
                </a:r>
                <a:r>
                  <a:rPr lang="en-CH" sz="1600" b="1" dirty="0"/>
                  <a:t>Postcondition </a:t>
                </a:r>
                <a:r>
                  <a:rPr lang="en-GB" sz="1600" b="1" dirty="0"/>
                  <a:t>und</a:t>
                </a:r>
                <a:r>
                  <a:rPr lang="en-CH" sz="1600" b="1" dirty="0"/>
                  <a:t> Loop Body</a:t>
                </a:r>
                <a:r>
                  <a:rPr lang="en-GB" sz="1600" b="1" dirty="0"/>
                  <a:t> </a:t>
                </a:r>
                <a:r>
                  <a:rPr lang="en-GB" sz="1600" b="1" dirty="0" err="1"/>
                  <a:t>kombinieren</a:t>
                </a:r>
                <a:r>
                  <a:rPr lang="en-GB" sz="1600" b="1" dirty="0"/>
                  <a:t>. </a:t>
                </a:r>
                <a:endParaRPr lang="en-CH" sz="1600" b="1" dirty="0"/>
              </a:p>
              <a:p>
                <a:endParaRPr lang="en-CH" sz="375" b="1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H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CH" sz="2000" b="1" i="1" dirty="0">
                            <a:latin typeface="Cambria Math" panose="02040503050406030204" pitchFamily="18" charset="0"/>
                          </a:rPr>
                          <m:t>𝒓𝒆𝒔𝒖𝒍𝒕</m:t>
                        </m:r>
                        <m:r>
                          <a:rPr lang="en-GB" sz="20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CH" sz="2000" b="1" i="1" dirty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de-CH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CH" sz="2000" b="1" i="1" dirty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  <m:sup>
                            <m:r>
                              <a:rPr lang="de-CH" sz="2000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de-CH" sz="2000" b="1" i="1" dirty="0">
                        <a:latin typeface="Cambria Math" panose="02040503050406030204" pitchFamily="18" charset="0"/>
                      </a:rPr>
                      <m:t>→{</m:t>
                    </m:r>
                    <m:r>
                      <a:rPr lang="de-CH" sz="2000" b="1" i="1" dirty="0">
                        <a:latin typeface="Cambria Math" panose="02040503050406030204" pitchFamily="18" charset="0"/>
                      </a:rPr>
                      <m:t>𝒓𝒆𝒔𝒖𝒍𝒕</m:t>
                    </m:r>
                    <m:r>
                      <a:rPr lang="en-GB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sz="2000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CH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CH" sz="2000" b="1" i="1" dirty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  <m:sup>
                        <m:r>
                          <a:rPr lang="de-CH" sz="20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de-CH" sz="2000" b="1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H" sz="2000" b="1" dirty="0"/>
                  <a:t>  </a:t>
                </a:r>
              </a:p>
              <a:p>
                <a:endParaRPr lang="en-CH" sz="1800" b="1" dirty="0"/>
              </a:p>
              <a:p>
                <a:endParaRPr lang="en-CH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F29DC4-E44B-F42E-996F-2BB9B390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25" y="1313605"/>
                <a:ext cx="4163637" cy="1512530"/>
              </a:xfrm>
              <a:prstGeom prst="rect">
                <a:avLst/>
              </a:prstGeom>
              <a:blipFill>
                <a:blip r:embed="rId4"/>
                <a:stretch>
                  <a:fillRect l="-732" t="-12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1BF56B-096D-94DF-D6D2-F639BC74EA25}"/>
                  </a:ext>
                </a:extLst>
              </p:cNvPr>
              <p:cNvSpPr txBox="1"/>
              <p:nvPr/>
            </p:nvSpPr>
            <p:spPr>
              <a:xfrm>
                <a:off x="4895667" y="2454277"/>
                <a:ext cx="4019651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dirty="0"/>
                  <a:t>3. </a:t>
                </a:r>
                <a:r>
                  <a:rPr lang="en-GB" b="1" dirty="0"/>
                  <a:t>Conditions </a:t>
                </a:r>
                <a:r>
                  <a:rPr lang="en-GB" b="1" dirty="0" err="1"/>
                  <a:t>wegen</a:t>
                </a:r>
                <a:r>
                  <a:rPr lang="en-GB" b="1" dirty="0"/>
                  <a:t> </a:t>
                </a:r>
                <a:r>
                  <a:rPr lang="en-GB" b="1" dirty="0" err="1"/>
                  <a:t>benutzten</a:t>
                </a:r>
                <a:r>
                  <a:rPr lang="en-GB" b="1" dirty="0"/>
                  <a:t> </a:t>
                </a:r>
                <a:r>
                  <a:rPr lang="en-GB" b="1" dirty="0" err="1"/>
                  <a:t>Methoden</a:t>
                </a:r>
                <a:r>
                  <a:rPr lang="en-GB" b="1" dirty="0"/>
                  <a:t>  </a:t>
                </a:r>
                <a:r>
                  <a:rPr lang="en-GB" b="1" dirty="0" err="1"/>
                  <a:t>oder</a:t>
                </a:r>
                <a:r>
                  <a:rPr lang="en-GB" b="1" dirty="0"/>
                  <a:t> </a:t>
                </a:r>
                <a:r>
                  <a:rPr lang="en-GB" b="1" dirty="0" err="1"/>
                  <a:t>mathematischen</a:t>
                </a:r>
                <a:r>
                  <a:rPr lang="en-GB" b="1" dirty="0"/>
                  <a:t> </a:t>
                </a:r>
                <a:r>
                  <a:rPr lang="en-GB" b="1" dirty="0" err="1"/>
                  <a:t>Formeln</a:t>
                </a:r>
                <a:r>
                  <a:rPr lang="en-GB" b="1" dirty="0"/>
                  <a:t>. </a:t>
                </a:r>
                <a:endParaRPr lang="en-CH" sz="100" b="1" dirty="0"/>
              </a:p>
              <a:p>
                <a:pPr algn="ctr"/>
                <a14:m>
                  <m:oMath xmlns:m="http://schemas.openxmlformats.org/officeDocument/2006/math">
                    <m:r>
                      <a:rPr lang="de-CH" sz="3000" b="1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de-CH" sz="3000" b="1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de-CH" sz="3000" b="1" i="1" dirty="0">
                        <a:latin typeface="Cambria Math" panose="02040503050406030204" pitchFamily="18" charset="0"/>
                      </a:rPr>
                      <m:t>==</m:t>
                    </m:r>
                    <m:r>
                      <a:rPr lang="de-CH" sz="3000" b="1" i="1" dirty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de-CH" sz="3000" b="1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CH" sz="3000" b="1" dirty="0"/>
                  <a:t>  </a:t>
                </a:r>
              </a:p>
              <a:p>
                <a:endParaRPr lang="en-CH" sz="1800" b="1" dirty="0"/>
              </a:p>
              <a:p>
                <a:endParaRPr lang="en-CH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1BF56B-096D-94DF-D6D2-F639BC74E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667" y="2454277"/>
                <a:ext cx="4019651" cy="1538883"/>
              </a:xfrm>
              <a:prstGeom prst="rect">
                <a:avLst/>
              </a:prstGeom>
              <a:blipFill>
                <a:blip r:embed="rId5"/>
                <a:stretch>
                  <a:fillRect l="-455" t="-79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604BF42-E1BE-DD4E-E2F2-EF809931AD54}"/>
              </a:ext>
            </a:extLst>
          </p:cNvPr>
          <p:cNvSpPr txBox="1"/>
          <p:nvPr/>
        </p:nvSpPr>
        <p:spPr>
          <a:xfrm>
            <a:off x="4588992" y="3781008"/>
            <a:ext cx="463300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700" dirty="0">
                <a:latin typeface="Consolas" panose="020B0609020204030204" pitchFamily="49" charset="0"/>
              </a:rPr>
              <a:t>{ </a:t>
            </a:r>
            <a:r>
              <a:rPr lang="en-GB" sz="1700" dirty="0" err="1">
                <a:latin typeface="Consolas" panose="020B0609020204030204" pitchFamily="49" charset="0"/>
              </a:rPr>
              <a:t>i</a:t>
            </a:r>
            <a:r>
              <a:rPr lang="en-GB" sz="1700" dirty="0">
                <a:latin typeface="Consolas" panose="020B0609020204030204" pitchFamily="49" charset="0"/>
              </a:rPr>
              <a:t> &lt;= n &amp;&amp; result == 5^i &amp;&amp; k == 5 }</a:t>
            </a:r>
            <a:endParaRPr lang="en-CH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9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>
          <a:extLst>
            <a:ext uri="{FF2B5EF4-FFF2-40B4-BE49-F238E27FC236}">
              <a16:creationId xmlns:a16="http://schemas.microsoft.com/office/drawing/2014/main" id="{73989B72-E5D0-5F90-64BF-31958637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166">
            <a:extLst>
              <a:ext uri="{FF2B5EF4-FFF2-40B4-BE49-F238E27FC236}">
                <a16:creationId xmlns:a16="http://schemas.microsoft.com/office/drawing/2014/main" id="{19E6F06A-A56B-6D7E-D413-0AB3D4D06A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GB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 References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111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166"/>
          <p:cNvSpPr txBox="1">
            <a:spLocks noGrp="1"/>
          </p:cNvSpPr>
          <p:nvPr>
            <p:ph type="title" idx="4294967295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GB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Klassen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DE6A-D950-9CF1-D816-AB4DFEEC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Bonusaufgabe von u06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EB362-C41B-BFBD-45DC-9258F53A8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05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4BD41-6687-2727-B091-27065113E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997C-EB36-02F8-DF0A-3E38B3A4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Java 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2EB4-C60E-9AD6-D857-6C9029A1C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Private (innerhalb der Klasse sichtbar)</a:t>
            </a:r>
          </a:p>
          <a:p>
            <a:r>
              <a:rPr lang="en-CH" dirty="0"/>
              <a:t>Public (überall sichtbar)</a:t>
            </a:r>
          </a:p>
          <a:p>
            <a:r>
              <a:rPr lang="en-CH" dirty="0"/>
              <a:t>Default (in Klassen im gleichen Package sichtbar)</a:t>
            </a:r>
          </a:p>
          <a:p>
            <a:r>
              <a:rPr lang="en-CH" dirty="0"/>
              <a:t>Protected (in Klassen im gleichen Package sichtbar und noch mehr)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5E498-FB9D-9D59-66BF-EA0AD1D9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6F15528-21DE-4FAA-801E-634DDDAF4B2B}" type="slidenum">
              <a:rPr kumimoji="0" lang="de-CH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40</a:t>
            </a:fld>
            <a:endParaRPr kumimoji="0" lang="de-CH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85398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167"/>
          <p:cNvSpPr txBox="1">
            <a:spLocks noGrp="1"/>
          </p:cNvSpPr>
          <p:nvPr>
            <p:ph type="title" idx="4294967295"/>
          </p:nvPr>
        </p:nvSpPr>
        <p:spPr>
          <a:xfrm>
            <a:off x="249149" y="70347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GB" sz="3600" b="1" dirty="0" err="1">
                <a:latin typeface="Calibri"/>
                <a:ea typeface="Calibri"/>
                <a:cs typeface="Calibri"/>
                <a:sym typeface="Calibri"/>
              </a:rPr>
              <a:t>Probleme</a:t>
            </a: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600" b="1" dirty="0" err="1">
                <a:latin typeface="Calibri"/>
                <a:ea typeface="Calibri"/>
                <a:cs typeface="Calibri"/>
                <a:sym typeface="Calibri"/>
              </a:rPr>
              <a:t>Lösen</a:t>
            </a: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GB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Zeitspanne</a:t>
            </a:r>
            <a:r>
              <a:rPr lang="en-GB" sz="36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0" name="Google Shape;2290;p167"/>
          <p:cNvSpPr txBox="1"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sz="1200" b="0" i="0" u="none" strike="noStrike" cap="none">
              <a:solidFill>
                <a:srgbClr val="8B8B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1" name="Google Shape;2291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25" y="910320"/>
            <a:ext cx="8839199" cy="95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2" name="Google Shape;2292;p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65658"/>
            <a:ext cx="8839199" cy="65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3" name="Google Shape;2293;p167"/>
          <p:cNvPicPr preferRelativeResize="0"/>
          <p:nvPr/>
        </p:nvPicPr>
        <p:blipFill>
          <a:blip r:embed="rId5">
            <a:alphaModFix/>
          </a:blip>
          <a:srcRect b="44151"/>
          <a:stretch/>
        </p:blipFill>
        <p:spPr>
          <a:xfrm>
            <a:off x="152400" y="2524645"/>
            <a:ext cx="8839199" cy="802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4" name="Google Shape;2294;p1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149" y="3347791"/>
            <a:ext cx="8839200" cy="6966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E8AA57-75DD-1A3B-45B2-D70E1B033E61}"/>
              </a:ext>
            </a:extLst>
          </p:cNvPr>
          <p:cNvSpPr/>
          <p:nvPr/>
        </p:nvSpPr>
        <p:spPr>
          <a:xfrm>
            <a:off x="6195318" y="3108917"/>
            <a:ext cx="2722652" cy="218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B9D079-E965-FCFC-8D11-841AEDDFEC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FB26-50AD-0CA6-1AE9-C26004F57589}"/>
              </a:ext>
            </a:extLst>
          </p:cNvPr>
          <p:cNvSpPr txBox="1"/>
          <p:nvPr/>
        </p:nvSpPr>
        <p:spPr>
          <a:xfrm>
            <a:off x="212437" y="189345"/>
            <a:ext cx="871912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Zeitspanne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H" dirty="0"/>
          </a:p>
        </p:txBody>
      </p:sp>
      <p:pic>
        <p:nvPicPr>
          <p:cNvPr id="8" name="Google Shape;2292;p167">
            <a:extLst>
              <a:ext uri="{FF2B5EF4-FFF2-40B4-BE49-F238E27FC236}">
                <a16:creationId xmlns:a16="http://schemas.microsoft.com/office/drawing/2014/main" id="{294BF218-B4E5-AE70-EB6F-D65573AAAD6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636" y="2498436"/>
            <a:ext cx="8566726" cy="6311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59CE1A-5191-394C-86A6-5BB334F24E1A}"/>
              </a:ext>
            </a:extLst>
          </p:cNvPr>
          <p:cNvSpPr/>
          <p:nvPr/>
        </p:nvSpPr>
        <p:spPr>
          <a:xfrm>
            <a:off x="1782618" y="2798618"/>
            <a:ext cx="2309091" cy="240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91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4DE5C-BB1E-8F90-4831-0AF0453C4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931FFE-6E7F-303A-3059-1C89CBA96E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DE2C4D-B6CA-92F2-EA50-FD359E7741B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2437" y="189345"/>
            <a:ext cx="871912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Zeitspanne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H" dirty="0"/>
          </a:p>
        </p:txBody>
      </p:sp>
      <p:pic>
        <p:nvPicPr>
          <p:cNvPr id="8" name="Google Shape;2292;p167">
            <a:extLst>
              <a:ext uri="{FF2B5EF4-FFF2-40B4-BE49-F238E27FC236}">
                <a16:creationId xmlns:a16="http://schemas.microsoft.com/office/drawing/2014/main" id="{9EC5B4B9-4B78-DA53-A01D-B05834B6D28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636" y="2498436"/>
            <a:ext cx="8566726" cy="6311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2D36C2-6F30-57D0-CEB1-6740AA6B362B}"/>
              </a:ext>
            </a:extLst>
          </p:cNvPr>
          <p:cNvSpPr/>
          <p:nvPr/>
        </p:nvSpPr>
        <p:spPr>
          <a:xfrm>
            <a:off x="1782618" y="2798618"/>
            <a:ext cx="2309091" cy="240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AA00A-8DA4-4133-5A91-5F3E9CF18E63}"/>
              </a:ext>
            </a:extLst>
          </p:cNvPr>
          <p:cNvSpPr/>
          <p:nvPr/>
        </p:nvSpPr>
        <p:spPr>
          <a:xfrm>
            <a:off x="651164" y="914400"/>
            <a:ext cx="1759527" cy="244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738DF9-F01A-F3CF-D1DA-2D7D228062E3}"/>
              </a:ext>
            </a:extLst>
          </p:cNvPr>
          <p:cNvCxnSpPr/>
          <p:nvPr/>
        </p:nvCxnSpPr>
        <p:spPr>
          <a:xfrm flipH="1">
            <a:off x="2503055" y="955964"/>
            <a:ext cx="1394690" cy="785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2FBF01-6918-9459-C6C5-870F6C9B5E80}"/>
              </a:ext>
            </a:extLst>
          </p:cNvPr>
          <p:cNvSpPr txBox="1"/>
          <p:nvPr/>
        </p:nvSpPr>
        <p:spPr>
          <a:xfrm>
            <a:off x="3897745" y="777357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Ist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nicht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notwendig</a:t>
            </a:r>
            <a:r>
              <a:rPr lang="en-GB" dirty="0">
                <a:solidFill>
                  <a:srgbClr val="FF0000"/>
                </a:solidFill>
              </a:rPr>
              <a:t>…</a:t>
            </a:r>
            <a:endParaRPr lang="en-CH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B3C4E0-F0D0-833A-33E7-CA82AD5B4DC9}"/>
                  </a:ext>
                </a:extLst>
              </p:cNvPr>
              <p:cNvSpPr txBox="1"/>
              <p:nvPr/>
            </p:nvSpPr>
            <p:spPr>
              <a:xfrm>
                <a:off x="3897745" y="1120590"/>
                <a:ext cx="32976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94 </a:t>
                </a:r>
                <a:r>
                  <a:rPr lang="en-GB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Minuten</a:t>
                </a:r>
                <a:r>
                  <a:rPr lang="en-GB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⋍</m:t>
                    </m:r>
                  </m:oMath>
                </a14:m>
                <a:r>
                  <a:rPr lang="en-GB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1 </a:t>
                </a:r>
                <a:r>
                  <a:rPr lang="en-GB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Stunde</a:t>
                </a:r>
                <a:r>
                  <a:rPr lang="en-GB" dirty="0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 und 34 </a:t>
                </a:r>
                <a:r>
                  <a:rPr lang="en-GB" dirty="0" err="1">
                    <a:solidFill>
                      <a:schemeClr val="bg2">
                        <a:lumMod val="60000"/>
                        <a:lumOff val="40000"/>
                      </a:schemeClr>
                    </a:solidFill>
                  </a:rPr>
                  <a:t>Minuten</a:t>
                </a:r>
                <a:endParaRPr lang="en-CH" dirty="0">
                  <a:solidFill>
                    <a:schemeClr val="bg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B3C4E0-F0D0-833A-33E7-CA82AD5B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45" y="1120590"/>
                <a:ext cx="3297698" cy="307777"/>
              </a:xfrm>
              <a:prstGeom prst="rect">
                <a:avLst/>
              </a:prstGeom>
              <a:blipFill>
                <a:blip r:embed="rId3"/>
                <a:stretch>
                  <a:fillRect l="-555" t="-4000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32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86D0F-8F38-83E5-E0B9-D2B5FC866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8FF128-42C5-2844-015A-B7AC0E0AC4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FB27A-FC18-5FC2-5884-8075D84E7445}"/>
              </a:ext>
            </a:extLst>
          </p:cNvPr>
          <p:cNvSpPr txBox="1"/>
          <p:nvPr/>
        </p:nvSpPr>
        <p:spPr>
          <a:xfrm>
            <a:off x="212437" y="189345"/>
            <a:ext cx="87191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Zeitspanne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CH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2385EB-3084-576A-179E-6BE646A5DBBE}"/>
              </a:ext>
            </a:extLst>
          </p:cNvPr>
          <p:cNvSpPr/>
          <p:nvPr/>
        </p:nvSpPr>
        <p:spPr>
          <a:xfrm>
            <a:off x="604983" y="572654"/>
            <a:ext cx="2045854" cy="318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9B6F45-B4CA-4A35-9964-3A967244E3C4}"/>
              </a:ext>
            </a:extLst>
          </p:cNvPr>
          <p:cNvCxnSpPr>
            <a:cxnSpLocks/>
          </p:cNvCxnSpPr>
          <p:nvPr/>
        </p:nvCxnSpPr>
        <p:spPr>
          <a:xfrm flipH="1">
            <a:off x="2835564" y="743527"/>
            <a:ext cx="11083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9A9C0B-0070-4781-334E-B2837DDA7CB0}"/>
              </a:ext>
            </a:extLst>
          </p:cNvPr>
          <p:cNvSpPr txBox="1"/>
          <p:nvPr/>
        </p:nvSpPr>
        <p:spPr>
          <a:xfrm>
            <a:off x="4008082" y="572654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Attribute </a:t>
            </a:r>
            <a:r>
              <a:rPr lang="en-GB" dirty="0" err="1">
                <a:solidFill>
                  <a:srgbClr val="FF0000"/>
                </a:solidFill>
              </a:rPr>
              <a:t>sollen</a:t>
            </a:r>
            <a:r>
              <a:rPr lang="en-GB" dirty="0">
                <a:solidFill>
                  <a:srgbClr val="FF0000"/>
                </a:solidFill>
              </a:rPr>
              <a:t> private sein!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1AD28-BAB3-6F47-7FDC-FAAF0840F2D7}"/>
              </a:ext>
            </a:extLst>
          </p:cNvPr>
          <p:cNvSpPr txBox="1"/>
          <p:nvPr/>
        </p:nvSpPr>
        <p:spPr>
          <a:xfrm>
            <a:off x="4008082" y="891309"/>
            <a:ext cx="425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Access auf Attribute </a:t>
            </a:r>
            <a:r>
              <a:rPr lang="en-GB" dirty="0" err="1">
                <a:solidFill>
                  <a:schemeClr val="accent1"/>
                </a:solidFill>
              </a:rPr>
              <a:t>über</a:t>
            </a:r>
            <a:r>
              <a:rPr lang="en-GB" dirty="0">
                <a:solidFill>
                  <a:schemeClr val="accent1"/>
                </a:solidFill>
              </a:rPr>
              <a:t> Getter / Setter </a:t>
            </a:r>
            <a:r>
              <a:rPr lang="en-GB" dirty="0" err="1">
                <a:solidFill>
                  <a:schemeClr val="accent1"/>
                </a:solidFill>
              </a:rPr>
              <a:t>Methoden</a:t>
            </a:r>
            <a:r>
              <a:rPr lang="en-GB" dirty="0">
                <a:solidFill>
                  <a:schemeClr val="accent1"/>
                </a:solidFill>
              </a:rPr>
              <a:t>.</a:t>
            </a:r>
            <a:endParaRPr lang="en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09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92CA4-B20D-3724-EA87-E31B2F46C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D3BEFA-DD46-B3C7-E8FD-7BDC9F7B5A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F1F72-0508-8DE7-636D-F77120C25B27}"/>
              </a:ext>
            </a:extLst>
          </p:cNvPr>
          <p:cNvSpPr txBox="1"/>
          <p:nvPr/>
        </p:nvSpPr>
        <p:spPr>
          <a:xfrm>
            <a:off x="212437" y="189345"/>
            <a:ext cx="871912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    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Getter 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</a:rPr>
              <a:t>Methoden</a:t>
            </a: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getTimeInMin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getFullHours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A2B12-C4B0-AE58-C508-E957ACF18B35}"/>
              </a:ext>
            </a:extLst>
          </p:cNvPr>
          <p:cNvSpPr/>
          <p:nvPr/>
        </p:nvSpPr>
        <p:spPr>
          <a:xfrm>
            <a:off x="623455" y="1186873"/>
            <a:ext cx="2844800" cy="1214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D28CEB-1EF9-A168-2F12-77B3C3998BC0}"/>
              </a:ext>
            </a:extLst>
          </p:cNvPr>
          <p:cNvCxnSpPr>
            <a:cxnSpLocks/>
          </p:cNvCxnSpPr>
          <p:nvPr/>
        </p:nvCxnSpPr>
        <p:spPr>
          <a:xfrm flipH="1">
            <a:off x="3620655" y="1736436"/>
            <a:ext cx="11637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796149-DC9E-5F21-6008-4CD9B00C5430}"/>
              </a:ext>
            </a:extLst>
          </p:cNvPr>
          <p:cNvSpPr txBox="1"/>
          <p:nvPr/>
        </p:nvSpPr>
        <p:spPr>
          <a:xfrm>
            <a:off x="5006109" y="1736436"/>
            <a:ext cx="3918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Ein </a:t>
            </a:r>
            <a:r>
              <a:rPr lang="en-GB" dirty="0" err="1">
                <a:solidFill>
                  <a:srgbClr val="FF0000"/>
                </a:solidFill>
              </a:rPr>
              <a:t>Benutzer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würde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sicherlich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auch</a:t>
            </a:r>
            <a:r>
              <a:rPr lang="en-GB" dirty="0">
                <a:solidFill>
                  <a:srgbClr val="FF0000"/>
                </a:solidFill>
              </a:rPr>
              <a:t> die </a:t>
            </a:r>
            <a:r>
              <a:rPr lang="en-GB" dirty="0" err="1">
                <a:solidFill>
                  <a:srgbClr val="FF0000"/>
                </a:solidFill>
              </a:rPr>
              <a:t>Anzahl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r>
              <a:rPr lang="en-GB" dirty="0" err="1">
                <a:solidFill>
                  <a:srgbClr val="FF0000"/>
                </a:solidFill>
              </a:rPr>
              <a:t>Stunden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wissen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wollen</a:t>
            </a:r>
            <a:r>
              <a:rPr lang="en-GB" dirty="0">
                <a:solidFill>
                  <a:srgbClr val="FF0000"/>
                </a:solidFill>
              </a:rPr>
              <a:t>.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90A8-FD21-1B0F-BFDD-1A860DD2B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E1AFA6-F7C6-6520-1FCA-4264B55CD1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063699-63E9-DED9-558A-F6AAD8FEFCE1}"/>
              </a:ext>
            </a:extLst>
          </p:cNvPr>
          <p:cNvSpPr txBox="1"/>
          <p:nvPr/>
        </p:nvSpPr>
        <p:spPr>
          <a:xfrm>
            <a:off x="212437" y="189345"/>
            <a:ext cx="871912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    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 Getter 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</a:rPr>
              <a:t>Methoden</a:t>
            </a: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getTimeInMin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getFullHours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0963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B8E25-39CB-3DB9-E6C9-B21B8D0BA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B677FA-DC29-FD11-271F-F1CAD3E2C1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D76F6-D36B-74F2-4A07-4A0AFFF719A5}"/>
              </a:ext>
            </a:extLst>
          </p:cNvPr>
          <p:cNvSpPr txBox="1"/>
          <p:nvPr/>
        </p:nvSpPr>
        <p:spPr>
          <a:xfrm>
            <a:off x="212437" y="189345"/>
            <a:ext cx="87191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   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getFullHours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Setter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Methoden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204D1-8DF5-3506-9848-8A2988F0D838}"/>
              </a:ext>
            </a:extLst>
          </p:cNvPr>
          <p:cNvSpPr/>
          <p:nvPr/>
        </p:nvSpPr>
        <p:spPr>
          <a:xfrm>
            <a:off x="585627" y="1797978"/>
            <a:ext cx="3986373" cy="1227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E5F1FB-8EBC-02BE-0DB9-71B4C6693CB5}"/>
              </a:ext>
            </a:extLst>
          </p:cNvPr>
          <p:cNvCxnSpPr>
            <a:cxnSpLocks/>
          </p:cNvCxnSpPr>
          <p:nvPr/>
        </p:nvCxnSpPr>
        <p:spPr>
          <a:xfrm flipH="1">
            <a:off x="4736387" y="2275726"/>
            <a:ext cx="12534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21188C-3312-B9F8-07AB-7D1727B73559}"/>
              </a:ext>
            </a:extLst>
          </p:cNvPr>
          <p:cNvSpPr txBox="1"/>
          <p:nvPr/>
        </p:nvSpPr>
        <p:spPr>
          <a:xfrm>
            <a:off x="6190180" y="2275726"/>
            <a:ext cx="2890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Soll </a:t>
            </a:r>
            <a:r>
              <a:rPr lang="en-GB" dirty="0" err="1">
                <a:solidFill>
                  <a:srgbClr val="FF0000"/>
                </a:solidFill>
              </a:rPr>
              <a:t>ein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Benutzer</a:t>
            </a:r>
            <a:r>
              <a:rPr lang="en-GB" dirty="0">
                <a:solidFill>
                  <a:srgbClr val="FF0000"/>
                </a:solidFill>
              </a:rPr>
              <a:t> (indirect) </a:t>
            </a:r>
            <a:r>
              <a:rPr lang="de-CH" dirty="0">
                <a:solidFill>
                  <a:srgbClr val="FF0000"/>
                </a:solidFill>
              </a:rPr>
              <a:t>Zugriff </a:t>
            </a:r>
          </a:p>
          <a:p>
            <a:r>
              <a:rPr lang="de-CH" dirty="0">
                <a:solidFill>
                  <a:srgbClr val="FF0000"/>
                </a:solidFill>
              </a:rPr>
              <a:t>auf das </a:t>
            </a:r>
            <a:r>
              <a:rPr lang="de-CH" dirty="0">
                <a:solidFill>
                  <a:srgbClr val="FF0000"/>
                </a:solidFill>
                <a:latin typeface="Consolas" panose="020B0609020204030204" pitchFamily="49" charset="0"/>
              </a:rPr>
              <a:t>minutes</a:t>
            </a:r>
            <a:r>
              <a:rPr lang="de-CH" dirty="0">
                <a:solidFill>
                  <a:srgbClr val="FF0000"/>
                </a:solidFill>
              </a:rPr>
              <a:t> Attribut haben?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FC7FA-4C7A-C4AD-E9A4-9EF2AD0FD714}"/>
              </a:ext>
            </a:extLst>
          </p:cNvPr>
          <p:cNvSpPr txBox="1"/>
          <p:nvPr/>
        </p:nvSpPr>
        <p:spPr>
          <a:xfrm>
            <a:off x="6190180" y="2756029"/>
            <a:ext cx="2860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Hier: Ja</a:t>
            </a:r>
          </a:p>
          <a:p>
            <a:r>
              <a:rPr lang="en-GB" b="1" dirty="0">
                <a:solidFill>
                  <a:schemeClr val="accent1"/>
                </a:solidFill>
              </a:rPr>
              <a:t>Dies </a:t>
            </a:r>
            <a:r>
              <a:rPr lang="en-GB" b="1" dirty="0" err="1">
                <a:solidFill>
                  <a:schemeClr val="accent1"/>
                </a:solidFill>
              </a:rPr>
              <a:t>ist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aber</a:t>
            </a:r>
            <a:r>
              <a:rPr lang="en-GB" b="1" dirty="0">
                <a:solidFill>
                  <a:schemeClr val="accent1"/>
                </a:solidFill>
              </a:rPr>
              <a:t> oft </a:t>
            </a:r>
            <a:r>
              <a:rPr lang="en-GB" b="1" dirty="0" err="1">
                <a:solidFill>
                  <a:schemeClr val="accent1"/>
                </a:solidFill>
              </a:rPr>
              <a:t>nicht</a:t>
            </a:r>
            <a:r>
              <a:rPr lang="en-GB" b="1" dirty="0">
                <a:solidFill>
                  <a:schemeClr val="accent1"/>
                </a:solidFill>
              </a:rPr>
              <a:t> der Fall!</a:t>
            </a:r>
            <a:endParaRPr lang="en-CH" b="1" dirty="0">
              <a:solidFill>
                <a:schemeClr val="accent1"/>
              </a:solidFill>
            </a:endParaRPr>
          </a:p>
        </p:txBody>
      </p:sp>
      <p:pic>
        <p:nvPicPr>
          <p:cNvPr id="12" name="Google Shape;2293;p167">
            <a:extLst>
              <a:ext uri="{FF2B5EF4-FFF2-40B4-BE49-F238E27FC236}">
                <a16:creationId xmlns:a16="http://schemas.microsoft.com/office/drawing/2014/main" id="{E6DAC4E5-DA53-41C1-CDCF-04D23E62A5F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rcRect b="44151"/>
          <a:stretch/>
        </p:blipFill>
        <p:spPr>
          <a:xfrm>
            <a:off x="152399" y="3653722"/>
            <a:ext cx="8839199" cy="80293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114C58-9453-F14C-7EB8-E27ECFE751D5}"/>
              </a:ext>
            </a:extLst>
          </p:cNvPr>
          <p:cNvSpPr/>
          <p:nvPr/>
        </p:nvSpPr>
        <p:spPr>
          <a:xfrm>
            <a:off x="1340778" y="3919591"/>
            <a:ext cx="4515492" cy="289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57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552E3-52EE-4D7D-9550-F5B7707E9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A72AD02-75BC-198A-1F37-1CC5E59F12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AC349-CD0E-7C98-EDC6-45DF4A54AAF7}"/>
              </a:ext>
            </a:extLst>
          </p:cNvPr>
          <p:cNvSpPr txBox="1"/>
          <p:nvPr/>
        </p:nvSpPr>
        <p:spPr>
          <a:xfrm>
            <a:off x="212437" y="189345"/>
            <a:ext cx="8719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   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Setter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Methoden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FD437A-2957-F767-0806-EA740EC81CF9}"/>
              </a:ext>
            </a:extLst>
          </p:cNvPr>
          <p:cNvSpPr/>
          <p:nvPr/>
        </p:nvSpPr>
        <p:spPr>
          <a:xfrm>
            <a:off x="580490" y="2065106"/>
            <a:ext cx="4649056" cy="981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5A7F2B-3F1A-FB06-8A11-3A881C0811EA}"/>
              </a:ext>
            </a:extLst>
          </p:cNvPr>
          <p:cNvCxnSpPr/>
          <p:nvPr/>
        </p:nvCxnSpPr>
        <p:spPr>
          <a:xfrm flipH="1" flipV="1">
            <a:off x="5307234" y="2541966"/>
            <a:ext cx="934949" cy="786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30B3B0-F20D-F99D-D23F-188BFC0A191A}"/>
              </a:ext>
            </a:extLst>
          </p:cNvPr>
          <p:cNvSpPr txBox="1"/>
          <p:nvPr/>
        </p:nvSpPr>
        <p:spPr>
          <a:xfrm>
            <a:off x="5537771" y="3328666"/>
            <a:ext cx="30989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Benutzer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sollten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nicht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Zeiteinheiten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von </a:t>
            </a:r>
            <a:r>
              <a:rPr lang="en-GB" dirty="0" err="1">
                <a:solidFill>
                  <a:srgbClr val="FF0000"/>
                </a:solidFill>
              </a:rPr>
              <a:t>Stunden</a:t>
            </a:r>
            <a:r>
              <a:rPr lang="en-GB" dirty="0">
                <a:solidFill>
                  <a:srgbClr val="FF0000"/>
                </a:solidFill>
              </a:rPr>
              <a:t> und </a:t>
            </a:r>
            <a:r>
              <a:rPr lang="en-GB" dirty="0" err="1">
                <a:solidFill>
                  <a:srgbClr val="FF0000"/>
                </a:solidFill>
              </a:rPr>
              <a:t>Minuten</a:t>
            </a:r>
            <a:r>
              <a:rPr lang="en-GB" dirty="0">
                <a:solidFill>
                  <a:srgbClr val="FF0000"/>
                </a:solidFill>
              </a:rPr>
              <a:t> in </a:t>
            </a:r>
            <a:r>
              <a:rPr lang="en-GB" dirty="0" err="1">
                <a:solidFill>
                  <a:srgbClr val="FF0000"/>
                </a:solidFill>
              </a:rPr>
              <a:t>Minuten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err="1">
                <a:solidFill>
                  <a:srgbClr val="FF0000"/>
                </a:solidFill>
              </a:rPr>
              <a:t>umwandeln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müssen</a:t>
            </a:r>
            <a:r>
              <a:rPr lang="en-GB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E93B3E-8555-A5F7-1123-5844930239EA}"/>
              </a:ext>
            </a:extLst>
          </p:cNvPr>
          <p:cNvSpPr txBox="1"/>
          <p:nvPr/>
        </p:nvSpPr>
        <p:spPr>
          <a:xfrm>
            <a:off x="5537771" y="4082194"/>
            <a:ext cx="3347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Wir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geben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dem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Benutzer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eine</a:t>
            </a:r>
            <a:r>
              <a:rPr lang="en-GB" dirty="0">
                <a:solidFill>
                  <a:schemeClr val="accent1"/>
                </a:solidFill>
              </a:rPr>
              <a:t> Methode.</a:t>
            </a:r>
            <a:endParaRPr lang="en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5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1A244-E5B5-0063-633A-197C49F8A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FC43477-0DE1-681F-F096-5A4BAEABD3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BC215-6EE7-B3B0-45D7-6EAC6C2E1399}"/>
              </a:ext>
            </a:extLst>
          </p:cNvPr>
          <p:cNvSpPr txBox="1"/>
          <p:nvPr/>
        </p:nvSpPr>
        <p:spPr>
          <a:xfrm>
            <a:off x="212437" y="189345"/>
            <a:ext cx="8719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   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Setter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Methoden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6" name="Google Shape;2293;p167">
            <a:extLst>
              <a:ext uri="{FF2B5EF4-FFF2-40B4-BE49-F238E27FC236}">
                <a16:creationId xmlns:a16="http://schemas.microsoft.com/office/drawing/2014/main" id="{5C609279-A667-9A32-747C-DF3BEAD950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rcRect b="44151"/>
          <a:stretch/>
        </p:blipFill>
        <p:spPr>
          <a:xfrm>
            <a:off x="152399" y="3633659"/>
            <a:ext cx="8839199" cy="8029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445591-D795-05F5-0643-CEE4B63CDCF9}"/>
              </a:ext>
            </a:extLst>
          </p:cNvPr>
          <p:cNvSpPr/>
          <p:nvPr/>
        </p:nvSpPr>
        <p:spPr>
          <a:xfrm>
            <a:off x="565079" y="3636443"/>
            <a:ext cx="4772346" cy="2677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B4624-ACA6-3AAE-1FBE-3520C22D6FE0}"/>
              </a:ext>
            </a:extLst>
          </p:cNvPr>
          <p:cNvSpPr txBox="1"/>
          <p:nvPr/>
        </p:nvSpPr>
        <p:spPr>
          <a:xfrm>
            <a:off x="5650788" y="1020341"/>
            <a:ext cx="28905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GB" sz="1800" dirty="0" err="1">
                <a:solidFill>
                  <a:srgbClr val="FF0000"/>
                </a:solidFill>
              </a:rPr>
              <a:t>Methoden</a:t>
            </a:r>
            <a:r>
              <a:rPr lang="en-GB" sz="1800" dirty="0">
                <a:solidFill>
                  <a:srgbClr val="FF0000"/>
                </a:solidFill>
              </a:rPr>
              <a:t> für </a:t>
            </a:r>
            <a:r>
              <a:rPr lang="en-GB" sz="1800" b="1" dirty="0" err="1">
                <a:solidFill>
                  <a:srgbClr val="FF0000"/>
                </a:solidFill>
              </a:rPr>
              <a:t>jede</a:t>
            </a:r>
            <a:r>
              <a:rPr lang="en-GB" sz="1800" b="1" dirty="0">
                <a:solidFill>
                  <a:srgbClr val="FF0000"/>
                </a:solidFill>
              </a:rPr>
              <a:t> </a:t>
            </a:r>
            <a:r>
              <a:rPr lang="en-GB" sz="1800" dirty="0" err="1">
                <a:solidFill>
                  <a:srgbClr val="FF0000"/>
                </a:solidFill>
              </a:rPr>
              <a:t>Klasse</a:t>
            </a:r>
            <a:r>
              <a:rPr lang="en-GB" sz="1800" dirty="0">
                <a:solidFill>
                  <a:srgbClr val="FF0000"/>
                </a:solidFill>
              </a:rPr>
              <a:t>:</a:t>
            </a:r>
          </a:p>
          <a:p>
            <a:pPr>
              <a:buClr>
                <a:srgbClr val="FF0000"/>
              </a:buClr>
            </a:pP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sz="1800" dirty="0" err="1">
                <a:solidFill>
                  <a:srgbClr val="FF0000"/>
                </a:solidFill>
              </a:rPr>
              <a:t>Konstruktoren</a:t>
            </a: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sz="1800" dirty="0" err="1">
                <a:solidFill>
                  <a:srgbClr val="FF0000"/>
                </a:solidFill>
              </a:rPr>
              <a:t>toString</a:t>
            </a:r>
            <a:r>
              <a:rPr lang="en-GB" sz="1800" dirty="0">
                <a:solidFill>
                  <a:srgbClr val="FF0000"/>
                </a:solidFill>
              </a:rPr>
              <a:t> Methode</a:t>
            </a:r>
            <a:endParaRPr lang="en-CH" sz="18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C427B-5B10-599F-93EB-C3381B56C6EE}"/>
              </a:ext>
            </a:extLst>
          </p:cNvPr>
          <p:cNvSpPr txBox="1"/>
          <p:nvPr/>
        </p:nvSpPr>
        <p:spPr>
          <a:xfrm>
            <a:off x="5650788" y="2571750"/>
            <a:ext cx="309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accent1"/>
                </a:solidFill>
              </a:rPr>
              <a:t>Später</a:t>
            </a:r>
            <a:r>
              <a:rPr lang="en-GB" sz="2000" dirty="0">
                <a:solidFill>
                  <a:schemeClr val="accent1"/>
                </a:solidFill>
              </a:rPr>
              <a:t> </a:t>
            </a:r>
            <a:r>
              <a:rPr lang="en-GB" sz="2000" dirty="0" err="1">
                <a:solidFill>
                  <a:schemeClr val="accent1"/>
                </a:solidFill>
              </a:rPr>
              <a:t>mehr</a:t>
            </a:r>
            <a:r>
              <a:rPr lang="en-GB" sz="2000" dirty="0">
                <a:solidFill>
                  <a:schemeClr val="accent1"/>
                </a:solidFill>
              </a:rPr>
              <a:t>…</a:t>
            </a:r>
            <a:endParaRPr lang="en-CH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01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8F089-386D-B81E-C9E7-7BC2F036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Bonusaufgabe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D4CD-C7E9-AD32-5BE9-71D854D5C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Falscher Base Case (nicht ausreichend)</a:t>
            </a:r>
          </a:p>
          <a:p>
            <a:r>
              <a:rPr lang="en-CH" dirty="0"/>
              <a:t>Keine ökonomische Rekursion (Stack Overflow)</a:t>
            </a:r>
          </a:p>
          <a:p>
            <a:r>
              <a:rPr lang="en-CH" dirty="0"/>
              <a:t>Zu viele Array Allocations (Heap Overflow)</a:t>
            </a:r>
          </a:p>
          <a:p>
            <a:r>
              <a:rPr lang="en-CH" dirty="0"/>
              <a:t>Anstatt Stack bzw. Heap Overflow =&gt; lange Ausführungszeit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AABC1-F225-4A23-5DB8-29A42CD7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5</a:t>
            </a:fld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3245667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14EAE-70EB-35E9-25D7-418E0FF36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6E4A78-C41A-0066-5193-B6EA0D92537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9677D-DF80-40DE-3D4E-6BC46B206E0D}"/>
              </a:ext>
            </a:extLst>
          </p:cNvPr>
          <p:cNvSpPr txBox="1"/>
          <p:nvPr/>
        </p:nvSpPr>
        <p:spPr>
          <a:xfrm>
            <a:off x="212437" y="189345"/>
            <a:ext cx="871912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93E65-8BE7-B9F5-34B8-4DF28BFD139B}"/>
              </a:ext>
            </a:extLst>
          </p:cNvPr>
          <p:cNvSpPr txBox="1"/>
          <p:nvPr/>
        </p:nvSpPr>
        <p:spPr>
          <a:xfrm>
            <a:off x="5506950" y="540425"/>
            <a:ext cx="3486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4">
              <a:buClr>
                <a:srgbClr val="FF0000"/>
              </a:buClr>
            </a:pPr>
            <a:r>
              <a:rPr lang="en-GB" sz="1800" b="1" dirty="0" err="1">
                <a:solidFill>
                  <a:srgbClr val="FF0000"/>
                </a:solidFill>
              </a:rPr>
              <a:t>Konstruktoren</a:t>
            </a:r>
            <a:r>
              <a:rPr lang="en-GB" sz="1800" b="1" dirty="0">
                <a:solidFill>
                  <a:srgbClr val="FF0000"/>
                </a:solidFill>
              </a:rPr>
              <a:t>:	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FF0000"/>
                </a:solidFill>
              </a:rPr>
              <a:t>Default </a:t>
            </a:r>
            <a:r>
              <a:rPr lang="en-GB" sz="1800" dirty="0" err="1">
                <a:solidFill>
                  <a:srgbClr val="FF0000"/>
                </a:solidFill>
              </a:rPr>
              <a:t>Konstruktor</a:t>
            </a: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sz="1800" dirty="0" err="1">
                <a:solidFill>
                  <a:srgbClr val="FF0000"/>
                </a:solidFill>
              </a:rPr>
              <a:t>Parametrisierter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 err="1">
                <a:solidFill>
                  <a:srgbClr val="FF0000"/>
                </a:solidFill>
              </a:rPr>
              <a:t>Konstruktor</a:t>
            </a:r>
            <a:endParaRPr lang="en-GB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5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CE67D-2927-5508-6E2B-EAEB1F9D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1ECBC05-C5A5-7114-A881-645A0D0165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D8905-39C3-CAA6-2362-D9049D617D34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de-DE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6784D-455A-8F88-92B7-24A1D440F055}"/>
              </a:ext>
            </a:extLst>
          </p:cNvPr>
          <p:cNvSpPr txBox="1"/>
          <p:nvPr/>
        </p:nvSpPr>
        <p:spPr>
          <a:xfrm>
            <a:off x="5387844" y="540425"/>
            <a:ext cx="37561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4">
              <a:buClr>
                <a:srgbClr val="FF0000"/>
              </a:buClr>
            </a:pPr>
            <a:r>
              <a:rPr lang="en-GB" sz="1800" b="1" dirty="0" err="1">
                <a:solidFill>
                  <a:srgbClr val="FF0000"/>
                </a:solidFill>
              </a:rPr>
              <a:t>Konstruktoren</a:t>
            </a:r>
            <a:r>
              <a:rPr lang="en-GB" sz="1800" b="1" dirty="0">
                <a:solidFill>
                  <a:srgbClr val="FF0000"/>
                </a:solidFill>
              </a:rPr>
              <a:t>:	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FF0000"/>
                </a:solidFill>
              </a:rPr>
              <a:t>Default </a:t>
            </a:r>
            <a:r>
              <a:rPr lang="en-GB" sz="1800" dirty="0" err="1">
                <a:solidFill>
                  <a:srgbClr val="FF0000"/>
                </a:solidFill>
              </a:rPr>
              <a:t>Konstruktor</a:t>
            </a: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sz="1800" dirty="0" err="1">
                <a:solidFill>
                  <a:srgbClr val="FF0000"/>
                </a:solidFill>
              </a:rPr>
              <a:t>Parametristierte</a:t>
            </a:r>
            <a:r>
              <a:rPr lang="en-GB" sz="1800" dirty="0">
                <a:solidFill>
                  <a:srgbClr val="FF0000"/>
                </a:solidFill>
              </a:rPr>
              <a:t> </a:t>
            </a:r>
            <a:r>
              <a:rPr lang="en-GB" sz="1800" dirty="0" err="1">
                <a:solidFill>
                  <a:srgbClr val="FF0000"/>
                </a:solidFill>
              </a:rPr>
              <a:t>Konstruktor</a:t>
            </a:r>
            <a:r>
              <a:rPr lang="en-GB" sz="1800" dirty="0">
                <a:solidFill>
                  <a:srgbClr val="FF0000"/>
                </a:solidFill>
              </a:rPr>
              <a:t>(</a:t>
            </a:r>
            <a:r>
              <a:rPr lang="en-GB" sz="1800" dirty="0" err="1">
                <a:solidFill>
                  <a:srgbClr val="FF0000"/>
                </a:solidFill>
              </a:rPr>
              <a:t>en</a:t>
            </a:r>
            <a:r>
              <a:rPr lang="en-GB" sz="1800" dirty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sz="1800" dirty="0">
                <a:solidFill>
                  <a:srgbClr val="FF0000"/>
                </a:solidFill>
              </a:rPr>
              <a:t>Copy </a:t>
            </a:r>
            <a:r>
              <a:rPr lang="en-GB" sz="1800" dirty="0" err="1">
                <a:solidFill>
                  <a:srgbClr val="FF0000"/>
                </a:solidFill>
              </a:rPr>
              <a:t>Konstruktor</a:t>
            </a:r>
            <a:endParaRPr lang="en-CH" sz="1800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2C7046-F40C-AC17-24D8-4BDF8551A9C4}"/>
              </a:ext>
            </a:extLst>
          </p:cNvPr>
          <p:cNvCxnSpPr/>
          <p:nvPr/>
        </p:nvCxnSpPr>
        <p:spPr>
          <a:xfrm flipH="1" flipV="1">
            <a:off x="6457308" y="2571750"/>
            <a:ext cx="195209" cy="7211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8924FB-864B-36B8-187E-34E5EBDB0949}"/>
              </a:ext>
            </a:extLst>
          </p:cNvPr>
          <p:cNvSpPr txBox="1"/>
          <p:nvPr/>
        </p:nvSpPr>
        <p:spPr>
          <a:xfrm>
            <a:off x="6421348" y="3421294"/>
            <a:ext cx="78258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Wieso</a:t>
            </a:r>
            <a:r>
              <a:rPr lang="en-GB" dirty="0">
                <a:solidFill>
                  <a:srgbClr val="FF0000"/>
                </a:solidFill>
              </a:rPr>
              <a:t>?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55E52-98F9-C94A-2E4B-2D93503A6AF2}"/>
              </a:ext>
            </a:extLst>
          </p:cNvPr>
          <p:cNvSpPr txBox="1"/>
          <p:nvPr/>
        </p:nvSpPr>
        <p:spPr>
          <a:xfrm>
            <a:off x="6421348" y="3729071"/>
            <a:ext cx="2717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Wir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erstellen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ein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Objekt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mit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 err="1">
                <a:solidFill>
                  <a:schemeClr val="accent1"/>
                </a:solidFill>
              </a:rPr>
              <a:t>einem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anderen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Objekt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als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  <a:p>
            <a:r>
              <a:rPr lang="en-GB" dirty="0">
                <a:solidFill>
                  <a:schemeClr val="accent1"/>
                </a:solidFill>
              </a:rPr>
              <a:t>Vorlage.</a:t>
            </a:r>
          </a:p>
        </p:txBody>
      </p:sp>
    </p:spTree>
    <p:extLst>
      <p:ext uri="{BB962C8B-B14F-4D97-AF65-F5344CB8AC3E}">
        <p14:creationId xmlns:p14="http://schemas.microsoft.com/office/powerpoint/2010/main" val="105673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79B83-C49A-DE99-0850-AB99867C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563597-256D-8C84-AE18-C799DD096E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E5F1A-0B9D-2FDD-5A9C-D9F121040FC9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de-DE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50FBAF5-2ECF-4E27-D1BE-2DEB693B0833}"/>
              </a:ext>
            </a:extLst>
          </p:cNvPr>
          <p:cNvSpPr/>
          <p:nvPr/>
        </p:nvSpPr>
        <p:spPr>
          <a:xfrm>
            <a:off x="5065160" y="981182"/>
            <a:ext cx="210620" cy="372951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F2C50-4922-63C2-E507-0E441C53B047}"/>
              </a:ext>
            </a:extLst>
          </p:cNvPr>
          <p:cNvSpPr txBox="1"/>
          <p:nvPr/>
        </p:nvSpPr>
        <p:spPr>
          <a:xfrm>
            <a:off x="5404207" y="279970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Sehr </a:t>
            </a:r>
            <a:r>
              <a:rPr lang="en-GB" dirty="0" err="1">
                <a:solidFill>
                  <a:srgbClr val="FF0000"/>
                </a:solidFill>
              </a:rPr>
              <a:t>repetitiv</a:t>
            </a:r>
            <a:r>
              <a:rPr lang="en-GB" dirty="0">
                <a:solidFill>
                  <a:srgbClr val="FF0000"/>
                </a:solidFill>
              </a:rPr>
              <a:t>…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05AAA-34C5-D972-EC33-46722CFA6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9E0650-7BBD-6865-70D1-3385940BA0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7B782-C54A-860A-7803-CF5CFDED58CF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569CD6"/>
                </a:solidFill>
                <a:latin typeface="Consolas" panose="020B0609020204030204" pitchFamily="49" charset="0"/>
              </a:rPr>
              <a:t>    public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    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CH" dirty="0"/>
              <a:t> </a:t>
            </a:r>
            <a:r>
              <a:rPr lang="en-CH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BA4F59-BDA1-3455-267A-89E8DC3C8FC6}"/>
              </a:ext>
            </a:extLst>
          </p:cNvPr>
          <p:cNvSpPr/>
          <p:nvPr/>
        </p:nvSpPr>
        <p:spPr>
          <a:xfrm>
            <a:off x="601038" y="847618"/>
            <a:ext cx="3354513" cy="945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558E572-4940-F7FE-8447-DBBB97048113}"/>
              </a:ext>
            </a:extLst>
          </p:cNvPr>
          <p:cNvCxnSpPr/>
          <p:nvPr/>
        </p:nvCxnSpPr>
        <p:spPr>
          <a:xfrm flipH="1">
            <a:off x="4125074" y="1304818"/>
            <a:ext cx="8013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26E8209-417F-3E54-F3BE-CACEE6727386}"/>
              </a:ext>
            </a:extLst>
          </p:cNvPr>
          <p:cNvSpPr txBox="1"/>
          <p:nvPr/>
        </p:nvSpPr>
        <p:spPr>
          <a:xfrm>
            <a:off x="5255231" y="1284270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Einen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parametrisierten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Konstruktor</a:t>
            </a:r>
            <a:r>
              <a:rPr lang="en-GB" dirty="0">
                <a:solidFill>
                  <a:srgbClr val="FF0000"/>
                </a:solidFill>
              </a:rPr>
              <a:t>. </a:t>
            </a:r>
          </a:p>
          <a:p>
            <a:r>
              <a:rPr lang="en-GB" dirty="0">
                <a:solidFill>
                  <a:srgbClr val="FF0000"/>
                </a:solidFill>
              </a:rPr>
              <a:t>Alle </a:t>
            </a:r>
            <a:r>
              <a:rPr lang="en-GB" dirty="0" err="1">
                <a:solidFill>
                  <a:srgbClr val="FF0000"/>
                </a:solidFill>
              </a:rPr>
              <a:t>anderen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Konstruktoren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rufen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diesen</a:t>
            </a:r>
            <a:r>
              <a:rPr lang="en-GB" dirty="0">
                <a:solidFill>
                  <a:srgbClr val="FF0000"/>
                </a:solidFill>
              </a:rPr>
              <a:t> auf. 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2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77E39-9BF9-A739-7FF5-CFB6C61BC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458AD0-B742-5ED1-D5F3-49FE976162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AC238-C4ED-D9E1-C24F-9DEC2E171623}"/>
              </a:ext>
            </a:extLst>
          </p:cNvPr>
          <p:cNvSpPr txBox="1"/>
          <p:nvPr/>
        </p:nvSpPr>
        <p:spPr>
          <a:xfrm>
            <a:off x="212437" y="189345"/>
            <a:ext cx="8719126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569CD6"/>
                </a:solidFill>
                <a:latin typeface="Consolas" panose="020B0609020204030204" pitchFamily="49" charset="0"/>
              </a:rPr>
              <a:t>    public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    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CH" dirty="0"/>
              <a:t> </a:t>
            </a:r>
            <a:r>
              <a:rPr lang="en-CH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other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7678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7E130-28FC-F803-5895-5BCAF48DA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081724-F4B6-FC5E-091F-8C8FDCE156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76E0F-B8DE-0519-5626-40BEE51F3A7F}"/>
              </a:ext>
            </a:extLst>
          </p:cNvPr>
          <p:cNvSpPr txBox="1"/>
          <p:nvPr/>
        </p:nvSpPr>
        <p:spPr>
          <a:xfrm>
            <a:off x="212437" y="189345"/>
            <a:ext cx="871912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":"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68639-AE4F-91AA-0CF6-7F9DDBD3B07E}"/>
              </a:ext>
            </a:extLst>
          </p:cNvPr>
          <p:cNvSpPr txBox="1"/>
          <p:nvPr/>
        </p:nvSpPr>
        <p:spPr>
          <a:xfrm>
            <a:off x="5650788" y="1020341"/>
            <a:ext cx="28905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GB" sz="1800" dirty="0" err="1">
                <a:solidFill>
                  <a:srgbClr val="FF0000"/>
                </a:solidFill>
              </a:rPr>
              <a:t>Methoden</a:t>
            </a:r>
            <a:r>
              <a:rPr lang="en-GB" sz="1800" dirty="0">
                <a:solidFill>
                  <a:srgbClr val="FF0000"/>
                </a:solidFill>
              </a:rPr>
              <a:t> für </a:t>
            </a:r>
            <a:r>
              <a:rPr lang="en-GB" sz="1800" b="1" dirty="0" err="1">
                <a:solidFill>
                  <a:srgbClr val="FF0000"/>
                </a:solidFill>
              </a:rPr>
              <a:t>jede</a:t>
            </a:r>
            <a:r>
              <a:rPr lang="en-GB" sz="1800" b="1" dirty="0">
                <a:solidFill>
                  <a:srgbClr val="FF0000"/>
                </a:solidFill>
              </a:rPr>
              <a:t> </a:t>
            </a:r>
            <a:r>
              <a:rPr lang="en-GB" sz="1800" dirty="0" err="1">
                <a:solidFill>
                  <a:srgbClr val="FF0000"/>
                </a:solidFill>
              </a:rPr>
              <a:t>Klasse</a:t>
            </a:r>
            <a:r>
              <a:rPr lang="en-GB" sz="1800" dirty="0">
                <a:solidFill>
                  <a:srgbClr val="FF0000"/>
                </a:solidFill>
              </a:rPr>
              <a:t>:</a:t>
            </a:r>
          </a:p>
          <a:p>
            <a:pPr>
              <a:buClr>
                <a:srgbClr val="FF0000"/>
              </a:buClr>
            </a:pP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sz="1800" dirty="0" err="1">
                <a:solidFill>
                  <a:srgbClr val="FF0000"/>
                </a:solidFill>
              </a:rPr>
              <a:t>Konstruktoren</a:t>
            </a: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GB" sz="1800" dirty="0">
              <a:solidFill>
                <a:srgbClr val="FF0000"/>
              </a:solidFill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GB" sz="1800" dirty="0" err="1">
                <a:solidFill>
                  <a:srgbClr val="FF0000"/>
                </a:solidFill>
              </a:rPr>
              <a:t>toString</a:t>
            </a:r>
            <a:r>
              <a:rPr lang="en-GB" sz="1800" dirty="0">
                <a:solidFill>
                  <a:srgbClr val="FF0000"/>
                </a:solidFill>
              </a:rPr>
              <a:t> Methode</a:t>
            </a:r>
            <a:endParaRPr lang="en-CH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2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450E-1BD5-7C26-FAB6-E5F98276D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55C4BD-12CF-ACCD-D4D2-D7453D2806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EDDCE-4364-57E8-BD1D-4B4B03649B81}"/>
              </a:ext>
            </a:extLst>
          </p:cNvPr>
          <p:cNvSpPr txBox="1"/>
          <p:nvPr/>
        </p:nvSpPr>
        <p:spPr>
          <a:xfrm>
            <a:off x="212437" y="189345"/>
            <a:ext cx="871912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%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":"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EA144B-6576-581C-FD39-3011CAF04E4C}"/>
              </a:ext>
            </a:extLst>
          </p:cNvPr>
          <p:cNvSpPr/>
          <p:nvPr/>
        </p:nvSpPr>
        <p:spPr>
          <a:xfrm>
            <a:off x="960634" y="2399016"/>
            <a:ext cx="3416157" cy="621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BD5161-94E6-52B8-11CA-EE40D21F9CC4}"/>
              </a:ext>
            </a:extLst>
          </p:cNvPr>
          <p:cNvCxnSpPr/>
          <p:nvPr/>
        </p:nvCxnSpPr>
        <p:spPr>
          <a:xfrm flipH="1">
            <a:off x="4520629" y="2717515"/>
            <a:ext cx="9349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3AB8C55-26F7-72B3-A281-E5FBFF682AA0}"/>
              </a:ext>
            </a:extLst>
          </p:cNvPr>
          <p:cNvSpPr txBox="1"/>
          <p:nvPr/>
        </p:nvSpPr>
        <p:spPr>
          <a:xfrm>
            <a:off x="5522360" y="2461042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Wir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werden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diese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Rechnungen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einige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Male </a:t>
            </a:r>
            <a:r>
              <a:rPr lang="en-GB" dirty="0" err="1">
                <a:solidFill>
                  <a:srgbClr val="FF0000"/>
                </a:solidFill>
              </a:rPr>
              <a:t>machen</a:t>
            </a:r>
            <a:r>
              <a:rPr lang="en-GB" dirty="0">
                <a:solidFill>
                  <a:srgbClr val="FF0000"/>
                </a:solidFill>
              </a:rPr>
              <a:t>…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8459D-36E1-F556-3039-B28DA03FA53B}"/>
              </a:ext>
            </a:extLst>
          </p:cNvPr>
          <p:cNvSpPr txBox="1"/>
          <p:nvPr/>
        </p:nvSpPr>
        <p:spPr>
          <a:xfrm>
            <a:off x="5522360" y="3020602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/>
                </a:solidFill>
              </a:rPr>
              <a:t>Wir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schreiben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eine</a:t>
            </a:r>
            <a:r>
              <a:rPr lang="en-GB" b="1" dirty="0">
                <a:solidFill>
                  <a:schemeClr val="accent1"/>
                </a:solidFill>
              </a:rPr>
              <a:t> Methode!</a:t>
            </a:r>
            <a:endParaRPr lang="en-CH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52248-548E-BBA9-FDD2-B6CFA3F8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7757C4-8AF7-0274-390D-DDC386A6FE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53B67-2BE6-DE06-5469-E81D6EC137FE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toHourMin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{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toHourMin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B7DD4-3E6C-1EAD-A290-E8DA6F6DB67E}"/>
              </a:ext>
            </a:extLst>
          </p:cNvPr>
          <p:cNvSpPr txBox="1"/>
          <p:nvPr/>
        </p:nvSpPr>
        <p:spPr>
          <a:xfrm>
            <a:off x="5522360" y="2461042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Wir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werden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diese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Rechnungen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einige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Male </a:t>
            </a:r>
            <a:r>
              <a:rPr lang="en-GB" dirty="0" err="1">
                <a:solidFill>
                  <a:srgbClr val="FF0000"/>
                </a:solidFill>
              </a:rPr>
              <a:t>machen</a:t>
            </a:r>
            <a:r>
              <a:rPr lang="en-GB" dirty="0">
                <a:solidFill>
                  <a:srgbClr val="FF0000"/>
                </a:solidFill>
              </a:rPr>
              <a:t>…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866D9F-DA98-46B3-3DB7-238B8E827EA5}"/>
              </a:ext>
            </a:extLst>
          </p:cNvPr>
          <p:cNvSpPr txBox="1"/>
          <p:nvPr/>
        </p:nvSpPr>
        <p:spPr>
          <a:xfrm>
            <a:off x="5522360" y="3020602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/>
                </a:solidFill>
              </a:rPr>
              <a:t>Wir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schreiben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eine</a:t>
            </a:r>
            <a:r>
              <a:rPr lang="en-GB" b="1" dirty="0">
                <a:solidFill>
                  <a:schemeClr val="accent1"/>
                </a:solidFill>
              </a:rPr>
              <a:t> Methode!</a:t>
            </a:r>
            <a:endParaRPr lang="en-CH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C2A88-4C9E-25FA-760D-FB0FB8AC9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BFDE1C-A530-1140-569A-C2C31844CD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D6893-EE34-A1C9-1DEB-15A84140008F}"/>
              </a:ext>
            </a:extLst>
          </p:cNvPr>
          <p:cNvSpPr txBox="1"/>
          <p:nvPr/>
        </p:nvSpPr>
        <p:spPr>
          <a:xfrm>
            <a:off x="212437" y="189345"/>
            <a:ext cx="87191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    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89D9-9617-1D53-78A5-BC88179DFD1A}"/>
              </a:ext>
            </a:extLst>
          </p:cNvPr>
          <p:cNvSpPr txBox="1"/>
          <p:nvPr/>
        </p:nvSpPr>
        <p:spPr>
          <a:xfrm>
            <a:off x="5409344" y="1081754"/>
            <a:ext cx="3947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Wir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machen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diese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Rechnungen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einige</a:t>
            </a:r>
            <a:r>
              <a:rPr lang="en-GB" dirty="0">
                <a:solidFill>
                  <a:srgbClr val="FF0000"/>
                </a:solidFill>
              </a:rPr>
              <a:t> Male …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34A2D-1648-FC11-2556-63393B979794}"/>
              </a:ext>
            </a:extLst>
          </p:cNvPr>
          <p:cNvSpPr txBox="1"/>
          <p:nvPr/>
        </p:nvSpPr>
        <p:spPr>
          <a:xfrm>
            <a:off x="5409344" y="1640430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/>
                </a:solidFill>
              </a:rPr>
              <a:t>Wir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schreiben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eine</a:t>
            </a:r>
            <a:r>
              <a:rPr lang="en-GB" b="1" dirty="0">
                <a:solidFill>
                  <a:schemeClr val="accent1"/>
                </a:solidFill>
              </a:rPr>
              <a:t> Methode!</a:t>
            </a:r>
            <a:endParaRPr lang="en-CH" b="1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578C2-FD2E-E759-520B-539115EDF143}"/>
              </a:ext>
            </a:extLst>
          </p:cNvPr>
          <p:cNvSpPr/>
          <p:nvPr/>
        </p:nvSpPr>
        <p:spPr>
          <a:xfrm>
            <a:off x="1551398" y="1196939"/>
            <a:ext cx="2013735" cy="24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3E7757-3F7F-71BE-2476-817FBDA9E6AC}"/>
              </a:ext>
            </a:extLst>
          </p:cNvPr>
          <p:cNvSpPr/>
          <p:nvPr/>
        </p:nvSpPr>
        <p:spPr>
          <a:xfrm>
            <a:off x="2558264" y="2119900"/>
            <a:ext cx="2013735" cy="24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41F7D2-7312-5374-E018-15242B6E51B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631915" y="1235643"/>
            <a:ext cx="1777429" cy="845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F528A3-70AE-7199-8185-4D037158481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638781" y="1235643"/>
            <a:ext cx="770563" cy="1007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55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 animBg="1"/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FAA76-B39B-DB13-9CD9-0CAC2EC89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9C917E-86BD-3259-FD87-F92F5195BB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052F6-C01F-C43C-D725-1C19F4E30BD5}"/>
              </a:ext>
            </a:extLst>
          </p:cNvPr>
          <p:cNvSpPr txBox="1"/>
          <p:nvPr/>
        </p:nvSpPr>
        <p:spPr>
          <a:xfrm>
            <a:off x="212437" y="189345"/>
            <a:ext cx="871912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getMinutes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    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68779-C8C9-6C8C-6DF3-B0398F63D249}"/>
              </a:ext>
            </a:extLst>
          </p:cNvPr>
          <p:cNvSpPr txBox="1"/>
          <p:nvPr/>
        </p:nvSpPr>
        <p:spPr>
          <a:xfrm>
            <a:off x="5409344" y="1081754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Wir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werden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diese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Rechnungen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einige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Male </a:t>
            </a:r>
            <a:r>
              <a:rPr lang="en-GB" dirty="0" err="1">
                <a:solidFill>
                  <a:srgbClr val="FF0000"/>
                </a:solidFill>
              </a:rPr>
              <a:t>machen</a:t>
            </a:r>
            <a:r>
              <a:rPr lang="en-GB" dirty="0">
                <a:solidFill>
                  <a:srgbClr val="FF0000"/>
                </a:solidFill>
              </a:rPr>
              <a:t>…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D01865-2309-A0D7-E275-DEAD31D59F2B}"/>
              </a:ext>
            </a:extLst>
          </p:cNvPr>
          <p:cNvSpPr txBox="1"/>
          <p:nvPr/>
        </p:nvSpPr>
        <p:spPr>
          <a:xfrm>
            <a:off x="5409344" y="1640430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/>
                </a:solidFill>
              </a:rPr>
              <a:t>Wir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schreiben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eine</a:t>
            </a:r>
            <a:r>
              <a:rPr lang="en-GB" b="1" dirty="0">
                <a:solidFill>
                  <a:schemeClr val="accent1"/>
                </a:solidFill>
              </a:rPr>
              <a:t> Methode!</a:t>
            </a:r>
            <a:endParaRPr lang="en-CH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4007-7D27-13E9-E449-6277AC4C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EA64-7930-7D77-B0EC-596326B7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Seit 2004 in Java </a:t>
            </a:r>
            <a:r>
              <a:rPr lang="en-CH" sz="1400" dirty="0"/>
              <a:t>(</a:t>
            </a:r>
            <a:r>
              <a:rPr lang="en-GB" sz="1400" dirty="0">
                <a:hlinkClick r:id="rId2"/>
              </a:rPr>
              <a:t>https://docs.oracle.com/javase/1.5.0/docs/guide/language/foreach.html</a:t>
            </a:r>
            <a:r>
              <a:rPr lang="en-GB" sz="1400" dirty="0"/>
              <a:t>)</a:t>
            </a:r>
          </a:p>
          <a:p>
            <a:pPr marL="0" indent="0">
              <a:buNone/>
            </a:pPr>
            <a:endParaRPr lang="en-CH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08FD7-723F-6BF1-EACC-DE72952C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CH" noProof="0" smtClean="0"/>
              <a:pPr/>
              <a:t>6</a:t>
            </a:fld>
            <a:endParaRPr lang="de-CH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CE56A-9500-8FC3-6C1C-82C8F1B87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1669496"/>
            <a:ext cx="4244009" cy="15342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716514-3422-7592-55B6-109B947A4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87" y="3413523"/>
            <a:ext cx="4244009" cy="9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740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0552E-54FA-BA95-C1A6-80CB03856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9200E0-78A3-8A3C-6BFF-3986F3A8F4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37A28-45CF-428F-D12D-D625E6EF2487}"/>
              </a:ext>
            </a:extLst>
          </p:cNvPr>
          <p:cNvSpPr txBox="1"/>
          <p:nvPr/>
        </p:nvSpPr>
        <p:spPr>
          <a:xfrm>
            <a:off x="212437" y="189345"/>
            <a:ext cx="871912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getMinutes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60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    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3ECDA2-BFDE-16B9-560C-07C86A478D25}"/>
              </a:ext>
            </a:extLst>
          </p:cNvPr>
          <p:cNvSpPr txBox="1"/>
          <p:nvPr/>
        </p:nvSpPr>
        <p:spPr>
          <a:xfrm>
            <a:off x="5409344" y="1081754"/>
            <a:ext cx="3159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FF0000"/>
                </a:solidFill>
              </a:rPr>
              <a:t>Wir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werden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diese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Rechnungen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einige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Male </a:t>
            </a:r>
            <a:r>
              <a:rPr lang="en-GB" dirty="0" err="1">
                <a:solidFill>
                  <a:srgbClr val="FF0000"/>
                </a:solidFill>
              </a:rPr>
              <a:t>machen</a:t>
            </a:r>
            <a:r>
              <a:rPr lang="en-GB" dirty="0">
                <a:solidFill>
                  <a:srgbClr val="FF0000"/>
                </a:solidFill>
              </a:rPr>
              <a:t>…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596823-9164-723B-62B8-B51E95E5831C}"/>
              </a:ext>
            </a:extLst>
          </p:cNvPr>
          <p:cNvSpPr txBox="1"/>
          <p:nvPr/>
        </p:nvSpPr>
        <p:spPr>
          <a:xfrm>
            <a:off x="5409344" y="1640430"/>
            <a:ext cx="2619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chemeClr val="accent1"/>
                </a:solidFill>
              </a:rPr>
              <a:t>Wir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schreiben</a:t>
            </a:r>
            <a:r>
              <a:rPr lang="en-GB" b="1" dirty="0">
                <a:solidFill>
                  <a:schemeClr val="accent1"/>
                </a:solidFill>
              </a:rPr>
              <a:t> </a:t>
            </a:r>
            <a:r>
              <a:rPr lang="en-GB" b="1" dirty="0" err="1">
                <a:solidFill>
                  <a:schemeClr val="accent1"/>
                </a:solidFill>
              </a:rPr>
              <a:t>eine</a:t>
            </a:r>
            <a:r>
              <a:rPr lang="en-GB" b="1" dirty="0">
                <a:solidFill>
                  <a:schemeClr val="accent1"/>
                </a:solidFill>
              </a:rPr>
              <a:t> Methode!</a:t>
            </a:r>
            <a:endParaRPr lang="en-CH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922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9D7EF-977C-6A53-DB84-FC9C8A563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85BB01-C7C0-F539-95EF-1DB0C52333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3B4D2-39F4-C6E6-A0AB-1F675FBFBB3D}"/>
              </a:ext>
            </a:extLst>
          </p:cNvPr>
          <p:cNvSpPr txBox="1"/>
          <p:nvPr/>
        </p:nvSpPr>
        <p:spPr>
          <a:xfrm>
            <a:off x="212437" y="189345"/>
            <a:ext cx="87191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addTime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toMinutes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subTime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-=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toMinutes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  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Google Shape;2293;p167">
            <a:extLst>
              <a:ext uri="{FF2B5EF4-FFF2-40B4-BE49-F238E27FC236}">
                <a16:creationId xmlns:a16="http://schemas.microsoft.com/office/drawing/2014/main" id="{6AA918AF-909E-E66E-8E9A-7A4E70FC20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b="44151"/>
          <a:stretch/>
        </p:blipFill>
        <p:spPr>
          <a:xfrm>
            <a:off x="152399" y="4091454"/>
            <a:ext cx="8839199" cy="8029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657081-D31C-6500-356F-66C325C73C2F}"/>
              </a:ext>
            </a:extLst>
          </p:cNvPr>
          <p:cNvSpPr/>
          <p:nvPr/>
        </p:nvSpPr>
        <p:spPr>
          <a:xfrm>
            <a:off x="5830584" y="4381928"/>
            <a:ext cx="2609636" cy="2568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324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0056C-E3C8-FF8C-017A-5E855EAE9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AB3177-0A39-7A8C-D37E-3AE0135DE0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93CB3-0C6D-8F5D-5D71-D31719750695}"/>
              </a:ext>
            </a:extLst>
          </p:cNvPr>
          <p:cNvSpPr txBox="1"/>
          <p:nvPr/>
        </p:nvSpPr>
        <p:spPr>
          <a:xfrm>
            <a:off x="212437" y="189345"/>
            <a:ext cx="871912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addTime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toMinutes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subTime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-=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toMinutes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  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Google Shape;2293;p167">
            <a:extLst>
              <a:ext uri="{FF2B5EF4-FFF2-40B4-BE49-F238E27FC236}">
                <a16:creationId xmlns:a16="http://schemas.microsoft.com/office/drawing/2014/main" id="{0D4611E6-AC56-C04A-2DD5-F6235654A1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b="44151"/>
          <a:stretch/>
        </p:blipFill>
        <p:spPr>
          <a:xfrm>
            <a:off x="152399" y="4091454"/>
            <a:ext cx="8839199" cy="8029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7EEAAAD-F639-E353-C0B6-BFE85D135BEB}"/>
              </a:ext>
            </a:extLst>
          </p:cNvPr>
          <p:cNvSpPr/>
          <p:nvPr/>
        </p:nvSpPr>
        <p:spPr>
          <a:xfrm>
            <a:off x="4042881" y="4366517"/>
            <a:ext cx="1191802" cy="277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341D40-D948-A1DD-8A24-A74F3EED1282}"/>
              </a:ext>
            </a:extLst>
          </p:cNvPr>
          <p:cNvSpPr/>
          <p:nvPr/>
        </p:nvSpPr>
        <p:spPr>
          <a:xfrm>
            <a:off x="621587" y="2080517"/>
            <a:ext cx="4715838" cy="929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8D1561-F348-6365-8C70-81FF2AEB21A7}"/>
              </a:ext>
            </a:extLst>
          </p:cNvPr>
          <p:cNvCxnSpPr>
            <a:cxnSpLocks/>
          </p:cNvCxnSpPr>
          <p:nvPr/>
        </p:nvCxnSpPr>
        <p:spPr>
          <a:xfrm flipH="1">
            <a:off x="5404207" y="2527443"/>
            <a:ext cx="47261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7A898B-0D58-F706-A5D6-B621D81293A6}"/>
              </a:ext>
            </a:extLst>
          </p:cNvPr>
          <p:cNvSpPr txBox="1"/>
          <p:nvPr/>
        </p:nvSpPr>
        <p:spPr>
          <a:xfrm>
            <a:off x="5876818" y="2237580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Was </a:t>
            </a:r>
            <a:r>
              <a:rPr lang="en-GB" dirty="0" err="1">
                <a:solidFill>
                  <a:srgbClr val="FF0000"/>
                </a:solidFill>
              </a:rPr>
              <a:t>wenn</a:t>
            </a:r>
            <a:r>
              <a:rPr lang="en-GB" dirty="0">
                <a:solidFill>
                  <a:srgbClr val="FF0000"/>
                </a:solidFill>
              </a:rPr>
              <a:t> die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r>
              <a:rPr lang="en-GB" dirty="0" err="1">
                <a:solidFill>
                  <a:srgbClr val="FF0000"/>
                </a:solidFill>
              </a:rPr>
              <a:t>negativ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werden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würden</a:t>
            </a:r>
            <a:r>
              <a:rPr lang="en-GB" dirty="0">
                <a:solidFill>
                  <a:srgbClr val="FF0000"/>
                </a:solidFill>
              </a:rPr>
              <a:t>? </a:t>
            </a:r>
            <a:endParaRPr lang="en-CH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E19AE-1B95-5186-6054-C4689764C026}"/>
              </a:ext>
            </a:extLst>
          </p:cNvPr>
          <p:cNvSpPr txBox="1"/>
          <p:nvPr/>
        </p:nvSpPr>
        <p:spPr>
          <a:xfrm>
            <a:off x="5876817" y="2796758"/>
            <a:ext cx="26455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1"/>
                </a:solidFill>
              </a:rPr>
              <a:t>Jetzt</a:t>
            </a:r>
            <a:r>
              <a:rPr lang="en-GB" b="1" dirty="0">
                <a:solidFill>
                  <a:schemeClr val="accent1"/>
                </a:solidFill>
              </a:rPr>
              <a:t>: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boolean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Rückgabewert</a:t>
            </a:r>
            <a:r>
              <a:rPr lang="en-GB" dirty="0">
                <a:solidFill>
                  <a:schemeClr val="accent1"/>
                </a:solidFill>
              </a:rPr>
              <a:t>, der </a:t>
            </a:r>
            <a:r>
              <a:rPr lang="en-GB" dirty="0" err="1">
                <a:solidFill>
                  <a:schemeClr val="accent1"/>
                </a:solidFill>
              </a:rPr>
              <a:t>sagt</a:t>
            </a:r>
            <a:r>
              <a:rPr lang="en-GB" dirty="0">
                <a:solidFill>
                  <a:schemeClr val="accent1"/>
                </a:solidFill>
              </a:rPr>
              <a:t>, </a:t>
            </a:r>
            <a:r>
              <a:rPr lang="en-GB" dirty="0" err="1">
                <a:solidFill>
                  <a:schemeClr val="accent1"/>
                </a:solidFill>
              </a:rPr>
              <a:t>ob</a:t>
            </a:r>
            <a:r>
              <a:rPr lang="en-GB" dirty="0">
                <a:solidFill>
                  <a:schemeClr val="accent1"/>
                </a:solidFill>
              </a:rPr>
              <a:t> die Operation </a:t>
            </a:r>
            <a:r>
              <a:rPr lang="en-GB" dirty="0" err="1">
                <a:solidFill>
                  <a:schemeClr val="accent1"/>
                </a:solidFill>
              </a:rPr>
              <a:t>erfolgreich</a:t>
            </a:r>
            <a:r>
              <a:rPr lang="en-GB" dirty="0">
                <a:solidFill>
                  <a:schemeClr val="accent1"/>
                </a:solidFill>
              </a:rPr>
              <a:t> war.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b="1" dirty="0" err="1">
                <a:solidFill>
                  <a:schemeClr val="accent1"/>
                </a:solidFill>
              </a:rPr>
              <a:t>Später</a:t>
            </a:r>
            <a:r>
              <a:rPr lang="en-GB" b="1" dirty="0">
                <a:solidFill>
                  <a:schemeClr val="accent1"/>
                </a:solidFill>
              </a:rPr>
              <a:t>:  </a:t>
            </a:r>
            <a:r>
              <a:rPr lang="en-GB" dirty="0">
                <a:solidFill>
                  <a:schemeClr val="accent1"/>
                </a:solidFill>
              </a:rPr>
              <a:t>Exceptions / Errors</a:t>
            </a:r>
            <a:endParaRPr lang="en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5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2AA82-6EAC-04C2-CEA2-6F151D32E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9D3172-57A4-AC2E-1647-A0DB94A687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pic>
        <p:nvPicPr>
          <p:cNvPr id="2" name="Google Shape;2293;p167">
            <a:extLst>
              <a:ext uri="{FF2B5EF4-FFF2-40B4-BE49-F238E27FC236}">
                <a16:creationId xmlns:a16="http://schemas.microsoft.com/office/drawing/2014/main" id="{35BEB6FB-DFDC-39E7-075E-88F16FED583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b="44151"/>
          <a:stretch/>
        </p:blipFill>
        <p:spPr>
          <a:xfrm>
            <a:off x="152399" y="4091454"/>
            <a:ext cx="8839199" cy="8029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A0646B-EDE1-0FCB-6E8A-78EE0218D970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addTime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toMinutes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boolean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subTime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minutesToSub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CDCAA"/>
                </a:solidFill>
                <a:latin typeface="Consolas" panose="020B0609020204030204" pitchFamily="49" charset="0"/>
              </a:rPr>
              <a:t>toMinutes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hours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&gt;=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minutesToSub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-=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9CDCFE"/>
                </a:solidFill>
                <a:latin typeface="Consolas" panose="020B0609020204030204" pitchFamily="49" charset="0"/>
              </a:rPr>
              <a:t>minutesToSub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	   return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139CF6-8F48-27D7-1949-58449020A0FD}"/>
              </a:ext>
            </a:extLst>
          </p:cNvPr>
          <p:cNvSpPr/>
          <p:nvPr/>
        </p:nvSpPr>
        <p:spPr>
          <a:xfrm>
            <a:off x="4042881" y="4366517"/>
            <a:ext cx="1191802" cy="277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5FED0-0057-BA12-3F21-7815963AD572}"/>
              </a:ext>
            </a:extLst>
          </p:cNvPr>
          <p:cNvSpPr txBox="1"/>
          <p:nvPr/>
        </p:nvSpPr>
        <p:spPr>
          <a:xfrm>
            <a:off x="5876817" y="2796758"/>
            <a:ext cx="26455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chemeClr val="accent1"/>
                </a:solidFill>
              </a:rPr>
              <a:t>Jetzt</a:t>
            </a:r>
            <a:r>
              <a:rPr lang="en-GB" b="1" dirty="0">
                <a:solidFill>
                  <a:schemeClr val="accent1"/>
                </a:solidFill>
              </a:rPr>
              <a:t>: </a:t>
            </a:r>
            <a:r>
              <a:rPr lang="en-GB" dirty="0" err="1">
                <a:solidFill>
                  <a:schemeClr val="accent1"/>
                </a:solidFill>
                <a:latin typeface="Consolas" panose="020B0609020204030204" pitchFamily="49" charset="0"/>
              </a:rPr>
              <a:t>boolean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Rückgabewert</a:t>
            </a:r>
            <a:r>
              <a:rPr lang="en-GB" dirty="0">
                <a:solidFill>
                  <a:schemeClr val="accent1"/>
                </a:solidFill>
              </a:rPr>
              <a:t>, der </a:t>
            </a:r>
            <a:r>
              <a:rPr lang="en-GB" dirty="0" err="1">
                <a:solidFill>
                  <a:schemeClr val="accent1"/>
                </a:solidFill>
              </a:rPr>
              <a:t>sagt</a:t>
            </a:r>
            <a:r>
              <a:rPr lang="en-GB" dirty="0">
                <a:solidFill>
                  <a:schemeClr val="accent1"/>
                </a:solidFill>
              </a:rPr>
              <a:t>, </a:t>
            </a:r>
            <a:r>
              <a:rPr lang="en-GB" dirty="0" err="1">
                <a:solidFill>
                  <a:schemeClr val="accent1"/>
                </a:solidFill>
              </a:rPr>
              <a:t>ob</a:t>
            </a:r>
            <a:r>
              <a:rPr lang="en-GB" dirty="0">
                <a:solidFill>
                  <a:schemeClr val="accent1"/>
                </a:solidFill>
              </a:rPr>
              <a:t> die Operation </a:t>
            </a:r>
            <a:r>
              <a:rPr lang="en-GB" dirty="0" err="1">
                <a:solidFill>
                  <a:schemeClr val="accent1"/>
                </a:solidFill>
              </a:rPr>
              <a:t>erfolgreich</a:t>
            </a:r>
            <a:r>
              <a:rPr lang="en-GB" dirty="0">
                <a:solidFill>
                  <a:schemeClr val="accent1"/>
                </a:solidFill>
              </a:rPr>
              <a:t> war.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b="1" dirty="0" err="1">
                <a:solidFill>
                  <a:schemeClr val="accent1"/>
                </a:solidFill>
              </a:rPr>
              <a:t>Später</a:t>
            </a:r>
            <a:r>
              <a:rPr lang="en-GB" b="1" dirty="0">
                <a:solidFill>
                  <a:schemeClr val="accent1"/>
                </a:solidFill>
              </a:rPr>
              <a:t>:  </a:t>
            </a:r>
            <a:r>
              <a:rPr lang="en-GB" dirty="0">
                <a:solidFill>
                  <a:schemeClr val="accent1"/>
                </a:solidFill>
              </a:rPr>
              <a:t>Exceptions / Errors</a:t>
            </a:r>
            <a:endParaRPr lang="en-CH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418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D86EB-5D4A-93DA-4C43-17B0DED01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4EBCF9-9853-2209-FF1C-EE3AF0A266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1503E-4B58-C37E-2A3D-44E96D0239AA}"/>
              </a:ext>
            </a:extLst>
          </p:cNvPr>
          <p:cNvSpPr txBox="1"/>
          <p:nvPr/>
        </p:nvSpPr>
        <p:spPr>
          <a:xfrm>
            <a:off x="212437" y="189345"/>
            <a:ext cx="871912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4EC9B0"/>
                </a:solidFill>
                <a:latin typeface="Consolas" panose="020B0609020204030204" pitchFamily="49" charset="0"/>
              </a:rPr>
              <a:t>Zeitspanne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(…)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isMoreThan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Zeitspanne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getTimeInMin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getTimeInMin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Google Shape;2294;p167">
            <a:extLst>
              <a:ext uri="{FF2B5EF4-FFF2-40B4-BE49-F238E27FC236}">
                <a16:creationId xmlns:a16="http://schemas.microsoft.com/office/drawing/2014/main" id="{E20CA3F1-C506-9776-7536-9AE23BEDE6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" y="3409436"/>
            <a:ext cx="8839200" cy="696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477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172"/>
          <p:cNvSpPr txBox="1">
            <a:spLocks noGrp="1"/>
          </p:cNvSpPr>
          <p:nvPr>
            <p:ph type="title" idx="4294967295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GB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StackOverflow</a:t>
            </a:r>
            <a:r>
              <a:rPr lang="en-GB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Error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E8EAF-B040-771B-E7BB-898018699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ECB8A0-2915-91D6-79DC-C74B23A84AB9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0DED8-4F09-D67B-87A7-587F24766886}"/>
              </a:ext>
            </a:extLst>
          </p:cNvPr>
          <p:cNvSpPr txBox="1"/>
          <p:nvPr/>
        </p:nvSpPr>
        <p:spPr>
          <a:xfrm>
            <a:off x="212437" y="189345"/>
            <a:ext cx="871912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Factorial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    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CFBBD-932D-B8C8-8D08-45A3D45DBFF9}"/>
                  </a:ext>
                </a:extLst>
              </p:cNvPr>
              <p:cNvSpPr txBox="1"/>
              <p:nvPr/>
            </p:nvSpPr>
            <p:spPr>
              <a:xfrm>
                <a:off x="4871767" y="189345"/>
                <a:ext cx="443148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Szenario: </a:t>
                </a:r>
                <a:r>
                  <a:rPr lang="en-GB" dirty="0"/>
                  <a:t>Du </a:t>
                </a:r>
                <a:r>
                  <a:rPr lang="en-GB" dirty="0" err="1"/>
                  <a:t>sollst</a:t>
                </a:r>
                <a:r>
                  <a:rPr lang="en-GB" dirty="0"/>
                  <a:t> die Methode </a:t>
                </a:r>
                <a:r>
                  <a:rPr lang="en-GB" dirty="0">
                    <a:latin typeface="Consolas" panose="020B0609020204030204" pitchFamily="49" charset="0"/>
                  </a:rPr>
                  <a:t>factorial(int n) </a:t>
                </a:r>
                <a:r>
                  <a:rPr lang="en-GB" dirty="0" err="1"/>
                  <a:t>schreiben</a:t>
                </a:r>
                <a:r>
                  <a:rPr lang="en-GB" dirty="0"/>
                  <a:t>, </a:t>
                </a:r>
                <a:r>
                  <a:rPr lang="en-GB" dirty="0" err="1"/>
                  <a:t>welche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berechnen </a:t>
                </a:r>
                <a:r>
                  <a:rPr lang="en-GB" dirty="0" err="1"/>
                  <a:t>soll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b="1" dirty="0"/>
                  <a:t>Du </a:t>
                </a:r>
                <a:r>
                  <a:rPr lang="en-GB" b="1" dirty="0" err="1"/>
                  <a:t>kennst</a:t>
                </a:r>
                <a:r>
                  <a:rPr lang="en-GB" b="1" dirty="0"/>
                  <a:t> die Formel für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GB" b="1" dirty="0"/>
                  <a:t> und </a:t>
                </a:r>
                <a:r>
                  <a:rPr lang="en-GB" b="1" dirty="0" err="1"/>
                  <a:t>implementierst</a:t>
                </a:r>
                <a:r>
                  <a:rPr lang="en-GB" b="1" dirty="0"/>
                  <a:t> die Methode.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b="1" dirty="0"/>
                  <a:t>Du </a:t>
                </a:r>
                <a:r>
                  <a:rPr lang="en-GB" b="1" dirty="0" err="1"/>
                  <a:t>führst</a:t>
                </a:r>
                <a:r>
                  <a:rPr lang="en-GB" b="1" dirty="0"/>
                  <a:t> die Methode </a:t>
                </a:r>
                <a:r>
                  <a:rPr lang="en-GB" b="1" dirty="0" err="1"/>
                  <a:t>aus</a:t>
                </a:r>
                <a:r>
                  <a:rPr lang="en-GB" b="1" dirty="0"/>
                  <a:t> und </a:t>
                </a:r>
                <a:r>
                  <a:rPr lang="en-GB" b="1" dirty="0" err="1"/>
                  <a:t>siehst</a:t>
                </a:r>
                <a:r>
                  <a:rPr lang="en-GB" b="1" dirty="0"/>
                  <a:t>              </a:t>
                </a:r>
                <a:r>
                  <a:rPr lang="en-GB" b="1" dirty="0" err="1"/>
                  <a:t>folgendes</a:t>
                </a:r>
                <a:r>
                  <a:rPr lang="en-GB" b="1" dirty="0"/>
                  <a:t>: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ACFBBD-932D-B8C8-8D08-45A3D45DB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67" y="189345"/>
                <a:ext cx="4431482" cy="1815882"/>
              </a:xfrm>
              <a:prstGeom prst="rect">
                <a:avLst/>
              </a:prstGeom>
              <a:blipFill>
                <a:blip r:embed="rId3"/>
                <a:stretch>
                  <a:fillRect l="-413" t="-671" r="-963" b="-268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1A7E2A5-043C-B387-F440-4A3B396717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9" r="-1"/>
          <a:stretch/>
        </p:blipFill>
        <p:spPr>
          <a:xfrm>
            <a:off x="4883151" y="2167847"/>
            <a:ext cx="4221316" cy="2138804"/>
          </a:xfrm>
          <a:prstGeom prst="rect">
            <a:avLst/>
          </a:prstGeom>
        </p:spPr>
      </p:pic>
      <p:pic>
        <p:nvPicPr>
          <p:cNvPr id="9" name="Picture 8" descr="A yellow smiley face with a teardrop&#10;&#10;Description automatically generated">
            <a:extLst>
              <a:ext uri="{FF2B5EF4-FFF2-40B4-BE49-F238E27FC236}">
                <a16:creationId xmlns:a16="http://schemas.microsoft.com/office/drawing/2014/main" id="{ABEA53A2-13E0-D635-ECE3-DB5A413FD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335" y="2463278"/>
            <a:ext cx="1349991" cy="134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3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2771B-D270-6E0A-CB7E-E6124EAFB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0989A7-EDA2-50EF-71B1-D8D25DA3D91C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AAA35-4123-9B15-83BC-E136DA81F522}"/>
              </a:ext>
            </a:extLst>
          </p:cNvPr>
          <p:cNvSpPr txBox="1"/>
          <p:nvPr/>
        </p:nvSpPr>
        <p:spPr>
          <a:xfrm>
            <a:off x="212437" y="189345"/>
            <a:ext cx="871912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Factorial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    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static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factorial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b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32104E-86BB-5072-E601-67175239D180}"/>
                  </a:ext>
                </a:extLst>
              </p:cNvPr>
              <p:cNvSpPr txBox="1"/>
              <p:nvPr/>
            </p:nvSpPr>
            <p:spPr>
              <a:xfrm>
                <a:off x="4871767" y="189345"/>
                <a:ext cx="4431482" cy="278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Szenario: </a:t>
                </a:r>
                <a:r>
                  <a:rPr lang="en-GB" dirty="0"/>
                  <a:t>Du </a:t>
                </a:r>
                <a:r>
                  <a:rPr lang="en-GB" dirty="0" err="1"/>
                  <a:t>sollst</a:t>
                </a:r>
                <a:r>
                  <a:rPr lang="en-GB" dirty="0"/>
                  <a:t> die Methode </a:t>
                </a:r>
                <a:r>
                  <a:rPr lang="en-GB" dirty="0">
                    <a:latin typeface="Consolas" panose="020B0609020204030204" pitchFamily="49" charset="0"/>
                  </a:rPr>
                  <a:t>factorial(int n) </a:t>
                </a:r>
                <a:r>
                  <a:rPr lang="en-GB" dirty="0" err="1"/>
                  <a:t>schreiben</a:t>
                </a:r>
                <a:r>
                  <a:rPr lang="en-GB" dirty="0"/>
                  <a:t>, </a:t>
                </a:r>
                <a:r>
                  <a:rPr lang="en-GB" dirty="0" err="1"/>
                  <a:t>welche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berechnen </a:t>
                </a:r>
                <a:r>
                  <a:rPr lang="en-GB" dirty="0" err="1"/>
                  <a:t>soll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b="1" dirty="0"/>
                  <a:t>Du </a:t>
                </a:r>
                <a:r>
                  <a:rPr lang="en-GB" b="1" dirty="0" err="1"/>
                  <a:t>kennst</a:t>
                </a:r>
                <a:r>
                  <a:rPr lang="en-GB" b="1" dirty="0"/>
                  <a:t> die Formel für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GB" b="1" dirty="0"/>
                  <a:t> und </a:t>
                </a:r>
                <a:r>
                  <a:rPr lang="en-GB" b="1" dirty="0" err="1"/>
                  <a:t>implementierst</a:t>
                </a:r>
                <a:r>
                  <a:rPr lang="en-GB" b="1" dirty="0"/>
                  <a:t> die Methode.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b="1" dirty="0"/>
                  <a:t>Du </a:t>
                </a:r>
                <a:r>
                  <a:rPr lang="en-GB" b="1" dirty="0" err="1"/>
                  <a:t>führst</a:t>
                </a:r>
                <a:r>
                  <a:rPr lang="en-GB" b="1" dirty="0"/>
                  <a:t> die Methode </a:t>
                </a:r>
                <a:r>
                  <a:rPr lang="en-GB" b="1" dirty="0" err="1"/>
                  <a:t>aus</a:t>
                </a:r>
                <a:r>
                  <a:rPr lang="en-GB" b="1" dirty="0"/>
                  <a:t> und </a:t>
                </a:r>
                <a:r>
                  <a:rPr lang="en-GB" b="1" dirty="0" err="1"/>
                  <a:t>siehst</a:t>
                </a:r>
                <a:r>
                  <a:rPr lang="en-GB" b="1" dirty="0"/>
                  <a:t>              </a:t>
                </a:r>
                <a:r>
                  <a:rPr lang="en-GB" b="1" dirty="0" err="1"/>
                  <a:t>folgendes</a:t>
                </a:r>
                <a:r>
                  <a:rPr lang="en-GB" b="1" dirty="0"/>
                  <a:t>: </a:t>
                </a:r>
                <a:r>
                  <a:rPr lang="en-GB" sz="1050" dirty="0">
                    <a:latin typeface="Consolas" panose="020B0609020204030204" pitchFamily="49" charset="0"/>
                  </a:rPr>
                  <a:t>Exception in thread "main" </a:t>
                </a:r>
                <a:r>
                  <a:rPr lang="en-GB" sz="1050" dirty="0" err="1">
                    <a:latin typeface="Consolas" panose="020B0609020204030204" pitchFamily="49" charset="0"/>
                  </a:rPr>
                  <a:t>java.lang.StackOverflowError</a:t>
                </a:r>
                <a:endParaRPr lang="en-GB" sz="1050" dirty="0"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GB" sz="1050" b="1" dirty="0"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b="1" dirty="0">
                    <a:latin typeface="+mn-lt"/>
                  </a:rPr>
                  <a:t>Was </a:t>
                </a:r>
                <a:r>
                  <a:rPr lang="en-GB" b="1" dirty="0" err="1">
                    <a:latin typeface="+mn-lt"/>
                  </a:rPr>
                  <a:t>macht</a:t>
                </a:r>
                <a:r>
                  <a:rPr lang="en-GB" b="1" dirty="0">
                    <a:latin typeface="+mn-lt"/>
                  </a:rPr>
                  <a:t> man </a:t>
                </a:r>
                <a:r>
                  <a:rPr lang="en-GB" b="1" dirty="0" err="1">
                    <a:latin typeface="+mn-lt"/>
                  </a:rPr>
                  <a:t>jetzt</a:t>
                </a:r>
                <a:r>
                  <a:rPr lang="en-GB" b="1" dirty="0">
                    <a:latin typeface="+mn-lt"/>
                  </a:rPr>
                  <a:t>? 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+mn-lt"/>
                </a:endParaRP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GB" b="1" dirty="0">
                    <a:latin typeface="+mn-lt"/>
                  </a:rPr>
                  <a:t>Base Case </a:t>
                </a:r>
                <a:r>
                  <a:rPr lang="en-GB" b="1" dirty="0" err="1">
                    <a:latin typeface="+mn-lt"/>
                  </a:rPr>
                  <a:t>vergessen</a:t>
                </a:r>
                <a:r>
                  <a:rPr lang="en-GB" b="1" dirty="0">
                    <a:latin typeface="+mn-lt"/>
                  </a:rPr>
                  <a:t>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32104E-86BB-5072-E601-67175239D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67" y="189345"/>
                <a:ext cx="4431482" cy="2785378"/>
              </a:xfrm>
              <a:prstGeom prst="rect">
                <a:avLst/>
              </a:prstGeom>
              <a:blipFill>
                <a:blip r:embed="rId3"/>
                <a:stretch>
                  <a:fillRect l="-413" t="-438" r="-963" b="-15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1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08857-A818-2B10-7B8A-C2D99241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A3939A-206E-E833-33A1-DC18160568C3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84FCCE-0064-2E04-2DE0-7948F276C056}"/>
              </a:ext>
            </a:extLst>
          </p:cNvPr>
          <p:cNvSpPr txBox="1"/>
          <p:nvPr/>
        </p:nvSpPr>
        <p:spPr>
          <a:xfrm>
            <a:off x="212437" y="189345"/>
            <a:ext cx="87191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4EC9B0"/>
                </a:solidFill>
                <a:latin typeface="Consolas" panose="020B0609020204030204" pitchFamily="49" charset="0"/>
              </a:rPr>
              <a:t>Factorial</a:t>
            </a:r>
            <a:r>
              <a:rPr lang="en-GB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2F1347-E246-7081-E0F7-CC29BC2B3148}"/>
                  </a:ext>
                </a:extLst>
              </p:cNvPr>
              <p:cNvSpPr txBox="1"/>
              <p:nvPr/>
            </p:nvSpPr>
            <p:spPr>
              <a:xfrm>
                <a:off x="4871767" y="189345"/>
                <a:ext cx="4431482" cy="3862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Szenario: </a:t>
                </a:r>
                <a:r>
                  <a:rPr lang="en-GB" dirty="0"/>
                  <a:t>Du </a:t>
                </a:r>
                <a:r>
                  <a:rPr lang="en-GB" dirty="0" err="1"/>
                  <a:t>sollst</a:t>
                </a:r>
                <a:r>
                  <a:rPr lang="en-GB" dirty="0"/>
                  <a:t> die Methode </a:t>
                </a:r>
                <a:r>
                  <a:rPr lang="en-GB" dirty="0">
                    <a:latin typeface="Consolas" panose="020B0609020204030204" pitchFamily="49" charset="0"/>
                  </a:rPr>
                  <a:t>factorial(int n) </a:t>
                </a:r>
                <a:r>
                  <a:rPr lang="en-GB" dirty="0" err="1"/>
                  <a:t>schreiben</a:t>
                </a:r>
                <a:r>
                  <a:rPr lang="en-GB" dirty="0"/>
                  <a:t>, </a:t>
                </a:r>
                <a:r>
                  <a:rPr lang="en-GB" dirty="0" err="1"/>
                  <a:t>welche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berechnen </a:t>
                </a:r>
                <a:r>
                  <a:rPr lang="en-GB" dirty="0" err="1"/>
                  <a:t>soll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b="1" dirty="0"/>
                  <a:t>Du </a:t>
                </a:r>
                <a:r>
                  <a:rPr lang="en-GB" b="1" dirty="0" err="1"/>
                  <a:t>kennst</a:t>
                </a:r>
                <a:r>
                  <a:rPr lang="en-GB" b="1" dirty="0"/>
                  <a:t> die Formel für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GB" b="1" dirty="0"/>
                  <a:t> und </a:t>
                </a:r>
                <a:r>
                  <a:rPr lang="en-GB" b="1" dirty="0" err="1"/>
                  <a:t>implementierst</a:t>
                </a:r>
                <a:r>
                  <a:rPr lang="en-GB" b="1" dirty="0"/>
                  <a:t> die Methode.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b="1" dirty="0"/>
                  <a:t>Du </a:t>
                </a:r>
                <a:r>
                  <a:rPr lang="en-GB" b="1" dirty="0" err="1"/>
                  <a:t>führst</a:t>
                </a:r>
                <a:r>
                  <a:rPr lang="en-GB" b="1" dirty="0"/>
                  <a:t> die Methode </a:t>
                </a:r>
                <a:r>
                  <a:rPr lang="en-GB" b="1" dirty="0" err="1"/>
                  <a:t>aus</a:t>
                </a:r>
                <a:r>
                  <a:rPr lang="en-GB" b="1" dirty="0"/>
                  <a:t> und </a:t>
                </a:r>
                <a:r>
                  <a:rPr lang="en-GB" b="1" dirty="0" err="1"/>
                  <a:t>siehst</a:t>
                </a:r>
                <a:r>
                  <a:rPr lang="en-GB" b="1" dirty="0"/>
                  <a:t>              </a:t>
                </a:r>
                <a:r>
                  <a:rPr lang="en-GB" b="1" dirty="0" err="1"/>
                  <a:t>folgendes</a:t>
                </a:r>
                <a:r>
                  <a:rPr lang="en-GB" b="1" dirty="0"/>
                  <a:t>: </a:t>
                </a:r>
                <a:r>
                  <a:rPr lang="en-GB" sz="1050" dirty="0">
                    <a:latin typeface="Consolas" panose="020B0609020204030204" pitchFamily="49" charset="0"/>
                  </a:rPr>
                  <a:t>Exception in thread "main" </a:t>
                </a:r>
                <a:r>
                  <a:rPr lang="en-GB" sz="1050" dirty="0" err="1">
                    <a:latin typeface="Consolas" panose="020B0609020204030204" pitchFamily="49" charset="0"/>
                  </a:rPr>
                  <a:t>java.lang.StackOverflowError</a:t>
                </a:r>
                <a:endParaRPr lang="en-GB" sz="1050" dirty="0"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GB" sz="1050" b="1" dirty="0">
                  <a:latin typeface="Consolas" panose="020B0609020204030204" pitchFamily="49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b="1" dirty="0">
                    <a:latin typeface="+mn-lt"/>
                  </a:rPr>
                  <a:t>Was </a:t>
                </a:r>
                <a:r>
                  <a:rPr lang="en-GB" b="1" dirty="0" err="1">
                    <a:latin typeface="+mn-lt"/>
                  </a:rPr>
                  <a:t>macht</a:t>
                </a:r>
                <a:r>
                  <a:rPr lang="en-GB" b="1" dirty="0">
                    <a:latin typeface="+mn-lt"/>
                  </a:rPr>
                  <a:t> man </a:t>
                </a:r>
                <a:r>
                  <a:rPr lang="en-GB" b="1" dirty="0" err="1">
                    <a:latin typeface="+mn-lt"/>
                  </a:rPr>
                  <a:t>jetzt</a:t>
                </a:r>
                <a:r>
                  <a:rPr lang="en-GB" b="1" dirty="0">
                    <a:latin typeface="+mn-lt"/>
                  </a:rPr>
                  <a:t>? 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+mn-lt"/>
                </a:endParaRP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GB" b="1" dirty="0">
                    <a:latin typeface="+mn-lt"/>
                  </a:rPr>
                  <a:t>Base Case </a:t>
                </a:r>
                <a:r>
                  <a:rPr lang="en-GB" b="1" dirty="0" err="1">
                    <a:latin typeface="+mn-lt"/>
                  </a:rPr>
                  <a:t>vergessen</a:t>
                </a:r>
                <a:r>
                  <a:rPr lang="en-GB" b="1" dirty="0">
                    <a:latin typeface="+mn-lt"/>
                  </a:rPr>
                  <a:t>? </a:t>
                </a:r>
                <a:r>
                  <a:rPr lang="en-GB" dirty="0">
                    <a:latin typeface="+mn-lt"/>
                  </a:rPr>
                  <a:t>Hier </a:t>
                </a:r>
                <a:r>
                  <a:rPr lang="en-GB" dirty="0" err="1">
                    <a:latin typeface="+mn-lt"/>
                  </a:rPr>
                  <a:t>ja</a:t>
                </a:r>
                <a:r>
                  <a:rPr lang="en-GB" dirty="0">
                    <a:latin typeface="+mn-lt"/>
                  </a:rPr>
                  <a:t>!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endParaRPr lang="en-GB" b="1" dirty="0">
                  <a:latin typeface="+mn-lt"/>
                </a:endParaRP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GB" b="1" dirty="0">
                    <a:latin typeface="+mn-lt"/>
                  </a:rPr>
                  <a:t>Oft </a:t>
                </a:r>
                <a:r>
                  <a:rPr lang="en-GB" b="1" dirty="0" err="1">
                    <a:latin typeface="+mn-lt"/>
                  </a:rPr>
                  <a:t>werden</a:t>
                </a:r>
                <a:r>
                  <a:rPr lang="en-GB" b="1" dirty="0">
                    <a:latin typeface="+mn-lt"/>
                  </a:rPr>
                  <a:t> </a:t>
                </a:r>
                <a:r>
                  <a:rPr lang="en-GB" b="1" dirty="0" err="1">
                    <a:latin typeface="+mn-lt"/>
                  </a:rPr>
                  <a:t>aber</a:t>
                </a:r>
                <a:r>
                  <a:rPr lang="en-GB" b="1" dirty="0">
                    <a:latin typeface="+mn-lt"/>
                  </a:rPr>
                  <a:t> </a:t>
                </a:r>
                <a:r>
                  <a:rPr lang="en-GB" b="1" dirty="0" err="1">
                    <a:latin typeface="+mn-lt"/>
                  </a:rPr>
                  <a:t>zu</a:t>
                </a:r>
                <a:r>
                  <a:rPr lang="en-GB" b="1" dirty="0">
                    <a:latin typeface="+mn-lt"/>
                  </a:rPr>
                  <a:t> </a:t>
                </a:r>
                <a:r>
                  <a:rPr lang="en-GB" b="1" dirty="0" err="1">
                    <a:latin typeface="+mn-lt"/>
                  </a:rPr>
                  <a:t>viele</a:t>
                </a:r>
                <a:r>
                  <a:rPr lang="en-GB" b="1" dirty="0">
                    <a:latin typeface="+mn-lt"/>
                  </a:rPr>
                  <a:t> </a:t>
                </a:r>
                <a:r>
                  <a:rPr lang="en-GB" b="1" dirty="0" err="1">
                    <a:latin typeface="+mn-lt"/>
                  </a:rPr>
                  <a:t>Methoden</a:t>
                </a:r>
                <a:r>
                  <a:rPr lang="en-GB" b="1" dirty="0">
                    <a:latin typeface="+mn-lt"/>
                  </a:rPr>
                  <a:t> </a:t>
                </a:r>
                <a:r>
                  <a:rPr lang="en-GB" b="1" dirty="0" err="1">
                    <a:latin typeface="+mn-lt"/>
                  </a:rPr>
                  <a:t>generiert</a:t>
                </a:r>
                <a:r>
                  <a:rPr lang="en-GB" b="1" dirty="0">
                    <a:latin typeface="+mn-lt"/>
                  </a:rPr>
                  <a:t>!</a:t>
                </a:r>
              </a:p>
              <a:p>
                <a:pPr lvl="2"/>
                <a:r>
                  <a:rPr lang="en-GB" b="1" dirty="0">
                    <a:latin typeface="+mn-lt"/>
                  </a:rPr>
                  <a:t>      </a:t>
                </a:r>
                <a:r>
                  <a:rPr lang="en-GB" dirty="0">
                    <a:latin typeface="+mn-lt"/>
                  </a:rPr>
                  <a:t>Dann muss man </a:t>
                </a:r>
                <a:r>
                  <a:rPr lang="en-GB" dirty="0" err="1">
                    <a:latin typeface="+mn-lt"/>
                  </a:rPr>
                  <a:t>sich</a:t>
                </a:r>
                <a:r>
                  <a:rPr lang="en-GB" dirty="0">
                    <a:latin typeface="+mn-lt"/>
                  </a:rPr>
                  <a:t> </a:t>
                </a:r>
                <a:r>
                  <a:rPr lang="en-GB" dirty="0" err="1">
                    <a:latin typeface="+mn-lt"/>
                  </a:rPr>
                  <a:t>überlegen</a:t>
                </a:r>
                <a:r>
                  <a:rPr lang="en-GB" dirty="0">
                    <a:latin typeface="+mn-lt"/>
                  </a:rPr>
                  <a:t>, </a:t>
                </a:r>
                <a:r>
                  <a:rPr lang="en-GB" dirty="0" err="1">
                    <a:latin typeface="+mn-lt"/>
                  </a:rPr>
                  <a:t>wie</a:t>
                </a:r>
                <a:r>
                  <a:rPr lang="en-GB" dirty="0">
                    <a:latin typeface="+mn-lt"/>
                  </a:rPr>
                  <a:t> man </a:t>
                </a:r>
              </a:p>
              <a:p>
                <a:pPr lvl="2"/>
                <a:r>
                  <a:rPr lang="en-GB" b="1" dirty="0">
                    <a:latin typeface="+mn-lt"/>
                  </a:rPr>
                  <a:t>      </a:t>
                </a:r>
                <a:r>
                  <a:rPr lang="en-GB" dirty="0" err="1">
                    <a:latin typeface="+mn-lt"/>
                  </a:rPr>
                  <a:t>gewisse</a:t>
                </a:r>
                <a:r>
                  <a:rPr lang="en-GB" dirty="0">
                    <a:latin typeface="+mn-lt"/>
                  </a:rPr>
                  <a:t> </a:t>
                </a:r>
                <a:r>
                  <a:rPr lang="en-GB" dirty="0" err="1">
                    <a:latin typeface="+mn-lt"/>
                  </a:rPr>
                  <a:t>Methodenaufrufe</a:t>
                </a:r>
                <a:r>
                  <a:rPr lang="en-GB" dirty="0">
                    <a:latin typeface="+mn-lt"/>
                  </a:rPr>
                  <a:t> in der </a:t>
                </a:r>
                <a:r>
                  <a:rPr lang="en-GB" dirty="0" err="1">
                    <a:latin typeface="+mn-lt"/>
                  </a:rPr>
                  <a:t>Rekursion</a:t>
                </a:r>
                <a:r>
                  <a:rPr lang="en-GB" dirty="0">
                    <a:latin typeface="+mn-lt"/>
                  </a:rPr>
                  <a:t> </a:t>
                </a:r>
              </a:p>
              <a:p>
                <a:pPr lvl="2"/>
                <a:r>
                  <a:rPr lang="en-GB" b="1" dirty="0">
                    <a:latin typeface="+mn-lt"/>
                  </a:rPr>
                  <a:t>      </a:t>
                </a:r>
                <a:r>
                  <a:rPr lang="en-GB" dirty="0" err="1">
                    <a:latin typeface="+mn-lt"/>
                  </a:rPr>
                  <a:t>verhindern</a:t>
                </a:r>
                <a:r>
                  <a:rPr lang="en-GB" dirty="0">
                    <a:latin typeface="+mn-lt"/>
                  </a:rPr>
                  <a:t> </a:t>
                </a:r>
                <a:r>
                  <a:rPr lang="en-GB" dirty="0" err="1">
                    <a:latin typeface="+mn-lt"/>
                  </a:rPr>
                  <a:t>kann</a:t>
                </a:r>
                <a:r>
                  <a:rPr lang="en-GB" dirty="0">
                    <a:latin typeface="+mn-lt"/>
                  </a:rPr>
                  <a:t>.</a:t>
                </a:r>
                <a:endParaRPr lang="en-GB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2F1347-E246-7081-E0F7-CC29BC2B3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767" y="189345"/>
                <a:ext cx="4431482" cy="3862596"/>
              </a:xfrm>
              <a:prstGeom prst="rect">
                <a:avLst/>
              </a:prstGeom>
              <a:blipFill>
                <a:blip r:embed="rId3"/>
                <a:stretch>
                  <a:fillRect l="-413" t="-315" r="-963" b="-78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12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186"/>
          <p:cNvSpPr txBox="1">
            <a:spLocks noGrp="1"/>
          </p:cNvSpPr>
          <p:nvPr>
            <p:ph type="title" idx="4294967295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GB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Vorbesprechung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>
          <a:extLst>
            <a:ext uri="{FF2B5EF4-FFF2-40B4-BE49-F238E27FC236}">
              <a16:creationId xmlns:a16="http://schemas.microsoft.com/office/drawing/2014/main" id="{18FDC2D9-B38D-5FAD-CDA8-C276600C1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172">
            <a:extLst>
              <a:ext uri="{FF2B5EF4-FFF2-40B4-BE49-F238E27FC236}">
                <a16:creationId xmlns:a16="http://schemas.microsoft.com/office/drawing/2014/main" id="{DBF66547-5212-E03C-8A47-7E523FEB77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GB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Loop - </a:t>
            </a:r>
            <a:r>
              <a:rPr lang="en-GB" sz="36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Invarianten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931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467" name="Google Shape;2467;p187"/>
          <p:cNvSpPr txBox="1">
            <a:spLocks noGrp="1"/>
          </p:cNvSpPr>
          <p:nvPr>
            <p:ph type="title" idx="4294967295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700" b="1" i="0" u="none" strike="noStrike" kern="1200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Aufgabe 1: Close Neighbors</a:t>
            </a:r>
            <a:endParaRPr lang="en-US" sz="2700" b="0" i="0" u="none" strike="noStrike" kern="1200" cap="none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7BDA57A1-D1F1-CA26-A9B2-9E05AC0D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87" y="918080"/>
            <a:ext cx="5085525" cy="3305591"/>
          </a:xfrm>
          <a:prstGeom prst="rect">
            <a:avLst/>
          </a:prstGeom>
        </p:spPr>
      </p:pic>
      <p:sp>
        <p:nvSpPr>
          <p:cNvPr id="2468" name="Google Shape;2468;p187"/>
          <p:cNvSpPr txBox="1"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B8B8B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8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B8B8B"/>
                </a:buClr>
                <a:buSzPts val="1200"/>
                <a:buFont typeface="Calibri"/>
                <a:buNone/>
                <a:tabLst/>
                <a:defRPr/>
              </a:pPr>
              <a:t>70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80000"/>
                </a:srgbClr>
              </a:solidFill>
              <a:effectLst/>
              <a:uLnTx/>
              <a:uFillTx/>
              <a:latin typeface="Arial"/>
              <a:ea typeface="+mn-ea"/>
              <a:cs typeface="Arial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2AF9BA-1F79-45E7-988F-6DE8C121715D}"/>
              </a:ext>
            </a:extLst>
          </p:cNvPr>
          <p:cNvSpPr/>
          <p:nvPr/>
        </p:nvSpPr>
        <p:spPr>
          <a:xfrm>
            <a:off x="233269" y="3975762"/>
            <a:ext cx="3048185" cy="525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In den Testcases hat es </a:t>
            </a:r>
            <a:r>
              <a:rPr kumimoji="0" lang="en-GB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einen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Fehler! (</a:t>
            </a:r>
            <a:r>
              <a:rPr kumimoji="0" lang="en-GB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siehe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</a:t>
            </a:r>
            <a:r>
              <a:rPr kumimoji="0" lang="en-GB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Webseite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für die </a:t>
            </a:r>
            <a:r>
              <a:rPr kumimoji="0" lang="en-GB" sz="1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korrigierten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 Tests)</a:t>
            </a:r>
            <a:endParaRPr kumimoji="0" lang="en-CH" sz="1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7" name="Google Shape;2467;p187"/>
          <p:cNvSpPr txBox="1">
            <a:spLocks noGrp="1"/>
          </p:cNvSpPr>
          <p:nvPr>
            <p:ph type="title" idx="4294967295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700" b="1" i="0" u="none" strike="noStrike" kern="1200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Aufgabe 2: Loop-Invariante</a:t>
            </a:r>
            <a:endParaRPr lang="en-US" sz="2700" b="0" i="0" u="none" strike="noStrike" kern="1200" cap="none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Picture 2" descr="A white sheet with black text&#10;&#10;Description automatically generated">
            <a:extLst>
              <a:ext uri="{FF2B5EF4-FFF2-40B4-BE49-F238E27FC236}">
                <a16:creationId xmlns:a16="http://schemas.microsoft.com/office/drawing/2014/main" id="{4B60F4D8-0D7F-CA28-A2DF-A07E722A9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87" y="810013"/>
            <a:ext cx="5085525" cy="3521725"/>
          </a:xfrm>
          <a:prstGeom prst="rect">
            <a:avLst/>
          </a:prstGeom>
        </p:spPr>
      </p:pic>
      <p:sp>
        <p:nvSpPr>
          <p:cNvPr id="2468" name="Google Shape;2468;p187"/>
          <p:cNvSpPr txBox="1"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 sz="700" b="0" i="0" u="none" strike="noStrike" kern="1200" cap="none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B8B8B"/>
                </a:buClr>
                <a:buSzPts val="1200"/>
                <a:buFont typeface="Calibri"/>
                <a:buNone/>
              </a:pPr>
              <a:t>71</a:t>
            </a:fld>
            <a:endParaRPr lang="en-US" sz="700" b="0" i="0" u="none" strike="noStrike" kern="1200" cap="none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66">
          <a:extLst>
            <a:ext uri="{FF2B5EF4-FFF2-40B4-BE49-F238E27FC236}">
              <a16:creationId xmlns:a16="http://schemas.microsoft.com/office/drawing/2014/main" id="{1E2EA5BE-2FBD-D4E9-288E-150C1FC2E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7" name="Google Shape;2467;p187">
            <a:extLst>
              <a:ext uri="{FF2B5EF4-FFF2-40B4-BE49-F238E27FC236}">
                <a16:creationId xmlns:a16="http://schemas.microsoft.com/office/drawing/2014/main" id="{3969A402-047B-6BA3-AFC0-955B9A2A648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7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Aufgabe 2: Loop-</a:t>
            </a:r>
            <a:r>
              <a:rPr lang="en-US" sz="2700" b="1" i="0" u="none" strike="noStrike" kern="1200" cap="none" dirty="0" err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Invariante</a:t>
            </a:r>
            <a:endParaRPr lang="en-US" sz="27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81F7783-D3AC-0DC9-C9C6-C84215BCA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87" y="803656"/>
            <a:ext cx="5085525" cy="3534440"/>
          </a:xfrm>
          <a:prstGeom prst="rect">
            <a:avLst/>
          </a:prstGeom>
        </p:spPr>
      </p:pic>
      <p:sp>
        <p:nvSpPr>
          <p:cNvPr id="2468" name="Google Shape;2468;p187">
            <a:extLst>
              <a:ext uri="{FF2B5EF4-FFF2-40B4-BE49-F238E27FC236}">
                <a16:creationId xmlns:a16="http://schemas.microsoft.com/office/drawing/2014/main" id="{B2C5C82C-BB81-D3BF-4EA2-A03FD1BB1A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 sz="700" b="0" i="0" u="none" strike="noStrike" kern="1200" cap="none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B8B8B"/>
                </a:buClr>
                <a:buSzPts val="1200"/>
                <a:buFont typeface="Calibri"/>
                <a:buNone/>
              </a:pPr>
              <a:t>72</a:t>
            </a:fld>
            <a:endParaRPr lang="en-US" sz="700" b="0" i="0" u="none" strike="noStrike" kern="1200" cap="none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05499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66">
          <a:extLst>
            <a:ext uri="{FF2B5EF4-FFF2-40B4-BE49-F238E27FC236}">
              <a16:creationId xmlns:a16="http://schemas.microsoft.com/office/drawing/2014/main" id="{DBC93F6C-0D74-8E9A-D0CD-A344F6833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7" name="Google Shape;2467;p187">
            <a:extLst>
              <a:ext uri="{FF2B5EF4-FFF2-40B4-BE49-F238E27FC236}">
                <a16:creationId xmlns:a16="http://schemas.microsoft.com/office/drawing/2014/main" id="{CA441632-EA4A-1FC1-14B7-5126E5B4DB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7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Aufgabe </a:t>
            </a:r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3</a:t>
            </a:r>
            <a:r>
              <a:rPr lang="en-US" sz="27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: Bills</a:t>
            </a:r>
            <a:endParaRPr lang="en-US" sz="27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Picture 2" descr="A close-up of a document&#10;&#10;Description automatically generated">
            <a:extLst>
              <a:ext uri="{FF2B5EF4-FFF2-40B4-BE49-F238E27FC236}">
                <a16:creationId xmlns:a16="http://schemas.microsoft.com/office/drawing/2014/main" id="{A71A5D77-6647-9BA3-DFD3-825634A5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87" y="1560128"/>
            <a:ext cx="5085525" cy="2021495"/>
          </a:xfrm>
          <a:prstGeom prst="rect">
            <a:avLst/>
          </a:prstGeom>
        </p:spPr>
      </p:pic>
      <p:sp>
        <p:nvSpPr>
          <p:cNvPr id="2468" name="Google Shape;2468;p187">
            <a:extLst>
              <a:ext uri="{FF2B5EF4-FFF2-40B4-BE49-F238E27FC236}">
                <a16:creationId xmlns:a16="http://schemas.microsoft.com/office/drawing/2014/main" id="{E7F738D4-5FA9-295C-C458-E1C7AA3423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 sz="700" b="0" i="0" u="none" strike="noStrike" kern="1200" cap="none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B8B8B"/>
                </a:buClr>
                <a:buSzPts val="1200"/>
                <a:buFont typeface="Calibri"/>
                <a:buNone/>
              </a:pPr>
              <a:t>73</a:t>
            </a:fld>
            <a:endParaRPr lang="en-US" sz="700" b="0" i="0" u="none" strike="noStrike" kern="1200" cap="none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50549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66">
          <a:extLst>
            <a:ext uri="{FF2B5EF4-FFF2-40B4-BE49-F238E27FC236}">
              <a16:creationId xmlns:a16="http://schemas.microsoft.com/office/drawing/2014/main" id="{741603D4-CCB7-EC74-6F57-20BD036E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7" name="Google Shape;2467;p187">
            <a:extLst>
              <a:ext uri="{FF2B5EF4-FFF2-40B4-BE49-F238E27FC236}">
                <a16:creationId xmlns:a16="http://schemas.microsoft.com/office/drawing/2014/main" id="{2C8DF915-D76F-52E5-63AD-AAB2F2AC55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7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Aufgabe </a:t>
            </a:r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3</a:t>
            </a:r>
            <a:r>
              <a:rPr lang="en-US" sz="27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: Bills</a:t>
            </a:r>
            <a:endParaRPr lang="en-US" sz="27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468" name="Google Shape;2468;p187">
            <a:extLst>
              <a:ext uri="{FF2B5EF4-FFF2-40B4-BE49-F238E27FC236}">
                <a16:creationId xmlns:a16="http://schemas.microsoft.com/office/drawing/2014/main" id="{C4819D71-3E08-BE2D-6AAC-6F7A362405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 sz="700" b="0" i="0" u="none" strike="noStrike" kern="1200" cap="none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B8B8B"/>
                </a:buClr>
                <a:buSzPts val="1200"/>
                <a:buFont typeface="Calibri"/>
                <a:buNone/>
              </a:pPr>
              <a:t>74</a:t>
            </a:fld>
            <a:endParaRPr lang="en-US" sz="700" b="0" i="0" u="none" strike="noStrike" kern="1200" cap="none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  <a:sym typeface="Times New Roman"/>
            </a:endParaRPr>
          </a:p>
        </p:txBody>
      </p:sp>
      <p:graphicFrame>
        <p:nvGraphicFramePr>
          <p:cNvPr id="2475" name="TextBox 1">
            <a:extLst>
              <a:ext uri="{FF2B5EF4-FFF2-40B4-BE49-F238E27FC236}">
                <a16:creationId xmlns:a16="http://schemas.microsoft.com/office/drawing/2014/main" id="{85B82E6E-55AB-E597-B486-B7A6C0C20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309861"/>
              </p:ext>
            </p:extLst>
          </p:nvPr>
        </p:nvGraphicFramePr>
        <p:xfrm>
          <a:off x="3644900" y="977900"/>
          <a:ext cx="5105400" cy="378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71050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66">
          <a:extLst>
            <a:ext uri="{FF2B5EF4-FFF2-40B4-BE49-F238E27FC236}">
              <a16:creationId xmlns:a16="http://schemas.microsoft.com/office/drawing/2014/main" id="{E6368D46-46F8-5D3B-00F0-089E3DF6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7" name="Google Shape;2467;p187">
            <a:extLst>
              <a:ext uri="{FF2B5EF4-FFF2-40B4-BE49-F238E27FC236}">
                <a16:creationId xmlns:a16="http://schemas.microsoft.com/office/drawing/2014/main" id="{49748137-C3EE-6DE3-6430-316913CD11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7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Aufgabe </a:t>
            </a:r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3</a:t>
            </a:r>
            <a:r>
              <a:rPr lang="en-US" sz="27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: Bills</a:t>
            </a:r>
            <a:endParaRPr lang="en-US" sz="27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166684A-E48B-D2CA-8FE5-96C4F9BE0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87" y="663804"/>
            <a:ext cx="5085525" cy="3814143"/>
          </a:xfrm>
          <a:prstGeom prst="rect">
            <a:avLst/>
          </a:prstGeom>
        </p:spPr>
      </p:pic>
      <p:sp>
        <p:nvSpPr>
          <p:cNvPr id="2468" name="Google Shape;2468;p187">
            <a:extLst>
              <a:ext uri="{FF2B5EF4-FFF2-40B4-BE49-F238E27FC236}">
                <a16:creationId xmlns:a16="http://schemas.microsoft.com/office/drawing/2014/main" id="{F356ABB1-C2AA-1C37-361F-2746C226EEE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 sz="700" b="0" i="0" u="none" strike="noStrike" kern="1200" cap="none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B8B8B"/>
                </a:buClr>
                <a:buSzPts val="1200"/>
                <a:buFont typeface="Calibri"/>
                <a:buNone/>
              </a:pPr>
              <a:t>75</a:t>
            </a:fld>
            <a:endParaRPr lang="en-US" sz="700" b="0" i="0" u="none" strike="noStrike" kern="1200" cap="none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07498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66">
          <a:extLst>
            <a:ext uri="{FF2B5EF4-FFF2-40B4-BE49-F238E27FC236}">
              <a16:creationId xmlns:a16="http://schemas.microsoft.com/office/drawing/2014/main" id="{EB580F45-2F73-ECD6-D8BF-340B9A688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7" name="Google Shape;2467;p187">
            <a:extLst>
              <a:ext uri="{FF2B5EF4-FFF2-40B4-BE49-F238E27FC236}">
                <a16:creationId xmlns:a16="http://schemas.microsoft.com/office/drawing/2014/main" id="{444726D8-306D-FC37-8014-A78DE43965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7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Aufgabe </a:t>
            </a:r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3</a:t>
            </a:r>
            <a:r>
              <a:rPr lang="en-US" sz="27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: Bills</a:t>
            </a:r>
            <a:endParaRPr lang="en-US" sz="27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Picture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966BB905-0FC0-EB9A-4D2F-47D9D675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87" y="822727"/>
            <a:ext cx="5085525" cy="3496298"/>
          </a:xfrm>
          <a:prstGeom prst="rect">
            <a:avLst/>
          </a:prstGeom>
        </p:spPr>
      </p:pic>
      <p:sp>
        <p:nvSpPr>
          <p:cNvPr id="2468" name="Google Shape;2468;p187">
            <a:extLst>
              <a:ext uri="{FF2B5EF4-FFF2-40B4-BE49-F238E27FC236}">
                <a16:creationId xmlns:a16="http://schemas.microsoft.com/office/drawing/2014/main" id="{35B815E3-0544-24EF-64BD-CB9DFCFE49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 sz="700" b="0" i="0" u="none" strike="noStrike" kern="1200" cap="none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B8B8B"/>
                </a:buClr>
                <a:buSzPts val="1200"/>
                <a:buFont typeface="Calibri"/>
                <a:buNone/>
              </a:pPr>
              <a:t>76</a:t>
            </a:fld>
            <a:endParaRPr lang="en-US" sz="700" b="0" i="0" u="none" strike="noStrike" kern="1200" cap="none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44330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66">
          <a:extLst>
            <a:ext uri="{FF2B5EF4-FFF2-40B4-BE49-F238E27FC236}">
              <a16:creationId xmlns:a16="http://schemas.microsoft.com/office/drawing/2014/main" id="{43076F8C-BCF5-9577-3699-26D855122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7" name="Google Shape;2467;p187">
            <a:extLst>
              <a:ext uri="{FF2B5EF4-FFF2-40B4-BE49-F238E27FC236}">
                <a16:creationId xmlns:a16="http://schemas.microsoft.com/office/drawing/2014/main" id="{BA160280-6F93-0120-98BE-4D272ECBA41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7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Aufgabe </a:t>
            </a:r>
            <a:r>
              <a:rPr lang="en-US" sz="27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3</a:t>
            </a:r>
            <a:r>
              <a:rPr lang="en-US" sz="27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: Bills</a:t>
            </a:r>
            <a:endParaRPr lang="en-US" sz="27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3" name="Picture 2" descr="A close up of a document&#10;&#10;Description automatically generated">
            <a:extLst>
              <a:ext uri="{FF2B5EF4-FFF2-40B4-BE49-F238E27FC236}">
                <a16:creationId xmlns:a16="http://schemas.microsoft.com/office/drawing/2014/main" id="{DE5A8AC9-A54C-0025-F951-101AD2C0B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87" y="1191428"/>
            <a:ext cx="5085525" cy="2758896"/>
          </a:xfrm>
          <a:prstGeom prst="rect">
            <a:avLst/>
          </a:prstGeom>
        </p:spPr>
      </p:pic>
      <p:sp>
        <p:nvSpPr>
          <p:cNvPr id="2468" name="Google Shape;2468;p187">
            <a:extLst>
              <a:ext uri="{FF2B5EF4-FFF2-40B4-BE49-F238E27FC236}">
                <a16:creationId xmlns:a16="http://schemas.microsoft.com/office/drawing/2014/main" id="{241E63B5-6855-D82F-5230-7348BB42B0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 sz="700" b="0" i="0" u="none" strike="noStrike" kern="1200" cap="none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B8B8B"/>
                </a:buClr>
                <a:buSzPts val="1200"/>
                <a:buFont typeface="Calibri"/>
                <a:buNone/>
              </a:pPr>
              <a:t>77</a:t>
            </a:fld>
            <a:endParaRPr lang="en-US" sz="700" b="0" i="0" u="none" strike="noStrike" kern="1200" cap="none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442182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66">
          <a:extLst>
            <a:ext uri="{FF2B5EF4-FFF2-40B4-BE49-F238E27FC236}">
              <a16:creationId xmlns:a16="http://schemas.microsoft.com/office/drawing/2014/main" id="{AED97A57-3054-7FB1-DDE7-3EB3993B9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7" name="Google Shape;2467;p187">
            <a:extLst>
              <a:ext uri="{FF2B5EF4-FFF2-40B4-BE49-F238E27FC236}">
                <a16:creationId xmlns:a16="http://schemas.microsoft.com/office/drawing/2014/main" id="{B9152713-93DC-E83B-8210-F39683FA7F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100" b="1" i="0" u="none" strike="noStrike" kern="1200" cap="none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Aufgabe 4: Minesweeper (Bonus)</a:t>
            </a:r>
            <a:endParaRPr lang="en-US" sz="2100" b="0" i="0" u="none" strike="noStrike" kern="1200" cap="none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 descr="A screenshot of a game&#10;&#10;Description automatically generated">
            <a:extLst>
              <a:ext uri="{FF2B5EF4-FFF2-40B4-BE49-F238E27FC236}">
                <a16:creationId xmlns:a16="http://schemas.microsoft.com/office/drawing/2014/main" id="{A5C00B31-DB03-0AA1-1AF8-A50291E11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987" y="1216855"/>
            <a:ext cx="5085525" cy="2708041"/>
          </a:xfrm>
          <a:prstGeom prst="rect">
            <a:avLst/>
          </a:prstGeom>
        </p:spPr>
      </p:pic>
      <p:sp>
        <p:nvSpPr>
          <p:cNvPr id="2468" name="Google Shape;2468;p187">
            <a:extLst>
              <a:ext uri="{FF2B5EF4-FFF2-40B4-BE49-F238E27FC236}">
                <a16:creationId xmlns:a16="http://schemas.microsoft.com/office/drawing/2014/main" id="{B0A65F65-82CD-8568-A989-B2B5E2F0C6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 sz="700" b="0" i="0" u="none" strike="noStrike" kern="1200" cap="none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B8B8B"/>
                </a:buClr>
                <a:buSzPts val="1200"/>
                <a:buFont typeface="Calibri"/>
                <a:buNone/>
              </a:pPr>
              <a:t>78</a:t>
            </a:fld>
            <a:endParaRPr lang="en-US" sz="700" b="0" i="0" u="none" strike="noStrike" kern="1200" cap="none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  <a:sym typeface="Times New Roman"/>
            </a:endParaRPr>
          </a:p>
        </p:txBody>
      </p:sp>
      <p:pic>
        <p:nvPicPr>
          <p:cNvPr id="6" name="Google Shape;2505;p192" descr="A close up of a text&#10;&#10;Description automatically generated">
            <a:extLst>
              <a:ext uri="{FF2B5EF4-FFF2-40B4-BE49-F238E27FC236}">
                <a16:creationId xmlns:a16="http://schemas.microsoft.com/office/drawing/2014/main" id="{565A3A3E-01E7-BECE-AB57-47B3A92955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2987" y="3879850"/>
            <a:ext cx="5247510" cy="787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9539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193"/>
          <p:cNvSpPr txBox="1">
            <a:spLocks noGrp="1"/>
          </p:cNvSpPr>
          <p:nvPr>
            <p:ph type="title" idx="4294967295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GB" sz="3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Nachbesprechung</a:t>
            </a:r>
            <a:endParaRPr sz="3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14C78-4EA3-F5E8-F1E2-8AB06F15A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016565-D209-364D-2D36-B6CC435FB32F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12827-3BCD-CE34-38BE-458374866569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compute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Precondition:  a &gt;= 0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Loop-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??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Postcondition:  res == a + b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C976D-3F42-D611-2EBE-336CCC1A3A25}"/>
              </a:ext>
            </a:extLst>
          </p:cNvPr>
          <p:cNvSpPr txBox="1"/>
          <p:nvPr/>
        </p:nvSpPr>
        <p:spPr>
          <a:xfrm>
            <a:off x="4871767" y="189345"/>
            <a:ext cx="41706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+mn-lt"/>
              </a:rPr>
              <a:t>Loop-</a:t>
            </a:r>
            <a:r>
              <a:rPr lang="en-GB" sz="1600" b="1" dirty="0" err="1">
                <a:latin typeface="+mn-lt"/>
              </a:rPr>
              <a:t>Invarianten</a:t>
            </a:r>
            <a:endParaRPr lang="en-GB" sz="1600" b="1" dirty="0">
              <a:latin typeface="+mn-lt"/>
            </a:endParaRPr>
          </a:p>
          <a:p>
            <a:endParaRPr lang="en-GB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+mn-lt"/>
              </a:rPr>
              <a:t>Die Loop-</a:t>
            </a:r>
            <a:r>
              <a:rPr lang="en-GB" sz="1600" dirty="0" err="1">
                <a:latin typeface="+mn-lt"/>
              </a:rPr>
              <a:t>Invariante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ist</a:t>
            </a:r>
            <a:r>
              <a:rPr lang="en-GB" sz="1600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vor</a:t>
            </a:r>
            <a:r>
              <a:rPr lang="en-GB" sz="1600" b="1" dirty="0">
                <a:latin typeface="+mn-lt"/>
              </a:rPr>
              <a:t> der </a:t>
            </a:r>
            <a:r>
              <a:rPr lang="en-GB" sz="1600" b="1" dirty="0" err="1">
                <a:latin typeface="+mn-lt"/>
              </a:rPr>
              <a:t>Schleife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erfüllt</a:t>
            </a:r>
            <a:r>
              <a:rPr lang="en-GB" sz="1600" dirty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+mn-lt"/>
              </a:rPr>
              <a:t>Die Loop-</a:t>
            </a:r>
            <a:r>
              <a:rPr lang="en-GB" sz="1600" dirty="0" err="1">
                <a:latin typeface="+mn-lt"/>
              </a:rPr>
              <a:t>Invariante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ist</a:t>
            </a:r>
            <a:r>
              <a:rPr lang="en-GB" sz="1600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nach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jeder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Ausführung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dirty="0">
                <a:latin typeface="+mn-lt"/>
              </a:rPr>
              <a:t>des while – body </a:t>
            </a:r>
            <a:r>
              <a:rPr lang="en-GB" sz="1600" dirty="0" err="1">
                <a:latin typeface="+mn-lt"/>
              </a:rPr>
              <a:t>erfüllt</a:t>
            </a:r>
            <a:r>
              <a:rPr lang="en-GB" sz="1600" dirty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+mn-lt"/>
              </a:rPr>
              <a:t>Die Loop-</a:t>
            </a:r>
            <a:r>
              <a:rPr lang="en-GB" sz="1600" dirty="0" err="1">
                <a:latin typeface="+mn-lt"/>
              </a:rPr>
              <a:t>Invariante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ist</a:t>
            </a:r>
            <a:r>
              <a:rPr lang="en-GB" sz="1600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nach</a:t>
            </a:r>
            <a:r>
              <a:rPr lang="en-GB" sz="1600" b="1" dirty="0">
                <a:latin typeface="+mn-lt"/>
              </a:rPr>
              <a:t> der </a:t>
            </a:r>
            <a:r>
              <a:rPr lang="en-GB" sz="1600" b="1" dirty="0" err="1">
                <a:latin typeface="+mn-lt"/>
              </a:rPr>
              <a:t>Schleife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erfüllt</a:t>
            </a:r>
            <a:r>
              <a:rPr lang="en-GB" sz="16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00620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7" name="Google Shape;2467;p187"/>
          <p:cNvSpPr txBox="1">
            <a:spLocks noGrp="1"/>
          </p:cNvSpPr>
          <p:nvPr>
            <p:ph type="title" idx="4294967295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1900" b="1" i="0" u="none" strike="noStrike" kern="1200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Aufgabe 1: Dreiecksmatrix</a:t>
            </a:r>
            <a:endParaRPr lang="en-US" sz="1900" b="0" i="0" u="none" strike="noStrike" kern="1200" cap="none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469" name="Google Shape;2469;p187" descr="A screenshot of a computer&#10;&#10;Description automatically generated"/>
          <p:cNvPicPr preferRelativeResize="0"/>
          <p:nvPr/>
        </p:nvPicPr>
        <p:blipFill rotWithShape="1">
          <a:blip r:embed="rId3"/>
          <a:stretch/>
        </p:blipFill>
        <p:spPr>
          <a:xfrm>
            <a:off x="3582987" y="1185070"/>
            <a:ext cx="5085525" cy="2771611"/>
          </a:xfrm>
          <a:prstGeom prst="rect">
            <a:avLst/>
          </a:prstGeom>
          <a:noFill/>
        </p:spPr>
      </p:pic>
      <p:sp>
        <p:nvSpPr>
          <p:cNvPr id="2468" name="Google Shape;2468;p187"/>
          <p:cNvSpPr txBox="1"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 sz="700" b="0" i="0" u="none" strike="noStrike" kern="1200" cap="none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B8B8B"/>
                </a:buClr>
                <a:buSzPts val="1200"/>
                <a:buFont typeface="Calibri"/>
                <a:buNone/>
              </a:pPr>
              <a:t>80</a:t>
            </a:fld>
            <a:endParaRPr lang="en-US" sz="700" b="0" i="0" u="none" strike="noStrike" kern="1200" cap="none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1" name="Google Shape;2481;p189"/>
          <p:cNvSpPr txBox="1">
            <a:spLocks noGrp="1"/>
          </p:cNvSpPr>
          <p:nvPr>
            <p:ph type="title" idx="4294967295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700" b="1" i="0" u="none" strike="noStrike" kern="1200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Aufgabe 2: Hoare Tripel</a:t>
            </a:r>
            <a:endParaRPr lang="en-US" sz="2700" b="0" i="0" u="none" strike="noStrike" kern="1200" cap="none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483" name="Google Shape;2483;p189" descr="A white background with black text&#10;&#10;Description automatically generated"/>
          <p:cNvPicPr preferRelativeResize="0"/>
          <p:nvPr/>
        </p:nvPicPr>
        <p:blipFill rotWithShape="1">
          <a:blip r:embed="rId3"/>
          <a:stretch/>
        </p:blipFill>
        <p:spPr>
          <a:xfrm>
            <a:off x="3582987" y="1210498"/>
            <a:ext cx="5085525" cy="2720756"/>
          </a:xfrm>
          <a:prstGeom prst="rect">
            <a:avLst/>
          </a:prstGeom>
          <a:noFill/>
        </p:spPr>
      </p:pic>
      <p:sp>
        <p:nvSpPr>
          <p:cNvPr id="2482" name="Google Shape;2482;p189"/>
          <p:cNvSpPr txBox="1"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 sz="700" b="0" i="0" u="none" strike="noStrike" kern="1200" cap="none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B8B8B"/>
                </a:buClr>
                <a:buSzPts val="1200"/>
                <a:buFont typeface="Calibri"/>
                <a:buNone/>
              </a:pPr>
              <a:t>81</a:t>
            </a:fld>
            <a:endParaRPr lang="en-US" sz="700" b="0" i="0" u="none" strike="noStrike" kern="1200" cap="none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8" name="Google Shape;2488;p190"/>
          <p:cNvSpPr txBox="1">
            <a:spLocks noGrp="1"/>
          </p:cNvSpPr>
          <p:nvPr>
            <p:ph type="title" idx="4294967295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-US" sz="2300" b="1" i="0" u="none" strike="noStrike" kern="1200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Aufgabe 3: Weakest Precondition</a:t>
            </a:r>
            <a:endParaRPr lang="en-US" sz="2300" b="0" i="0" u="none" strike="noStrike" kern="1200" cap="none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490" name="Google Shape;2490;p190" descr="A screenshot of a computer program&#10;&#10;Description automatically generated"/>
          <p:cNvPicPr preferRelativeResize="0"/>
          <p:nvPr/>
        </p:nvPicPr>
        <p:blipFill rotWithShape="1">
          <a:blip r:embed="rId3"/>
          <a:stretch/>
        </p:blipFill>
        <p:spPr>
          <a:xfrm>
            <a:off x="3582987" y="1064289"/>
            <a:ext cx="5085525" cy="3013173"/>
          </a:xfrm>
          <a:prstGeom prst="rect">
            <a:avLst/>
          </a:prstGeom>
          <a:noFill/>
        </p:spPr>
      </p:pic>
      <p:sp>
        <p:nvSpPr>
          <p:cNvPr id="2489" name="Google Shape;2489;p190"/>
          <p:cNvSpPr txBox="1"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 sz="700" b="0" i="0" u="none" strike="noStrike" kern="1200" cap="none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B8B8B"/>
                </a:buClr>
                <a:buSzPts val="1200"/>
                <a:buFont typeface="Calibri"/>
                <a:buNone/>
              </a:pPr>
              <a:t>82</a:t>
            </a:fld>
            <a:endParaRPr lang="en-US" sz="700" b="0" i="0" u="none" strike="noStrike" kern="1200" cap="none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0075" y="1118507"/>
            <a:ext cx="2500312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5" name="Google Shape;2495;p191"/>
          <p:cNvSpPr txBox="1">
            <a:spLocks noGrp="1"/>
          </p:cNvSpPr>
          <p:nvPr>
            <p:ph type="title" idx="4294967295"/>
          </p:nvPr>
        </p:nvSpPr>
        <p:spPr>
          <a:xfrm>
            <a:off x="771525" y="1475449"/>
            <a:ext cx="1971675" cy="1910443"/>
          </a:xfrm>
          <a:prstGeom prst="rect">
            <a:avLst/>
          </a:prstGeom>
          <a:noFill/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600"/>
            </a:pPr>
            <a:r>
              <a:rPr lang="en-US" sz="2700" b="1" i="0" u="none" strike="noStrike" kern="1200" cap="none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  <a:t>Aufgabe 4: Blackbox Testing</a:t>
            </a:r>
            <a:endParaRPr lang="en-US" sz="2700" b="0" i="0" u="none" strike="noStrike" kern="1200" cap="none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497" name="Google Shape;2497;p191" descr="A screenshot of a computer&#10;&#10;Description automatically generated"/>
          <p:cNvPicPr preferRelativeResize="0"/>
          <p:nvPr/>
        </p:nvPicPr>
        <p:blipFill rotWithShape="1">
          <a:blip r:embed="rId3"/>
          <a:stretch/>
        </p:blipFill>
        <p:spPr>
          <a:xfrm>
            <a:off x="3582987" y="1089717"/>
            <a:ext cx="5085525" cy="2962318"/>
          </a:xfrm>
          <a:prstGeom prst="rect">
            <a:avLst/>
          </a:prstGeom>
          <a:noFill/>
        </p:spPr>
      </p:pic>
      <p:sp>
        <p:nvSpPr>
          <p:cNvPr id="2496" name="Google Shape;2496;p191"/>
          <p:cNvSpPr txBox="1">
            <a:spLocks noGrp="1"/>
          </p:cNvSpPr>
          <p:nvPr>
            <p:ph type="sldNum" idx="12"/>
          </p:nvPr>
        </p:nvSpPr>
        <p:spPr>
          <a:xfrm>
            <a:off x="8275638" y="4767262"/>
            <a:ext cx="385761" cy="27384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R="0"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8B8B8B"/>
              </a:buClr>
              <a:buSzPts val="1200"/>
              <a:buFont typeface="Calibri"/>
              <a:buNone/>
            </a:pPr>
            <a:fld id="{00000000-1234-1234-1234-123412341234}" type="slidenum">
              <a:rPr lang="en-US" sz="700" b="0" i="0" u="none" strike="noStrike" kern="1200" cap="none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  <a:sym typeface="Calibri"/>
              </a:rPr>
              <a:pPr marR="0"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B8B8B"/>
                </a:buClr>
                <a:buSzPts val="1200"/>
                <a:buFont typeface="Calibri"/>
                <a:buNone/>
              </a:pPr>
              <a:t>83</a:t>
            </a:fld>
            <a:endParaRPr lang="en-US" sz="700" b="0" i="0" u="none" strike="noStrike" kern="1200" cap="none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  <a:sym typeface="Times New Roman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9">
          <a:extLst>
            <a:ext uri="{FF2B5EF4-FFF2-40B4-BE49-F238E27FC236}">
              <a16:creationId xmlns:a16="http://schemas.microsoft.com/office/drawing/2014/main" id="{8E3FA127-1619-A6AC-A541-4955FABEC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p193">
            <a:extLst>
              <a:ext uri="{FF2B5EF4-FFF2-40B4-BE49-F238E27FC236}">
                <a16:creationId xmlns:a16="http://schemas.microsoft.com/office/drawing/2014/main" id="{4439F92C-BF5F-FD7E-FC9F-193C430E46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GB" sz="36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Kahoot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827BF8-45D6-0295-E5CA-DE0ED3ABF9A7}"/>
              </a:ext>
            </a:extLst>
          </p:cNvPr>
          <p:cNvSpPr txBox="1"/>
          <p:nvPr/>
        </p:nvSpPr>
        <p:spPr>
          <a:xfrm>
            <a:off x="4479454" y="29923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FBE3D-D3BE-B6E1-B3F1-9CDFA3EC6F68}"/>
              </a:ext>
            </a:extLst>
          </p:cNvPr>
          <p:cNvSpPr txBox="1"/>
          <p:nvPr/>
        </p:nvSpPr>
        <p:spPr>
          <a:xfrm>
            <a:off x="2090057" y="2930979"/>
            <a:ext cx="5731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create.kahoot.it</a:t>
            </a:r>
            <a:r>
              <a:rPr lang="en-GB" dirty="0"/>
              <a:t>/details/43e3f131-f834-42e4-8406-faf705f328e8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842504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2179-1F22-6803-E479-8C0B1B41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Beispielaufgabe zu Rekursion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56DC5-B0AF-E791-3CA7-C4BA25F8A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539" y="1260486"/>
            <a:ext cx="8229240" cy="3394080"/>
          </a:xfrm>
        </p:spPr>
        <p:txBody>
          <a:bodyPr/>
          <a:lstStyle/>
          <a:p>
            <a:r>
              <a:rPr lang="en-CH" dirty="0"/>
              <a:t>Wir wollen eine Person A bei (x, y) glücklich machen</a:t>
            </a:r>
          </a:p>
          <a:p>
            <a:r>
              <a:rPr lang="en-CH" dirty="0"/>
              <a:t>Falls diese Person A bereits glücklich ist, müssen wir nichts machen.</a:t>
            </a:r>
          </a:p>
          <a:p>
            <a:r>
              <a:rPr lang="en-CH" dirty="0"/>
              <a:t>Falls diese Person A noch nicht glücklich ist, machen wir diese Person</a:t>
            </a:r>
          </a:p>
          <a:p>
            <a:r>
              <a:rPr lang="en-CH" dirty="0"/>
              <a:t>glücklich. Danach gehen wir wie folgt vor:</a:t>
            </a:r>
          </a:p>
          <a:p>
            <a:r>
              <a:rPr lang="en-CH" dirty="0"/>
              <a:t>Falls Person A Leute in ihrem Umfeld hat, die nicht glücklich sind, sorgt die </a:t>
            </a:r>
          </a:p>
          <a:p>
            <a:r>
              <a:rPr lang="en-CH" dirty="0"/>
              <a:t>Person A dafür dass die Leute in ihrem Umfeld </a:t>
            </a:r>
            <a:r>
              <a:rPr lang="en-GB" dirty="0"/>
              <a:t>a</a:t>
            </a:r>
            <a:r>
              <a:rPr lang="en-CH" dirty="0"/>
              <a:t>uch </a:t>
            </a:r>
            <a:r>
              <a:rPr lang="en-GB" dirty="0" err="1"/>
              <a:t>glücklich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. Dieser</a:t>
            </a:r>
          </a:p>
          <a:p>
            <a:r>
              <a:rPr lang="en-GB" dirty="0"/>
              <a:t>Schritt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rekursiv</a:t>
            </a:r>
            <a:r>
              <a:rPr lang="en-GB" dirty="0"/>
              <a:t> </a:t>
            </a:r>
            <a:r>
              <a:rPr lang="en-GB" dirty="0" err="1"/>
              <a:t>gemacht</a:t>
            </a:r>
            <a:r>
              <a:rPr lang="en-GB" dirty="0"/>
              <a:t>. Falls Person A </a:t>
            </a:r>
            <a:r>
              <a:rPr lang="en-GB" dirty="0" err="1"/>
              <a:t>aber</a:t>
            </a:r>
            <a:r>
              <a:rPr lang="en-GB" dirty="0"/>
              <a:t> Leute in </a:t>
            </a:r>
            <a:r>
              <a:rPr lang="en-GB" dirty="0" err="1"/>
              <a:t>ihrem</a:t>
            </a:r>
            <a:r>
              <a:rPr lang="en-GB" dirty="0"/>
              <a:t> </a:t>
            </a:r>
            <a:r>
              <a:rPr lang="en-GB" dirty="0" err="1"/>
              <a:t>Umfeld</a:t>
            </a:r>
            <a:r>
              <a:rPr lang="en-GB" dirty="0"/>
              <a:t> hat,</a:t>
            </a:r>
          </a:p>
          <a:p>
            <a:r>
              <a:rPr lang="en-GB" dirty="0"/>
              <a:t>die </a:t>
            </a:r>
            <a:r>
              <a:rPr lang="en-GB" dirty="0" err="1"/>
              <a:t>bereits</a:t>
            </a:r>
            <a:r>
              <a:rPr lang="en-GB" dirty="0"/>
              <a:t> </a:t>
            </a:r>
            <a:r>
              <a:rPr lang="en-GB" dirty="0" err="1"/>
              <a:t>glücklich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(</a:t>
            </a:r>
            <a:r>
              <a:rPr lang="en-GB" dirty="0" err="1"/>
              <a:t>eine</a:t>
            </a:r>
            <a:r>
              <a:rPr lang="en-GB" dirty="0"/>
              <a:t> Person </a:t>
            </a:r>
            <a:r>
              <a:rPr lang="en-GB" dirty="0" err="1"/>
              <a:t>reicht</a:t>
            </a:r>
            <a:r>
              <a:rPr lang="en-GB" dirty="0"/>
              <a:t>) muss Person A </a:t>
            </a:r>
            <a:r>
              <a:rPr lang="en-GB" dirty="0" err="1"/>
              <a:t>nichts</a:t>
            </a:r>
            <a:endParaRPr lang="en-GB" dirty="0"/>
          </a:p>
          <a:p>
            <a:r>
              <a:rPr lang="en-GB" dirty="0" err="1"/>
              <a:t>unternehmen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Java Pseudocode </a:t>
            </a:r>
            <a:r>
              <a:rPr lang="en-GB" dirty="0" err="1"/>
              <a:t>folgt</a:t>
            </a:r>
            <a:r>
              <a:rPr lang="en-GB" dirty="0"/>
              <a:t> auf der </a:t>
            </a:r>
            <a:r>
              <a:rPr lang="en-GB" dirty="0" err="1"/>
              <a:t>nächsten</a:t>
            </a:r>
            <a:r>
              <a:rPr lang="en-GB" dirty="0"/>
              <a:t> </a:t>
            </a:r>
            <a:r>
              <a:rPr lang="en-GB" dirty="0" err="1"/>
              <a:t>Seite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457586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8BD9A0-4595-B9D5-0214-946F39DA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441" y="79513"/>
            <a:ext cx="6101989" cy="498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0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C1961-C7C0-F37E-7E63-5B94E784C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9EAF930-EDDC-E7A9-5028-AE3DE2B27C21}"/>
              </a:ext>
            </a:extLst>
          </p:cNvPr>
          <p:cNvSpPr>
            <a:spLocks/>
          </p:cNvSpPr>
          <p:nvPr/>
        </p:nvSpPr>
        <p:spPr>
          <a:xfrm>
            <a:off x="1" y="0"/>
            <a:ext cx="4659330" cy="5143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B4649-CA44-D7D8-FB13-5604EB941EDE}"/>
              </a:ext>
            </a:extLst>
          </p:cNvPr>
          <p:cNvSpPr txBox="1"/>
          <p:nvPr/>
        </p:nvSpPr>
        <p:spPr>
          <a:xfrm>
            <a:off x="212437" y="189345"/>
            <a:ext cx="871912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public int compute(int a, int b) {</a:t>
            </a:r>
            <a:b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Precondition:  a &gt;= 0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x;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int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x = a;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res = b;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Loop-</a:t>
            </a:r>
            <a:r>
              <a:rPr lang="en-GB" b="0" dirty="0" err="1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Invariante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: ??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while (</a:t>
            </a:r>
            <a:r>
              <a:rPr lang="en-GB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x &gt; 0</a:t>
            </a: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x = x - 1;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5"/>
                </a:solidFill>
                <a:effectLst/>
                <a:latin typeface="Consolas" panose="020B0609020204030204" pitchFamily="49" charset="0"/>
              </a:rPr>
              <a:t>          res = res + 1;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en-GB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Postcondition:  res == a + b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    return res;</a:t>
            </a:r>
          </a:p>
          <a:p>
            <a:pPr>
              <a:lnSpc>
                <a:spcPts val="2400"/>
              </a:lnSpc>
            </a:pPr>
            <a:r>
              <a:rPr lang="en-GB" b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400"/>
              </a:lnSpc>
            </a:pPr>
            <a:endParaRPr lang="en-GB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3EDD4-021E-E600-98DF-4F7D0A63F6B2}"/>
              </a:ext>
            </a:extLst>
          </p:cNvPr>
          <p:cNvSpPr txBox="1"/>
          <p:nvPr/>
        </p:nvSpPr>
        <p:spPr>
          <a:xfrm>
            <a:off x="4871767" y="189345"/>
            <a:ext cx="41706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+mn-lt"/>
              </a:rPr>
              <a:t>Loop-</a:t>
            </a:r>
            <a:r>
              <a:rPr lang="en-GB" sz="1600" b="1" dirty="0" err="1">
                <a:latin typeface="+mn-lt"/>
              </a:rPr>
              <a:t>Invarianten</a:t>
            </a:r>
            <a:endParaRPr lang="en-GB" sz="1600" b="1" dirty="0">
              <a:latin typeface="+mn-lt"/>
            </a:endParaRPr>
          </a:p>
          <a:p>
            <a:endParaRPr lang="en-GB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+mn-lt"/>
              </a:rPr>
              <a:t>Die Loop-</a:t>
            </a:r>
            <a:r>
              <a:rPr lang="en-GB" sz="1600" dirty="0" err="1">
                <a:latin typeface="+mn-lt"/>
              </a:rPr>
              <a:t>Invariante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ist</a:t>
            </a:r>
            <a:r>
              <a:rPr lang="en-GB" sz="1600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vor</a:t>
            </a:r>
            <a:r>
              <a:rPr lang="en-GB" sz="1600" b="1" dirty="0">
                <a:latin typeface="+mn-lt"/>
              </a:rPr>
              <a:t> der </a:t>
            </a:r>
            <a:r>
              <a:rPr lang="en-GB" sz="1600" b="1" dirty="0" err="1">
                <a:latin typeface="+mn-lt"/>
              </a:rPr>
              <a:t>Schleife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erfüllt</a:t>
            </a:r>
            <a:r>
              <a:rPr lang="en-GB" sz="1600" dirty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+mn-lt"/>
              </a:rPr>
              <a:t>Die Loop-</a:t>
            </a:r>
            <a:r>
              <a:rPr lang="en-GB" sz="1600" dirty="0" err="1">
                <a:latin typeface="+mn-lt"/>
              </a:rPr>
              <a:t>Invariante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ist</a:t>
            </a:r>
            <a:r>
              <a:rPr lang="en-GB" sz="1600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nach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jeder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Ausführung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dirty="0">
                <a:latin typeface="+mn-lt"/>
              </a:rPr>
              <a:t>des while – body </a:t>
            </a:r>
            <a:r>
              <a:rPr lang="en-GB" sz="1600" dirty="0" err="1">
                <a:latin typeface="+mn-lt"/>
              </a:rPr>
              <a:t>erfüllt</a:t>
            </a:r>
            <a:r>
              <a:rPr lang="en-GB" sz="1600" dirty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dirty="0">
                <a:latin typeface="+mn-lt"/>
              </a:rPr>
              <a:t>Die Loop-</a:t>
            </a:r>
            <a:r>
              <a:rPr lang="en-GB" sz="1600" dirty="0" err="1">
                <a:latin typeface="+mn-lt"/>
              </a:rPr>
              <a:t>Invariante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ist</a:t>
            </a:r>
            <a:r>
              <a:rPr lang="en-GB" sz="1600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nach</a:t>
            </a:r>
            <a:r>
              <a:rPr lang="en-GB" sz="1600" b="1" dirty="0">
                <a:latin typeface="+mn-lt"/>
              </a:rPr>
              <a:t> der </a:t>
            </a:r>
            <a:r>
              <a:rPr lang="en-GB" sz="1600" b="1" dirty="0" err="1">
                <a:latin typeface="+mn-lt"/>
              </a:rPr>
              <a:t>Schleife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erfüllt</a:t>
            </a:r>
            <a:r>
              <a:rPr lang="en-GB" sz="1600" dirty="0">
                <a:latin typeface="+mn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+mn-lt"/>
            </a:endParaRPr>
          </a:p>
          <a:p>
            <a:r>
              <a:rPr lang="en-GB" sz="1600" b="1" dirty="0" err="1">
                <a:latin typeface="+mn-lt"/>
              </a:rPr>
              <a:t>Wir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wollen</a:t>
            </a:r>
            <a:r>
              <a:rPr lang="en-GB" sz="1600" b="1" dirty="0">
                <a:latin typeface="+mn-lt"/>
              </a:rPr>
              <a:t> das </a:t>
            </a:r>
            <a:r>
              <a:rPr lang="en-GB" sz="1600" b="1" dirty="0" err="1">
                <a:latin typeface="+mn-lt"/>
              </a:rPr>
              <a:t>folgende</a:t>
            </a:r>
            <a:r>
              <a:rPr lang="en-GB" sz="1600" b="1" dirty="0">
                <a:latin typeface="+mn-lt"/>
              </a:rPr>
              <a:t> Hoare Triple </a:t>
            </a:r>
            <a:r>
              <a:rPr lang="en-GB" sz="1600" b="1" dirty="0" err="1">
                <a:latin typeface="+mn-lt"/>
              </a:rPr>
              <a:t>beweisen</a:t>
            </a:r>
            <a:r>
              <a:rPr lang="en-GB" sz="1600" b="1" dirty="0">
                <a:latin typeface="+mn-lt"/>
              </a:rPr>
              <a:t>:</a:t>
            </a:r>
          </a:p>
          <a:p>
            <a:endParaRPr lang="en-GB" sz="1600" b="1" dirty="0">
              <a:latin typeface="+mn-lt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{ </a:t>
            </a:r>
            <a:r>
              <a:rPr lang="en-GB" sz="1600" dirty="0">
                <a:solidFill>
                  <a:schemeClr val="accent1"/>
                </a:solidFill>
                <a:latin typeface="Consolas" panose="020B0609020204030204" pitchFamily="49" charset="0"/>
              </a:rPr>
              <a:t>Precondition</a:t>
            </a:r>
            <a:r>
              <a:rPr lang="en-GB" sz="1600" dirty="0">
                <a:latin typeface="Consolas" panose="020B0609020204030204" pitchFamily="49" charset="0"/>
              </a:rPr>
              <a:t> }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  while ( </a:t>
            </a:r>
            <a:r>
              <a:rPr lang="en-GB" sz="1600" dirty="0">
                <a:solidFill>
                  <a:schemeClr val="accent6"/>
                </a:solidFill>
                <a:latin typeface="Consolas" panose="020B0609020204030204" pitchFamily="49" charset="0"/>
              </a:rPr>
              <a:t>Condition</a:t>
            </a:r>
            <a:r>
              <a:rPr lang="en-GB" sz="1600" dirty="0">
                <a:latin typeface="Consolas" panose="020B0609020204030204" pitchFamily="49" charset="0"/>
              </a:rPr>
              <a:t> ) { </a:t>
            </a:r>
            <a:r>
              <a:rPr lang="en-GB" sz="1600" dirty="0">
                <a:solidFill>
                  <a:schemeClr val="accent5"/>
                </a:solidFill>
                <a:latin typeface="Consolas" panose="020B0609020204030204" pitchFamily="49" charset="0"/>
              </a:rPr>
              <a:t>Body</a:t>
            </a:r>
            <a:r>
              <a:rPr lang="en-GB" sz="1600" dirty="0">
                <a:latin typeface="Consolas" panose="020B0609020204030204" pitchFamily="49" charset="0"/>
              </a:rPr>
              <a:t> }; 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{ </a:t>
            </a:r>
            <a:r>
              <a:rPr lang="en-GB" sz="1600" dirty="0">
                <a:solidFill>
                  <a:schemeClr val="accent2"/>
                </a:solidFill>
                <a:latin typeface="Consolas" panose="020B0609020204030204" pitchFamily="49" charset="0"/>
              </a:rPr>
              <a:t>Postcondition</a:t>
            </a:r>
            <a:r>
              <a:rPr lang="en-GB" sz="1600" dirty="0">
                <a:latin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97334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5666</Words>
  <Application>Microsoft Macintosh PowerPoint</Application>
  <PresentationFormat>On-screen Show (16:9)</PresentationFormat>
  <Paragraphs>1298</Paragraphs>
  <Slides>86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Wingdings</vt:lpstr>
      <vt:lpstr>Arial</vt:lpstr>
      <vt:lpstr>Cambria</vt:lpstr>
      <vt:lpstr>Consolas</vt:lpstr>
      <vt:lpstr>Times New Roman</vt:lpstr>
      <vt:lpstr>Calibri</vt:lpstr>
      <vt:lpstr>Cambria Math</vt:lpstr>
      <vt:lpstr>Office Theme</vt:lpstr>
      <vt:lpstr>Office Theme</vt:lpstr>
      <vt:lpstr>template</vt:lpstr>
      <vt:lpstr>PowerPoint Presentation</vt:lpstr>
      <vt:lpstr>Organisatorisches</vt:lpstr>
      <vt:lpstr>Programm</vt:lpstr>
      <vt:lpstr>Bonusaufgabe von u06</vt:lpstr>
      <vt:lpstr>Bonusaufgabe Pitfalls</vt:lpstr>
      <vt:lpstr>Enhanced For Loop</vt:lpstr>
      <vt:lpstr>Loop - Invarianten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Beispiel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Rezept für Loop-Invarianten</vt:lpstr>
      <vt:lpstr>Es gibt keine perfekten Rezepte!</vt:lpstr>
      <vt:lpstr>PowerPoint Presentation</vt:lpstr>
      <vt:lpstr>Java References</vt:lpstr>
      <vt:lpstr>Klassen</vt:lpstr>
      <vt:lpstr>Java Access Modifiers</vt:lpstr>
      <vt:lpstr>Probleme Lösen: Zeitspanne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StackOverflow Error</vt:lpstr>
      <vt:lpstr>PowerPoint Presentation</vt:lpstr>
      <vt:lpstr>PowerPoint Presentation</vt:lpstr>
      <vt:lpstr>PowerPoint Presentation</vt:lpstr>
      <vt:lpstr>Vorbesprechung</vt:lpstr>
      <vt:lpstr>Aufgabe 1: Close Neighbors</vt:lpstr>
      <vt:lpstr>Aufgabe 2: Loop-Invariante</vt:lpstr>
      <vt:lpstr>Aufgabe 2: Loop-Invariante</vt:lpstr>
      <vt:lpstr>Aufgabe 3: Bills</vt:lpstr>
      <vt:lpstr>Aufgabe 3: Bills</vt:lpstr>
      <vt:lpstr>Aufgabe 3: Bills</vt:lpstr>
      <vt:lpstr>Aufgabe 3: Bills</vt:lpstr>
      <vt:lpstr>Aufgabe 3: Bills</vt:lpstr>
      <vt:lpstr>Aufgabe 4: Minesweeper (Bonus)</vt:lpstr>
      <vt:lpstr>Nachbesprechung</vt:lpstr>
      <vt:lpstr>Aufgabe 1: Dreiecksmatrix</vt:lpstr>
      <vt:lpstr>Aufgabe 2: Hoare Tripel</vt:lpstr>
      <vt:lpstr>Aufgabe 3: Weakest Precondition</vt:lpstr>
      <vt:lpstr>Aufgabe 4: Blackbox Testing</vt:lpstr>
      <vt:lpstr>Kahoot</vt:lpstr>
      <vt:lpstr>Beispielaufgabe zu Rekursion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Aaron Zeller</dc:creator>
  <cp:lastModifiedBy>Baumberger  Timo</cp:lastModifiedBy>
  <cp:revision>47</cp:revision>
  <dcterms:modified xsi:type="dcterms:W3CDTF">2024-11-10T01:48:56Z</dcterms:modified>
</cp:coreProperties>
</file>